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66"/>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130" r:id="rId26"/>
    <p:sldId id="1131" r:id="rId27"/>
    <p:sldId id="1134" r:id="rId28"/>
    <p:sldId id="1132" r:id="rId29"/>
    <p:sldId id="1133" r:id="rId30"/>
    <p:sldId id="1135" r:id="rId31"/>
    <p:sldId id="1280" r:id="rId32"/>
    <p:sldId id="1281" r:id="rId33"/>
    <p:sldId id="1136" r:id="rId34"/>
    <p:sldId id="1137" r:id="rId35"/>
    <p:sldId id="1138" r:id="rId36"/>
    <p:sldId id="1139" r:id="rId37"/>
    <p:sldId id="1159" r:id="rId38"/>
    <p:sldId id="1160" r:id="rId39"/>
    <p:sldId id="1288" r:id="rId40"/>
    <p:sldId id="1165" r:id="rId41"/>
    <p:sldId id="1166" r:id="rId42"/>
    <p:sldId id="1198" r:id="rId43"/>
    <p:sldId id="1199" r:id="rId44"/>
    <p:sldId id="1140" r:id="rId45"/>
    <p:sldId id="1141" r:id="rId46"/>
    <p:sldId id="1163" r:id="rId47"/>
    <p:sldId id="1164" r:id="rId48"/>
    <p:sldId id="1284" r:id="rId49"/>
    <p:sldId id="1285" r:id="rId50"/>
    <p:sldId id="1282" r:id="rId51"/>
    <p:sldId id="1283" r:id="rId52"/>
    <p:sldId id="1228" r:id="rId53"/>
    <p:sldId id="1229" r:id="rId54"/>
    <p:sldId id="1171" r:id="rId55"/>
    <p:sldId id="1172" r:id="rId56"/>
    <p:sldId id="1167" r:id="rId57"/>
    <p:sldId id="1168" r:id="rId58"/>
    <p:sldId id="1142" r:id="rId59"/>
    <p:sldId id="1143" r:id="rId60"/>
    <p:sldId id="1144" r:id="rId61"/>
    <p:sldId id="1156" r:id="rId62"/>
    <p:sldId id="1145" r:id="rId63"/>
    <p:sldId id="1146" r:id="rId64"/>
    <p:sldId id="1147" r:id="rId65"/>
    <p:sldId id="1148" r:id="rId66"/>
    <p:sldId id="1149" r:id="rId67"/>
    <p:sldId id="1150" r:id="rId68"/>
    <p:sldId id="1151" r:id="rId69"/>
    <p:sldId id="1152" r:id="rId70"/>
    <p:sldId id="1153" r:id="rId71"/>
    <p:sldId id="1226" r:id="rId72"/>
    <p:sldId id="1227" r:id="rId73"/>
    <p:sldId id="1161" r:id="rId74"/>
    <p:sldId id="1162" r:id="rId75"/>
    <p:sldId id="1154" r:id="rId76"/>
    <p:sldId id="1155" r:id="rId77"/>
    <p:sldId id="1191" r:id="rId78"/>
    <p:sldId id="1192" r:id="rId79"/>
    <p:sldId id="1179" r:id="rId80"/>
    <p:sldId id="1180" r:id="rId81"/>
    <p:sldId id="1183" r:id="rId82"/>
    <p:sldId id="1184" r:id="rId83"/>
    <p:sldId id="1181" r:id="rId84"/>
    <p:sldId id="1182" r:id="rId85"/>
    <p:sldId id="1193" r:id="rId86"/>
    <p:sldId id="1194" r:id="rId87"/>
    <p:sldId id="1223" r:id="rId88"/>
    <p:sldId id="1224" r:id="rId89"/>
    <p:sldId id="1277" r:id="rId90"/>
    <p:sldId id="1330" r:id="rId91"/>
    <p:sldId id="1328" r:id="rId92"/>
    <p:sldId id="1329" r:id="rId93"/>
    <p:sldId id="1185" r:id="rId94"/>
    <p:sldId id="1186" r:id="rId95"/>
    <p:sldId id="1187" r:id="rId96"/>
    <p:sldId id="1188" r:id="rId97"/>
    <p:sldId id="1189" r:id="rId98"/>
    <p:sldId id="1190" r:id="rId99"/>
    <p:sldId id="1234" r:id="rId100"/>
    <p:sldId id="1235" r:id="rId101"/>
    <p:sldId id="1275" r:id="rId102"/>
    <p:sldId id="1276" r:id="rId103"/>
    <p:sldId id="1310" r:id="rId104"/>
    <p:sldId id="1311" r:id="rId105"/>
    <p:sldId id="1273" r:id="rId106"/>
    <p:sldId id="1274" r:id="rId107"/>
    <p:sldId id="1173" r:id="rId108"/>
    <p:sldId id="1174" r:id="rId109"/>
    <p:sldId id="1175" r:id="rId110"/>
    <p:sldId id="1176" r:id="rId111"/>
    <p:sldId id="1308" r:id="rId112"/>
    <p:sldId id="1309" r:id="rId113"/>
    <p:sldId id="1200" r:id="rId114"/>
    <p:sldId id="1201" r:id="rId115"/>
    <p:sldId id="1099" r:id="rId116"/>
    <p:sldId id="1256" r:id="rId117"/>
    <p:sldId id="1257" r:id="rId118"/>
    <p:sldId id="1258" r:id="rId119"/>
    <p:sldId id="1259" r:id="rId120"/>
    <p:sldId id="1326" r:id="rId121"/>
    <p:sldId id="1327" r:id="rId122"/>
    <p:sldId id="1322" r:id="rId123"/>
    <p:sldId id="1323" r:id="rId124"/>
    <p:sldId id="1324" r:id="rId125"/>
    <p:sldId id="1325" r:id="rId126"/>
    <p:sldId id="1260" r:id="rId127"/>
    <p:sldId id="1261" r:id="rId128"/>
    <p:sldId id="1262" r:id="rId129"/>
    <p:sldId id="1263" r:id="rId130"/>
    <p:sldId id="1264" r:id="rId131"/>
    <p:sldId id="1265" r:id="rId132"/>
    <p:sldId id="1266" r:id="rId133"/>
    <p:sldId id="1267" r:id="rId134"/>
    <p:sldId id="1268" r:id="rId135"/>
    <p:sldId id="1216" r:id="rId136"/>
    <p:sldId id="1092" r:id="rId137"/>
    <p:sldId id="1251" r:id="rId138"/>
    <p:sldId id="1252" r:id="rId139"/>
    <p:sldId id="1269" r:id="rId140"/>
    <p:sldId id="1270" r:id="rId141"/>
    <p:sldId id="1271" r:id="rId142"/>
    <p:sldId id="1272" r:id="rId143"/>
    <p:sldId id="1219" r:id="rId144"/>
    <p:sldId id="1204" r:id="rId145"/>
    <p:sldId id="1222" r:id="rId146"/>
    <p:sldId id="1298" r:id="rId147"/>
    <p:sldId id="1315" r:id="rId148"/>
    <p:sldId id="1316" r:id="rId149"/>
    <p:sldId id="1317" r:id="rId150"/>
    <p:sldId id="1318" r:id="rId151"/>
    <p:sldId id="1292" r:id="rId152"/>
    <p:sldId id="1301" r:id="rId153"/>
    <p:sldId id="1302" r:id="rId154"/>
    <p:sldId id="1294" r:id="rId155"/>
    <p:sldId id="1293" r:id="rId156"/>
    <p:sldId id="1295" r:id="rId157"/>
    <p:sldId id="1296" r:id="rId158"/>
    <p:sldId id="1297" r:id="rId159"/>
    <p:sldId id="1303" r:id="rId160"/>
    <p:sldId id="1304" r:id="rId161"/>
    <p:sldId id="954" r:id="rId162"/>
    <p:sldId id="1307" r:id="rId163"/>
    <p:sldId id="788" r:id="rId164"/>
    <p:sldId id="1087" r:id="rId16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22251"/>
    <a:srgbClr val="05A5D1"/>
    <a:srgbClr val="FF5A36"/>
    <a:srgbClr val="036883"/>
    <a:srgbClr val="4F0896"/>
    <a:srgbClr val="047796"/>
    <a:srgbClr val="FBF3FF"/>
    <a:srgbClr val="F6E5FF"/>
    <a:srgbClr val="98817B"/>
    <a:srgbClr val="FF8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66" d="100"/>
          <a:sy n="66" d="100"/>
        </p:scale>
        <p:origin x="792" y="84"/>
      </p:cViewPr>
      <p:guideLst>
        <p:guide orient="horz" pos="2160"/>
        <p:guide pos="384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0" Type="http://schemas.openxmlformats.org/officeDocument/2006/relationships/theme" Target="theme/theme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tableStyles" Target="tableStyle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slide" Target="slides/slide155.xml"/><Relationship Id="rId164" Type="http://schemas.openxmlformats.org/officeDocument/2006/relationships/slide" Target="slides/slide163.xml"/><Relationship Id="rId16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commentAuthors" Target="commentAuthor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16-05-2021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5/16/2021</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5/16/2021</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5/16/2021</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5/16/2021</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6.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All of us do not have equal talent. But, all of us have an equal opportunity to develop our talents.</a:t>
            </a:r>
            <a:endParaRPr lang="en-IN" sz="3800" dirty="0">
              <a:solidFill>
                <a:srgbClr val="FF5A36"/>
              </a:solidFill>
              <a:latin typeface="Segoe Print" panose="02000600000000000000" pitchFamily="2" charset="0"/>
            </a:endParaRPr>
          </a:p>
          <a:p>
            <a:pPr algn="r"/>
            <a:r>
              <a:rPr lang="en-IN" b="0" i="0" dirty="0">
                <a:solidFill>
                  <a:srgbClr val="111111"/>
                </a:solidFill>
                <a:effectLst/>
                <a:latin typeface="-apple-system"/>
              </a:rPr>
              <a:t>A.P.J. Abdul Kalam</a:t>
            </a:r>
            <a:endParaRPr lang="en-IN" dirty="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pic>
        <p:nvPicPr>
          <p:cNvPr id="2" name="Picture 1">
            <a:extLst>
              <a:ext uri="{FF2B5EF4-FFF2-40B4-BE49-F238E27FC236}">
                <a16:creationId xmlns:a16="http://schemas.microsoft.com/office/drawing/2014/main" id="{9823D899-9B38-44F2-A631-4D9E6BB424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344" y="188640"/>
            <a:ext cx="4123452" cy="1274096"/>
          </a:xfrm>
          <a:prstGeom prst="rect">
            <a:avLst/>
          </a:prstGeom>
        </p:spPr>
      </p:pic>
      <p:sp>
        <p:nvSpPr>
          <p:cNvPr id="3" name="Subtitle 3">
            <a:extLst>
              <a:ext uri="{FF2B5EF4-FFF2-40B4-BE49-F238E27FC236}">
                <a16:creationId xmlns:a16="http://schemas.microsoft.com/office/drawing/2014/main" id="{BBBBBB5C-0526-4F66-9714-E3AF88833F6B}"/>
              </a:ext>
            </a:extLst>
          </p:cNvPr>
          <p:cNvSpPr txBox="1">
            <a:spLocks/>
          </p:cNvSpPr>
          <p:nvPr/>
        </p:nvSpPr>
        <p:spPr>
          <a:xfrm>
            <a:off x="4097863" y="5229200"/>
            <a:ext cx="6857107"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r>
              <a:rPr lang="en-US" sz="6600" dirty="0">
                <a:solidFill>
                  <a:srgbClr val="17A889"/>
                </a:solidFill>
                <a:latin typeface="Arial" pitchFamily="34" charset="0"/>
                <a:cs typeface="Arial" pitchFamily="34" charset="0"/>
              </a:rPr>
              <a:t>iet</a:t>
            </a:r>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$inc</a:t>
            </a:r>
            <a:r>
              <a:rPr lang="en-US" dirty="0"/>
              <a:t> operator increments a field by a specified value.</a:t>
            </a:r>
            <a:endParaRPr lang="en-IN" dirty="0"/>
          </a:p>
        </p:txBody>
      </p:sp>
      <p:sp>
        <p:nvSpPr>
          <p:cNvPr id="8" name="Rectangle 7"/>
          <p:cNvSpPr/>
          <p:nvPr/>
        </p:nvSpPr>
        <p:spPr>
          <a:xfrm>
            <a:off x="1678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$inc: { &lt;field1&gt;: &lt;amount1&gt;, &lt;field2&gt;: &lt;amount2&gt;, ... } }</a:t>
            </a:r>
          </a:p>
        </p:txBody>
      </p:sp>
      <p:sp>
        <p:nvSpPr>
          <p:cNvPr id="9" name="Rectangle 8"/>
          <p:cNvSpPr/>
          <p:nvPr/>
        </p:nvSpPr>
        <p:spPr>
          <a:xfrm>
            <a:off x="1673188" y="2354760"/>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updateMany</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$gt</a:t>
            </a:r>
            <a:r>
              <a:rPr lang="en-US" sz="2200" dirty="0">
                <a:latin typeface="Calibri" panose="020F0502020204030204" pitchFamily="34" charset="0"/>
                <a:cs typeface="Calibri" panose="020F0502020204030204" pitchFamily="34" charset="0"/>
              </a:rPr>
              <a:t>: 300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$inc</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1 </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218024606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a:t>
            </a:r>
            <a:r>
              <a:rPr lang="en-US" dirty="0">
                <a:solidFill>
                  <a:srgbClr val="C00000"/>
                </a:solidFill>
                <a:latin typeface="arial" panose="020B0604020202020204" pitchFamily="34" charset="0"/>
              </a:rPr>
              <a:t>$unset</a:t>
            </a:r>
            <a:r>
              <a:rPr lang="en-US" dirty="0">
                <a:solidFill>
                  <a:srgbClr val="222222"/>
                </a:solidFill>
                <a:latin typeface="arial" panose="020B0604020202020204" pitchFamily="34" charset="0"/>
              </a:rPr>
              <a:t> operator deletes a particular field.</a:t>
            </a:r>
            <a:endParaRPr lang="en-US" dirty="0"/>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$unset</a:t>
            </a:r>
            <a:r>
              <a:rPr lang="en-US" dirty="0">
                <a:solidFill>
                  <a:srgbClr val="FF8C00"/>
                </a:solidFill>
              </a:rPr>
              <a:t> </a:t>
            </a:r>
            <a:r>
              <a:rPr lang="en-US" dirty="0"/>
              <a:t>operator deletes a particular field.</a:t>
            </a:r>
            <a:endParaRPr lang="en-IN" dirty="0"/>
          </a:p>
        </p:txBody>
      </p:sp>
      <p:sp>
        <p:nvSpPr>
          <p:cNvPr id="8" name="Rectangle 7"/>
          <p:cNvSpPr/>
          <p:nvPr/>
        </p:nvSpPr>
        <p:spPr>
          <a:xfrm>
            <a:off x="1678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$unset: { &lt;field1&gt;: "", ... } }</a:t>
            </a:r>
          </a:p>
        </p:txBody>
      </p:sp>
      <p:sp>
        <p:nvSpPr>
          <p:cNvPr id="9" name="Rectangle 8"/>
          <p:cNvSpPr/>
          <p:nvPr/>
        </p:nvSpPr>
        <p:spPr>
          <a:xfrm>
            <a:off x="1524000" y="2354760"/>
            <a:ext cx="9252520" cy="135421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a:t>
            </a:r>
            <a:r>
              <a:rPr lang="en-US" sz="2200" dirty="0">
                <a:solidFill>
                  <a:srgbClr val="669900"/>
                </a:solidFill>
                <a:latin typeface="Calibri" panose="020F0502020204030204" pitchFamily="34" charset="0"/>
                <a:cs typeface="Calibri" panose="020F0502020204030204" pitchFamily="34" charset="0"/>
              </a:rPr>
              <a:t>'saleel'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$unset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comm: 0, ename: </a:t>
            </a:r>
            <a:r>
              <a:rPr lang="en-US" sz="2200" dirty="0">
                <a:solidFill>
                  <a:srgbClr val="669900"/>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0</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a:t>
            </a:r>
            <a:r>
              <a:rPr lang="en-US" sz="2200" dirty="0">
                <a:solidFill>
                  <a:srgbClr val="669900"/>
                </a:solidFill>
                <a:latin typeface="Calibri" panose="020F0502020204030204" pitchFamily="34" charset="0"/>
                <a:cs typeface="Calibri" panose="020F0502020204030204" pitchFamily="34" charset="0"/>
              </a:rPr>
              <a:t>'saleel'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$unset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comm: 0, ename: </a:t>
            </a:r>
            <a:r>
              <a:rPr lang="en-US" sz="2200" dirty="0">
                <a:solidFill>
                  <a:srgbClr val="669900"/>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0</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updateMany</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a:t>
            </a:r>
            <a:r>
              <a:rPr lang="en-US" sz="2200" dirty="0">
                <a:solidFill>
                  <a:srgbClr val="669900"/>
                </a:solidFill>
                <a:latin typeface="Calibri" panose="020F0502020204030204" pitchFamily="34" charset="0"/>
                <a:cs typeface="Calibri" panose="020F0502020204030204" pitchFamily="34" charset="0"/>
              </a:rPr>
              <a:t>'saleel'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$unset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comm: 0, ename: </a:t>
            </a:r>
            <a:r>
              <a:rPr lang="en-US" sz="2200" dirty="0">
                <a:solidFill>
                  <a:srgbClr val="669900"/>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0</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613658472"/>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6">
              <a:lumMod val="20000"/>
              <a:lumOff val="80000"/>
            </a:schemeClr>
          </a:solidFill>
        </p:spPr>
        <p:txBody>
          <a:bodyPr wrap="square">
            <a:spAutoFit/>
          </a:bodyPr>
          <a:lstStyle/>
          <a:p>
            <a:r>
              <a:rPr lang="en-US" dirty="0"/>
              <a:t>Updates a single document based on the filter and sort criteria.</a:t>
            </a:r>
          </a:p>
        </p:txBody>
      </p:sp>
    </p:spTree>
    <p:extLst>
      <p:ext uri="{BB962C8B-B14F-4D97-AF65-F5344CB8AC3E}">
        <p14:creationId xmlns:p14="http://schemas.microsoft.com/office/powerpoint/2010/main" val="426282101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678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db.collection.findOneAndUpdate({ filter }, { update }, { options })</a:t>
            </a:r>
          </a:p>
        </p:txBody>
      </p:sp>
    </p:spTree>
    <p:extLst>
      <p:ext uri="{BB962C8B-B14F-4D97-AF65-F5344CB8AC3E}">
        <p14:creationId xmlns:p14="http://schemas.microsoft.com/office/powerpoint/2010/main" val="3613658472"/>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Replaces a single document within the collection based on the filter.</a:t>
            </a:r>
            <a:endParaRPr lang="en-US" dirty="0"/>
          </a:p>
        </p:txBody>
      </p:sp>
    </p:spTree>
    <p:extLst>
      <p:ext uri="{BB962C8B-B14F-4D97-AF65-F5344CB8AC3E}">
        <p14:creationId xmlns:p14="http://schemas.microsoft.com/office/powerpoint/2010/main" val="426282101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678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db.collection.replaceOne(filter, replacement, options)</a:t>
            </a:r>
          </a:p>
        </p:txBody>
      </p:sp>
      <p:sp>
        <p:nvSpPr>
          <p:cNvPr id="9" name="Rectangle 8"/>
          <p:cNvSpPr/>
          <p:nvPr/>
        </p:nvSpPr>
        <p:spPr>
          <a:xfrm>
            <a:off x="1673188" y="2354760"/>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replaceOne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a:t>
            </a:r>
            <a:r>
              <a:rPr lang="en-US" sz="2200" dirty="0">
                <a:solidFill>
                  <a:srgbClr val="669900"/>
                </a:solidFill>
                <a:latin typeface="Calibri" panose="020F0502020204030204" pitchFamily="34" charset="0"/>
                <a:cs typeface="Calibri" panose="020F0502020204030204" pitchFamily="34" charset="0"/>
              </a:rPr>
              <a:t>'saleel'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x: 500, y: 500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213754961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Removes a single document from a collection.</a:t>
            </a:r>
            <a:endParaRPr lang="en-US" dirty="0"/>
          </a:p>
        </p:txBody>
      </p:sp>
    </p:spTree>
    <p:extLst>
      <p:ext uri="{BB962C8B-B14F-4D97-AF65-F5344CB8AC3E}">
        <p14:creationId xmlns:p14="http://schemas.microsoft.com/office/powerpoint/2010/main" val="371989654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endParaRPr lang="en-IN" dirty="0"/>
          </a:p>
        </p:txBody>
      </p:sp>
      <p:sp>
        <p:nvSpPr>
          <p:cNvPr id="8" name="Rectangle 7"/>
          <p:cNvSpPr/>
          <p:nvPr/>
        </p:nvSpPr>
        <p:spPr>
          <a:xfrm>
            <a:off x="1678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db.collection.deleteOne({ filter })</a:t>
            </a:r>
          </a:p>
        </p:txBody>
      </p:sp>
      <p:sp>
        <p:nvSpPr>
          <p:cNvPr id="5" name="Rectangle 4"/>
          <p:cNvSpPr/>
          <p:nvPr/>
        </p:nvSpPr>
        <p:spPr>
          <a:xfrm>
            <a:off x="1673188" y="2286000"/>
            <a:ext cx="8766212"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deleteOne</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deleteOne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696592824"/>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db.collection.deleteMany()</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Removes all documents that match the filter from a collection.</a:t>
            </a:r>
            <a:endParaRPr lang="en-US" dirty="0"/>
          </a:p>
        </p:txBody>
      </p:sp>
    </p:spTree>
    <p:extLst>
      <p:ext uri="{BB962C8B-B14F-4D97-AF65-F5344CB8AC3E}">
        <p14:creationId xmlns:p14="http://schemas.microsoft.com/office/powerpoint/2010/main" val="41103897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335360" y="2023389"/>
            <a:ext cx="11521280" cy="3770263"/>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335360" y="992922"/>
            <a:ext cx="11089232"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cxnSp>
        <p:nvCxnSpPr>
          <p:cNvPr id="4" name="Straight Connector 3">
            <a:extLst>
              <a:ext uri="{FF2B5EF4-FFF2-40B4-BE49-F238E27FC236}">
                <a16:creationId xmlns:a16="http://schemas.microsoft.com/office/drawing/2014/main" id="{D23B92E7-B580-4587-B7EC-E7F6F07A419F}"/>
              </a:ext>
            </a:extLst>
          </p:cNvPr>
          <p:cNvCxnSpPr/>
          <p:nvPr/>
        </p:nvCxnSpPr>
        <p:spPr>
          <a:xfrm>
            <a:off x="335360" y="5793652"/>
            <a:ext cx="11377264" cy="8362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67195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db.collection.deleteMany()</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678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db.collection.deleteMany({ filter })</a:t>
            </a:r>
          </a:p>
        </p:txBody>
      </p:sp>
      <p:sp>
        <p:nvSpPr>
          <p:cNvPr id="5" name="Rectangle 4"/>
          <p:cNvSpPr/>
          <p:nvPr/>
        </p:nvSpPr>
        <p:spPr>
          <a:xfrm>
            <a:off x="1673188" y="2286000"/>
            <a:ext cx="8766212"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deleteMany</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deleteMany</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7191680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943100" y="3059669"/>
            <a:ext cx="8305800" cy="646331"/>
          </a:xfrm>
          <a:prstGeom prst="rect">
            <a:avLst/>
          </a:prstGeom>
          <a:solidFill>
            <a:schemeClr val="accent6">
              <a:lumMod val="20000"/>
              <a:lumOff val="80000"/>
            </a:schemeClr>
          </a:solidFill>
        </p:spPr>
        <p:txBody>
          <a:bodyPr wrap="square">
            <a:spAutoFit/>
          </a:bodyPr>
          <a:lstStyle/>
          <a:p>
            <a:r>
              <a:rPr lang="en-US" dirty="0"/>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144000"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db.collection.findOneAndDelete({ filter }, [ { sort },{ projection }])</a:t>
            </a:r>
          </a:p>
        </p:txBody>
      </p:sp>
      <p:sp>
        <p:nvSpPr>
          <p:cNvPr id="5" name="Rectangle 4"/>
          <p:cNvSpPr/>
          <p:nvPr/>
        </p:nvSpPr>
        <p:spPr>
          <a:xfrm>
            <a:off x="1673188" y="2679324"/>
            <a:ext cx="8766212"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findOneAndDelete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findOneAndDelete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sort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 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377191680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2291357" y="2971800"/>
            <a:ext cx="7609284"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aggregation, the result of one stage is simply passed to another stage.</a:t>
            </a:r>
            <a:endParaRPr lang="en-US" dirty="0"/>
          </a:p>
        </p:txBody>
      </p:sp>
      <p:sp>
        <p:nvSpPr>
          <p:cNvPr id="4" name="Rectangle 3"/>
          <p:cNvSpPr/>
          <p:nvPr/>
        </p:nvSpPr>
        <p:spPr>
          <a:xfrm>
            <a:off x="8273939" y="478961"/>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sp>
        <p:nvSpPr>
          <p:cNvPr id="5" name="Rectangle 4"/>
          <p:cNvSpPr/>
          <p:nvPr/>
        </p:nvSpPr>
        <p:spPr>
          <a:xfrm>
            <a:off x="263352" y="481938"/>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graphicFrame>
        <p:nvGraphicFramePr>
          <p:cNvPr id="7" name="Table 6">
            <a:extLst>
              <a:ext uri="{FF2B5EF4-FFF2-40B4-BE49-F238E27FC236}">
                <a16:creationId xmlns:a16="http://schemas.microsoft.com/office/drawing/2014/main" id="{93D2B365-AA4F-4C08-8DB3-3C56EC163CDA}"/>
              </a:ext>
            </a:extLst>
          </p:cNvPr>
          <p:cNvGraphicFramePr>
            <a:graphicFrameLocks noGrp="1"/>
          </p:cNvGraphicFramePr>
          <p:nvPr>
            <p:extLst>
              <p:ext uri="{D42A27DB-BD31-4B8C-83A1-F6EECF244321}">
                <p14:modId xmlns:p14="http://schemas.microsoft.com/office/powerpoint/2010/main" val="380037909"/>
              </p:ext>
            </p:extLst>
          </p:nvPr>
        </p:nvGraphicFramePr>
        <p:xfrm>
          <a:off x="0" y="1218456"/>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rgbClr val="ECD540"/>
                          </a:solidFill>
                        </a:rPr>
                        <a:t>WHERE</a:t>
                      </a:r>
                    </a:p>
                    <a:p>
                      <a:pPr algn="ct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rgbClr val="ECD540"/>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rgbClr val="ECD540"/>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rgbClr val="ECD540"/>
                          </a:solidFill>
                        </a:rPr>
                        <a:t>HAVING</a:t>
                      </a:r>
                    </a:p>
                    <a:p>
                      <a:pPr algn="ct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rgbClr val="ECD540"/>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rgbClr val="ECD540"/>
                          </a:solidFill>
                        </a:rPr>
                        <a:t>TOP</a:t>
                      </a:r>
                    </a:p>
                    <a:p>
                      <a:pPr algn="ct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20010287"/>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db.collection.aggregate()</a:t>
            </a:r>
          </a:p>
        </p:txBody>
      </p:sp>
      <p:sp>
        <p:nvSpPr>
          <p:cNvPr id="8" name="Rectangle 7"/>
          <p:cNvSpPr/>
          <p:nvPr/>
        </p:nvSpPr>
        <p:spPr>
          <a:xfrm>
            <a:off x="191344" y="2950786"/>
            <a:ext cx="1180931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db.collection.aggregate( [ { &lt;stage1&gt; }, { &lt;stage2&gt; }, { &lt;stage3&gt; } ... , { &lt;stageN&gt; } ] )</a:t>
            </a:r>
          </a:p>
        </p:txBody>
      </p:sp>
      <p:sp>
        <p:nvSpPr>
          <p:cNvPr id="5" name="Rectangle 4"/>
          <p:cNvSpPr/>
          <p:nvPr/>
        </p:nvSpPr>
        <p:spPr>
          <a:xfrm>
            <a:off x="191344" y="3707161"/>
            <a:ext cx="8766212"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a:t>
            </a:r>
          </a:p>
        </p:txBody>
      </p:sp>
      <p:graphicFrame>
        <p:nvGraphicFramePr>
          <p:cNvPr id="2" name="Table 1">
            <a:extLst>
              <a:ext uri="{FF2B5EF4-FFF2-40B4-BE49-F238E27FC236}">
                <a16:creationId xmlns:a16="http://schemas.microsoft.com/office/drawing/2014/main" id="{7238DBB3-0D3E-4D45-BF80-1E65638B916B}"/>
              </a:ext>
            </a:extLst>
          </p:cNvPr>
          <p:cNvGraphicFramePr>
            <a:graphicFrameLocks noGrp="1"/>
          </p:cNvGraphicFramePr>
          <p:nvPr>
            <p:extLst>
              <p:ext uri="{D42A27DB-BD31-4B8C-83A1-F6EECF244321}">
                <p14:modId xmlns:p14="http://schemas.microsoft.com/office/powerpoint/2010/main" val="321182868"/>
              </p:ext>
            </p:extLst>
          </p:nvPr>
        </p:nvGraphicFramePr>
        <p:xfrm>
          <a:off x="0" y="1434480"/>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rgbClr val="ECD540"/>
                          </a:solidFill>
                        </a:rPr>
                        <a:t>WHERE</a:t>
                      </a:r>
                    </a:p>
                    <a:p>
                      <a:pPr algn="ct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rgbClr val="ECD540"/>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rgbClr val="ECD540"/>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rgbClr val="ECD540"/>
                          </a:solidFill>
                        </a:rPr>
                        <a:t>HAVING</a:t>
                      </a:r>
                    </a:p>
                    <a:p>
                      <a:pPr algn="ct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rgbClr val="ECD540"/>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rgbClr val="ECD540"/>
                          </a:solidFill>
                        </a:rPr>
                        <a:t>TOP</a:t>
                      </a:r>
                    </a:p>
                    <a:p>
                      <a:pPr algn="ct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
        <p:nvSpPr>
          <p:cNvPr id="3" name="Rectangle 2">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4" name="Rectangle 3">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spTree>
    <p:extLst>
      <p:ext uri="{BB962C8B-B14F-4D97-AF65-F5344CB8AC3E}">
        <p14:creationId xmlns:p14="http://schemas.microsoft.com/office/powerpoint/2010/main" val="3430102903"/>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49683" y="2109834"/>
            <a:ext cx="2680253" cy="461665"/>
          </a:xfrm>
          <a:prstGeom prst="rect">
            <a:avLst/>
          </a:prstGeom>
        </p:spPr>
        <p:txBody>
          <a:bodyPr wrap="square">
            <a:spAutoFit/>
          </a:bodyPr>
          <a:lstStyle/>
          <a:p>
            <a:r>
              <a:rPr lang="en-US" sz="2400" dirty="0">
                <a:solidFill>
                  <a:srgbClr val="049DC8"/>
                </a:solidFill>
                <a:latin typeface="Consolas" panose="020B0609020204030204" pitchFamily="49" charset="0"/>
                <a:cs typeface="Calibri" panose="020F0502020204030204" pitchFamily="34" charset="0"/>
              </a:rPr>
              <a:t>'$&lt;fieldName&gt;'</a:t>
            </a:r>
          </a:p>
        </p:txBody>
      </p:sp>
      <p:sp>
        <p:nvSpPr>
          <p:cNvPr id="11" name="Rectangle 10"/>
          <p:cNvSpPr/>
          <p:nvPr/>
        </p:nvSpPr>
        <p:spPr>
          <a:xfrm>
            <a:off x="1673188" y="2231648"/>
            <a:ext cx="4422812"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 $match : { job: 'manager'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 $group : { _id : '$job' } }</a:t>
            </a:r>
          </a:p>
        </p:txBody>
      </p:sp>
      <p:graphicFrame>
        <p:nvGraphicFramePr>
          <p:cNvPr id="2" name="Table 1"/>
          <p:cNvGraphicFramePr>
            <a:graphicFrameLocks noGrp="1"/>
          </p:cNvGraphicFramePr>
          <p:nvPr>
            <p:extLst>
              <p:ext uri="{D42A27DB-BD31-4B8C-83A1-F6EECF244321}">
                <p14:modId xmlns:p14="http://schemas.microsoft.com/office/powerpoint/2010/main" val="1316065441"/>
              </p:ext>
            </p:extLst>
          </p:nvPr>
        </p:nvGraphicFramePr>
        <p:xfrm>
          <a:off x="1690010" y="3573016"/>
          <a:ext cx="8784026" cy="2682240"/>
        </p:xfrm>
        <a:graphic>
          <a:graphicData uri="http://schemas.openxmlformats.org/drawingml/2006/table">
            <a:tbl>
              <a:tblPr firstRow="1" bandRow="1">
                <a:tableStyleId>{5940675A-B579-460E-94D1-54222C63F5DA}</a:tableStyleId>
              </a:tblPr>
              <a:tblGrid>
                <a:gridCol w="4392013">
                  <a:extLst>
                    <a:ext uri="{9D8B030D-6E8A-4147-A177-3AD203B41FA5}">
                      <a16:colId xmlns:a16="http://schemas.microsoft.com/office/drawing/2014/main" val="20000"/>
                    </a:ext>
                  </a:extLst>
                </a:gridCol>
                <a:gridCol w="4392013">
                  <a:extLst>
                    <a:ext uri="{9D8B030D-6E8A-4147-A177-3AD203B41FA5}">
                      <a16:colId xmlns:a16="http://schemas.microsoft.com/office/drawing/2014/main" val="20001"/>
                    </a:ext>
                  </a:extLst>
                </a:gridCol>
              </a:tblGrid>
              <a:tr h="370840">
                <a:tc gridSpan="2">
                  <a:txBody>
                    <a:bodyPr/>
                    <a:lstStyle/>
                    <a:p>
                      <a:r>
                        <a:rPr kumimoji="0" lang="en-US" sz="2400" b="1" kern="1200" dirty="0">
                          <a:solidFill>
                            <a:srgbClr val="DFE100"/>
                          </a:solidFill>
                          <a:latin typeface="+mn-lt"/>
                          <a:ea typeface="+mn-ea"/>
                          <a:cs typeface="+mn-cs"/>
                        </a:rPr>
                        <a:t>Stage Operators</a:t>
                      </a:r>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$match</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$unwind</a:t>
                      </a:r>
                    </a:p>
                  </a:txBody>
                  <a:tcPr/>
                </a:tc>
                <a:extLst>
                  <a:ext uri="{0D108BD9-81ED-4DB2-BD59-A6C34878D82A}">
                    <a16:rowId xmlns:a16="http://schemas.microsoft.com/office/drawing/2014/main" val="10001"/>
                  </a:ext>
                </a:extLst>
              </a:tr>
              <a:tr h="370840">
                <a:tc>
                  <a:txBody>
                    <a:bodyPr/>
                    <a:lstStyle/>
                    <a:p>
                      <a:r>
                        <a:rPr kumimoji="0" lang="en-US" sz="1800" kern="1200" dirty="0">
                          <a:solidFill>
                            <a:srgbClr val="036883"/>
                          </a:solidFill>
                          <a:latin typeface="+mn-lt"/>
                          <a:ea typeface="+mn-ea"/>
                          <a:cs typeface="+mn-cs"/>
                        </a:rPr>
                        <a:t>  $project</a:t>
                      </a:r>
                    </a:p>
                  </a:txBody>
                  <a:tcPr/>
                </a:tc>
                <a:tc>
                  <a:txBody>
                    <a:bodyPr/>
                    <a:lstStyle/>
                    <a:p>
                      <a:r>
                        <a:rPr kumimoji="0" lang="en-US" sz="1800" kern="1200" dirty="0">
                          <a:solidFill>
                            <a:srgbClr val="036883"/>
                          </a:solidFill>
                          <a:latin typeface="+mn-lt"/>
                          <a:ea typeface="+mn-ea"/>
                          <a:cs typeface="+mn-cs"/>
                        </a:rPr>
                        <a:t>  $sort  </a:t>
                      </a: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$addFields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$limit</a:t>
                      </a:r>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$sample</a:t>
                      </a:r>
                    </a:p>
                  </a:txBody>
                  <a:tcPr/>
                </a:tc>
                <a:tc>
                  <a:txBody>
                    <a:bodyPr/>
                    <a:lstStyle/>
                    <a:p>
                      <a:r>
                        <a:rPr kumimoji="0" lang="en-US" sz="1800" kern="1200">
                          <a:solidFill>
                            <a:srgbClr val="036883"/>
                          </a:solidFill>
                          <a:latin typeface="+mn-lt"/>
                          <a:ea typeface="+mn-ea"/>
                          <a:cs typeface="+mn-cs"/>
                        </a:rPr>
                        <a:t>  $skip</a:t>
                      </a:r>
                      <a:endParaRPr kumimoji="0" lang="en-US" sz="1800" kern="1200" dirty="0">
                        <a:solidFill>
                          <a:srgbClr val="036883"/>
                        </a:solidFill>
                        <a:latin typeface="+mn-lt"/>
                        <a:ea typeface="+mn-ea"/>
                        <a:cs typeface="+mn-cs"/>
                      </a:endParaRPr>
                    </a:p>
                  </a:txBody>
                  <a:tcPr/>
                </a:tc>
                <a:extLst>
                  <a:ext uri="{0D108BD9-81ED-4DB2-BD59-A6C34878D82A}">
                    <a16:rowId xmlns:a16="http://schemas.microsoft.com/office/drawing/2014/main" val="42117847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$group</a:t>
                      </a:r>
                    </a:p>
                  </a:txBody>
                  <a:tcPr/>
                </a:tc>
                <a:tc>
                  <a:txBody>
                    <a:bodyPr/>
                    <a:lstStyle/>
                    <a:p>
                      <a:r>
                        <a:rPr kumimoji="0" lang="en-US" sz="1800" kern="1200" dirty="0">
                          <a:solidFill>
                            <a:srgbClr val="036883"/>
                          </a:solidFill>
                          <a:latin typeface="+mn-lt"/>
                          <a:ea typeface="+mn-ea"/>
                          <a:cs typeface="+mn-cs"/>
                        </a:rPr>
                        <a:t>  $count</a:t>
                      </a:r>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$match</a:t>
                      </a:r>
                    </a:p>
                  </a:txBody>
                  <a:tcPr/>
                </a:tc>
                <a:tc>
                  <a:txBody>
                    <a:bodyPr/>
                    <a:lstStyle/>
                    <a:p>
                      <a:endParaRPr kumimoji="0" lang="en-US" sz="1800" kern="1200" dirty="0">
                        <a:solidFill>
                          <a:srgbClr val="036883"/>
                        </a:solidFill>
                        <a:latin typeface="+mn-lt"/>
                        <a:ea typeface="+mn-ea"/>
                        <a:cs typeface="+mn-cs"/>
                      </a:endParaRP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Filters the documents to pass only the documents that match the specified condition(s) to the next pipeline stage.</a:t>
            </a:r>
            <a:endParaRPr lang="en-US" dirty="0"/>
          </a:p>
        </p:txBody>
      </p:sp>
    </p:spTree>
    <p:extLst>
      <p:ext uri="{BB962C8B-B14F-4D97-AF65-F5344CB8AC3E}">
        <p14:creationId xmlns:p14="http://schemas.microsoft.com/office/powerpoint/2010/main" val="387213862"/>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$match: { &lt;query&gt; } }</a:t>
            </a:r>
          </a:p>
        </p:txBody>
      </p:sp>
      <p:sp>
        <p:nvSpPr>
          <p:cNvPr id="5" name="Rectangle 4"/>
          <p:cNvSpPr/>
          <p:nvPr/>
        </p:nvSpPr>
        <p:spPr>
          <a:xfrm>
            <a:off x="479376" y="2447597"/>
            <a:ext cx="11305256" cy="227754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$match</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$match</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comm: {</a:t>
            </a:r>
            <a:r>
              <a:rPr lang="en-US" sz="2200" dirty="0">
                <a:solidFill>
                  <a:srgbClr val="B22251"/>
                </a:solidFill>
                <a:latin typeface="Calibri" panose="020F0502020204030204" pitchFamily="34" charset="0"/>
                <a:cs typeface="Calibri" panose="020F0502020204030204" pitchFamily="34" charset="0"/>
              </a:rPr>
              <a:t>$eq</a:t>
            </a:r>
            <a:r>
              <a:rPr lang="en-US" sz="2200" dirty="0">
                <a:latin typeface="Calibri" panose="020F0502020204030204" pitchFamily="34" charset="0"/>
                <a:cs typeface="Calibri" panose="020F0502020204030204" pitchFamily="34" charset="0"/>
              </a:rPr>
              <a:t>: null</a:t>
            </a:r>
            <a:r>
              <a:rPr lang="en-US" sz="2200" dirty="0">
                <a:solidFill>
                  <a:schemeClr val="bg1">
                    <a:lumMod val="50000"/>
                  </a:schemeClr>
                </a:solidFill>
                <a:latin typeface="Calibri" panose="020F0502020204030204" pitchFamily="34" charset="0"/>
                <a:cs typeface="Calibri" panose="020F0502020204030204" pitchFamily="34" charset="0"/>
              </a:rPr>
              <a:t>} }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$match</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$gt</a:t>
            </a:r>
            <a:r>
              <a:rPr lang="en-US" sz="2200" dirty="0">
                <a:latin typeface="Calibri" panose="020F0502020204030204" pitchFamily="34" charset="0"/>
                <a:cs typeface="Calibri" panose="020F0502020204030204" pitchFamily="34" charset="0"/>
              </a:rPr>
              <a:t>: 4000</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$group</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_id: '$job', count: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$sum</a:t>
            </a:r>
            <a:r>
              <a:rPr lang="en-US" sz="2200" dirty="0">
                <a:latin typeface="Calibri" panose="020F0502020204030204" pitchFamily="34" charset="0"/>
                <a:cs typeface="Calibri" panose="020F0502020204030204" pitchFamily="34" charset="0"/>
              </a:rPr>
              <a:t>: '$sal'</a:t>
            </a:r>
            <a:r>
              <a:rPr lang="en-US" sz="2200" dirty="0">
                <a:solidFill>
                  <a:schemeClr val="bg1">
                    <a:lumMod val="50000"/>
                  </a:schemeClr>
                </a:solidFill>
                <a:latin typeface="Calibri" panose="020F0502020204030204" pitchFamily="34" charset="0"/>
                <a:cs typeface="Calibri" panose="020F0502020204030204" pitchFamily="34" charset="0"/>
              </a:rPr>
              <a:t>} }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$match</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favouriteFruit: {</a:t>
            </a:r>
            <a:r>
              <a:rPr lang="en-US" sz="2200" dirty="0">
                <a:solidFill>
                  <a:srgbClr val="B22251"/>
                </a:solidFill>
                <a:latin typeface="Calibri" panose="020F0502020204030204" pitchFamily="34" charset="0"/>
                <a:cs typeface="Calibri" panose="020F0502020204030204" pitchFamily="34" charset="0"/>
              </a:rPr>
              <a:t>$size</a:t>
            </a:r>
            <a:r>
              <a:rPr lang="en-US" sz="2200" dirty="0">
                <a:latin typeface="Calibri" panose="020F0502020204030204" pitchFamily="34" charset="0"/>
                <a:cs typeface="Calibri" panose="020F0502020204030204" pitchFamily="34" charset="0"/>
              </a:rPr>
              <a:t>: 1</a:t>
            </a:r>
            <a:r>
              <a:rPr lang="en-US" sz="2200" dirty="0">
                <a:solidFill>
                  <a:schemeClr val="bg1">
                    <a:lumMod val="50000"/>
                  </a:schemeClr>
                </a:solidFill>
                <a:latin typeface="Calibri" panose="020F0502020204030204" pitchFamily="34" charset="0"/>
                <a:cs typeface="Calibri" panose="020F0502020204030204" pitchFamily="34" charset="0"/>
              </a:rPr>
              <a:t>} }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$match</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'favouriteFruit.0': </a:t>
            </a:r>
            <a:r>
              <a:rPr lang="en-US" sz="2200" dirty="0">
                <a:solidFill>
                  <a:srgbClr val="669900"/>
                </a:solidFill>
                <a:latin typeface="Calibri" panose="020F0502020204030204" pitchFamily="34" charset="0"/>
                <a:cs typeface="Calibri" panose="020F0502020204030204" pitchFamily="34" charset="0"/>
              </a:rPr>
              <a:t>'Orange'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favouriteFruit: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2412945075"/>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Passes along the documents with the requested fields to the next stage in the pipeline. </a:t>
            </a:r>
            <a:r>
              <a:rPr lang="en-US">
                <a:solidFill>
                  <a:srgbClr val="222222"/>
                </a:solidFill>
                <a:latin typeface="arial" panose="020B0604020202020204" pitchFamily="34" charset="0"/>
              </a:rPr>
              <a:t>The specified fields can be existing fields from the input documents or newly computed fields.</a:t>
            </a:r>
            <a:endParaRPr lang="en-US" dirty="0"/>
          </a:p>
        </p:txBody>
      </p:sp>
    </p:spTree>
    <p:extLst>
      <p:ext uri="{BB962C8B-B14F-4D97-AF65-F5344CB8AC3E}">
        <p14:creationId xmlns:p14="http://schemas.microsoft.com/office/powerpoint/2010/main" val="161136793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t>Passes along the documents with the requested fields to the next stage in the pipeline. The specified fields can be existing fields from the input documents or newly computed fields.</a:t>
            </a:r>
            <a:endParaRPr lang="en-IN" dirty="0"/>
          </a:p>
        </p:txBody>
      </p:sp>
      <p:sp>
        <p:nvSpPr>
          <p:cNvPr id="4" name="Rectangle 3"/>
          <p:cNvSpPr/>
          <p:nvPr/>
        </p:nvSpPr>
        <p:spPr>
          <a:xfrm>
            <a:off x="1673188" y="1812429"/>
            <a:ext cx="8761264" cy="369332"/>
          </a:xfrm>
          <a:prstGeom prst="rect">
            <a:avLst/>
          </a:prstGeom>
        </p:spPr>
        <p:txBody>
          <a:bodyPr wrap="square">
            <a:spAutoFit/>
          </a:bodyPr>
          <a:lstStyle/>
          <a:p>
            <a:r>
              <a:rPr lang="en-US">
                <a:solidFill>
                  <a:srgbClr val="049DC8"/>
                </a:solidFill>
                <a:latin typeface="Consolas" panose="020B0609020204030204" pitchFamily="49" charset="0"/>
                <a:cs typeface="Calibri" panose="020F0502020204030204" pitchFamily="34" charset="0"/>
              </a:rPr>
              <a:t>{ $project: { &lt;specification(s)&gt; } }</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91344" y="2663621"/>
            <a:ext cx="11809312" cy="227754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_id: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sz="2200" dirty="0">
                <a:latin typeface="Calibri" panose="020F0502020204030204" pitchFamily="34" charset="0"/>
                <a:cs typeface="Calibri" panose="020F0502020204030204" pitchFamily="34" charset="0"/>
              </a:rPr>
              <a:t>, sal: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comm: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{sal: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sm: {</a:t>
            </a:r>
            <a:r>
              <a:rPr lang="en-US" sz="2200" dirty="0">
                <a:solidFill>
                  <a:srgbClr val="B22251"/>
                </a:solidFill>
                <a:latin typeface="Calibri" panose="020F0502020204030204" pitchFamily="34" charset="0"/>
                <a:cs typeface="Calibri" panose="020F0502020204030204" pitchFamily="34" charset="0"/>
              </a:rPr>
              <a:t>$sum</a:t>
            </a:r>
            <a:r>
              <a:rPr lang="en-US" sz="2200" dirty="0">
                <a:latin typeface="Calibri" panose="020F0502020204030204" pitchFamily="34" charset="0"/>
                <a:cs typeface="Calibri" panose="020F0502020204030204" pitchFamily="34" charset="0"/>
              </a:rPr>
              <a:t>: '$sal'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_id: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sz="2200" dirty="0">
                <a:latin typeface="Calibri" panose="020F0502020204030204" pitchFamily="34" charset="0"/>
                <a:cs typeface="Calibri" panose="020F0502020204030204" pitchFamily="34" charset="0"/>
              </a:rPr>
              <a:t>, sal: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comm: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xx: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$max</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 '$comm'</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_id: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sz="2200" dirty="0">
                <a:latin typeface="Calibri" panose="020F0502020204030204" pitchFamily="34" charset="0"/>
                <a:cs typeface="Calibri" panose="020F0502020204030204" pitchFamily="34" charset="0"/>
              </a:rPr>
              <a:t>, indexID: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favouriteFruit: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$size</a:t>
            </a:r>
            <a:r>
              <a:rPr lang="en-US" sz="2200" dirty="0">
                <a:latin typeface="Calibri" panose="020F0502020204030204" pitchFamily="34" charset="0"/>
                <a:cs typeface="Calibri" panose="020F0502020204030204" pitchFamily="34" charset="0"/>
              </a:rPr>
              <a:t>: '$favouriteFruit'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14945164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a:solidFill>
                  <a:srgbClr val="FFFF00"/>
                </a:solidFill>
                <a:latin typeface="Arial" pitchFamily="34" charset="0"/>
                <a:cs typeface="Arial" pitchFamily="34" charset="0"/>
              </a:rPr>
              <a:t>Types of Data</a:t>
            </a:r>
            <a:endParaRPr lang="en-US" sz="3200" b="1" i="1" dirty="0">
              <a:solidFill>
                <a:srgbClr val="FFFF00"/>
              </a:solidFill>
              <a:latin typeface="Arial" pitchFamily="34" charset="0"/>
              <a:cs typeface="Arial" pitchFamily="34" charset="0"/>
            </a:endParaRP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val="19210612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6">
              <a:lumMod val="20000"/>
              <a:lumOff val="80000"/>
            </a:schemeClr>
          </a:solidFill>
        </p:spPr>
        <p:txBody>
          <a:bodyPr wrap="square">
            <a:spAutoFit/>
          </a:bodyPr>
          <a:lstStyle/>
          <a:p>
            <a:r>
              <a:rPr lang="en-US" b="0" i="0" dirty="0">
                <a:solidFill>
                  <a:srgbClr val="494747"/>
                </a:solidFill>
                <a:effectLst/>
                <a:latin typeface="Akzidenz"/>
              </a:rPr>
              <a:t>Returns a value without parsing. Use for values that the aggregation pipeline may interpret as an expression.</a:t>
            </a:r>
            <a:endParaRPr lang="en-US" dirty="0"/>
          </a:p>
        </p:txBody>
      </p:sp>
    </p:spTree>
    <p:extLst>
      <p:ext uri="{BB962C8B-B14F-4D97-AF65-F5344CB8AC3E}">
        <p14:creationId xmlns:p14="http://schemas.microsoft.com/office/powerpoint/2010/main" val="3412793763"/>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$literal: &lt;value&gt;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524000" y="2299519"/>
            <a:ext cx="9144000" cy="76944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dirty="0">
                <a:solidFill>
                  <a:schemeClr val="bg1">
                    <a:lumMod val="50000"/>
                  </a:schemeClr>
                </a:solidFill>
              </a:rPr>
              <a:t>db</a:t>
            </a:r>
            <a:r>
              <a:rPr lang="en-IN" dirty="0">
                <a:solidFill>
                  <a:schemeClr val="tx1"/>
                </a:solidFill>
              </a:rPr>
              <a:t>.emp.</a:t>
            </a:r>
            <a:r>
              <a:rPr lang="en-IN" dirty="0">
                <a:solidFill>
                  <a:srgbClr val="036883"/>
                </a:solidFill>
              </a:rPr>
              <a:t>aggregate</a:t>
            </a:r>
            <a:r>
              <a:rPr lang="en-IN" dirty="0">
                <a:solidFill>
                  <a:schemeClr val="bg1">
                    <a:lumMod val="50000"/>
                  </a:schemeClr>
                </a:solidFill>
              </a:rPr>
              <a:t>([{ </a:t>
            </a:r>
            <a:r>
              <a:rPr lang="en-IN" dirty="0">
                <a:solidFill>
                  <a:srgbClr val="036883"/>
                </a:solidFill>
              </a:rPr>
              <a:t>$project</a:t>
            </a:r>
            <a:r>
              <a:rPr lang="en-IN" dirty="0">
                <a:solidFill>
                  <a:schemeClr val="tx1"/>
                </a:solidFill>
              </a:rPr>
              <a:t>: </a:t>
            </a:r>
            <a:r>
              <a:rPr lang="en-IN" dirty="0">
                <a:solidFill>
                  <a:schemeClr val="bg1">
                    <a:lumMod val="50000"/>
                  </a:schemeClr>
                </a:solidFill>
              </a:rPr>
              <a:t>{</a:t>
            </a:r>
            <a:r>
              <a:rPr lang="en-IN" dirty="0">
                <a:solidFill>
                  <a:schemeClr val="tx1"/>
                </a:solidFill>
              </a:rPr>
              <a:t>_id:0, sal: 1, staticValue: </a:t>
            </a:r>
            <a:r>
              <a:rPr lang="en-IN" dirty="0">
                <a:solidFill>
                  <a:schemeClr val="bg1">
                    <a:lumMod val="50000"/>
                  </a:schemeClr>
                </a:solidFill>
              </a:rPr>
              <a:t>{</a:t>
            </a:r>
            <a:r>
              <a:rPr lang="en-IN" dirty="0">
                <a:solidFill>
                  <a:schemeClr val="tx1"/>
                </a:solidFill>
              </a:rPr>
              <a:t> </a:t>
            </a:r>
            <a:r>
              <a:rPr lang="en-IN" dirty="0">
                <a:solidFill>
                  <a:srgbClr val="036883"/>
                </a:solidFill>
              </a:rPr>
              <a:t>$literal</a:t>
            </a:r>
            <a:r>
              <a:rPr lang="en-IN" dirty="0">
                <a:solidFill>
                  <a:schemeClr val="tx1"/>
                </a:solidFill>
              </a:rPr>
              <a:t>:1001 </a:t>
            </a:r>
            <a:r>
              <a:rPr lang="en-IN" dirty="0">
                <a:solidFill>
                  <a:schemeClr val="bg1">
                    <a:lumMod val="50000"/>
                  </a:schemeClr>
                </a:solidFill>
              </a:rPr>
              <a:t>}</a:t>
            </a:r>
            <a:r>
              <a:rPr lang="en-IN" dirty="0">
                <a:solidFill>
                  <a:schemeClr val="tx1"/>
                </a:solidFill>
              </a:rPr>
              <a:t>, staticString: </a:t>
            </a:r>
            <a:r>
              <a:rPr lang="en-IN" dirty="0">
                <a:solidFill>
                  <a:schemeClr val="bg1">
                    <a:lumMod val="50000"/>
                  </a:schemeClr>
                </a:solidFill>
              </a:rPr>
              <a:t>{</a:t>
            </a:r>
            <a:r>
              <a:rPr lang="en-IN" dirty="0">
                <a:solidFill>
                  <a:schemeClr val="tx1"/>
                </a:solidFill>
              </a:rPr>
              <a:t> </a:t>
            </a:r>
            <a:r>
              <a:rPr lang="en-IN" dirty="0">
                <a:solidFill>
                  <a:srgbClr val="036883"/>
                </a:solidFill>
              </a:rPr>
              <a:t>$literal</a:t>
            </a:r>
            <a:r>
              <a:rPr lang="en-IN" dirty="0">
                <a:solidFill>
                  <a:schemeClr val="tx1"/>
                </a:solidFill>
              </a:rPr>
              <a:t>: </a:t>
            </a:r>
            <a:r>
              <a:rPr lang="en-IN" dirty="0">
                <a:solidFill>
                  <a:srgbClr val="669900"/>
                </a:solidFill>
              </a:rPr>
              <a:t>'Saleel</a:t>
            </a:r>
            <a:r>
              <a:rPr lang="en-IN" dirty="0">
                <a:solidFill>
                  <a:schemeClr val="tx1"/>
                </a:solidFill>
              </a:rPr>
              <a:t> </a:t>
            </a:r>
            <a:r>
              <a:rPr lang="en-IN" dirty="0">
                <a:solidFill>
                  <a:srgbClr val="669900"/>
                </a:solidFill>
              </a:rPr>
              <a:t>Bagde'</a:t>
            </a:r>
            <a:r>
              <a:rPr lang="en-IN" dirty="0">
                <a:solidFill>
                  <a:schemeClr val="bg1">
                    <a:lumMod val="50000"/>
                  </a:schemeClr>
                </a:solidFill>
              </a:rPr>
              <a:t> }}}])</a:t>
            </a:r>
          </a:p>
        </p:txBody>
      </p:sp>
    </p:spTree>
    <p:extLst>
      <p:ext uri="{BB962C8B-B14F-4D97-AF65-F5344CB8AC3E}">
        <p14:creationId xmlns:p14="http://schemas.microsoft.com/office/powerpoint/2010/main" val="298044540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a:t>
            </a:r>
            <a:endParaRPr lang="en-US" dirty="0"/>
          </a:p>
        </p:txBody>
      </p:sp>
      <p:sp>
        <p:nvSpPr>
          <p:cNvPr id="4" name="Rectangle 3"/>
          <p:cNvSpPr/>
          <p:nvPr/>
        </p:nvSpPr>
        <p:spPr>
          <a:xfrm>
            <a:off x="1943100" y="3048000"/>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Adds new fields to documents. $addFields outputs documents that contain all existing fields from the input documents and newly added fields.</a:t>
            </a:r>
            <a:endParaRPr lang="en-US" dirty="0"/>
          </a:p>
        </p:txBody>
      </p:sp>
    </p:spTree>
    <p:extLst>
      <p:ext uri="{BB962C8B-B14F-4D97-AF65-F5344CB8AC3E}">
        <p14:creationId xmlns:p14="http://schemas.microsoft.com/office/powerpoint/2010/main" val="3257852489"/>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75473"/>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$addFields: { &lt;newField&gt;: &lt;expression&gt;, ... } }</a:t>
            </a:r>
          </a:p>
        </p:txBody>
      </p:sp>
      <p:sp>
        <p:nvSpPr>
          <p:cNvPr id="5" name="Rectangle 4"/>
          <p:cNvSpPr/>
          <p:nvPr/>
        </p:nvSpPr>
        <p:spPr>
          <a:xfrm>
            <a:off x="1524000" y="2564904"/>
            <a:ext cx="8761264" cy="553998"/>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$addFields</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NewSalary: 1450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55930759"/>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555497" y="2928821"/>
            <a:ext cx="7081006" cy="369332"/>
          </a:xfrm>
          <a:prstGeom prst="rect">
            <a:avLst/>
          </a:prstGeom>
          <a:solidFill>
            <a:schemeClr val="accent6">
              <a:lumMod val="20000"/>
              <a:lumOff val="80000"/>
            </a:schemeClr>
          </a:solidFill>
        </p:spPr>
        <p:txBody>
          <a:bodyPr wrap="square">
            <a:spAutoFit/>
          </a:bodyPr>
          <a:lstStyle/>
          <a:p>
            <a:r>
              <a:rPr lang="en-US" b="0" i="0" dirty="0">
                <a:solidFill>
                  <a:srgbClr val="494747"/>
                </a:solidFill>
                <a:effectLst/>
                <a:latin typeface="Arial" panose="020B0604020202020204" pitchFamily="34" charset="0"/>
                <a:cs typeface="Arial" panose="020B0604020202020204" pitchFamily="34" charset="0"/>
              </a:rPr>
              <a:t>Randomly selects the specified number of documents from its input.</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Randomly selects the specified number of documents from its input.</a:t>
            </a:r>
            <a:endParaRPr lang="en-IN" dirty="0"/>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$sample: { size: &lt;positive integer&gt; } }</a:t>
            </a:r>
          </a:p>
        </p:txBody>
      </p:sp>
      <p:sp>
        <p:nvSpPr>
          <p:cNvPr id="5" name="Rectangle 4"/>
          <p:cNvSpPr/>
          <p:nvPr/>
        </p:nvSpPr>
        <p:spPr>
          <a:xfrm>
            <a:off x="1524000" y="2102207"/>
            <a:ext cx="876126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$sample</a:t>
            </a:r>
            <a:r>
              <a:rPr lang="en-US" sz="2200" dirty="0">
                <a:latin typeface="Consolas" panose="020B0609020204030204" pitchFamily="49"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size: 2 </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2207563382"/>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Tree>
    <p:extLst>
      <p:ext uri="{BB962C8B-B14F-4D97-AF65-F5344CB8AC3E}">
        <p14:creationId xmlns:p14="http://schemas.microsoft.com/office/powerpoint/2010/main" val="500575493"/>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402629295"/>
              </p:ext>
            </p:extLst>
          </p:nvPr>
        </p:nvGraphicFramePr>
        <p:xfrm>
          <a:off x="1590063" y="1524000"/>
          <a:ext cx="8994812" cy="3428998"/>
        </p:xfrm>
        <a:graphic>
          <a:graphicData uri="http://schemas.openxmlformats.org/drawingml/2006/table">
            <a:tbl>
              <a:tblPr firstRow="1" bandRow="1">
                <a:tableStyleId>{5940675A-B579-460E-94D1-54222C63F5DA}</a:tableStyleId>
              </a:tblPr>
              <a:tblGrid>
                <a:gridCol w="1165544">
                  <a:extLst>
                    <a:ext uri="{9D8B030D-6E8A-4147-A177-3AD203B41FA5}">
                      <a16:colId xmlns:a16="http://schemas.microsoft.com/office/drawing/2014/main" val="20000"/>
                    </a:ext>
                  </a:extLst>
                </a:gridCol>
                <a:gridCol w="7829268">
                  <a:extLst>
                    <a:ext uri="{9D8B030D-6E8A-4147-A177-3AD203B41FA5}">
                      <a16:colId xmlns:a16="http://schemas.microsoft.com/office/drawing/2014/main" val="20001"/>
                    </a:ext>
                  </a:extLst>
                </a:gridCol>
              </a:tblGrid>
              <a:tr h="459556">
                <a:tc gridSpan="2">
                  <a:txBody>
                    <a:bodyPr/>
                    <a:lstStyle/>
                    <a:p>
                      <a:r>
                        <a:rPr kumimoji="0" lang="en-US" sz="2000" b="1" kern="1200" dirty="0">
                          <a:solidFill>
                            <a:srgbClr val="DFE100"/>
                          </a:solidFill>
                          <a:latin typeface="+mn-lt"/>
                          <a:ea typeface="+mn-ea"/>
                          <a:cs typeface="+mn-cs"/>
                        </a:rPr>
                        <a:t>Arithmetic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24206">
                <a:tc>
                  <a:txBody>
                    <a:bodyPr/>
                    <a:lstStyle/>
                    <a:p>
                      <a:r>
                        <a:rPr lang="en-US" u="none" dirty="0"/>
                        <a:t> </a:t>
                      </a:r>
                      <a:r>
                        <a:rPr kumimoji="0" lang="en-US" kern="1200" dirty="0">
                          <a:solidFill>
                            <a:srgbClr val="036883"/>
                          </a:solidFill>
                          <a:latin typeface="+mn-lt"/>
                          <a:ea typeface="+mn-ea"/>
                          <a:cs typeface="+mn-cs"/>
                        </a:rPr>
                        <a:t>$abs</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$abs: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&lt;number&gt;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p>
                  </a:txBody>
                  <a:tcPr anchor="ctr"/>
                </a:tc>
                <a:extLst>
                  <a:ext uri="{0D108BD9-81ED-4DB2-BD59-A6C34878D82A}">
                    <a16:rowId xmlns:a16="http://schemas.microsoft.com/office/drawing/2014/main" val="10001"/>
                  </a:ext>
                </a:extLst>
              </a:tr>
              <a:tr h="424206">
                <a:tc>
                  <a:txBody>
                    <a:bodyPr/>
                    <a:lstStyle/>
                    <a:p>
                      <a:r>
                        <a:rPr kumimoji="0" lang="en-US" kern="1200" dirty="0">
                          <a:solidFill>
                            <a:srgbClr val="036883"/>
                          </a:solidFill>
                          <a:latin typeface="+mn-lt"/>
                          <a:ea typeface="+mn-ea"/>
                          <a:cs typeface="+mn-cs"/>
                        </a:rPr>
                        <a:t> $add</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$add: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&lt;expression1&gt;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&lt;expression2&gt;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 ] }</a:t>
                      </a:r>
                    </a:p>
                  </a:txBody>
                  <a:tcPr anchor="ctr"/>
                </a:tc>
                <a:extLst>
                  <a:ext uri="{0D108BD9-81ED-4DB2-BD59-A6C34878D82A}">
                    <a16:rowId xmlns:a16="http://schemas.microsoft.com/office/drawing/2014/main" val="10002"/>
                  </a:ext>
                </a:extLst>
              </a:tr>
              <a:tr h="424206">
                <a:tc>
                  <a:txBody>
                    <a:bodyPr/>
                    <a:lstStyle/>
                    <a:p>
                      <a:r>
                        <a:rPr kumimoji="0" lang="en-US" kern="1200" dirty="0">
                          <a:solidFill>
                            <a:srgbClr val="036883"/>
                          </a:solidFill>
                          <a:latin typeface="+mn-lt"/>
                          <a:ea typeface="+mn-ea"/>
                          <a:cs typeface="+mn-cs"/>
                        </a:rPr>
                        <a:t>$subtract</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$subtract: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&lt;expression1&gt;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&lt;expression2&gt;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 }</a:t>
                      </a:r>
                    </a:p>
                  </a:txBody>
                  <a:tcPr anchor="ctr"/>
                </a:tc>
                <a:extLst>
                  <a:ext uri="{0D108BD9-81ED-4DB2-BD59-A6C34878D82A}">
                    <a16:rowId xmlns:a16="http://schemas.microsoft.com/office/drawing/2014/main" val="10003"/>
                  </a:ext>
                </a:extLst>
              </a:tr>
              <a:tr h="424206">
                <a:tc>
                  <a:txBody>
                    <a:bodyPr/>
                    <a:lstStyle/>
                    <a:p>
                      <a:r>
                        <a:rPr kumimoji="0" lang="en-US" kern="1200" dirty="0">
                          <a:solidFill>
                            <a:srgbClr val="036883"/>
                          </a:solidFill>
                          <a:latin typeface="+mn-lt"/>
                          <a:ea typeface="+mn-ea"/>
                          <a:cs typeface="+mn-cs"/>
                        </a:rPr>
                        <a:t>$multiply</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$multiply: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&lt;expression1&gt;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&lt;expression2&gt;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 }</a:t>
                      </a:r>
                    </a:p>
                  </a:txBody>
                  <a:tcPr anchor="ctr"/>
                </a:tc>
                <a:extLst>
                  <a:ext uri="{0D108BD9-81ED-4DB2-BD59-A6C34878D82A}">
                    <a16:rowId xmlns:a16="http://schemas.microsoft.com/office/drawing/2014/main" val="10004"/>
                  </a:ext>
                </a:extLst>
              </a:tr>
              <a:tr h="424206">
                <a:tc>
                  <a:txBody>
                    <a:bodyPr/>
                    <a:lstStyle/>
                    <a:p>
                      <a:r>
                        <a:rPr kumimoji="0" lang="en-US" kern="1200" dirty="0">
                          <a:solidFill>
                            <a:srgbClr val="036883"/>
                          </a:solidFill>
                          <a:latin typeface="+mn-lt"/>
                          <a:ea typeface="+mn-ea"/>
                          <a:cs typeface="+mn-cs"/>
                        </a:rPr>
                        <a:t>$divide</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$divide: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&lt;expression1&gt;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&lt;expression2&gt;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 }</a:t>
                      </a:r>
                    </a:p>
                  </a:txBody>
                  <a:tcPr anchor="ctr"/>
                </a:tc>
                <a:extLst>
                  <a:ext uri="{0D108BD9-81ED-4DB2-BD59-A6C34878D82A}">
                    <a16:rowId xmlns:a16="http://schemas.microsoft.com/office/drawing/2014/main" val="10005"/>
                  </a:ext>
                </a:extLst>
              </a:tr>
              <a:tr h="424206">
                <a:tc>
                  <a:txBody>
                    <a:bodyPr/>
                    <a:lstStyle/>
                    <a:p>
                      <a:r>
                        <a:rPr kumimoji="0" lang="en-US" kern="1200" dirty="0">
                          <a:solidFill>
                            <a:srgbClr val="036883"/>
                          </a:solidFill>
                          <a:latin typeface="+mn-lt"/>
                          <a:ea typeface="+mn-ea"/>
                          <a:cs typeface="+mn-cs"/>
                        </a:rPr>
                        <a:t>$mod</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$mod: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&lt;expression1&gt;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&lt;expression2&gt;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 }</a:t>
                      </a:r>
                    </a:p>
                  </a:txBody>
                  <a:tcPr anchor="ctr"/>
                </a:tc>
                <a:extLst>
                  <a:ext uri="{0D108BD9-81ED-4DB2-BD59-A6C34878D82A}">
                    <a16:rowId xmlns:a16="http://schemas.microsoft.com/office/drawing/2014/main" val="10006"/>
                  </a:ext>
                </a:extLst>
              </a:tr>
              <a:tr h="424206">
                <a:tc>
                  <a:txBody>
                    <a:bodyPr/>
                    <a:lstStyle/>
                    <a:p>
                      <a:r>
                        <a:rPr kumimoji="0" lang="en-US" kern="1200" dirty="0">
                          <a:solidFill>
                            <a:srgbClr val="036883"/>
                          </a:solidFill>
                          <a:latin typeface="+mn-lt"/>
                          <a:ea typeface="+mn-ea"/>
                          <a:cs typeface="+mn-cs"/>
                        </a:rPr>
                        <a:t>$trunc</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$trunc: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&lt;number&gt;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p>
                  </a:txBody>
                  <a:tcPr anchor="ctr"/>
                </a:tc>
                <a:extLst>
                  <a:ext uri="{0D108BD9-81ED-4DB2-BD59-A6C34878D82A}">
                    <a16:rowId xmlns:a16="http://schemas.microsoft.com/office/drawing/2014/main" val="10007"/>
                  </a:ext>
                </a:extLst>
              </a:tr>
            </a:tbl>
          </a:graphicData>
        </a:graphic>
      </p:graphicFrame>
      <p:sp>
        <p:nvSpPr>
          <p:cNvPr id="3" name="Rectangle 2"/>
          <p:cNvSpPr/>
          <p:nvPr/>
        </p:nvSpPr>
        <p:spPr>
          <a:xfrm>
            <a:off x="1523999" y="5261503"/>
            <a:ext cx="9143999"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op: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$trunc</a:t>
            </a:r>
            <a:r>
              <a:rPr lang="en-US" sz="2200" dirty="0">
                <a:latin typeface="Calibri" panose="020F0502020204030204" pitchFamily="34" charset="0"/>
                <a:cs typeface="Calibri" panose="020F0502020204030204" pitchFamily="34" charset="0"/>
              </a:rPr>
              <a:t>: "$sal" </a:t>
            </a:r>
            <a:r>
              <a:rPr lang="en-US" sz="2200" dirty="0">
                <a:solidFill>
                  <a:schemeClr val="bg1">
                    <a:lumMod val="50000"/>
                  </a:schemeClr>
                </a:solidFill>
                <a:latin typeface="Calibri" panose="020F0502020204030204" pitchFamily="34" charset="0"/>
                <a:cs typeface="Calibri" panose="020F0502020204030204" pitchFamily="34" charset="0"/>
              </a:rPr>
              <a:t>} }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op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$add</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 1000</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 ])</a:t>
            </a:r>
          </a:p>
        </p:txBody>
      </p:sp>
    </p:spTree>
    <p:extLst>
      <p:ext uri="{BB962C8B-B14F-4D97-AF65-F5344CB8AC3E}">
        <p14:creationId xmlns:p14="http://schemas.microsoft.com/office/powerpoint/2010/main" val="2681794713"/>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1678136" y="609600"/>
            <a:ext cx="8840676"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218524016"/>
              </p:ext>
            </p:extLst>
          </p:nvPr>
        </p:nvGraphicFramePr>
        <p:xfrm>
          <a:off x="1655375" y="1981201"/>
          <a:ext cx="8840676" cy="3581403"/>
        </p:xfrm>
        <a:graphic>
          <a:graphicData uri="http://schemas.openxmlformats.org/drawingml/2006/table">
            <a:tbl>
              <a:tblPr firstRow="1" bandRow="1">
                <a:tableStyleId>{5940675A-B579-460E-94D1-54222C63F5DA}</a:tableStyleId>
              </a:tblPr>
              <a:tblGrid>
                <a:gridCol w="8840676">
                  <a:extLst>
                    <a:ext uri="{9D8B030D-6E8A-4147-A177-3AD203B41FA5}">
                      <a16:colId xmlns:a16="http://schemas.microsoft.com/office/drawing/2014/main" val="20000"/>
                    </a:ext>
                  </a:extLst>
                </a:gridCol>
              </a:tblGrid>
              <a:tr h="511629">
                <a:tc>
                  <a:txBody>
                    <a:bodyPr/>
                    <a:lstStyle/>
                    <a:p>
                      <a:r>
                        <a:rPr lang="en-US" dirty="0">
                          <a:solidFill>
                            <a:srgbClr val="049DC8"/>
                          </a:solidFill>
                          <a:latin typeface="Consolas" panose="020B0609020204030204" pitchFamily="49" charset="0"/>
                          <a:cs typeface="Calibri" panose="020F0502020204030204" pitchFamily="34" charset="0"/>
                        </a:rPr>
                        <a:t> x: { $ifNull:[ '$&lt;expression&gt;', &lt;replacement-expression-if-null&gt; ] }</a:t>
                      </a:r>
                      <a:endParaRPr lang="en-US" dirty="0"/>
                    </a:p>
                  </a:txBody>
                  <a:tcPr anchor="ctr"/>
                </a:tc>
                <a:extLst>
                  <a:ext uri="{0D108BD9-81ED-4DB2-BD59-A6C34878D82A}">
                    <a16:rowId xmlns:a16="http://schemas.microsoft.com/office/drawing/2014/main" val="10000"/>
                  </a:ext>
                </a:extLst>
              </a:tr>
              <a:tr h="511629">
                <a:tc>
                  <a:txBody>
                    <a:bodyPr/>
                    <a:lstStyle/>
                    <a:p>
                      <a:r>
                        <a:rPr lang="en-US" dirty="0">
                          <a:solidFill>
                            <a:srgbClr val="049DC8"/>
                          </a:solidFill>
                          <a:latin typeface="Consolas" panose="020B0609020204030204" pitchFamily="49" charset="0"/>
                          <a:cs typeface="Calibri" panose="020F0502020204030204" pitchFamily="34" charset="0"/>
                        </a:rPr>
                        <a:t> x: { $toUpper: '$&lt;expression&gt;' }</a:t>
                      </a:r>
                      <a:endParaRPr lang="en-US" dirty="0"/>
                    </a:p>
                  </a:txBody>
                  <a:tcPr anchor="ctr"/>
                </a:tc>
                <a:extLst>
                  <a:ext uri="{0D108BD9-81ED-4DB2-BD59-A6C34878D82A}">
                    <a16:rowId xmlns:a16="http://schemas.microsoft.com/office/drawing/2014/main" val="10001"/>
                  </a:ext>
                </a:extLst>
              </a:tr>
              <a:tr h="511629">
                <a:tc>
                  <a:txBody>
                    <a:bodyPr/>
                    <a:lstStyle/>
                    <a:p>
                      <a:r>
                        <a:rPr lang="en-US" dirty="0">
                          <a:solidFill>
                            <a:srgbClr val="049DC8"/>
                          </a:solidFill>
                          <a:latin typeface="Consolas" panose="020B0609020204030204" pitchFamily="49" charset="0"/>
                          <a:cs typeface="Calibri" panose="020F0502020204030204" pitchFamily="34" charset="0"/>
                        </a:rPr>
                        <a:t> x: { $toLower: '$&lt;expression&gt;' }</a:t>
                      </a:r>
                      <a:endParaRPr lang="en-US" dirty="0"/>
                    </a:p>
                  </a:txBody>
                  <a:tcPr anchor="ctr"/>
                </a:tc>
                <a:extLst>
                  <a:ext uri="{0D108BD9-81ED-4DB2-BD59-A6C34878D82A}">
                    <a16:rowId xmlns:a16="http://schemas.microsoft.com/office/drawing/2014/main" val="10002"/>
                  </a:ext>
                </a:extLst>
              </a:tr>
              <a:tr h="511629">
                <a:tc>
                  <a:txBody>
                    <a:bodyPr/>
                    <a:lstStyle/>
                    <a:p>
                      <a:r>
                        <a:rPr lang="en-US" dirty="0">
                          <a:solidFill>
                            <a:srgbClr val="049DC8"/>
                          </a:solidFill>
                          <a:latin typeface="Consolas" panose="020B0609020204030204" pitchFamily="49" charset="0"/>
                          <a:cs typeface="Calibri" panose="020F0502020204030204" pitchFamily="34" charset="0"/>
                        </a:rPr>
                        <a:t> x: { $concat:[ '$&lt;expression1&gt;', '$&lt;expression2&gt;', ... ] }</a:t>
                      </a:r>
                      <a:endParaRPr lang="en-US" dirty="0"/>
                    </a:p>
                  </a:txBody>
                  <a:tcPr anchor="ctr"/>
                </a:tc>
                <a:extLst>
                  <a:ext uri="{0D108BD9-81ED-4DB2-BD59-A6C34878D82A}">
                    <a16:rowId xmlns:a16="http://schemas.microsoft.com/office/drawing/2014/main" val="10003"/>
                  </a:ext>
                </a:extLst>
              </a:tr>
              <a:tr h="511629">
                <a:tc>
                  <a:txBody>
                    <a:bodyPr/>
                    <a:lstStyle/>
                    <a:p>
                      <a:r>
                        <a:rPr lang="en-US" dirty="0">
                          <a:solidFill>
                            <a:srgbClr val="049DC8"/>
                          </a:solidFill>
                          <a:latin typeface="Consolas" panose="020B0609020204030204" pitchFamily="49" charset="0"/>
                          <a:cs typeface="Calibri" panose="020F0502020204030204" pitchFamily="34" charset="0"/>
                        </a:rPr>
                        <a:t> x: { $substr: [ &lt;string&gt;, &lt;start&gt;, &lt;length&gt; ] }</a:t>
                      </a:r>
                      <a:endParaRPr lang="en-US" dirty="0"/>
                    </a:p>
                  </a:txBody>
                  <a:tcPr anchor="ctr"/>
                </a:tc>
                <a:extLst>
                  <a:ext uri="{0D108BD9-81ED-4DB2-BD59-A6C34878D82A}">
                    <a16:rowId xmlns:a16="http://schemas.microsoft.com/office/drawing/2014/main" val="10004"/>
                  </a:ext>
                </a:extLst>
              </a:tr>
              <a:tr h="511629">
                <a:tc>
                  <a:txBody>
                    <a:bodyPr/>
                    <a:lstStyle/>
                    <a:p>
                      <a:r>
                        <a:rPr lang="en-US" dirty="0">
                          <a:solidFill>
                            <a:srgbClr val="049DC8"/>
                          </a:solidFill>
                          <a:latin typeface="Consolas" panose="020B0609020204030204" pitchFamily="49" charset="0"/>
                          <a:cs typeface="Calibri" panose="020F0502020204030204" pitchFamily="34" charset="0"/>
                        </a:rPr>
                        <a:t> x: { $size: '$&lt;expression&gt;' }</a:t>
                      </a:r>
                      <a:endParaRPr lang="en-US" dirty="0"/>
                    </a:p>
                  </a:txBody>
                  <a:tcPr anchor="ctr"/>
                </a:tc>
                <a:extLst>
                  <a:ext uri="{0D108BD9-81ED-4DB2-BD59-A6C34878D82A}">
                    <a16:rowId xmlns:a16="http://schemas.microsoft.com/office/drawing/2014/main" val="10005"/>
                  </a:ext>
                </a:extLst>
              </a:tr>
              <a:tr h="511629">
                <a:tc>
                  <a:txBody>
                    <a:bodyPr/>
                    <a:lstStyle/>
                    <a:p>
                      <a:r>
                        <a:rPr lang="en-US" dirty="0">
                          <a:solidFill>
                            <a:srgbClr val="049DC8"/>
                          </a:solidFill>
                          <a:latin typeface="Consolas" panose="020B0609020204030204" pitchFamily="49" charset="0"/>
                          <a:cs typeface="Calibri" panose="020F0502020204030204" pitchFamily="34" charset="0"/>
                        </a:rPr>
                        <a:t> x: { $arrayElemAt: ['$&lt;array&gt;', &lt;idx&gt; ] }</a:t>
                      </a:r>
                      <a:endParaRPr lang="en-US" dirty="0"/>
                    </a:p>
                  </a:txBody>
                  <a:tcPr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a:solidFill>
                  <a:srgbClr val="FFFF00"/>
                </a:solidFill>
                <a:latin typeface="Arial" pitchFamily="34" charset="0"/>
                <a:cs typeface="Arial" pitchFamily="34" charset="0"/>
              </a:rPr>
              <a:t>Types of Data</a:t>
            </a:r>
            <a:endParaRPr lang="en-US" sz="3200" b="1" i="1" dirty="0">
              <a:solidFill>
                <a:srgbClr val="FFFF00"/>
              </a:solidFill>
              <a:latin typeface="Arial" pitchFamily="34" charset="0"/>
              <a:cs typeface="Arial" pitchFamily="34" charset="0"/>
            </a:endParaRP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524000" y="889099"/>
            <a:ext cx="9144000" cy="3539430"/>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comm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$ifNull</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'$comm', 'NA'</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{sal: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comm: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"Gross Salary":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$add</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$ifNull</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'$comm', 0</a:t>
            </a:r>
            <a:r>
              <a:rPr lang="en-US" sz="2200" dirty="0">
                <a:solidFill>
                  <a:schemeClr val="bg1">
                    <a:lumMod val="50000"/>
                  </a:schemeClr>
                </a:solidFill>
                <a:latin typeface="Calibri" panose="020F0502020204030204" pitchFamily="34" charset="0"/>
                <a:cs typeface="Calibri" panose="020F0502020204030204" pitchFamily="34" charset="0"/>
              </a:rPr>
              <a:t>] } ] } }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$toUpper</a:t>
            </a:r>
            <a:r>
              <a:rPr lang="en-US" sz="2200" dirty="0">
                <a:latin typeface="Calibri" panose="020F0502020204030204" pitchFamily="34" charset="0"/>
                <a:cs typeface="Calibri" panose="020F0502020204030204" pitchFamily="34" charset="0"/>
              </a:rPr>
              <a:t> : '$ename'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$toLower</a:t>
            </a:r>
            <a:r>
              <a:rPr lang="en-US" sz="2200" dirty="0">
                <a:latin typeface="Calibri" panose="020F0502020204030204" pitchFamily="34" charset="0"/>
                <a:cs typeface="Calibri" panose="020F0502020204030204" pitchFamily="34" charset="0"/>
              </a:rPr>
              <a:t> : '$ename'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$concat</a:t>
            </a:r>
            <a:r>
              <a:rPr lang="en-US" sz="2200" dirty="0">
                <a:latin typeface="Calibri" panose="020F0502020204030204" pitchFamily="34" charset="0"/>
                <a:cs typeface="Calibri" panose="020F0502020204030204" pitchFamily="34" charset="0"/>
              </a:rPr>
              <a:t>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'$job']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favouriteFruit: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$size</a:t>
            </a:r>
            <a:r>
              <a:rPr lang="en-US" sz="2200" dirty="0">
                <a:latin typeface="Calibri" panose="020F0502020204030204" pitchFamily="34" charset="0"/>
                <a:cs typeface="Calibri" panose="020F0502020204030204" pitchFamily="34" charset="0"/>
              </a:rPr>
              <a:t>: '$favouriteFruit'} </a:t>
            </a:r>
            <a:r>
              <a:rPr lang="en-US" sz="2200" dirty="0">
                <a:solidFill>
                  <a:schemeClr val="bg1">
                    <a:lumMod val="50000"/>
                  </a:schemeClr>
                </a:solidFill>
                <a:latin typeface="Calibri" panose="020F0502020204030204" pitchFamily="34" charset="0"/>
                <a:cs typeface="Calibri" panose="020F0502020204030204" pitchFamily="34" charset="0"/>
              </a:rPr>
              <a:t>}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op: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$arrayElemAt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'$favouriteFruit', 1</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2" name="Rectangle 1"/>
          <p:cNvSpPr/>
          <p:nvPr/>
        </p:nvSpPr>
        <p:spPr>
          <a:xfrm>
            <a:off x="1684074" y="5181601"/>
            <a:ext cx="8823853" cy="646331"/>
          </a:xfrm>
          <a:prstGeom prst="rect">
            <a:avLst/>
          </a:prstGeom>
        </p:spPr>
        <p:txBody>
          <a:bodyPr wrap="square">
            <a:spAutoFit/>
          </a:bodyPr>
          <a:lstStyle/>
          <a:p>
            <a:r>
              <a:rPr lang="en-US" dirty="0">
                <a:solidFill>
                  <a:srgbClr val="FFBF00"/>
                </a:solidFill>
              </a:rPr>
              <a:t>db.emp.aggregate([ {$project: { x :{ $arrayElemAt: [ '$favouriteFruit', 1] } } }, {$match: { x: 'Orange' } } ])</a:t>
            </a:r>
          </a:p>
        </p:txBody>
      </p:sp>
    </p:spTree>
    <p:extLst>
      <p:ext uri="{BB962C8B-B14F-4D97-AF65-F5344CB8AC3E}">
        <p14:creationId xmlns:p14="http://schemas.microsoft.com/office/powerpoint/2010/main" val="3619244506"/>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111543089"/>
              </p:ext>
            </p:extLst>
          </p:nvPr>
        </p:nvGraphicFramePr>
        <p:xfrm>
          <a:off x="1673188" y="1600200"/>
          <a:ext cx="8845624" cy="3048000"/>
        </p:xfrm>
        <a:graphic>
          <a:graphicData uri="http://schemas.openxmlformats.org/drawingml/2006/table">
            <a:tbl>
              <a:tblPr firstRow="1" bandRow="1">
                <a:tableStyleId>{5940675A-B579-460E-94D1-54222C63F5DA}</a:tableStyleId>
              </a:tblPr>
              <a:tblGrid>
                <a:gridCol w="1984412">
                  <a:extLst>
                    <a:ext uri="{9D8B030D-6E8A-4147-A177-3AD203B41FA5}">
                      <a16:colId xmlns:a16="http://schemas.microsoft.com/office/drawing/2014/main" val="20000"/>
                    </a:ext>
                  </a:extLst>
                </a:gridCol>
                <a:gridCol w="6861212">
                  <a:extLst>
                    <a:ext uri="{9D8B030D-6E8A-4147-A177-3AD203B41FA5}">
                      <a16:colId xmlns:a16="http://schemas.microsoft.com/office/drawing/2014/main" val="20001"/>
                    </a:ext>
                  </a:extLst>
                </a:gridCol>
              </a:tblGrid>
              <a:tr h="466164">
                <a:tc gridSpan="2">
                  <a:txBody>
                    <a:bodyPr/>
                    <a:lstStyle/>
                    <a:p>
                      <a:r>
                        <a:rPr kumimoji="0" lang="en-US" sz="2000" b="1" kern="1200" dirty="0">
                          <a:solidFill>
                            <a:srgbClr val="DFE100"/>
                          </a:solidFill>
                          <a:latin typeface="+mn-lt"/>
                          <a:ea typeface="+mn-ea"/>
                          <a:cs typeface="+mn-cs"/>
                        </a:rPr>
                        <a:t>Date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30306">
                <a:tc>
                  <a:txBody>
                    <a:bodyPr/>
                    <a:lstStyle/>
                    <a:p>
                      <a:r>
                        <a:rPr kumimoji="0" lang="en-US" kern="1200" dirty="0">
                          <a:solidFill>
                            <a:srgbClr val="036883"/>
                          </a:solidFill>
                          <a:latin typeface="+mn-lt"/>
                          <a:ea typeface="+mn-ea"/>
                          <a:cs typeface="+mn-cs"/>
                        </a:rPr>
                        <a:t> $dayOfMonth</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$dayOfMonth: '$&lt;</a:t>
                      </a:r>
                      <a:r>
                        <a:rPr lang="en-US" sz="1800" kern="1200" dirty="0">
                          <a:solidFill>
                            <a:srgbClr val="049DC8"/>
                          </a:solidFill>
                          <a:latin typeface="Consolas" panose="020B0609020204030204" pitchFamily="49" charset="0"/>
                          <a:ea typeface="+mn-ea"/>
                          <a:cs typeface="Calibri" panose="020F0502020204030204" pitchFamily="34" charset="0"/>
                        </a:rPr>
                        <a:t>dateExpr</a:t>
                      </a:r>
                      <a:r>
                        <a:rPr kumimoji="0" lang="en-US" sz="1800" kern="1200" dirty="0">
                          <a:solidFill>
                            <a:srgbClr val="049DC8"/>
                          </a:solidFill>
                          <a:latin typeface="Consolas" panose="020B0609020204030204" pitchFamily="49" charset="0"/>
                          <a:ea typeface="+mn-ea"/>
                          <a:cs typeface="Calibri" panose="020F0502020204030204" pitchFamily="34" charset="0"/>
                        </a:rPr>
                        <a:t>ession&gt;' }</a:t>
                      </a:r>
                    </a:p>
                  </a:txBody>
                  <a:tcPr anchor="ctr"/>
                </a:tc>
                <a:extLst>
                  <a:ext uri="{0D108BD9-81ED-4DB2-BD59-A6C34878D82A}">
                    <a16:rowId xmlns:a16="http://schemas.microsoft.com/office/drawing/2014/main" val="10001"/>
                  </a:ext>
                </a:extLst>
              </a:tr>
              <a:tr h="430306">
                <a:tc>
                  <a:txBody>
                    <a:bodyPr/>
                    <a:lstStyle/>
                    <a:p>
                      <a:r>
                        <a:rPr kumimoji="0" lang="en-US" kern="1200" dirty="0">
                          <a:solidFill>
                            <a:srgbClr val="036883"/>
                          </a:solidFill>
                          <a:latin typeface="+mn-lt"/>
                          <a:ea typeface="+mn-ea"/>
                          <a:cs typeface="+mn-cs"/>
                        </a:rPr>
                        <a:t> $dayOfWeek</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$dayOfWeek: '$&lt;dateExpression&gt;' }</a:t>
                      </a:r>
                    </a:p>
                  </a:txBody>
                  <a:tcPr anchor="ctr"/>
                </a:tc>
                <a:extLst>
                  <a:ext uri="{0D108BD9-81ED-4DB2-BD59-A6C34878D82A}">
                    <a16:rowId xmlns:a16="http://schemas.microsoft.com/office/drawing/2014/main" val="10002"/>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mn-lt"/>
                          <a:ea typeface="+mn-ea"/>
                          <a:cs typeface="+mn-cs"/>
                        </a:rPr>
                        <a:t> $dayOfYear</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$dayOfYear: '$&lt;dateExpression&gt;' }</a:t>
                      </a:r>
                    </a:p>
                  </a:txBody>
                  <a:tcPr anchor="ctr"/>
                </a:tc>
                <a:extLst>
                  <a:ext uri="{0D108BD9-81ED-4DB2-BD59-A6C34878D82A}">
                    <a16:rowId xmlns:a16="http://schemas.microsoft.com/office/drawing/2014/main" val="10003"/>
                  </a:ext>
                </a:extLst>
              </a:tr>
              <a:tr h="430306">
                <a:tc>
                  <a:txBody>
                    <a:bodyPr/>
                    <a:lstStyle/>
                    <a:p>
                      <a:r>
                        <a:rPr kumimoji="0" lang="en-US" kern="1200" dirty="0">
                          <a:solidFill>
                            <a:srgbClr val="036883"/>
                          </a:solidFill>
                          <a:latin typeface="+mn-lt"/>
                          <a:ea typeface="+mn-ea"/>
                          <a:cs typeface="+mn-cs"/>
                        </a:rPr>
                        <a:t> $month</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$month: '$&lt;dateExpression&gt;' }</a:t>
                      </a:r>
                    </a:p>
                  </a:txBody>
                  <a:tcPr anchor="ctr"/>
                </a:tc>
                <a:extLst>
                  <a:ext uri="{0D108BD9-81ED-4DB2-BD59-A6C34878D82A}">
                    <a16:rowId xmlns:a16="http://schemas.microsoft.com/office/drawing/2014/main" val="10004"/>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mn-lt"/>
                          <a:ea typeface="+mn-ea"/>
                          <a:cs typeface="+mn-cs"/>
                        </a:rPr>
                        <a:t> $week</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$week: '$&lt;dateExpression&gt;' }</a:t>
                      </a:r>
                    </a:p>
                  </a:txBody>
                  <a:tcPr anchor="ctr"/>
                </a:tc>
                <a:extLst>
                  <a:ext uri="{0D108BD9-81ED-4DB2-BD59-A6C34878D82A}">
                    <a16:rowId xmlns:a16="http://schemas.microsoft.com/office/drawing/2014/main" val="10005"/>
                  </a:ext>
                </a:extLst>
              </a:tr>
              <a:tr h="430306">
                <a:tc>
                  <a:txBody>
                    <a:bodyPr/>
                    <a:lstStyle/>
                    <a:p>
                      <a:r>
                        <a:rPr kumimoji="0" lang="en-US" kern="1200" dirty="0">
                          <a:solidFill>
                            <a:srgbClr val="036883"/>
                          </a:solidFill>
                          <a:latin typeface="+mn-lt"/>
                          <a:ea typeface="+mn-ea"/>
                          <a:cs typeface="+mn-cs"/>
                        </a:rPr>
                        <a:t> $year</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$year: '$&lt;dateExpression&gt;' }</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1670219" y="48768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Day: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$dayOfMonth</a:t>
            </a:r>
            <a:r>
              <a:rPr lang="en-US" sz="2200" dirty="0">
                <a:latin typeface="Calibri" panose="020F0502020204030204" pitchFamily="34" charset="0"/>
                <a:cs typeface="Calibri" panose="020F0502020204030204" pitchFamily="34" charset="0"/>
              </a:rPr>
              <a:t>: '$hiredate'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Month: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$month</a:t>
            </a:r>
            <a:r>
              <a:rPr lang="en-US" sz="2200" dirty="0">
                <a:latin typeface="Calibri" panose="020F0502020204030204" pitchFamily="34" charset="0"/>
                <a:cs typeface="Calibri" panose="020F0502020204030204" pitchFamily="34" charset="0"/>
              </a:rPr>
              <a:t>: '$hiredate'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4043007487"/>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Deconstructs an array field from the input documents to output a document for each element. Each output document is the input document with the value of the array field replaced by the element.</a:t>
            </a:r>
            <a:endParaRPr lang="en-US" dirty="0"/>
          </a:p>
        </p:txBody>
      </p:sp>
    </p:spTree>
    <p:extLst>
      <p:ext uri="{BB962C8B-B14F-4D97-AF65-F5344CB8AC3E}">
        <p14:creationId xmlns:p14="http://schemas.microsoft.com/office/powerpoint/2010/main" val="2144888363"/>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$unwind: '$&lt;field path&gt;' }</a:t>
            </a:r>
          </a:p>
        </p:txBody>
      </p:sp>
      <p:sp>
        <p:nvSpPr>
          <p:cNvPr id="8" name="Rectangle 7"/>
          <p:cNvSpPr/>
          <p:nvPr/>
        </p:nvSpPr>
        <p:spPr>
          <a:xfrm>
            <a:off x="1673188" y="2231649"/>
            <a:ext cx="8845624" cy="769441"/>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favouriteColor: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$unwind</a:t>
            </a:r>
            <a:r>
              <a:rPr lang="en-US" sz="2200" dirty="0">
                <a:latin typeface="Calibri" panose="020F0502020204030204" pitchFamily="34" charset="0"/>
                <a:cs typeface="Calibri" panose="020F0502020204030204" pitchFamily="34" charset="0"/>
              </a:rPr>
              <a:t>: '$favouriteColor'}</a:t>
            </a:r>
            <a:r>
              <a:rPr lang="en-US" sz="2200" dirty="0">
                <a:solidFill>
                  <a:schemeClr val="bg1">
                    <a:lumMod val="50000"/>
                  </a:schemeClr>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2916801800"/>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477328"/>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documents.</a:t>
            </a:r>
            <a:endParaRPr lang="en-US" dirty="0"/>
          </a:p>
        </p:txBody>
      </p:sp>
    </p:spTree>
    <p:extLst>
      <p:ext uri="{BB962C8B-B14F-4D97-AF65-F5344CB8AC3E}">
        <p14:creationId xmlns:p14="http://schemas.microsoft.com/office/powerpoint/2010/main" val="63110572"/>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$group: { _id: '$&lt;expression&gt;', &lt;field1&gt;: { &lt;accumulator1&gt; : &lt;expression1&gt; }, ... } }</a:t>
            </a:r>
          </a:p>
        </p:txBody>
      </p:sp>
      <p:sp>
        <p:nvSpPr>
          <p:cNvPr id="5" name="Rectangle 4"/>
          <p:cNvSpPr/>
          <p:nvPr/>
        </p:nvSpPr>
        <p:spPr>
          <a:xfrm>
            <a:off x="1524000" y="5157192"/>
            <a:ext cx="9144000" cy="135421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$group</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_id: null, count: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$sum</a:t>
            </a:r>
            <a:r>
              <a:rPr lang="en-US" sz="2200" dirty="0">
                <a:latin typeface="Calibri" panose="020F0502020204030204" pitchFamily="34" charset="0"/>
                <a:cs typeface="Calibri" panose="020F0502020204030204" pitchFamily="34" charset="0"/>
              </a:rPr>
              <a:t>: 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$group</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_id: null, total: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$sum</a:t>
            </a:r>
            <a:r>
              <a:rPr lang="en-US" sz="2200" dirty="0">
                <a:latin typeface="Calibri" panose="020F0502020204030204" pitchFamily="34" charset="0"/>
                <a:cs typeface="Calibri" panose="020F0502020204030204" pitchFamily="34" charset="0"/>
              </a:rPr>
              <a:t>: "$sal"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$group</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_id: "$job", count: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$sum</a:t>
            </a:r>
            <a:r>
              <a:rPr lang="en-US" sz="2200" dirty="0">
                <a:latin typeface="Calibri" panose="020F0502020204030204" pitchFamily="34" charset="0"/>
                <a:cs typeface="Calibri" panose="020F0502020204030204" pitchFamily="34" charset="0"/>
              </a:rPr>
              <a:t>: 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p:txBody>
      </p:sp>
      <p:graphicFrame>
        <p:nvGraphicFramePr>
          <p:cNvPr id="2" name="Table 1"/>
          <p:cNvGraphicFramePr>
            <a:graphicFrameLocks noGrp="1"/>
          </p:cNvGraphicFramePr>
          <p:nvPr>
            <p:extLst>
              <p:ext uri="{D42A27DB-BD31-4B8C-83A1-F6EECF244321}">
                <p14:modId xmlns:p14="http://schemas.microsoft.com/office/powerpoint/2010/main" val="3609390504"/>
              </p:ext>
            </p:extLst>
          </p:nvPr>
        </p:nvGraphicFramePr>
        <p:xfrm>
          <a:off x="1524000" y="2433816"/>
          <a:ext cx="9144000" cy="2407920"/>
        </p:xfrm>
        <a:graphic>
          <a:graphicData uri="http://schemas.openxmlformats.org/drawingml/2006/table">
            <a:tbl>
              <a:tblPr firstRow="1" bandRow="1">
                <a:tableStyleId>{5940675A-B579-460E-94D1-54222C63F5DA}</a:tableStyleId>
              </a:tblPr>
              <a:tblGrid>
                <a:gridCol w="1972578">
                  <a:extLst>
                    <a:ext uri="{9D8B030D-6E8A-4147-A177-3AD203B41FA5}">
                      <a16:colId xmlns:a16="http://schemas.microsoft.com/office/drawing/2014/main" val="20000"/>
                    </a:ext>
                  </a:extLst>
                </a:gridCol>
                <a:gridCol w="7171422">
                  <a:extLst>
                    <a:ext uri="{9D8B030D-6E8A-4147-A177-3AD203B41FA5}">
                      <a16:colId xmlns:a16="http://schemas.microsoft.com/office/drawing/2014/main" val="20001"/>
                    </a:ext>
                  </a:extLst>
                </a:gridCol>
              </a:tblGrid>
              <a:tr h="127000">
                <a:tc gridSpan="2">
                  <a:txBody>
                    <a:bodyPr/>
                    <a:lstStyle/>
                    <a:p>
                      <a:r>
                        <a:rPr lang="en-US" sz="2000" b="1" dirty="0">
                          <a:solidFill>
                            <a:srgbClr val="DFE100"/>
                          </a:solidFill>
                        </a:rPr>
                        <a:t>Accumulator Operator  -</a:t>
                      </a:r>
                      <a:r>
                        <a:rPr lang="en-US" sz="2000" b="1" baseline="0" dirty="0">
                          <a:solidFill>
                            <a:srgbClr val="DFE100"/>
                          </a:solidFill>
                        </a:rPr>
                        <a:t> </a:t>
                      </a:r>
                      <a:r>
                        <a:rPr kumimoji="0" lang="en-US" sz="2000" kern="1200" dirty="0">
                          <a:solidFill>
                            <a:schemeClr val="tx1"/>
                          </a:solidFill>
                          <a:latin typeface="+mn-lt"/>
                          <a:ea typeface="+mn-ea"/>
                          <a:cs typeface="+mn-cs"/>
                        </a:rPr>
                        <a:t> [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tc hMerge="1">
                  <a:txBody>
                    <a:bodyPr/>
                    <a:lstStyle/>
                    <a:p>
                      <a:endParaRPr lang="en-US" dirty="0"/>
                    </a:p>
                  </a:txBody>
                  <a:tcPr/>
                </a:tc>
                <a:extLst>
                  <a:ext uri="{0D108BD9-81ED-4DB2-BD59-A6C34878D82A}">
                    <a16:rowId xmlns:a16="http://schemas.microsoft.com/office/drawing/2014/main" val="10000"/>
                  </a:ext>
                </a:extLst>
              </a:tr>
              <a:tr h="127000">
                <a:tc>
                  <a:txBody>
                    <a:bodyPr/>
                    <a:lstStyle/>
                    <a:p>
                      <a:r>
                        <a:rPr lang="en-US" dirty="0">
                          <a:solidFill>
                            <a:srgbClr val="036883"/>
                          </a:solidFill>
                        </a:rPr>
                        <a:t>  $avg</a:t>
                      </a:r>
                    </a:p>
                  </a:txBody>
                  <a:tcPr anchor="ctr"/>
                </a:tc>
                <a:tc>
                  <a:txBody>
                    <a:bodyPr/>
                    <a:lstStyle/>
                    <a:p>
                      <a:r>
                        <a:rPr lang="en-US" dirty="0">
                          <a:solidFill>
                            <a:srgbClr val="049DC8"/>
                          </a:solidFill>
                          <a:latin typeface="Consolas" panose="020B0609020204030204" pitchFamily="49" charset="0"/>
                          <a:cs typeface="Calibri" panose="020F0502020204030204" pitchFamily="34" charset="0"/>
                        </a:rPr>
                        <a:t> x: </a:t>
                      </a:r>
                      <a:r>
                        <a:rPr lang="en-US" sz="1800" kern="1200" dirty="0">
                          <a:solidFill>
                            <a:srgbClr val="049DC8"/>
                          </a:solidFill>
                          <a:latin typeface="Consolas" panose="020B0609020204030204" pitchFamily="49" charset="0"/>
                          <a:ea typeface="+mn-ea"/>
                          <a:cs typeface="Calibri" panose="020F0502020204030204" pitchFamily="34" charset="0"/>
                        </a:rPr>
                        <a:t>{ $avg: </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&lt;expression&gt;</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 }</a:t>
                      </a:r>
                    </a:p>
                  </a:txBody>
                  <a:tcPr/>
                </a:tc>
                <a:extLst>
                  <a:ext uri="{0D108BD9-81ED-4DB2-BD59-A6C34878D82A}">
                    <a16:rowId xmlns:a16="http://schemas.microsoft.com/office/drawing/2014/main" val="10001"/>
                  </a:ext>
                </a:extLst>
              </a:tr>
              <a:tr h="127000">
                <a:tc>
                  <a:txBody>
                    <a:bodyPr/>
                    <a:lstStyle/>
                    <a:p>
                      <a:r>
                        <a:rPr lang="en-US" dirty="0">
                          <a:solidFill>
                            <a:srgbClr val="036883"/>
                          </a:solidFill>
                        </a:rPr>
                        <a:t>  $sum</a:t>
                      </a:r>
                    </a:p>
                  </a:txBody>
                  <a:tcPr anchor="ctr"/>
                </a:tc>
                <a:tc>
                  <a:txBody>
                    <a:bodyPr/>
                    <a:lstStyle/>
                    <a:p>
                      <a:r>
                        <a:rPr lang="en-US" dirty="0">
                          <a:solidFill>
                            <a:srgbClr val="049DC8"/>
                          </a:solidFill>
                          <a:latin typeface="Consolas" panose="020B0609020204030204" pitchFamily="49" charset="0"/>
                          <a:cs typeface="Calibri" panose="020F0502020204030204" pitchFamily="34" charset="0"/>
                        </a:rPr>
                        <a:t> x: </a:t>
                      </a:r>
                      <a:r>
                        <a:rPr lang="en-US" sz="1800" kern="1200" dirty="0">
                          <a:solidFill>
                            <a:srgbClr val="049DC8"/>
                          </a:solidFill>
                          <a:latin typeface="Consolas" panose="020B0609020204030204" pitchFamily="49" charset="0"/>
                          <a:ea typeface="+mn-ea"/>
                          <a:cs typeface="Calibri" panose="020F0502020204030204" pitchFamily="34" charset="0"/>
                        </a:rPr>
                        <a:t>{ $sum: </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&lt;expression&gt;</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 }</a:t>
                      </a:r>
                    </a:p>
                  </a:txBody>
                  <a:tcPr/>
                </a:tc>
                <a:extLst>
                  <a:ext uri="{0D108BD9-81ED-4DB2-BD59-A6C34878D82A}">
                    <a16:rowId xmlns:a16="http://schemas.microsoft.com/office/drawing/2014/main" val="10002"/>
                  </a:ext>
                </a:extLst>
              </a:tr>
              <a:tr h="127000">
                <a:tc>
                  <a:txBody>
                    <a:bodyPr/>
                    <a:lstStyle/>
                    <a:p>
                      <a:r>
                        <a:rPr lang="en-US" dirty="0">
                          <a:solidFill>
                            <a:srgbClr val="036883"/>
                          </a:solidFill>
                        </a:rPr>
                        <a:t>  $min</a:t>
                      </a:r>
                    </a:p>
                  </a:txBody>
                  <a:tcPr anchor="ctr"/>
                </a:tc>
                <a:tc>
                  <a:txBody>
                    <a:bodyPr/>
                    <a:lstStyle/>
                    <a:p>
                      <a:r>
                        <a:rPr lang="en-US" dirty="0">
                          <a:solidFill>
                            <a:srgbClr val="049DC8"/>
                          </a:solidFill>
                          <a:latin typeface="Consolas" panose="020B0609020204030204" pitchFamily="49" charset="0"/>
                          <a:cs typeface="Calibri" panose="020F0502020204030204" pitchFamily="34" charset="0"/>
                        </a:rPr>
                        <a:t> x: </a:t>
                      </a:r>
                      <a:r>
                        <a:rPr lang="en-US" sz="1800" kern="1200" dirty="0">
                          <a:solidFill>
                            <a:srgbClr val="049DC8"/>
                          </a:solidFill>
                          <a:latin typeface="Consolas" panose="020B0609020204030204" pitchFamily="49" charset="0"/>
                          <a:ea typeface="+mn-ea"/>
                          <a:cs typeface="Calibri" panose="020F0502020204030204" pitchFamily="34" charset="0"/>
                        </a:rPr>
                        <a:t>{ $min: </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&lt;expression&gt;</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 }</a:t>
                      </a:r>
                    </a:p>
                    <a:p>
                      <a:r>
                        <a:rPr lang="en-US" sz="1800" kern="1200" dirty="0">
                          <a:solidFill>
                            <a:srgbClr val="049DC8"/>
                          </a:solidFill>
                          <a:latin typeface="Consolas" panose="020B0609020204030204" pitchFamily="49" charset="0"/>
                          <a:ea typeface="+mn-ea"/>
                          <a:cs typeface="Calibri" panose="020F0502020204030204" pitchFamily="34" charset="0"/>
                        </a:rPr>
                        <a:t> x: { $min: [</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&lt;expression&gt;</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&lt;expression&gt;</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 ... ]  }</a:t>
                      </a:r>
                    </a:p>
                  </a:txBody>
                  <a:tcPr/>
                </a:tc>
                <a:extLst>
                  <a:ext uri="{0D108BD9-81ED-4DB2-BD59-A6C34878D82A}">
                    <a16:rowId xmlns:a16="http://schemas.microsoft.com/office/drawing/2014/main" val="10003"/>
                  </a:ext>
                </a:extLst>
              </a:tr>
              <a:tr h="127000">
                <a:tc>
                  <a:txBody>
                    <a:bodyPr/>
                    <a:lstStyle/>
                    <a:p>
                      <a:r>
                        <a:rPr lang="en-US" dirty="0">
                          <a:solidFill>
                            <a:srgbClr val="036883"/>
                          </a:solidFill>
                        </a:rPr>
                        <a:t>  $max</a:t>
                      </a:r>
                    </a:p>
                  </a:txBody>
                  <a:tcPr anchor="ctr"/>
                </a:tc>
                <a:tc>
                  <a:txBody>
                    <a:bodyPr/>
                    <a:lstStyle/>
                    <a:p>
                      <a:r>
                        <a:rPr lang="en-US" dirty="0">
                          <a:solidFill>
                            <a:srgbClr val="049DC8"/>
                          </a:solidFill>
                          <a:latin typeface="Consolas" panose="020B0609020204030204" pitchFamily="49" charset="0"/>
                          <a:cs typeface="Calibri" panose="020F0502020204030204" pitchFamily="34" charset="0"/>
                        </a:rPr>
                        <a:t> x: </a:t>
                      </a:r>
                      <a:r>
                        <a:rPr lang="en-US" sz="1800" kern="1200" dirty="0">
                          <a:solidFill>
                            <a:srgbClr val="049DC8"/>
                          </a:solidFill>
                          <a:latin typeface="Consolas" panose="020B0609020204030204" pitchFamily="49" charset="0"/>
                          <a:ea typeface="+mn-ea"/>
                          <a:cs typeface="Calibri" panose="020F0502020204030204" pitchFamily="34" charset="0"/>
                        </a:rPr>
                        <a:t>{ $max: </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&lt;expression&gt;</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 } </a:t>
                      </a:r>
                    </a:p>
                    <a:p>
                      <a:r>
                        <a:rPr lang="en-US" sz="1800" kern="1200" dirty="0">
                          <a:solidFill>
                            <a:srgbClr val="049DC8"/>
                          </a:solidFill>
                          <a:latin typeface="Consolas" panose="020B0609020204030204" pitchFamily="49" charset="0"/>
                          <a:ea typeface="+mn-ea"/>
                          <a:cs typeface="Calibri" panose="020F0502020204030204" pitchFamily="34" charset="0"/>
                        </a:rPr>
                        <a:t> x: { $max: [</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&lt;expression&gt;</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&lt;expression&gt;</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 ... ]  }</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1524000" y="2312314"/>
            <a:ext cx="9144000" cy="769441"/>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$group</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_id: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job: "$job", deptno: "$deptno"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count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$sum</a:t>
            </a:r>
            <a:r>
              <a:rPr lang="en-US" sz="2200" dirty="0">
                <a:latin typeface="Calibri" panose="020F0502020204030204" pitchFamily="34" charset="0"/>
                <a:cs typeface="Calibri" panose="020F0502020204030204" pitchFamily="34" charset="0"/>
              </a:rPr>
              <a:t>: 1 </a:t>
            </a:r>
            <a:r>
              <a:rPr lang="en-US" sz="2200" dirty="0">
                <a:solidFill>
                  <a:schemeClr val="bg1">
                    <a:lumMod val="50000"/>
                  </a:schemeClr>
                </a:solidFill>
                <a:latin typeface="Calibri" panose="020F0502020204030204" pitchFamily="34" charset="0"/>
                <a:cs typeface="Calibri" panose="020F0502020204030204" pitchFamily="34" charset="0"/>
              </a:rPr>
              <a:t>} } } ])</a:t>
            </a:r>
          </a:p>
        </p:txBody>
      </p:sp>
      <p:sp>
        <p:nvSpPr>
          <p:cNvPr id="8" name="Rectangle 7"/>
          <p:cNvSpPr/>
          <p:nvPr/>
        </p:nvSpPr>
        <p:spPr>
          <a:xfrm>
            <a:off x="1673188" y="1524001"/>
            <a:ext cx="876126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$group: { _id: { &lt;field1&gt;: '$&lt;expression&gt;', ... }, &lt;field1&gt;: { &lt;accumulator1&gt; : '$&lt;expression1'&gt;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Sorts all input documents and returns them to the pipeline in sorted order.</a:t>
            </a:r>
            <a:endParaRPr lang="en-US" dirty="0"/>
          </a:p>
        </p:txBody>
      </p:sp>
    </p:spTree>
    <p:extLst>
      <p:ext uri="{BB962C8B-B14F-4D97-AF65-F5344CB8AC3E}">
        <p14:creationId xmlns:p14="http://schemas.microsoft.com/office/powerpoint/2010/main" val="41843162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02627" y="2708919"/>
            <a:ext cx="7882003" cy="406450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$sort: { &lt;field1&gt;: &lt;sort order&gt;, &lt;field2&gt;: &lt;sort order&gt; ... } }</a:t>
            </a:r>
          </a:p>
        </p:txBody>
      </p:sp>
      <p:sp>
        <p:nvSpPr>
          <p:cNvPr id="5" name="Rectangle 4"/>
          <p:cNvSpPr/>
          <p:nvPr/>
        </p:nvSpPr>
        <p:spPr>
          <a:xfrm>
            <a:off x="1673188" y="2231649"/>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$sort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1</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1128616578"/>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Limits the number of documents passed to the next stage in the pipeline.</a:t>
            </a:r>
            <a:endParaRPr lang="en-US" dirty="0"/>
          </a:p>
        </p:txBody>
      </p:sp>
    </p:spTree>
    <p:extLst>
      <p:ext uri="{BB962C8B-B14F-4D97-AF65-F5344CB8AC3E}">
        <p14:creationId xmlns:p14="http://schemas.microsoft.com/office/powerpoint/2010/main" val="1385470470"/>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$limit: &lt;positive integer&gt; }</a:t>
            </a:r>
          </a:p>
        </p:txBody>
      </p:sp>
      <p:sp>
        <p:nvSpPr>
          <p:cNvPr id="5" name="Rectangle 4"/>
          <p:cNvSpPr/>
          <p:nvPr/>
        </p:nvSpPr>
        <p:spPr>
          <a:xfrm>
            <a:off x="1524000" y="2201523"/>
            <a:ext cx="8761264" cy="1231106"/>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$limit</a:t>
            </a:r>
            <a:r>
              <a:rPr lang="en-US" sz="2200" dirty="0">
                <a:latin typeface="Calibri" panose="020F0502020204030204" pitchFamily="34" charset="0"/>
                <a:cs typeface="Calibri" panose="020F0502020204030204" pitchFamily="34" charset="0"/>
              </a:rPr>
              <a:t>: 2</a:t>
            </a:r>
            <a:r>
              <a:rPr lang="en-US" sz="2200" dirty="0">
                <a:solidFill>
                  <a:schemeClr val="bg1">
                    <a:lumMod val="50000"/>
                  </a:schemeClr>
                </a:solidFill>
                <a:latin typeface="Calibri" panose="020F0502020204030204" pitchFamily="34" charset="0"/>
                <a:cs typeface="Calibri" panose="020F0502020204030204" pitchFamily="34" charset="0"/>
              </a:rPr>
              <a:t>}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sal: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comm: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total: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$add</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 '$comm'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$limit</a:t>
            </a:r>
            <a:r>
              <a:rPr lang="en-US" sz="2200" dirty="0">
                <a:latin typeface="Calibri" panose="020F0502020204030204" pitchFamily="34" charset="0"/>
                <a:cs typeface="Calibri" panose="020F0502020204030204" pitchFamily="34" charset="0"/>
              </a:rPr>
              <a:t>: 2</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385113070"/>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Skips over the specified number of documents that pass into the stage and passes the remaining documents to the next stage in the pipeline.</a:t>
            </a:r>
            <a:endParaRPr lang="en-US" dirty="0"/>
          </a:p>
        </p:txBody>
      </p:sp>
    </p:spTree>
    <p:extLst>
      <p:ext uri="{BB962C8B-B14F-4D97-AF65-F5344CB8AC3E}">
        <p14:creationId xmlns:p14="http://schemas.microsoft.com/office/powerpoint/2010/main" val="2557535835"/>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$skip: &lt;positive integer&gt; }</a:t>
            </a:r>
          </a:p>
        </p:txBody>
      </p:sp>
      <p:sp>
        <p:nvSpPr>
          <p:cNvPr id="8" name="Rectangle 7"/>
          <p:cNvSpPr/>
          <p:nvPr/>
        </p:nvSpPr>
        <p:spPr>
          <a:xfrm>
            <a:off x="1673188" y="2231649"/>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$skip</a:t>
            </a:r>
            <a:r>
              <a:rPr lang="en-US" sz="2200" dirty="0">
                <a:latin typeface="Calibri" panose="020F0502020204030204" pitchFamily="34" charset="0"/>
                <a:cs typeface="Calibri" panose="020F0502020204030204" pitchFamily="34" charset="0"/>
              </a:rPr>
              <a:t>:2</a:t>
            </a:r>
            <a:r>
              <a:rPr lang="en-US" sz="2200" dirty="0">
                <a:solidFill>
                  <a:schemeClr val="bg1">
                    <a:lumMod val="50000"/>
                  </a:schemeClr>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1459319695"/>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Passes a document to the next stage that contains a count of the number of documents input to the stage.</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$count: &lt;string&gt; }</a:t>
            </a:r>
          </a:p>
        </p:txBody>
      </p:sp>
    </p:spTree>
    <p:extLst>
      <p:ext uri="{BB962C8B-B14F-4D97-AF65-F5344CB8AC3E}">
        <p14:creationId xmlns:p14="http://schemas.microsoft.com/office/powerpoint/2010/main" val="3090784624"/>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980728"/>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1785282"/>
            <a:ext cx="8305800" cy="646331"/>
          </a:xfrm>
          <a:prstGeom prst="rect">
            <a:avLst/>
          </a:prstGeom>
          <a:solidFill>
            <a:schemeClr val="accent6">
              <a:lumMod val="20000"/>
              <a:lumOff val="80000"/>
            </a:schemeClr>
          </a:solidFill>
        </p:spPr>
        <p:txBody>
          <a:bodyPr wrap="square">
            <a:spAutoFit/>
          </a:bodyPr>
          <a:lstStyle/>
          <a:p>
            <a:r>
              <a:rPr lang="en-US" dirty="0">
                <a:latin typeface="Arial" panose="020B0604020202020204" pitchFamily="34" charset="0"/>
                <a:cs typeface="Arial" panose="020B0604020202020204" pitchFamily="34" charset="0"/>
              </a:rPr>
              <a:t>To perform an equality match between a field from the input documents with a field from the documents of the “joined” collection</a:t>
            </a:r>
          </a:p>
        </p:txBody>
      </p:sp>
      <p:sp>
        <p:nvSpPr>
          <p:cNvPr id="5" name="TextBox 4">
            <a:extLst>
              <a:ext uri="{FF2B5EF4-FFF2-40B4-BE49-F238E27FC236}">
                <a16:creationId xmlns:a16="http://schemas.microsoft.com/office/drawing/2014/main" id="{E643D61C-BE52-4A38-8F74-C4FBCB882715}"/>
              </a:ext>
            </a:extLst>
          </p:cNvPr>
          <p:cNvSpPr txBox="1"/>
          <p:nvPr/>
        </p:nvSpPr>
        <p:spPr>
          <a:xfrm>
            <a:off x="119336" y="3242300"/>
            <a:ext cx="11881320" cy="2923877"/>
          </a:xfrm>
          <a:prstGeom prst="rect">
            <a:avLst/>
          </a:prstGeom>
          <a:noFill/>
        </p:spPr>
        <p:txBody>
          <a:bodyPr wrap="square">
            <a:spAutoFit/>
          </a:bodyPr>
          <a:lstStyle/>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.orders.</a:t>
            </a:r>
            <a:r>
              <a:rPr lang="en-IN" sz="2200" dirty="0">
                <a:solidFill>
                  <a:srgbClr val="036883"/>
                </a:solidFill>
                <a:latin typeface="Calibri" panose="020F0502020204030204" pitchFamily="34" charset="0"/>
                <a:cs typeface="Calibri" panose="020F0502020204030204" pitchFamily="34" charset="0"/>
              </a:rPr>
              <a:t>insertMany</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1, "item" : </a:t>
            </a:r>
            <a:r>
              <a:rPr lang="en-IN" sz="2200" dirty="0">
                <a:solidFill>
                  <a:srgbClr val="669900"/>
                </a:solidFill>
                <a:latin typeface="Calibri" panose="020F0502020204030204" pitchFamily="34" charset="0"/>
                <a:cs typeface="Calibri" panose="020F0502020204030204" pitchFamily="34" charset="0"/>
              </a:rPr>
              <a:t>"maggi"</a:t>
            </a:r>
            <a:r>
              <a:rPr lang="en-IN" sz="2200" dirty="0">
                <a:latin typeface="Calibri" panose="020F0502020204030204" pitchFamily="34" charset="0"/>
                <a:cs typeface="Calibri" panose="020F0502020204030204" pitchFamily="34" charset="0"/>
              </a:rPr>
              <a:t>, "price" : 40, "quantity" : 2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2, "item" : </a:t>
            </a:r>
            <a:r>
              <a:rPr lang="en-IN" sz="2200" dirty="0">
                <a:solidFill>
                  <a:srgbClr val="669900"/>
                </a:solidFill>
                <a:latin typeface="Calibri" panose="020F0502020204030204" pitchFamily="34" charset="0"/>
                <a:cs typeface="Calibri" panose="020F0502020204030204" pitchFamily="34" charset="0"/>
              </a:rPr>
              <a:t>"coffee"</a:t>
            </a:r>
            <a:r>
              <a:rPr lang="en-IN" sz="2200" dirty="0">
                <a:latin typeface="Calibri" panose="020F0502020204030204" pitchFamily="34" charset="0"/>
                <a:cs typeface="Calibri" panose="020F0502020204030204" pitchFamily="34" charset="0"/>
              </a:rPr>
              <a:t>, "price" : 75, "quantity" : 1</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"_id" : 3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a:t>
            </a:r>
          </a:p>
          <a:p>
            <a:endParaRPr lang="en-IN"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.orderdetails.</a:t>
            </a:r>
            <a:r>
              <a:rPr lang="en-IN" sz="2200" dirty="0">
                <a:solidFill>
                  <a:srgbClr val="036883"/>
                </a:solidFill>
                <a:latin typeface="Calibri" panose="020F0502020204030204" pitchFamily="34" charset="0"/>
                <a:cs typeface="Calibri" panose="020F0502020204030204" pitchFamily="34" charset="0"/>
              </a:rPr>
              <a:t>insertMany</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1, "orderNo" : 1, "orderDay" : </a:t>
            </a:r>
            <a:r>
              <a:rPr lang="en-IN" sz="2200" dirty="0">
                <a:solidFill>
                  <a:srgbClr val="669900"/>
                </a:solidFill>
                <a:latin typeface="Calibri" panose="020F0502020204030204" pitchFamily="34" charset="0"/>
                <a:cs typeface="Calibri" panose="020F0502020204030204" pitchFamily="34" charset="0"/>
              </a:rPr>
              <a:t>"Mon"</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2, "orderNo" : 1, "orderDay" : </a:t>
            </a:r>
            <a:r>
              <a:rPr lang="en-IN" sz="2200" dirty="0">
                <a:solidFill>
                  <a:srgbClr val="669900"/>
                </a:solidFill>
                <a:latin typeface="Calibri" panose="020F0502020204030204" pitchFamily="34" charset="0"/>
                <a:cs typeface="Calibri" panose="020F0502020204030204" pitchFamily="34" charset="0"/>
              </a:rPr>
              <a:t>"Mon"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3, "orderNo" : 1, "orderDay" : </a:t>
            </a:r>
            <a:r>
              <a:rPr lang="en-IN" sz="2200" dirty="0">
                <a:solidFill>
                  <a:srgbClr val="669900"/>
                </a:solidFill>
                <a:latin typeface="Calibri" panose="020F0502020204030204" pitchFamily="34" charset="0"/>
                <a:cs typeface="Calibri" panose="020F0502020204030204" pitchFamily="34" charset="0"/>
              </a:rPr>
              <a:t>"Mon"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4, "orderNo" : 2, "orderDay" : </a:t>
            </a:r>
            <a:r>
              <a:rPr lang="en-IN" sz="2200" dirty="0">
                <a:solidFill>
                  <a:srgbClr val="669900"/>
                </a:solidFill>
                <a:latin typeface="Calibri" panose="020F0502020204030204" pitchFamily="34" charset="0"/>
                <a:cs typeface="Calibri" panose="020F0502020204030204" pitchFamily="34" charset="0"/>
              </a:rPr>
              <a:t>"Sat"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5, "orderNo" : 2, "orderDay" :</a:t>
            </a:r>
            <a:r>
              <a:rPr lang="en-IN" sz="2200" dirty="0">
                <a:solidFill>
                  <a:srgbClr val="669900"/>
                </a:solidFill>
                <a:latin typeface="Calibri" panose="020F0502020204030204" pitchFamily="34" charset="0"/>
                <a:cs typeface="Calibri" panose="020F0502020204030204" pitchFamily="34" charset="0"/>
              </a:rPr>
              <a:t> "Wed"</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6, "orderNo" : 2, "orderDay" : </a:t>
            </a:r>
            <a:r>
              <a:rPr lang="en-IN" sz="2200" dirty="0">
                <a:solidFill>
                  <a:srgbClr val="669900"/>
                </a:solidFill>
                <a:latin typeface="Calibri" panose="020F0502020204030204" pitchFamily="34" charset="0"/>
                <a:cs typeface="Calibri" panose="020F0502020204030204" pitchFamily="34" charset="0"/>
              </a:rPr>
              <a:t>"Sun"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7, "orderNo" : 2, "orderDay" : </a:t>
            </a:r>
            <a:r>
              <a:rPr lang="en-IN" sz="2200" dirty="0">
                <a:solidFill>
                  <a:srgbClr val="669900"/>
                </a:solidFill>
                <a:latin typeface="Calibri" panose="020F0502020204030204" pitchFamily="34" charset="0"/>
                <a:cs typeface="Calibri" panose="020F0502020204030204" pitchFamily="34" charset="0"/>
              </a:rPr>
              <a:t>"Sun"</a:t>
            </a:r>
            <a:r>
              <a:rPr lang="en-IN" sz="2200" dirty="0">
                <a:latin typeface="Calibri" panose="020F0502020204030204" pitchFamily="34" charset="0"/>
                <a:cs typeface="Calibri" panose="020F0502020204030204" pitchFamily="34" charset="0"/>
              </a:rPr>
              <a:t> },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8, "orderNo" : 1, "orderDay" : </a:t>
            </a:r>
            <a:r>
              <a:rPr lang="en-IN" sz="2200" dirty="0">
                <a:solidFill>
                  <a:srgbClr val="669900"/>
                </a:solidFill>
                <a:latin typeface="Calibri" panose="020F0502020204030204" pitchFamily="34" charset="0"/>
                <a:cs typeface="Calibri" panose="020F0502020204030204" pitchFamily="34" charset="0"/>
              </a:rPr>
              <a:t>"Tue"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9, "orderNo" : 1, "orderDay" : </a:t>
            </a:r>
            <a:r>
              <a:rPr lang="en-IN" sz="2200" dirty="0">
                <a:solidFill>
                  <a:srgbClr val="669900"/>
                </a:solidFill>
                <a:latin typeface="Calibri" panose="020F0502020204030204" pitchFamily="34" charset="0"/>
                <a:cs typeface="Calibri" panose="020F0502020204030204" pitchFamily="34" charset="0"/>
              </a:rPr>
              <a:t>"Fri"</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a:t>
            </a:r>
          </a:p>
          <a:p>
            <a:endParaRPr lang="en-IN"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81175237"/>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73188" y="1196752"/>
            <a:ext cx="8845624" cy="286232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   $lookup:</a:t>
            </a:r>
          </a:p>
          <a:p>
            <a:r>
              <a:rPr lang="en-US" dirty="0">
                <a:solidFill>
                  <a:srgbClr val="049DC8"/>
                </a:solidFill>
                <a:latin typeface="Consolas" panose="020B0609020204030204" pitchFamily="49" charset="0"/>
                <a:cs typeface="Calibri" panose="020F0502020204030204" pitchFamily="34" charset="0"/>
              </a:rPr>
              <a:t>     {</a:t>
            </a:r>
          </a:p>
          <a:p>
            <a:r>
              <a:rPr lang="en-US" dirty="0">
                <a:solidFill>
                  <a:srgbClr val="049DC8"/>
                </a:solidFill>
                <a:latin typeface="Consolas" panose="020B0609020204030204" pitchFamily="49" charset="0"/>
                <a:cs typeface="Calibri" panose="020F0502020204030204" pitchFamily="34" charset="0"/>
              </a:rPr>
              <a:t>       from: &lt;collection to join&gt;,</a:t>
            </a:r>
          </a:p>
          <a:p>
            <a:r>
              <a:rPr lang="en-US" dirty="0">
                <a:solidFill>
                  <a:srgbClr val="049DC8"/>
                </a:solidFill>
                <a:latin typeface="Consolas" panose="020B0609020204030204" pitchFamily="49" charset="0"/>
                <a:cs typeface="Calibri" panose="020F0502020204030204" pitchFamily="34" charset="0"/>
              </a:rPr>
              <a:t>       localField: &lt;field from the input documents&gt;,</a:t>
            </a:r>
          </a:p>
          <a:p>
            <a:r>
              <a:rPr lang="en-US" dirty="0">
                <a:solidFill>
                  <a:srgbClr val="049DC8"/>
                </a:solidFill>
                <a:latin typeface="Consolas" panose="020B0609020204030204" pitchFamily="49" charset="0"/>
                <a:cs typeface="Calibri" panose="020F0502020204030204" pitchFamily="34" charset="0"/>
              </a:rPr>
              <a:t>       foreignField: &lt;field from the documents of the "from" </a:t>
            </a:r>
          </a:p>
          <a:p>
            <a:r>
              <a:rPr lang="en-US" dirty="0">
                <a:solidFill>
                  <a:srgbClr val="049DC8"/>
                </a:solidFill>
                <a:latin typeface="Consolas" panose="020B0609020204030204" pitchFamily="49" charset="0"/>
                <a:cs typeface="Calibri" panose="020F0502020204030204" pitchFamily="34" charset="0"/>
              </a:rPr>
              <a:t>                      collection&gt;,</a:t>
            </a:r>
          </a:p>
          <a:p>
            <a:r>
              <a:rPr lang="en-US" dirty="0">
                <a:solidFill>
                  <a:srgbClr val="049DC8"/>
                </a:solidFill>
                <a:latin typeface="Consolas" panose="020B0609020204030204" pitchFamily="49" charset="0"/>
                <a:cs typeface="Calibri" panose="020F0502020204030204" pitchFamily="34" charset="0"/>
              </a:rPr>
              <a:t>       as: &lt;output array field&gt;</a:t>
            </a:r>
          </a:p>
          <a:p>
            <a:r>
              <a:rPr lang="en-US" dirty="0">
                <a:solidFill>
                  <a:srgbClr val="049DC8"/>
                </a:solidFill>
                <a:latin typeface="Consolas" panose="020B0609020204030204" pitchFamily="49" charset="0"/>
                <a:cs typeface="Calibri" panose="020F0502020204030204" pitchFamily="34" charset="0"/>
              </a:rPr>
              <a:t>     }</a:t>
            </a:r>
          </a:p>
          <a:p>
            <a:r>
              <a:rPr lang="en-US" dirty="0">
                <a:solidFill>
                  <a:srgbClr val="049DC8"/>
                </a:solidFill>
                <a:latin typeface="Consolas" panose="020B0609020204030204" pitchFamily="49" charset="0"/>
                <a:cs typeface="Calibri" panose="020F0502020204030204" pitchFamily="34" charset="0"/>
              </a:rPr>
              <a:t>}</a:t>
            </a:r>
          </a:p>
        </p:txBody>
      </p:sp>
    </p:spTree>
    <p:extLst>
      <p:ext uri="{BB962C8B-B14F-4D97-AF65-F5344CB8AC3E}">
        <p14:creationId xmlns:p14="http://schemas.microsoft.com/office/powerpoint/2010/main" val="2130329857"/>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1683FCBA-7567-4649-886B-6794B97AE5AA}"/>
              </a:ext>
            </a:extLst>
          </p:cNvPr>
          <p:cNvSpPr/>
          <p:nvPr/>
        </p:nvSpPr>
        <p:spPr>
          <a:xfrm>
            <a:off x="1530896" y="955387"/>
            <a:ext cx="9144000" cy="5663089"/>
          </a:xfrm>
          <a:prstGeom prst="rect">
            <a:avLst/>
          </a:prstGeom>
        </p:spPr>
        <p:txBody>
          <a:bodyPr wrap="square">
            <a:spAutoFit/>
          </a:bodyPr>
          <a:lstStyle/>
          <a:p>
            <a:r>
              <a:rPr lang="en-IN" sz="2200" dirty="0">
                <a:latin typeface="Calibri" panose="020F0502020204030204" pitchFamily="34" charset="0"/>
                <a:cs typeface="Calibri" panose="020F0502020204030204" pitchFamily="34" charset="0"/>
              </a:rPr>
              <a:t>&gt; </a:t>
            </a: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.orders.</a:t>
            </a:r>
            <a:r>
              <a:rPr lang="en-IN" sz="2200" dirty="0">
                <a:solidFill>
                  <a:srgbClr val="036883"/>
                </a:solidFill>
                <a:latin typeface="Calibri" panose="020F0502020204030204" pitchFamily="34" charset="0"/>
                <a:cs typeface="Calibri" panose="020F0502020204030204" pitchFamily="34" charset="0"/>
              </a:rPr>
              <a:t>find</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p>
          <a:p>
            <a:endParaRPr lang="en-IN" sz="800" dirty="0">
              <a:latin typeface="Calibri" panose="020F0502020204030204" pitchFamily="34" charset="0"/>
              <a:cs typeface="Calibri" panose="020F0502020204030204" pitchFamily="34" charset="0"/>
            </a:endParaRPr>
          </a:p>
          <a:p>
            <a:endParaRPr lang="en-IN" sz="800" dirty="0">
              <a:latin typeface="Calibri" panose="020F0502020204030204" pitchFamily="34" charset="0"/>
              <a:cs typeface="Calibri" panose="020F0502020204030204" pitchFamily="34" charset="0"/>
            </a:endParaRPr>
          </a:p>
          <a:p>
            <a:r>
              <a:rPr lang="en-IN" sz="2200" dirty="0">
                <a:latin typeface="Calibri" panose="020F0502020204030204" pitchFamily="34" charset="0"/>
                <a:cs typeface="Calibri" panose="020F0502020204030204" pitchFamily="34" charset="0"/>
              </a:rPr>
              <a:t>{ "_id" : 1, "item" : "maggi", "price" : 40, "quantity" : 2 }</a:t>
            </a:r>
          </a:p>
          <a:p>
            <a:r>
              <a:rPr lang="en-IN" sz="2200" dirty="0">
                <a:latin typeface="Calibri" panose="020F0502020204030204" pitchFamily="34" charset="0"/>
                <a:cs typeface="Calibri" panose="020F0502020204030204" pitchFamily="34" charset="0"/>
              </a:rPr>
              <a:t>{ "_id" : 2, "item" : "coffee", "price" : 75, "quantity" : 1 }</a:t>
            </a:r>
          </a:p>
          <a:p>
            <a:r>
              <a:rPr lang="en-IN" sz="2200" dirty="0">
                <a:latin typeface="Calibri" panose="020F0502020204030204" pitchFamily="34" charset="0"/>
                <a:cs typeface="Calibri" panose="020F0502020204030204" pitchFamily="34" charset="0"/>
              </a:rPr>
              <a:t>{ "_id" : 3 }</a:t>
            </a:r>
          </a:p>
          <a:p>
            <a:endParaRPr lang="en-IN" sz="2200" dirty="0">
              <a:latin typeface="Calibri" panose="020F0502020204030204" pitchFamily="34" charset="0"/>
              <a:cs typeface="Calibri" panose="020F0502020204030204" pitchFamily="34" charset="0"/>
            </a:endParaRPr>
          </a:p>
          <a:p>
            <a:r>
              <a:rPr lang="en-IN" sz="2200" dirty="0">
                <a:latin typeface="Calibri" panose="020F0502020204030204" pitchFamily="34" charset="0"/>
                <a:cs typeface="Calibri" panose="020F0502020204030204" pitchFamily="34" charset="0"/>
              </a:rPr>
              <a:t>&gt; </a:t>
            </a: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.orderdetails.</a:t>
            </a:r>
            <a:r>
              <a:rPr lang="en-IN" sz="2200" dirty="0">
                <a:solidFill>
                  <a:srgbClr val="036883"/>
                </a:solidFill>
                <a:latin typeface="Calibri" panose="020F0502020204030204" pitchFamily="34" charset="0"/>
                <a:cs typeface="Calibri" panose="020F0502020204030204" pitchFamily="34" charset="0"/>
              </a:rPr>
              <a:t>find</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a:p>
            <a:endParaRPr lang="en-IN" sz="800" dirty="0">
              <a:latin typeface="Calibri" panose="020F0502020204030204" pitchFamily="34" charset="0"/>
              <a:cs typeface="Calibri" panose="020F0502020204030204" pitchFamily="34" charset="0"/>
            </a:endParaRPr>
          </a:p>
          <a:p>
            <a:endParaRPr lang="en-IN" sz="800" dirty="0">
              <a:latin typeface="Calibri" panose="020F0502020204030204" pitchFamily="34" charset="0"/>
              <a:cs typeface="Calibri" panose="020F0502020204030204" pitchFamily="34" charset="0"/>
            </a:endParaRPr>
          </a:p>
          <a:p>
            <a:r>
              <a:rPr lang="en-IN" sz="2200" dirty="0">
                <a:latin typeface="Calibri" panose="020F0502020204030204" pitchFamily="34" charset="0"/>
                <a:cs typeface="Calibri" panose="020F0502020204030204" pitchFamily="34" charset="0"/>
              </a:rPr>
              <a:t>{ "_id" : 1, "orderNo" : 1, "orderDay" : "Mon" }</a:t>
            </a:r>
          </a:p>
          <a:p>
            <a:r>
              <a:rPr lang="en-IN" sz="2200" dirty="0">
                <a:latin typeface="Calibri" panose="020F0502020204030204" pitchFamily="34" charset="0"/>
                <a:cs typeface="Calibri" panose="020F0502020204030204" pitchFamily="34" charset="0"/>
              </a:rPr>
              <a:t>{ "_id" : 2, "orderNo" : 1, "orderDay" : "Mon" }</a:t>
            </a:r>
          </a:p>
          <a:p>
            <a:r>
              <a:rPr lang="en-IN" sz="2200" dirty="0">
                <a:latin typeface="Calibri" panose="020F0502020204030204" pitchFamily="34" charset="0"/>
                <a:cs typeface="Calibri" panose="020F0502020204030204" pitchFamily="34" charset="0"/>
              </a:rPr>
              <a:t>{ "_id" : 3, "orderNo" : 1, "orderDay" : "Mon" }</a:t>
            </a:r>
          </a:p>
          <a:p>
            <a:r>
              <a:rPr lang="en-IN" sz="2200" dirty="0">
                <a:latin typeface="Calibri" panose="020F0502020204030204" pitchFamily="34" charset="0"/>
                <a:cs typeface="Calibri" panose="020F0502020204030204" pitchFamily="34" charset="0"/>
              </a:rPr>
              <a:t>{ "_id" : 4, "orderNo" : 2, "orderDay" : "Sat" }</a:t>
            </a:r>
          </a:p>
          <a:p>
            <a:r>
              <a:rPr lang="en-IN" sz="2200" dirty="0">
                <a:latin typeface="Calibri" panose="020F0502020204030204" pitchFamily="34" charset="0"/>
                <a:cs typeface="Calibri" panose="020F0502020204030204" pitchFamily="34" charset="0"/>
              </a:rPr>
              <a:t>{ "_id" : 5, "orderNo" : 2, "orderDay" : "Wed" }</a:t>
            </a:r>
          </a:p>
          <a:p>
            <a:r>
              <a:rPr lang="en-IN" sz="2200" dirty="0">
                <a:latin typeface="Calibri" panose="020F0502020204030204" pitchFamily="34" charset="0"/>
                <a:cs typeface="Calibri" panose="020F0502020204030204" pitchFamily="34" charset="0"/>
              </a:rPr>
              <a:t>{ "_id" : 6, "orderNo" : 2, "orderDay" : "Sun" }</a:t>
            </a:r>
          </a:p>
          <a:p>
            <a:r>
              <a:rPr lang="en-IN" sz="2200" dirty="0">
                <a:latin typeface="Calibri" panose="020F0502020204030204" pitchFamily="34" charset="0"/>
                <a:cs typeface="Calibri" panose="020F0502020204030204" pitchFamily="34" charset="0"/>
              </a:rPr>
              <a:t>{ "_id" : 7, "orderNo" : 2, "orderDay" : "Sun" }</a:t>
            </a:r>
          </a:p>
          <a:p>
            <a:r>
              <a:rPr lang="en-IN" sz="2200" dirty="0">
                <a:latin typeface="Calibri" panose="020F0502020204030204" pitchFamily="34" charset="0"/>
                <a:cs typeface="Calibri" panose="020F0502020204030204" pitchFamily="34" charset="0"/>
              </a:rPr>
              <a:t>{ "_id" : 8, "orderNo" : 1, "orderDay" : "Tue" }</a:t>
            </a:r>
          </a:p>
          <a:p>
            <a:r>
              <a:rPr lang="en-IN" sz="2200" dirty="0">
                <a:latin typeface="Calibri" panose="020F0502020204030204" pitchFamily="34" charset="0"/>
                <a:cs typeface="Calibri" panose="020F0502020204030204" pitchFamily="34" charset="0"/>
              </a:rPr>
              <a:t>{ "_id" : 9, "orderNo" : 1, "orderDay" : "Fri" }</a:t>
            </a:r>
          </a:p>
        </p:txBody>
      </p:sp>
    </p:spTree>
    <p:extLst>
      <p:ext uri="{BB962C8B-B14F-4D97-AF65-F5344CB8AC3E}">
        <p14:creationId xmlns:p14="http://schemas.microsoft.com/office/powerpoint/2010/main" val="39164668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e.g.</a:t>
            </a:r>
            <a:endParaRPr lang="en-IN" dirty="0"/>
          </a:p>
        </p:txBody>
      </p:sp>
      <p:sp>
        <p:nvSpPr>
          <p:cNvPr id="8" name="Rectangle 7">
            <a:extLst>
              <a:ext uri="{FF2B5EF4-FFF2-40B4-BE49-F238E27FC236}">
                <a16:creationId xmlns:a16="http://schemas.microsoft.com/office/drawing/2014/main" id="{093DF491-57DF-46CA-B5D1-F60E5E0DD80F}"/>
              </a:ext>
            </a:extLst>
          </p:cNvPr>
          <p:cNvSpPr/>
          <p:nvPr/>
        </p:nvSpPr>
        <p:spPr>
          <a:xfrm>
            <a:off x="1847528" y="1308556"/>
            <a:ext cx="7848872" cy="4154984"/>
          </a:xfrm>
          <a:prstGeom prst="rect">
            <a:avLst/>
          </a:prstGeom>
        </p:spPr>
        <p:txBody>
          <a:bodyPr wrap="square">
            <a:spAutoFit/>
          </a:bodyPr>
          <a:lstStyle/>
          <a:p>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.orders.</a:t>
            </a:r>
            <a:r>
              <a:rPr lang="en-IN" sz="2200" dirty="0">
                <a:solidFill>
                  <a:srgbClr val="036883"/>
                </a:solidFill>
                <a:latin typeface="Calibri" panose="020F0502020204030204" pitchFamily="34" charset="0"/>
                <a:cs typeface="Calibri" panose="020F0502020204030204" pitchFamily="34" charset="0"/>
              </a:rPr>
              <a:t>aggregate</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p>
          <a:p>
            <a:r>
              <a:rPr lang="en-IN" sz="2200" dirty="0">
                <a:solidFill>
                  <a:schemeClr val="bg1">
                    <a:lumMod val="50000"/>
                  </a:schemeClr>
                </a:solidFill>
                <a:latin typeface="Calibri" panose="020F0502020204030204" pitchFamily="34" charset="0"/>
                <a:cs typeface="Calibri" panose="020F0502020204030204" pitchFamily="34" charset="0"/>
              </a:rPr>
              <a:t>[</a:t>
            </a:r>
          </a:p>
          <a:p>
            <a:r>
              <a:rPr lang="en-IN" sz="2200" dirty="0">
                <a:solidFill>
                  <a:schemeClr val="bg1">
                    <a:lumMod val="50000"/>
                  </a:schemeClr>
                </a:solidFill>
                <a:latin typeface="Calibri" panose="020F0502020204030204" pitchFamily="34" charset="0"/>
                <a:cs typeface="Calibri" panose="020F0502020204030204" pitchFamily="34" charset="0"/>
              </a:rPr>
              <a:t>    {</a:t>
            </a:r>
          </a:p>
          <a:p>
            <a:r>
              <a:rPr lang="en-IN" sz="2200" dirty="0">
                <a:latin typeface="Calibri" panose="020F0502020204030204" pitchFamily="34" charset="0"/>
                <a:cs typeface="Calibri" panose="020F0502020204030204" pitchFamily="34" charset="0"/>
              </a:rPr>
              <a:t>        </a:t>
            </a:r>
            <a:r>
              <a:rPr lang="en-IN" sz="2200" dirty="0">
                <a:solidFill>
                  <a:srgbClr val="036883"/>
                </a:solidFill>
                <a:latin typeface="Calibri" panose="020F0502020204030204" pitchFamily="34" charset="0"/>
                <a:cs typeface="Calibri" panose="020F0502020204030204" pitchFamily="34" charset="0"/>
              </a:rPr>
              <a:t>$lookup</a:t>
            </a:r>
            <a:r>
              <a:rPr lang="en-IN" sz="2200" dirty="0">
                <a:latin typeface="Calibri" panose="020F0502020204030204" pitchFamily="34" charset="0"/>
                <a:cs typeface="Calibri" panose="020F0502020204030204" pitchFamily="34" charset="0"/>
              </a:rPr>
              <a:t>:</a:t>
            </a:r>
          </a:p>
          <a:p>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p>
          <a:p>
            <a:r>
              <a:rPr lang="en-IN" sz="2200" dirty="0">
                <a:latin typeface="Calibri" panose="020F0502020204030204" pitchFamily="34" charset="0"/>
                <a:cs typeface="Calibri" panose="020F0502020204030204" pitchFamily="34" charset="0"/>
              </a:rPr>
              <a:t>		</a:t>
            </a:r>
            <a:r>
              <a:rPr lang="en-IN" sz="2200" dirty="0">
                <a:solidFill>
                  <a:srgbClr val="036883"/>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 "orderdetails", </a:t>
            </a:r>
          </a:p>
          <a:p>
            <a:r>
              <a:rPr lang="en-IN" sz="2200" dirty="0">
                <a:latin typeface="Calibri" panose="020F0502020204030204" pitchFamily="34" charset="0"/>
                <a:cs typeface="Calibri" panose="020F0502020204030204" pitchFamily="34" charset="0"/>
              </a:rPr>
              <a:t>		</a:t>
            </a:r>
            <a:r>
              <a:rPr lang="en-IN" sz="2200" dirty="0">
                <a:solidFill>
                  <a:srgbClr val="036883"/>
                </a:solidFill>
                <a:latin typeface="Calibri" panose="020F0502020204030204" pitchFamily="34" charset="0"/>
                <a:cs typeface="Calibri" panose="020F0502020204030204" pitchFamily="34" charset="0"/>
              </a:rPr>
              <a:t>localField</a:t>
            </a:r>
            <a:r>
              <a:rPr lang="en-IN" sz="2200" dirty="0">
                <a:latin typeface="Calibri" panose="020F0502020204030204" pitchFamily="34" charset="0"/>
                <a:cs typeface="Calibri" panose="020F0502020204030204" pitchFamily="34" charset="0"/>
              </a:rPr>
              <a:t> : "_id", </a:t>
            </a:r>
          </a:p>
          <a:p>
            <a:r>
              <a:rPr lang="en-IN" sz="2200" dirty="0">
                <a:latin typeface="Calibri" panose="020F0502020204030204" pitchFamily="34" charset="0"/>
                <a:cs typeface="Calibri" panose="020F0502020204030204" pitchFamily="34" charset="0"/>
              </a:rPr>
              <a:t>		</a:t>
            </a:r>
            <a:r>
              <a:rPr lang="en-IN" sz="2200" dirty="0">
                <a:solidFill>
                  <a:srgbClr val="036883"/>
                </a:solidFill>
                <a:latin typeface="Calibri" panose="020F0502020204030204" pitchFamily="34" charset="0"/>
                <a:cs typeface="Calibri" panose="020F0502020204030204" pitchFamily="34" charset="0"/>
              </a:rPr>
              <a:t>foreignField</a:t>
            </a:r>
            <a:r>
              <a:rPr lang="en-IN" sz="2200" dirty="0">
                <a:latin typeface="Calibri" panose="020F0502020204030204" pitchFamily="34" charset="0"/>
                <a:cs typeface="Calibri" panose="020F0502020204030204" pitchFamily="34" charset="0"/>
              </a:rPr>
              <a:t> : "orderNo", 					</a:t>
            </a:r>
            <a:r>
              <a:rPr lang="en-IN" sz="2200" dirty="0">
                <a:solidFill>
                  <a:srgbClr val="036883"/>
                </a:solidFill>
                <a:latin typeface="Calibri" panose="020F0502020204030204" pitchFamily="34" charset="0"/>
                <a:cs typeface="Calibri" panose="020F0502020204030204" pitchFamily="34" charset="0"/>
              </a:rPr>
              <a:t>as</a:t>
            </a:r>
            <a:r>
              <a:rPr lang="en-IN" sz="2200" dirty="0">
                <a:latin typeface="Calibri" panose="020F0502020204030204" pitchFamily="34" charset="0"/>
                <a:cs typeface="Calibri" panose="020F0502020204030204" pitchFamily="34" charset="0"/>
              </a:rPr>
              <a:t> : "Order Details"</a:t>
            </a:r>
          </a:p>
          <a:p>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p>
          <a:p>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p>
          <a:p>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sz="2200" dirty="0">
                <a:latin typeface="Calibri" panose="020F0502020204030204" pitchFamily="34" charset="0"/>
                <a:cs typeface="Calibri" panose="020F0502020204030204" pitchFamily="34" charset="0"/>
              </a:rPr>
              <a:t>(printjson</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252184801"/>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1477328"/>
          </a:xfrm>
          <a:prstGeom prst="rect">
            <a:avLst/>
          </a:prstGeom>
          <a:solidFill>
            <a:schemeClr val="accent6">
              <a:lumMod val="20000"/>
              <a:lumOff val="80000"/>
            </a:schemeClr>
          </a:solidFill>
        </p:spPr>
        <p:txBody>
          <a:bodyPr wrap="square">
            <a:spAutoFit/>
          </a:bodyPr>
          <a:lstStyle/>
          <a:p>
            <a:r>
              <a:rPr lang="en-US" dirty="0"/>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getUser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"user01"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
        <p:nvSpPr>
          <p:cNvPr id="11" name="Rectangle 10"/>
          <p:cNvSpPr/>
          <p:nvPr/>
        </p:nvSpPr>
        <p:spPr>
          <a:xfrm>
            <a:off x="1666844" y="4214819"/>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getUsers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a:t>db.createUser()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1524000" y="2214554"/>
            <a:ext cx="9828584" cy="4154984"/>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createUser</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a:p>
            <a:pPr marL="363538"/>
            <a:r>
              <a:rPr lang="en-US" sz="2200" dirty="0">
                <a:solidFill>
                  <a:schemeClr val="bg1">
                    <a:lumMod val="50000"/>
                  </a:schemeClr>
                </a:solidFill>
                <a:latin typeface="Calibri" panose="020F0502020204030204" pitchFamily="34" charset="0"/>
                <a:cs typeface="Calibri" panose="020F0502020204030204" pitchFamily="34" charset="0"/>
              </a:rPr>
              <a:t>{</a:t>
            </a:r>
          </a:p>
          <a:p>
            <a:pPr marL="363538"/>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user</a:t>
            </a:r>
            <a:r>
              <a:rPr lang="en-US" sz="2200" dirty="0">
                <a:latin typeface="Calibri" panose="020F0502020204030204" pitchFamily="34" charset="0"/>
                <a:cs typeface="Calibri" panose="020F0502020204030204" pitchFamily="34" charset="0"/>
              </a:rPr>
              <a:t>: "user01",</a:t>
            </a:r>
          </a:p>
          <a:p>
            <a:pPr marL="363538"/>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pwd</a:t>
            </a:r>
            <a:r>
              <a:rPr lang="en-US" sz="2200" dirty="0">
                <a:latin typeface="Calibri" panose="020F0502020204030204" pitchFamily="34" charset="0"/>
                <a:cs typeface="Calibri" panose="020F0502020204030204" pitchFamily="34" charset="0"/>
              </a:rPr>
              <a:t>: "user01",</a:t>
            </a:r>
          </a:p>
          <a:p>
            <a:pPr marL="363538"/>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roles</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role: "userAdmin" , db: "db1"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363538"/>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role: "readWrite", db: "db1"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363538"/>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authenticationRestrictions</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p>
          <a:p>
            <a:pPr marL="363538"/>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clientSource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"192.168.100.26", "192.168.100.20", "192.168.100.120",      </a:t>
            </a:r>
          </a:p>
          <a:p>
            <a:pPr marL="363538"/>
            <a:r>
              <a:rPr lang="en-US" sz="2200" dirty="0">
                <a:latin typeface="Calibri" panose="020F0502020204030204" pitchFamily="34" charset="0"/>
                <a:cs typeface="Calibri" panose="020F0502020204030204" pitchFamily="34" charset="0"/>
              </a:rPr>
              <a:t>                                    "192.168.100.83"</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363538"/>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serverAddress</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"192.168.100.20"</a:t>
            </a:r>
            <a:r>
              <a:rPr lang="en-US" sz="2200" dirty="0">
                <a:solidFill>
                  <a:schemeClr val="bg1">
                    <a:lumMod val="50000"/>
                  </a:schemeClr>
                </a:solidFill>
                <a:latin typeface="Calibri" panose="020F0502020204030204" pitchFamily="34" charset="0"/>
                <a:cs typeface="Calibri" panose="020F0502020204030204" pitchFamily="34" charset="0"/>
              </a:rPr>
              <a:t>]</a:t>
            </a:r>
          </a:p>
          <a:p>
            <a:pPr marL="363538"/>
            <a:r>
              <a:rPr lang="en-US" sz="2200" dirty="0">
                <a:solidFill>
                  <a:schemeClr val="bg1">
                    <a:lumMod val="50000"/>
                  </a:schemeClr>
                </a:solidFill>
                <a:latin typeface="Calibri" panose="020F0502020204030204" pitchFamily="34" charset="0"/>
                <a:cs typeface="Calibri" panose="020F0502020204030204" pitchFamily="34" charset="0"/>
              </a:rPr>
              <a:t>     } ]</a:t>
            </a:r>
          </a:p>
          <a:p>
            <a:pPr marL="363538"/>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785104"/>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grantRolesToUser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"user01",</a:t>
            </a:r>
          </a:p>
          <a:p>
            <a:pPr marL="363538"/>
            <a:r>
              <a:rPr lang="en-US" sz="2200" dirty="0">
                <a:solidFill>
                  <a:schemeClr val="bg1">
                    <a:lumMod val="50000"/>
                  </a:schemeClr>
                </a:solidFill>
                <a:latin typeface="Calibri" panose="020F0502020204030204" pitchFamily="34" charset="0"/>
                <a:cs typeface="Calibri" panose="020F0502020204030204" pitchFamily="34" charset="0"/>
              </a:rPr>
              <a:t>    [</a:t>
            </a:r>
          </a:p>
          <a:p>
            <a:pPr marL="363538"/>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role</a:t>
            </a:r>
            <a:r>
              <a:rPr lang="en-US" sz="2200" dirty="0">
                <a:latin typeface="Calibri" panose="020F0502020204030204" pitchFamily="34" charset="0"/>
                <a:cs typeface="Calibri" panose="020F0502020204030204" pitchFamily="34" charset="0"/>
              </a:rPr>
              <a:t>: "read", db: "db1" </a:t>
            </a:r>
            <a:r>
              <a:rPr lang="en-US" sz="2200" dirty="0">
                <a:solidFill>
                  <a:schemeClr val="bg1">
                    <a:lumMod val="50000"/>
                  </a:schemeClr>
                </a:solidFill>
                <a:latin typeface="Calibri" panose="020F0502020204030204" pitchFamily="34" charset="0"/>
                <a:cs typeface="Calibri" panose="020F0502020204030204" pitchFamily="34" charset="0"/>
              </a:rPr>
              <a:t>}</a:t>
            </a:r>
          </a:p>
          <a:p>
            <a:pPr marL="363538"/>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a:p>
            <a:pPr marL="363538"/>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785104"/>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revokeRolesFromUser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"user01",</a:t>
            </a:r>
          </a:p>
          <a:p>
            <a:pPr marL="174625"/>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a:p>
            <a:pPr marL="174625"/>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role</a:t>
            </a:r>
            <a:r>
              <a:rPr lang="en-US" sz="2200" dirty="0">
                <a:latin typeface="Calibri" panose="020F0502020204030204" pitchFamily="34" charset="0"/>
                <a:cs typeface="Calibri" panose="020F0502020204030204" pitchFamily="34" charset="0"/>
              </a:rPr>
              <a:t>: "read", db: "db1" </a:t>
            </a:r>
            <a:r>
              <a:rPr lang="en-US" sz="2200" dirty="0">
                <a:solidFill>
                  <a:schemeClr val="bg1">
                    <a:lumMod val="50000"/>
                  </a:schemeClr>
                </a:solidFill>
                <a:latin typeface="Calibri" panose="020F0502020204030204" pitchFamily="34" charset="0"/>
                <a:cs typeface="Calibri" panose="020F0502020204030204" pitchFamily="34" charset="0"/>
              </a:rPr>
              <a:t>}</a:t>
            </a:r>
          </a:p>
          <a:p>
            <a:pPr marL="174625"/>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a:p>
            <a:pPr marL="174625"/>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dropUser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"user01"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11" name="Rectangle 10"/>
          <p:cNvSpPr/>
          <p:nvPr/>
        </p:nvSpPr>
        <p:spPr>
          <a:xfrm>
            <a:off x="1666844" y="4214819"/>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dropAllUser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2030261"/>
            <a:ext cx="3141862" cy="48277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p14="http://schemas.microsoft.com/office/powerpoint/2010/main" val="1148130326"/>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Tree>
    <p:extLst>
      <p:ext uri="{BB962C8B-B14F-4D97-AF65-F5344CB8AC3E}">
        <p14:creationId xmlns:p14="http://schemas.microsoft.com/office/powerpoint/2010/main" val="14075951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dirty="0">
                <a:solidFill>
                  <a:srgbClr val="C00000"/>
                </a:solidFill>
                <a:latin typeface="Palatino Linotype" panose="02040502050505030304" pitchFamily="18" charset="0"/>
              </a:rPr>
              <a:t>_id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3274124"/>
            <a:ext cx="2723823" cy="2246769"/>
          </a:xfrm>
          <a:prstGeom prst="rect">
            <a:avLst/>
          </a:prstGeom>
        </p:spPr>
        <p:txBody>
          <a:bodyPr wrap="none">
            <a:spAutoFit/>
          </a:bodyPr>
          <a:lstStyle/>
          <a:p>
            <a:r>
              <a:rPr lang="en-US" sz="2000" dirty="0">
                <a:solidFill>
                  <a:schemeClr val="accent2">
                    <a:lumMod val="50000"/>
                  </a:schemeClr>
                </a:solidFill>
                <a:latin typeface="Consolas" panose="020B0609020204030204" pitchFamily="49" charset="0"/>
                <a:cs typeface="Calibri" panose="020F0502020204030204" pitchFamily="34" charset="0"/>
              </a:rPr>
              <a:t>{</a:t>
            </a:r>
          </a:p>
          <a:p>
            <a:r>
              <a:rPr lang="en-US" sz="2000" dirty="0">
                <a:solidFill>
                  <a:schemeClr val="accent2">
                    <a:lumMod val="50000"/>
                  </a:schemeClr>
                </a:solidFill>
                <a:latin typeface="Consolas" panose="020B0609020204030204" pitchFamily="49" charset="0"/>
                <a:cs typeface="Calibri" panose="020F0502020204030204" pitchFamily="34" charset="0"/>
              </a:rPr>
              <a:t>   field1: value1,</a:t>
            </a:r>
          </a:p>
          <a:p>
            <a:r>
              <a:rPr lang="en-US" sz="2000" dirty="0">
                <a:solidFill>
                  <a:schemeClr val="accent2">
                    <a:lumMod val="50000"/>
                  </a:schemeClr>
                </a:solidFill>
                <a:latin typeface="Consolas" panose="020B0609020204030204" pitchFamily="49" charset="0"/>
                <a:cs typeface="Calibri" panose="020F0502020204030204" pitchFamily="34" charset="0"/>
              </a:rPr>
              <a:t>   field2: value2,</a:t>
            </a:r>
          </a:p>
          <a:p>
            <a:r>
              <a:rPr lang="en-US" sz="2000" dirty="0">
                <a:solidFill>
                  <a:schemeClr val="accent2">
                    <a:lumMod val="50000"/>
                  </a:schemeClr>
                </a:solidFill>
                <a:latin typeface="Consolas" panose="020B0609020204030204" pitchFamily="49" charset="0"/>
                <a:cs typeface="Calibri" panose="020F0502020204030204" pitchFamily="34" charset="0"/>
              </a:rPr>
              <a:t>   field3: value3,</a:t>
            </a:r>
          </a:p>
          <a:p>
            <a:r>
              <a:rPr lang="en-US" sz="2000" dirty="0">
                <a:solidFill>
                  <a:schemeClr val="accent2">
                    <a:lumMod val="50000"/>
                  </a:schemeClr>
                </a:solidFill>
                <a:latin typeface="Consolas" panose="020B0609020204030204" pitchFamily="49" charset="0"/>
                <a:cs typeface="Calibri" panose="020F0502020204030204" pitchFamily="34" charset="0"/>
              </a:rPr>
              <a:t>   ...</a:t>
            </a:r>
          </a:p>
          <a:p>
            <a:r>
              <a:rPr lang="en-US" sz="2000" dirty="0">
                <a:solidFill>
                  <a:schemeClr val="accent2">
                    <a:lumMod val="50000"/>
                  </a:schemeClr>
                </a:solidFill>
                <a:latin typeface="Consolas" panose="020B0609020204030204" pitchFamily="49" charset="0"/>
                <a:cs typeface="Calibri" panose="020F0502020204030204" pitchFamily="34" charset="0"/>
              </a:rPr>
              <a:t>   fieldN: valueN</a:t>
            </a:r>
          </a:p>
          <a:p>
            <a:r>
              <a:rPr lang="en-US" sz="2000" dirty="0">
                <a:solidFill>
                  <a:schemeClr val="accent2">
                    <a:lumMod val="50000"/>
                  </a:schemeClr>
                </a:solidFill>
                <a:latin typeface="Consolas" panose="020B0609020204030204" pitchFamily="49" charset="0"/>
                <a:cs typeface="Calibri" panose="020F0502020204030204" pitchFamily="34" charset="0"/>
              </a:rPr>
              <a:t>}</a:t>
            </a:r>
          </a:p>
        </p:txBody>
      </p:sp>
      <p:sp>
        <p:nvSpPr>
          <p:cNvPr id="4" name="Rectangle 3"/>
          <p:cNvSpPr/>
          <p:nvPr/>
        </p:nvSpPr>
        <p:spPr>
          <a:xfrm>
            <a:off x="5447928" y="3274124"/>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Tree>
    <p:extLst>
      <p:ext uri="{BB962C8B-B14F-4D97-AF65-F5344CB8AC3E}">
        <p14:creationId xmlns:p14="http://schemas.microsoft.com/office/powerpoint/2010/main" val="34381167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652733548"/>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762000"/>
            <a:ext cx="11407669" cy="400110"/>
          </a:xfrm>
          <a:prstGeom prst="rect">
            <a:avLst/>
          </a:prstGeom>
        </p:spPr>
        <p:txBody>
          <a:bodyPr wrap="square">
            <a:spAutoFit/>
          </a:bodyPr>
          <a:lstStyle/>
          <a:p>
            <a:r>
              <a:rPr lang="en-US" dirty="0"/>
              <a:t>To start </a:t>
            </a:r>
            <a:r>
              <a:rPr lang="en-US" dirty="0">
                <a:solidFill>
                  <a:srgbClr val="FF5A36"/>
                </a:solidFill>
              </a:rPr>
              <a:t>MongoDB server</a:t>
            </a:r>
            <a:r>
              <a:rPr lang="en-US" dirty="0"/>
              <a:t>, execute </a:t>
            </a:r>
            <a:r>
              <a:rPr lang="en-US" sz="2000" b="1" dirty="0">
                <a:solidFill>
                  <a:srgbClr val="C00000"/>
                </a:solidFill>
              </a:rPr>
              <a:t>mongod.exe</a:t>
            </a:r>
            <a:r>
              <a:rPr lang="en-US" dirty="0">
                <a:solidFill>
                  <a:srgbClr val="036883"/>
                </a:solidFill>
              </a:rPr>
              <a:t>.</a:t>
            </a:r>
            <a:endParaRPr lang="en-IN" dirty="0">
              <a:solidFill>
                <a:srgbClr val="036883"/>
              </a:solidFill>
            </a:endParaRPr>
          </a:p>
        </p:txBody>
      </p:sp>
      <p:sp>
        <p:nvSpPr>
          <p:cNvPr id="4" name="Rectangle 3"/>
          <p:cNvSpPr/>
          <p:nvPr/>
        </p:nvSpPr>
        <p:spPr>
          <a:xfrm>
            <a:off x="407368" y="3303765"/>
            <a:ext cx="11305256" cy="1107996"/>
          </a:xfrm>
          <a:prstGeom prst="rect">
            <a:avLst/>
          </a:prstGeom>
        </p:spPr>
        <p:txBody>
          <a:bodyPr wrap="square">
            <a:spAutoFit/>
          </a:bodyPr>
          <a:lstStyle/>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--bind_ip_all --journal</a:t>
            </a:r>
          </a:p>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--bind_ip stp10 --journal</a:t>
            </a:r>
          </a:p>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--bind_ip 192.168.100.20 --journal</a:t>
            </a:r>
          </a:p>
        </p:txBody>
      </p:sp>
      <p:sp>
        <p:nvSpPr>
          <p:cNvPr id="5" name="Rectangle 4"/>
          <p:cNvSpPr/>
          <p:nvPr/>
        </p:nvSpPr>
        <p:spPr>
          <a:xfrm>
            <a:off x="407368" y="1349477"/>
            <a:ext cx="10517021" cy="1169551"/>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8" name="Rectangle 7"/>
          <p:cNvSpPr/>
          <p:nvPr/>
        </p:nvSpPr>
        <p:spPr>
          <a:xfrm>
            <a:off x="352866" y="4772371"/>
            <a:ext cx="11407669" cy="400110"/>
          </a:xfrm>
          <a:prstGeom prst="rect">
            <a:avLst/>
          </a:prstGeom>
        </p:spPr>
        <p:txBody>
          <a:bodyPr wrap="square">
            <a:spAutoFit/>
          </a:bodyPr>
          <a:lstStyle/>
          <a:p>
            <a:r>
              <a:rPr lang="en-US" dirty="0"/>
              <a:t>To start </a:t>
            </a:r>
            <a:r>
              <a:rPr lang="en-US" dirty="0">
                <a:solidFill>
                  <a:srgbClr val="FF5A36"/>
                </a:solidFill>
              </a:rPr>
              <a:t>MongoDB client</a:t>
            </a:r>
            <a:r>
              <a:rPr lang="en-US" dirty="0"/>
              <a:t>, execute </a:t>
            </a:r>
            <a:r>
              <a:rPr lang="en-US" sz="2000" b="1" dirty="0">
                <a:solidFill>
                  <a:srgbClr val="C00000"/>
                </a:solidFill>
              </a:rPr>
              <a:t>mongo.exe</a:t>
            </a:r>
            <a:r>
              <a:rPr lang="en-US" dirty="0">
                <a:solidFill>
                  <a:srgbClr val="036883"/>
                </a:solidFill>
              </a:rPr>
              <a:t>.</a:t>
            </a:r>
            <a:endParaRPr lang="en-IN" dirty="0">
              <a:solidFill>
                <a:srgbClr val="036883"/>
              </a:solidFill>
            </a:endParaRPr>
          </a:p>
        </p:txBody>
      </p:sp>
      <p:cxnSp>
        <p:nvCxnSpPr>
          <p:cNvPr id="10" name="Straight Connector 9"/>
          <p:cNvCxnSpPr>
            <a:cxnSpLocks/>
          </p:cNvCxnSpPr>
          <p:nvPr/>
        </p:nvCxnSpPr>
        <p:spPr>
          <a:xfrm>
            <a:off x="352425" y="4606339"/>
            <a:ext cx="1141149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07368" y="5345340"/>
            <a:ext cx="11305256" cy="1107996"/>
          </a:xfrm>
          <a:prstGeom prst="rect">
            <a:avLst/>
          </a:prstGeom>
        </p:spPr>
        <p:txBody>
          <a:bodyPr wrap="square">
            <a:spAutoFit/>
          </a:bodyPr>
          <a:lstStyle/>
          <a:p>
            <a:r>
              <a:rPr lang="en-US" sz="2200" dirty="0">
                <a:solidFill>
                  <a:srgbClr val="C00000"/>
                </a:solidFill>
                <a:latin typeface="Calibri" panose="020F0502020204030204" pitchFamily="34" charset="0"/>
                <a:cs typeface="Calibri" panose="020F0502020204030204" pitchFamily="34" charset="0"/>
              </a:rPr>
              <a:t>mongo</a:t>
            </a:r>
            <a:r>
              <a:rPr lang="en-US" sz="2200" dirty="0">
                <a:solidFill>
                  <a:srgbClr val="049DC8"/>
                </a:solidFill>
                <a:latin typeface="Calibri" panose="020F0502020204030204" pitchFamily="34" charset="0"/>
                <a:cs typeface="Calibri" panose="020F0502020204030204" pitchFamily="34" charset="0"/>
              </a:rPr>
              <a:t> "192.168.100.20:27017/db1"</a:t>
            </a:r>
          </a:p>
          <a:p>
            <a:r>
              <a:rPr lang="en-US" sz="2200" dirty="0">
                <a:solidFill>
                  <a:srgbClr val="C00000"/>
                </a:solidFill>
                <a:latin typeface="Calibri" panose="020F0502020204030204" pitchFamily="34" charset="0"/>
                <a:cs typeface="Calibri" panose="020F0502020204030204" pitchFamily="34" charset="0"/>
              </a:rPr>
              <a:t>mongo</a:t>
            </a:r>
            <a:r>
              <a:rPr lang="en-US" sz="2200" dirty="0">
                <a:solidFill>
                  <a:srgbClr val="049DC8"/>
                </a:solidFill>
                <a:latin typeface="Calibri" panose="020F0502020204030204" pitchFamily="34" charset="0"/>
                <a:cs typeface="Calibri" panose="020F0502020204030204" pitchFamily="34" charset="0"/>
              </a:rPr>
              <a:t> --host "192.168.100.20" --port "27017"</a:t>
            </a:r>
          </a:p>
          <a:p>
            <a:r>
              <a:rPr lang="en-US" sz="2200" dirty="0">
                <a:solidFill>
                  <a:srgbClr val="C00000"/>
                </a:solidFill>
                <a:latin typeface="Calibri" panose="020F0502020204030204" pitchFamily="34" charset="0"/>
                <a:cs typeface="Calibri" panose="020F0502020204030204" pitchFamily="34" charset="0"/>
              </a:rPr>
              <a:t>mongo</a:t>
            </a:r>
            <a:r>
              <a:rPr lang="en-US" sz="2200" dirty="0">
                <a:solidFill>
                  <a:srgbClr val="049DC8"/>
                </a:solidFill>
                <a:latin typeface="Calibri" panose="020F0502020204030204" pitchFamily="34" charset="0"/>
                <a:cs typeface="Calibri" panose="020F0502020204030204" pitchFamily="34" charset="0"/>
              </a:rPr>
              <a:t> --host "192.168.100.20" --port "27017" primaryDB</a:t>
            </a:r>
          </a:p>
        </p:txBody>
      </p:sp>
      <p:sp>
        <p:nvSpPr>
          <p:cNvPr id="2" name="Rectangle 1"/>
          <p:cNvSpPr/>
          <p:nvPr/>
        </p:nvSpPr>
        <p:spPr>
          <a:xfrm>
            <a:off x="407368" y="2729561"/>
            <a:ext cx="462498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--bind_ip &lt;hostnames | ipaddresses&gt;</a:t>
            </a:r>
          </a:p>
        </p:txBody>
      </p:sp>
      <p:sp>
        <p:nvSpPr>
          <p:cNvPr id="12" name="TextBox 11">
            <a:extLst>
              <a:ext uri="{FF2B5EF4-FFF2-40B4-BE49-F238E27FC236}">
                <a16:creationId xmlns:a16="http://schemas.microsoft.com/office/drawing/2014/main" id="{DD65624A-ADDF-4139-B059-8CDA82F55957}"/>
              </a:ext>
            </a:extLst>
          </p:cNvPr>
          <p:cNvSpPr txBox="1"/>
          <p:nvPr/>
        </p:nvSpPr>
        <p:spPr>
          <a:xfrm>
            <a:off x="7033798" y="679996"/>
            <a:ext cx="3634202" cy="430887"/>
          </a:xfrm>
          <a:prstGeom prst="rect">
            <a:avLst/>
          </a:prstGeom>
          <a:noFill/>
        </p:spPr>
        <p:txBody>
          <a:bodyPr wrap="square">
            <a:spAutoFit/>
          </a:bodyPr>
          <a:lstStyle/>
          <a:p>
            <a:r>
              <a:rPr lang="en-US" sz="2200" dirty="0">
                <a:solidFill>
                  <a:srgbClr val="C00000"/>
                </a:solidFill>
                <a:latin typeface="Calibri" panose="020F0502020204030204" pitchFamily="34" charset="0"/>
                <a:cs typeface="Calibri" panose="020F0502020204030204" pitchFamily="34" charset="0"/>
              </a:rPr>
              <a:t>Note: </a:t>
            </a:r>
            <a:r>
              <a:rPr lang="en-US" sz="2200" dirty="0">
                <a:latin typeface="Calibri" panose="020F0502020204030204" pitchFamily="34" charset="0"/>
                <a:cs typeface="Calibri" panose="020F0502020204030204" pitchFamily="34" charset="0"/>
              </a:rPr>
              <a:t>Always give dbpath in "" </a:t>
            </a:r>
            <a:endParaRPr lang="en-IN"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616667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2308324"/>
          </a:xfrm>
          <a:prstGeom prst="rect">
            <a:avLst/>
          </a:prstGeom>
        </p:spPr>
        <p:txBody>
          <a:bodyPr wrap="square">
            <a:spAutoFit/>
          </a:bodyPr>
          <a:lstStyle/>
          <a:p>
            <a:pPr marL="457200" indent="-457200">
              <a:buFont typeface="Arial"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version</a:t>
            </a:r>
            <a:r>
              <a:rPr lang="en-US" sz="2200" dirty="0">
                <a:solidFill>
                  <a:schemeClr val="bg1">
                    <a:lumMod val="50000"/>
                  </a:schemeClr>
                </a:solidFill>
                <a:latin typeface="Calibri" panose="020F0502020204030204" pitchFamily="34" charset="0"/>
                <a:cs typeface="Calibri" panose="020F0502020204030204" pitchFamily="34" charset="0"/>
              </a:rPr>
              <a:t>()</a:t>
            </a:r>
            <a:r>
              <a:rPr lang="en-US" dirty="0">
                <a:solidFill>
                  <a:srgbClr val="FC6F0D"/>
                </a:solidFill>
                <a:latin typeface="Calibri" panose="020F0502020204030204" pitchFamily="34" charset="0"/>
                <a:cs typeface="Calibri" panose="020F0502020204030204" pitchFamily="34" charset="0"/>
              </a:rPr>
              <a:t>	</a:t>
            </a:r>
            <a:r>
              <a:rPr lang="en-US" sz="1800" dirty="0">
                <a:latin typeface="Calibri" panose="020F0502020204030204" pitchFamily="34" charset="0"/>
                <a:cs typeface="Calibri" panose="020F0502020204030204" pitchFamily="34" charset="0"/>
              </a:rPr>
              <a:t>;</a:t>
            </a:r>
            <a:r>
              <a:rPr lang="en-US" dirty="0">
                <a:solidFill>
                  <a:srgbClr val="FC6F0D"/>
                </a:solidFill>
                <a:latin typeface="Calibri" panose="020F0502020204030204" pitchFamily="34" charset="0"/>
                <a:cs typeface="Calibri" panose="020F0502020204030204" pitchFamily="34" charset="0"/>
              </a:rPr>
              <a:t>      	</a:t>
            </a:r>
            <a:r>
              <a:rPr lang="en-US" dirty="0">
                <a:solidFill>
                  <a:srgbClr val="00B050"/>
                </a:solidFill>
                <a:latin typeface="Calibri" panose="020F0502020204030204" pitchFamily="34" charset="0"/>
                <a:cs typeface="Calibri" panose="020F0502020204030204" pitchFamily="34" charset="0"/>
              </a:rPr>
              <a:t># version number</a:t>
            </a:r>
          </a:p>
          <a:p>
            <a:pPr marL="457200" indent="-457200">
              <a:buFont typeface="Arial" pitchFamily="34" charset="0"/>
              <a:buChar char="•"/>
            </a:pPr>
            <a:endParaRPr lang="en-US" dirty="0">
              <a:solidFill>
                <a:srgbClr val="00B050"/>
              </a:solidFill>
              <a:latin typeface="Calibri" panose="020F0502020204030204" pitchFamily="34" charset="0"/>
              <a:cs typeface="Calibri" panose="020F0502020204030204" pitchFamily="34" charset="0"/>
            </a:endParaRPr>
          </a:p>
          <a:p>
            <a:pPr marL="457200" indent="-457200">
              <a:buFont typeface="Arial"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getMongo</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       </a:t>
            </a:r>
            <a:r>
              <a:rPr lang="en-US" dirty="0">
                <a:solidFill>
                  <a:srgbClr val="00B050"/>
                </a:solidFill>
                <a:latin typeface="Calibri" panose="020F0502020204030204" pitchFamily="34" charset="0"/>
                <a:cs typeface="Calibri" panose="020F0502020204030204" pitchFamily="34" charset="0"/>
              </a:rPr>
              <a:t># connection to 192.168.100.20:27017</a:t>
            </a:r>
          </a:p>
          <a:p>
            <a:pPr marL="457200" indent="-457200">
              <a:buFont typeface="Arial" pitchFamily="34" charset="0"/>
              <a:buChar char="•"/>
            </a:pPr>
            <a:endParaRPr lang="en-US" dirty="0">
              <a:solidFill>
                <a:srgbClr val="00B050"/>
              </a:solidFill>
              <a:latin typeface="Calibri" panose="020F0502020204030204" pitchFamily="34" charset="0"/>
              <a:cs typeface="Calibri" panose="020F0502020204030204" pitchFamily="34" charset="0"/>
            </a:endParaRPr>
          </a:p>
          <a:p>
            <a:pPr marL="457200" indent="-457200">
              <a:buFont typeface="Arial"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hostInfo</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        </a:t>
            </a:r>
            <a:r>
              <a:rPr lang="en-US" dirty="0">
                <a:solidFill>
                  <a:srgbClr val="FC6F0D"/>
                </a:solidFill>
                <a:latin typeface="Calibri" panose="020F0502020204030204" pitchFamily="34" charset="0"/>
                <a:cs typeface="Calibri" panose="020F0502020204030204" pitchFamily="34" charset="0"/>
              </a:rPr>
              <a:t>  </a:t>
            </a:r>
            <a:r>
              <a:rPr lang="en-US" dirty="0">
                <a:solidFill>
                  <a:srgbClr val="00B050"/>
                </a:solidFill>
                <a:latin typeface="Calibri" panose="020F0502020204030204" pitchFamily="34" charset="0"/>
                <a:cs typeface="Calibri" panose="020F0502020204030204" pitchFamily="34" charset="0"/>
              </a:rPr>
              <a:t># Returns a document with information about the mongoDB is runs on.</a:t>
            </a:r>
          </a:p>
          <a:p>
            <a:pPr marL="457200" indent="-457200">
              <a:buFont typeface="Arial" pitchFamily="34" charset="0"/>
              <a:buChar char="•"/>
            </a:pPr>
            <a:endParaRPr lang="en-US" dirty="0">
              <a:solidFill>
                <a:srgbClr val="00B050"/>
              </a:solidFill>
              <a:latin typeface="Calibri" panose="020F0502020204030204" pitchFamily="34" charset="0"/>
              <a:cs typeface="Calibri" panose="020F0502020204030204" pitchFamily="34" charset="0"/>
            </a:endParaRPr>
          </a:p>
          <a:p>
            <a:pPr marL="457200" indent="-457200">
              <a:buFont typeface="Arial" pitchFamily="34" charset="0"/>
              <a:buChar char="•"/>
            </a:pPr>
            <a:r>
              <a:rPr lang="en-US" sz="2200" dirty="0">
                <a:solidFill>
                  <a:srgbClr val="036883"/>
                </a:solidFill>
                <a:latin typeface="Calibri" panose="020F0502020204030204" pitchFamily="34" charset="0"/>
                <a:cs typeface="Calibri" panose="020F0502020204030204" pitchFamily="34" charset="0"/>
              </a:rPr>
              <a:t>getHostName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     </a:t>
            </a:r>
            <a:r>
              <a:rPr lang="en-US" dirty="0">
                <a:solidFill>
                  <a:srgbClr val="00B050"/>
                </a:solidFill>
                <a:latin typeface="Calibri" panose="020F0502020204030204" pitchFamily="34"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675277694"/>
              </p:ext>
            </p:extLst>
          </p:nvPr>
        </p:nvGraphicFramePr>
        <p:xfrm>
          <a:off x="1524000" y="1066800"/>
          <a:ext cx="9144000" cy="4551992"/>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568999">
                <a:tc>
                  <a:txBody>
                    <a:bodyPr/>
                    <a:lstStyle/>
                    <a:p>
                      <a:pPr algn="ctr" fontAlgn="base"/>
                      <a:r>
                        <a:rPr lang="en-IN" sz="2000" u="none" dirty="0">
                          <a:solidFill>
                            <a:srgbClr val="006C86"/>
                          </a:solidFill>
                          <a:effectLst/>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2000" u="none" dirty="0">
                          <a:solidFill>
                            <a:srgbClr val="006C86"/>
                          </a:solidFill>
                          <a:effectLst/>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greater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2000" u="none" dirty="0">
                          <a:solidFill>
                            <a:srgbClr val="006C86"/>
                          </a:solidFill>
                          <a:effectLst/>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greater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2000" u="none" dirty="0">
                          <a:solidFill>
                            <a:srgbClr val="006C86"/>
                          </a:solidFill>
                          <a:effectLst/>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less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2000" u="none" dirty="0">
                          <a:solidFill>
                            <a:srgbClr val="006C86"/>
                          </a:solidFill>
                          <a:effectLst/>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less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2000" u="none" dirty="0">
                          <a:solidFill>
                            <a:srgbClr val="006C86"/>
                          </a:solidFill>
                          <a:effectLst/>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all values that are not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2000" u="none" dirty="0">
                          <a:solidFill>
                            <a:srgbClr val="006C86"/>
                          </a:solidFill>
                          <a:effectLst/>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any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2000" u="none" dirty="0">
                          <a:solidFill>
                            <a:srgbClr val="006C86"/>
                          </a:solidFill>
                          <a:effectLst/>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none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61587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$eq</a:t>
            </a:r>
          </a:p>
        </p:txBody>
      </p:sp>
      <p:sp>
        <p:nvSpPr>
          <p:cNvPr id="3" name="Rectangle 2"/>
          <p:cNvSpPr/>
          <p:nvPr/>
        </p:nvSpPr>
        <p:spPr>
          <a:xfrm>
            <a:off x="1676401" y="1192887"/>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{$eq: value} }</a:t>
            </a:r>
            <a:endParaRPr lang="en-US" dirty="0">
              <a:latin typeface="Consolas" panose="020B0609020204030204" pitchFamily="49" charset="0"/>
            </a:endParaRPr>
          </a:p>
        </p:txBody>
      </p:sp>
      <p:sp>
        <p:nvSpPr>
          <p:cNvPr id="6" name="Rectangle 5"/>
          <p:cNvSpPr/>
          <p:nvPr/>
        </p:nvSpPr>
        <p:spPr>
          <a:xfrm>
            <a:off x="6324600" y="750533"/>
            <a:ext cx="61587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$ne</a:t>
            </a:r>
          </a:p>
        </p:txBody>
      </p:sp>
      <p:sp>
        <p:nvSpPr>
          <p:cNvPr id="8" name="Rectangle 7"/>
          <p:cNvSpPr/>
          <p:nvPr/>
        </p:nvSpPr>
        <p:spPr>
          <a:xfrm>
            <a:off x="6324601" y="1176064"/>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{$ne: value} }</a:t>
            </a:r>
          </a:p>
        </p:txBody>
      </p:sp>
      <p:sp>
        <p:nvSpPr>
          <p:cNvPr id="9" name="Rectangle 8"/>
          <p:cNvSpPr/>
          <p:nvPr/>
        </p:nvSpPr>
        <p:spPr>
          <a:xfrm>
            <a:off x="1681348" y="2056234"/>
            <a:ext cx="55066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$gt</a:t>
            </a:r>
          </a:p>
        </p:txBody>
      </p:sp>
      <p:sp>
        <p:nvSpPr>
          <p:cNvPr id="10" name="Rectangle 9"/>
          <p:cNvSpPr/>
          <p:nvPr/>
        </p:nvSpPr>
        <p:spPr>
          <a:xfrm>
            <a:off x="1681349" y="2481765"/>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{$gt: value} }</a:t>
            </a:r>
          </a:p>
        </p:txBody>
      </p:sp>
      <p:sp>
        <p:nvSpPr>
          <p:cNvPr id="11" name="Rectangle 10"/>
          <p:cNvSpPr/>
          <p:nvPr/>
        </p:nvSpPr>
        <p:spPr>
          <a:xfrm>
            <a:off x="6329549" y="2039411"/>
            <a:ext cx="688715"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$gte</a:t>
            </a:r>
          </a:p>
        </p:txBody>
      </p:sp>
      <p:sp>
        <p:nvSpPr>
          <p:cNvPr id="12" name="Rectangle 11"/>
          <p:cNvSpPr/>
          <p:nvPr/>
        </p:nvSpPr>
        <p:spPr>
          <a:xfrm>
            <a:off x="6329549" y="2464942"/>
            <a:ext cx="322395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{$gte: value} }</a:t>
            </a:r>
          </a:p>
        </p:txBody>
      </p:sp>
      <p:sp>
        <p:nvSpPr>
          <p:cNvPr id="13" name="Rectangle 12"/>
          <p:cNvSpPr/>
          <p:nvPr/>
        </p:nvSpPr>
        <p:spPr>
          <a:xfrm>
            <a:off x="1741609" y="3369852"/>
            <a:ext cx="486030"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$lt</a:t>
            </a:r>
          </a:p>
        </p:txBody>
      </p:sp>
      <p:sp>
        <p:nvSpPr>
          <p:cNvPr id="14" name="Rectangle 13"/>
          <p:cNvSpPr/>
          <p:nvPr/>
        </p:nvSpPr>
        <p:spPr>
          <a:xfrm>
            <a:off x="1680455" y="3781964"/>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{$lt: value} }</a:t>
            </a:r>
          </a:p>
        </p:txBody>
      </p:sp>
      <p:sp>
        <p:nvSpPr>
          <p:cNvPr id="15" name="Rectangle 14"/>
          <p:cNvSpPr/>
          <p:nvPr/>
        </p:nvSpPr>
        <p:spPr>
          <a:xfrm>
            <a:off x="6389809" y="3353029"/>
            <a:ext cx="624082"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$lte</a:t>
            </a:r>
          </a:p>
        </p:txBody>
      </p:sp>
      <p:sp>
        <p:nvSpPr>
          <p:cNvPr id="16" name="Rectangle 15"/>
          <p:cNvSpPr/>
          <p:nvPr/>
        </p:nvSpPr>
        <p:spPr>
          <a:xfrm>
            <a:off x="6389810" y="3778560"/>
            <a:ext cx="322395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{$lte: value} }</a:t>
            </a:r>
          </a:p>
        </p:txBody>
      </p:sp>
      <p:sp>
        <p:nvSpPr>
          <p:cNvPr id="17" name="Rectangle 16"/>
          <p:cNvSpPr/>
          <p:nvPr/>
        </p:nvSpPr>
        <p:spPr>
          <a:xfrm>
            <a:off x="1806242" y="4665658"/>
            <a:ext cx="61587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$ne</a:t>
            </a:r>
          </a:p>
        </p:txBody>
      </p:sp>
      <p:sp>
        <p:nvSpPr>
          <p:cNvPr id="19" name="Rectangle 18"/>
          <p:cNvSpPr/>
          <p:nvPr/>
        </p:nvSpPr>
        <p:spPr>
          <a:xfrm>
            <a:off x="1806242" y="5091189"/>
            <a:ext cx="6896440"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{$in: [&lt;value1&gt;, &lt;value2&gt;, ..., &lt;valueN&gt;]} }</a:t>
            </a:r>
          </a:p>
        </p:txBody>
      </p:sp>
    </p:spTree>
    <p:extLst>
      <p:ext uri="{BB962C8B-B14F-4D97-AF65-F5344CB8AC3E}">
        <p14:creationId xmlns:p14="http://schemas.microsoft.com/office/powerpoint/2010/main" val="20170264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229380801"/>
              </p:ext>
            </p:extLst>
          </p:nvPr>
        </p:nvGraphicFramePr>
        <p:xfrm>
          <a:off x="1524000" y="1066800"/>
          <a:ext cx="9144000" cy="2875590"/>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958530">
                <a:tc>
                  <a:txBody>
                    <a:bodyPr/>
                    <a:lstStyle/>
                    <a:p>
                      <a:pPr algn="ctr" fontAlgn="base"/>
                      <a:r>
                        <a:rPr lang="en-IN" sz="2000" u="none" dirty="0">
                          <a:solidFill>
                            <a:srgbClr val="006C86"/>
                          </a:solidFill>
                          <a:effectLst/>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Joins query clauses with a logical </a:t>
                      </a:r>
                      <a:r>
                        <a:rPr lang="en-US" sz="2000" dirty="0">
                          <a:solidFill>
                            <a:srgbClr val="00B0F0"/>
                          </a:solidFill>
                          <a:effectLst/>
                        </a:rPr>
                        <a:t>OR </a:t>
                      </a:r>
                      <a:r>
                        <a:rPr lang="en-US" sz="2000" dirty="0">
                          <a:effectLst/>
                        </a:rPr>
                        <a:t>returns all documents that    </a:t>
                      </a:r>
                    </a:p>
                    <a:p>
                      <a:pPr fontAlgn="base"/>
                      <a:r>
                        <a:rPr lang="en-US" sz="2000" dirty="0">
                          <a:effectLst/>
                        </a:rPr>
                        <a:t>  match the conditions of either clause.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2000" u="none" dirty="0">
                          <a:solidFill>
                            <a:srgbClr val="006C86"/>
                          </a:solidFill>
                          <a:effectLst/>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Joins query clauses with a logical </a:t>
                      </a:r>
                      <a:r>
                        <a:rPr lang="en-US" sz="2000" dirty="0">
                          <a:solidFill>
                            <a:srgbClr val="00B0F0"/>
                          </a:solidFill>
                          <a:effectLst/>
                        </a:rPr>
                        <a:t>AND </a:t>
                      </a:r>
                      <a:r>
                        <a:rPr lang="en-US" sz="2000" dirty="0">
                          <a:effectLst/>
                        </a:rPr>
                        <a:t>returns all documents that </a:t>
                      </a:r>
                    </a:p>
                    <a:p>
                      <a:pPr fontAlgn="base"/>
                      <a:r>
                        <a:rPr lang="en-US" sz="2000" dirty="0">
                          <a:effectLst/>
                        </a:rPr>
                        <a:t>  match the conditions of both clauses.</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2000" u="none" dirty="0">
                          <a:solidFill>
                            <a:srgbClr val="006C86"/>
                          </a:solidFill>
                          <a:effectLst/>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Inverts the effect of a query expression and returns documents that </a:t>
                      </a:r>
                    </a:p>
                    <a:p>
                      <a:pPr fontAlgn="base"/>
                      <a:r>
                        <a:rPr lang="en-US" sz="2000" dirty="0">
                          <a:effectLst/>
                        </a:rPr>
                        <a:t>  do not match the query expression.</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grpSp>
        <p:nvGrpSpPr>
          <p:cNvPr id="10" name="Group 9"/>
          <p:cNvGrpSpPr/>
          <p:nvPr/>
        </p:nvGrpSpPr>
        <p:grpSpPr>
          <a:xfrm>
            <a:off x="1752601" y="4221088"/>
            <a:ext cx="7391401" cy="1394138"/>
            <a:chOff x="228600" y="4191000"/>
            <a:chExt cx="7391401" cy="1394138"/>
          </a:xfrm>
        </p:grpSpPr>
        <p:sp>
          <p:nvSpPr>
            <p:cNvPr id="6" name="Rectangle 5"/>
            <p:cNvSpPr/>
            <p:nvPr/>
          </p:nvSpPr>
          <p:spPr>
            <a:xfrm>
              <a:off x="228600" y="4191000"/>
              <a:ext cx="7391401"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$or: [ { &lt;expr1&gt; }, { &lt;expr2&gt; }, ..., { &lt;exprN&gt; } ] }</a:t>
              </a:r>
            </a:p>
          </p:txBody>
        </p:sp>
        <p:sp>
          <p:nvSpPr>
            <p:cNvPr id="8" name="Rectangle 7"/>
            <p:cNvSpPr/>
            <p:nvPr/>
          </p:nvSpPr>
          <p:spPr>
            <a:xfrm>
              <a:off x="228601" y="4703403"/>
              <a:ext cx="7391400"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$and: [ { &lt;expr1&gt; }, { &lt;expr2&gt; }, ..., { &lt;exprN&gt; } ] }</a:t>
              </a:r>
            </a:p>
          </p:txBody>
        </p:sp>
        <p:sp>
          <p:nvSpPr>
            <p:cNvPr id="9" name="Rectangle 8"/>
            <p:cNvSpPr/>
            <p:nvPr/>
          </p:nvSpPr>
          <p:spPr>
            <a:xfrm>
              <a:off x="228600" y="5215806"/>
              <a:ext cx="7391401"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field: { $not: { &lt;operator-expression&gt; } } }</a:t>
              </a:r>
            </a:p>
          </p:txBody>
        </p:sp>
      </p:grpSp>
      <p:sp>
        <p:nvSpPr>
          <p:cNvPr id="3" name="Rectangle 2">
            <a:extLst>
              <a:ext uri="{FF2B5EF4-FFF2-40B4-BE49-F238E27FC236}">
                <a16:creationId xmlns:a16="http://schemas.microsoft.com/office/drawing/2014/main" id="{CCC7FFE9-78C9-4609-9BB6-88A0F0E584F5}"/>
              </a:ext>
            </a:extLst>
          </p:cNvPr>
          <p:cNvSpPr/>
          <p:nvPr/>
        </p:nvSpPr>
        <p:spPr>
          <a:xfrm>
            <a:off x="839416" y="5876327"/>
            <a:ext cx="10369152" cy="769441"/>
          </a:xfrm>
          <a:prstGeom prst="rect">
            <a:avLst/>
          </a:prstGeom>
        </p:spPr>
        <p:txBody>
          <a:bodyPr wrap="square">
            <a:spAutoFit/>
          </a:bodyPr>
          <a:lstStyle/>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.emp.</a:t>
            </a:r>
            <a:r>
              <a:rPr lang="en-IN" sz="2200" dirty="0">
                <a:solidFill>
                  <a:srgbClr val="036883"/>
                </a:solidFill>
                <a:latin typeface="Calibri" panose="020F0502020204030204" pitchFamily="34" charset="0"/>
                <a:cs typeface="Calibri" panose="020F0502020204030204" pitchFamily="34" charset="0"/>
              </a:rPr>
              <a:t>find</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a:t>
            </a:r>
            <a:r>
              <a:rPr lang="en-IN" sz="2200" dirty="0">
                <a:solidFill>
                  <a:srgbClr val="B22251"/>
                </a:solidFill>
                <a:latin typeface="Calibri" panose="020F0502020204030204" pitchFamily="34" charset="0"/>
                <a:cs typeface="Calibri" panose="020F0502020204030204" pitchFamily="34" charset="0"/>
              </a:rPr>
              <a:t>$or</a:t>
            </a:r>
            <a:r>
              <a:rPr lang="en-IN" sz="2200" dirty="0">
                <a:latin typeface="Calibri" panose="020F0502020204030204" pitchFamily="34" charset="0"/>
                <a:cs typeface="Calibri" panose="020F0502020204030204" pitchFamily="34" charset="0"/>
              </a:rPr>
              <a:t>:</a:t>
            </a:r>
            <a:r>
              <a:rPr lang="en-IN" sz="2200" dirty="0">
                <a:solidFill>
                  <a:schemeClr val="bg1">
                    <a:lumMod val="50000"/>
                  </a:schemeClr>
                </a:solidFill>
                <a:latin typeface="Calibri" panose="020F0502020204030204" pitchFamily="34" charset="0"/>
                <a:cs typeface="Calibri" panose="020F0502020204030204" pitchFamily="34" charset="0"/>
              </a:rPr>
              <a:t>[ { </a:t>
            </a:r>
            <a:r>
              <a:rPr lang="en-IN" sz="2200" dirty="0">
                <a:latin typeface="Calibri" panose="020F0502020204030204" pitchFamily="34" charset="0"/>
                <a:cs typeface="Calibri" panose="020F0502020204030204" pitchFamily="34" charset="0"/>
              </a:rPr>
              <a:t>job: </a:t>
            </a:r>
            <a:r>
              <a:rPr lang="en-IN" sz="2200" dirty="0">
                <a:solidFill>
                  <a:srgbClr val="669900"/>
                </a:solidFill>
                <a:latin typeface="Calibri" panose="020F0502020204030204" pitchFamily="34" charset="0"/>
                <a:cs typeface="Calibri" panose="020F0502020204030204" pitchFamily="34" charset="0"/>
              </a:rPr>
              <a:t>'manager'</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job: </a:t>
            </a:r>
            <a:r>
              <a:rPr lang="en-IN" sz="2200" dirty="0">
                <a:solidFill>
                  <a:srgbClr val="669900"/>
                </a:solidFill>
                <a:latin typeface="Calibri" panose="020F0502020204030204" pitchFamily="34" charset="0"/>
                <a:cs typeface="Calibri" panose="020F0502020204030204" pitchFamily="34" charset="0"/>
              </a:rPr>
              <a:t>'salesman'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a:t>
            </a:r>
            <a:r>
              <a:rPr lang="en-IN" sz="2200" dirty="0">
                <a:solidFill>
                  <a:srgbClr val="B22251"/>
                </a:solidFill>
                <a:latin typeface="Calibri" panose="020F0502020204030204" pitchFamily="34" charset="0"/>
                <a:cs typeface="Calibri" panose="020F0502020204030204" pitchFamily="34" charset="0"/>
              </a:rPr>
              <a:t>$and</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sal: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solidFill>
                  <a:srgbClr val="B22251"/>
                </a:solidFill>
                <a:latin typeface="Calibri" panose="020F0502020204030204" pitchFamily="34" charset="0"/>
                <a:cs typeface="Calibri" panose="020F0502020204030204" pitchFamily="34" charset="0"/>
              </a:rPr>
              <a:t>$gt</a:t>
            </a:r>
            <a:r>
              <a:rPr lang="en-IN" sz="2200" dirty="0">
                <a:latin typeface="Calibri" panose="020F0502020204030204" pitchFamily="34" charset="0"/>
                <a:cs typeface="Calibri" panose="020F0502020204030204" pitchFamily="34" charset="0"/>
              </a:rPr>
              <a:t>:3000 </a:t>
            </a:r>
            <a:r>
              <a:rPr lang="en-IN" sz="2200" dirty="0">
                <a:solidFill>
                  <a:schemeClr val="bg1">
                    <a:lumMod val="50000"/>
                  </a:schemeClr>
                </a:solidFill>
                <a:latin typeface="Calibri" panose="020F0502020204030204" pitchFamily="34" charset="0"/>
                <a:cs typeface="Calibri" panose="020F0502020204030204" pitchFamily="34" charset="0"/>
              </a:rPr>
              <a:t>}} ] }</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_id: </a:t>
            </a:r>
            <a:r>
              <a:rPr lang="en-IN" sz="2200" dirty="0">
                <a:solidFill>
                  <a:schemeClr val="accent6">
                    <a:lumMod val="75000"/>
                  </a:schemeClr>
                </a:solidFill>
                <a:latin typeface="Calibri" panose="020F0502020204030204" pitchFamily="34" charset="0"/>
                <a:cs typeface="Calibri" panose="020F0502020204030204" pitchFamily="34" charset="0"/>
              </a:rPr>
              <a:t>false</a:t>
            </a:r>
            <a:r>
              <a:rPr lang="en-IN" sz="2200" dirty="0">
                <a:latin typeface="Calibri" panose="020F0502020204030204" pitchFamily="34" charset="0"/>
                <a:cs typeface="Calibri" panose="020F0502020204030204" pitchFamily="34" charset="0"/>
              </a:rPr>
              <a:t>, ename: </a:t>
            </a:r>
            <a:r>
              <a:rPr lang="en-IN" sz="2200" dirty="0">
                <a:solidFill>
                  <a:schemeClr val="accent6">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 job: true, sal: </a:t>
            </a:r>
            <a:r>
              <a:rPr lang="en-IN" sz="2200" dirty="0">
                <a:solidFill>
                  <a:schemeClr val="accent6">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4204804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74196"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$or</a:t>
            </a:r>
          </a:p>
        </p:txBody>
      </p:sp>
      <p:sp>
        <p:nvSpPr>
          <p:cNvPr id="5" name="Rectangle 4"/>
          <p:cNvSpPr/>
          <p:nvPr/>
        </p:nvSpPr>
        <p:spPr>
          <a:xfrm>
            <a:off x="1694435" y="1196156"/>
            <a:ext cx="7276351"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$or: [ { &lt;expr1&gt; }, { &lt;expr2&gt; }, ... , { &lt;exprN&gt; } ] }</a:t>
            </a:r>
          </a:p>
        </p:txBody>
      </p:sp>
      <p:sp>
        <p:nvSpPr>
          <p:cNvPr id="6" name="Rectangle 5"/>
          <p:cNvSpPr/>
          <p:nvPr/>
        </p:nvSpPr>
        <p:spPr>
          <a:xfrm>
            <a:off x="1692234" y="2648929"/>
            <a:ext cx="756938"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$and</a:t>
            </a:r>
          </a:p>
        </p:txBody>
      </p:sp>
      <p:sp>
        <p:nvSpPr>
          <p:cNvPr id="8" name="Rectangle 7"/>
          <p:cNvSpPr/>
          <p:nvPr/>
        </p:nvSpPr>
        <p:spPr>
          <a:xfrm>
            <a:off x="1710269" y="3077729"/>
            <a:ext cx="740298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$and: [ { &lt;expr1&gt; }, { &lt;expr2&gt; }, ... , { &lt;exprN&gt; } ] }</a:t>
            </a:r>
          </a:p>
        </p:txBody>
      </p:sp>
      <p:sp>
        <p:nvSpPr>
          <p:cNvPr id="9" name="Rectangle 8"/>
          <p:cNvSpPr/>
          <p:nvPr/>
        </p:nvSpPr>
        <p:spPr>
          <a:xfrm>
            <a:off x="1692234" y="4459070"/>
            <a:ext cx="718466"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$not</a:t>
            </a:r>
          </a:p>
        </p:txBody>
      </p:sp>
      <p:sp>
        <p:nvSpPr>
          <p:cNvPr id="10" name="Rectangle 9"/>
          <p:cNvSpPr/>
          <p:nvPr/>
        </p:nvSpPr>
        <p:spPr>
          <a:xfrm>
            <a:off x="1710269" y="4887870"/>
            <a:ext cx="600997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 $not: { &lt;operator-expression&gt; } } }</a:t>
            </a:r>
          </a:p>
        </p:txBody>
      </p:sp>
      <p:sp>
        <p:nvSpPr>
          <p:cNvPr id="2" name="Rectangle 1"/>
          <p:cNvSpPr/>
          <p:nvPr/>
        </p:nvSpPr>
        <p:spPr>
          <a:xfrm>
            <a:off x="1665514" y="5498069"/>
            <a:ext cx="8850086"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job: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$not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$eq</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3" name="Rectangle 2"/>
          <p:cNvSpPr/>
          <p:nvPr/>
        </p:nvSpPr>
        <p:spPr>
          <a:xfrm>
            <a:off x="1665514" y="1773698"/>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$or</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'salesman'</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7" name="Rectangle 6"/>
          <p:cNvSpPr/>
          <p:nvPr/>
        </p:nvSpPr>
        <p:spPr>
          <a:xfrm>
            <a:off x="1632857" y="3607714"/>
            <a:ext cx="8856023"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$and</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sal:3400</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2366513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a:t>
            </a:r>
            <a:r>
              <a:rPr lang="en-US" b="1" i="1" dirty="0">
                <a:solidFill>
                  <a:srgbClr val="222222"/>
                </a:solidFill>
                <a:latin typeface="arial" panose="020B0604020202020204" pitchFamily="34" charset="0"/>
              </a:rPr>
              <a:t>ObjectId</a:t>
            </a:r>
            <a:r>
              <a:rPr lang="en-US" dirty="0">
                <a:solidFill>
                  <a:srgbClr val="222222"/>
                </a:solidFill>
                <a:latin typeface="arial" panose="020B0604020202020204" pitchFamily="34" charset="0"/>
              </a:rPr>
              <a:t> class is the default primary key for a MongoDB document and is usually found in the </a:t>
            </a:r>
            <a:r>
              <a:rPr lang="en-US" b="1" dirty="0">
                <a:solidFill>
                  <a:srgbClr val="222222"/>
                </a:solidFill>
                <a:latin typeface="arial" panose="020B0604020202020204" pitchFamily="34" charset="0"/>
              </a:rPr>
              <a:t>_id</a:t>
            </a:r>
            <a:r>
              <a:rPr lang="en-US" dirty="0">
                <a:solidFill>
                  <a:srgbClr val="222222"/>
                </a:solidFill>
                <a:latin typeface="arial" panose="020B0604020202020204" pitchFamily="34" charset="0"/>
              </a:rPr>
              <a:t> field in an inserted document.</a:t>
            </a:r>
            <a:endParaRPr lang="en-US" dirty="0"/>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val="7299812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ObjectId()</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a:t>
            </a:r>
            <a:r>
              <a:rPr lang="en-US" sz="2200" dirty="0">
                <a:solidFill>
                  <a:srgbClr val="036883"/>
                </a:solidFill>
                <a:latin typeface="Calibri" panose="020F0502020204030204" pitchFamily="34" charset="0"/>
                <a:cs typeface="Calibri" panose="020F0502020204030204" pitchFamily="34" charset="0"/>
              </a:rPr>
              <a:t>ObjectId</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1919421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Print a list of all available databases.</a:t>
            </a:r>
            <a:endParaRPr lang="en-US" dirty="0"/>
          </a:p>
        </p:txBody>
      </p:sp>
    </p:spTree>
    <p:extLst>
      <p:ext uri="{BB962C8B-B14F-4D97-AF65-F5344CB8AC3E}">
        <p14:creationId xmlns:p14="http://schemas.microsoft.com/office/powerpoint/2010/main" val="128580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5" name="Rectangle 4"/>
          <p:cNvSpPr/>
          <p:nvPr/>
        </p:nvSpPr>
        <p:spPr>
          <a:xfrm>
            <a:off x="1673188" y="1383966"/>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show  { dbs | databases }</a:t>
            </a:r>
          </a:p>
        </p:txBody>
      </p:sp>
      <p:sp>
        <p:nvSpPr>
          <p:cNvPr id="9" name="Rectangle 8"/>
          <p:cNvSpPr/>
          <p:nvPr/>
        </p:nvSpPr>
        <p:spPr>
          <a:xfrm>
            <a:off x="1673189" y="1835382"/>
            <a:ext cx="8551223"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show</a:t>
            </a:r>
            <a:r>
              <a:rPr lang="en-US" sz="2200" dirty="0">
                <a:solidFill>
                  <a:srgbClr val="FC6F0D"/>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dbs</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show</a:t>
            </a:r>
            <a:r>
              <a:rPr lang="en-US" sz="2200" dirty="0">
                <a:solidFill>
                  <a:srgbClr val="FC6F0D"/>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databases</a:t>
            </a:r>
            <a:r>
              <a:rPr lang="en-US" sz="2200" dirty="0">
                <a:solidFill>
                  <a:srgbClr val="FC6F0D"/>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 # Returns: all database name.</a:t>
            </a:r>
            <a:endParaRPr lang="en-US" sz="2200" dirty="0">
              <a:solidFill>
                <a:srgbClr val="FC6F0D"/>
              </a:solidFill>
              <a:latin typeface="Calibri" panose="020F0502020204030204" pitchFamily="34" charset="0"/>
              <a:cs typeface="Calibri" panose="020F0502020204030204" pitchFamily="34" charset="0"/>
            </a:endParaRPr>
          </a:p>
        </p:txBody>
      </p:sp>
      <p:sp>
        <p:nvSpPr>
          <p:cNvPr id="10" name="Rectangle 9"/>
          <p:cNvSpPr/>
          <p:nvPr/>
        </p:nvSpPr>
        <p:spPr>
          <a:xfrm>
            <a:off x="1673188" y="3288268"/>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db.getName()</a:t>
            </a:r>
          </a:p>
        </p:txBody>
      </p:sp>
      <p:sp>
        <p:nvSpPr>
          <p:cNvPr id="2" name="Rectangle 1"/>
          <p:cNvSpPr/>
          <p:nvPr/>
        </p:nvSpPr>
        <p:spPr>
          <a:xfrm>
            <a:off x="1673188" y="3787048"/>
            <a:ext cx="8610600" cy="769441"/>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getName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   # Returns: the current database name.</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Switch current database to &lt;</a:t>
            </a:r>
            <a:r>
              <a:rPr lang="en-US" dirty="0">
                <a:latin typeface="arial" panose="020B0604020202020204" pitchFamily="34" charset="0"/>
              </a:rPr>
              <a:t>db</a:t>
            </a:r>
            <a:r>
              <a:rPr lang="en-US" dirty="0">
                <a:solidFill>
                  <a:srgbClr val="222222"/>
                </a:solidFill>
                <a:latin typeface="arial" panose="020B0604020202020204" pitchFamily="34" charset="0"/>
              </a:rPr>
              <a:t>&gt;. The mongo shell variable db is set to the current database.</a:t>
            </a:r>
            <a:endParaRPr lang="en-US" dirty="0"/>
          </a:p>
        </p:txBody>
      </p:sp>
      <p:sp>
        <p:nvSpPr>
          <p:cNvPr id="4" name="Rectangle 3"/>
          <p:cNvSpPr/>
          <p:nvPr/>
        </p:nvSpPr>
        <p:spPr>
          <a:xfrm>
            <a:off x="1752600" y="76201"/>
            <a:ext cx="8686800" cy="646331"/>
          </a:xfrm>
          <a:prstGeom prst="rect">
            <a:avLst/>
          </a:prstGeom>
        </p:spPr>
        <p:txBody>
          <a:bodyPr wrap="square">
            <a:spAutoFit/>
          </a:bodyPr>
          <a:lstStyle/>
          <a:p>
            <a:pPr algn="just"/>
            <a:r>
              <a:rPr lang="en-US"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828800" y="1566753"/>
            <a:ext cx="1197764"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use &lt;db&gt;</a:t>
            </a:r>
          </a:p>
        </p:txBody>
      </p:sp>
      <p:sp>
        <p:nvSpPr>
          <p:cNvPr id="8" name="Rectangle 7"/>
          <p:cNvSpPr/>
          <p:nvPr/>
        </p:nvSpPr>
        <p:spPr>
          <a:xfrm>
            <a:off x="1811978" y="2560767"/>
            <a:ext cx="8551223"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use</a:t>
            </a:r>
            <a:r>
              <a:rPr lang="en-US" sz="2200" dirty="0">
                <a:solidFill>
                  <a:srgbClr val="FC6F0D"/>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db1</a:t>
            </a:r>
          </a:p>
        </p:txBody>
      </p:sp>
    </p:spTree>
    <p:extLst>
      <p:ext uri="{BB962C8B-B14F-4D97-AF65-F5344CB8AC3E}">
        <p14:creationId xmlns:p14="http://schemas.microsoft.com/office/powerpoint/2010/main" val="1389759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mongoimport tool imports content from an Extended JSON, CSV, or TSV export created by mongoexport, or another third-party export tool.</a:t>
            </a:r>
            <a:endParaRPr lang="en-US" dirty="0"/>
          </a:p>
        </p:txBody>
      </p:sp>
      <p:sp>
        <p:nvSpPr>
          <p:cNvPr id="5" name="TextBox 4">
            <a:extLst>
              <a:ext uri="{FF2B5EF4-FFF2-40B4-BE49-F238E27FC236}">
                <a16:creationId xmlns:a16="http://schemas.microsoft.com/office/drawing/2014/main" id="{F0323EFF-5A04-4A4D-A481-C9961AB671C4}"/>
              </a:ext>
            </a:extLst>
          </p:cNvPr>
          <p:cNvSpPr txBox="1"/>
          <p:nvPr/>
        </p:nvSpPr>
        <p:spPr>
          <a:xfrm>
            <a:off x="190550" y="4156639"/>
            <a:ext cx="11161240" cy="400110"/>
          </a:xfrm>
          <a:prstGeom prst="rect">
            <a:avLst/>
          </a:prstGeom>
          <a:noFill/>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emp </a:t>
            </a:r>
            <a:r>
              <a:rPr lang="en-US" sz="2000" dirty="0">
                <a:solidFill>
                  <a:srgbClr val="0077AA"/>
                </a:solidFill>
                <a:latin typeface="Liberation Mono"/>
                <a:cs typeface="Arial" panose="020B0604020202020204" pitchFamily="34" charset="0"/>
              </a:rPr>
              <a:t>INTO</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OUTFILE</a:t>
            </a:r>
            <a:r>
              <a:rPr lang="en-US" sz="2000" dirty="0">
                <a:latin typeface="Liberation Mono"/>
                <a:cs typeface="Arial" panose="020B0604020202020204" pitchFamily="34" charset="0"/>
              </a:rPr>
              <a:t> "d:/o.csv" fields terminated by ',';</a:t>
            </a:r>
            <a:endParaRPr lang="en-IN" sz="2000" dirty="0">
              <a:latin typeface="Liberation Mono"/>
            </a:endParaRPr>
          </a:p>
        </p:txBody>
      </p:sp>
    </p:spTree>
    <p:extLst>
      <p:ext uri="{BB962C8B-B14F-4D97-AF65-F5344CB8AC3E}">
        <p14:creationId xmlns:p14="http://schemas.microsoft.com/office/powerpoint/2010/main" val="18298790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JSON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Rectangle 7"/>
          <p:cNvSpPr/>
          <p:nvPr/>
        </p:nvSpPr>
        <p:spPr>
          <a:xfrm>
            <a:off x="119336" y="4697849"/>
            <a:ext cx="11881320" cy="1323439"/>
          </a:xfrm>
          <a:prstGeom prst="rect">
            <a:avLst/>
          </a:prstGeom>
          <a:noFill/>
        </p:spPr>
        <p:txBody>
          <a:bodyPr wrap="square">
            <a:spAutoFit/>
          </a:bodyPr>
          <a:lstStyle/>
          <a:p>
            <a:pPr marL="342900" indent="-342900">
              <a:buFont typeface="Arial" panose="020B0604020202020204" pitchFamily="34" charset="0"/>
              <a:buChar char="•"/>
            </a:pPr>
            <a:r>
              <a:rPr lang="fr-FR" sz="2000" dirty="0">
                <a:latin typeface="Calibri" panose="020F0502020204030204" pitchFamily="34" charset="0"/>
                <a:cs typeface="Calibri" panose="020F0502020204030204" pitchFamily="34" charset="0"/>
              </a:rPr>
              <a:t>C:\&gt;</a:t>
            </a:r>
            <a:r>
              <a:rPr lang="fr-FR" sz="2000" dirty="0">
                <a:solidFill>
                  <a:srgbClr val="FC6F0D"/>
                </a:solidFill>
                <a:latin typeface="Calibri" panose="020F0502020204030204" pitchFamily="34" charset="0"/>
                <a:cs typeface="Calibri" panose="020F0502020204030204" pitchFamily="34" charset="0"/>
              </a:rPr>
              <a:t> </a:t>
            </a:r>
            <a:r>
              <a:rPr lang="fr-FR" sz="2000" dirty="0">
                <a:latin typeface="Calibri" panose="020F0502020204030204" pitchFamily="34" charset="0"/>
                <a:cs typeface="Calibri" panose="020F0502020204030204" pitchFamily="34" charset="0"/>
              </a:rPr>
              <a:t>mongoimport</a:t>
            </a:r>
            <a:r>
              <a:rPr lang="fr-FR" sz="2000" dirty="0">
                <a:solidFill>
                  <a:srgbClr val="FC6F0D"/>
                </a:solidFill>
                <a:latin typeface="Calibri" panose="020F0502020204030204" pitchFamily="34" charset="0"/>
                <a:cs typeface="Calibri" panose="020F0502020204030204" pitchFamily="34" charset="0"/>
              </a:rPr>
              <a:t>  </a:t>
            </a:r>
            <a:r>
              <a:rPr lang="fr-FR" sz="2000" dirty="0">
                <a:solidFill>
                  <a:srgbClr val="00B0F0"/>
                </a:solidFill>
                <a:latin typeface="Calibri" panose="020F0502020204030204" pitchFamily="34" charset="0"/>
                <a:cs typeface="Calibri" panose="020F0502020204030204" pitchFamily="34" charset="0"/>
              </a:rPr>
              <a:t>--host</a:t>
            </a:r>
            <a:r>
              <a:rPr lang="fr-FR" sz="2000" dirty="0">
                <a:solidFill>
                  <a:srgbClr val="FC6F0D"/>
                </a:solidFill>
                <a:latin typeface="Calibri" panose="020F0502020204030204" pitchFamily="34" charset="0"/>
                <a:cs typeface="Calibri" panose="020F0502020204030204" pitchFamily="34" charset="0"/>
              </a:rPr>
              <a:t> </a:t>
            </a:r>
            <a:r>
              <a:rPr lang="fr-FR" sz="2000" dirty="0">
                <a:solidFill>
                  <a:schemeClr val="tx1">
                    <a:lumMod val="85000"/>
                    <a:lumOff val="15000"/>
                  </a:schemeClr>
                </a:solidFill>
                <a:latin typeface="Calibri" panose="020F0502020204030204" pitchFamily="34" charset="0"/>
                <a:cs typeface="Calibri" panose="020F0502020204030204" pitchFamily="34" charset="0"/>
              </a:rPr>
              <a:t>192.168.0.3</a:t>
            </a:r>
            <a:r>
              <a:rPr lang="fr-FR" sz="2000" dirty="0">
                <a:solidFill>
                  <a:srgbClr val="FC6F0D"/>
                </a:solidFill>
                <a:latin typeface="Calibri" panose="020F0502020204030204" pitchFamily="34" charset="0"/>
                <a:cs typeface="Calibri" panose="020F0502020204030204" pitchFamily="34" charset="0"/>
              </a:rPr>
              <a:t> </a:t>
            </a:r>
            <a:r>
              <a:rPr lang="fr-FR" sz="2000" dirty="0">
                <a:solidFill>
                  <a:srgbClr val="00B0F0"/>
                </a:solidFill>
                <a:latin typeface="Calibri" panose="020F0502020204030204" pitchFamily="34" charset="0"/>
                <a:cs typeface="Calibri" panose="020F0502020204030204" pitchFamily="34" charset="0"/>
              </a:rPr>
              <a:t>--port</a:t>
            </a:r>
            <a:r>
              <a:rPr lang="fr-FR" sz="2000" dirty="0">
                <a:solidFill>
                  <a:srgbClr val="FC6F0D"/>
                </a:solidFill>
                <a:latin typeface="Calibri" panose="020F0502020204030204" pitchFamily="34" charset="0"/>
                <a:cs typeface="Calibri" panose="020F0502020204030204" pitchFamily="34" charset="0"/>
              </a:rPr>
              <a:t> </a:t>
            </a:r>
            <a:r>
              <a:rPr lang="fr-FR" sz="2000" dirty="0">
                <a:solidFill>
                  <a:schemeClr val="tx1">
                    <a:lumMod val="85000"/>
                    <a:lumOff val="15000"/>
                  </a:schemeClr>
                </a:solidFill>
                <a:latin typeface="Calibri" panose="020F0502020204030204" pitchFamily="34" charset="0"/>
                <a:cs typeface="Calibri" panose="020F0502020204030204" pitchFamily="34" charset="0"/>
              </a:rPr>
              <a:t>27017</a:t>
            </a:r>
            <a:r>
              <a:rPr lang="fr-FR" sz="2000" dirty="0">
                <a:solidFill>
                  <a:srgbClr val="FC6F0D"/>
                </a:solidFill>
                <a:latin typeface="Calibri" panose="020F0502020204030204" pitchFamily="34" charset="0"/>
                <a:cs typeface="Calibri" panose="020F0502020204030204" pitchFamily="34" charset="0"/>
              </a:rPr>
              <a:t>  </a:t>
            </a:r>
            <a:r>
              <a:rPr lang="fr-FR" sz="2000" dirty="0">
                <a:solidFill>
                  <a:srgbClr val="00B0F0"/>
                </a:solidFill>
                <a:latin typeface="Calibri" panose="020F0502020204030204" pitchFamily="34" charset="0"/>
                <a:cs typeface="Calibri" panose="020F0502020204030204" pitchFamily="34" charset="0"/>
              </a:rPr>
              <a:t>--db</a:t>
            </a:r>
            <a:r>
              <a:rPr lang="fr-FR" sz="2000" dirty="0">
                <a:solidFill>
                  <a:srgbClr val="FC6F0D"/>
                </a:solidFill>
                <a:latin typeface="Calibri" panose="020F0502020204030204" pitchFamily="34" charset="0"/>
                <a:cs typeface="Calibri" panose="020F0502020204030204" pitchFamily="34" charset="0"/>
              </a:rPr>
              <a:t> </a:t>
            </a:r>
            <a:r>
              <a:rPr lang="fr-FR" sz="2000" dirty="0">
                <a:solidFill>
                  <a:schemeClr val="tx1">
                    <a:lumMod val="85000"/>
                    <a:lumOff val="15000"/>
                  </a:schemeClr>
                </a:solidFill>
                <a:latin typeface="Calibri" panose="020F0502020204030204" pitchFamily="34" charset="0"/>
                <a:cs typeface="Calibri" panose="020F0502020204030204" pitchFamily="34" charset="0"/>
              </a:rPr>
              <a:t>db1</a:t>
            </a:r>
            <a:r>
              <a:rPr lang="fr-FR" sz="2000" dirty="0">
                <a:solidFill>
                  <a:srgbClr val="FC6F0D"/>
                </a:solidFill>
                <a:latin typeface="Calibri" panose="020F0502020204030204" pitchFamily="34" charset="0"/>
                <a:cs typeface="Calibri" panose="020F0502020204030204" pitchFamily="34" charset="0"/>
              </a:rPr>
              <a:t> </a:t>
            </a:r>
            <a:r>
              <a:rPr lang="fr-FR" sz="2000" dirty="0">
                <a:solidFill>
                  <a:srgbClr val="00B0F0"/>
                </a:solidFill>
                <a:latin typeface="Calibri" panose="020F0502020204030204" pitchFamily="34" charset="0"/>
                <a:cs typeface="Calibri" panose="020F0502020204030204" pitchFamily="34" charset="0"/>
              </a:rPr>
              <a:t>--collection </a:t>
            </a:r>
            <a:r>
              <a:rPr lang="fr-FR" sz="2000" dirty="0">
                <a:solidFill>
                  <a:schemeClr val="tx1">
                    <a:lumMod val="85000"/>
                    <a:lumOff val="15000"/>
                  </a:schemeClr>
                </a:solidFill>
                <a:latin typeface="Calibri" panose="020F0502020204030204" pitchFamily="34" charset="0"/>
                <a:cs typeface="Calibri" panose="020F0502020204030204" pitchFamily="34" charset="0"/>
              </a:rPr>
              <a:t>emp</a:t>
            </a:r>
            <a:r>
              <a:rPr lang="fr-FR" sz="2000" dirty="0">
                <a:solidFill>
                  <a:srgbClr val="FC6F0D"/>
                </a:solidFill>
                <a:latin typeface="Calibri" panose="020F0502020204030204" pitchFamily="34" charset="0"/>
                <a:cs typeface="Calibri" panose="020F0502020204030204" pitchFamily="34" charset="0"/>
              </a:rPr>
              <a:t> </a:t>
            </a:r>
            <a:r>
              <a:rPr lang="en-US" sz="2000" dirty="0">
                <a:solidFill>
                  <a:srgbClr val="00B0F0"/>
                </a:solidFill>
                <a:latin typeface="Calibri" panose="020F0502020204030204" pitchFamily="34" charset="0"/>
                <a:cs typeface="Calibri" panose="020F0502020204030204" pitchFamily="34" charset="0"/>
              </a:rPr>
              <a:t>--type </a:t>
            </a:r>
            <a:r>
              <a:rPr lang="en-US" sz="2000" dirty="0">
                <a:latin typeface="Calibri" panose="020F0502020204030204" pitchFamily="34" charset="0"/>
                <a:cs typeface="Calibri" panose="020F0502020204030204" pitchFamily="34" charset="0"/>
              </a:rPr>
              <a:t>json</a:t>
            </a:r>
            <a:r>
              <a:rPr lang="en-US" sz="2000" dirty="0">
                <a:solidFill>
                  <a:srgbClr val="FC6F0D"/>
                </a:solidFill>
                <a:latin typeface="Calibri" panose="020F0502020204030204" pitchFamily="34" charset="0"/>
                <a:cs typeface="Calibri" panose="020F0502020204030204" pitchFamily="34" charset="0"/>
              </a:rPr>
              <a:t> </a:t>
            </a:r>
            <a:r>
              <a:rPr lang="fr-FR" sz="2000" dirty="0">
                <a:solidFill>
                  <a:srgbClr val="00B0F0"/>
                </a:solidFill>
                <a:latin typeface="Calibri" panose="020F0502020204030204" pitchFamily="34" charset="0"/>
                <a:cs typeface="Calibri" panose="020F0502020204030204" pitchFamily="34" charset="0"/>
              </a:rPr>
              <a:t>--file </a:t>
            </a:r>
            <a:r>
              <a:rPr lang="fr-FR" sz="2000" dirty="0">
                <a:solidFill>
                  <a:schemeClr val="bg1">
                    <a:lumMod val="50000"/>
                  </a:schemeClr>
                </a:solidFill>
                <a:latin typeface="Calibri" panose="020F0502020204030204" pitchFamily="34" charset="0"/>
                <a:cs typeface="Calibri" panose="020F0502020204030204" pitchFamily="34" charset="0"/>
              </a:rPr>
              <a:t>"</a:t>
            </a:r>
            <a:r>
              <a:rPr lang="fr-FR" sz="2000" dirty="0">
                <a:solidFill>
                  <a:schemeClr val="tx1">
                    <a:lumMod val="85000"/>
                    <a:lumOff val="15000"/>
                  </a:schemeClr>
                </a:solidFill>
                <a:latin typeface="Calibri" panose="020F0502020204030204" pitchFamily="34" charset="0"/>
                <a:cs typeface="Calibri" panose="020F0502020204030204" pitchFamily="34" charset="0"/>
              </a:rPr>
              <a:t>d:\emp.json</a:t>
            </a:r>
            <a:r>
              <a:rPr lang="fr-FR" sz="2000" dirty="0">
                <a:solidFill>
                  <a:schemeClr val="bg1">
                    <a:lumMod val="50000"/>
                  </a:schemeClr>
                </a:solidFill>
                <a:latin typeface="Calibri" panose="020F0502020204030204" pitchFamily="34" charset="0"/>
                <a:cs typeface="Calibri" panose="020F0502020204030204" pitchFamily="34" charset="0"/>
              </a:rPr>
              <a:t>"</a:t>
            </a:r>
            <a:r>
              <a:rPr lang="fr-FR" sz="2000" dirty="0">
                <a:solidFill>
                  <a:srgbClr val="FC6F0D"/>
                </a:solidFill>
                <a:latin typeface="Calibri" panose="020F0502020204030204" pitchFamily="34" charset="0"/>
                <a:cs typeface="Calibri" panose="020F0502020204030204" pitchFamily="34" charset="0"/>
              </a:rPr>
              <a:t>  </a:t>
            </a:r>
          </a:p>
          <a:p>
            <a:pPr marL="342900" indent="-342900">
              <a:buFont typeface="Arial" panose="020B0604020202020204" pitchFamily="34" charset="0"/>
              <a:buChar char="•"/>
            </a:pPr>
            <a:endParaRPr lang="fr-FR" sz="20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fr-FR" sz="2000" dirty="0">
                <a:latin typeface="Calibri" panose="020F0502020204030204" pitchFamily="34" charset="0"/>
                <a:cs typeface="Calibri" panose="020F0502020204030204" pitchFamily="34" charset="0"/>
              </a:rPr>
              <a:t>C:\&gt;</a:t>
            </a:r>
            <a:r>
              <a:rPr lang="fr-FR" sz="2000" dirty="0">
                <a:solidFill>
                  <a:srgbClr val="FC6F0D"/>
                </a:solidFill>
                <a:latin typeface="Calibri" panose="020F0502020204030204" pitchFamily="34" charset="0"/>
                <a:cs typeface="Calibri" panose="020F0502020204030204" pitchFamily="34" charset="0"/>
              </a:rPr>
              <a:t> </a:t>
            </a:r>
            <a:r>
              <a:rPr lang="en-IN" sz="2000" dirty="0">
                <a:latin typeface="Calibri" panose="020F0502020204030204" pitchFamily="34" charset="0"/>
                <a:cs typeface="Calibri" panose="020F0502020204030204" pitchFamily="34" charset="0"/>
              </a:rPr>
              <a:t>mongoimport</a:t>
            </a:r>
            <a:r>
              <a:rPr lang="en-IN" sz="2000" dirty="0">
                <a:solidFill>
                  <a:srgbClr val="FC6F0D"/>
                </a:solidFill>
                <a:latin typeface="Calibri" panose="020F0502020204030204" pitchFamily="34" charset="0"/>
                <a:cs typeface="Calibri" panose="020F0502020204030204" pitchFamily="34" charset="0"/>
              </a:rPr>
              <a:t> </a:t>
            </a:r>
            <a:r>
              <a:rPr lang="en-IN" sz="2000" dirty="0">
                <a:solidFill>
                  <a:srgbClr val="00B0F0"/>
                </a:solidFill>
                <a:latin typeface="Calibri" panose="020F0502020204030204" pitchFamily="34" charset="0"/>
                <a:cs typeface="Calibri" panose="020F0502020204030204" pitchFamily="34" charset="0"/>
              </a:rPr>
              <a:t>--host </a:t>
            </a:r>
            <a:r>
              <a:rPr lang="en-IN" sz="2000" dirty="0">
                <a:solidFill>
                  <a:schemeClr val="tx1">
                    <a:lumMod val="85000"/>
                    <a:lumOff val="15000"/>
                  </a:schemeClr>
                </a:solidFill>
                <a:latin typeface="Calibri" panose="020F0502020204030204" pitchFamily="34" charset="0"/>
                <a:cs typeface="Calibri" panose="020F0502020204030204" pitchFamily="34" charset="0"/>
              </a:rPr>
              <a:t>192.168.0.6</a:t>
            </a:r>
            <a:r>
              <a:rPr lang="en-IN" sz="2000" dirty="0">
                <a:solidFill>
                  <a:srgbClr val="FC6F0D"/>
                </a:solidFill>
                <a:latin typeface="Calibri" panose="020F0502020204030204" pitchFamily="34" charset="0"/>
                <a:cs typeface="Calibri" panose="020F0502020204030204" pitchFamily="34" charset="0"/>
              </a:rPr>
              <a:t> </a:t>
            </a:r>
            <a:r>
              <a:rPr lang="en-IN" sz="2000" dirty="0">
                <a:solidFill>
                  <a:srgbClr val="00B0F0"/>
                </a:solidFill>
                <a:latin typeface="Calibri" panose="020F0502020204030204" pitchFamily="34" charset="0"/>
                <a:cs typeface="Calibri" panose="020F0502020204030204" pitchFamily="34" charset="0"/>
              </a:rPr>
              <a:t>--port </a:t>
            </a:r>
            <a:r>
              <a:rPr lang="en-IN" sz="2000" dirty="0">
                <a:solidFill>
                  <a:schemeClr val="tx1">
                    <a:lumMod val="85000"/>
                    <a:lumOff val="15000"/>
                  </a:schemeClr>
                </a:solidFill>
                <a:latin typeface="Calibri" panose="020F0502020204030204" pitchFamily="34" charset="0"/>
                <a:cs typeface="Calibri" panose="020F0502020204030204" pitchFamily="34" charset="0"/>
              </a:rPr>
              <a:t>27017</a:t>
            </a:r>
            <a:r>
              <a:rPr lang="en-IN" sz="2000" dirty="0">
                <a:solidFill>
                  <a:srgbClr val="FC6F0D"/>
                </a:solidFill>
                <a:latin typeface="Calibri" panose="020F0502020204030204" pitchFamily="34" charset="0"/>
                <a:cs typeface="Calibri" panose="020F0502020204030204" pitchFamily="34" charset="0"/>
              </a:rPr>
              <a:t> </a:t>
            </a:r>
            <a:r>
              <a:rPr lang="en-IN" sz="2000" dirty="0">
                <a:solidFill>
                  <a:srgbClr val="00B0F0"/>
                </a:solidFill>
                <a:latin typeface="Calibri" panose="020F0502020204030204" pitchFamily="34" charset="0"/>
                <a:cs typeface="Calibri" panose="020F0502020204030204" pitchFamily="34" charset="0"/>
              </a:rPr>
              <a:t>--db </a:t>
            </a:r>
            <a:r>
              <a:rPr lang="en-IN" sz="2000" dirty="0">
                <a:solidFill>
                  <a:schemeClr val="tx1">
                    <a:lumMod val="85000"/>
                    <a:lumOff val="15000"/>
                  </a:schemeClr>
                </a:solidFill>
                <a:latin typeface="Calibri" panose="020F0502020204030204" pitchFamily="34" charset="0"/>
                <a:cs typeface="Calibri" panose="020F0502020204030204" pitchFamily="34" charset="0"/>
              </a:rPr>
              <a:t>db1</a:t>
            </a:r>
            <a:r>
              <a:rPr lang="en-IN" sz="2000" dirty="0">
                <a:solidFill>
                  <a:srgbClr val="FC6F0D"/>
                </a:solidFill>
                <a:latin typeface="Calibri" panose="020F0502020204030204" pitchFamily="34" charset="0"/>
                <a:cs typeface="Calibri" panose="020F0502020204030204" pitchFamily="34" charset="0"/>
              </a:rPr>
              <a:t> </a:t>
            </a:r>
            <a:r>
              <a:rPr lang="en-IN" sz="2000" dirty="0">
                <a:solidFill>
                  <a:srgbClr val="00B0F0"/>
                </a:solidFill>
                <a:latin typeface="Calibri" panose="020F0502020204030204" pitchFamily="34" charset="0"/>
                <a:cs typeface="Calibri" panose="020F0502020204030204" pitchFamily="34" charset="0"/>
              </a:rPr>
              <a:t>--collection </a:t>
            </a:r>
            <a:r>
              <a:rPr lang="en-IN" sz="2000" dirty="0">
                <a:solidFill>
                  <a:schemeClr val="tx1">
                    <a:lumMod val="85000"/>
                    <a:lumOff val="15000"/>
                  </a:schemeClr>
                </a:solidFill>
                <a:latin typeface="Calibri" panose="020F0502020204030204" pitchFamily="34" charset="0"/>
                <a:cs typeface="Calibri" panose="020F0502020204030204" pitchFamily="34" charset="0"/>
              </a:rPr>
              <a:t>movies</a:t>
            </a:r>
            <a:r>
              <a:rPr lang="en-IN" sz="2000" dirty="0">
                <a:solidFill>
                  <a:srgbClr val="FC6F0D"/>
                </a:solidFill>
                <a:latin typeface="Calibri" panose="020F0502020204030204" pitchFamily="34" charset="0"/>
                <a:cs typeface="Calibri" panose="020F0502020204030204" pitchFamily="34" charset="0"/>
              </a:rPr>
              <a:t> </a:t>
            </a:r>
            <a:r>
              <a:rPr lang="en-IN" sz="2000" dirty="0">
                <a:solidFill>
                  <a:srgbClr val="00B0F0"/>
                </a:solidFill>
                <a:latin typeface="Calibri" panose="020F0502020204030204" pitchFamily="34" charset="0"/>
                <a:cs typeface="Calibri" panose="020F0502020204030204" pitchFamily="34" charset="0"/>
              </a:rPr>
              <a:t>--type </a:t>
            </a:r>
            <a:r>
              <a:rPr lang="en-IN" sz="2000" dirty="0">
                <a:solidFill>
                  <a:schemeClr val="tx1">
                    <a:lumMod val="85000"/>
                    <a:lumOff val="15000"/>
                  </a:schemeClr>
                </a:solidFill>
                <a:latin typeface="Calibri" panose="020F0502020204030204" pitchFamily="34" charset="0"/>
                <a:cs typeface="Calibri" panose="020F0502020204030204" pitchFamily="34" charset="0"/>
              </a:rPr>
              <a:t>json</a:t>
            </a:r>
            <a:r>
              <a:rPr lang="en-IN" sz="2000" dirty="0">
                <a:solidFill>
                  <a:srgbClr val="FC6F0D"/>
                </a:solidFill>
                <a:latin typeface="Calibri" panose="020F0502020204030204" pitchFamily="34" charset="0"/>
                <a:cs typeface="Calibri" panose="020F0502020204030204" pitchFamily="34" charset="0"/>
              </a:rPr>
              <a:t> </a:t>
            </a:r>
            <a:r>
              <a:rPr lang="en-IN" sz="2000" dirty="0">
                <a:solidFill>
                  <a:srgbClr val="00B0F0"/>
                </a:solidFill>
                <a:latin typeface="Calibri" panose="020F0502020204030204" pitchFamily="34" charset="0"/>
                <a:cs typeface="Calibri" panose="020F0502020204030204" pitchFamily="34" charset="0"/>
              </a:rPr>
              <a:t>--file </a:t>
            </a:r>
            <a:r>
              <a:rPr lang="en-IN" sz="2000" dirty="0">
                <a:solidFill>
                  <a:schemeClr val="bg1">
                    <a:lumMod val="50000"/>
                  </a:schemeClr>
                </a:solidFill>
                <a:latin typeface="Calibri" panose="020F0502020204030204" pitchFamily="34" charset="0"/>
                <a:cs typeface="Calibri" panose="020F0502020204030204" pitchFamily="34" charset="0"/>
              </a:rPr>
              <a:t>"</a:t>
            </a:r>
            <a:r>
              <a:rPr lang="en-IN" sz="2000" dirty="0">
                <a:solidFill>
                  <a:schemeClr val="tx1">
                    <a:lumMod val="85000"/>
                    <a:lumOff val="15000"/>
                  </a:schemeClr>
                </a:solidFill>
                <a:latin typeface="Calibri" panose="020F0502020204030204" pitchFamily="34" charset="0"/>
                <a:cs typeface="Calibri" panose="020F0502020204030204" pitchFamily="34" charset="0"/>
              </a:rPr>
              <a:t>d:\newmovies.json</a:t>
            </a:r>
            <a:r>
              <a:rPr lang="en-IN" sz="2000" dirty="0">
                <a:solidFill>
                  <a:schemeClr val="bg1">
                    <a:lumMod val="50000"/>
                  </a:schemeClr>
                </a:solidFill>
                <a:latin typeface="Calibri" panose="020F0502020204030204" pitchFamily="34" charset="0"/>
                <a:cs typeface="Calibri" panose="020F0502020204030204" pitchFamily="34" charset="0"/>
              </a:rPr>
              <a:t>"</a:t>
            </a:r>
            <a:r>
              <a:rPr lang="en-IN" sz="2000" dirty="0">
                <a:solidFill>
                  <a:srgbClr val="FC6F0D"/>
                </a:solidFill>
                <a:latin typeface="Calibri" panose="020F0502020204030204" pitchFamily="34" charset="0"/>
                <a:cs typeface="Calibri" panose="020F0502020204030204" pitchFamily="34" charset="0"/>
              </a:rPr>
              <a:t> </a:t>
            </a:r>
            <a:r>
              <a:rPr lang="en-IN" sz="2000" dirty="0">
                <a:solidFill>
                  <a:srgbClr val="00B0F0"/>
                </a:solidFill>
                <a:latin typeface="Calibri" panose="020F0502020204030204" pitchFamily="34" charset="0"/>
                <a:cs typeface="Calibri" panose="020F0502020204030204" pitchFamily="34" charset="0"/>
              </a:rPr>
              <a:t>--jsonArray  --drop</a:t>
            </a:r>
          </a:p>
        </p:txBody>
      </p:sp>
      <p:sp>
        <p:nvSpPr>
          <p:cNvPr id="3" name="Rectangle 2">
            <a:extLst>
              <a:ext uri="{FF2B5EF4-FFF2-40B4-BE49-F238E27FC236}">
                <a16:creationId xmlns:a16="http://schemas.microsoft.com/office/drawing/2014/main" id="{74C1F028-9126-483E-B767-699D381C1F4B}"/>
              </a:ext>
            </a:extLst>
          </p:cNvPr>
          <p:cNvSpPr/>
          <p:nvPr/>
        </p:nvSpPr>
        <p:spPr>
          <a:xfrm>
            <a:off x="1524000" y="1846565"/>
            <a:ext cx="9114971"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mongoimport &lt; --host &gt; &lt; --port &gt; &lt; --db &gt; &lt; --collection &gt; &lt; --type &gt;   &lt; --file &gt; &lt; --fields "Field-List" &gt; &lt; --mode { insert | upsert | merge } &gt; &lt; --jsonArray &gt; &lt; --drop &gt; </a:t>
            </a:r>
          </a:p>
        </p:txBody>
      </p:sp>
      <p:sp>
        <p:nvSpPr>
          <p:cNvPr id="10" name="TextBox 9">
            <a:extLst>
              <a:ext uri="{FF2B5EF4-FFF2-40B4-BE49-F238E27FC236}">
                <a16:creationId xmlns:a16="http://schemas.microsoft.com/office/drawing/2014/main" id="{7AFF414A-62F2-450D-8BE6-83E751263D5A}"/>
              </a:ext>
            </a:extLst>
          </p:cNvPr>
          <p:cNvSpPr txBox="1"/>
          <p:nvPr/>
        </p:nvSpPr>
        <p:spPr>
          <a:xfrm>
            <a:off x="1523998" y="3131676"/>
            <a:ext cx="9144001" cy="707886"/>
          </a:xfrm>
          <a:prstGeom prst="rect">
            <a:avLst/>
          </a:prstGeom>
          <a:noFill/>
        </p:spPr>
        <p:txBody>
          <a:bodyPr wrap="square">
            <a:spAutoFit/>
          </a:bodyPr>
          <a:lstStyle/>
          <a:p>
            <a:r>
              <a:rPr lang="en-US" sz="2000" dirty="0">
                <a:solidFill>
                  <a:srgbClr val="049DC8"/>
                </a:solidFill>
                <a:latin typeface="Consolas" panose="020B0609020204030204" pitchFamily="49" charset="0"/>
                <a:cs typeface="Calibri" panose="020F0502020204030204" pitchFamily="34" charset="0"/>
              </a:rPr>
              <a:t>&lt; --jsonArray &gt; </a:t>
            </a:r>
            <a:r>
              <a:rPr lang="en-US" sz="2000" dirty="0">
                <a:solidFill>
                  <a:srgbClr val="92D050"/>
                </a:solidFill>
                <a:latin typeface="Consolas" panose="020B0609020204030204" pitchFamily="49" charset="0"/>
                <a:cs typeface="Calibri" panose="020F0502020204030204" pitchFamily="34" charset="0"/>
              </a:rPr>
              <a:t># </a:t>
            </a:r>
            <a:r>
              <a:rPr lang="en-US" dirty="0">
                <a:solidFill>
                  <a:srgbClr val="92D050"/>
                </a:solidFill>
                <a:latin typeface="Consolas" panose="020B0609020204030204" pitchFamily="49" charset="0"/>
                <a:cs typeface="Calibri" panose="020F0502020204030204" pitchFamily="34" charset="0"/>
              </a:rPr>
              <a:t>if the documents are in array i.e. in [] brackets</a:t>
            </a:r>
            <a:endParaRPr lang="en-US" sz="2000" dirty="0">
              <a:solidFill>
                <a:srgbClr val="92D050"/>
              </a:solidFill>
              <a:latin typeface="Consolas" panose="020B0609020204030204" pitchFamily="49" charset="0"/>
              <a:cs typeface="Calibri" panose="020F0502020204030204" pitchFamily="34" charset="0"/>
            </a:endParaRPr>
          </a:p>
          <a:p>
            <a:r>
              <a:rPr lang="en-US" sz="2000" dirty="0">
                <a:solidFill>
                  <a:srgbClr val="049DC8"/>
                </a:solidFill>
                <a:latin typeface="Consolas" panose="020B0609020204030204" pitchFamily="49" charset="0"/>
                <a:cs typeface="Calibri" panose="020F0502020204030204" pitchFamily="34" charset="0"/>
              </a:rPr>
              <a:t>&lt; --drop &gt;      </a:t>
            </a:r>
            <a:r>
              <a:rPr lang="en-US" sz="2000" dirty="0">
                <a:solidFill>
                  <a:srgbClr val="92D050"/>
                </a:solidFill>
                <a:latin typeface="Consolas" panose="020B0609020204030204" pitchFamily="49" charset="0"/>
                <a:cs typeface="Calibri" panose="020F0502020204030204" pitchFamily="34" charset="0"/>
              </a:rPr>
              <a:t># </a:t>
            </a:r>
            <a:r>
              <a:rPr lang="en-US" dirty="0">
                <a:solidFill>
                  <a:srgbClr val="92D050"/>
                </a:solidFill>
                <a:latin typeface="Consolas" panose="020B0609020204030204" pitchFamily="49" charset="0"/>
                <a:cs typeface="Calibri" panose="020F0502020204030204" pitchFamily="34" charset="0"/>
              </a:rPr>
              <a:t>drops the collection if exists</a:t>
            </a:r>
            <a:endParaRPr lang="en-IN" sz="2000" dirty="0">
              <a:solidFill>
                <a:srgbClr val="92D050"/>
              </a:solidFill>
            </a:endParaRPr>
          </a:p>
        </p:txBody>
      </p:sp>
    </p:spTree>
    <p:extLst>
      <p:ext uri="{BB962C8B-B14F-4D97-AF65-F5344CB8AC3E}">
        <p14:creationId xmlns:p14="http://schemas.microsoft.com/office/powerpoint/2010/main" val="16941805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3" name="Rectangle 2"/>
          <p:cNvSpPr/>
          <p:nvPr/>
        </p:nvSpPr>
        <p:spPr>
          <a:xfrm>
            <a:off x="335360" y="3645024"/>
            <a:ext cx="11593288" cy="1754326"/>
          </a:xfrm>
          <a:prstGeom prst="rect">
            <a:avLst/>
          </a:prstGeom>
        </p:spPr>
        <p:txBody>
          <a:bodyPr wrap="square">
            <a:spAutoFit/>
          </a:bodyPr>
          <a:lstStyle/>
          <a:p>
            <a:pPr marL="342900" indent="-342900">
              <a:buFont typeface="Arial" panose="020B0604020202020204" pitchFamily="34" charset="0"/>
              <a:buChar char="•"/>
            </a:pPr>
            <a:r>
              <a:rPr lang="fr-FR" sz="2000" dirty="0">
                <a:solidFill>
                  <a:schemeClr val="tx1">
                    <a:lumMod val="85000"/>
                    <a:lumOff val="15000"/>
                  </a:schemeClr>
                </a:solidFill>
                <a:latin typeface="Calibri" panose="020F0502020204030204" pitchFamily="34" charset="0"/>
                <a:cs typeface="Calibri" panose="020F0502020204030204" pitchFamily="34" charset="0"/>
              </a:rPr>
              <a:t>C:\&gt; </a:t>
            </a:r>
            <a:r>
              <a:rPr lang="en-US" sz="2000" dirty="0">
                <a:solidFill>
                  <a:schemeClr val="tx1">
                    <a:lumMod val="85000"/>
                    <a:lumOff val="15000"/>
                  </a:schemeClr>
                </a:solidFill>
                <a:latin typeface="Calibri" panose="020F0502020204030204" pitchFamily="34" charset="0"/>
                <a:cs typeface="Calibri" panose="020F0502020204030204" pitchFamily="34" charset="0"/>
              </a:rPr>
              <a:t>mongoimport </a:t>
            </a:r>
            <a:r>
              <a:rPr lang="en-US" sz="2000" dirty="0">
                <a:solidFill>
                  <a:srgbClr val="00B0F0"/>
                </a:solidFill>
                <a:latin typeface="Calibri" panose="020F0502020204030204" pitchFamily="34" charset="0"/>
                <a:cs typeface="Calibri" panose="020F0502020204030204" pitchFamily="34" charset="0"/>
              </a:rPr>
              <a:t>--host </a:t>
            </a:r>
            <a:r>
              <a:rPr lang="en-US" sz="2000" dirty="0">
                <a:solidFill>
                  <a:schemeClr val="tx1">
                    <a:lumMod val="85000"/>
                    <a:lumOff val="15000"/>
                  </a:schemeClr>
                </a:solidFill>
                <a:latin typeface="Calibri" panose="020F0502020204030204" pitchFamily="34" charset="0"/>
                <a:cs typeface="Calibri" panose="020F0502020204030204" pitchFamily="34" charset="0"/>
              </a:rPr>
              <a:t>192.168.100.20  </a:t>
            </a:r>
            <a:r>
              <a:rPr lang="en-US" sz="2000" dirty="0">
                <a:solidFill>
                  <a:srgbClr val="00B0F0"/>
                </a:solidFill>
                <a:latin typeface="Calibri" panose="020F0502020204030204" pitchFamily="34" charset="0"/>
                <a:cs typeface="Calibri" panose="020F0502020204030204" pitchFamily="34" charset="0"/>
              </a:rPr>
              <a:t>--port </a:t>
            </a:r>
            <a:r>
              <a:rPr lang="en-US" sz="2000" dirty="0">
                <a:solidFill>
                  <a:schemeClr val="tx1">
                    <a:lumMod val="85000"/>
                    <a:lumOff val="15000"/>
                  </a:schemeClr>
                </a:solidFill>
                <a:latin typeface="Calibri" panose="020F0502020204030204" pitchFamily="34" charset="0"/>
                <a:cs typeface="Calibri" panose="020F0502020204030204" pitchFamily="34" charset="0"/>
              </a:rPr>
              <a:t>27017  </a:t>
            </a:r>
            <a:r>
              <a:rPr lang="en-US" sz="2000" dirty="0">
                <a:solidFill>
                  <a:srgbClr val="00B0F0"/>
                </a:solidFill>
                <a:latin typeface="Calibri" panose="020F0502020204030204" pitchFamily="34" charset="0"/>
                <a:cs typeface="Calibri" panose="020F0502020204030204" pitchFamily="34" charset="0"/>
              </a:rPr>
              <a:t>--db </a:t>
            </a:r>
            <a:r>
              <a:rPr lang="en-US" sz="2000" dirty="0">
                <a:solidFill>
                  <a:schemeClr val="tx1">
                    <a:lumMod val="85000"/>
                    <a:lumOff val="15000"/>
                  </a:schemeClr>
                </a:solidFill>
                <a:latin typeface="Calibri" panose="020F0502020204030204" pitchFamily="34" charset="0"/>
                <a:cs typeface="Calibri" panose="020F0502020204030204" pitchFamily="34" charset="0"/>
              </a:rPr>
              <a:t>db1 </a:t>
            </a:r>
            <a:r>
              <a:rPr lang="en-US" sz="2000" dirty="0">
                <a:solidFill>
                  <a:srgbClr val="00B0F0"/>
                </a:solidFill>
                <a:latin typeface="Calibri" panose="020F0502020204030204" pitchFamily="34" charset="0"/>
                <a:cs typeface="Calibri" panose="020F0502020204030204" pitchFamily="34" charset="0"/>
              </a:rPr>
              <a:t>--collection </a:t>
            </a:r>
            <a:r>
              <a:rPr lang="en-US" sz="2000" dirty="0">
                <a:solidFill>
                  <a:schemeClr val="tx1">
                    <a:lumMod val="85000"/>
                    <a:lumOff val="15000"/>
                  </a:schemeClr>
                </a:solidFill>
                <a:latin typeface="Calibri" panose="020F0502020204030204" pitchFamily="34" charset="0"/>
                <a:cs typeface="Calibri" panose="020F0502020204030204" pitchFamily="34" charset="0"/>
              </a:rPr>
              <a:t>emp  </a:t>
            </a:r>
            <a:r>
              <a:rPr lang="en-US" sz="2000" dirty="0">
                <a:solidFill>
                  <a:srgbClr val="00B0F0"/>
                </a:solidFill>
                <a:latin typeface="Calibri" panose="020F0502020204030204" pitchFamily="34" charset="0"/>
                <a:cs typeface="Calibri" panose="020F0502020204030204" pitchFamily="34" charset="0"/>
              </a:rPr>
              <a:t>--type </a:t>
            </a:r>
            <a:r>
              <a:rPr lang="en-US" sz="2000" dirty="0">
                <a:solidFill>
                  <a:schemeClr val="tx1">
                    <a:lumMod val="85000"/>
                    <a:lumOff val="15000"/>
                  </a:schemeClr>
                </a:solidFill>
                <a:latin typeface="Calibri" panose="020F0502020204030204" pitchFamily="34" charset="0"/>
                <a:cs typeface="Calibri" panose="020F0502020204030204" pitchFamily="34" charset="0"/>
              </a:rPr>
              <a:t>csv  </a:t>
            </a:r>
            <a:r>
              <a:rPr lang="en-US" sz="2000" dirty="0">
                <a:solidFill>
                  <a:srgbClr val="00B0F0"/>
                </a:solidFill>
                <a:latin typeface="Calibri" panose="020F0502020204030204" pitchFamily="34" charset="0"/>
                <a:cs typeface="Calibri" panose="020F0502020204030204" pitchFamily="34" charset="0"/>
              </a:rPr>
              <a:t>--file </a:t>
            </a:r>
            <a:r>
              <a:rPr lang="en-US" sz="2000" dirty="0">
                <a:solidFill>
                  <a:schemeClr val="tx1">
                    <a:lumMod val="85000"/>
                    <a:lumOff val="15000"/>
                  </a:schemeClr>
                </a:solidFill>
                <a:latin typeface="Calibri" panose="020F0502020204030204" pitchFamily="34" charset="0"/>
                <a:cs typeface="Calibri" panose="020F0502020204030204" pitchFamily="34" charset="0"/>
              </a:rPr>
              <a:t>d:\o.csv  </a:t>
            </a:r>
            <a:r>
              <a:rPr lang="en-US" sz="2000" dirty="0">
                <a:solidFill>
                  <a:srgbClr val="00B0F0"/>
                </a:solidFill>
                <a:latin typeface="Calibri" panose="020F0502020204030204" pitchFamily="34" charset="0"/>
                <a:cs typeface="Calibri" panose="020F0502020204030204" pitchFamily="34" charset="0"/>
              </a:rPr>
              <a:t>--fields </a:t>
            </a:r>
            <a:r>
              <a:rPr lang="en-US" sz="2000" dirty="0">
                <a:solidFill>
                  <a:schemeClr val="tx1">
                    <a:lumMod val="85000"/>
                    <a:lumOff val="15000"/>
                  </a:schemeClr>
                </a:solidFill>
                <a:latin typeface="Calibri" panose="020F0502020204030204" pitchFamily="34" charset="0"/>
                <a:cs typeface="Calibri" panose="020F0502020204030204" pitchFamily="34" charset="0"/>
              </a:rPr>
              <a:t>"EMPNO,ENAME,JOB, MGR,HIREDATE,SAL,COMM,DEPTNO,BONUSID,USERNAME,PWD"</a:t>
            </a:r>
          </a:p>
          <a:p>
            <a:pPr marL="342900" indent="-342900">
              <a:buFont typeface="Arial" panose="020B0604020202020204" pitchFamily="34" charset="0"/>
              <a:buChar char="•"/>
            </a:pPr>
            <a:endParaRPr lang="en-US" sz="800" dirty="0">
              <a:solidFill>
                <a:schemeClr val="tx1">
                  <a:lumMod val="85000"/>
                  <a:lumOff val="15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fr-FR" sz="2000" dirty="0">
                <a:solidFill>
                  <a:schemeClr val="tx1">
                    <a:lumMod val="85000"/>
                    <a:lumOff val="15000"/>
                  </a:schemeClr>
                </a:solidFill>
                <a:latin typeface="Calibri" panose="020F0502020204030204" pitchFamily="34" charset="0"/>
                <a:cs typeface="Calibri" panose="020F0502020204030204" pitchFamily="34" charset="0"/>
              </a:rPr>
              <a:t>C:\&gt; </a:t>
            </a:r>
            <a:r>
              <a:rPr lang="en-US" sz="2000" dirty="0">
                <a:solidFill>
                  <a:schemeClr val="tx1">
                    <a:lumMod val="85000"/>
                    <a:lumOff val="15000"/>
                  </a:schemeClr>
                </a:solidFill>
                <a:latin typeface="Calibri" panose="020F0502020204030204" pitchFamily="34" charset="0"/>
                <a:cs typeface="Calibri" panose="020F0502020204030204" pitchFamily="34" charset="0"/>
              </a:rPr>
              <a:t>mongoimport </a:t>
            </a:r>
            <a:r>
              <a:rPr lang="en-US" sz="2000" dirty="0">
                <a:solidFill>
                  <a:srgbClr val="00B0F0"/>
                </a:solidFill>
                <a:latin typeface="Calibri" panose="020F0502020204030204" pitchFamily="34" charset="0"/>
                <a:cs typeface="Calibri" panose="020F0502020204030204" pitchFamily="34" charset="0"/>
              </a:rPr>
              <a:t>--db </a:t>
            </a:r>
            <a:r>
              <a:rPr lang="en-US" sz="2000" dirty="0">
                <a:solidFill>
                  <a:schemeClr val="tx1">
                    <a:lumMod val="85000"/>
                    <a:lumOff val="15000"/>
                  </a:schemeClr>
                </a:solidFill>
                <a:latin typeface="Calibri" panose="020F0502020204030204" pitchFamily="34" charset="0"/>
                <a:cs typeface="Calibri" panose="020F0502020204030204" pitchFamily="34" charset="0"/>
              </a:rPr>
              <a:t>db1 </a:t>
            </a:r>
            <a:r>
              <a:rPr lang="en-US" sz="2000" dirty="0">
                <a:solidFill>
                  <a:srgbClr val="00B0F0"/>
                </a:solidFill>
                <a:latin typeface="Calibri" panose="020F0502020204030204" pitchFamily="34" charset="0"/>
                <a:cs typeface="Calibri" panose="020F0502020204030204" pitchFamily="34" charset="0"/>
              </a:rPr>
              <a:t>--collection </a:t>
            </a:r>
            <a:r>
              <a:rPr lang="en-US" sz="2000" dirty="0">
                <a:solidFill>
                  <a:schemeClr val="tx1">
                    <a:lumMod val="85000"/>
                    <a:lumOff val="15000"/>
                  </a:schemeClr>
                </a:solidFill>
                <a:latin typeface="Calibri" panose="020F0502020204030204" pitchFamily="34" charset="0"/>
                <a:cs typeface="Calibri" panose="020F0502020204030204" pitchFamily="34" charset="0"/>
              </a:rPr>
              <a:t>o </a:t>
            </a:r>
            <a:r>
              <a:rPr lang="en-US" sz="2000" dirty="0">
                <a:solidFill>
                  <a:srgbClr val="00B0F0"/>
                </a:solidFill>
                <a:latin typeface="Calibri" panose="020F0502020204030204" pitchFamily="34" charset="0"/>
                <a:cs typeface="Calibri" panose="020F0502020204030204" pitchFamily="34" charset="0"/>
              </a:rPr>
              <a:t>--type</a:t>
            </a:r>
            <a:r>
              <a:rPr lang="en-US" sz="2000" dirty="0">
                <a:solidFill>
                  <a:schemeClr val="tx1">
                    <a:lumMod val="85000"/>
                    <a:lumOff val="15000"/>
                  </a:schemeClr>
                </a:solidFill>
                <a:latin typeface="Calibri" panose="020F0502020204030204" pitchFamily="34" charset="0"/>
                <a:cs typeface="Calibri" panose="020F0502020204030204" pitchFamily="34" charset="0"/>
              </a:rPr>
              <a:t> csv  </a:t>
            </a:r>
            <a:r>
              <a:rPr lang="en-US" sz="2000" dirty="0">
                <a:solidFill>
                  <a:srgbClr val="00B0F0"/>
                </a:solidFill>
                <a:latin typeface="Calibri" panose="020F0502020204030204" pitchFamily="34" charset="0"/>
                <a:cs typeface="Calibri" panose="020F0502020204030204" pitchFamily="34" charset="0"/>
              </a:rPr>
              <a:t>--file </a:t>
            </a:r>
            <a:r>
              <a:rPr lang="en-US" sz="2000" dirty="0">
                <a:solidFill>
                  <a:schemeClr val="tx1">
                    <a:lumMod val="85000"/>
                    <a:lumOff val="15000"/>
                  </a:schemeClr>
                </a:solidFill>
                <a:latin typeface="Calibri" panose="020F0502020204030204" pitchFamily="34" charset="0"/>
                <a:cs typeface="Calibri" panose="020F0502020204030204" pitchFamily="34" charset="0"/>
              </a:rPr>
              <a:t>d:\o.csv </a:t>
            </a:r>
            <a:r>
              <a:rPr lang="en-US" sz="2000" dirty="0">
                <a:solidFill>
                  <a:srgbClr val="00B0F0"/>
                </a:solidFill>
                <a:latin typeface="Calibri" panose="020F0502020204030204" pitchFamily="34" charset="0"/>
                <a:cs typeface="Calibri" panose="020F0502020204030204" pitchFamily="34" charset="0"/>
              </a:rPr>
              <a:t>--fields </a:t>
            </a:r>
            <a:r>
              <a:rPr lang="en-US" sz="2000" dirty="0">
                <a:solidFill>
                  <a:schemeClr val="tx1">
                    <a:lumMod val="85000"/>
                    <a:lumOff val="15000"/>
                  </a:schemeClr>
                </a:solidFill>
                <a:latin typeface="Calibri" panose="020F0502020204030204" pitchFamily="34" charset="0"/>
                <a:cs typeface="Calibri" panose="020F0502020204030204" pitchFamily="34" charset="0"/>
              </a:rPr>
              <a:t>"EMPNO.int(32),ENAME.string(),JOB.string(),MGR.int32(),HIREDATE.date(2006-01-02),SAL.int32(),COMM.int32(),DEPTNO.int32(),BONUSID.int32(),USERNAME.string(),PWD.string()"</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1" name="Rectangle 10">
            <a:extLst>
              <a:ext uri="{FF2B5EF4-FFF2-40B4-BE49-F238E27FC236}">
                <a16:creationId xmlns:a16="http://schemas.microsoft.com/office/drawing/2014/main" id="{EF2DE1DF-594E-4503-85A6-60EA380DE8A3}"/>
              </a:ext>
            </a:extLst>
          </p:cNvPr>
          <p:cNvSpPr/>
          <p:nvPr/>
        </p:nvSpPr>
        <p:spPr>
          <a:xfrm>
            <a:off x="1523999" y="1700808"/>
            <a:ext cx="9144001"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mongoimport &lt; --host &gt; &lt; --port &gt; &lt; --db &gt; &lt; --collection &gt; &lt; --type &gt; &lt; --file &gt; &lt; --fields "Field-List" &gt;</a:t>
            </a:r>
          </a:p>
        </p:txBody>
      </p:sp>
      <p:sp>
        <p:nvSpPr>
          <p:cNvPr id="7" name="TextBox 6">
            <a:extLst>
              <a:ext uri="{FF2B5EF4-FFF2-40B4-BE49-F238E27FC236}">
                <a16:creationId xmlns:a16="http://schemas.microsoft.com/office/drawing/2014/main" id="{07D58F5B-C8D7-4C0F-8C8B-07DF90AA8F26}"/>
              </a:ext>
            </a:extLst>
          </p:cNvPr>
          <p:cNvSpPr txBox="1"/>
          <p:nvPr/>
        </p:nvSpPr>
        <p:spPr>
          <a:xfrm>
            <a:off x="1520618" y="3134581"/>
            <a:ext cx="9144001" cy="369332"/>
          </a:xfrm>
          <a:prstGeom prst="rect">
            <a:avLst/>
          </a:prstGeom>
          <a:noFill/>
        </p:spPr>
        <p:txBody>
          <a:bodyPr wrap="square">
            <a:spAutoFit/>
          </a:bodyPr>
          <a:lstStyle/>
          <a:p>
            <a:r>
              <a:rPr lang="en-US" sz="1800" dirty="0">
                <a:solidFill>
                  <a:srgbClr val="0077AA"/>
                </a:solidFill>
                <a:latin typeface="Liberation Mono"/>
                <a:cs typeface="Arial" panose="020B0604020202020204" pitchFamily="34" charset="0"/>
              </a:rPr>
              <a:t>SELECT</a:t>
            </a:r>
            <a:r>
              <a:rPr lang="en-US" sz="1800" dirty="0">
                <a:latin typeface="Liberation Mono"/>
                <a:cs typeface="Arial" panose="020B0604020202020204" pitchFamily="34" charset="0"/>
              </a:rPr>
              <a:t> * </a:t>
            </a:r>
            <a:r>
              <a:rPr lang="en-US" sz="1800" dirty="0">
                <a:solidFill>
                  <a:srgbClr val="0077AA"/>
                </a:solidFill>
                <a:latin typeface="Liberation Mono"/>
                <a:cs typeface="Arial" panose="020B0604020202020204" pitchFamily="34" charset="0"/>
              </a:rPr>
              <a:t>FROM</a:t>
            </a:r>
            <a:r>
              <a:rPr lang="en-US" sz="1800" dirty="0">
                <a:latin typeface="Liberation Mono"/>
                <a:cs typeface="Arial" panose="020B0604020202020204" pitchFamily="34" charset="0"/>
              </a:rPr>
              <a:t> emp </a:t>
            </a:r>
            <a:r>
              <a:rPr lang="en-US" sz="1800" dirty="0">
                <a:solidFill>
                  <a:srgbClr val="0077AA"/>
                </a:solidFill>
                <a:latin typeface="Liberation Mono"/>
                <a:cs typeface="Arial" panose="020B0604020202020204" pitchFamily="34" charset="0"/>
              </a:rPr>
              <a:t>INTO</a:t>
            </a:r>
            <a:r>
              <a:rPr lang="en-US" sz="1800" dirty="0">
                <a:latin typeface="Liberation Mono"/>
                <a:cs typeface="Arial" panose="020B0604020202020204" pitchFamily="34" charset="0"/>
              </a:rPr>
              <a:t> </a:t>
            </a:r>
            <a:r>
              <a:rPr lang="en-US" sz="1800" dirty="0">
                <a:solidFill>
                  <a:srgbClr val="0077AA"/>
                </a:solidFill>
                <a:latin typeface="Liberation Mono"/>
                <a:cs typeface="Arial" panose="020B0604020202020204" pitchFamily="34" charset="0"/>
              </a:rPr>
              <a:t>OUTFILE</a:t>
            </a:r>
            <a:r>
              <a:rPr lang="en-US" sz="1800" dirty="0">
                <a:latin typeface="Liberation Mono"/>
                <a:cs typeface="Arial" panose="020B0604020202020204" pitchFamily="34" charset="0"/>
              </a:rPr>
              <a:t> "d:/o.csv" fields terminated by ',';</a:t>
            </a:r>
            <a:endParaRPr lang="en-IN" sz="1800" dirty="0">
              <a:latin typeface="Liberation Mono"/>
            </a:endParaRPr>
          </a:p>
        </p:txBody>
      </p:sp>
      <p:sp>
        <p:nvSpPr>
          <p:cNvPr id="8" name="Rectangle 7">
            <a:extLst>
              <a:ext uri="{FF2B5EF4-FFF2-40B4-BE49-F238E27FC236}">
                <a16:creationId xmlns:a16="http://schemas.microsoft.com/office/drawing/2014/main" id="{A32601F1-5602-4235-81CB-7282F67DE79C}"/>
              </a:ext>
            </a:extLst>
          </p:cNvPr>
          <p:cNvSpPr/>
          <p:nvPr/>
        </p:nvSpPr>
        <p:spPr>
          <a:xfrm>
            <a:off x="1520618" y="2379367"/>
            <a:ext cx="5650286" cy="646331"/>
          </a:xfrm>
          <a:prstGeom prst="rect">
            <a:avLst/>
          </a:prstGeom>
        </p:spPr>
        <p:txBody>
          <a:bodyPr wrap="square">
            <a:spAutoFit/>
          </a:bodyPr>
          <a:lstStyle/>
          <a:p>
            <a:r>
              <a:rPr lang="en-US" dirty="0">
                <a:solidFill>
                  <a:schemeClr val="tx1">
                    <a:lumMod val="95000"/>
                    <a:lumOff val="5000"/>
                  </a:schemeClr>
                </a:solidFill>
                <a:latin typeface="Gill Sans MT (Body)"/>
              </a:rPr>
              <a:t>If not working then do changes in </a:t>
            </a:r>
            <a:r>
              <a:rPr lang="en-US" i="1" dirty="0">
                <a:solidFill>
                  <a:schemeClr val="tx1">
                    <a:lumMod val="95000"/>
                    <a:lumOff val="5000"/>
                  </a:schemeClr>
                </a:solidFill>
                <a:latin typeface="Gill Sans MT (Body)"/>
              </a:rPr>
              <a:t>my.ini</a:t>
            </a:r>
            <a:r>
              <a:rPr lang="en-US" dirty="0">
                <a:solidFill>
                  <a:schemeClr val="tx1">
                    <a:lumMod val="95000"/>
                    <a:lumOff val="5000"/>
                  </a:schemeClr>
                </a:solidFill>
                <a:latin typeface="Gill Sans MT (Body)"/>
              </a:rPr>
              <a:t> file.</a:t>
            </a:r>
          </a:p>
          <a:p>
            <a:r>
              <a:rPr lang="en-US" dirty="0">
                <a:solidFill>
                  <a:schemeClr val="tx1">
                    <a:lumMod val="95000"/>
                    <a:lumOff val="5000"/>
                  </a:schemeClr>
                </a:solidFill>
                <a:latin typeface="Gill Sans MT (Body)"/>
                <a:cs typeface="Arial" panose="020B0604020202020204" pitchFamily="34" charset="0"/>
              </a:rPr>
              <a:t>secure_file_priv = ""</a:t>
            </a:r>
          </a:p>
        </p:txBody>
      </p:sp>
      <p:sp>
        <p:nvSpPr>
          <p:cNvPr id="10" name="TextBox 9">
            <a:extLst>
              <a:ext uri="{FF2B5EF4-FFF2-40B4-BE49-F238E27FC236}">
                <a16:creationId xmlns:a16="http://schemas.microsoft.com/office/drawing/2014/main" id="{32C63B28-4FB5-4491-96B8-E7CCBF3F79EA}"/>
              </a:ext>
            </a:extLst>
          </p:cNvPr>
          <p:cNvSpPr txBox="1"/>
          <p:nvPr/>
        </p:nvSpPr>
        <p:spPr>
          <a:xfrm>
            <a:off x="407368" y="5445224"/>
            <a:ext cx="6096000" cy="1292662"/>
          </a:xfrm>
          <a:prstGeom prst="rect">
            <a:avLst/>
          </a:prstGeom>
          <a:noFill/>
        </p:spPr>
        <p:txBody>
          <a:bodyPr wrap="square">
            <a:spAutoFit/>
          </a:bodyPr>
          <a:lstStyle/>
          <a:p>
            <a:r>
              <a:rPr lang="en-US" sz="24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there should be no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Cambria" panose="02040503050406030204" pitchFamily="18" charset="0"/>
                <a:ea typeface="Cambria" panose="02040503050406030204" pitchFamily="18" charset="0"/>
              </a:rPr>
              <a:t>_id, ename, salary    </a:t>
            </a:r>
            <a:r>
              <a:rPr lang="en-IN" dirty="0">
                <a:solidFill>
                  <a:srgbClr val="00B050"/>
                </a:solidFill>
                <a:latin typeface="Cambria" panose="020405030504060302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10221646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8103315" y="220142"/>
            <a:ext cx="3452001" cy="2465715"/>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575955"/>
            <a:ext cx="10996797" cy="1138773"/>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Tree>
    <p:extLst>
      <p:ext uri="{BB962C8B-B14F-4D97-AF65-F5344CB8AC3E}">
        <p14:creationId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mongoexport is a utility that produces a JSON or CSV export of data stored in a MongoDB instance.</a:t>
            </a:r>
            <a:endParaRPr lang="en-US" dirty="0"/>
          </a:p>
        </p:txBody>
      </p:sp>
    </p:spTree>
    <p:extLst>
      <p:ext uri="{BB962C8B-B14F-4D97-AF65-F5344CB8AC3E}">
        <p14:creationId xmlns:p14="http://schemas.microsoft.com/office/powerpoint/2010/main" val="16907154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5" name="Rectangle 4"/>
          <p:cNvSpPr/>
          <p:nvPr/>
        </p:nvSpPr>
        <p:spPr>
          <a:xfrm>
            <a:off x="1524000" y="1566753"/>
            <a:ext cx="9144000"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mongoexport &lt; --host &gt; &lt; --port &gt; &lt; --db &gt; &lt; --collection &gt; &lt; --type &gt; &lt; --file &gt;  &lt; --out &gt; &lt; --fields "Field-List" &gt;</a:t>
            </a:r>
          </a:p>
        </p:txBody>
      </p:sp>
      <p:sp>
        <p:nvSpPr>
          <p:cNvPr id="9" name="Rectangle 8">
            <a:extLst>
              <a:ext uri="{FF2B5EF4-FFF2-40B4-BE49-F238E27FC236}">
                <a16:creationId xmlns:a16="http://schemas.microsoft.com/office/drawing/2014/main" id="{4DA6407A-3B6A-4FBC-B525-F9BD07DCC809}"/>
              </a:ext>
            </a:extLst>
          </p:cNvPr>
          <p:cNvSpPr/>
          <p:nvPr/>
        </p:nvSpPr>
        <p:spPr>
          <a:xfrm>
            <a:off x="263352" y="2492896"/>
            <a:ext cx="11665296" cy="2369880"/>
          </a:xfrm>
          <a:prstGeom prst="rect">
            <a:avLst/>
          </a:prstGeom>
        </p:spPr>
        <p:txBody>
          <a:bodyPr wrap="square">
            <a:spAutoFit/>
          </a:bodyPr>
          <a:lstStyle/>
          <a:p>
            <a:pPr marL="342900" indent="-342900">
              <a:buFont typeface="Arial" panose="020B0604020202020204" pitchFamily="34" charset="0"/>
              <a:buChar char="•"/>
            </a:pPr>
            <a:r>
              <a:rPr lang="fr-FR" sz="2200" dirty="0">
                <a:solidFill>
                  <a:schemeClr val="tx1">
                    <a:lumMod val="85000"/>
                    <a:lumOff val="15000"/>
                  </a:schemeClr>
                </a:solidFill>
                <a:latin typeface="Calibri" panose="020F0502020204030204" pitchFamily="34" charset="0"/>
                <a:cs typeface="Calibri" panose="020F0502020204030204" pitchFamily="34" charset="0"/>
              </a:rPr>
              <a:t>C:\&gt; mongoexport </a:t>
            </a:r>
            <a:r>
              <a:rPr lang="fr-FR" sz="2200" dirty="0">
                <a:solidFill>
                  <a:srgbClr val="00B0F0"/>
                </a:solidFill>
                <a:latin typeface="Calibri" panose="020F0502020204030204" pitchFamily="34" charset="0"/>
                <a:cs typeface="Calibri" panose="020F0502020204030204" pitchFamily="34" charset="0"/>
              </a:rPr>
              <a:t> --host </a:t>
            </a:r>
            <a:r>
              <a:rPr lang="en-US" sz="2200" dirty="0">
                <a:solidFill>
                  <a:schemeClr val="tx1">
                    <a:lumMod val="85000"/>
                    <a:lumOff val="15000"/>
                  </a:schemeClr>
                </a:solidFill>
                <a:latin typeface="Calibri" panose="020F0502020204030204" pitchFamily="34" charset="0"/>
                <a:cs typeface="Calibri" panose="020F0502020204030204" pitchFamily="34" charset="0"/>
              </a:rPr>
              <a:t>192.168.0.6</a:t>
            </a:r>
            <a:r>
              <a:rPr lang="fr-FR" sz="2200" dirty="0">
                <a:solidFill>
                  <a:schemeClr val="tx1">
                    <a:lumMod val="85000"/>
                    <a:lumOff val="15000"/>
                  </a:schemeClr>
                </a:solidFill>
                <a:latin typeface="Calibri" panose="020F0502020204030204" pitchFamily="34" charset="0"/>
                <a:cs typeface="Calibri" panose="020F0502020204030204" pitchFamily="34" charset="0"/>
              </a:rPr>
              <a:t> </a:t>
            </a:r>
            <a:r>
              <a:rPr lang="fr-FR" sz="2200" dirty="0">
                <a:solidFill>
                  <a:srgbClr val="00B0F0"/>
                </a:solidFill>
                <a:latin typeface="Calibri" panose="020F0502020204030204" pitchFamily="34" charset="0"/>
                <a:cs typeface="Calibri" panose="020F0502020204030204" pitchFamily="34" charset="0"/>
              </a:rPr>
              <a:t>--port </a:t>
            </a:r>
            <a:r>
              <a:rPr lang="fr-FR" sz="2200" dirty="0">
                <a:solidFill>
                  <a:schemeClr val="tx1">
                    <a:lumMod val="85000"/>
                    <a:lumOff val="15000"/>
                  </a:schemeClr>
                </a:solidFill>
                <a:latin typeface="Calibri" panose="020F0502020204030204" pitchFamily="34" charset="0"/>
                <a:cs typeface="Calibri" panose="020F0502020204030204" pitchFamily="34" charset="0"/>
              </a:rPr>
              <a:t>27017  </a:t>
            </a:r>
            <a:r>
              <a:rPr lang="fr-FR" sz="2200" dirty="0">
                <a:solidFill>
                  <a:srgbClr val="00B0F0"/>
                </a:solidFill>
                <a:latin typeface="Calibri" panose="020F0502020204030204" pitchFamily="34" charset="0"/>
                <a:cs typeface="Calibri" panose="020F0502020204030204" pitchFamily="34" charset="0"/>
              </a:rPr>
              <a:t>--db </a:t>
            </a:r>
            <a:r>
              <a:rPr lang="fr-FR" sz="2200" dirty="0">
                <a:solidFill>
                  <a:schemeClr val="tx1">
                    <a:lumMod val="85000"/>
                    <a:lumOff val="15000"/>
                  </a:schemeClr>
                </a:solidFill>
                <a:latin typeface="Calibri" panose="020F0502020204030204" pitchFamily="34" charset="0"/>
                <a:cs typeface="Calibri" panose="020F0502020204030204" pitchFamily="34" charset="0"/>
              </a:rPr>
              <a:t>db1 </a:t>
            </a:r>
            <a:r>
              <a:rPr lang="fr-FR" sz="2200" dirty="0">
                <a:solidFill>
                  <a:srgbClr val="00B0F0"/>
                </a:solidFill>
                <a:latin typeface="Calibri" panose="020F0502020204030204" pitchFamily="34" charset="0"/>
                <a:cs typeface="Calibri" panose="020F0502020204030204" pitchFamily="34" charset="0"/>
              </a:rPr>
              <a:t>--collection </a:t>
            </a:r>
            <a:r>
              <a:rPr lang="fr-FR" sz="2200" dirty="0">
                <a:solidFill>
                  <a:schemeClr val="tx1">
                    <a:lumMod val="85000"/>
                    <a:lumOff val="15000"/>
                  </a:schemeClr>
                </a:solidFill>
                <a:latin typeface="Calibri" panose="020F0502020204030204" pitchFamily="34" charset="0"/>
                <a:cs typeface="Calibri" panose="020F0502020204030204" pitchFamily="34" charset="0"/>
              </a:rPr>
              <a:t>emp </a:t>
            </a:r>
            <a:r>
              <a:rPr lang="fr-FR" sz="2200" dirty="0">
                <a:solidFill>
                  <a:srgbClr val="00B0F0"/>
                </a:solidFill>
                <a:latin typeface="Calibri" panose="020F0502020204030204" pitchFamily="34" charset="0"/>
                <a:cs typeface="Calibri" panose="020F0502020204030204" pitchFamily="34" charset="0"/>
              </a:rPr>
              <a:t>--type JSON  --out </a:t>
            </a:r>
            <a:r>
              <a:rPr lang="fr-FR" sz="2200" dirty="0">
                <a:solidFill>
                  <a:schemeClr val="tx1">
                    <a:lumMod val="85000"/>
                    <a:lumOff val="15000"/>
                  </a:schemeClr>
                </a:solidFill>
                <a:latin typeface="Calibri" panose="020F0502020204030204" pitchFamily="34" charset="0"/>
                <a:cs typeface="Calibri" panose="020F0502020204030204" pitchFamily="34" charset="0"/>
              </a:rPr>
              <a:t>"d:\e.json"</a:t>
            </a:r>
            <a:endParaRPr lang="en-US" sz="2200" dirty="0">
              <a:solidFill>
                <a:schemeClr val="tx1">
                  <a:lumMod val="85000"/>
                  <a:lumOff val="15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tx1">
                    <a:lumMod val="85000"/>
                    <a:lumOff val="15000"/>
                  </a:schemeClr>
                </a:solidFill>
                <a:latin typeface="Calibri" panose="020F0502020204030204" pitchFamily="34" charset="0"/>
                <a:cs typeface="Calibri" panose="020F0502020204030204" pitchFamily="34" charset="0"/>
              </a:rPr>
              <a:t>C:\&gt; mongoexport  </a:t>
            </a:r>
            <a:r>
              <a:rPr lang="en-US" sz="2200" dirty="0">
                <a:solidFill>
                  <a:srgbClr val="00B0F0"/>
                </a:solidFill>
                <a:latin typeface="Calibri" panose="020F0502020204030204" pitchFamily="34" charset="0"/>
                <a:cs typeface="Calibri" panose="020F0502020204030204" pitchFamily="34" charset="0"/>
              </a:rPr>
              <a:t>--host </a:t>
            </a:r>
            <a:r>
              <a:rPr lang="en-US" sz="2200" dirty="0">
                <a:solidFill>
                  <a:schemeClr val="tx1">
                    <a:lumMod val="85000"/>
                    <a:lumOff val="15000"/>
                  </a:schemeClr>
                </a:solidFill>
                <a:latin typeface="Calibri" panose="020F0502020204030204" pitchFamily="34" charset="0"/>
                <a:cs typeface="Calibri" panose="020F0502020204030204" pitchFamily="34" charset="0"/>
              </a:rPr>
              <a:t>192.168.0.6 </a:t>
            </a:r>
            <a:r>
              <a:rPr lang="en-US" sz="2200" dirty="0">
                <a:solidFill>
                  <a:srgbClr val="00B0F0"/>
                </a:solidFill>
                <a:latin typeface="Calibri" panose="020F0502020204030204" pitchFamily="34" charset="0"/>
                <a:cs typeface="Calibri" panose="020F0502020204030204" pitchFamily="34" charset="0"/>
              </a:rPr>
              <a:t>--port </a:t>
            </a:r>
            <a:r>
              <a:rPr lang="en-US" sz="2200" dirty="0">
                <a:solidFill>
                  <a:schemeClr val="tx1">
                    <a:lumMod val="85000"/>
                    <a:lumOff val="15000"/>
                  </a:schemeClr>
                </a:solidFill>
                <a:latin typeface="Calibri" panose="020F0502020204030204" pitchFamily="34" charset="0"/>
                <a:cs typeface="Calibri" panose="020F0502020204030204" pitchFamily="34" charset="0"/>
              </a:rPr>
              <a:t>27017  </a:t>
            </a:r>
            <a:r>
              <a:rPr lang="en-US" sz="2200" dirty="0">
                <a:solidFill>
                  <a:srgbClr val="00B0F0"/>
                </a:solidFill>
                <a:latin typeface="Calibri" panose="020F0502020204030204" pitchFamily="34" charset="0"/>
                <a:cs typeface="Calibri" panose="020F0502020204030204" pitchFamily="34" charset="0"/>
              </a:rPr>
              <a:t>--db </a:t>
            </a:r>
            <a:r>
              <a:rPr lang="en-US" sz="2200" dirty="0">
                <a:solidFill>
                  <a:schemeClr val="tx1">
                    <a:lumMod val="85000"/>
                    <a:lumOff val="15000"/>
                  </a:schemeClr>
                </a:solidFill>
                <a:latin typeface="Calibri" panose="020F0502020204030204" pitchFamily="34" charset="0"/>
                <a:cs typeface="Calibri" panose="020F0502020204030204" pitchFamily="34" charset="0"/>
              </a:rPr>
              <a:t>db1 </a:t>
            </a:r>
            <a:r>
              <a:rPr lang="en-US" sz="2200" dirty="0">
                <a:solidFill>
                  <a:srgbClr val="00B0F0"/>
                </a:solidFill>
                <a:latin typeface="Calibri" panose="020F0502020204030204" pitchFamily="34" charset="0"/>
                <a:cs typeface="Calibri" panose="020F0502020204030204" pitchFamily="34" charset="0"/>
              </a:rPr>
              <a:t>--collection </a:t>
            </a:r>
            <a:r>
              <a:rPr lang="en-US" sz="2200" dirty="0">
                <a:solidFill>
                  <a:schemeClr val="tx1">
                    <a:lumMod val="85000"/>
                    <a:lumOff val="15000"/>
                  </a:schemeClr>
                </a:solidFill>
                <a:latin typeface="Calibri" panose="020F0502020204030204" pitchFamily="34" charset="0"/>
                <a:cs typeface="Calibri" panose="020F0502020204030204" pitchFamily="34" charset="0"/>
              </a:rPr>
              <a:t>emp </a:t>
            </a:r>
            <a:r>
              <a:rPr lang="fr-FR" sz="2200" dirty="0">
                <a:solidFill>
                  <a:srgbClr val="00B0F0"/>
                </a:solidFill>
                <a:latin typeface="Calibri" panose="020F0502020204030204" pitchFamily="34" charset="0"/>
                <a:cs typeface="Calibri" panose="020F0502020204030204" pitchFamily="34" charset="0"/>
              </a:rPr>
              <a:t>--type JSON</a:t>
            </a:r>
            <a:r>
              <a:rPr lang="en-US" sz="2200" dirty="0">
                <a:solidFill>
                  <a:schemeClr val="tx1">
                    <a:lumMod val="85000"/>
                    <a:lumOff val="15000"/>
                  </a:schemeClr>
                </a:solidFill>
                <a:latin typeface="Calibri" panose="020F0502020204030204" pitchFamily="34" charset="0"/>
                <a:cs typeface="Calibri" panose="020F0502020204030204" pitchFamily="34" charset="0"/>
              </a:rPr>
              <a:t> </a:t>
            </a:r>
            <a:r>
              <a:rPr lang="en-US" sz="2200" dirty="0">
                <a:solidFill>
                  <a:srgbClr val="00B0F0"/>
                </a:solidFill>
                <a:latin typeface="Calibri" panose="020F0502020204030204" pitchFamily="34" charset="0"/>
                <a:cs typeface="Calibri" panose="020F0502020204030204" pitchFamily="34" charset="0"/>
              </a:rPr>
              <a:t>--out</a:t>
            </a:r>
            <a:r>
              <a:rPr lang="en-US" sz="2200" dirty="0">
                <a:solidFill>
                  <a:schemeClr val="tx1">
                    <a:lumMod val="85000"/>
                    <a:lumOff val="15000"/>
                  </a:schemeClr>
                </a:solidFill>
                <a:latin typeface="Calibri" panose="020F0502020204030204" pitchFamily="34" charset="0"/>
                <a:cs typeface="Calibri" panose="020F0502020204030204" pitchFamily="34" charset="0"/>
              </a:rPr>
              <a:t> "d:\e.json" </a:t>
            </a:r>
            <a:r>
              <a:rPr lang="en-US" sz="2200" dirty="0">
                <a:solidFill>
                  <a:srgbClr val="00B0F0"/>
                </a:solidFill>
                <a:latin typeface="Calibri" panose="020F0502020204030204" pitchFamily="34" charset="0"/>
                <a:cs typeface="Calibri" panose="020F0502020204030204" pitchFamily="34" charset="0"/>
              </a:rPr>
              <a:t>--fields </a:t>
            </a:r>
            <a:r>
              <a:rPr lang="en-US" sz="2200" dirty="0">
                <a:solidFill>
                  <a:schemeClr val="tx1">
                    <a:lumMod val="85000"/>
                    <a:lumOff val="15000"/>
                  </a:schemeClr>
                </a:solidFill>
                <a:latin typeface="Calibri" panose="020F0502020204030204" pitchFamily="34" charset="0"/>
                <a:cs typeface="Calibri" panose="020F0502020204030204" pitchFamily="34" charset="0"/>
              </a:rPr>
              <a:t>"empno,ename,job“</a:t>
            </a:r>
          </a:p>
          <a:p>
            <a:pPr marL="342900" indent="-342900">
              <a:buFont typeface="Arial" panose="020B0604020202020204" pitchFamily="34" charset="0"/>
              <a:buChar char="•"/>
            </a:pPr>
            <a:endParaRPr lang="en-US" sz="800" dirty="0">
              <a:solidFill>
                <a:schemeClr val="tx1">
                  <a:lumMod val="85000"/>
                  <a:lumOff val="15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tx1">
                    <a:lumMod val="85000"/>
                    <a:lumOff val="15000"/>
                  </a:schemeClr>
                </a:solidFill>
                <a:latin typeface="Calibri" panose="020F0502020204030204" pitchFamily="34" charset="0"/>
                <a:cs typeface="Calibri" panose="020F0502020204030204" pitchFamily="34" charset="0"/>
              </a:rPr>
              <a:t>C:\&gt; mongoexport  </a:t>
            </a:r>
            <a:r>
              <a:rPr lang="en-US" sz="2200" dirty="0">
                <a:solidFill>
                  <a:srgbClr val="00B0F0"/>
                </a:solidFill>
                <a:latin typeface="Calibri" panose="020F0502020204030204" pitchFamily="34" charset="0"/>
                <a:cs typeface="Calibri" panose="020F0502020204030204" pitchFamily="34" charset="0"/>
              </a:rPr>
              <a:t>--host </a:t>
            </a:r>
            <a:r>
              <a:rPr lang="en-US" sz="2200" dirty="0">
                <a:solidFill>
                  <a:schemeClr val="tx1">
                    <a:lumMod val="85000"/>
                    <a:lumOff val="15000"/>
                  </a:schemeClr>
                </a:solidFill>
                <a:latin typeface="Calibri" panose="020F0502020204030204" pitchFamily="34" charset="0"/>
                <a:cs typeface="Calibri" panose="020F0502020204030204" pitchFamily="34" charset="0"/>
              </a:rPr>
              <a:t>192.168.0.6 --port 27017  </a:t>
            </a:r>
            <a:r>
              <a:rPr lang="en-US" sz="2200" dirty="0">
                <a:solidFill>
                  <a:srgbClr val="00B0F0"/>
                </a:solidFill>
                <a:latin typeface="Calibri" panose="020F0502020204030204" pitchFamily="34" charset="0"/>
                <a:cs typeface="Calibri" panose="020F0502020204030204" pitchFamily="34" charset="0"/>
              </a:rPr>
              <a:t>--db </a:t>
            </a:r>
            <a:r>
              <a:rPr lang="en-US" sz="2200" dirty="0">
                <a:solidFill>
                  <a:schemeClr val="tx1">
                    <a:lumMod val="85000"/>
                    <a:lumOff val="15000"/>
                  </a:schemeClr>
                </a:solidFill>
                <a:latin typeface="Calibri" panose="020F0502020204030204" pitchFamily="34" charset="0"/>
                <a:cs typeface="Calibri" panose="020F0502020204030204" pitchFamily="34" charset="0"/>
              </a:rPr>
              <a:t>db1 </a:t>
            </a:r>
            <a:r>
              <a:rPr lang="en-US" sz="2200" dirty="0">
                <a:solidFill>
                  <a:srgbClr val="00B0F0"/>
                </a:solidFill>
                <a:latin typeface="Calibri" panose="020F0502020204030204" pitchFamily="34" charset="0"/>
                <a:cs typeface="Calibri" panose="020F0502020204030204" pitchFamily="34" charset="0"/>
              </a:rPr>
              <a:t>--collection </a:t>
            </a:r>
            <a:r>
              <a:rPr lang="en-US" sz="2200" dirty="0">
                <a:solidFill>
                  <a:schemeClr val="tx1">
                    <a:lumMod val="85000"/>
                    <a:lumOff val="15000"/>
                  </a:schemeClr>
                </a:solidFill>
                <a:latin typeface="Calibri" panose="020F0502020204030204" pitchFamily="34" charset="0"/>
                <a:cs typeface="Calibri" panose="020F0502020204030204" pitchFamily="34" charset="0"/>
              </a:rPr>
              <a:t>emp </a:t>
            </a:r>
            <a:r>
              <a:rPr lang="en-US" sz="2200" dirty="0">
                <a:solidFill>
                  <a:srgbClr val="00B0F0"/>
                </a:solidFill>
                <a:latin typeface="Calibri" panose="020F0502020204030204" pitchFamily="34" charset="0"/>
                <a:cs typeface="Calibri" panose="020F0502020204030204" pitchFamily="34" charset="0"/>
              </a:rPr>
              <a:t>--</a:t>
            </a:r>
            <a:r>
              <a:rPr lang="en-US" sz="2200">
                <a:solidFill>
                  <a:srgbClr val="00B0F0"/>
                </a:solidFill>
                <a:latin typeface="Calibri" panose="020F0502020204030204" pitchFamily="34" charset="0"/>
                <a:cs typeface="Calibri" panose="020F0502020204030204" pitchFamily="34" charset="0"/>
              </a:rPr>
              <a:t>type </a:t>
            </a:r>
            <a:r>
              <a:rPr lang="en-US" sz="2200" dirty="0">
                <a:solidFill>
                  <a:srgbClr val="00B0F0"/>
                </a:solidFill>
                <a:latin typeface="Calibri" panose="020F0502020204030204" pitchFamily="34" charset="0"/>
                <a:cs typeface="Calibri" panose="020F0502020204030204" pitchFamily="34" charset="0"/>
              </a:rPr>
              <a:t>CSV</a:t>
            </a:r>
            <a:r>
              <a:rPr lang="en-US" sz="2200">
                <a:solidFill>
                  <a:schemeClr val="tx1">
                    <a:lumMod val="85000"/>
                    <a:lumOff val="15000"/>
                  </a:schemeClr>
                </a:solidFill>
                <a:latin typeface="Calibri" panose="020F0502020204030204" pitchFamily="34" charset="0"/>
                <a:cs typeface="Calibri" panose="020F0502020204030204" pitchFamily="34" charset="0"/>
              </a:rPr>
              <a:t> </a:t>
            </a:r>
            <a:r>
              <a:rPr lang="en-US" sz="2200" dirty="0">
                <a:solidFill>
                  <a:srgbClr val="00B0F0"/>
                </a:solidFill>
                <a:latin typeface="Calibri" panose="020F0502020204030204" pitchFamily="34" charset="0"/>
                <a:cs typeface="Calibri" panose="020F0502020204030204" pitchFamily="34" charset="0"/>
              </a:rPr>
              <a:t>--out </a:t>
            </a:r>
            <a:r>
              <a:rPr lang="en-US" sz="2200" dirty="0">
                <a:solidFill>
                  <a:schemeClr val="tx1">
                    <a:lumMod val="85000"/>
                    <a:lumOff val="15000"/>
                  </a:schemeClr>
                </a:solidFill>
                <a:latin typeface="Calibri" panose="020F0502020204030204" pitchFamily="34" charset="0"/>
                <a:cs typeface="Calibri" panose="020F0502020204030204" pitchFamily="34" charset="0"/>
              </a:rPr>
              <a:t>"d:\e.csv" </a:t>
            </a:r>
            <a:r>
              <a:rPr lang="en-US" sz="2200" dirty="0">
                <a:solidFill>
                  <a:srgbClr val="00B0F0"/>
                </a:solidFill>
                <a:latin typeface="Calibri" panose="020F0502020204030204" pitchFamily="34" charset="0"/>
                <a:cs typeface="Calibri" panose="020F0502020204030204" pitchFamily="34" charset="0"/>
              </a:rPr>
              <a:t>--fields </a:t>
            </a:r>
            <a:r>
              <a:rPr lang="en-US" sz="2200" dirty="0">
                <a:solidFill>
                  <a:schemeClr val="tx1">
                    <a:lumMod val="85000"/>
                    <a:lumOff val="15000"/>
                  </a:schemeClr>
                </a:solidFill>
                <a:latin typeface="Calibri" panose="020F0502020204030204" pitchFamily="34" charset="0"/>
                <a:cs typeface="Calibri" panose="020F0502020204030204" pitchFamily="34" charset="0"/>
              </a:rPr>
              <a:t>"empno,ename,job"</a:t>
            </a:r>
          </a:p>
        </p:txBody>
      </p:sp>
      <p:sp>
        <p:nvSpPr>
          <p:cNvPr id="10" name="TextBox 9">
            <a:extLst>
              <a:ext uri="{FF2B5EF4-FFF2-40B4-BE49-F238E27FC236}">
                <a16:creationId xmlns:a16="http://schemas.microsoft.com/office/drawing/2014/main" id="{2B7ED64D-2B17-4246-B07A-76BCCFBFB756}"/>
              </a:ext>
            </a:extLst>
          </p:cNvPr>
          <p:cNvSpPr txBox="1"/>
          <p:nvPr/>
        </p:nvSpPr>
        <p:spPr>
          <a:xfrm>
            <a:off x="407368" y="5013176"/>
            <a:ext cx="6096000" cy="1415772"/>
          </a:xfrm>
          <a:prstGeom prst="rect">
            <a:avLst/>
          </a:prstGeom>
          <a:noFill/>
        </p:spPr>
        <p:txBody>
          <a:bodyPr wrap="square">
            <a:spAutoFit/>
          </a:bodyPr>
          <a:lstStyle/>
          <a:p>
            <a:r>
              <a:rPr lang="en-US" sz="24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there should be no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Cambria" panose="02040503050406030204" pitchFamily="18" charset="0"/>
                <a:ea typeface="Cambria" panose="02040503050406030204" pitchFamily="18" charset="0"/>
              </a:rPr>
              <a:t>_id, ename, salary    </a:t>
            </a:r>
            <a:r>
              <a:rPr lang="en-IN" dirty="0">
                <a:solidFill>
                  <a:srgbClr val="00B050"/>
                </a:solidFill>
                <a:latin typeface="Cambria" panose="020405030504060302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26057396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6891180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Returns an array containing the names of all collections and views in the current database.</a:t>
            </a:r>
            <a:endParaRPr lang="en-US" dirty="0"/>
          </a:p>
        </p:txBody>
      </p:sp>
    </p:spTree>
    <p:extLst>
      <p:ext uri="{BB962C8B-B14F-4D97-AF65-F5344CB8AC3E}">
        <p14:creationId xmlns:p14="http://schemas.microsoft.com/office/powerpoint/2010/main" val="332367345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a:t>
            </a:r>
          </a:p>
        </p:txBody>
      </p:sp>
      <p:sp>
        <p:nvSpPr>
          <p:cNvPr id="7" name="Rectangle 6"/>
          <p:cNvSpPr/>
          <p:nvPr/>
        </p:nvSpPr>
        <p:spPr>
          <a:xfrm>
            <a:off x="1524000" y="762000"/>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getCollectionNames()</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1340768"/>
            <a:ext cx="9144000"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show collection</a:t>
            </a:r>
          </a:p>
          <a:p>
            <a:r>
              <a:rPr lang="en-US" dirty="0">
                <a:solidFill>
                  <a:srgbClr val="049DC8"/>
                </a:solidFill>
                <a:latin typeface="Consolas" panose="020B0609020204030204" pitchFamily="49" charset="0"/>
                <a:cs typeface="Calibri" panose="020F0502020204030204" pitchFamily="34" charset="0"/>
              </a:rPr>
              <a:t>db.getCollectionNames()</a:t>
            </a:r>
          </a:p>
        </p:txBody>
      </p:sp>
      <p:sp>
        <p:nvSpPr>
          <p:cNvPr id="2" name="Rectangle 1"/>
          <p:cNvSpPr/>
          <p:nvPr/>
        </p:nvSpPr>
        <p:spPr>
          <a:xfrm>
            <a:off x="1523706" y="2438400"/>
            <a:ext cx="9144000"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show</a:t>
            </a:r>
            <a:r>
              <a:rPr lang="en-US" sz="2200" dirty="0">
                <a:solidFill>
                  <a:srgbClr val="FC6F0D"/>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collection</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getCollectionNames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06635571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Creates a new collection or view.</a:t>
            </a:r>
            <a:endParaRPr lang="en-US" dirty="0"/>
          </a:p>
        </p:txBody>
      </p:sp>
    </p:spTree>
    <p:extLst>
      <p:ext uri="{BB962C8B-B14F-4D97-AF65-F5344CB8AC3E}">
        <p14:creationId xmlns:p14="http://schemas.microsoft.com/office/powerpoint/2010/main" val="228970032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db.createCollection(name, { options1, options2, ... })</a:t>
            </a:r>
          </a:p>
        </p:txBody>
      </p:sp>
      <p:sp>
        <p:nvSpPr>
          <p:cNvPr id="2" name="Rectangle 1"/>
          <p:cNvSpPr/>
          <p:nvPr/>
        </p:nvSpPr>
        <p:spPr>
          <a:xfrm>
            <a:off x="1600200" y="4419601"/>
            <a:ext cx="10184432" cy="1169551"/>
          </a:xfrm>
          <a:prstGeom prst="rect">
            <a:avLst/>
          </a:prstGeom>
        </p:spPr>
        <p:txBody>
          <a:bodyPr wrap="square">
            <a:spAutoFit/>
          </a:bodyPr>
          <a:lstStyle/>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a:t>
            </a:r>
            <a:r>
              <a:rPr lang="en-IN" sz="2200" dirty="0">
                <a:solidFill>
                  <a:srgbClr val="036883"/>
                </a:solidFill>
                <a:latin typeface="Calibri" panose="020F0502020204030204" pitchFamily="34" charset="0"/>
                <a:cs typeface="Calibri" panose="020F0502020204030204" pitchFamily="34" charset="0"/>
              </a:rPr>
              <a:t>createCollection</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"log"</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IN"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a:t>
            </a:r>
            <a:r>
              <a:rPr lang="en-IN" sz="2200" dirty="0">
                <a:solidFill>
                  <a:srgbClr val="036883"/>
                </a:solidFill>
                <a:latin typeface="Calibri" panose="020F0502020204030204" pitchFamily="34" charset="0"/>
                <a:cs typeface="Calibri" panose="020F0502020204030204" pitchFamily="34" charset="0"/>
              </a:rPr>
              <a:t>createCollection</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"log",</a:t>
            </a:r>
            <a:r>
              <a:rPr lang="en-IN" sz="2200" dirty="0">
                <a:solidFill>
                  <a:srgbClr val="FC6F0D"/>
                </a:solidFill>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solidFill>
                  <a:srgbClr val="036883"/>
                </a:solidFill>
                <a:latin typeface="Calibri" panose="020F0502020204030204" pitchFamily="34" charset="0"/>
                <a:cs typeface="Calibri" panose="020F0502020204030204" pitchFamily="34" charset="0"/>
              </a:rPr>
              <a:t>capped</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solidFill>
                  <a:schemeClr val="accent6">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a:t>
            </a:r>
            <a:r>
              <a:rPr lang="en-IN" sz="2200" dirty="0">
                <a:solidFill>
                  <a:srgbClr val="FC6F0D"/>
                </a:solidFill>
                <a:latin typeface="Calibri" panose="020F0502020204030204" pitchFamily="34" charset="0"/>
                <a:cs typeface="Calibri" panose="020F0502020204030204" pitchFamily="34" charset="0"/>
              </a:rPr>
              <a:t> </a:t>
            </a:r>
            <a:r>
              <a:rPr lang="en-IN" sz="2200" dirty="0">
                <a:solidFill>
                  <a:srgbClr val="036883"/>
                </a:solidFill>
                <a:latin typeface="Calibri" panose="020F0502020204030204" pitchFamily="34" charset="0"/>
                <a:cs typeface="Calibri" panose="020F0502020204030204" pitchFamily="34" charset="0"/>
              </a:rPr>
              <a:t>size</a:t>
            </a:r>
            <a:r>
              <a:rPr lang="en-IN" sz="2200" dirty="0">
                <a:latin typeface="Calibri" panose="020F0502020204030204" pitchFamily="34" charset="0"/>
                <a:cs typeface="Calibri" panose="020F0502020204030204" pitchFamily="34" charset="0"/>
              </a:rPr>
              <a:t>: </a:t>
            </a:r>
            <a:r>
              <a:rPr lang="en-IN" sz="2200" dirty="0">
                <a:solidFill>
                  <a:schemeClr val="accent6">
                    <a:lumMod val="75000"/>
                  </a:schemeClr>
                </a:solidFill>
                <a:latin typeface="Calibri" panose="020F0502020204030204" pitchFamily="34" charset="0"/>
                <a:cs typeface="Calibri" panose="020F0502020204030204" pitchFamily="34" charset="0"/>
              </a:rPr>
              <a:t>1</a:t>
            </a:r>
            <a:r>
              <a:rPr lang="en-IN" sz="2200" dirty="0">
                <a:latin typeface="Calibri" panose="020F0502020204030204" pitchFamily="34" charset="0"/>
                <a:cs typeface="Calibri" panose="020F0502020204030204" pitchFamily="34" charset="0"/>
              </a:rPr>
              <a:t>,</a:t>
            </a:r>
            <a:r>
              <a:rPr lang="en-IN" sz="2200" dirty="0">
                <a:solidFill>
                  <a:srgbClr val="FC6F0D"/>
                </a:solidFill>
                <a:latin typeface="Calibri" panose="020F0502020204030204" pitchFamily="34" charset="0"/>
                <a:cs typeface="Calibri" panose="020F0502020204030204" pitchFamily="34" charset="0"/>
              </a:rPr>
              <a:t> </a:t>
            </a:r>
            <a:r>
              <a:rPr lang="en-IN" sz="2200" dirty="0">
                <a:solidFill>
                  <a:srgbClr val="036883"/>
                </a:solidFill>
                <a:latin typeface="Calibri" panose="020F0502020204030204" pitchFamily="34" charset="0"/>
                <a:cs typeface="Calibri" panose="020F0502020204030204" pitchFamily="34" charset="0"/>
              </a:rPr>
              <a:t>max</a:t>
            </a:r>
            <a:r>
              <a:rPr lang="en-IN" sz="2200" dirty="0">
                <a:latin typeface="Calibri" panose="020F0502020204030204" pitchFamily="34" charset="0"/>
                <a:cs typeface="Calibri" panose="020F0502020204030204" pitchFamily="34" charset="0"/>
              </a:rPr>
              <a:t>: </a:t>
            </a:r>
            <a:r>
              <a:rPr lang="en-IN" sz="2200" dirty="0">
                <a:solidFill>
                  <a:schemeClr val="accent6">
                    <a:lumMod val="75000"/>
                  </a:schemeClr>
                </a:solidFill>
                <a:latin typeface="Calibri" panose="020F0502020204030204" pitchFamily="34" charset="0"/>
                <a:cs typeface="Calibri" panose="020F0502020204030204" pitchFamily="34" charset="0"/>
              </a:rPr>
              <a:t>2</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r>
              <a:rPr lang="en-IN" sz="2200" dirty="0">
                <a:solidFill>
                  <a:srgbClr val="FC6F0D"/>
                </a:solidFill>
                <a:latin typeface="Calibri" panose="020F0502020204030204" pitchFamily="34" charset="0"/>
                <a:cs typeface="Calibri" panose="020F0502020204030204" pitchFamily="34" charset="0"/>
              </a:rPr>
              <a:t>    </a:t>
            </a:r>
            <a:r>
              <a:rPr lang="en-IN" dirty="0">
                <a:solidFill>
                  <a:srgbClr val="00B050"/>
                </a:solidFill>
                <a:latin typeface="Calibri" panose="020F0502020204030204" pitchFamily="34" charset="0"/>
                <a:cs typeface="Calibri" panose="020F0502020204030204" pitchFamily="34" charset="0"/>
              </a:rPr>
              <a:t>// This command creates a collection named log with a maximum size of 1 byte and a maximum of 2 documents.</a:t>
            </a:r>
            <a:endParaRPr lang="en-US" dirty="0">
              <a:solidFill>
                <a:srgbClr val="00B050"/>
              </a:solidFill>
              <a:latin typeface="Calibri" panose="020F0502020204030204" pitchFamily="34" charset="0"/>
              <a:cs typeface="Calibri" panose="020F0502020204030204" pitchFamily="34" charset="0"/>
            </a:endParaRPr>
          </a:p>
        </p:txBody>
      </p:sp>
      <p:sp>
        <p:nvSpPr>
          <p:cNvPr id="3" name="Rectangle 2"/>
          <p:cNvSpPr/>
          <p:nvPr/>
        </p:nvSpPr>
        <p:spPr>
          <a:xfrm>
            <a:off x="1524001" y="2943762"/>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Tree>
    <p:extLst>
      <p:ext uri="{BB962C8B-B14F-4D97-AF65-F5344CB8AC3E}">
        <p14:creationId xmlns:p14="http://schemas.microsoft.com/office/powerpoint/2010/main" val="239915155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Returns true if the collection is a capped collection, otherwise returns false.</a:t>
            </a:r>
            <a:endParaRPr lang="en-US" dirty="0"/>
          </a:p>
        </p:txBody>
      </p:sp>
    </p:spTree>
    <p:extLst>
      <p:ext uri="{BB962C8B-B14F-4D97-AF65-F5344CB8AC3E}">
        <p14:creationId xmlns:p14="http://schemas.microsoft.com/office/powerpoint/2010/main" val="61624462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a:solidFill>
                  <a:srgbClr val="036883"/>
                </a:solidFill>
                <a:latin typeface="Palatino Linotype" panose="02040502050505030304" pitchFamily="18" charset="0"/>
              </a:rPr>
              <a:t>isCapped()</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673188" y="13716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db.collection.isCapped()</a:t>
            </a:r>
          </a:p>
        </p:txBody>
      </p:sp>
      <p:sp>
        <p:nvSpPr>
          <p:cNvPr id="2" name="Rectangle 1"/>
          <p:cNvSpPr/>
          <p:nvPr/>
        </p:nvSpPr>
        <p:spPr>
          <a:xfrm>
            <a:off x="1673188" y="2099387"/>
            <a:ext cx="8845624" cy="430887"/>
          </a:xfrm>
          <a:prstGeom prst="rect">
            <a:avLst/>
          </a:prstGeom>
        </p:spPr>
        <p:txBody>
          <a:bodyPr wrap="square">
            <a:spAutoFit/>
          </a:bodyPr>
          <a:lstStyle/>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.log.</a:t>
            </a:r>
            <a:r>
              <a:rPr lang="en-IN" sz="2200" dirty="0">
                <a:solidFill>
                  <a:srgbClr val="036883"/>
                </a:solidFill>
                <a:latin typeface="Calibri" panose="020F0502020204030204" pitchFamily="34" charset="0"/>
                <a:cs typeface="Calibri" panose="020F0502020204030204" pitchFamily="34" charset="0"/>
              </a:rPr>
              <a:t>isCapped</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Returns a collection or a view object that is in the DB.</a:t>
            </a:r>
            <a:endParaRPr lang="en-US" dirty="0"/>
          </a:p>
        </p:txBody>
      </p:sp>
    </p:spTree>
    <p:extLst>
      <p:ext uri="{BB962C8B-B14F-4D97-AF65-F5344CB8AC3E}">
        <p14:creationId xmlns:p14="http://schemas.microsoft.com/office/powerpoint/2010/main" val="50186582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db.getCollection('name')</a:t>
            </a:r>
          </a:p>
        </p:txBody>
      </p:sp>
      <p:sp>
        <p:nvSpPr>
          <p:cNvPr id="2" name="Rectangle 1"/>
          <p:cNvSpPr/>
          <p:nvPr/>
        </p:nvSpPr>
        <p:spPr>
          <a:xfrm>
            <a:off x="1673188" y="2438401"/>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getCollection</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07983646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To access another database without switching databases.</a:t>
            </a:r>
            <a:endParaRPr lang="en-US" dirty="0"/>
          </a:p>
        </p:txBody>
      </p:sp>
    </p:spTree>
    <p:extLst>
      <p:ext uri="{BB962C8B-B14F-4D97-AF65-F5344CB8AC3E}">
        <p14:creationId xmlns:p14="http://schemas.microsoft.com/office/powerpoint/2010/main" val="279094307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db.getSiblingDB(&lt;database&gt;)</a:t>
            </a:r>
          </a:p>
        </p:txBody>
      </p:sp>
      <p:sp>
        <p:nvSpPr>
          <p:cNvPr id="2" name="Rectangle 1"/>
          <p:cNvSpPr/>
          <p:nvPr/>
        </p:nvSpPr>
        <p:spPr>
          <a:xfrm>
            <a:off x="1523999" y="2099387"/>
            <a:ext cx="9143999" cy="430887"/>
          </a:xfrm>
          <a:prstGeom prst="rect">
            <a:avLst/>
          </a:prstGeom>
        </p:spPr>
        <p:txBody>
          <a:bodyPr wrap="square">
            <a:spAutoFit/>
          </a:bodyPr>
          <a:lstStyle/>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a:t>
            </a:r>
            <a:r>
              <a:rPr lang="en-IN" sz="2200" dirty="0">
                <a:solidFill>
                  <a:srgbClr val="036883"/>
                </a:solidFill>
                <a:latin typeface="Calibri" panose="020F0502020204030204" pitchFamily="34" charset="0"/>
                <a:cs typeface="Calibri" panose="020F0502020204030204" pitchFamily="34" charset="0"/>
              </a:rPr>
              <a:t>getSiblingDB</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'db1'</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r>
              <a:rPr lang="en-IN" sz="2200" dirty="0">
                <a:solidFill>
                  <a:srgbClr val="036883"/>
                </a:solidFill>
                <a:latin typeface="Calibri" panose="020F0502020204030204" pitchFamily="34" charset="0"/>
                <a:cs typeface="Calibri" panose="020F0502020204030204" pitchFamily="34" charset="0"/>
              </a:rPr>
              <a:t>getCollectionNames</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Renames a collection.</a:t>
            </a:r>
            <a:endParaRPr lang="en-US" dirty="0"/>
          </a:p>
        </p:txBody>
      </p:sp>
    </p:spTree>
    <p:extLst>
      <p:ext uri="{BB962C8B-B14F-4D97-AF65-F5344CB8AC3E}">
        <p14:creationId xmlns:p14="http://schemas.microsoft.com/office/powerpoint/2010/main" val="114202078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db.collection.renameCollection(target, dropTarget)</a:t>
            </a:r>
          </a:p>
        </p:txBody>
      </p:sp>
      <p:sp>
        <p:nvSpPr>
          <p:cNvPr id="2" name="Rectangle 1"/>
          <p:cNvSpPr/>
          <p:nvPr/>
        </p:nvSpPr>
        <p:spPr>
          <a:xfrm>
            <a:off x="1673188" y="2404187"/>
            <a:ext cx="8845624" cy="430887"/>
          </a:xfrm>
          <a:prstGeom prst="rect">
            <a:avLst/>
          </a:prstGeom>
        </p:spPr>
        <p:txBody>
          <a:bodyPr wrap="square">
            <a:spAutoFit/>
          </a:bodyPr>
          <a:lstStyle/>
          <a:p>
            <a:pPr marL="342900" indent="-342900">
              <a:buFont typeface="Arial" panose="020B0604020202020204" pitchFamily="34" charset="0"/>
              <a:buChar char="•"/>
            </a:pP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.emp.</a:t>
            </a:r>
            <a:r>
              <a:rPr lang="en-IN" sz="2200" dirty="0">
                <a:solidFill>
                  <a:srgbClr val="036883"/>
                </a:solidFill>
                <a:latin typeface="Calibri" panose="020F0502020204030204" pitchFamily="34" charset="0"/>
                <a:cs typeface="Calibri" panose="020F0502020204030204" pitchFamily="34" charset="0"/>
              </a:rPr>
              <a:t>renameCollection</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'e', </a:t>
            </a:r>
            <a:r>
              <a:rPr lang="en-IN" sz="2200" dirty="0">
                <a:solidFill>
                  <a:schemeClr val="accent6">
                    <a:lumMod val="75000"/>
                  </a:schemeClr>
                </a:solidFill>
                <a:latin typeface="Calibri" panose="020F0502020204030204" pitchFamily="34" charset="0"/>
                <a:cs typeface="Calibri" panose="020F0502020204030204" pitchFamily="34" charset="0"/>
              </a:rPr>
              <a:t>false</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Removes a collection or view from the database. The method also removes any indexes associated with the dropped collection.</a:t>
            </a:r>
            <a:endParaRPr lang="en-US" dirty="0"/>
          </a:p>
        </p:txBody>
      </p:sp>
    </p:spTree>
    <p:extLst>
      <p:ext uri="{BB962C8B-B14F-4D97-AF65-F5344CB8AC3E}">
        <p14:creationId xmlns:p14="http://schemas.microsoft.com/office/powerpoint/2010/main" val="123540666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db.collection.drop(&lt;options&gt;)</a:t>
            </a:r>
          </a:p>
        </p:txBody>
      </p:sp>
      <p:sp>
        <p:nvSpPr>
          <p:cNvPr id="2" name="Rectangle 1"/>
          <p:cNvSpPr/>
          <p:nvPr/>
        </p:nvSpPr>
        <p:spPr>
          <a:xfrm>
            <a:off x="1673188" y="2404187"/>
            <a:ext cx="8845624" cy="430887"/>
          </a:xfrm>
          <a:prstGeom prst="rect">
            <a:avLst/>
          </a:prstGeom>
        </p:spPr>
        <p:txBody>
          <a:bodyPr wrap="square">
            <a:spAutoFit/>
          </a:bodyPr>
          <a:lstStyle/>
          <a:p>
            <a:pPr marL="342900" indent="-342900">
              <a:buFont typeface="Arial" panose="020B0604020202020204" pitchFamily="34" charset="0"/>
              <a:buChar char="•"/>
            </a:pP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.emp.</a:t>
            </a:r>
            <a:r>
              <a:rPr lang="en-IN" sz="2200" dirty="0">
                <a:solidFill>
                  <a:srgbClr val="036883"/>
                </a:solidFill>
                <a:latin typeface="Calibri" panose="020F0502020204030204" pitchFamily="34" charset="0"/>
                <a:cs typeface="Calibri" panose="020F0502020204030204" pitchFamily="34" charset="0"/>
              </a:rPr>
              <a:t>drop</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find() method always returns the _id field unless you specify _id: 0 to suppress the field.</a:t>
            </a:r>
          </a:p>
        </p:txBody>
      </p:sp>
      <p:sp>
        <p:nvSpPr>
          <p:cNvPr id="4" name="Rectangle 3"/>
          <p:cNvSpPr/>
          <p:nvPr/>
        </p:nvSpPr>
        <p:spPr>
          <a:xfrm>
            <a:off x="1943100" y="367838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rPr>
              <a:t>By default, mongo prints the first 20 documents. The mongo shell will prompt the user to  Type </a:t>
            </a:r>
            <a:r>
              <a:rPr lang="en-US" sz="1800" dirty="0">
                <a:solidFill>
                  <a:srgbClr val="FC6F0D"/>
                </a:solidFill>
                <a:latin typeface="Calibri" panose="020F0502020204030204" pitchFamily="34" charset="0"/>
                <a:cs typeface="Calibri" panose="020F0502020204030204" pitchFamily="34" charset="0"/>
              </a:rPr>
              <a:t>"</a:t>
            </a:r>
            <a:r>
              <a:rPr lang="en-US" dirty="0">
                <a:solidFill>
                  <a:srgbClr val="FF5A36"/>
                </a:solidFill>
              </a:rPr>
              <a:t>it</a:t>
            </a:r>
            <a:r>
              <a:rPr lang="en-US" sz="1800" dirty="0">
                <a:solidFill>
                  <a:srgbClr val="FC6F0D"/>
                </a:solidFill>
                <a:latin typeface="Calibri" panose="020F0502020204030204" pitchFamily="34" charset="0"/>
                <a:cs typeface="Calibri" panose="020F0502020204030204" pitchFamily="34" charset="0"/>
              </a:rPr>
              <a:t>"</a:t>
            </a:r>
            <a:r>
              <a:rPr lang="en-US" dirty="0">
                <a:solidFill>
                  <a:srgbClr val="FF5A36"/>
                </a:solidFill>
              </a:rPr>
              <a:t> to continue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43099" y="5085184"/>
            <a:ext cx="8284029" cy="769441"/>
          </a:xfrm>
          <a:prstGeom prst="rect">
            <a:avLst/>
          </a:prstGeom>
          <a:noFill/>
        </p:spPr>
        <p:txBody>
          <a:bodyPr wrap="square">
            <a:spAutoFit/>
          </a:bodyPr>
          <a:lstStyle/>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.emp.</a:t>
            </a:r>
            <a:r>
              <a:rPr lang="en-IN" sz="2200" dirty="0">
                <a:solidFill>
                  <a:srgbClr val="036883"/>
                </a:solidFill>
                <a:latin typeface="Calibri" panose="020F0502020204030204" pitchFamily="34" charset="0"/>
                <a:cs typeface="Calibri" panose="020F0502020204030204" pitchFamily="34" charset="0"/>
              </a:rPr>
              <a:t>find</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a:t>
            </a:r>
            <a:r>
              <a:rPr lang="en-IN" sz="2200" dirty="0">
                <a:solidFill>
                  <a:schemeClr val="accent6">
                    <a:lumMod val="75000"/>
                  </a:schemeClr>
                </a:solidFill>
                <a:latin typeface="Calibri" panose="020F0502020204030204" pitchFamily="34" charset="0"/>
                <a:cs typeface="Calibri" panose="020F0502020204030204" pitchFamily="34" charset="0"/>
              </a:rPr>
              <a:t>false</a:t>
            </a:r>
            <a:r>
              <a:rPr lang="en-IN" sz="2200" dirty="0">
                <a:latin typeface="Calibri" panose="020F0502020204030204" pitchFamily="34" charset="0"/>
                <a:cs typeface="Calibri" panose="020F0502020204030204" pitchFamily="34" charset="0"/>
              </a:rPr>
              <a:t>, sal: </a:t>
            </a:r>
            <a:r>
              <a:rPr lang="en-IN" sz="2200" dirty="0">
                <a:solidFill>
                  <a:schemeClr val="accent6">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 Per :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rgbClr val="B22251"/>
                </a:solidFill>
                <a:latin typeface="Calibri" panose="020F0502020204030204" pitchFamily="34" charset="0"/>
                <a:cs typeface="Calibri" panose="020F0502020204030204" pitchFamily="34" charset="0"/>
              </a:rPr>
              <a:t>$multiply</a:t>
            </a:r>
            <a:r>
              <a:rPr lang="en-IN" sz="2200" dirty="0">
                <a:latin typeface="Calibri" panose="020F0502020204030204" pitchFamily="34" charset="0"/>
                <a:cs typeface="Calibri" panose="020F0502020204030204" pitchFamily="34" charset="0"/>
              </a:rPr>
              <a:t>: ['$sal', .05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NewSalary:</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a:t>
            </a:r>
            <a:r>
              <a:rPr lang="en-IN" sz="2200" dirty="0">
                <a:solidFill>
                  <a:srgbClr val="B22251"/>
                </a:solidFill>
                <a:latin typeface="Calibri" panose="020F0502020204030204" pitchFamily="34" charset="0"/>
                <a:cs typeface="Calibri" panose="020F0502020204030204" pitchFamily="34" charset="0"/>
              </a:rPr>
              <a:t>$add</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'$sal',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rgbClr val="B22251"/>
                </a:solidFill>
                <a:latin typeface="Calibri" panose="020F0502020204030204" pitchFamily="34" charset="0"/>
                <a:cs typeface="Calibri" panose="020F0502020204030204" pitchFamily="34" charset="0"/>
              </a:rPr>
              <a:t>$multiply</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'$sal',  .05 </a:t>
            </a:r>
            <a:r>
              <a:rPr lang="en-IN" sz="2200" dirty="0">
                <a:solidFill>
                  <a:schemeClr val="bg1">
                    <a:lumMod val="50000"/>
                  </a:schemeClr>
                </a:solidFill>
                <a:latin typeface="Calibri" panose="020F0502020204030204" pitchFamily="34" charset="0"/>
                <a:cs typeface="Calibri" panose="020F0502020204030204" pitchFamily="34" charset="0"/>
              </a:rPr>
              <a:t>] } ] } } )</a:t>
            </a:r>
          </a:p>
        </p:txBody>
      </p:sp>
      <p:sp>
        <p:nvSpPr>
          <p:cNvPr id="9" name="TextBox 8">
            <a:extLst>
              <a:ext uri="{FF2B5EF4-FFF2-40B4-BE49-F238E27FC236}">
                <a16:creationId xmlns:a16="http://schemas.microsoft.com/office/drawing/2014/main" id="{207E4145-3E07-407A-A157-964CFB4C54A1}"/>
              </a:ext>
            </a:extLst>
          </p:cNvPr>
          <p:cNvSpPr txBox="1"/>
          <p:nvPr/>
        </p:nvSpPr>
        <p:spPr>
          <a:xfrm>
            <a:off x="3791744" y="174337"/>
            <a:ext cx="8280920" cy="1538883"/>
          </a:xfrm>
          <a:prstGeom prst="rect">
            <a:avLst/>
          </a:prstGeom>
          <a:noFill/>
        </p:spPr>
        <p:txBody>
          <a:bodyPr wrap="square">
            <a:spAutoFit/>
          </a:bodyPr>
          <a:lstStyle/>
          <a:p>
            <a:pPr algn="r"/>
            <a:r>
              <a:rPr lang="en-IN" sz="2400" i="1" dirty="0">
                <a:solidFill>
                  <a:srgbClr val="FF0000"/>
                </a:solidFill>
              </a:rPr>
              <a:t>Embedded Field Specification</a:t>
            </a:r>
          </a:p>
          <a:p>
            <a:pPr algn="r"/>
            <a:endParaRPr lang="en-IN" sz="800" i="1" dirty="0">
              <a:solidFill>
                <a:srgbClr val="FF0000"/>
              </a:solidFill>
            </a:endParaRPr>
          </a:p>
          <a:p>
            <a:r>
              <a:rPr lang="en-IN" b="1" dirty="0">
                <a:solidFill>
                  <a:schemeClr val="accent1">
                    <a:lumMod val="75000"/>
                  </a:schemeClr>
                </a:solidFill>
              </a:rPr>
              <a:t>For fields in an embedded documents, you can specify the field using either:</a:t>
            </a:r>
          </a:p>
          <a:p>
            <a:endParaRPr lang="en-IN" sz="800" dirty="0"/>
          </a:p>
          <a:p>
            <a:r>
              <a:rPr lang="en-IN" b="1" dirty="0"/>
              <a:t>dot notation; </a:t>
            </a:r>
            <a:r>
              <a:rPr lang="en-IN" b="1" dirty="0">
                <a:solidFill>
                  <a:srgbClr val="FF0000"/>
                </a:solidFill>
              </a:rPr>
              <a:t>e.g.</a:t>
            </a:r>
            <a:r>
              <a:rPr lang="en-IN" b="1" dirty="0"/>
              <a:t>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t>nested form; </a:t>
            </a:r>
            <a:r>
              <a:rPr lang="en-IN" b="1" dirty="0">
                <a:solidFill>
                  <a:srgbClr val="FF0000"/>
                </a:solidFill>
              </a:rPr>
              <a:t>e.g.</a:t>
            </a:r>
            <a:r>
              <a:rPr lang="en-IN" b="1" dirty="0"/>
              <a:t>  </a:t>
            </a:r>
            <a:r>
              <a:rPr lang="en-IN" dirty="0">
                <a:solidFill>
                  <a:srgbClr val="049DC8"/>
                </a:solidFill>
                <a:latin typeface="Consolas" panose="020B0609020204030204" pitchFamily="49" charset="0"/>
                <a:cs typeface="Calibri" panose="020F0502020204030204" pitchFamily="34" charset="0"/>
              </a:rPr>
              <a:t>{ field: { nestedfield: &lt;value&gt; } }</a:t>
            </a:r>
          </a:p>
        </p:txBody>
      </p:sp>
    </p:spTree>
    <p:extLst>
      <p:ext uri="{BB962C8B-B14F-4D97-AF65-F5344CB8AC3E}">
        <p14:creationId xmlns:p14="http://schemas.microsoft.com/office/powerpoint/2010/main" val="323746580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56792"/>
            <a:ext cx="9108375" cy="116955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 ['collection'].find ({ query }, { projection })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 { projection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db.getCollection('name').find ({ query }, { projection })</a:t>
            </a:r>
          </a:p>
        </p:txBody>
      </p:sp>
      <p:sp>
        <p:nvSpPr>
          <p:cNvPr id="8" name="Rectangle 7"/>
          <p:cNvSpPr/>
          <p:nvPr/>
        </p:nvSpPr>
        <p:spPr>
          <a:xfrm>
            <a:off x="1524000" y="2902825"/>
            <a:ext cx="9024500" cy="1323439"/>
          </a:xfrm>
          <a:prstGeom prst="rect">
            <a:avLst/>
          </a:prstGeom>
        </p:spPr>
        <p:txBody>
          <a:bodyPr wrap="square">
            <a:spAutoFit/>
          </a:bodyPr>
          <a:lstStyle/>
          <a:p>
            <a:r>
              <a:rPr lang="en-US" b="1" i="1" dirty="0">
                <a:solidFill>
                  <a:srgbClr val="036883"/>
                </a:solidFill>
              </a:rPr>
              <a:t>query</a:t>
            </a:r>
            <a:r>
              <a:rPr lang="en-US" dirty="0"/>
              <a:t>: Specifies selection filter using query operators. To return all documents in a collection, omit this parameter or pass an empty document ({}).</a:t>
            </a:r>
          </a:p>
          <a:p>
            <a:endParaRPr lang="en-US" sz="800" dirty="0"/>
          </a:p>
          <a:p>
            <a:r>
              <a:rPr lang="en-US" b="1" i="1" dirty="0">
                <a:solidFill>
                  <a:srgbClr val="036883"/>
                </a:solidFill>
              </a:rPr>
              <a:t>projection</a:t>
            </a:r>
            <a:r>
              <a:rPr lang="en-US" dirty="0"/>
              <a:t>: Specifies the fields to return in the documents that match the query filter. To return all fields in the matching documents, omit this parameter.</a:t>
            </a:r>
          </a:p>
        </p:txBody>
      </p:sp>
      <p:sp>
        <p:nvSpPr>
          <p:cNvPr id="12" name="Rectangle 11"/>
          <p:cNvSpPr/>
          <p:nvPr/>
        </p:nvSpPr>
        <p:spPr>
          <a:xfrm>
            <a:off x="1524001" y="4380153"/>
            <a:ext cx="1325986" cy="400110"/>
          </a:xfrm>
          <a:prstGeom prst="rect">
            <a:avLst/>
          </a:prstGeom>
        </p:spPr>
        <p:txBody>
          <a:bodyPr wrap="square">
            <a:spAutoFit/>
          </a:bodyPr>
          <a:lstStyle/>
          <a:p>
            <a:r>
              <a:rPr lang="en-US" sz="2000" dirty="0">
                <a:solidFill>
                  <a:srgbClr val="C00000"/>
                </a:solidFill>
              </a:rPr>
              <a:t>Projection</a:t>
            </a:r>
          </a:p>
        </p:txBody>
      </p:sp>
      <p:sp>
        <p:nvSpPr>
          <p:cNvPr id="13" name="Rectangle 12"/>
          <p:cNvSpPr/>
          <p:nvPr/>
        </p:nvSpPr>
        <p:spPr>
          <a:xfrm>
            <a:off x="1524000" y="4818892"/>
            <a:ext cx="5429033"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field1: &lt;value&gt;, field2: &lt;value&gt; ... }</a:t>
            </a:r>
          </a:p>
        </p:txBody>
      </p:sp>
      <p:sp>
        <p:nvSpPr>
          <p:cNvPr id="14" name="Rectangle 13"/>
          <p:cNvSpPr/>
          <p:nvPr/>
        </p:nvSpPr>
        <p:spPr>
          <a:xfrm>
            <a:off x="1524000" y="5321801"/>
            <a:ext cx="8994812" cy="1055545"/>
          </a:xfrm>
          <a:prstGeom prst="rect">
            <a:avLst/>
          </a:prstGeom>
        </p:spPr>
        <p:txBody>
          <a:bodyPr wrap="square">
            <a:spAutoFit/>
          </a:bodyPr>
          <a:lstStyle/>
          <a:p>
            <a:pPr marL="285750" indent="-285750">
              <a:lnSpc>
                <a:spcPct val="150000"/>
              </a:lnSpc>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1</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dirty="0"/>
              <a:t> to include the field in the return documents.</a:t>
            </a:r>
          </a:p>
          <a:p>
            <a:pPr marL="285750" indent="-285750">
              <a:lnSpc>
                <a:spcPct val="150000"/>
              </a:lnSpc>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0</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dirty="0"/>
              <a:t> to exclude the field.</a:t>
            </a:r>
          </a:p>
        </p:txBody>
      </p:sp>
    </p:spTree>
    <p:extLst>
      <p:ext uri="{BB962C8B-B14F-4D97-AF65-F5344CB8AC3E}">
        <p14:creationId xmlns:p14="http://schemas.microsoft.com/office/powerpoint/2010/main" val="6398872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2924945"/>
            <a:ext cx="10285733" cy="3568477"/>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sz="20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sz="2000"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473146"/>
            <a:ext cx="9144000" cy="4124206"/>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getCollection</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getSiblingDB</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'db1'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getCollection</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job: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$gt</a:t>
            </a:r>
            <a:r>
              <a:rPr lang="en-US" sz="2200" dirty="0">
                <a:latin typeface="Calibri" panose="020F0502020204030204" pitchFamily="34" charset="0"/>
                <a:cs typeface="Calibri" panose="020F0502020204030204" pitchFamily="34" charset="0"/>
              </a:rPr>
              <a:t>: 4</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job:</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_id:</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sz="2200" dirty="0">
                <a:latin typeface="Calibri" panose="020F0502020204030204" pitchFamily="34" charset="0"/>
                <a:cs typeface="Calibri" panose="020F0502020204030204" pitchFamily="34" charset="0"/>
              </a:rPr>
              <a:t>, ename:</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job:</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8" name="Rectangle 7"/>
          <p:cNvSpPr/>
          <p:nvPr/>
        </p:nvSpPr>
        <p:spPr>
          <a:xfrm>
            <a:off x="1524001" y="1214422"/>
            <a:ext cx="7557126" cy="116955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 ['collection'].find ({ query }, { projection })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 { projection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db.getCollection('name').find ({ query }, { projection })</a:t>
            </a:r>
          </a:p>
        </p:txBody>
      </p:sp>
    </p:spTree>
    <p:extLst>
      <p:ext uri="{BB962C8B-B14F-4D97-AF65-F5344CB8AC3E}">
        <p14:creationId xmlns:p14="http://schemas.microsoft.com/office/powerpoint/2010/main" val="63521726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3429000"/>
            <a:ext cx="9144000" cy="181588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0</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0</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getCollection</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0</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-1</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8" name="Rectangle 7"/>
          <p:cNvSpPr/>
          <p:nvPr/>
        </p:nvSpPr>
        <p:spPr>
          <a:xfrm>
            <a:off x="1524000" y="1478394"/>
            <a:ext cx="9144000" cy="144655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 ['collection'].find ({ query }, { projection }) [&lt;index&gt; [.field]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 { projection }) [&lt;index&gt; [.field]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db.getCollection('name').find ({ query }, { projection }) [&lt;index&gt; [.field] ]</a:t>
            </a:r>
          </a:p>
        </p:txBody>
      </p:sp>
    </p:spTree>
    <p:extLst>
      <p:ext uri="{BB962C8B-B14F-4D97-AF65-F5344CB8AC3E}">
        <p14:creationId xmlns:p14="http://schemas.microsoft.com/office/powerpoint/2010/main" val="276267269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8416086"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var variable_name = db.collection.find({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769441"/>
          </a:xfrm>
          <a:prstGeom prst="rect">
            <a:avLst/>
          </a:prstGeom>
        </p:spPr>
        <p:txBody>
          <a:bodyPr wrap="square">
            <a:spAutoFit/>
          </a:bodyPr>
          <a:lstStyle/>
          <a:p>
            <a:r>
              <a:rPr lang="en-US" sz="2200" dirty="0">
                <a:latin typeface="Calibri" panose="020F0502020204030204" pitchFamily="34" charset="0"/>
                <a:cs typeface="Calibri" panose="020F0502020204030204" pitchFamily="34" charset="0"/>
              </a:rPr>
              <a:t>var x = </a:t>
            </a: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p>
          <a:p>
            <a:r>
              <a:rPr lang="en-US" sz="2200" dirty="0">
                <a:latin typeface="Calibri" panose="020F0502020204030204" pitchFamily="34" charset="0"/>
                <a:cs typeface="Calibri" panose="020F0502020204030204" pitchFamily="34" charset="0"/>
              </a:rPr>
              <a:t>x.</a:t>
            </a:r>
            <a:r>
              <a:rPr lang="en-US" sz="2200" i="1" dirty="0">
                <a:solidFill>
                  <a:schemeClr val="accent6"/>
                </a:solidFill>
                <a:latin typeface="Calibri" panose="020F0502020204030204" pitchFamily="34" charset="0"/>
                <a:cs typeface="Calibri" panose="020F0502020204030204" pitchFamily="34" charset="0"/>
              </a:rPr>
              <a:t>forEach</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printjson</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50400698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Specifies the order in which the query returns matching documents. You must apply sort()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4000" y="1563470"/>
            <a:ext cx="9252520" cy="116955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cursor.sort({ field: value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 ['collection'].find({ query }, { projection }).sort({ field: value })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 { projection }).sort({ field: value })</a:t>
            </a:r>
          </a:p>
        </p:txBody>
      </p:sp>
      <p:sp>
        <p:nvSpPr>
          <p:cNvPr id="3" name="Rectangle 2"/>
          <p:cNvSpPr/>
          <p:nvPr/>
        </p:nvSpPr>
        <p:spPr>
          <a:xfrm>
            <a:off x="1524000" y="3419708"/>
            <a:ext cx="9143999" cy="369332"/>
          </a:xfrm>
          <a:prstGeom prst="rect">
            <a:avLst/>
          </a:prstGeom>
          <a:solidFill>
            <a:srgbClr val="DFE100"/>
          </a:solidFill>
        </p:spPr>
        <p:txBody>
          <a:bodyPr wrap="square">
            <a:spAutoFit/>
          </a:bodyPr>
          <a:lstStyle/>
          <a:p>
            <a:r>
              <a:rPr lang="en-US" dirty="0"/>
              <a:t>Specify in the sort parameter  1 or -1 to specify an ascending or descending sort respectively.</a:t>
            </a:r>
          </a:p>
        </p:txBody>
      </p:sp>
      <p:sp>
        <p:nvSpPr>
          <p:cNvPr id="5" name="Rectangle 4"/>
          <p:cNvSpPr/>
          <p:nvPr/>
        </p:nvSpPr>
        <p:spPr>
          <a:xfrm>
            <a:off x="1523999" y="4120624"/>
            <a:ext cx="9144000"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sort</a:t>
            </a:r>
            <a:r>
              <a:rPr lang="en-US" sz="2200" dirty="0">
                <a:latin typeface="Calibri" panose="020F0502020204030204" pitchFamily="34" charset="0"/>
                <a:cs typeface="Calibri" panose="020F0502020204030204" pitchFamily="34" charset="0"/>
              </a:rPr>
              <a:t>({ename: 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sort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55872191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Use the limit() 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678136" y="1779493"/>
            <a:ext cx="8840676" cy="116955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cursor.limit(&lt;number&gt;)</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 ['collection'].find({ query }, { projection }).limit(&lt;number&gt;)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 { projection }).limit(&lt;number&gt;)</a:t>
            </a:r>
          </a:p>
        </p:txBody>
      </p:sp>
      <p:sp>
        <p:nvSpPr>
          <p:cNvPr id="2" name="Rectangle 1"/>
          <p:cNvSpPr/>
          <p:nvPr/>
        </p:nvSpPr>
        <p:spPr>
          <a:xfrm>
            <a:off x="1673188" y="3400544"/>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limit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0</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92D050"/>
                </a:solidFill>
                <a:latin typeface="Calibri" panose="020F0502020204030204" pitchFamily="34" charset="0"/>
                <a:cs typeface="Calibri" panose="020F0502020204030204" pitchFamily="34" charset="0"/>
              </a:rPr>
              <a:t># all documents</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limit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2</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
        <p:nvSpPr>
          <p:cNvPr id="3" name="Rectangle 2"/>
          <p:cNvSpPr/>
          <p:nvPr/>
        </p:nvSpPr>
        <p:spPr>
          <a:xfrm>
            <a:off x="1555667" y="49976"/>
            <a:ext cx="3778333" cy="707886"/>
          </a:xfrm>
          <a:prstGeom prst="rect">
            <a:avLst/>
          </a:prstGeom>
          <a:solidFill>
            <a:srgbClr val="90E183"/>
          </a:solidFill>
        </p:spPr>
        <p:txBody>
          <a:bodyPr wrap="square">
            <a:spAutoFit/>
          </a:bodyPr>
          <a:lstStyle/>
          <a:p>
            <a:r>
              <a:rPr lang="en-US" sz="20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cursor.skip()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144000" cy="116955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cursor.skip(&lt;offset_number&gt;)</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 ['emp'].find({ query }, { projection }).skip(&lt;offset_number&gt;)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 { projection }).skip(&lt;offset_number&gt;)</a:t>
            </a:r>
          </a:p>
        </p:txBody>
      </p:sp>
      <p:sp>
        <p:nvSpPr>
          <p:cNvPr id="2" name="Rectangle 1"/>
          <p:cNvSpPr/>
          <p:nvPr/>
        </p:nvSpPr>
        <p:spPr>
          <a:xfrm>
            <a:off x="1524000" y="2918936"/>
            <a:ext cx="8994812"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solidFill>
                  <a:schemeClr val="tx1">
                    <a:lumMod val="95000"/>
                    <a:lumOff val="5000"/>
                  </a:schemeClr>
                </a:solidFill>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tx1">
                    <a:lumMod val="95000"/>
                    <a:lumOff val="5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skip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tx1">
                    <a:lumMod val="95000"/>
                    <a:lumOff val="5000"/>
                  </a:schemeClr>
                </a:solidFill>
                <a:latin typeface="Calibri" panose="020F0502020204030204" pitchFamily="34" charset="0"/>
                <a:cs typeface="Calibri" panose="020F0502020204030204" pitchFamily="34" charset="0"/>
              </a:rPr>
              <a:t>4</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tx1">
                    <a:lumMod val="95000"/>
                    <a:lumOff val="5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solidFill>
                <a:schemeClr val="tx1">
                  <a:lumMod val="95000"/>
                  <a:lumOff val="5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solidFill>
                  <a:schemeClr val="tx1">
                    <a:lumMod val="95000"/>
                    <a:lumOff val="5000"/>
                  </a:schemeClr>
                </a:solidFill>
                <a:latin typeface="Calibri" panose="020F0502020204030204" pitchFamily="34" charset="0"/>
                <a:cs typeface="Calibri" panose="020F0502020204030204" pitchFamily="34" charset="0"/>
              </a:rPr>
              <a:t>.emp.</a:t>
            </a:r>
            <a:r>
              <a:rPr lang="en-IN" sz="2200" dirty="0">
                <a:solidFill>
                  <a:srgbClr val="036883"/>
                </a:solidFill>
                <a:latin typeface="Calibri" panose="020F0502020204030204" pitchFamily="34" charset="0"/>
                <a:cs typeface="Calibri" panose="020F0502020204030204" pitchFamily="34" charset="0"/>
              </a:rPr>
              <a:t>find</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solidFill>
                  <a:schemeClr val="tx1">
                    <a:lumMod val="95000"/>
                    <a:lumOff val="5000"/>
                  </a:schemeClr>
                </a:solidFill>
                <a:latin typeface="Calibri" panose="020F0502020204030204" pitchFamily="34" charset="0"/>
                <a:cs typeface="Calibri" panose="020F0502020204030204" pitchFamily="34" charset="0"/>
              </a:rPr>
              <a:t>.</a:t>
            </a:r>
            <a:r>
              <a:rPr lang="en-IN" sz="2200" dirty="0">
                <a:solidFill>
                  <a:srgbClr val="036883"/>
                </a:solidFill>
                <a:latin typeface="Calibri" panose="020F0502020204030204" pitchFamily="34" charset="0"/>
                <a:cs typeface="Calibri" panose="020F0502020204030204" pitchFamily="34" charset="0"/>
              </a:rPr>
              <a:t>skip</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solidFill>
                  <a:schemeClr val="tx1">
                    <a:lumMod val="95000"/>
                    <a:lumOff val="5000"/>
                  </a:schemeClr>
                </a:solidFill>
                <a:latin typeface="Calibri" panose="020F0502020204030204" pitchFamily="34" charset="0"/>
                <a:cs typeface="Calibri" panose="020F0502020204030204" pitchFamily="34" charset="0"/>
              </a:rPr>
              <a:t>db.emp.</a:t>
            </a:r>
            <a:r>
              <a:rPr lang="en-IN" sz="2200" dirty="0">
                <a:solidFill>
                  <a:srgbClr val="036883"/>
                </a:solidFill>
                <a:latin typeface="Calibri" panose="020F0502020204030204" pitchFamily="34" charset="0"/>
                <a:cs typeface="Calibri" panose="020F0502020204030204" pitchFamily="34" charset="0"/>
              </a:rPr>
              <a:t>countDocuments</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solidFill>
                  <a:schemeClr val="tx1">
                    <a:lumMod val="95000"/>
                    <a:lumOff val="5000"/>
                  </a:schemeClr>
                </a:solidFill>
                <a:latin typeface="Calibri" panose="020F0502020204030204" pitchFamily="34" charset="0"/>
                <a:cs typeface="Calibri" panose="020F0502020204030204" pitchFamily="34" charset="0"/>
              </a:rPr>
              <a:t>- 1</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solidFill>
                  <a:schemeClr val="tx1">
                    <a:lumMod val="95000"/>
                    <a:lumOff val="5000"/>
                  </a:schemeClr>
                </a:solidFill>
                <a:latin typeface="Calibri" panose="020F0502020204030204" pitchFamily="34" charset="0"/>
                <a:cs typeface="Calibri" panose="020F0502020204030204" pitchFamily="34" charset="0"/>
              </a:rPr>
              <a:t>;</a:t>
            </a:r>
            <a:endParaRPr lang="en-US" sz="2200" dirty="0">
              <a:solidFill>
                <a:schemeClr val="tx1">
                  <a:lumMod val="95000"/>
                  <a:lumOff val="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Counts the number of documents referenced by a cursor. Append the count() method to a find() 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cursor.count()</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}).count()</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 ['collection_name'].find({ query }).count()</a:t>
            </a:r>
          </a:p>
        </p:txBody>
      </p:sp>
      <p:sp>
        <p:nvSpPr>
          <p:cNvPr id="2" name="Rectangle 1"/>
          <p:cNvSpPr/>
          <p:nvPr/>
        </p:nvSpPr>
        <p:spPr>
          <a:xfrm>
            <a:off x="1673188" y="3429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69046665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149714"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db.collection.distinct("field", { query }, { options })</a:t>
            </a:r>
          </a:p>
        </p:txBody>
      </p:sp>
      <p:sp>
        <p:nvSpPr>
          <p:cNvPr id="2" name="Rectangle 1"/>
          <p:cNvSpPr/>
          <p:nvPr/>
        </p:nvSpPr>
        <p:spPr>
          <a:xfrm>
            <a:off x="1673188" y="2345829"/>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distinct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distinct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$gt</a:t>
            </a:r>
            <a:r>
              <a:rPr lang="en-US" sz="2200" dirty="0">
                <a:latin typeface="Calibri" panose="020F0502020204030204" pitchFamily="34" charset="0"/>
                <a:cs typeface="Calibri" panose="020F0502020204030204" pitchFamily="34" charset="0"/>
              </a:rPr>
              <a:t>: 5000 </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
        <p:nvSpPr>
          <p:cNvPr id="3" name="Rectangle 2"/>
          <p:cNvSpPr/>
          <p:nvPr/>
        </p:nvSpPr>
        <p:spPr>
          <a:xfrm>
            <a:off x="1673188" y="3839204"/>
            <a:ext cx="8845624" cy="1446550"/>
          </a:xfrm>
          <a:prstGeom prst="rect">
            <a:avLst/>
          </a:prstGeom>
        </p:spPr>
        <p:txBody>
          <a:bodyPr wrap="square">
            <a:spAutoFit/>
          </a:bodyPr>
          <a:lstStyle/>
          <a:p>
            <a:r>
              <a:rPr lang="en-US" sz="2200" dirty="0">
                <a:solidFill>
                  <a:srgbClr val="B22251"/>
                </a:solidFill>
                <a:latin typeface="Calibri" panose="020F0502020204030204" pitchFamily="34" charset="0"/>
                <a:cs typeface="Calibri" panose="020F0502020204030204" pitchFamily="34" charset="0"/>
              </a:rPr>
              <a:t>var x = db.emp.find()[10]</a:t>
            </a:r>
          </a:p>
          <a:p>
            <a:r>
              <a:rPr lang="en-US" sz="2200" dirty="0">
                <a:solidFill>
                  <a:srgbClr val="B22251"/>
                </a:solidFill>
                <a:latin typeface="Calibri" panose="020F0502020204030204" pitchFamily="34" charset="0"/>
                <a:cs typeface="Calibri" panose="020F0502020204030204" pitchFamily="34" charset="0"/>
              </a:rPr>
              <a:t>for (</a:t>
            </a:r>
            <a:r>
              <a:rPr lang="en-US" sz="2200" dirty="0" err="1">
                <a:solidFill>
                  <a:srgbClr val="B22251"/>
                </a:solidFill>
                <a:latin typeface="Calibri" panose="020F0502020204030204" pitchFamily="34" charset="0"/>
                <a:cs typeface="Calibri" panose="020F0502020204030204" pitchFamily="34" charset="0"/>
              </a:rPr>
              <a:t>i</a:t>
            </a:r>
            <a:r>
              <a:rPr lang="en-US" sz="2200" dirty="0">
                <a:solidFill>
                  <a:srgbClr val="B22251"/>
                </a:solidFill>
                <a:latin typeface="Calibri" panose="020F0502020204030204" pitchFamily="34" charset="0"/>
                <a:cs typeface="Calibri" panose="020F0502020204030204" pitchFamily="34" charset="0"/>
              </a:rPr>
              <a:t> in x) {</a:t>
            </a:r>
          </a:p>
          <a:p>
            <a:r>
              <a:rPr lang="en-US" sz="2200" dirty="0">
                <a:solidFill>
                  <a:srgbClr val="B22251"/>
                </a:solidFill>
                <a:latin typeface="Calibri" panose="020F0502020204030204" pitchFamily="34" charset="0"/>
                <a:cs typeface="Calibri" panose="020F0502020204030204" pitchFamily="34" charset="0"/>
              </a:rPr>
              <a:t>    print(</a:t>
            </a:r>
            <a:r>
              <a:rPr lang="en-US" sz="2200" dirty="0" err="1">
                <a:solidFill>
                  <a:srgbClr val="B22251"/>
                </a:solidFill>
                <a:latin typeface="Calibri" panose="020F0502020204030204" pitchFamily="34" charset="0"/>
                <a:cs typeface="Calibri" panose="020F0502020204030204" pitchFamily="34" charset="0"/>
              </a:rPr>
              <a:t>i</a:t>
            </a:r>
            <a:r>
              <a:rPr lang="en-US" sz="2200" dirty="0">
                <a:solidFill>
                  <a:srgbClr val="B22251"/>
                </a:solidFill>
                <a:latin typeface="Calibri" panose="020F0502020204030204" pitchFamily="34" charset="0"/>
                <a:cs typeface="Calibri" panose="020F0502020204030204" pitchFamily="34" charset="0"/>
              </a:rPr>
              <a:t>)</a:t>
            </a:r>
          </a:p>
          <a:p>
            <a:r>
              <a:rPr lang="en-US" sz="2200" dirty="0">
                <a:solidFill>
                  <a:srgbClr val="B22251"/>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2132856"/>
            <a:ext cx="9144000"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db.collection.count[Documents]({ query }, { options })</a:t>
            </a:r>
          </a:p>
        </p:txBody>
      </p:sp>
      <p:sp>
        <p:nvSpPr>
          <p:cNvPr id="2" name="Rectangle 1"/>
          <p:cNvSpPr/>
          <p:nvPr/>
        </p:nvSpPr>
        <p:spPr>
          <a:xfrm>
            <a:off x="1524000" y="4419601"/>
            <a:ext cx="9144000" cy="181588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countDocuments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countDocuments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countDocuments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'salesman'</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skip</a:t>
            </a:r>
            <a:r>
              <a:rPr lang="en-US" sz="2200" dirty="0">
                <a:latin typeface="Calibri" panose="020F0502020204030204" pitchFamily="34" charset="0"/>
                <a:cs typeface="Calibri" panose="020F0502020204030204" pitchFamily="34" charset="0"/>
              </a:rPr>
              <a:t>: 1, </a:t>
            </a:r>
            <a:r>
              <a:rPr lang="en-US" sz="2200" dirty="0">
                <a:solidFill>
                  <a:srgbClr val="036883"/>
                </a:solidFill>
                <a:latin typeface="Calibri" panose="020F0502020204030204" pitchFamily="34" charset="0"/>
                <a:cs typeface="Calibri" panose="020F0502020204030204" pitchFamily="34" charset="0"/>
              </a:rPr>
              <a:t>limit</a:t>
            </a:r>
            <a:r>
              <a:rPr lang="en-US" sz="2200" dirty="0">
                <a:latin typeface="Calibri" panose="020F0502020204030204" pitchFamily="34" charset="0"/>
                <a:cs typeface="Calibri" panose="020F0502020204030204" pitchFamily="34" charset="0"/>
              </a:rPr>
              <a:t>: 3</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graphicFrame>
        <p:nvGraphicFramePr>
          <p:cNvPr id="3" name="Table 2"/>
          <p:cNvGraphicFramePr>
            <a:graphicFrameLocks noGrp="1"/>
          </p:cNvGraphicFramePr>
          <p:nvPr>
            <p:extLst>
              <p:ext uri="{D42A27DB-BD31-4B8C-83A1-F6EECF244321}">
                <p14:modId xmlns:p14="http://schemas.microsoft.com/office/powerpoint/2010/main" val="1445441740"/>
              </p:ext>
            </p:extLst>
          </p:nvPr>
        </p:nvGraphicFramePr>
        <p:xfrm>
          <a:off x="1524000" y="2819400"/>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find() method always returns the _id field unless you specify _id: 0 to suppress the field.</a:t>
            </a:r>
          </a:p>
        </p:txBody>
      </p:sp>
    </p:spTree>
    <p:extLst>
      <p:ext uri="{BB962C8B-B14F-4D97-AF65-F5344CB8AC3E}">
        <p14:creationId xmlns:p14="http://schemas.microsoft.com/office/powerpoint/2010/main" val="247693632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 ['emp'].findOne({ query } , { projection })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db.collection.findOne({ query } , { projection })</a:t>
            </a:r>
          </a:p>
        </p:txBody>
      </p:sp>
      <p:sp>
        <p:nvSpPr>
          <p:cNvPr id="2" name="Rectangle 1"/>
          <p:cNvSpPr/>
          <p:nvPr/>
        </p:nvSpPr>
        <p:spPr>
          <a:xfrm>
            <a:off x="1524000" y="3400544"/>
            <a:ext cx="9143998"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'manager'</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61175513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Updates an existing document or inserts a new document, depending on its document parameter.</a:t>
            </a:r>
          </a:p>
        </p:txBody>
      </p:sp>
      <p:sp>
        <p:nvSpPr>
          <p:cNvPr id="4" name="Rectangle 3"/>
          <p:cNvSpPr/>
          <p:nvPr/>
        </p:nvSpPr>
        <p:spPr>
          <a:xfrm>
            <a:off x="1790700" y="304800"/>
            <a:ext cx="8610600" cy="1600438"/>
          </a:xfrm>
          <a:prstGeom prst="rect">
            <a:avLst/>
          </a:prstGeom>
          <a:solidFill>
            <a:srgbClr val="98817B"/>
          </a:solidFill>
        </p:spPr>
        <p:txBody>
          <a:bodyPr wrap="square">
            <a:spAutoFit/>
          </a:bodyPr>
          <a:lstStyle/>
          <a:p>
            <a:pPr marL="285750" indent="-285750">
              <a:buFont typeface="Arial" panose="020B0604020202020204" pitchFamily="34" charset="0"/>
              <a:buChar char="•"/>
            </a:pPr>
            <a:r>
              <a:rPr lang="en-US" dirty="0">
                <a:solidFill>
                  <a:srgbClr val="FFBF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BF00"/>
              </a:solidFill>
            </a:endParaRPr>
          </a:p>
          <a:p>
            <a:pPr marL="285750" indent="-285750">
              <a:buFont typeface="Arial" panose="020B0604020202020204" pitchFamily="34" charset="0"/>
              <a:buChar char="•"/>
            </a:pPr>
            <a:r>
              <a:rPr lang="en-US" dirty="0">
                <a:solidFill>
                  <a:srgbClr val="FFBF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497568"/>
            <a:ext cx="8861458" cy="369332"/>
          </a:xfrm>
          <a:prstGeom prst="rect">
            <a:avLst/>
          </a:prstGeom>
        </p:spPr>
        <p:txBody>
          <a:bodyPr wrap="squar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db.collection.save({ document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677146" y="2379584"/>
            <a:ext cx="9315398" cy="769441"/>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.temp.</a:t>
            </a:r>
            <a:r>
              <a:rPr lang="en-US" sz="2200" dirty="0">
                <a:solidFill>
                  <a:srgbClr val="036883"/>
                </a:solidFill>
                <a:latin typeface="Calibri" panose="020F0502020204030204" pitchFamily="34" charset="0"/>
                <a:cs typeface="Calibri" panose="020F0502020204030204" pitchFamily="34" charset="0"/>
              </a:rPr>
              <a:t>save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_id: 10, firstName: </a:t>
            </a:r>
            <a:r>
              <a:rPr lang="en-US" sz="2200" dirty="0">
                <a:solidFill>
                  <a:srgbClr val="669900"/>
                </a:solidFill>
                <a:latin typeface="Calibri" panose="020F0502020204030204" pitchFamily="34" charset="0"/>
                <a:cs typeface="Calibri" panose="020F0502020204030204" pitchFamily="34" charset="0"/>
              </a:rPr>
              <a:t>'</a:t>
            </a:r>
            <a:r>
              <a:rPr lang="en-US" sz="2200" dirty="0" err="1">
                <a:solidFill>
                  <a:srgbClr val="669900"/>
                </a:solidFill>
                <a:latin typeface="Calibri" panose="020F0502020204030204" pitchFamily="34" charset="0"/>
                <a:cs typeface="Calibri" panose="020F0502020204030204" pitchFamily="34" charset="0"/>
              </a:rPr>
              <a:t>neel</a:t>
            </a:r>
            <a:r>
              <a:rPr lang="en-US" sz="2200" dirty="0">
                <a:solidFill>
                  <a:srgbClr val="669900"/>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5000, color: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669900"/>
                </a:solidFill>
                <a:latin typeface="Calibri" panose="020F0502020204030204" pitchFamily="34" charset="0"/>
                <a:cs typeface="Calibri" panose="020F0502020204030204" pitchFamily="34" charset="0"/>
              </a:rPr>
              <a:t>'blue'</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'black'</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'brown'</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size: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669900"/>
                </a:solidFill>
                <a:latin typeface="Calibri" panose="020F0502020204030204" pitchFamily="34" charset="0"/>
                <a:cs typeface="Calibri" panose="020F0502020204030204" pitchFamily="34" charset="0"/>
              </a:rPr>
              <a:t>'small'</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'medium'</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'large'</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'xx-large'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385854597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Redis, </a:t>
                      </a:r>
                      <a:r>
                        <a:rPr kumimoji="0" lang="en-US" b="1" i="0" kern="1200" dirty="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hBase</a:t>
                      </a: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a:t>
            </a:r>
          </a:p>
        </p:txBody>
      </p:sp>
      <p:sp>
        <p:nvSpPr>
          <p:cNvPr id="4" name="Rectangle 3"/>
          <p:cNvSpPr/>
          <p:nvPr/>
        </p:nvSpPr>
        <p:spPr>
          <a:xfrm>
            <a:off x="1657354" y="1497569"/>
            <a:ext cx="7909538" cy="646331"/>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db.collection.insert({&lt;document&gt;})</a:t>
            </a:r>
          </a:p>
          <a:p>
            <a:pPr>
              <a:spcBef>
                <a:spcPct val="0"/>
              </a:spcBef>
            </a:pPr>
            <a:r>
              <a:rPr lang="en-IN" dirty="0">
                <a:solidFill>
                  <a:srgbClr val="049DC8"/>
                </a:solidFill>
                <a:latin typeface="Consolas" panose="020B0609020204030204" pitchFamily="49" charset="0"/>
                <a:cs typeface="Calibri" panose="020F0502020204030204" pitchFamily="34" charset="0"/>
              </a:rPr>
              <a:t>db.collection.insert([{&lt;document 1&gt;} , {&lt;document 2&gt;}, ... ])</a:t>
            </a:r>
          </a:p>
        </p:txBody>
      </p:sp>
      <p:sp>
        <p:nvSpPr>
          <p:cNvPr id="8" name="Rectangle 7"/>
          <p:cNvSpPr/>
          <p:nvPr/>
        </p:nvSpPr>
        <p:spPr>
          <a:xfrm>
            <a:off x="1673188" y="762000"/>
            <a:ext cx="8845624" cy="369332"/>
          </a:xfrm>
          <a:prstGeom prst="rect">
            <a:avLst/>
          </a:prstGeom>
        </p:spPr>
        <p:txBody>
          <a:bodyPr wrap="square">
            <a:spAutoFit/>
          </a:bodyPr>
          <a:lstStyle/>
          <a:p>
            <a:r>
              <a:rPr lang="en-US" b="1" i="1" dirty="0">
                <a:solidFill>
                  <a:srgbClr val="036883"/>
                </a:solidFill>
              </a:rPr>
              <a:t>insert()</a:t>
            </a:r>
            <a:r>
              <a:rPr lang="en-US" dirty="0"/>
              <a:t> inserts a single-document or multiple-documents into a collection.</a:t>
            </a:r>
            <a:endParaRPr lang="en-IN" dirty="0"/>
          </a:p>
        </p:txBody>
      </p:sp>
      <p:sp>
        <p:nvSpPr>
          <p:cNvPr id="3" name="Rectangle 2"/>
          <p:cNvSpPr/>
          <p:nvPr/>
        </p:nvSpPr>
        <p:spPr>
          <a:xfrm>
            <a:off x="1677146" y="2379584"/>
            <a:ext cx="9315398" cy="135421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a:t>
            </a:r>
            <a:r>
              <a:rPr lang="en-US" sz="2200" dirty="0">
                <a:solidFill>
                  <a:srgbClr val="036883"/>
                </a:solidFill>
                <a:latin typeface="Calibri" panose="020F0502020204030204" pitchFamily="34" charset="0"/>
                <a:cs typeface="Calibri" panose="020F0502020204030204" pitchFamily="34" charset="0"/>
              </a:rPr>
              <a:t>insert</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a:t>
            </a:r>
            <a:r>
              <a:rPr lang="en-US" sz="2200" dirty="0">
                <a:solidFill>
                  <a:srgbClr val="036883"/>
                </a:solidFill>
                <a:latin typeface="Calibri" panose="020F0502020204030204" pitchFamily="34" charset="0"/>
                <a:cs typeface="Calibri" panose="020F0502020204030204" pitchFamily="34" charset="0"/>
              </a:rPr>
              <a:t>insert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a:t>
            </a:r>
            <a:r>
              <a:rPr lang="en-US" sz="2200" dirty="0">
                <a:solidFill>
                  <a:srgbClr val="669900"/>
                </a:solidFill>
                <a:latin typeface="Calibri" panose="020F0502020204030204" pitchFamily="34" charset="0"/>
                <a:cs typeface="Calibri" panose="020F0502020204030204" pitchFamily="34" charset="0"/>
              </a:rPr>
              <a:t>'a'</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'abc'</a:t>
            </a:r>
            <a:r>
              <a:rPr lang="en-US" sz="2200" dirty="0">
                <a:latin typeface="Calibri" panose="020F0502020204030204" pitchFamily="34" charset="0"/>
                <a:cs typeface="Calibri" panose="020F0502020204030204" pitchFamily="34" charset="0"/>
              </a:rPr>
              <a:t>, salary: 2000 </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a:t>
            </a:r>
            <a:r>
              <a:rPr lang="en-US" sz="2200" dirty="0">
                <a:solidFill>
                  <a:srgbClr val="036883"/>
                </a:solidFill>
                <a:latin typeface="Calibri" panose="020F0502020204030204" pitchFamily="34" charset="0"/>
                <a:cs typeface="Calibri" panose="020F0502020204030204" pitchFamily="34" charset="0"/>
              </a:rPr>
              <a:t>insert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ename: </a:t>
            </a:r>
            <a:r>
              <a:rPr lang="en-US" sz="2200" dirty="0">
                <a:solidFill>
                  <a:srgbClr val="669900"/>
                </a:solidFill>
                <a:latin typeface="Calibri" panose="020F0502020204030204" pitchFamily="34" charset="0"/>
                <a:cs typeface="Calibri" panose="020F0502020204030204" pitchFamily="34" charset="0"/>
              </a:rPr>
              <a:t>'x'</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a:t>
            </a:r>
            <a:r>
              <a:rPr lang="en-US" sz="2200" dirty="0">
                <a:solidFill>
                  <a:srgbClr val="669900"/>
                </a:solidFill>
                <a:latin typeface="Calibri" panose="020F0502020204030204" pitchFamily="34" charset="0"/>
                <a:cs typeface="Calibri" panose="020F0502020204030204" pitchFamily="34" charset="0"/>
              </a:rPr>
              <a:t>'y'</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latin typeface="Calibri" panose="020F0502020204030204" pitchFamily="34" charset="0"/>
                <a:cs typeface="Calibri" panose="020F0502020204030204" pitchFamily="34" charset="0"/>
              </a:rPr>
              <a:t>		</a:t>
            </a:r>
            <a:r>
              <a:rPr lang="en-US" sz="2000" dirty="0">
                <a:solidFill>
                  <a:srgbClr val="92D050"/>
                </a:solidFill>
                <a:latin typeface="Calibri" panose="020F0502020204030204" pitchFamily="34" charset="0"/>
                <a:cs typeface="Calibri" panose="020F0502020204030204" pitchFamily="34" charset="0"/>
              </a:rPr>
              <a:t># for multiple documents.</a:t>
            </a:r>
            <a:endParaRPr lang="en-US" sz="2200" dirty="0">
              <a:solidFill>
                <a:srgbClr val="92D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8654139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db.collection.insertOne()</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Inserts a document into a collection.</a:t>
            </a:r>
          </a:p>
        </p:txBody>
      </p:sp>
    </p:spTree>
    <p:extLst>
      <p:ext uri="{BB962C8B-B14F-4D97-AF65-F5344CB8AC3E}">
        <p14:creationId xmlns:p14="http://schemas.microsoft.com/office/powerpoint/2010/main" val="250072832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a:t>
            </a:r>
          </a:p>
        </p:txBody>
      </p:sp>
      <p:sp>
        <p:nvSpPr>
          <p:cNvPr id="4" name="Rectangle 3"/>
          <p:cNvSpPr/>
          <p:nvPr/>
        </p:nvSpPr>
        <p:spPr>
          <a:xfrm>
            <a:off x="1657354" y="1497568"/>
            <a:ext cx="4870244" cy="369332"/>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db.collection.insertOne({&lt;document&gt;})</a:t>
            </a:r>
          </a:p>
        </p:txBody>
      </p:sp>
      <p:sp>
        <p:nvSpPr>
          <p:cNvPr id="8" name="Rectangle 7"/>
          <p:cNvSpPr/>
          <p:nvPr/>
        </p:nvSpPr>
        <p:spPr>
          <a:xfrm>
            <a:off x="1673188" y="762000"/>
            <a:ext cx="8845624" cy="369332"/>
          </a:xfrm>
          <a:prstGeom prst="rect">
            <a:avLst/>
          </a:prstGeom>
        </p:spPr>
        <p:txBody>
          <a:bodyPr wrap="square">
            <a:spAutoFit/>
          </a:bodyPr>
          <a:lstStyle/>
          <a:p>
            <a:r>
              <a:rPr lang="en-US" b="1" i="1" dirty="0">
                <a:solidFill>
                  <a:srgbClr val="036883"/>
                </a:solidFill>
              </a:rPr>
              <a:t>insertOne() </a:t>
            </a:r>
            <a:r>
              <a:rPr lang="en-US" dirty="0"/>
              <a:t>inserts a single document into a collection.</a:t>
            </a:r>
            <a:endParaRPr lang="en-IN" dirty="0"/>
          </a:p>
        </p:txBody>
      </p:sp>
      <p:sp>
        <p:nvSpPr>
          <p:cNvPr id="3" name="Rectangle 2"/>
          <p:cNvSpPr/>
          <p:nvPr/>
        </p:nvSpPr>
        <p:spPr>
          <a:xfrm>
            <a:off x="1677146" y="2233137"/>
            <a:ext cx="8841666"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insertOne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a:t>
            </a:r>
            <a:r>
              <a:rPr lang="en-US" sz="2200" dirty="0">
                <a:solidFill>
                  <a:srgbClr val="669900"/>
                </a:solidFill>
                <a:latin typeface="Calibri" panose="020F0502020204030204" pitchFamily="34" charset="0"/>
                <a:cs typeface="Calibri" panose="020F0502020204030204" pitchFamily="34" charset="0"/>
              </a:rPr>
              <a:t>'x'</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a:t>
            </a:r>
            <a:r>
              <a:rPr lang="en-US" sz="2200" dirty="0" err="1">
                <a:solidFill>
                  <a:srgbClr val="669900"/>
                </a:solidFill>
                <a:latin typeface="Calibri" panose="020F0502020204030204" pitchFamily="34" charset="0"/>
                <a:cs typeface="Calibri" panose="020F0502020204030204" pitchFamily="34" charset="0"/>
              </a:rPr>
              <a:t>pqr</a:t>
            </a:r>
            <a:r>
              <a:rPr lang="en-US" sz="2200" dirty="0">
                <a:solidFill>
                  <a:srgbClr val="669900"/>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salary: 2000 </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68484086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db.collection.insertMany()</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Inserts multiple documents into a collection.</a:t>
            </a:r>
          </a:p>
        </p:txBody>
      </p:sp>
    </p:spTree>
    <p:extLst>
      <p:ext uri="{BB962C8B-B14F-4D97-AF65-F5344CB8AC3E}">
        <p14:creationId xmlns:p14="http://schemas.microsoft.com/office/powerpoint/2010/main" val="286749736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db.collection.insertMany()</a:t>
            </a:r>
          </a:p>
        </p:txBody>
      </p:sp>
      <p:sp>
        <p:nvSpPr>
          <p:cNvPr id="4" name="Rectangle 3"/>
          <p:cNvSpPr/>
          <p:nvPr/>
        </p:nvSpPr>
        <p:spPr>
          <a:xfrm>
            <a:off x="1657355" y="1497568"/>
            <a:ext cx="8542723" cy="369332"/>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db.collection.insertMany([{&lt;document 1&gt;} , {&lt;document 2&gt;}, ... ])</a:t>
            </a:r>
          </a:p>
        </p:txBody>
      </p:sp>
      <p:sp>
        <p:nvSpPr>
          <p:cNvPr id="8" name="Rectangle 7"/>
          <p:cNvSpPr/>
          <p:nvPr/>
        </p:nvSpPr>
        <p:spPr>
          <a:xfrm>
            <a:off x="1673188" y="762000"/>
            <a:ext cx="8845624" cy="369332"/>
          </a:xfrm>
          <a:prstGeom prst="rect">
            <a:avLst/>
          </a:prstGeom>
        </p:spPr>
        <p:txBody>
          <a:bodyPr wrap="square">
            <a:spAutoFit/>
          </a:bodyPr>
          <a:lstStyle/>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1677146" y="2233137"/>
            <a:ext cx="8841666"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a:t>
            </a:r>
            <a:r>
              <a:rPr lang="en-US" sz="2200" dirty="0">
                <a:solidFill>
                  <a:srgbClr val="036883"/>
                </a:solidFill>
                <a:latin typeface="Calibri" panose="020F0502020204030204" pitchFamily="34" charset="0"/>
                <a:cs typeface="Calibri" panose="020F0502020204030204" pitchFamily="34" charset="0"/>
              </a:rPr>
              <a:t>insertMany</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ename: </a:t>
            </a:r>
            <a:r>
              <a:rPr lang="en-US" sz="2200" dirty="0">
                <a:solidFill>
                  <a:srgbClr val="669900"/>
                </a:solidFill>
                <a:latin typeface="Calibri" panose="020F0502020204030204" pitchFamily="34" charset="0"/>
                <a:cs typeface="Calibri" panose="020F0502020204030204" pitchFamily="34" charset="0"/>
              </a:rPr>
              <a:t>'x'</a:t>
            </a:r>
            <a:r>
              <a:rPr lang="en-US" sz="2200" dirty="0">
                <a:latin typeface="Calibri" panose="020F0502020204030204" pitchFamily="34" charset="0"/>
                <a:cs typeface="Calibri" panose="020F0502020204030204" pitchFamily="34" charset="0"/>
              </a:rPr>
              <a:t>, salary: 2000</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 </a:t>
            </a:r>
            <a:r>
              <a:rPr lang="en-US" sz="2200" dirty="0">
                <a:solidFill>
                  <a:srgbClr val="669900"/>
                </a:solidFill>
                <a:latin typeface="Calibri" panose="020F0502020204030204" pitchFamily="34" charset="0"/>
                <a:cs typeface="Calibri" panose="020F0502020204030204" pitchFamily="34" charset="0"/>
              </a:rPr>
              <a:t>'y'</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a:t>
            </a:r>
            <a:r>
              <a:rPr lang="en-US" sz="2200" dirty="0" err="1">
                <a:solidFill>
                  <a:srgbClr val="669900"/>
                </a:solidFill>
                <a:latin typeface="Calibri" panose="020F0502020204030204" pitchFamily="34" charset="0"/>
                <a:cs typeface="Calibri" panose="020F0502020204030204" pitchFamily="34" charset="0"/>
              </a:rPr>
              <a:t>hr</a:t>
            </a:r>
            <a:r>
              <a:rPr lang="en-US" sz="2200" dirty="0">
                <a:solidFill>
                  <a:srgbClr val="669900"/>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284581872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TODO</a:t>
            </a:r>
          </a:p>
        </p:txBody>
      </p:sp>
    </p:spTree>
    <p:extLst>
      <p:ext uri="{BB962C8B-B14F-4D97-AF65-F5344CB8AC3E}">
        <p14:creationId xmlns:p14="http://schemas.microsoft.com/office/powerpoint/2010/main" val="79994976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59468"/>
            <a:ext cx="1704313" cy="369332"/>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var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657354" y="1945481"/>
            <a:ext cx="9839245" cy="3893374"/>
          </a:xfrm>
          <a:prstGeom prst="rect">
            <a:avLst/>
          </a:prstGeom>
        </p:spPr>
        <p:txBody>
          <a:bodyPr wrap="square">
            <a:spAutoFit/>
          </a:bodyPr>
          <a:lstStyle/>
          <a:p>
            <a:r>
              <a:rPr lang="en-US" sz="1900" dirty="0">
                <a:latin typeface="Consolas" panose="020B0609020204030204" pitchFamily="49" charset="0"/>
                <a:cs typeface="Calibri" panose="020F0502020204030204" pitchFamily="34" charset="0"/>
              </a:rPr>
              <a:t>&gt; var doc = </a:t>
            </a:r>
            <a:r>
              <a:rPr lang="en-US" sz="1900" dirty="0">
                <a:solidFill>
                  <a:schemeClr val="bg1">
                    <a:lumMod val="50000"/>
                  </a:schemeClr>
                </a:solidFill>
                <a:latin typeface="Consolas" panose="020B0609020204030204" pitchFamily="49" charset="0"/>
              </a:rPr>
              <a:t>{}</a:t>
            </a:r>
            <a:r>
              <a:rPr lang="en-US" sz="1900" dirty="0">
                <a:latin typeface="Consolas" panose="020B0609020204030204" pitchFamily="49" charset="0"/>
                <a:cs typeface="Calibri" panose="020F0502020204030204" pitchFamily="34" charset="0"/>
              </a:rPr>
              <a:t>; </a:t>
            </a:r>
            <a:r>
              <a:rPr lang="en-US" sz="1900" dirty="0">
                <a:solidFill>
                  <a:srgbClr val="FC6F0D"/>
                </a:solidFill>
                <a:latin typeface="Consolas" panose="020B0609020204030204" pitchFamily="49" charset="0"/>
                <a:cs typeface="Calibri" panose="020F0502020204030204" pitchFamily="34" charset="0"/>
              </a:rPr>
              <a:t>			       </a:t>
            </a:r>
            <a:r>
              <a:rPr lang="en-US" sz="1900" dirty="0">
                <a:solidFill>
                  <a:srgbClr val="92D050"/>
                </a:solidFill>
                <a:latin typeface="Consolas" panose="020B0609020204030204" pitchFamily="49" charset="0"/>
                <a:cs typeface="Calibri" panose="020F0502020204030204" pitchFamily="34" charset="0"/>
              </a:rPr>
              <a:t># JavaScript object</a:t>
            </a:r>
          </a:p>
          <a:p>
            <a:r>
              <a:rPr lang="en-US" sz="1900" dirty="0">
                <a:latin typeface="Consolas" panose="020B0609020204030204" pitchFamily="49" charset="0"/>
                <a:cs typeface="Calibri" panose="020F0502020204030204" pitchFamily="34" charset="0"/>
              </a:rPr>
              <a:t>&gt; doc.title = </a:t>
            </a:r>
            <a:r>
              <a:rPr lang="en-US" sz="1900" dirty="0">
                <a:solidFill>
                  <a:srgbClr val="669900"/>
                </a:solidFill>
                <a:latin typeface="Consolas" panose="020B0609020204030204" pitchFamily="49" charset="0"/>
              </a:rPr>
              <a:t>"MongoDB </a:t>
            </a:r>
            <a:r>
              <a:rPr lang="en-US" sz="1900" dirty="0">
                <a:solidFill>
                  <a:srgbClr val="669900"/>
                </a:solidFill>
                <a:latin typeface="Consolas" panose="020B0609020204030204" pitchFamily="49" charset="0"/>
                <a:cs typeface="Calibri" panose="020F0502020204030204" pitchFamily="34" charset="0"/>
              </a:rPr>
              <a:t>Tutorial</a:t>
            </a:r>
            <a:r>
              <a:rPr lang="en-US" sz="1900" dirty="0">
                <a:solidFill>
                  <a:srgbClr val="669900"/>
                </a:solidFill>
                <a:latin typeface="Consolas" panose="020B0609020204030204" pitchFamily="49" charset="0"/>
              </a:rPr>
              <a:t>"</a:t>
            </a:r>
          </a:p>
          <a:p>
            <a:r>
              <a:rPr lang="en-US" sz="1900" dirty="0">
                <a:latin typeface="Consolas" panose="020B0609020204030204" pitchFamily="49" charset="0"/>
                <a:cs typeface="Calibri" panose="020F0502020204030204" pitchFamily="34" charset="0"/>
              </a:rPr>
              <a:t>&gt; doc.url = </a:t>
            </a:r>
            <a:r>
              <a:rPr lang="en-US" sz="1900" dirty="0">
                <a:solidFill>
                  <a:srgbClr val="669900"/>
                </a:solidFill>
                <a:latin typeface="Consolas" panose="020B0609020204030204" pitchFamily="49" charset="0"/>
              </a:rPr>
              <a:t>"http://mongodb.org"</a:t>
            </a:r>
          </a:p>
          <a:p>
            <a:r>
              <a:rPr lang="en-US" sz="1900" dirty="0">
                <a:latin typeface="Consolas" panose="020B0609020204030204" pitchFamily="49" charset="0"/>
                <a:cs typeface="Calibri" panose="020F0502020204030204" pitchFamily="34" charset="0"/>
              </a:rPr>
              <a:t>&gt; doc.comment = </a:t>
            </a:r>
            <a:r>
              <a:rPr lang="en-US" sz="1900" dirty="0">
                <a:solidFill>
                  <a:srgbClr val="669900"/>
                </a:solidFill>
                <a:latin typeface="Consolas" panose="020B0609020204030204" pitchFamily="49" charset="0"/>
              </a:rPr>
              <a:t>"Good tutorial video"</a:t>
            </a:r>
          </a:p>
          <a:p>
            <a:r>
              <a:rPr lang="en-US" sz="1900" dirty="0">
                <a:latin typeface="Consolas" panose="020B0609020204030204" pitchFamily="49" charset="0"/>
                <a:cs typeface="Calibri" panose="020F0502020204030204" pitchFamily="34" charset="0"/>
              </a:rPr>
              <a:t>&gt; doc.tags = </a:t>
            </a:r>
            <a:r>
              <a:rPr lang="en-US" sz="1900" dirty="0">
                <a:solidFill>
                  <a:schemeClr val="bg1">
                    <a:lumMod val="50000"/>
                  </a:schemeClr>
                </a:solidFill>
                <a:latin typeface="Consolas" panose="020B0609020204030204" pitchFamily="49" charset="0"/>
              </a:rPr>
              <a:t>[</a:t>
            </a:r>
            <a:r>
              <a:rPr lang="en-US" sz="1900" dirty="0">
                <a:solidFill>
                  <a:srgbClr val="669900"/>
                </a:solidFill>
                <a:latin typeface="Consolas" panose="020B0609020204030204" pitchFamily="49" charset="0"/>
              </a:rPr>
              <a:t>'tutorial'</a:t>
            </a:r>
            <a:r>
              <a:rPr lang="en-US" sz="1900" dirty="0">
                <a:latin typeface="Consolas" panose="020B0609020204030204" pitchFamily="49" charset="0"/>
                <a:cs typeface="Calibri" panose="020F0502020204030204" pitchFamily="34" charset="0"/>
              </a:rPr>
              <a:t>, </a:t>
            </a:r>
            <a:r>
              <a:rPr lang="en-US" sz="1900" dirty="0">
                <a:solidFill>
                  <a:srgbClr val="669900"/>
                </a:solidFill>
                <a:latin typeface="Consolas" panose="020B0609020204030204" pitchFamily="49" charset="0"/>
              </a:rPr>
              <a:t>'</a:t>
            </a:r>
            <a:r>
              <a:rPr lang="en-US" sz="1900" dirty="0" err="1">
                <a:solidFill>
                  <a:srgbClr val="669900"/>
                </a:solidFill>
                <a:latin typeface="Consolas" panose="020B0609020204030204" pitchFamily="49" charset="0"/>
              </a:rPr>
              <a:t>noSQL</a:t>
            </a:r>
            <a:r>
              <a:rPr lang="en-US" sz="1900" dirty="0">
                <a:solidFill>
                  <a:srgbClr val="669900"/>
                </a:solidFill>
                <a:latin typeface="Consolas" panose="020B0609020204030204" pitchFamily="49" charset="0"/>
              </a:rPr>
              <a:t>'</a:t>
            </a:r>
            <a:r>
              <a:rPr lang="en-US" sz="1900" dirty="0">
                <a:solidFill>
                  <a:schemeClr val="bg1">
                    <a:lumMod val="50000"/>
                  </a:schemeClr>
                </a:solidFill>
                <a:latin typeface="Consolas" panose="020B0609020204030204" pitchFamily="49" charset="0"/>
              </a:rPr>
              <a:t>]</a:t>
            </a:r>
          </a:p>
          <a:p>
            <a:r>
              <a:rPr lang="en-US" sz="1900" dirty="0">
                <a:latin typeface="Consolas" panose="020B0609020204030204" pitchFamily="49" charset="0"/>
                <a:cs typeface="Calibri" panose="020F0502020204030204" pitchFamily="34" charset="0"/>
              </a:rPr>
              <a:t>&gt; doc.saveondate = new Date </a:t>
            </a:r>
            <a:r>
              <a:rPr lang="en-US" sz="1900" dirty="0">
                <a:solidFill>
                  <a:schemeClr val="bg1">
                    <a:lumMod val="50000"/>
                  </a:schemeClr>
                </a:solidFill>
                <a:latin typeface="Consolas" panose="020B0609020204030204" pitchFamily="49" charset="0"/>
              </a:rPr>
              <a:t>()</a:t>
            </a:r>
          </a:p>
          <a:p>
            <a:r>
              <a:rPr lang="en-US" sz="1900" dirty="0">
                <a:latin typeface="Consolas" panose="020B0609020204030204" pitchFamily="49" charset="0"/>
                <a:cs typeface="Calibri" panose="020F0502020204030204" pitchFamily="34" charset="0"/>
              </a:rPr>
              <a:t>&gt; doc.meta = </a:t>
            </a:r>
            <a:r>
              <a:rPr lang="en-US" sz="1900" dirty="0">
                <a:solidFill>
                  <a:schemeClr val="bg1">
                    <a:lumMod val="50000"/>
                  </a:schemeClr>
                </a:solidFill>
                <a:latin typeface="Consolas" panose="020B0609020204030204" pitchFamily="49" charset="0"/>
              </a:rPr>
              <a:t>{}</a:t>
            </a:r>
            <a:r>
              <a:rPr lang="en-US" sz="1900" dirty="0">
                <a:solidFill>
                  <a:srgbClr val="FC6F0D"/>
                </a:solidFill>
                <a:latin typeface="Consolas" panose="020B0609020204030204" pitchFamily="49" charset="0"/>
                <a:cs typeface="Calibri" panose="020F0502020204030204" pitchFamily="34" charset="0"/>
              </a:rPr>
              <a:t>			       </a:t>
            </a:r>
            <a:r>
              <a:rPr lang="en-US" sz="1900" dirty="0">
                <a:solidFill>
                  <a:srgbClr val="92D050"/>
                </a:solidFill>
                <a:latin typeface="Consolas" panose="020B0609020204030204" pitchFamily="49" charset="0"/>
                <a:cs typeface="Calibri" panose="020F0502020204030204" pitchFamily="34" charset="0"/>
              </a:rPr>
              <a:t># object within doc object{}</a:t>
            </a:r>
          </a:p>
          <a:p>
            <a:r>
              <a:rPr lang="en-US" sz="1900" dirty="0">
                <a:latin typeface="Consolas" panose="020B0609020204030204" pitchFamily="49" charset="0"/>
                <a:cs typeface="Calibri" panose="020F0502020204030204" pitchFamily="34" charset="0"/>
              </a:rPr>
              <a:t>&gt; doc.meta.browser = </a:t>
            </a:r>
            <a:r>
              <a:rPr lang="en-US" sz="1900" dirty="0">
                <a:solidFill>
                  <a:srgbClr val="669900"/>
                </a:solidFill>
                <a:latin typeface="Consolas" panose="020B0609020204030204" pitchFamily="49" charset="0"/>
              </a:rPr>
              <a:t>'Google Chrome'</a:t>
            </a:r>
          </a:p>
          <a:p>
            <a:r>
              <a:rPr lang="en-US" sz="1900" dirty="0">
                <a:latin typeface="Consolas" panose="020B0609020204030204" pitchFamily="49" charset="0"/>
                <a:cs typeface="Calibri" panose="020F0502020204030204" pitchFamily="34" charset="0"/>
              </a:rPr>
              <a:t>&gt; doc.meta.os = </a:t>
            </a:r>
            <a:r>
              <a:rPr lang="en-US" sz="1900" dirty="0">
                <a:solidFill>
                  <a:srgbClr val="669900"/>
                </a:solidFill>
                <a:latin typeface="Consolas" panose="020B0609020204030204" pitchFamily="49" charset="0"/>
              </a:rPr>
              <a:t>'Microsoft Windows7'</a:t>
            </a:r>
          </a:p>
          <a:p>
            <a:r>
              <a:rPr lang="en-US" sz="1900" dirty="0">
                <a:latin typeface="Consolas" panose="020B0609020204030204" pitchFamily="49" charset="0"/>
                <a:cs typeface="Calibri" panose="020F0502020204030204" pitchFamily="34" charset="0"/>
              </a:rPr>
              <a:t>&gt; doc.meta.mongodbversion = </a:t>
            </a:r>
            <a:r>
              <a:rPr lang="en-US" sz="1900" dirty="0">
                <a:solidFill>
                  <a:srgbClr val="669900"/>
                </a:solidFill>
                <a:latin typeface="Consolas" panose="020B0609020204030204" pitchFamily="49" charset="0"/>
              </a:rPr>
              <a:t>'2.4.0.0'</a:t>
            </a:r>
          </a:p>
          <a:p>
            <a:r>
              <a:rPr lang="en-US" sz="1900" dirty="0">
                <a:latin typeface="Consolas" panose="020B0609020204030204" pitchFamily="49" charset="0"/>
                <a:cs typeface="Calibri" panose="020F0502020204030204" pitchFamily="34" charset="0"/>
              </a:rPr>
              <a:t>&gt; doc</a:t>
            </a:r>
          </a:p>
          <a:p>
            <a:endParaRPr lang="en-US" sz="1900" dirty="0">
              <a:latin typeface="Consolas" panose="020B0609020204030204" pitchFamily="49" charset="0"/>
              <a:cs typeface="Calibri" panose="020F0502020204030204" pitchFamily="34" charset="0"/>
            </a:endParaRPr>
          </a:p>
          <a:p>
            <a:r>
              <a:rPr lang="en-US" sz="1900" dirty="0">
                <a:latin typeface="Consolas" panose="020B0609020204030204" pitchFamily="49" charset="0"/>
                <a:cs typeface="Calibri" panose="020F0502020204030204" pitchFamily="34" charset="0"/>
              </a:rPr>
              <a:t>&gt; </a:t>
            </a:r>
            <a:r>
              <a:rPr lang="en-US" sz="1900" dirty="0">
                <a:solidFill>
                  <a:schemeClr val="bg1">
                    <a:lumMod val="50000"/>
                  </a:schemeClr>
                </a:solidFill>
                <a:latin typeface="Consolas" panose="020B0609020204030204" pitchFamily="49" charset="0"/>
                <a:cs typeface="Calibri" panose="020F0502020204030204" pitchFamily="34" charset="0"/>
              </a:rPr>
              <a:t>db</a:t>
            </a:r>
            <a:r>
              <a:rPr lang="en-US" sz="1900" dirty="0">
                <a:latin typeface="Consolas" panose="020B0609020204030204" pitchFamily="49" charset="0"/>
                <a:cs typeface="Calibri" panose="020F0502020204030204" pitchFamily="34" charset="0"/>
              </a:rPr>
              <a:t>.book.</a:t>
            </a:r>
            <a:r>
              <a:rPr lang="en-US" sz="1900" dirty="0">
                <a:solidFill>
                  <a:srgbClr val="036883"/>
                </a:solidFill>
                <a:latin typeface="Consolas" panose="020B0609020204030204" pitchFamily="49" charset="0"/>
                <a:cs typeface="Calibri" panose="020F0502020204030204" pitchFamily="34" charset="0"/>
              </a:rPr>
              <a:t>insert</a:t>
            </a:r>
            <a:r>
              <a:rPr lang="en-US" sz="1900" dirty="0">
                <a:solidFill>
                  <a:schemeClr val="bg1">
                    <a:lumMod val="50000"/>
                  </a:schemeClr>
                </a:solidFill>
                <a:latin typeface="Consolas" panose="020B0609020204030204" pitchFamily="49" charset="0"/>
              </a:rPr>
              <a:t>(</a:t>
            </a:r>
            <a:r>
              <a:rPr lang="en-US" sz="1900" dirty="0">
                <a:latin typeface="Consolas" panose="020B0609020204030204" pitchFamily="49" charset="0"/>
                <a:cs typeface="Calibri" panose="020F0502020204030204" pitchFamily="34" charset="0"/>
              </a:rPr>
              <a:t>doc</a:t>
            </a:r>
            <a:r>
              <a:rPr lang="en-US" sz="1900" dirty="0">
                <a:solidFill>
                  <a:schemeClr val="bg1">
                    <a:lumMod val="50000"/>
                  </a:schemeClr>
                </a:solidFill>
                <a:latin typeface="Consolas" panose="020B0609020204030204" pitchFamily="49" charset="0"/>
              </a:rPr>
              <a:t>)</a:t>
            </a:r>
            <a:r>
              <a:rPr lang="en-US" sz="1900" dirty="0">
                <a:latin typeface="Consolas" panose="020B0609020204030204" pitchFamily="49" charset="0"/>
                <a:cs typeface="Calibri" panose="020F0502020204030204" pitchFamily="34" charset="0"/>
              </a:rPr>
              <a:t>;</a:t>
            </a:r>
          </a:p>
        </p:txBody>
      </p:sp>
    </p:spTree>
    <p:extLst>
      <p:ext uri="{BB962C8B-B14F-4D97-AF65-F5344CB8AC3E}">
        <p14:creationId xmlns:p14="http://schemas.microsoft.com/office/powerpoint/2010/main" val="124596000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t>Loads and runs a JavaScript file into the current shell environment.</a:t>
            </a:r>
            <a:endParaRPr lang="en-US" dirty="0">
              <a:solidFill>
                <a:srgbClr val="222222"/>
              </a:solidFill>
              <a:latin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load(file)</a:t>
            </a:r>
          </a:p>
          <a:p>
            <a:pPr>
              <a:spcBef>
                <a:spcPct val="0"/>
              </a:spcBef>
            </a:pPr>
            <a:r>
              <a:rPr lang="en-IN" dirty="0">
                <a:solidFill>
                  <a:srgbClr val="049DC8"/>
                </a:solidFill>
                <a:latin typeface="Consolas" panose="020B060902020403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 </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 + z);</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8" name="Rectangle 7"/>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3" name="Rectangle 2"/>
          <p:cNvSpPr/>
          <p:nvPr/>
        </p:nvSpPr>
        <p:spPr>
          <a:xfrm>
            <a:off x="115280" y="2477795"/>
            <a:ext cx="5688632"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i="1" dirty="0">
                <a:solidFill>
                  <a:srgbClr val="036883"/>
                </a:solidFill>
                <a:latin typeface="Consolas" panose="020B0609020204030204" pitchFamily="49" charset="0"/>
              </a:rPr>
              <a:t>if</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rgbClr val="92D050"/>
                </a:solidFill>
                <a:latin typeface="Consolas" panose="020B0609020204030204" pitchFamily="49" charset="0"/>
              </a:rPr>
              <a:t>'saleel'</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doc.job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 </a:t>
            </a:r>
            <a:r>
              <a:rPr lang="en-US" i="1" dirty="0">
                <a:solidFill>
                  <a:srgbClr val="036883"/>
                </a:solidFill>
                <a:latin typeface="Consolas" panose="020B0609020204030204" pitchFamily="49" charset="0"/>
              </a:rPr>
              <a:t>else</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quit;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2" name="Rectangle 1">
            <a:extLst>
              <a:ext uri="{FF2B5EF4-FFF2-40B4-BE49-F238E27FC236}">
                <a16:creationId xmlns:a16="http://schemas.microsoft.com/office/drawing/2014/main" id="{6DB5FA5E-0D13-4AC0-8222-222D0DC2F8AA}"/>
              </a:ext>
            </a:extLst>
          </p:cNvPr>
          <p:cNvSpPr/>
          <p:nvPr/>
        </p:nvSpPr>
        <p:spPr>
          <a:xfrm>
            <a:off x="5803912" y="4215864"/>
            <a:ext cx="6340760" cy="923330"/>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data</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"user: " + data.ename.</a:t>
            </a:r>
            <a:r>
              <a:rPr lang="en-IN" i="1" dirty="0">
                <a:solidFill>
                  <a:srgbClr val="036883"/>
                </a:solidFill>
                <a:latin typeface="Consolas" panose="020B0609020204030204" pitchFamily="49" charset="0"/>
              </a:rPr>
              <a:t>toUpperCase()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9" name="Rectangle 8">
            <a:extLst>
              <a:ext uri="{FF2B5EF4-FFF2-40B4-BE49-F238E27FC236}">
                <a16:creationId xmlns:a16="http://schemas.microsoft.com/office/drawing/2014/main" id="{9C539155-CF82-4D1E-A77A-4D183B450806}"/>
              </a:ext>
            </a:extLst>
          </p:cNvPr>
          <p:cNvSpPr/>
          <p:nvPr/>
        </p:nvSpPr>
        <p:spPr>
          <a:xfrm>
            <a:off x="5951984" y="2478380"/>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x = doc.job.</a:t>
            </a:r>
            <a:r>
              <a:rPr lang="en-US" i="1" dirty="0">
                <a:solidFill>
                  <a:srgbClr val="036883"/>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latin typeface="Consolas" panose="020B0609020204030204" pitchFamily="49" charset="0"/>
              </a:rPr>
              <a:t>print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0940E359-942C-4475-BA64-AF3DAD93ADA3}"/>
              </a:ext>
            </a:extLst>
          </p:cNvPr>
          <p:cNvSpPr/>
          <p:nvPr/>
        </p:nvSpPr>
        <p:spPr>
          <a:xfrm>
            <a:off x="191344" y="1201749"/>
            <a:ext cx="11233248"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92D050"/>
                </a:solidFill>
                <a:latin typeface="Consolas" panose="020B0609020204030204" pitchFamily="49" charset="0"/>
              </a:rPr>
              <a:t>'manager'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92D050"/>
                </a:solidFill>
                <a:latin typeface="Consolas" panose="020B0609020204030204" pitchFamily="49" charset="0"/>
              </a:rPr>
              <a:t>'salesman'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a:t>
            </a:r>
            <a:r>
              <a:rPr lang="en-US" i="1" dirty="0">
                <a:solidFill>
                  <a:srgbClr val="036883"/>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12,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doc.job)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5157192"/>
            <a:ext cx="7564896"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i="1" dirty="0">
                <a:solidFill>
                  <a:srgbClr val="036883"/>
                </a:solidFill>
                <a:latin typeface="Consolas" panose="020B0609020204030204" pitchFamily="49" charset="0"/>
              </a:rPr>
              <a:t>     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doc.ename.</a:t>
            </a:r>
            <a:r>
              <a:rPr lang="en-IN" i="1" dirty="0">
                <a:solidFill>
                  <a:srgbClr val="036883"/>
                </a:solidFill>
                <a:latin typeface="Consolas" panose="020B0609020204030204" pitchFamily="49" charset="0"/>
              </a:rPr>
              <a:t>length</a:t>
            </a:r>
            <a:r>
              <a:rPr lang="en-IN" dirty="0">
                <a:latin typeface="Consolas" panose="020B0609020204030204" pitchFamily="49" charset="0"/>
              </a:rPr>
              <a:t> &gt;= 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doc.ename + ": " + doc.ename.</a:t>
            </a:r>
            <a:r>
              <a:rPr lang="en-IN" i="1" dirty="0">
                <a:solidFill>
                  <a:srgbClr val="036883"/>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Tree>
    <p:extLst>
      <p:ext uri="{BB962C8B-B14F-4D97-AF65-F5344CB8AC3E}">
        <p14:creationId xmlns:p14="http://schemas.microsoft.com/office/powerpoint/2010/main" val="14907204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1283816"/>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921721"/>
            <a:ext cx="4968552" cy="3907471"/>
          </a:xfrm>
          <a:prstGeom prst="rect">
            <a:avLst/>
          </a:prstGeom>
        </p:spPr>
      </p:pic>
      <p:pic>
        <p:nvPicPr>
          <p:cNvPr id="3078" name="Picture 6">
            <a:extLst>
              <a:ext uri="{FF2B5EF4-FFF2-40B4-BE49-F238E27FC236}">
                <a16:creationId xmlns:a16="http://schemas.microsoft.com/office/drawing/2014/main" id="{BCBF71E2-0EEA-447A-B669-9E3D7C32869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75920" y="1921720"/>
            <a:ext cx="6696744" cy="3907471"/>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8AD61FD5-7532-4DEC-92E7-BB97C78282D3}"/>
              </a:ext>
            </a:extLst>
          </p:cNvPr>
          <p:cNvSpPr/>
          <p:nvPr/>
        </p:nvSpPr>
        <p:spPr>
          <a:xfrm>
            <a:off x="5951985" y="1283816"/>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8" name="Rectangle 7"/>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11" name="TextBox 10">
            <a:extLst>
              <a:ext uri="{FF2B5EF4-FFF2-40B4-BE49-F238E27FC236}">
                <a16:creationId xmlns:a16="http://schemas.microsoft.com/office/drawing/2014/main" id="{2D7D2E15-FD81-4B5E-9FED-A933873F3592}"/>
              </a:ext>
            </a:extLst>
          </p:cNvPr>
          <p:cNvSpPr txBox="1"/>
          <p:nvPr/>
        </p:nvSpPr>
        <p:spPr>
          <a:xfrm>
            <a:off x="1524000" y="1772816"/>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emp</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doc.job.</a:t>
            </a:r>
            <a:r>
              <a:rPr lang="en-IN" i="1" dirty="0">
                <a:solidFill>
                  <a:srgbClr val="036883"/>
                </a:solidFill>
                <a:latin typeface="Consolas" panose="020B0609020204030204" pitchFamily="49" charset="0"/>
              </a:rPr>
              <a:t>split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1</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92D050"/>
                </a:solidFill>
                <a:latin typeface="Consolas" panose="020B0609020204030204" pitchFamily="49" charset="0"/>
              </a:rPr>
              <a:t>'Programmer'</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doc.job==</a:t>
            </a:r>
            <a:r>
              <a:rPr lang="en-IN" dirty="0">
                <a:solidFill>
                  <a:srgbClr val="92D050"/>
                </a:solidFill>
                <a:latin typeface="Consolas" panose="020B0609020204030204" pitchFamily="49" charset="0"/>
              </a:rPr>
              <a:t>'programmer'</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doc.ename, doc.job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p>
          <a:p>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5" name="TextBox 4">
            <a:extLst>
              <a:ext uri="{FF2B5EF4-FFF2-40B4-BE49-F238E27FC236}">
                <a16:creationId xmlns:a16="http://schemas.microsoft.com/office/drawing/2014/main" id="{69677B9D-76DB-437F-BC2B-91C35A6ABA93}"/>
              </a:ext>
            </a:extLst>
          </p:cNvPr>
          <p:cNvSpPr txBox="1"/>
          <p:nvPr/>
        </p:nvSpPr>
        <p:spPr>
          <a:xfrm>
            <a:off x="1524000" y="4116012"/>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900113" indent="-63817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_id</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productname</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Tree>
    <p:extLst>
      <p:ext uri="{BB962C8B-B14F-4D97-AF65-F5344CB8AC3E}">
        <p14:creationId xmlns:p14="http://schemas.microsoft.com/office/powerpoint/2010/main" val="148783507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8" name="Rectangle 7"/>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10" name="TextBox 9">
            <a:extLst>
              <a:ext uri="{FF2B5EF4-FFF2-40B4-BE49-F238E27FC236}">
                <a16:creationId xmlns:a16="http://schemas.microsoft.com/office/drawing/2014/main" id="{3BFE18DA-33ED-453B-BC17-1A813A203B29}"/>
              </a:ext>
            </a:extLst>
          </p:cNvPr>
          <p:cNvSpPr txBox="1"/>
          <p:nvPr/>
        </p:nvSpPr>
        <p:spPr>
          <a:xfrm>
            <a:off x="1524000" y="1430774"/>
            <a:ext cx="939653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insertProduct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_id</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productName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color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rate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qty</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total</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 </a:t>
            </a:r>
            <a:r>
              <a:rPr lang="en-IN" dirty="0">
                <a:solidFill>
                  <a:schemeClr val="accent6">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11" name="TextBox 10">
            <a:extLst>
              <a:ext uri="{FF2B5EF4-FFF2-40B4-BE49-F238E27FC236}">
                <a16:creationId xmlns:a16="http://schemas.microsoft.com/office/drawing/2014/main" id="{37D3F031-7462-4F18-80D5-4E0F75BF6053}"/>
              </a:ext>
            </a:extLst>
          </p:cNvPr>
          <p:cNvSpPr txBox="1"/>
          <p:nvPr/>
        </p:nvSpPr>
        <p:spPr>
          <a:xfrm>
            <a:off x="1524000" y="4665910"/>
            <a:ext cx="8994812"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deleteProduct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pPr marL="261938"/>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_id</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Tree>
    <p:extLst>
      <p:ext uri="{BB962C8B-B14F-4D97-AF65-F5344CB8AC3E}">
        <p14:creationId xmlns:p14="http://schemas.microsoft.com/office/powerpoint/2010/main" val="27992971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8" name="Rectangle 7"/>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7" name="TextBox 6">
            <a:extLst>
              <a:ext uri="{FF2B5EF4-FFF2-40B4-BE49-F238E27FC236}">
                <a16:creationId xmlns:a16="http://schemas.microsoft.com/office/drawing/2014/main" id="{D5E915E0-5449-473D-B5FD-5525B8495C98}"/>
              </a:ext>
            </a:extLst>
          </p:cNvPr>
          <p:cNvSpPr txBox="1"/>
          <p:nvPr/>
        </p:nvSpPr>
        <p:spPr>
          <a:xfrm>
            <a:off x="1524000" y="13036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findProductByRangeID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_startID, _endID</a:t>
            </a:r>
            <a:r>
              <a:rPr lang="en-IN" dirty="0">
                <a:solidFill>
                  <a:schemeClr val="bg1">
                    <a:lumMod val="50000"/>
                  </a:schemeClr>
                </a:solidFill>
                <a:latin typeface="Consolas" panose="020B0609020204030204" pitchFamily="49" charset="0"/>
              </a:rPr>
              <a:t>) {</a:t>
            </a:r>
          </a:p>
          <a:p>
            <a:pPr marL="900113" indent="-276225"/>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2">
                    <a:lumMod val="75000"/>
                  </a:schemeClr>
                </a:solidFill>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$and</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$gte</a:t>
            </a:r>
            <a:r>
              <a:rPr lang="en-IN" dirty="0">
                <a:latin typeface="Consolas" panose="020B0609020204030204" pitchFamily="49" charset="0"/>
              </a:rPr>
              <a:t>: _startID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$lte</a:t>
            </a:r>
            <a:r>
              <a:rPr lang="en-IN" dirty="0">
                <a:latin typeface="Consolas" panose="020B0609020204030204" pitchFamily="49" charset="0"/>
              </a:rPr>
              <a:t>: _endID</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_id</a:t>
            </a:r>
            <a:r>
              <a:rPr lang="en-IN" dirty="0">
                <a:latin typeface="Consolas" panose="020B0609020204030204" pitchFamily="49" charset="0"/>
              </a:rPr>
              <a:t>: </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 </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productname</a:t>
            </a:r>
            <a:r>
              <a:rPr lang="en-IN" dirty="0">
                <a:latin typeface="Consolas" panose="020B0609020204030204" pitchFamily="49" charset="0"/>
              </a:rPr>
              <a:t>: </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6700"/>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E7C0E1BA-5005-4AC5-8D6D-12F135B1F7EF}"/>
              </a:ext>
            </a:extLst>
          </p:cNvPr>
          <p:cNvSpPr txBox="1"/>
          <p:nvPr/>
        </p:nvSpPr>
        <p:spPr>
          <a:xfrm>
            <a:off x="1524000" y="3158966"/>
            <a:ext cx="9144000" cy="2585323"/>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productValidation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var</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x</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 0</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812800" defTabSz="98742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_id</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p>
          <a:p>
            <a:pPr marL="812800" defTabSz="987425"/>
            <a:r>
              <a:rPr lang="en-IN" dirty="0">
                <a:solidFill>
                  <a:schemeClr val="bg2">
                    <a:lumMod val="75000"/>
                  </a:schemeClr>
                </a:solidFill>
                <a:latin typeface="Consolas" panose="020B0609020204030204" pitchFamily="49" charset="0"/>
              </a:rPr>
              <a:t>    </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productname</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i="1" dirty="0">
                <a:solidFill>
                  <a:srgbClr val="036883"/>
                </a:solidFill>
                <a:latin typeface="Consolas" panose="020B0609020204030204" pitchFamily="49" charset="0"/>
              </a:rPr>
              <a:t>else</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"Document not found!"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Tree>
    <p:extLst>
      <p:ext uri="{BB962C8B-B14F-4D97-AF65-F5344CB8AC3E}">
        <p14:creationId xmlns:p14="http://schemas.microsoft.com/office/powerpoint/2010/main" val="418810345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update() 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8289449" cy="646331"/>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db.collection.update({ query }, { update }, { options })</a:t>
            </a:r>
          </a:p>
          <a:p>
            <a:pPr>
              <a:spcBef>
                <a:spcPct val="0"/>
              </a:spcBef>
            </a:pPr>
            <a:r>
              <a:rPr lang="en-IN" dirty="0">
                <a:solidFill>
                  <a:srgbClr val="049DC8"/>
                </a:solidFill>
                <a:latin typeface="Consolas" panose="020B0609020204030204" pitchFamily="49" charset="0"/>
                <a:cs typeface="Calibri" panose="020F0502020204030204" pitchFamily="34" charset="0"/>
              </a:rPr>
              <a:t>db.collection.update({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479376" y="4039235"/>
            <a:ext cx="11233248" cy="135421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'abc1'</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'sales'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upsert</a:t>
            </a:r>
            <a:r>
              <a:rPr lang="en-US" sz="2200" dirty="0">
                <a:latin typeface="Calibri" panose="020F0502020204030204" pitchFamily="34" charset="0"/>
                <a:cs typeface="Calibri" panose="020F0502020204030204" pitchFamily="34" charset="0"/>
              </a:rPr>
              <a: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a:t>
            </a:r>
            <a:r>
              <a:rPr lang="en-US" sz="2200" dirty="0" err="1">
                <a:solidFill>
                  <a:srgbClr val="669900"/>
                </a:solidFill>
                <a:latin typeface="Calibri" panose="020F0502020204030204" pitchFamily="34" charset="0"/>
                <a:cs typeface="Calibri" panose="020F0502020204030204" pitchFamily="34" charset="0"/>
              </a:rPr>
              <a:t>bbc</a:t>
            </a:r>
            <a:r>
              <a:rPr lang="en-US" sz="2200" dirty="0">
                <a:solidFill>
                  <a:srgbClr val="669900"/>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job:</a:t>
            </a:r>
            <a:r>
              <a:rPr lang="en-US" sz="2200" dirty="0">
                <a:solidFill>
                  <a:srgbClr val="669900"/>
                </a:solidFill>
                <a:latin typeface="Calibri" panose="020F0502020204030204" pitchFamily="34" charset="0"/>
                <a:cs typeface="Calibri" panose="020F0502020204030204" pitchFamily="34" charset="0"/>
              </a:rPr>
              <a:t>'abc'</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upsert</a:t>
            </a:r>
            <a:r>
              <a:rPr lang="en-US" sz="2200" dirty="0">
                <a:latin typeface="Calibri" panose="020F0502020204030204" pitchFamily="34" charset="0"/>
                <a:cs typeface="Calibri" panose="020F0502020204030204" pitchFamily="34" charset="0"/>
              </a:rPr>
              <a:t> :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multi</a:t>
            </a:r>
            <a:r>
              <a:rPr lang="en-US" sz="2200" dirty="0">
                <a:latin typeface="Calibri" panose="020F0502020204030204" pitchFamily="34" charset="0"/>
                <a:cs typeface="Calibri" panose="020F0502020204030204" pitchFamily="34" charset="0"/>
              </a:rPr>
              <a: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a:t>
            </a:r>
            <a:r>
              <a:rPr lang="en-US" sz="2200" dirty="0">
                <a:solidFill>
                  <a:srgbClr val="669900"/>
                </a:solidFill>
                <a:latin typeface="Calibri" panose="020F0502020204030204" pitchFamily="34" charset="0"/>
                <a:cs typeface="Calibri" panose="020F0502020204030204" pitchFamily="34" charset="0"/>
              </a:rPr>
              <a:t>'saleel'</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$set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size: </a:t>
            </a:r>
            <a:r>
              <a:rPr lang="en-US" sz="2200" dirty="0">
                <a:solidFill>
                  <a:srgbClr val="669900"/>
                </a:solidFill>
                <a:latin typeface="Calibri" panose="020F0502020204030204" pitchFamily="34" charset="0"/>
                <a:cs typeface="Calibri" panose="020F0502020204030204" pitchFamily="34" charset="0"/>
              </a:rPr>
              <a:t>'small'</a:t>
            </a:r>
            <a:r>
              <a:rPr lang="en-US" sz="2200" dirty="0">
                <a:latin typeface="Calibri" panose="020F0502020204030204" pitchFamily="34" charset="0"/>
                <a:cs typeface="Calibri" panose="020F0502020204030204" pitchFamily="34" charset="0"/>
              </a:rPr>
              <a:t>, color: [</a:t>
            </a:r>
            <a:r>
              <a:rPr lang="en-US" sz="2200" dirty="0">
                <a:solidFill>
                  <a:srgbClr val="669900"/>
                </a:solidFill>
                <a:latin typeface="Calibri" panose="020F0502020204030204" pitchFamily="34" charset="0"/>
                <a:cs typeface="Calibri" panose="020F0502020204030204" pitchFamily="34" charset="0"/>
              </a:rPr>
              <a:t>'red'</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'blue'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multi</a:t>
            </a:r>
            <a:r>
              <a:rPr lang="en-US" sz="2200" dirty="0">
                <a:latin typeface="Calibri" panose="020F0502020204030204" pitchFamily="34" charset="0"/>
                <a:cs typeface="Calibri" panose="020F0502020204030204" pitchFamily="34" charset="0"/>
              </a:rPr>
              <a: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a:t>
            </a:r>
          </a:p>
        </p:txBody>
      </p:sp>
      <p:sp>
        <p:nvSpPr>
          <p:cNvPr id="5" name="Rectangle 4"/>
          <p:cNvSpPr/>
          <p:nvPr/>
        </p:nvSpPr>
        <p:spPr>
          <a:xfrm>
            <a:off x="1556658" y="2852936"/>
            <a:ext cx="8962155" cy="707886"/>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C00000"/>
                </a:solidFill>
                <a:latin typeface="arial" panose="020B0604020202020204" pitchFamily="34" charset="0"/>
              </a:rPr>
              <a:t>updateOne()</a:t>
            </a:r>
            <a:r>
              <a:rPr lang="en-US" dirty="0">
                <a:solidFill>
                  <a:srgbClr val="222222"/>
                </a:solidFill>
                <a:latin typeface="arial" panose="020B0604020202020204" pitchFamily="34" charset="0"/>
              </a:rPr>
              <a:t> operations can add fields to existing documents using the </a:t>
            </a:r>
            <a:r>
              <a:rPr lang="en-US" dirty="0">
                <a:solidFill>
                  <a:srgbClr val="00B0F0"/>
                </a:solidFill>
                <a:latin typeface="arial" panose="020B0604020202020204" pitchFamily="34" charset="0"/>
              </a:rPr>
              <a:t>$set</a:t>
            </a:r>
            <a:r>
              <a:rPr lang="en-US" dirty="0">
                <a:solidFill>
                  <a:srgbClr val="222222"/>
                </a:solidFill>
                <a:latin typeface="arial" panose="020B0604020202020204" pitchFamily="34" charset="0"/>
              </a:rPr>
              <a:t> operator.</a:t>
            </a:r>
            <a:endParaRPr lang="en-US" dirty="0"/>
          </a:p>
        </p:txBody>
      </p:sp>
    </p:spTree>
    <p:extLst>
      <p:ext uri="{BB962C8B-B14F-4D97-AF65-F5344CB8AC3E}">
        <p14:creationId xmlns:p14="http://schemas.microsoft.com/office/powerpoint/2010/main" val="219194197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a:t>
            </a:r>
            <a:endParaRPr lang="en-IN" dirty="0"/>
          </a:p>
        </p:txBody>
      </p:sp>
      <p:sp>
        <p:nvSpPr>
          <p:cNvPr id="8" name="Rectangle 7"/>
          <p:cNvSpPr/>
          <p:nvPr/>
        </p:nvSpPr>
        <p:spPr>
          <a:xfrm>
            <a:off x="1678136" y="14594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db.collection.updateOne({ filter }, </a:t>
            </a:r>
            <a:r>
              <a:rPr lang="en-IN" dirty="0">
                <a:solidFill>
                  <a:srgbClr val="049DC8"/>
                </a:solidFill>
                <a:latin typeface="Consolas" panose="020B0609020204030204" pitchFamily="49" charset="0"/>
                <a:cs typeface="Calibri" panose="020F0502020204030204" pitchFamily="34" charset="0"/>
              </a:rPr>
              <a:t>{ $set:{update} }</a:t>
            </a:r>
            <a:r>
              <a:rPr lang="en-US" dirty="0">
                <a:solidFill>
                  <a:srgbClr val="049DC8"/>
                </a:solidFill>
                <a:latin typeface="Consolas" panose="020B0609020204030204" pitchFamily="49" charset="0"/>
                <a:cs typeface="Calibri" panose="020F0502020204030204" pitchFamily="34" charset="0"/>
              </a:rPr>
              <a:t>, { options })</a:t>
            </a:r>
          </a:p>
        </p:txBody>
      </p:sp>
      <p:sp>
        <p:nvSpPr>
          <p:cNvPr id="5" name="Rectangle 4"/>
          <p:cNvSpPr/>
          <p:nvPr/>
        </p:nvSpPr>
        <p:spPr>
          <a:xfrm>
            <a:off x="1673188" y="1981200"/>
            <a:ext cx="8845624"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 upsert: true }</a:t>
            </a:r>
          </a:p>
        </p:txBody>
      </p:sp>
      <p:sp>
        <p:nvSpPr>
          <p:cNvPr id="2" name="Rectangle 1"/>
          <p:cNvSpPr/>
          <p:nvPr/>
        </p:nvSpPr>
        <p:spPr>
          <a:xfrm>
            <a:off x="1673188" y="5052489"/>
            <a:ext cx="9144000"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 </a:t>
            </a:r>
            <a:r>
              <a:rPr lang="en-US" sz="2200" dirty="0">
                <a:solidFill>
                  <a:srgbClr val="669900"/>
                </a:solidFill>
                <a:latin typeface="Calibri" panose="020F0502020204030204" pitchFamily="34" charset="0"/>
                <a:cs typeface="Calibri" panose="020F0502020204030204" pitchFamily="34" charset="0"/>
              </a:rPr>
              <a:t>'saleel1'</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$set </a:t>
            </a:r>
            <a:r>
              <a:rPr lang="en-US" sz="2200" dirty="0">
                <a:latin typeface="Calibri" panose="020F0502020204030204" pitchFamily="34" charset="0"/>
                <a:cs typeface="Calibri" panose="020F0502020204030204" pitchFamily="34" charset="0"/>
              </a:rPr>
              <a:t>: { job : </a:t>
            </a:r>
            <a:r>
              <a:rPr lang="en-US" sz="2200" dirty="0">
                <a:solidFill>
                  <a:srgbClr val="669900"/>
                </a:solidFill>
                <a:latin typeface="Calibri" panose="020F0502020204030204" pitchFamily="34" charset="0"/>
                <a:cs typeface="Calibri" panose="020F0502020204030204" pitchFamily="34" charset="0"/>
              </a:rPr>
              <a:t>'A'</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p>
          <a:p>
            <a:pPr marL="342900" indent="-34290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 </a:t>
            </a:r>
            <a:r>
              <a:rPr lang="en-US" sz="2200" dirty="0">
                <a:solidFill>
                  <a:srgbClr val="669900"/>
                </a:solidFill>
                <a:latin typeface="Calibri" panose="020F0502020204030204" pitchFamily="34" charset="0"/>
                <a:cs typeface="Calibri" panose="020F0502020204030204" pitchFamily="34" charset="0"/>
              </a:rPr>
              <a:t>'saleel2'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$set</a:t>
            </a:r>
            <a:r>
              <a:rPr lang="en-US" sz="2200" dirty="0">
                <a:latin typeface="Calibri" panose="020F0502020204030204" pitchFamily="34" charset="0"/>
                <a:cs typeface="Calibri" panose="020F0502020204030204" pitchFamily="34" charset="0"/>
              </a:rPr>
              <a:t> : { job : </a:t>
            </a:r>
            <a:r>
              <a:rPr lang="en-US" sz="2200" dirty="0">
                <a:solidFill>
                  <a:srgbClr val="669900"/>
                </a:solidFill>
                <a:latin typeface="Calibri" panose="020F0502020204030204" pitchFamily="34" charset="0"/>
                <a:cs typeface="Calibri" panose="020F0502020204030204" pitchFamily="34" charset="0"/>
              </a:rPr>
              <a:t>'A'</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upsert</a:t>
            </a:r>
            <a:r>
              <a:rPr lang="en-US" sz="2200" dirty="0">
                <a:latin typeface="Calibri" panose="020F0502020204030204" pitchFamily="34" charset="0"/>
                <a:cs typeface="Calibri" panose="020F0502020204030204" pitchFamily="34" charset="0"/>
              </a:rPr>
              <a: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p:txBody>
      </p:sp>
      <p:grpSp>
        <p:nvGrpSpPr>
          <p:cNvPr id="23" name="Group 22"/>
          <p:cNvGrpSpPr/>
          <p:nvPr/>
        </p:nvGrpSpPr>
        <p:grpSpPr>
          <a:xfrm>
            <a:off x="2343069" y="2502933"/>
            <a:ext cx="7431399" cy="2461005"/>
            <a:chOff x="138302" y="2723877"/>
            <a:chExt cx="7278999" cy="2384805"/>
          </a:xfrm>
        </p:grpSpPr>
        <p:pic>
          <p:nvPicPr>
            <p:cNvPr id="9" name="Picture 8"/>
            <p:cNvPicPr>
              <a:picLocks noChangeAspect="1"/>
            </p:cNvPicPr>
            <p:nvPr/>
          </p:nvPicPr>
          <p:blipFill>
            <a:blip r:embed="rId2"/>
            <a:stretch>
              <a:fillRect/>
            </a:stretch>
          </p:blipFill>
          <p:spPr>
            <a:xfrm>
              <a:off x="138302" y="2723877"/>
              <a:ext cx="4724400" cy="2384805"/>
            </a:xfrm>
            <a:prstGeom prst="rect">
              <a:avLst/>
            </a:prstGeom>
          </p:spPr>
        </p:pic>
        <p:sp>
          <p:nvSpPr>
            <p:cNvPr id="14" name="Right Arrow 13"/>
            <p:cNvSpPr/>
            <p:nvPr/>
          </p:nvSpPr>
          <p:spPr>
            <a:xfrm flipH="1">
              <a:off x="4913096" y="4321130"/>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flipH="1">
              <a:off x="4913096" y="3830203"/>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flipH="1">
              <a:off x="4913096" y="335176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p:cNvPicPr>
              <a:picLocks noChangeAspect="1"/>
            </p:cNvPicPr>
            <p:nvPr/>
          </p:nvPicPr>
          <p:blipFill>
            <a:blip r:embed="rId3"/>
            <a:stretch>
              <a:fillRect/>
            </a:stretch>
          </p:blipFill>
          <p:spPr>
            <a:xfrm>
              <a:off x="6026651" y="2786971"/>
              <a:ext cx="1390650" cy="352425"/>
            </a:xfrm>
            <a:prstGeom prst="rect">
              <a:avLst/>
            </a:prstGeom>
          </p:spPr>
        </p:pic>
        <p:sp>
          <p:nvSpPr>
            <p:cNvPr id="19" name="Right Arrow 18"/>
            <p:cNvSpPr/>
            <p:nvPr/>
          </p:nvSpPr>
          <p:spPr>
            <a:xfrm flipH="1">
              <a:off x="4913096" y="2883604"/>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4"/>
            <a:stretch>
              <a:fillRect/>
            </a:stretch>
          </p:blipFill>
          <p:spPr>
            <a:xfrm>
              <a:off x="6026651" y="3225641"/>
              <a:ext cx="704850" cy="361950"/>
            </a:xfrm>
            <a:prstGeom prst="rect">
              <a:avLst/>
            </a:prstGeom>
          </p:spPr>
        </p:pic>
        <p:pic>
          <p:nvPicPr>
            <p:cNvPr id="21" name="Picture 20"/>
            <p:cNvPicPr>
              <a:picLocks noChangeAspect="1"/>
            </p:cNvPicPr>
            <p:nvPr/>
          </p:nvPicPr>
          <p:blipFill>
            <a:blip r:embed="rId5"/>
            <a:stretch>
              <a:fillRect/>
            </a:stretch>
          </p:blipFill>
          <p:spPr>
            <a:xfrm>
              <a:off x="5993994" y="3753215"/>
              <a:ext cx="1066800" cy="342900"/>
            </a:xfrm>
            <a:prstGeom prst="rect">
              <a:avLst/>
            </a:prstGeom>
          </p:spPr>
        </p:pic>
        <p:pic>
          <p:nvPicPr>
            <p:cNvPr id="22" name="Picture 21"/>
            <p:cNvPicPr>
              <a:picLocks noChangeAspect="1"/>
            </p:cNvPicPr>
            <p:nvPr/>
          </p:nvPicPr>
          <p:blipFill>
            <a:blip r:embed="rId6"/>
            <a:stretch>
              <a:fillRect/>
            </a:stretch>
          </p:blipFill>
          <p:spPr>
            <a:xfrm>
              <a:off x="6027331" y="4222602"/>
              <a:ext cx="1000125" cy="342900"/>
            </a:xfrm>
            <a:prstGeom prst="rect">
              <a:avLst/>
            </a:prstGeom>
          </p:spPr>
        </p:pic>
      </p:grpSp>
    </p:spTree>
    <p:extLst>
      <p:ext uri="{BB962C8B-B14F-4D97-AF65-F5344CB8AC3E}">
        <p14:creationId xmlns:p14="http://schemas.microsoft.com/office/powerpoint/2010/main" val="3916522350"/>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db.collection.updateMany()</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C00000"/>
                </a:solidFill>
                <a:latin typeface="arial" panose="020B0604020202020204" pitchFamily="34" charset="0"/>
              </a:rPr>
              <a:t>updateMany()</a:t>
            </a:r>
            <a:r>
              <a:rPr lang="en-US" dirty="0">
                <a:solidFill>
                  <a:srgbClr val="222222"/>
                </a:solidFill>
                <a:latin typeface="arial" panose="020B0604020202020204" pitchFamily="34" charset="0"/>
              </a:rPr>
              <a:t> operations can add fields to existing documents using the </a:t>
            </a:r>
            <a:r>
              <a:rPr lang="en-US" dirty="0">
                <a:solidFill>
                  <a:srgbClr val="00B0F0"/>
                </a:solidFill>
                <a:latin typeface="arial" panose="020B0604020202020204" pitchFamily="34" charset="0"/>
              </a:rPr>
              <a:t>$set</a:t>
            </a:r>
            <a:r>
              <a:rPr lang="en-US" dirty="0">
                <a:solidFill>
                  <a:srgbClr val="222222"/>
                </a:solidFill>
                <a:latin typeface="arial" panose="020B0604020202020204" pitchFamily="34" charset="0"/>
              </a:rPr>
              <a:t> operator.</a:t>
            </a:r>
            <a:endParaRPr lang="en-US" dirty="0"/>
          </a:p>
        </p:txBody>
      </p:sp>
    </p:spTree>
    <p:extLst>
      <p:ext uri="{BB962C8B-B14F-4D97-AF65-F5344CB8AC3E}">
        <p14:creationId xmlns:p14="http://schemas.microsoft.com/office/powerpoint/2010/main" val="223705882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41035" y="25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a:t>
            </a:r>
            <a:endParaRPr lang="en-IN" dirty="0"/>
          </a:p>
        </p:txBody>
      </p:sp>
      <p:sp>
        <p:nvSpPr>
          <p:cNvPr id="8" name="Rectangle 7"/>
          <p:cNvSpPr/>
          <p:nvPr/>
        </p:nvSpPr>
        <p:spPr>
          <a:xfrm>
            <a:off x="1678136" y="14594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db.collection.updateMany({ filter }, </a:t>
            </a:r>
            <a:r>
              <a:rPr lang="en-IN" dirty="0">
                <a:solidFill>
                  <a:srgbClr val="049DC8"/>
                </a:solidFill>
                <a:latin typeface="Consolas" panose="020B0609020204030204" pitchFamily="49" charset="0"/>
                <a:cs typeface="Calibri" panose="020F0502020204030204" pitchFamily="34" charset="0"/>
              </a:rPr>
              <a:t>{ $set:{update} }</a:t>
            </a:r>
            <a:r>
              <a:rPr lang="en-US" dirty="0">
                <a:solidFill>
                  <a:srgbClr val="049DC8"/>
                </a:solidFill>
                <a:latin typeface="Consolas" panose="020B0609020204030204" pitchFamily="49" charset="0"/>
                <a:cs typeface="Calibri" panose="020F0502020204030204" pitchFamily="34" charset="0"/>
              </a:rPr>
              <a:t>, { options })</a:t>
            </a:r>
          </a:p>
        </p:txBody>
      </p:sp>
      <p:sp>
        <p:nvSpPr>
          <p:cNvPr id="5" name="Rectangle 4"/>
          <p:cNvSpPr/>
          <p:nvPr/>
        </p:nvSpPr>
        <p:spPr>
          <a:xfrm>
            <a:off x="1556658" y="1981200"/>
            <a:ext cx="8962155"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 upsert: true }</a:t>
            </a:r>
          </a:p>
        </p:txBody>
      </p:sp>
      <p:sp>
        <p:nvSpPr>
          <p:cNvPr id="2" name="Rectangle 1"/>
          <p:cNvSpPr/>
          <p:nvPr/>
        </p:nvSpPr>
        <p:spPr>
          <a:xfrm>
            <a:off x="1673188" y="5105401"/>
            <a:ext cx="8845624" cy="769441"/>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updateMany</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$gt</a:t>
            </a:r>
            <a:r>
              <a:rPr lang="en-US" sz="2200" dirty="0">
                <a:latin typeface="Calibri" panose="020F0502020204030204" pitchFamily="34" charset="0"/>
                <a:cs typeface="Calibri" panose="020F0502020204030204" pitchFamily="34" charset="0"/>
              </a:rPr>
              <a:t> : 2000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$set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color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669900"/>
                </a:solidFill>
                <a:latin typeface="Calibri" panose="020F0502020204030204" pitchFamily="34" charset="0"/>
                <a:cs typeface="Calibri" panose="020F0502020204030204" pitchFamily="34" charset="0"/>
              </a:rPr>
              <a:t>'red'</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'yellow'</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'green'</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'blue'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upsert</a:t>
            </a:r>
            <a:r>
              <a:rPr lang="en-US" sz="2200" dirty="0">
                <a:latin typeface="Calibri" panose="020F0502020204030204" pitchFamily="34" charset="0"/>
                <a:cs typeface="Calibri" panose="020F0502020204030204" pitchFamily="34" charset="0"/>
              </a:rPr>
              <a: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78765106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a:t>
            </a:r>
            <a:r>
              <a:rPr lang="en-US" dirty="0">
                <a:solidFill>
                  <a:srgbClr val="C00000"/>
                </a:solidFill>
                <a:latin typeface="arial" panose="020B0604020202020204" pitchFamily="34" charset="0"/>
              </a:rPr>
              <a:t>$inc </a:t>
            </a:r>
            <a:r>
              <a:rPr lang="en-US" dirty="0">
                <a:solidFill>
                  <a:srgbClr val="222222"/>
                </a:solidFill>
                <a:latin typeface="arial" panose="020B0604020202020204" pitchFamily="34" charset="0"/>
              </a:rPr>
              <a:t>operator increments a field by a specified value.</a:t>
            </a:r>
            <a:endParaRPr lang="en-US" dirty="0"/>
          </a:p>
        </p:txBody>
      </p:sp>
    </p:spTree>
    <p:extLst>
      <p:ext uri="{BB962C8B-B14F-4D97-AF65-F5344CB8AC3E}">
        <p14:creationId xmlns:p14="http://schemas.microsoft.com/office/powerpoint/2010/main" val="17595801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29674</TotalTime>
  <Words>10815</Words>
  <Application>Microsoft Office PowerPoint</Application>
  <PresentationFormat>Widescreen</PresentationFormat>
  <Paragraphs>1102</Paragraphs>
  <Slides>164</Slides>
  <Notes>0</Notes>
  <HiddenSlides>3</HiddenSlides>
  <MMClips>0</MMClips>
  <ScaleCrop>false</ScaleCrop>
  <HeadingPairs>
    <vt:vector size="6" baseType="variant">
      <vt:variant>
        <vt:lpstr>Fonts Used</vt:lpstr>
      </vt:variant>
      <vt:variant>
        <vt:i4>20</vt:i4>
      </vt:variant>
      <vt:variant>
        <vt:lpstr>Theme</vt:lpstr>
      </vt:variant>
      <vt:variant>
        <vt:i4>1</vt:i4>
      </vt:variant>
      <vt:variant>
        <vt:lpstr>Slide Titles</vt:lpstr>
      </vt:variant>
      <vt:variant>
        <vt:i4>164</vt:i4>
      </vt:variant>
    </vt:vector>
  </HeadingPairs>
  <TitlesOfParts>
    <vt:vector size="185" baseType="lpstr">
      <vt:lpstr>SimSun</vt:lpstr>
      <vt:lpstr>Akzidenz</vt:lpstr>
      <vt:lpstr>-apple-system</vt:lpstr>
      <vt:lpstr>Arial</vt:lpstr>
      <vt:lpstr>Arial</vt:lpstr>
      <vt:lpstr>Bookman Old Style</vt:lpstr>
      <vt:lpstr>Calibri</vt:lpstr>
      <vt:lpstr>Cambria</vt:lpstr>
      <vt:lpstr>Consolas</vt:lpstr>
      <vt:lpstr>Gill Sans MT</vt:lpstr>
      <vt:lpstr>Gill Sans MT (Body)</vt:lpstr>
      <vt:lpstr>Liberation Mono</vt:lpstr>
      <vt:lpstr>Palatino Linotype</vt:lpstr>
      <vt:lpstr>Segoe Print</vt:lpstr>
      <vt:lpstr>Segoe UI Emoji</vt:lpstr>
      <vt:lpstr>Segoe UI Light</vt:lpstr>
      <vt:lpstr>Symbol</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cp:lastModifiedBy>
  <cp:revision>5803</cp:revision>
  <dcterms:created xsi:type="dcterms:W3CDTF">2015-10-09T06:09:34Z</dcterms:created>
  <dcterms:modified xsi:type="dcterms:W3CDTF">2021-05-16T07:37:10Z</dcterms:modified>
</cp:coreProperties>
</file>