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2"/>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508" r:id="rId37"/>
    <p:sldId id="1507" r:id="rId38"/>
    <p:sldId id="1555" r:id="rId39"/>
    <p:sldId id="1556" r:id="rId40"/>
    <p:sldId id="1557" r:id="rId41"/>
    <p:sldId id="1561" r:id="rId42"/>
    <p:sldId id="1563" r:id="rId43"/>
    <p:sldId id="1582" r:id="rId44"/>
    <p:sldId id="1583" r:id="rId45"/>
    <p:sldId id="1608" r:id="rId46"/>
    <p:sldId id="1609" r:id="rId47"/>
    <p:sldId id="1586" r:id="rId48"/>
    <p:sldId id="1584" r:id="rId49"/>
    <p:sldId id="1599" r:id="rId50"/>
    <p:sldId id="1585" r:id="rId51"/>
    <p:sldId id="1600" r:id="rId52"/>
    <p:sldId id="1596" r:id="rId53"/>
    <p:sldId id="1601" r:id="rId54"/>
    <p:sldId id="1587" r:id="rId55"/>
    <p:sldId id="1602" r:id="rId56"/>
    <p:sldId id="1593"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540" r:id="rId112"/>
    <p:sldId id="1541" r:id="rId113"/>
    <p:sldId id="1542" r:id="rId114"/>
    <p:sldId id="1649" r:id="rId115"/>
    <p:sldId id="1543" r:id="rId116"/>
    <p:sldId id="1059" r:id="rId117"/>
    <p:sldId id="1060" r:id="rId118"/>
    <p:sldId id="1418" r:id="rId119"/>
    <p:sldId id="576" r:id="rId120"/>
    <p:sldId id="577" r:id="rId121"/>
    <p:sldId id="1564" r:id="rId122"/>
    <p:sldId id="1566" r:id="rId123"/>
    <p:sldId id="1631" r:id="rId124"/>
    <p:sldId id="1632" r:id="rId125"/>
    <p:sldId id="1629" r:id="rId126"/>
    <p:sldId id="1630" r:id="rId127"/>
    <p:sldId id="1633" r:id="rId128"/>
    <p:sldId id="1634" r:id="rId129"/>
    <p:sldId id="1474" r:id="rId130"/>
    <p:sldId id="1475" r:id="rId131"/>
    <p:sldId id="1476" r:id="rId132"/>
    <p:sldId id="1477" r:id="rId133"/>
    <p:sldId id="1478" r:id="rId134"/>
    <p:sldId id="1479" r:id="rId135"/>
    <p:sldId id="1481" r:id="rId136"/>
    <p:sldId id="625" r:id="rId137"/>
    <p:sldId id="1150" r:id="rId138"/>
    <p:sldId id="393" r:id="rId139"/>
    <p:sldId id="395" r:id="rId140"/>
    <p:sldId id="1642"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641" r:id="rId194"/>
    <p:sldId id="1576" r:id="rId195"/>
    <p:sldId id="1577" r:id="rId196"/>
    <p:sldId id="1544" r:id="rId197"/>
    <p:sldId id="1545" r:id="rId198"/>
    <p:sldId id="1635" r:id="rId199"/>
    <p:sldId id="1636" r:id="rId200"/>
    <p:sldId id="1637" r:id="rId201"/>
    <p:sldId id="1639" r:id="rId202"/>
    <p:sldId id="1640" r:id="rId203"/>
    <p:sldId id="1574" r:id="rId204"/>
    <p:sldId id="1575" r:id="rId205"/>
    <p:sldId id="1569" r:id="rId206"/>
    <p:sldId id="1568" r:id="rId207"/>
    <p:sldId id="1573" r:id="rId208"/>
    <p:sldId id="1572" r:id="rId209"/>
    <p:sldId id="1570" r:id="rId210"/>
    <p:sldId id="1578" r:id="rId211"/>
    <p:sldId id="1579" r:id="rId212"/>
    <p:sldId id="1571" r:id="rId213"/>
    <p:sldId id="1580" r:id="rId214"/>
    <p:sldId id="1581" r:id="rId215"/>
    <p:sldId id="1552" r:id="rId216"/>
    <p:sldId id="1553" r:id="rId217"/>
    <p:sldId id="788" r:id="rId218"/>
    <p:sldId id="1546" r:id="rId219"/>
    <p:sldId id="1616" r:id="rId220"/>
    <p:sldId id="1638" r:id="rId2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FD8603"/>
    <a:srgbClr val="DFDC52"/>
    <a:srgbClr val="01FFFF"/>
    <a:srgbClr val="840FF9"/>
    <a:srgbClr val="803A69"/>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commentAuthors" Target="commentAuthor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12/21/2023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1354217"/>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p>
          <a:p>
            <a:pPr marL="342900" indent="-34290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a:solidFill>
                  <a:schemeClr val="accent5">
                    <a:lumMod val="50000"/>
                  </a:schemeClr>
                </a:solidFill>
              </a:rPr>
              <a:t>Use Double </a:t>
            </a:r>
            <a:r>
              <a:rPr lang="en-US" sz="2200" dirty="0">
                <a:solidFill>
                  <a:schemeClr val="accent5">
                    <a:lumMod val="50000"/>
                  </a:schemeClr>
                </a:solidFill>
              </a:rPr>
              <a:t>quotes or backtick for qualifiers.</a:t>
            </a:r>
            <a:endParaRPr lang="en-IN" sz="2200" dirty="0">
              <a:solidFill>
                <a:schemeClr val="accent5">
                  <a:lumMod val="50000"/>
                </a:schemeClr>
              </a:solidFill>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58433"/>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2680727"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4282766792"/>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604898679"/>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a:solidFill>
                            <a:schemeClr val="tx2"/>
                          </a:solidFill>
                          <a:latin typeface="Liberation Mono"/>
                          <a:ea typeface="+mn-ea"/>
                          <a:cs typeface="+mn-cs"/>
                        </a:rPr>
                        <a:t>YEAR</a:t>
                      </a:r>
                      <a:r>
                        <a:rPr kumimoji="0" lang="en-US" sz="1800" b="0" kern="120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INTERVAL</a:t>
                      </a:r>
                      <a:r>
                        <a:rPr kumimoji="0" lang="en-US" sz="1800" kern="1200" dirty="0">
                          <a:solidFill>
                            <a:schemeClr val="tx2"/>
                          </a:solidFill>
                          <a:latin typeface="Liberation Mono"/>
                          <a:ea typeface="+mn-ea"/>
                          <a:cs typeface="+mn-cs"/>
                        </a:rPr>
                        <a:t> 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INTERVAL</a:t>
                      </a:r>
                      <a:r>
                        <a:rPr kumimoji="0" lang="en-IN" sz="1800" kern="1200" dirty="0">
                          <a:solidFill>
                            <a:schemeClr val="tx2"/>
                          </a:solidFill>
                          <a:latin typeface="Liberation Mono"/>
                          <a:ea typeface="+mn-ea"/>
                          <a:cs typeface="+mn-cs"/>
                        </a:rPr>
                        <a:t> 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66933275"/>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48983739"/>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dirty="0">
                <a:solidFill>
                  <a:srgbClr val="803A69"/>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dirty="0">
                <a:solidFill>
                  <a:srgbClr val="803A69"/>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588542"/>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solidFill>
                  <a:schemeClr val="bg1">
                    <a:lumMod val="50000"/>
                  </a:schemeClr>
                </a:solidFill>
                <a:latin typeface="Liberation Mono"/>
              </a:rPr>
              <a:t>R1</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a:t>
            </a:r>
            <a:r>
              <a:rPr lang="en-US" dirty="0">
                <a:solidFill>
                  <a:schemeClr val="bg1">
                    <a:lumMod val="50000"/>
                  </a:schemeClr>
                </a:solidFill>
                <a:latin typeface="Liberation Mono"/>
              </a:rPr>
              <a:t>R1</a:t>
            </a:r>
            <a:r>
              <a:rPr lang="en-US" dirty="0">
                <a:latin typeface="Liberation Mono"/>
              </a:rPr>
              <a:t>,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d</a:t>
            </a:r>
            <a:r>
              <a:rPr lang="en-US" dirty="0">
                <a:latin typeface="Liberation Mono"/>
              </a:rPr>
              <a:t> </a:t>
            </a:r>
            <a:r>
              <a:rPr lang="en-US" dirty="0">
                <a:solidFill>
                  <a:srgbClr val="0077AA"/>
                </a:solidFill>
                <a:latin typeface="Liberation Mono"/>
              </a:rPr>
              <a:t>WHERE</a:t>
            </a:r>
            <a:r>
              <a:rPr lang="en-US" dirty="0">
                <a:latin typeface="Liberation Mono"/>
              </a:rPr>
              <a:t> </a:t>
            </a:r>
            <a:r>
              <a:rPr lang="en-US" dirty="0">
                <a:solidFill>
                  <a:schemeClr val="bg1">
                    <a:lumMod val="50000"/>
                  </a:schemeClr>
                </a:solidFill>
                <a:latin typeface="Liberation Mono"/>
              </a:rPr>
              <a:t>R1</a:t>
            </a:r>
            <a:r>
              <a:rPr lang="en-US" dirty="0">
                <a:solidFill>
                  <a:srgbClr val="A67F59"/>
                </a:solidFill>
                <a:latin typeface="Liberation Mono"/>
              </a:rPr>
              <a:t>&gt;</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t>
            </a:r>
            <a:r>
              <a:rPr lang="en-IN" dirty="0">
                <a:solidFill>
                  <a:schemeClr val="bg1">
                    <a:lumMod val="50000"/>
                  </a:schemeClr>
                </a:solidFill>
                <a:latin typeface="Liberation Mono"/>
              </a:rPr>
              <a:t>amount</a:t>
            </a:r>
            <a:r>
              <a:rPr lang="en-IN" dirty="0">
                <a:latin typeface="Liberation Mono"/>
              </a:rPr>
              <a: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FD8603"/>
                </a:solidFill>
                <a:latin typeface="Liberation Mono"/>
                <a:cs typeface="Arial" panose="020B0604020202020204" pitchFamily="34" charset="0"/>
              </a:rPr>
              <a:t>WITH TIES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879978844"/>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a:t>
            </a:r>
            <a:r>
              <a:rPr lang="en-US" dirty="0" err="1">
                <a:solidFill>
                  <a:schemeClr val="tx1"/>
                </a:solidFill>
              </a:rPr>
              <a:t>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617196"/>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a:t>
            </a:r>
            <a:r>
              <a:rPr lang="en-US" dirty="0" err="1">
                <a:latin typeface="Liberation Mono"/>
                <a:cs typeface="Arial" panose="020B0604020202020204" pitchFamily="34" charset="0"/>
              </a:rPr>
              <a:t>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407368" y="2996952"/>
            <a:ext cx="11440915"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sal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p>
            <a:pPr marL="457200" indent="-457200">
              <a:buFont typeface="+mj-lt"/>
              <a:buAutoNum type="arabicPeriod"/>
            </a:pPr>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407368" y="5661248"/>
            <a:ext cx="1144091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383487"/>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p>
              <a:pPr marL="457200" indent="-457200">
                <a:buFont typeface="+mj-lt"/>
                <a:buAutoNum type="arabicPeriod" startAt="2"/>
              </a:pPr>
              <a:r>
                <a:rPr lang="en-IN" sz="2200" dirty="0">
                  <a:latin typeface="Liberation Mono"/>
                </a:rPr>
                <a:t>GENERATED ALWAYS AS ( { NEXTVAL('S1') } )</a:t>
              </a:r>
              <a:endParaRPr lang="en-IN" sz="2200" dirty="0"/>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937176" y="3735415"/>
              <a:ext cx="2166180" cy="629974"/>
              <a:chOff x="3518211" y="3956375"/>
              <a:chExt cx="2166180"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518211" y="4110168"/>
                <a:ext cx="454088" cy="476181"/>
                <a:chOff x="3518211"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525435"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518211"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972299"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933056"/>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616280" y="1292128"/>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7909538" cy="769441"/>
          </a:xfrm>
          <a:prstGeom prst="rect">
            <a:avLst/>
          </a:prstGeom>
          <a:solidFill>
            <a:schemeClr val="accent6"/>
          </a:solidFill>
        </p:spPr>
        <p:txBody>
          <a:bodyPr wrap="none">
            <a:spAutoFit/>
          </a:bodyPr>
          <a:lstStyle/>
          <a:p>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endParaRPr lang="en-IN" sz="800" dirty="0">
              <a:solidFill>
                <a:srgbClr val="FFFF00"/>
              </a:solidFill>
              <a:latin typeface="Consolas" panose="020B0609020204030204" pitchFamily="49" charset="0"/>
              <a:ea typeface="Calibri" panose="020F0502020204030204" pitchFamily="34" charset="0"/>
            </a:endParaRPr>
          </a:p>
          <a:p>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61665"/>
          </a:xfrm>
          <a:prstGeom prst="rect">
            <a:avLst/>
          </a:prstGeom>
          <a:noFill/>
        </p:spPr>
        <p:txBody>
          <a:bodyPr wrap="square">
            <a:spAutoFit/>
          </a:bodyPr>
          <a:lstStyle/>
          <a:p>
            <a:r>
              <a:rPr lang="en-IN" sz="2200" dirty="0">
                <a:solidFill>
                  <a:srgbClr val="000000"/>
                </a:solidFill>
                <a:latin typeface="Liberation Mono"/>
              </a:rPr>
              <a:t>GENERATED ALWAYS AS ( </a:t>
            </a:r>
            <a:r>
              <a:rPr lang="en-IN" sz="2200" i="1" dirty="0">
                <a:solidFill>
                  <a:srgbClr val="000000"/>
                </a:solidFill>
                <a:latin typeface="Liberation Mono"/>
              </a:rPr>
              <a:t>nextval(</a:t>
            </a:r>
            <a:r>
              <a:rPr lang="en-US" sz="2400" dirty="0">
                <a:latin typeface="Liberation Mono"/>
              </a:rPr>
              <a:t>'</a:t>
            </a:r>
            <a:r>
              <a:rPr lang="en-IN" sz="2200" i="1" dirty="0">
                <a:solidFill>
                  <a:srgbClr val="39AE0A"/>
                </a:solidFill>
                <a:latin typeface="Liberation Mono"/>
              </a:rPr>
              <a:t>sequenceName</a:t>
            </a:r>
            <a:r>
              <a:rPr lang="en-US" sz="2400" dirty="0">
                <a:latin typeface="Liberation Mono"/>
              </a:rPr>
              <a:t>'</a:t>
            </a:r>
            <a:r>
              <a:rPr lang="en-IN" sz="2200" i="1" dirty="0">
                <a:solidFill>
                  <a:srgbClr val="000000"/>
                </a:solidFill>
                <a:latin typeface="Liberation Mono"/>
              </a:rPr>
              <a:t>)</a:t>
            </a:r>
            <a:r>
              <a:rPr lang="en-IN" sz="2200" dirty="0">
                <a:solidFill>
                  <a:srgbClr val="000000"/>
                </a:solidFill>
                <a:latin typeface="Liberation Mono"/>
              </a:rPr>
              <a:t> )</a:t>
            </a:r>
            <a:endParaRPr lang="en-IN" sz="2200" dirty="0"/>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7104112" y="3233160"/>
              <a:ext cx="2117414" cy="646331"/>
              <a:chOff x="4783757"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476181"/>
                <a:chOff x="4783757"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89079"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a:t>
            </a:r>
            <a:r>
              <a:rPr lang="en-US" dirty="0" err="1">
                <a:latin typeface="Liberation Mono"/>
              </a:rPr>
              <a:t>sal</a:t>
            </a:r>
            <a:r>
              <a:rPr lang="en-US" dirty="0">
                <a:latin typeface="Liberation Mono"/>
              </a:rPr>
              <a:t>,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4104183962"/>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SELECT * FROM emp;</a:t>
                      </a: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mn-lt"/>
                          <a:ea typeface="+mn-ea"/>
                          <a:cs typeface="+mn-cs"/>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67671"/>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460073"/>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50000"/>
                    <a:lumOff val="50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400" dirty="0">
                <a:solidFill>
                  <a:schemeClr val="tx1">
                    <a:lumMod val="50000"/>
                    <a:lumOff val="50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400" dirty="0">
                <a:solidFill>
                  <a:schemeClr val="tx1">
                    <a:lumMod val="50000"/>
                    <a:lumOff val="50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50000"/>
                    <a:lumOff val="50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50000"/>
                    <a:lumOff val="50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54700</TotalTime>
  <Words>19447</Words>
  <Application>Microsoft Office PowerPoint</Application>
  <PresentationFormat>Widescreen</PresentationFormat>
  <Paragraphs>2581</Paragraphs>
  <Slides>220</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220</vt:i4>
      </vt:variant>
    </vt:vector>
  </HeadingPairs>
  <TitlesOfParts>
    <vt:vector size="237"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12176</cp:revision>
  <dcterms:created xsi:type="dcterms:W3CDTF">2015-10-09T06:09:34Z</dcterms:created>
  <dcterms:modified xsi:type="dcterms:W3CDTF">2023-12-21T03:27:02Z</dcterms:modified>
</cp:coreProperties>
</file>