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4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632" r:id="rId45"/>
    <p:sldId id="1165" r:id="rId46"/>
    <p:sldId id="1166" r:id="rId47"/>
    <p:sldId id="1198" r:id="rId48"/>
    <p:sldId id="1199" r:id="rId49"/>
    <p:sldId id="1140" r:id="rId50"/>
    <p:sldId id="1141" r:id="rId51"/>
    <p:sldId id="1163" r:id="rId52"/>
    <p:sldId id="1164" r:id="rId53"/>
    <p:sldId id="1584" r:id="rId54"/>
    <p:sldId id="1585" r:id="rId55"/>
    <p:sldId id="1284" r:id="rId56"/>
    <p:sldId id="1285" r:id="rId57"/>
    <p:sldId id="1334" r:id="rId58"/>
    <p:sldId id="1351" r:id="rId59"/>
    <p:sldId id="1335" r:id="rId60"/>
    <p:sldId id="1282" r:id="rId61"/>
    <p:sldId id="1283" r:id="rId62"/>
    <p:sldId id="1228" r:id="rId63"/>
    <p:sldId id="1229" r:id="rId64"/>
    <p:sldId id="1171" r:id="rId65"/>
    <p:sldId id="1172" r:id="rId66"/>
    <p:sldId id="1167" r:id="rId67"/>
    <p:sldId id="1168" r:id="rId68"/>
    <p:sldId id="1142" r:id="rId69"/>
    <p:sldId id="1143" r:id="rId70"/>
    <p:sldId id="1144" r:id="rId71"/>
    <p:sldId id="1350" r:id="rId72"/>
    <p:sldId id="1603" r:id="rId73"/>
    <p:sldId id="1606" r:id="rId74"/>
    <p:sldId id="1407" r:id="rId75"/>
    <p:sldId id="1340" r:id="rId76"/>
    <p:sldId id="1156" r:id="rId77"/>
    <p:sldId id="1145" r:id="rId78"/>
    <p:sldId id="1146" r:id="rId79"/>
    <p:sldId id="1147" r:id="rId80"/>
    <p:sldId id="1148" r:id="rId81"/>
    <p:sldId id="1149" r:id="rId82"/>
    <p:sldId id="1150" r:id="rId83"/>
    <p:sldId id="1151" r:id="rId84"/>
    <p:sldId id="1152" r:id="rId85"/>
    <p:sldId id="1153" r:id="rId86"/>
    <p:sldId id="1226" r:id="rId87"/>
    <p:sldId id="1227" r:id="rId88"/>
    <p:sldId id="1161" r:id="rId89"/>
    <p:sldId id="1162" r:id="rId90"/>
    <p:sldId id="1154" r:id="rId91"/>
    <p:sldId id="1155" r:id="rId92"/>
    <p:sldId id="1191" r:id="rId93"/>
    <p:sldId id="1192" r:id="rId94"/>
    <p:sldId id="1179" r:id="rId95"/>
    <p:sldId id="1180" r:id="rId96"/>
    <p:sldId id="1183" r:id="rId97"/>
    <p:sldId id="1618" r:id="rId98"/>
    <p:sldId id="1184" r:id="rId99"/>
    <p:sldId id="1413" r:id="rId100"/>
    <p:sldId id="1414" r:id="rId101"/>
    <p:sldId id="1415" r:id="rId102"/>
    <p:sldId id="1416" r:id="rId103"/>
    <p:sldId id="1417" r:id="rId104"/>
    <p:sldId id="1420" r:id="rId105"/>
    <p:sldId id="1421" r:id="rId106"/>
    <p:sldId id="1332" r:id="rId107"/>
    <p:sldId id="1333" r:id="rId108"/>
    <p:sldId id="1193" r:id="rId109"/>
    <p:sldId id="1194" r:id="rId110"/>
    <p:sldId id="1223" r:id="rId111"/>
    <p:sldId id="1224" r:id="rId112"/>
    <p:sldId id="1277" r:id="rId113"/>
    <p:sldId id="1330" r:id="rId114"/>
    <p:sldId id="1328" r:id="rId115"/>
    <p:sldId id="1331" r:id="rId116"/>
    <p:sldId id="1329" r:id="rId117"/>
    <p:sldId id="1410" r:id="rId118"/>
    <p:sldId id="1412" r:id="rId119"/>
    <p:sldId id="1607" r:id="rId120"/>
    <p:sldId id="1608" r:id="rId121"/>
    <p:sldId id="1609" r:id="rId122"/>
    <p:sldId id="1610" r:id="rId123"/>
    <p:sldId id="1611" r:id="rId124"/>
    <p:sldId id="1612" r:id="rId125"/>
    <p:sldId id="1613" r:id="rId126"/>
    <p:sldId id="1614" r:id="rId127"/>
    <p:sldId id="1185" r:id="rId128"/>
    <p:sldId id="1186" r:id="rId129"/>
    <p:sldId id="1187" r:id="rId130"/>
    <p:sldId id="1188" r:id="rId131"/>
    <p:sldId id="1641" r:id="rId132"/>
    <p:sldId id="1639" r:id="rId133"/>
    <p:sldId id="1640" r:id="rId134"/>
    <p:sldId id="1234" r:id="rId135"/>
    <p:sldId id="1235" r:id="rId136"/>
    <p:sldId id="1637" r:id="rId137"/>
    <p:sldId id="1638" r:id="rId138"/>
    <p:sldId id="1275" r:id="rId139"/>
    <p:sldId id="1276" r:id="rId140"/>
    <p:sldId id="1336" r:id="rId141"/>
    <p:sldId id="1337" r:id="rId142"/>
    <p:sldId id="1418" r:id="rId143"/>
    <p:sldId id="1419" r:id="rId144"/>
    <p:sldId id="1625" r:id="rId145"/>
    <p:sldId id="1310" r:id="rId146"/>
    <p:sldId id="1311" r:id="rId147"/>
    <p:sldId id="1273" r:id="rId148"/>
    <p:sldId id="1274" r:id="rId149"/>
    <p:sldId id="1173" r:id="rId150"/>
    <p:sldId id="1174" r:id="rId151"/>
    <p:sldId id="1308" r:id="rId152"/>
    <p:sldId id="1309" r:id="rId153"/>
    <p:sldId id="1200" r:id="rId154"/>
    <p:sldId id="1099" r:id="rId155"/>
    <p:sldId id="1594" r:id="rId156"/>
    <p:sldId id="1595" r:id="rId157"/>
    <p:sldId id="1256" r:id="rId158"/>
    <p:sldId id="1257" r:id="rId159"/>
    <p:sldId id="1258" r:id="rId160"/>
    <p:sldId id="1259" r:id="rId161"/>
    <p:sldId id="1348" r:id="rId162"/>
    <p:sldId id="1349" r:id="rId163"/>
    <p:sldId id="1326" r:id="rId164"/>
    <p:sldId id="1327" r:id="rId165"/>
    <p:sldId id="1322" r:id="rId166"/>
    <p:sldId id="1323" r:id="rId167"/>
    <p:sldId id="1533" r:id="rId168"/>
    <p:sldId id="1534" r:id="rId169"/>
    <p:sldId id="1324" r:id="rId170"/>
    <p:sldId id="1325" r:id="rId171"/>
    <p:sldId id="1267" r:id="rId172"/>
    <p:sldId id="1268" r:id="rId173"/>
    <p:sldId id="1260" r:id="rId174"/>
    <p:sldId id="1261" r:id="rId175"/>
    <p:sldId id="1262" r:id="rId176"/>
    <p:sldId id="1263" r:id="rId177"/>
    <p:sldId id="1264" r:id="rId178"/>
    <p:sldId id="1406" r:id="rId179"/>
    <p:sldId id="1411" r:id="rId180"/>
    <p:sldId id="1341" r:id="rId181"/>
    <p:sldId id="1342" r:id="rId182"/>
    <p:sldId id="1265" r:id="rId183"/>
    <p:sldId id="1266" r:id="rId184"/>
    <p:sldId id="1216" r:id="rId185"/>
    <p:sldId id="1092" r:id="rId186"/>
    <p:sldId id="1251" r:id="rId187"/>
    <p:sldId id="1252" r:id="rId188"/>
    <p:sldId id="1269" r:id="rId189"/>
    <p:sldId id="1270" r:id="rId190"/>
    <p:sldId id="1596" r:id="rId191"/>
    <p:sldId id="1597" r:id="rId192"/>
    <p:sldId id="1271" r:id="rId193"/>
    <p:sldId id="1272" r:id="rId194"/>
    <p:sldId id="1219" r:id="rId195"/>
    <p:sldId id="1204" r:id="rId196"/>
    <p:sldId id="1338" r:id="rId197"/>
    <p:sldId id="1339" r:id="rId198"/>
    <p:sldId id="1346" r:id="rId199"/>
    <p:sldId id="1347" r:id="rId200"/>
    <p:sldId id="1528" r:id="rId201"/>
    <p:sldId id="1529" r:id="rId202"/>
    <p:sldId id="1530" r:id="rId203"/>
    <p:sldId id="1531" r:id="rId204"/>
    <p:sldId id="1590" r:id="rId205"/>
    <p:sldId id="1591" r:id="rId206"/>
    <p:sldId id="1592" r:id="rId207"/>
    <p:sldId id="1593" r:id="rId208"/>
    <p:sldId id="1408" r:id="rId209"/>
    <p:sldId id="1409" r:id="rId210"/>
    <p:sldId id="1605" r:id="rId211"/>
    <p:sldId id="1315" r:id="rId212"/>
    <p:sldId id="1535" r:id="rId213"/>
    <p:sldId id="1532" r:id="rId214"/>
    <p:sldId id="1316" r:id="rId215"/>
    <p:sldId id="1318" r:id="rId216"/>
    <p:sldId id="1292" r:id="rId217"/>
    <p:sldId id="1301" r:id="rId218"/>
    <p:sldId id="1302" r:id="rId219"/>
    <p:sldId id="1294" r:id="rId220"/>
    <p:sldId id="1293" r:id="rId221"/>
    <p:sldId id="1295" r:id="rId222"/>
    <p:sldId id="1296" r:id="rId223"/>
    <p:sldId id="1297" r:id="rId224"/>
    <p:sldId id="1303" r:id="rId225"/>
    <p:sldId id="1304" r:id="rId226"/>
    <p:sldId id="954" r:id="rId227"/>
    <p:sldId id="1307" r:id="rId228"/>
    <p:sldId id="1359" r:id="rId229"/>
    <p:sldId id="1360" r:id="rId230"/>
    <p:sldId id="1364" r:id="rId231"/>
    <p:sldId id="1363" r:id="rId232"/>
    <p:sldId id="788" r:id="rId233"/>
    <p:sldId id="1499" r:id="rId234"/>
    <p:sldId id="1422" r:id="rId235"/>
    <p:sldId id="1514" r:id="rId236"/>
    <p:sldId id="1516" r:id="rId237"/>
    <p:sldId id="1519" r:id="rId238"/>
    <p:sldId id="1515" r:id="rId239"/>
    <p:sldId id="1518" r:id="rId240"/>
    <p:sldId id="1423" r:id="rId241"/>
    <p:sldId id="1436" r:id="rId242"/>
    <p:sldId id="1437" r:id="rId243"/>
    <p:sldId id="1424" r:id="rId244"/>
    <p:sldId id="1441" r:id="rId245"/>
    <p:sldId id="1442" r:id="rId246"/>
    <p:sldId id="1520" r:id="rId247"/>
    <p:sldId id="1443" r:id="rId248"/>
    <p:sldId id="1444" r:id="rId249"/>
    <p:sldId id="1445" r:id="rId250"/>
    <p:sldId id="1446" r:id="rId251"/>
    <p:sldId id="1447" r:id="rId252"/>
    <p:sldId id="1521" r:id="rId253"/>
    <p:sldId id="1426" r:id="rId254"/>
    <p:sldId id="1438" r:id="rId255"/>
    <p:sldId id="1439" r:id="rId256"/>
    <p:sldId id="1448" r:id="rId257"/>
    <p:sldId id="1449" r:id="rId258"/>
    <p:sldId id="1450" r:id="rId259"/>
    <p:sldId id="1522" r:id="rId260"/>
    <p:sldId id="1440" r:id="rId261"/>
    <p:sldId id="1455" r:id="rId262"/>
    <p:sldId id="1456" r:id="rId263"/>
    <p:sldId id="1523" r:id="rId264"/>
    <p:sldId id="1524" r:id="rId265"/>
    <p:sldId id="1525" r:id="rId266"/>
    <p:sldId id="1526" r:id="rId267"/>
    <p:sldId id="1527" r:id="rId268"/>
    <p:sldId id="1500" r:id="rId269"/>
    <p:sldId id="1620" r:id="rId270"/>
    <p:sldId id="1457" r:id="rId271"/>
    <p:sldId id="1498" r:id="rId272"/>
    <p:sldId id="1474" r:id="rId273"/>
    <p:sldId id="1475" r:id="rId274"/>
    <p:sldId id="1476" r:id="rId275"/>
    <p:sldId id="1477" r:id="rId276"/>
    <p:sldId id="1478" r:id="rId277"/>
    <p:sldId id="1479" r:id="rId278"/>
    <p:sldId id="1626" r:id="rId279"/>
    <p:sldId id="1627" r:id="rId280"/>
    <p:sldId id="1628" r:id="rId281"/>
    <p:sldId id="1631" r:id="rId282"/>
    <p:sldId id="1630" r:id="rId283"/>
    <p:sldId id="1629" r:id="rId284"/>
    <p:sldId id="1501" r:id="rId285"/>
    <p:sldId id="1513" r:id="rId286"/>
    <p:sldId id="1623" r:id="rId287"/>
    <p:sldId id="1621" r:id="rId288"/>
    <p:sldId id="1622" r:id="rId289"/>
    <p:sldId id="1502" r:id="rId290"/>
    <p:sldId id="1539" r:id="rId291"/>
    <p:sldId id="1503" r:id="rId292"/>
    <p:sldId id="1568" r:id="rId293"/>
    <p:sldId id="1600" r:id="rId294"/>
    <p:sldId id="1601" r:id="rId295"/>
    <p:sldId id="1602" r:id="rId296"/>
    <p:sldId id="1586" r:id="rId297"/>
    <p:sldId id="1587" r:id="rId298"/>
    <p:sldId id="1588" r:id="rId299"/>
    <p:sldId id="1505" r:id="rId300"/>
    <p:sldId id="1617" r:id="rId301"/>
    <p:sldId id="1616" r:id="rId302"/>
    <p:sldId id="1537" r:id="rId303"/>
    <p:sldId id="1550" r:id="rId304"/>
    <p:sldId id="1538" r:id="rId305"/>
    <p:sldId id="1506" r:id="rId306"/>
    <p:sldId id="1583" r:id="rId307"/>
    <p:sldId id="1579" r:id="rId308"/>
    <p:sldId id="1615" r:id="rId309"/>
    <p:sldId id="1598" r:id="rId310"/>
    <p:sldId id="1589" r:id="rId311"/>
    <p:sldId id="1536" r:id="rId312"/>
    <p:sldId id="1604" r:id="rId313"/>
    <p:sldId id="1508" r:id="rId314"/>
    <p:sldId id="1581" r:id="rId315"/>
    <p:sldId id="1582" r:id="rId316"/>
    <p:sldId id="1577" r:id="rId317"/>
    <p:sldId id="1580" r:id="rId318"/>
    <p:sldId id="1564" r:id="rId319"/>
    <p:sldId id="1563" r:id="rId320"/>
    <p:sldId id="1540" r:id="rId321"/>
    <p:sldId id="1567" r:id="rId322"/>
    <p:sldId id="1541" r:id="rId323"/>
    <p:sldId id="1619" r:id="rId324"/>
    <p:sldId id="1562" r:id="rId325"/>
    <p:sldId id="1565" r:id="rId326"/>
    <p:sldId id="1569" r:id="rId327"/>
    <p:sldId id="1575" r:id="rId328"/>
    <p:sldId id="1576" r:id="rId329"/>
    <p:sldId id="1566" r:id="rId330"/>
    <p:sldId id="1552" r:id="rId331"/>
    <p:sldId id="1553" r:id="rId332"/>
    <p:sldId id="1578" r:id="rId333"/>
    <p:sldId id="1570" r:id="rId334"/>
    <p:sldId id="1599" r:id="rId335"/>
    <p:sldId id="1571" r:id="rId336"/>
    <p:sldId id="1572" r:id="rId337"/>
    <p:sldId id="1573" r:id="rId338"/>
    <p:sldId id="1574" r:id="rId339"/>
    <p:sldId id="1087" r:id="rId340"/>
    <p:sldId id="1633" r:id="rId341"/>
    <p:sldId id="1634" r:id="rId342"/>
    <p:sldId id="1635" r:id="rId343"/>
    <p:sldId id="1636" r:id="rId3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0E95"/>
    <a:srgbClr val="0A039B"/>
    <a:srgbClr val="619428"/>
    <a:srgbClr val="BAAE18"/>
    <a:srgbClr val="8C8312"/>
    <a:srgbClr val="D2CD03"/>
    <a:srgbClr val="610F51"/>
    <a:srgbClr val="B7AC19"/>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commentAuthors" Target="commentAuthor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viewProps" Target="viewProps.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slide" Target="slides/slide327.xml"/><Relationship Id="rId349" Type="http://schemas.openxmlformats.org/officeDocument/2006/relationships/theme" Target="theme/theme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339" Type="http://schemas.openxmlformats.org/officeDocument/2006/relationships/slide" Target="slides/slide338.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350" Type="http://schemas.openxmlformats.org/officeDocument/2006/relationships/tableStyles" Target="tableStyles.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slide" Target="slides/slide328.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340" Type="http://schemas.openxmlformats.org/officeDocument/2006/relationships/slide" Target="slides/slide339.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slide" Target="slides/slide329.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341" Type="http://schemas.openxmlformats.org/officeDocument/2006/relationships/slide" Target="slides/slide340.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slide" Target="slides/slide330.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notesMaster" Target="notesMasters/notesMaster1.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presProps" Target="presProps.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173" Type="http://schemas.openxmlformats.org/officeDocument/2006/relationships/slide" Target="slides/slide172.xml"/><Relationship Id="rId229" Type="http://schemas.openxmlformats.org/officeDocument/2006/relationships/slide" Target="slides/slide228.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285</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303</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328</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4/17/2025</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4/17/2025</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4/17/2025</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29266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sp>
        <p:nvSpPr>
          <p:cNvPr id="7" name="Rectangle 6"/>
          <p:cNvSpPr/>
          <p:nvPr/>
        </p:nvSpPr>
        <p:spPr>
          <a:xfrm>
            <a:off x="263352" y="762000"/>
            <a:ext cx="11737304" cy="1600438"/>
          </a:xfrm>
          <a:prstGeom prst="rect">
            <a:avLst/>
          </a:prstGeom>
        </p:spPr>
        <p:txBody>
          <a:bodyPr wrap="square">
            <a:spAutoFit/>
          </a:bodyPr>
          <a:lstStyle/>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pPr marL="285750" indent="-285750">
              <a:buFont typeface="Arial" panose="020B0604020202020204" pitchFamily="34" charset="0"/>
              <a:buChar char="•"/>
            </a:pPr>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grpSp>
        <p:nvGrpSpPr>
          <p:cNvPr id="3" name="Group 2">
            <a:extLst>
              <a:ext uri="{FF2B5EF4-FFF2-40B4-BE49-F238E27FC236}">
                <a16:creationId xmlns:a16="http://schemas.microsoft.com/office/drawing/2014/main" id="{5FBE6416-DC96-A578-3A40-2152D140486C}"/>
              </a:ext>
            </a:extLst>
          </p:cNvPr>
          <p:cNvGrpSpPr/>
          <p:nvPr/>
        </p:nvGrpSpPr>
        <p:grpSpPr>
          <a:xfrm>
            <a:off x="967734" y="2479312"/>
            <a:ext cx="9740906" cy="1593468"/>
            <a:chOff x="1524000" y="2555612"/>
            <a:chExt cx="9740906" cy="1593468"/>
          </a:xfrm>
        </p:grpSpPr>
        <p:sp>
          <p:nvSpPr>
            <p:cNvPr id="8" name="Rectangle 7"/>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77974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312238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grpSp>
    </p:spTree>
    <p:extLst>
      <p:ext uri="{BB962C8B-B14F-4D97-AF65-F5344CB8AC3E}">
        <p14:creationId xmlns:p14="http://schemas.microsoft.com/office/powerpoint/2010/main" val="391652235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0C4DC-77DF-8B26-DD6F-CC76EA86391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3849788-2D9A-1697-48D8-0E28B3DE2AA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 / .updateMany() </a:t>
            </a:r>
          </a:p>
        </p:txBody>
      </p:sp>
      <p:grpSp>
        <p:nvGrpSpPr>
          <p:cNvPr id="3" name="Group 2">
            <a:extLst>
              <a:ext uri="{FF2B5EF4-FFF2-40B4-BE49-F238E27FC236}">
                <a16:creationId xmlns:a16="http://schemas.microsoft.com/office/drawing/2014/main" id="{BDAA7A79-FD0D-4771-C18E-AFA88B367D30}"/>
              </a:ext>
            </a:extLst>
          </p:cNvPr>
          <p:cNvGrpSpPr/>
          <p:nvPr/>
        </p:nvGrpSpPr>
        <p:grpSpPr>
          <a:xfrm>
            <a:off x="1487488" y="836712"/>
            <a:ext cx="8948790" cy="801380"/>
            <a:chOff x="1524000" y="2555612"/>
            <a:chExt cx="9468544" cy="801380"/>
          </a:xfrm>
        </p:grpSpPr>
        <p:sp>
          <p:nvSpPr>
            <p:cNvPr id="8" name="Rectangle 7">
              <a:extLst>
                <a:ext uri="{FF2B5EF4-FFF2-40B4-BE49-F238E27FC236}">
                  <a16:creationId xmlns:a16="http://schemas.microsoft.com/office/drawing/2014/main" id="{FB6247EF-D4B1-B556-F336-A00D8877D237}"/>
                </a:ext>
              </a:extLst>
            </p:cNvPr>
            <p:cNvSpPr/>
            <p:nvPr/>
          </p:nvSpPr>
          <p:spPr>
            <a:xfrm>
              <a:off x="1524000" y="255561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update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2" name="Rectangle 1">
              <a:extLst>
                <a:ext uri="{FF2B5EF4-FFF2-40B4-BE49-F238E27FC236}">
                  <a16:creationId xmlns:a16="http://schemas.microsoft.com/office/drawing/2014/main" id="{E53320E3-AE79-EF97-D899-E281D2749FAB}"/>
                </a:ext>
              </a:extLst>
            </p:cNvPr>
            <p:cNvSpPr/>
            <p:nvPr/>
          </p:nvSpPr>
          <p:spPr>
            <a:xfrm>
              <a:off x="1524000" y="298766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update }</a:t>
              </a:r>
              <a:r>
                <a:rPr lang="en-US" dirty="0">
                  <a:solidFill>
                    <a:srgbClr val="061621"/>
                  </a:solidFill>
                  <a:latin typeface="Source Code Pro" panose="020B0509030403020204" pitchFamily="49" charset="0"/>
                  <a:ea typeface="Source Code Pro" panose="020B0509030403020204" pitchFamily="49" charset="0"/>
                </a:rPr>
                <a:t>)</a:t>
              </a:r>
            </a:p>
          </p:txBody>
        </p:sp>
      </p:grpSp>
      <p:sp>
        <p:nvSpPr>
          <p:cNvPr id="9" name="TextBox 8">
            <a:extLst>
              <a:ext uri="{FF2B5EF4-FFF2-40B4-BE49-F238E27FC236}">
                <a16:creationId xmlns:a16="http://schemas.microsoft.com/office/drawing/2014/main" id="{B183969F-64C1-4EF6-E6A9-F2842A0E198D}"/>
              </a:ext>
            </a:extLst>
          </p:cNvPr>
          <p:cNvSpPr txBox="1"/>
          <p:nvPr/>
        </p:nvSpPr>
        <p:spPr>
          <a:xfrm>
            <a:off x="263352" y="1772816"/>
            <a:ext cx="11665296" cy="4247317"/>
          </a:xfrm>
          <a:prstGeom prst="rect">
            <a:avLst/>
          </a:prstGeom>
          <a:noFill/>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rPr>
              <a:t>	$set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p>
          <a:p>
            <a:r>
              <a:rPr lang="en-US" sz="600" dirty="0">
                <a:solidFill>
                  <a:srgbClr val="D83713"/>
                </a:solidFill>
                <a:latin typeface="Source Code Pro" panose="020B0509030403020204" pitchFamily="49" charset="0"/>
                <a:ea typeface="Source Code Pro" panose="020B0509030403020204" pitchFamily="49" charset="0"/>
              </a:rPr>
              <a:t>	</a:t>
            </a:r>
          </a:p>
          <a:p>
            <a:r>
              <a:rPr lang="en-US" dirty="0">
                <a:solidFill>
                  <a:srgbClr val="D83713"/>
                </a:solidFill>
                <a:latin typeface="Source Code Pro" panose="020B0509030403020204" pitchFamily="49" charset="0"/>
                <a:ea typeface="Source Code Pro" panose="020B0509030403020204" pitchFamily="49" charset="0"/>
              </a:rPr>
              <a:t>	$inc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true,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	$rename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D83713"/>
                </a:solidFill>
                <a:effectLst/>
                <a:latin typeface="Source Code Pro" panose="020B0509030403020204" pitchFamily="49" charset="0"/>
              </a:rPr>
              <a:t>	$push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endParaRPr lang="en-IN" sz="600" b="0" i="0" dirty="0">
              <a:solidFill>
                <a:srgbClr val="061621"/>
              </a:solidFill>
              <a:effectLst/>
              <a:latin typeface="Source Code Pro" panose="020B0509030403020204" pitchFamily="49" charset="0"/>
            </a:endParaRPr>
          </a:p>
          <a:p>
            <a:r>
              <a:rPr lang="en-IN" b="0" i="0" dirty="0">
                <a:solidFill>
                  <a:srgbClr val="D83713"/>
                </a:solidFill>
                <a:effectLst/>
                <a:latin typeface="Source Code Pro" panose="020B0509030403020204" pitchFamily="49" charset="0"/>
              </a:rPr>
              <a:t>	$pop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r>
              <a:rPr lang="en-US" sz="600"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 	 </a:t>
            </a:r>
          </a:p>
          <a:p>
            <a:r>
              <a:rPr lang="en-US" dirty="0">
                <a:solidFill>
                  <a:srgbClr val="061621"/>
                </a:solidFill>
                <a:latin typeface="Source Code Pro" panose="020B0509030403020204" pitchFamily="49" charset="0"/>
              </a:rPr>
              <a:t>}</a:t>
            </a:r>
            <a:endParaRPr lang="en-IN" dirty="0"/>
          </a:p>
        </p:txBody>
      </p:sp>
    </p:spTree>
    <p:extLst>
      <p:ext uri="{BB962C8B-B14F-4D97-AF65-F5344CB8AC3E}">
        <p14:creationId xmlns:p14="http://schemas.microsoft.com/office/powerpoint/2010/main" val="75717885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85EC7-4195-11BD-FF2A-F081C22E101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C6CB14E-6122-FC10-549A-62AE30C4AFD5}"/>
              </a:ext>
            </a:extLst>
          </p:cNvPr>
          <p:cNvSpPr/>
          <p:nvPr/>
        </p:nvSpPr>
        <p:spPr>
          <a:xfrm>
            <a:off x="1787302" y="2861953"/>
            <a:ext cx="861739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$set operator replaces the value of a field with the specified value.</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a:extLst>
              <a:ext uri="{FF2B5EF4-FFF2-40B4-BE49-F238E27FC236}">
                <a16:creationId xmlns:a16="http://schemas.microsoft.com/office/drawing/2014/main" id="{EE4BB224-E0E4-306D-0951-64054574669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a:t>
            </a:r>
            <a:endParaRPr lang="en-US" dirty="0"/>
          </a:p>
        </p:txBody>
      </p:sp>
    </p:spTree>
    <p:extLst>
      <p:ext uri="{BB962C8B-B14F-4D97-AF65-F5344CB8AC3E}">
        <p14:creationId xmlns:p14="http://schemas.microsoft.com/office/powerpoint/2010/main" val="5966132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58676-7126-3879-E7B0-9DE581035A0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D91188E-38AB-2B72-0040-D6092D47476E}"/>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a:t>
            </a:r>
          </a:p>
        </p:txBody>
      </p:sp>
      <p:sp>
        <p:nvSpPr>
          <p:cNvPr id="7" name="Rectangle 6">
            <a:extLst>
              <a:ext uri="{FF2B5EF4-FFF2-40B4-BE49-F238E27FC236}">
                <a16:creationId xmlns:a16="http://schemas.microsoft.com/office/drawing/2014/main" id="{9CADCF28-261C-A905-1673-741E92DA5590}"/>
              </a:ext>
            </a:extLst>
          </p:cNvPr>
          <p:cNvSpPr/>
          <p:nvPr/>
        </p:nvSpPr>
        <p:spPr>
          <a:xfrm>
            <a:off x="1673188" y="762000"/>
            <a:ext cx="8845624" cy="369332"/>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$set </a:t>
            </a:r>
            <a:r>
              <a:rPr lang="en-US" dirty="0">
                <a:latin typeface="Palatino Linotype" panose="02040502050505030304" pitchFamily="18" charset="0"/>
              </a:rPr>
              <a:t>operator replaces the value of a field with the specified value.</a:t>
            </a:r>
            <a:endParaRPr lang="en-IN" dirty="0">
              <a:latin typeface="Palatino Linotype" panose="02040502050505030304" pitchFamily="18" charset="0"/>
            </a:endParaRPr>
          </a:p>
        </p:txBody>
      </p:sp>
      <p:sp>
        <p:nvSpPr>
          <p:cNvPr id="8" name="Rectangle 7">
            <a:extLst>
              <a:ext uri="{FF2B5EF4-FFF2-40B4-BE49-F238E27FC236}">
                <a16:creationId xmlns:a16="http://schemas.microsoft.com/office/drawing/2014/main" id="{C9EDE3E9-35DE-1B0B-223B-6160DA6BA4D5}"/>
              </a:ext>
            </a:extLst>
          </p:cNvPr>
          <p:cNvSpPr/>
          <p:nvPr/>
        </p:nvSpPr>
        <p:spPr>
          <a:xfrm>
            <a:off x="1524000" y="1611868"/>
            <a:ext cx="9144000" cy="73866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 }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 &gt;, ...</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 ]</a:t>
            </a:r>
          </a:p>
        </p:txBody>
      </p:sp>
      <p:sp>
        <p:nvSpPr>
          <p:cNvPr id="5" name="TextBox 4">
            <a:extLst>
              <a:ext uri="{FF2B5EF4-FFF2-40B4-BE49-F238E27FC236}">
                <a16:creationId xmlns:a16="http://schemas.microsoft.com/office/drawing/2014/main" id="{BDC6C6B3-DE03-B7C8-5C0D-C60FDE6D4CBE}"/>
              </a:ext>
            </a:extLst>
          </p:cNvPr>
          <p:cNvSpPr txBox="1"/>
          <p:nvPr/>
        </p:nvSpPr>
        <p:spPr>
          <a:xfrm>
            <a:off x="335360" y="2915652"/>
            <a:ext cx="11377264" cy="738664"/>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rPr>
              <a:t>100</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rPr>
              <a:t>200</a:t>
            </a:r>
            <a:r>
              <a:rPr lang="en-US" dirty="0">
                <a:latin typeface="Source Code Pro" panose="020B0509030403020204" pitchFamily="49" charset="0"/>
                <a:ea typeface="Source Code Pro" panose="020B0509030403020204" pitchFamily="49" charset="0"/>
                <a:cs typeface="Calibri" panose="020F0502020204030204" pitchFamily="34" charset="0"/>
              </a:rPr>
              <a:t>, c: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pSp>
        <p:nvGrpSpPr>
          <p:cNvPr id="9" name="Group 8">
            <a:extLst>
              <a:ext uri="{FF2B5EF4-FFF2-40B4-BE49-F238E27FC236}">
                <a16:creationId xmlns:a16="http://schemas.microsoft.com/office/drawing/2014/main" id="{0079EEFC-871B-9556-62A4-328A4FE33925}"/>
              </a:ext>
            </a:extLst>
          </p:cNvPr>
          <p:cNvGrpSpPr/>
          <p:nvPr/>
        </p:nvGrpSpPr>
        <p:grpSpPr>
          <a:xfrm>
            <a:off x="304984" y="4147428"/>
            <a:ext cx="11623664" cy="1945868"/>
            <a:chOff x="304984" y="4077072"/>
            <a:chExt cx="11623664" cy="1945868"/>
          </a:xfrm>
        </p:grpSpPr>
        <p:sp>
          <p:nvSpPr>
            <p:cNvPr id="3" name="TextBox 2">
              <a:extLst>
                <a:ext uri="{FF2B5EF4-FFF2-40B4-BE49-F238E27FC236}">
                  <a16:creationId xmlns:a16="http://schemas.microsoft.com/office/drawing/2014/main" id="{6E8AE68F-D24F-00D6-E140-415E461A65E8}"/>
                </a:ext>
              </a:extLst>
            </p:cNvPr>
            <p:cNvSpPr txBox="1"/>
            <p:nvPr/>
          </p:nvSpPr>
          <p:spPr>
            <a:xfrm>
              <a:off x="304984" y="4637945"/>
              <a:ext cx="11623664" cy="138499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"lime yellow"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"pink"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882C606F-5C38-FB29-C6AD-52AF27D15B41}"/>
                </a:ext>
              </a:extLst>
            </p:cNvPr>
            <p:cNvSpPr txBox="1"/>
            <p:nvPr/>
          </p:nvSpPr>
          <p:spPr>
            <a:xfrm>
              <a:off x="407368" y="4077072"/>
              <a:ext cx="1694695" cy="400110"/>
            </a:xfrm>
            <a:prstGeom prst="rect">
              <a:avLst/>
            </a:prstGeom>
            <a:noFill/>
          </p:spPr>
          <p:txBody>
            <a:bodyPr wrap="none" rtlCol="0">
              <a:spAutoFit/>
            </a:bodyPr>
            <a:lstStyle/>
            <a:p>
              <a:r>
                <a:rPr lang="en-IN" sz="2000" dirty="0">
                  <a:solidFill>
                    <a:srgbClr val="D80E95"/>
                  </a:solidFill>
                  <a:latin typeface="Arial" panose="020B0604020202020204" pitchFamily="34" charset="0"/>
                  <a:cs typeface="Arial" panose="020B0604020202020204" pitchFamily="34" charset="0"/>
                </a:rPr>
                <a:t>Array Update</a:t>
              </a:r>
            </a:p>
          </p:txBody>
        </p:sp>
      </p:grpSp>
    </p:spTree>
    <p:extLst>
      <p:ext uri="{BB962C8B-B14F-4D97-AF65-F5344CB8AC3E}">
        <p14:creationId xmlns:p14="http://schemas.microsoft.com/office/powerpoint/2010/main" val="13034826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1200329"/>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a:p>
            <a:endParaRPr lang="en-IN" dirty="0"/>
          </a:p>
        </p:txBody>
      </p:sp>
      <p:sp>
        <p:nvSpPr>
          <p:cNvPr id="4" name="TextBox 3">
            <a:extLst>
              <a:ext uri="{FF2B5EF4-FFF2-40B4-BE49-F238E27FC236}">
                <a16:creationId xmlns:a16="http://schemas.microsoft.com/office/drawing/2014/main" id="{2B1CA49B-B0AF-B904-330B-80EDEB4A729A}"/>
              </a:ext>
            </a:extLst>
          </p:cNvPr>
          <p:cNvSpPr txBox="1"/>
          <p:nvPr/>
        </p:nvSpPr>
        <p:spPr>
          <a:xfrm>
            <a:off x="263352" y="4881934"/>
            <a:ext cx="116652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and $inc in single statement.</a:t>
            </a:r>
          </a:p>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salary: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619428"/>
                </a:solidFill>
                <a:latin typeface="Source Code Pro" panose="020B0509030403020204" pitchFamily="49" charset="0"/>
                <a:ea typeface="Source Code Pro" panose="020B0509030403020204" pitchFamily="49" charset="0"/>
              </a:rPr>
              <a:t>// $set, $inc, and $</a:t>
            </a:r>
            <a:r>
              <a:rPr lang="en-IN" dirty="0" err="1">
                <a:solidFill>
                  <a:srgbClr val="619428"/>
                </a:solidFill>
                <a:latin typeface="Source Code Pro" panose="020B0509030403020204" pitchFamily="49" charset="0"/>
                <a:ea typeface="Source Code Pro" panose="020B0509030403020204" pitchFamily="49" charset="0"/>
              </a:rPr>
              <a:t>unsset</a:t>
            </a:r>
            <a:endParaRPr lang="en-IN" dirty="0">
              <a:solidFill>
                <a:srgbClr val="619428"/>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1802460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22E58-4413-6DCB-B1F1-C267ED7E1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FE4D4F-518E-061E-114B-0C819271E643}"/>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$min / $max / $mul</a:t>
            </a:r>
            <a:endParaRPr lang="en-US" dirty="0"/>
          </a:p>
        </p:txBody>
      </p:sp>
      <p:sp>
        <p:nvSpPr>
          <p:cNvPr id="3" name="Rectangle 2">
            <a:extLst>
              <a:ext uri="{FF2B5EF4-FFF2-40B4-BE49-F238E27FC236}">
                <a16:creationId xmlns:a16="http://schemas.microsoft.com/office/drawing/2014/main" id="{6BED4E6C-7E2C-2F76-C0CB-9DE12B8742B3}"/>
              </a:ext>
            </a:extLst>
          </p:cNvPr>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314372904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BE9C04C1-3FD3-FDBA-DD2D-97F3B3A42E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A146E0B-9B1D-7CA0-FB9B-68AA583285E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$min / $max / $mul</a:t>
            </a:r>
          </a:p>
        </p:txBody>
      </p:sp>
      <p:sp>
        <p:nvSpPr>
          <p:cNvPr id="7" name="Rectangle 6">
            <a:extLst>
              <a:ext uri="{FF2B5EF4-FFF2-40B4-BE49-F238E27FC236}">
                <a16:creationId xmlns:a16="http://schemas.microsoft.com/office/drawing/2014/main" id="{A4364417-49F0-8EF4-E628-0918BF45AAFF}"/>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a:extLst>
              <a:ext uri="{FF2B5EF4-FFF2-40B4-BE49-F238E27FC236}">
                <a16:creationId xmlns:a16="http://schemas.microsoft.com/office/drawing/2014/main" id="{E24846CE-3BB8-9CA7-43B4-7202885FD1DB}"/>
              </a:ext>
            </a:extLst>
          </p:cNvPr>
          <p:cNvSpPr/>
          <p:nvPr/>
        </p:nvSpPr>
        <p:spPr>
          <a:xfrm>
            <a:off x="1524000" y="1611868"/>
            <a:ext cx="9144000" cy="116955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$min</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$max</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$mul</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value1 </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 value2 </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2" name="TextBox 11">
            <a:extLst>
              <a:ext uri="{FF2B5EF4-FFF2-40B4-BE49-F238E27FC236}">
                <a16:creationId xmlns:a16="http://schemas.microsoft.com/office/drawing/2014/main" id="{13ED241A-B5ED-A678-257C-7FF466B74ED8}"/>
              </a:ext>
            </a:extLst>
          </p:cNvPr>
          <p:cNvSpPr txBox="1"/>
          <p:nvPr/>
        </p:nvSpPr>
        <p:spPr>
          <a:xfrm>
            <a:off x="623392" y="4381361"/>
            <a:ext cx="11161240" cy="2215991"/>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$min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exists, the </a:t>
            </a:r>
            <a:r>
              <a:rPr lang="en-US" dirty="0">
                <a:solidFill>
                  <a:srgbClr val="D83713"/>
                </a:solidFill>
                <a:latin typeface="Palatino Linotype" panose="02040502050505030304" pitchFamily="18" charset="0"/>
                <a:ea typeface="Source Code Pro" panose="020B0509030403020204" pitchFamily="49" charset="0"/>
              </a:rPr>
              <a:t>$max </a:t>
            </a:r>
            <a:r>
              <a:rPr lang="en-US" dirty="0">
                <a:latin typeface="Palatino Linotype" panose="02040502050505030304" pitchFamily="18" charset="0"/>
              </a:rPr>
              <a:t>operator sets the field to the specified value.</a:t>
            </a:r>
          </a:p>
          <a:p>
            <a:pPr marL="285750" indent="-285750">
              <a:buFont typeface="Arial" panose="020B0604020202020204" pitchFamily="34" charset="0"/>
              <a:buChar char="•"/>
            </a:pPr>
            <a:endParaRPr lang="en-US"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in a document, </a:t>
            </a:r>
            <a:r>
              <a:rPr lang="en-US" dirty="0">
                <a:solidFill>
                  <a:srgbClr val="D83713"/>
                </a:solidFill>
                <a:latin typeface="Palatino Linotype" panose="02040502050505030304" pitchFamily="18" charset="0"/>
                <a:ea typeface="Source Code Pro" panose="020B0509030403020204" pitchFamily="49" charset="0"/>
              </a:rPr>
              <a:t>$mul </a:t>
            </a:r>
            <a:r>
              <a:rPr lang="en-US" dirty="0">
                <a:latin typeface="Palatino Linotype" panose="02040502050505030304" pitchFamily="18" charset="0"/>
              </a:rPr>
              <a:t>creates the field and sets the value to zero of the same numeric type as the multiplier.</a:t>
            </a:r>
          </a:p>
        </p:txBody>
      </p:sp>
      <p:sp>
        <p:nvSpPr>
          <p:cNvPr id="2" name="Rectangle 1">
            <a:extLst>
              <a:ext uri="{FF2B5EF4-FFF2-40B4-BE49-F238E27FC236}">
                <a16:creationId xmlns:a16="http://schemas.microsoft.com/office/drawing/2014/main" id="{BDB06DC4-9517-2058-9075-153F5AEE477E}"/>
              </a:ext>
            </a:extLst>
          </p:cNvPr>
          <p:cNvSpPr/>
          <p:nvPr/>
        </p:nvSpPr>
        <p:spPr>
          <a:xfrm>
            <a:off x="1524000" y="3068960"/>
            <a:ext cx="899481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$min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35</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b: </a:t>
            </a:r>
            <a:r>
              <a:rPr lang="en-US" dirty="0">
                <a:solidFill>
                  <a:srgbClr val="994646"/>
                </a:solidFill>
                <a:latin typeface="Source Code Pro" panose="020B0509030403020204" pitchFamily="49" charset="0"/>
                <a:ea typeface="Source Code Pro" panose="020B0509030403020204" pitchFamily="49" charset="0"/>
                <a:cs typeface="Calibri" panose="020F0502020204030204" pitchFamily="34" charset="0"/>
              </a:rPr>
              <a:t>5</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8403458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 or multiple fields using [  { </a:t>
            </a:r>
            <a:r>
              <a:rPr lang="en-US" dirty="0">
                <a:solidFill>
                  <a:srgbClr val="D83713"/>
                </a:solidFill>
                <a:latin typeface="Source Code Pro" panose="020B0509030403020204" pitchFamily="49" charset="0"/>
                <a:ea typeface="Source Code Pro" panose="020B0509030403020204" pitchFamily="49" charset="0"/>
              </a:rPr>
              <a:t>$unset </a:t>
            </a:r>
            <a:r>
              <a:rPr lang="en-US" dirty="0"/>
              <a:t>} ].</a:t>
            </a:r>
            <a:endParaRPr lang="en-IN" dirty="0"/>
          </a:p>
        </p:txBody>
      </p:sp>
      <p:sp>
        <p:nvSpPr>
          <p:cNvPr id="8" name="Rectangle 7"/>
          <p:cNvSpPr/>
          <p:nvPr/>
        </p:nvSpPr>
        <p:spPr>
          <a:xfrm>
            <a:off x="1524000" y="1484784"/>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54174"/>
            <a:ext cx="117013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097745"/>
            <a:ext cx="11701300" cy="73866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'name</a:t>
            </a:r>
            <a:r>
              <a:rPr lang="en-IN">
                <a:latin typeface="Source Code Pro" panose="020B0509030403020204" pitchFamily="49" charset="0"/>
                <a:ea typeface="Source Code Pro" panose="020B0509030403020204" pitchFamily="49" charset="0"/>
              </a:rPr>
              <a:t>’, 'sal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4" name="TextBox 3">
            <a:extLst>
              <a:ext uri="{FF2B5EF4-FFF2-40B4-BE49-F238E27FC236}">
                <a16:creationId xmlns:a16="http://schemas.microsoft.com/office/drawing/2014/main" id="{00077CE5-3745-A322-02B7-E54185C59242}"/>
              </a:ext>
            </a:extLst>
          </p:cNvPr>
          <p:cNvSpPr txBox="1"/>
          <p:nvPr/>
        </p:nvSpPr>
        <p:spPr>
          <a:xfrm>
            <a:off x="551384" y="3466302"/>
            <a:ext cx="1728192" cy="430887"/>
          </a:xfrm>
          <a:prstGeom prst="rect">
            <a:avLst/>
          </a:prstGeom>
          <a:noFill/>
        </p:spPr>
        <p:txBody>
          <a:bodyPr wrap="square">
            <a:spAutoFit/>
          </a:bodyPr>
          <a:lstStyle/>
          <a:p>
            <a:r>
              <a:rPr lang="en-US" sz="2200" dirty="0">
                <a:solidFill>
                  <a:srgbClr val="D80E95"/>
                </a:solidFill>
              </a:rPr>
              <a:t>Single field</a:t>
            </a:r>
            <a:endParaRPr lang="en-IN" sz="2200" dirty="0">
              <a:solidFill>
                <a:srgbClr val="D80E95"/>
              </a:solidFill>
            </a:endParaRPr>
          </a:p>
        </p:txBody>
      </p:sp>
      <p:sp>
        <p:nvSpPr>
          <p:cNvPr id="5" name="TextBox 4">
            <a:extLst>
              <a:ext uri="{FF2B5EF4-FFF2-40B4-BE49-F238E27FC236}">
                <a16:creationId xmlns:a16="http://schemas.microsoft.com/office/drawing/2014/main" id="{6381ED26-E572-8136-1F8F-2B599D38798C}"/>
              </a:ext>
            </a:extLst>
          </p:cNvPr>
          <p:cNvSpPr txBox="1"/>
          <p:nvPr/>
        </p:nvSpPr>
        <p:spPr>
          <a:xfrm>
            <a:off x="551384" y="4653136"/>
            <a:ext cx="2304256" cy="430887"/>
          </a:xfrm>
          <a:prstGeom prst="rect">
            <a:avLst/>
          </a:prstGeom>
          <a:noFill/>
        </p:spPr>
        <p:txBody>
          <a:bodyPr wrap="square">
            <a:spAutoFit/>
          </a:bodyPr>
          <a:lstStyle/>
          <a:p>
            <a:r>
              <a:rPr lang="en-US" sz="2200" dirty="0">
                <a:solidFill>
                  <a:srgbClr val="D80E95"/>
                </a:solidFill>
              </a:rPr>
              <a:t>Multiple fields</a:t>
            </a:r>
            <a:endParaRPr lang="en-IN" sz="2200" dirty="0">
              <a:solidFill>
                <a:srgbClr val="D80E95"/>
              </a:solidFill>
            </a:endParaRPr>
          </a:p>
        </p:txBody>
      </p:sp>
    </p:spTree>
    <p:extLst>
      <p:ext uri="{BB962C8B-B14F-4D97-AF65-F5344CB8AC3E}">
        <p14:creationId xmlns:p14="http://schemas.microsoft.com/office/powerpoint/2010/main" val="361365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352" y="4221088"/>
            <a:ext cx="11665296" cy="261610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a:extLst>
              <a:ext uri="{FF2B5EF4-FFF2-40B4-BE49-F238E27FC236}">
                <a16:creationId xmlns:a16="http://schemas.microsoft.com/office/drawing/2014/main" id="{C5C4D254-7026-12A8-445C-4D1A6C8514D1}"/>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5" name="Rectangle 4">
            <a:extLst>
              <a:ext uri="{FF2B5EF4-FFF2-40B4-BE49-F238E27FC236}">
                <a16:creationId xmlns:a16="http://schemas.microsoft.com/office/drawing/2014/main" id="{D8075034-1A68-658B-E295-1C5591DEEACA}"/>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i="1" dirty="0">
                <a:solidFill>
                  <a:srgbClr val="D80E95"/>
                </a:solidFill>
                <a:highlight>
                  <a:srgbClr val="F9FBFA"/>
                </a:highlight>
                <a:latin typeface="Source Code Pro" panose="020B0509030403020204" pitchFamily="49" charset="0"/>
              </a:rPr>
              <a:t>elem</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199703569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5F0B0-DE1D-96F9-2B8D-06BC17015D0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7941C4-34FE-94C3-4C53-EE88904F599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Rectangle 7">
            <a:extLst>
              <a:ext uri="{FF2B5EF4-FFF2-40B4-BE49-F238E27FC236}">
                <a16:creationId xmlns:a16="http://schemas.microsoft.com/office/drawing/2014/main" id="{88238979-3F19-770E-73CB-9AF70031A975}"/>
              </a:ext>
            </a:extLst>
          </p:cNvPr>
          <p:cNvSpPr/>
          <p:nvPr/>
        </p:nvSpPr>
        <p:spPr>
          <a:xfrm>
            <a:off x="119336" y="4221088"/>
            <a:ext cx="11953328" cy="2662267"/>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ea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5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$addToSet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colors: "lemon"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"White"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dirty="0">
                <a:solidFill>
                  <a:srgbClr val="D80E95"/>
                </a:solidFill>
                <a:highlight>
                  <a:srgbClr val="F9FBFA"/>
                </a:highlight>
                <a:latin typeface="Source Code Pro" panose="020B0509030403020204" pitchFamily="49" charset="0"/>
              </a:rPr>
              <a:t>elem </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number: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"number.</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numbers: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44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68</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$inc</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"numbers.</a:t>
            </a:r>
            <a:r>
              <a:rPr lang="en-IN" dirty="0">
                <a:solidFill>
                  <a:srgbClr val="D83713"/>
                </a:solidFill>
                <a:latin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rgbClr val="D80E95"/>
                </a:solidFill>
                <a:highlight>
                  <a:srgbClr val="F9FBFA"/>
                </a:highlight>
                <a:latin typeface="Source Code Pro" panose="020B0509030403020204" pitchFamily="49" charset="0"/>
              </a:rPr>
              <a:t>elem</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i="1" dirty="0">
                <a:solidFill>
                  <a:srgbClr val="D80E95"/>
                </a:solidFill>
                <a:highlight>
                  <a:srgbClr val="F9FBFA"/>
                </a:highlight>
                <a:latin typeface="Source Code Pro" panose="020B0509030403020204" pitchFamily="49" charset="0"/>
              </a:rPr>
              <a:t>arrayFilters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i="1" dirty="0">
                <a:solidFill>
                  <a:srgbClr val="D80E95"/>
                </a:solidFill>
                <a:highlight>
                  <a:srgbClr val="F9FBFA"/>
                </a:highlight>
                <a:latin typeface="Source Code Pro" panose="020B0509030403020204" pitchFamily="49" charset="0"/>
              </a:rPr>
              <a:t>elem</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
        <p:nvSpPr>
          <p:cNvPr id="2" name="Rectangle 1">
            <a:extLst>
              <a:ext uri="{FF2B5EF4-FFF2-40B4-BE49-F238E27FC236}">
                <a16:creationId xmlns:a16="http://schemas.microsoft.com/office/drawing/2014/main" id="{081F974C-8670-4E87-F5C8-5FF8FC2F22BB}"/>
              </a:ext>
            </a:extLst>
          </p:cNvPr>
          <p:cNvSpPr/>
          <p:nvPr/>
        </p:nvSpPr>
        <p:spPr>
          <a:xfrm>
            <a:off x="263352" y="722307"/>
            <a:ext cx="11665296" cy="335476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 </a:t>
            </a:r>
            <a:r>
              <a:rPr lang="en-IN" dirty="0">
                <a:solidFill>
                  <a:srgbClr val="FF0000"/>
                </a:solidFill>
                <a:highlight>
                  <a:srgbClr val="F9FBFA"/>
                </a:highlight>
                <a:latin typeface="Source Code Pro" panose="020B0509030403020204" pitchFamily="49" charset="0"/>
              </a:rPr>
              <a:t>// use the $each</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$slice: </a:t>
            </a:r>
            <a:r>
              <a:rPr lang="en-US" dirty="0">
                <a:solidFill>
                  <a:srgbClr val="061621"/>
                </a:solidFill>
                <a:latin typeface="Source Code Pro" panose="020B0509030403020204" pitchFamily="49" charset="0"/>
              </a:rPr>
              <a:t>&lt;num&gt;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US" dirty="0">
                <a:solidFill>
                  <a:srgbClr val="061621"/>
                </a:solidFill>
                <a:latin typeface="Source Code Pro" panose="020B0509030403020204" pitchFamily="49" charset="0"/>
              </a:rPr>
              <a:t>{ query }, { </a:t>
            </a:r>
            <a:r>
              <a:rPr lang="en-US" dirty="0">
                <a:solidFill>
                  <a:srgbClr val="12824D"/>
                </a:solidFill>
                <a:highlight>
                  <a:srgbClr val="F9FBFA"/>
                </a:highlight>
                <a:latin typeface="Source Code Pro" panose="020B0509030403020204" pitchFamily="49" charset="0"/>
              </a:rPr>
              <a:t>"&lt;array&gt;.</a:t>
            </a:r>
            <a:r>
              <a:rPr lang="en-US" dirty="0">
                <a:solidFill>
                  <a:srgbClr val="D83713"/>
                </a:solidFill>
                <a:latin typeface="Source Code Pro" panose="020B0509030403020204" pitchFamily="49" charset="0"/>
              </a:rPr>
              <a:t>$</a:t>
            </a:r>
            <a:r>
              <a:rPr lang="en-US" dirty="0">
                <a:solidFill>
                  <a:srgbClr val="001E2B"/>
                </a:solidFill>
                <a:highlight>
                  <a:srgbClr val="F9FBFA"/>
                </a:highlight>
                <a:latin typeface="Source Code Pro" panose="020B0509030403020204" pitchFamily="49" charset="0"/>
              </a:rPr>
              <a:t>[</a:t>
            </a:r>
            <a:r>
              <a:rPr lang="en-US" i="1" dirty="0">
                <a:solidFill>
                  <a:srgbClr val="D80E95"/>
                </a:solidFill>
                <a:highlight>
                  <a:srgbClr val="F9FBFA"/>
                </a:highlight>
                <a:latin typeface="Source Code Pro" panose="020B0509030403020204" pitchFamily="49" charset="0"/>
              </a:rPr>
              <a:t>elem</a:t>
            </a:r>
            <a:r>
              <a:rPr lang="en-US" dirty="0">
                <a:solidFill>
                  <a:srgbClr val="001E2B"/>
                </a:solidFill>
                <a:highlight>
                  <a:srgbClr val="F9FBFA"/>
                </a:highlight>
                <a:latin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 arrayFilters: [ { condition } ] } </a:t>
            </a:r>
          </a:p>
        </p:txBody>
      </p:sp>
    </p:spTree>
    <p:extLst>
      <p:ext uri="{BB962C8B-B14F-4D97-AF65-F5344CB8AC3E}">
        <p14:creationId xmlns:p14="http://schemas.microsoft.com/office/powerpoint/2010/main" val="85009407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672039"/>
            <a:ext cx="11809312" cy="2229098"/>
            <a:chOff x="119336" y="116632"/>
            <a:chExt cx="11809312" cy="2229098"/>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145401"/>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pSp>
        <p:nvGrpSpPr>
          <p:cNvPr id="6" name="Group 5">
            <a:extLst>
              <a:ext uri="{FF2B5EF4-FFF2-40B4-BE49-F238E27FC236}">
                <a16:creationId xmlns:a16="http://schemas.microsoft.com/office/drawing/2014/main" id="{CCAC9AD4-3AC0-DE96-A426-EC44F6068C78}"/>
              </a:ext>
            </a:extLst>
          </p:cNvPr>
          <p:cNvGrpSpPr/>
          <p:nvPr/>
        </p:nvGrpSpPr>
        <p:grpSpPr>
          <a:xfrm>
            <a:off x="697672" y="3090486"/>
            <a:ext cx="10801200" cy="3506866"/>
            <a:chOff x="697672" y="3429000"/>
            <a:chExt cx="10801200" cy="3506866"/>
          </a:xfrm>
        </p:grpSpPr>
        <p:grpSp>
          <p:nvGrpSpPr>
            <p:cNvPr id="13" name="Group 12">
              <a:extLst>
                <a:ext uri="{FF2B5EF4-FFF2-40B4-BE49-F238E27FC236}">
                  <a16:creationId xmlns:a16="http://schemas.microsoft.com/office/drawing/2014/main" id="{C380FF45-F3C8-CEF6-5E77-51D4518E5120}"/>
                </a:ext>
              </a:extLst>
            </p:cNvPr>
            <p:cNvGrpSpPr/>
            <p:nvPr/>
          </p:nvGrpSpPr>
          <p:grpSpPr>
            <a:xfrm>
              <a:off x="697672" y="342900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sp>
            <p:nvSpPr>
              <p:cNvPr id="2" name="TextBox 1">
                <a:extLst>
                  <a:ext uri="{FF2B5EF4-FFF2-40B4-BE49-F238E27FC236}">
                    <a16:creationId xmlns:a16="http://schemas.microsoft.com/office/drawing/2014/main" id="{7FD2B757-B85F-CCDF-2A89-1D32CFB4C031}"/>
                  </a:ext>
                </a:extLst>
              </p:cNvPr>
              <p:cNvSpPr txBox="1"/>
              <p:nvPr/>
            </p:nvSpPr>
            <p:spPr>
              <a:xfrm>
                <a:off x="5900711" y="4735556"/>
                <a:ext cx="3026365"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array.forEach loop</a:t>
                </a:r>
              </a:p>
            </p:txBody>
          </p:sp>
        </p:grpSp>
        <p:sp>
          <p:nvSpPr>
            <p:cNvPr id="4" name="TextBox 3">
              <a:extLst>
                <a:ext uri="{FF2B5EF4-FFF2-40B4-BE49-F238E27FC236}">
                  <a16:creationId xmlns:a16="http://schemas.microsoft.com/office/drawing/2014/main" id="{74CB3074-93B2-0554-EA22-A1901FD4DC3E}"/>
                </a:ext>
              </a:extLst>
            </p:cNvPr>
            <p:cNvSpPr txBox="1"/>
            <p:nvPr/>
          </p:nvSpPr>
          <p:spPr>
            <a:xfrm>
              <a:off x="5883781" y="5817611"/>
              <a:ext cx="5579000" cy="1118255"/>
            </a:xfrm>
            <a:prstGeom prst="rect">
              <a:avLst/>
            </a:prstGeom>
            <a:noFill/>
          </p:spPr>
          <p:txBody>
            <a:bodyPr wrap="square">
              <a:spAutoFit/>
            </a:bodyPr>
            <a:lstStyle/>
            <a:p>
              <a:pPr>
                <a:lnSpc>
                  <a:spcPts val="2025"/>
                </a:lnSpc>
                <a:buNone/>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025"/>
                </a:lnSpc>
                <a:buNone/>
              </a:pP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forEach</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lnSpc>
                  <a:spcPts val="2025"/>
                </a:lnSpc>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index</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elem</a:t>
              </a:r>
              <a:r>
                <a:rPr lang="en-US" b="0" dirty="0">
                  <a:solidFill>
                    <a:srgbClr val="000000"/>
                  </a:solidFill>
                  <a:effectLst/>
                  <a:latin typeface="Consolas" panose="020B0609020204030204" pitchFamily="49" charset="0"/>
                </a:rPr>
                <a:t>);</a:t>
              </a:r>
            </a:p>
            <a:p>
              <a:pPr>
                <a:lnSpc>
                  <a:spcPts val="2025"/>
                </a:lnSpc>
              </a:pPr>
              <a:r>
                <a:rPr lang="en-US" b="0" dirty="0">
                  <a:solidFill>
                    <a:srgbClr val="000000"/>
                  </a:solidFill>
                  <a:effectLst/>
                  <a:latin typeface="Consolas" panose="020B0609020204030204" pitchFamily="49" charset="0"/>
                </a:rPr>
                <a:t>})</a:t>
              </a:r>
            </a:p>
          </p:txBody>
        </p:sp>
      </p:grpSp>
    </p:spTree>
    <p:extLst>
      <p:ext uri="{BB962C8B-B14F-4D97-AF65-F5344CB8AC3E}">
        <p14:creationId xmlns:p14="http://schemas.microsoft.com/office/powerpoint/2010/main" val="3753761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43143-4BEA-C706-E35C-10F19A0840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A1ED4-D804-E3F0-3384-D47422EDB971}"/>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Mongodb - Replication</a:t>
            </a:r>
            <a:endParaRPr lang="en-US" dirty="0"/>
          </a:p>
        </p:txBody>
      </p:sp>
    </p:spTree>
    <p:extLst>
      <p:ext uri="{BB962C8B-B14F-4D97-AF65-F5344CB8AC3E}">
        <p14:creationId xmlns:p14="http://schemas.microsoft.com/office/powerpoint/2010/main" val="2311097174"/>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12C3E-EC8E-C808-3C69-41FCE4974D5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DE68D1A-F318-B025-6699-399502CA3B4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3" name="TextBox 2">
            <a:extLst>
              <a:ext uri="{FF2B5EF4-FFF2-40B4-BE49-F238E27FC236}">
                <a16:creationId xmlns:a16="http://schemas.microsoft.com/office/drawing/2014/main" id="{FBE72AC5-53D7-CCB2-02F7-B5233C66A023}"/>
              </a:ext>
            </a:extLst>
          </p:cNvPr>
          <p:cNvSpPr txBox="1"/>
          <p:nvPr/>
        </p:nvSpPr>
        <p:spPr>
          <a:xfrm>
            <a:off x="262800" y="882586"/>
            <a:ext cx="11664000" cy="4031873"/>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Replication is a core feature of MongoDB that provides fault tolerance by creating multiple copies of the same data across different servers, known as a replica set.</a:t>
            </a:r>
          </a:p>
          <a:p>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Primary Node:</a:t>
            </a:r>
            <a:r>
              <a:rPr lang="en-IN" dirty="0">
                <a:latin typeface="Arial" panose="020B0604020202020204" pitchFamily="34" charset="0"/>
                <a:cs typeface="Arial" panose="020B0604020202020204" pitchFamily="34" charset="0"/>
              </a:rPr>
              <a:t> The main server that handles all write operations and, by default, read operations.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Secondary</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Nodes</a:t>
            </a:r>
            <a:r>
              <a:rPr lang="en-IN" dirty="0">
                <a:latin typeface="Arial" panose="020B0604020202020204" pitchFamily="34" charset="0"/>
                <a:cs typeface="Arial" panose="020B0604020202020204" pitchFamily="34" charset="0"/>
              </a:rPr>
              <a:t>: Servers that maintain copies of the primary's data. These nodes can take over as the primary in case of failure.</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Automatic</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Failover</a:t>
            </a:r>
            <a:r>
              <a:rPr lang="en-IN" dirty="0">
                <a:latin typeface="Arial" panose="020B0604020202020204" pitchFamily="34" charset="0"/>
                <a:cs typeface="Arial" panose="020B0604020202020204" pitchFamily="34" charset="0"/>
              </a:rPr>
              <a:t>: If the primary node fails, one of the secondary nodes is automatically elected as the new primary.</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Data</a:t>
            </a:r>
            <a:r>
              <a:rPr lang="en-IN" dirty="0">
                <a:latin typeface="Arial" panose="020B0604020202020204" pitchFamily="34" charset="0"/>
                <a:cs typeface="Arial" panose="020B0604020202020204" pitchFamily="34" charset="0"/>
              </a:rPr>
              <a:t> </a:t>
            </a:r>
            <a:r>
              <a:rPr lang="en-IN" b="1" dirty="0">
                <a:solidFill>
                  <a:srgbClr val="610F51"/>
                </a:solidFill>
                <a:latin typeface="Arial" panose="020B0604020202020204" pitchFamily="34" charset="0"/>
                <a:cs typeface="Arial" panose="020B0604020202020204" pitchFamily="34" charset="0"/>
              </a:rPr>
              <a:t>Redundancy</a:t>
            </a:r>
            <a:r>
              <a:rPr lang="en-IN" dirty="0">
                <a:latin typeface="Arial" panose="020B0604020202020204" pitchFamily="34" charset="0"/>
                <a:cs typeface="Arial" panose="020B0604020202020204" pitchFamily="34" charset="0"/>
              </a:rPr>
              <a:t>: Even if one node fails, the other nodes still have the data, ensuring no data loss.</a:t>
            </a:r>
          </a:p>
          <a:p>
            <a:pPr marL="342900" indent="-342900">
              <a:buAutoNum type="arabicPeriod"/>
            </a:pPr>
            <a:endParaRPr lang="en-IN" dirty="0">
              <a:latin typeface="Arial" panose="020B0604020202020204" pitchFamily="34" charset="0"/>
              <a:cs typeface="Arial" panose="020B0604020202020204" pitchFamily="34" charset="0"/>
            </a:endParaRPr>
          </a:p>
          <a:p>
            <a:pPr marL="342900" indent="-342900">
              <a:buAutoNum type="arabicPeriod"/>
            </a:pPr>
            <a:r>
              <a:rPr lang="en-IN" b="1" dirty="0">
                <a:solidFill>
                  <a:srgbClr val="610F51"/>
                </a:solidFill>
                <a:latin typeface="Arial" panose="020B0604020202020204" pitchFamily="34" charset="0"/>
                <a:cs typeface="Arial" panose="020B0604020202020204" pitchFamily="34" charset="0"/>
              </a:rPr>
              <a:t>Voting</a:t>
            </a:r>
            <a:r>
              <a:rPr lang="en-IN" dirty="0">
                <a:latin typeface="Arial" panose="020B0604020202020204" pitchFamily="34" charset="0"/>
                <a:cs typeface="Arial" panose="020B0604020202020204" pitchFamily="34" charset="0"/>
              </a:rPr>
              <a:t>: A replica set can have up to 50 members but only 7 voting members.</a:t>
            </a:r>
          </a:p>
        </p:txBody>
      </p:sp>
    </p:spTree>
    <p:extLst>
      <p:ext uri="{BB962C8B-B14F-4D97-AF65-F5344CB8AC3E}">
        <p14:creationId xmlns:p14="http://schemas.microsoft.com/office/powerpoint/2010/main" val="39357973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E3550-0AD5-2ABD-6125-FC4AA9B7501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AA802B4-EB2B-91BB-817C-CB89CC32442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4" name="TextBox 3">
            <a:extLst>
              <a:ext uri="{FF2B5EF4-FFF2-40B4-BE49-F238E27FC236}">
                <a16:creationId xmlns:a16="http://schemas.microsoft.com/office/drawing/2014/main" id="{5750932F-E9DE-083A-AFE0-510BC803D365}"/>
              </a:ext>
            </a:extLst>
          </p:cNvPr>
          <p:cNvSpPr txBox="1"/>
          <p:nvPr/>
        </p:nvSpPr>
        <p:spPr>
          <a:xfrm>
            <a:off x="189868" y="3358038"/>
            <a:ext cx="11809864" cy="1295098"/>
          </a:xfrm>
          <a:prstGeom prst="rect">
            <a:avLst/>
          </a:prstGeom>
          <a:noFill/>
        </p:spPr>
        <p:txBody>
          <a:bodyPr wrap="square">
            <a:spAutoFit/>
          </a:bodyPr>
          <a:lstStyle/>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/home/saleel/a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17017</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/home/saleel/b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17018</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a:p>
            <a:pPr>
              <a:lnSpc>
                <a:spcPct val="150000"/>
              </a:lnSpc>
            </a:pP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--dbpath</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/home/saleel/c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17019</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--replSet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1" dirty="0">
                <a:solidFill>
                  <a:srgbClr val="C00000"/>
                </a:solidFill>
                <a:latin typeface="Source Code Pro" panose="020B0509030403020204" pitchFamily="49" charset="0"/>
                <a:ea typeface="Source Code Pro" panose="020B0509030403020204" pitchFamily="49" charset="0"/>
              </a:rPr>
              <a:t>rs1</a:t>
            </a:r>
          </a:p>
        </p:txBody>
      </p:sp>
      <p:sp>
        <p:nvSpPr>
          <p:cNvPr id="2" name="TextBox 1">
            <a:extLst>
              <a:ext uri="{FF2B5EF4-FFF2-40B4-BE49-F238E27FC236}">
                <a16:creationId xmlns:a16="http://schemas.microsoft.com/office/drawing/2014/main" id="{64480E73-9805-D21A-96EB-1CF3314CE181}"/>
              </a:ext>
            </a:extLst>
          </p:cNvPr>
          <p:cNvSpPr txBox="1"/>
          <p:nvPr/>
        </p:nvSpPr>
        <p:spPr>
          <a:xfrm>
            <a:off x="212540" y="765865"/>
            <a:ext cx="520847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1 Create 3 blank folders in Ubuntu</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659243E7-9152-6A50-11F4-60E821AB9D85}"/>
              </a:ext>
            </a:extLst>
          </p:cNvPr>
          <p:cNvSpPr txBox="1"/>
          <p:nvPr/>
        </p:nvSpPr>
        <p:spPr>
          <a:xfrm>
            <a:off x="212540" y="5302369"/>
            <a:ext cx="3810659"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3 Start Mongodb Client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1EEF7608-133A-FFAA-3242-8BBBFAF02583}"/>
              </a:ext>
            </a:extLst>
          </p:cNvPr>
          <p:cNvCxnSpPr/>
          <p:nvPr/>
        </p:nvCxnSpPr>
        <p:spPr>
          <a:xfrm>
            <a:off x="189868" y="50131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BADEAC7-3FF6-40B2-4791-F838E8347E05}"/>
              </a:ext>
            </a:extLst>
          </p:cNvPr>
          <p:cNvSpPr txBox="1"/>
          <p:nvPr/>
        </p:nvSpPr>
        <p:spPr>
          <a:xfrm>
            <a:off x="212540" y="2494057"/>
            <a:ext cx="3921266"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2 Start Mongodb Server</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A300960F-8F83-E605-9A2B-01C39C0A0F43}"/>
              </a:ext>
            </a:extLst>
          </p:cNvPr>
          <p:cNvSpPr txBox="1"/>
          <p:nvPr/>
        </p:nvSpPr>
        <p:spPr>
          <a:xfrm>
            <a:off x="189868" y="1538208"/>
            <a:ext cx="11809864"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shell~$ </a:t>
            </a:r>
            <a:r>
              <a:rPr lang="en-IN" dirty="0">
                <a:latin typeface="Source Code Pro" panose="020B0509030403020204" pitchFamily="49" charset="0"/>
                <a:ea typeface="Source Code Pro" panose="020B0509030403020204" pitchFamily="49" charset="0"/>
                <a:cs typeface="Calibri" panose="020F0502020204030204" pitchFamily="34" charset="0"/>
              </a:rPr>
              <a:t>mkdir a b c d</a:t>
            </a:r>
            <a:endParaRPr lang="en-IN" b="1" dirty="0">
              <a:latin typeface="Source Code Pro" panose="020B0509030403020204" pitchFamily="49" charset="0"/>
              <a:ea typeface="Source Code Pro" panose="020B0509030403020204" pitchFamily="49" charset="0"/>
            </a:endParaRPr>
          </a:p>
        </p:txBody>
      </p:sp>
      <p:cxnSp>
        <p:nvCxnSpPr>
          <p:cNvPr id="11" name="Straight Connector 10">
            <a:extLst>
              <a:ext uri="{FF2B5EF4-FFF2-40B4-BE49-F238E27FC236}">
                <a16:creationId xmlns:a16="http://schemas.microsoft.com/office/drawing/2014/main" id="{D0F22F7E-9177-ADFC-95A9-0D07304D3000}"/>
              </a:ext>
            </a:extLst>
          </p:cNvPr>
          <p:cNvCxnSpPr/>
          <p:nvPr/>
        </p:nvCxnSpPr>
        <p:spPr>
          <a:xfrm>
            <a:off x="189868" y="3212976"/>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00DC69B-F37F-0560-E2A2-3A49C1DA24E5}"/>
              </a:ext>
            </a:extLst>
          </p:cNvPr>
          <p:cNvCxnSpPr/>
          <p:nvPr/>
        </p:nvCxnSpPr>
        <p:spPr>
          <a:xfrm>
            <a:off x="189868" y="220486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5E75D11-C460-068D-BA7C-844630924E61}"/>
              </a:ext>
            </a:extLst>
          </p:cNvPr>
          <p:cNvSpPr txBox="1"/>
          <p:nvPr/>
        </p:nvSpPr>
        <p:spPr>
          <a:xfrm>
            <a:off x="212540" y="5867980"/>
            <a:ext cx="11787192" cy="369332"/>
          </a:xfrm>
          <a:prstGeom prst="rect">
            <a:avLst/>
          </a:prstGeom>
          <a:noFill/>
        </p:spPr>
        <p:txBody>
          <a:bodyPr wrap="square">
            <a:spAutoFit/>
          </a:bodyPr>
          <a:lstStyle/>
          <a:p>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 </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db1</a:t>
            </a:r>
          </a:p>
        </p:txBody>
      </p:sp>
    </p:spTree>
    <p:extLst>
      <p:ext uri="{BB962C8B-B14F-4D97-AF65-F5344CB8AC3E}">
        <p14:creationId xmlns:p14="http://schemas.microsoft.com/office/powerpoint/2010/main" val="323510645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D928CF-4DF2-D5F5-927E-1F2A02717857}"/>
            </a:ext>
          </a:extLst>
        </p:cNvPr>
        <p:cNvGrpSpPr/>
        <p:nvPr/>
      </p:nvGrpSpPr>
      <p:grpSpPr>
        <a:xfrm>
          <a:off x="0" y="0"/>
          <a:ext cx="0" cy="0"/>
          <a:chOff x="0" y="0"/>
          <a:chExt cx="0" cy="0"/>
        </a:xfrm>
      </p:grpSpPr>
      <p:sp>
        <p:nvSpPr>
          <p:cNvPr id="14" name="TextBox 13">
            <a:extLst>
              <a:ext uri="{FF2B5EF4-FFF2-40B4-BE49-F238E27FC236}">
                <a16:creationId xmlns:a16="http://schemas.microsoft.com/office/drawing/2014/main" id="{EE09FE8B-E585-4CD5-D4FD-14E4D43DC2E3}"/>
              </a:ext>
            </a:extLst>
          </p:cNvPr>
          <p:cNvSpPr txBox="1"/>
          <p:nvPr/>
        </p:nvSpPr>
        <p:spPr>
          <a:xfrm>
            <a:off x="262800" y="3068960"/>
            <a:ext cx="11664000" cy="2308324"/>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.initiate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00B050"/>
                </a:solidFill>
                <a:latin typeface="Source Code Pro" panose="020B0509030403020204" pitchFamily="49" charset="0"/>
                <a:ea typeface="Source Code Pro" panose="020B0509030403020204" pitchFamily="49" charset="0"/>
              </a:rPr>
              <a:t>"rs1"</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members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27019</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
        <p:nvSpPr>
          <p:cNvPr id="6" name="Rectangle 5">
            <a:extLst>
              <a:ext uri="{FF2B5EF4-FFF2-40B4-BE49-F238E27FC236}">
                <a16:creationId xmlns:a16="http://schemas.microsoft.com/office/drawing/2014/main" id="{9656E581-97E1-3B09-744F-F708E01A2EF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
        <p:nvSpPr>
          <p:cNvPr id="2" name="TextBox 1">
            <a:extLst>
              <a:ext uri="{FF2B5EF4-FFF2-40B4-BE49-F238E27FC236}">
                <a16:creationId xmlns:a16="http://schemas.microsoft.com/office/drawing/2014/main" id="{16FF0F4B-EC6C-943A-F4BC-C25ABCD09F2D}"/>
              </a:ext>
            </a:extLst>
          </p:cNvPr>
          <p:cNvSpPr txBox="1"/>
          <p:nvPr/>
        </p:nvSpPr>
        <p:spPr>
          <a:xfrm>
            <a:off x="212540" y="765865"/>
            <a:ext cx="5176417"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4 Check replSet is created of not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cxnSp>
        <p:nvCxnSpPr>
          <p:cNvPr id="8" name="Straight Connector 7">
            <a:extLst>
              <a:ext uri="{FF2B5EF4-FFF2-40B4-BE49-F238E27FC236}">
                <a16:creationId xmlns:a16="http://schemas.microsoft.com/office/drawing/2014/main" id="{6B73F6E6-D527-028A-DFAF-5C420CAD62C2}"/>
              </a:ext>
            </a:extLst>
          </p:cNvPr>
          <p:cNvCxnSpPr/>
          <p:nvPr/>
        </p:nvCxnSpPr>
        <p:spPr>
          <a:xfrm>
            <a:off x="189868" y="5517232"/>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DFFAB936-7E94-EBF6-6533-9D4606B552B6}"/>
              </a:ext>
            </a:extLst>
          </p:cNvPr>
          <p:cNvSpPr txBox="1"/>
          <p:nvPr/>
        </p:nvSpPr>
        <p:spPr>
          <a:xfrm>
            <a:off x="212540" y="2206025"/>
            <a:ext cx="55851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5 Create replication initiate document</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C69E9C74-1D6F-3575-D539-552FAD13DA51}"/>
              </a:ext>
            </a:extLst>
          </p:cNvPr>
          <p:cNvSpPr txBox="1"/>
          <p:nvPr/>
        </p:nvSpPr>
        <p:spPr>
          <a:xfrm>
            <a:off x="189868" y="1340768"/>
            <a:ext cx="1180986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a:rPr>
              <a:t>;</a:t>
            </a:r>
          </a:p>
        </p:txBody>
      </p:sp>
      <p:cxnSp>
        <p:nvCxnSpPr>
          <p:cNvPr id="11" name="Straight Connector 10">
            <a:extLst>
              <a:ext uri="{FF2B5EF4-FFF2-40B4-BE49-F238E27FC236}">
                <a16:creationId xmlns:a16="http://schemas.microsoft.com/office/drawing/2014/main" id="{50B0E60F-1392-DFE1-D55C-09A26C6BE178}"/>
              </a:ext>
            </a:extLst>
          </p:cNvPr>
          <p:cNvCxnSpPr/>
          <p:nvPr/>
        </p:nvCxnSpPr>
        <p:spPr>
          <a:xfrm>
            <a:off x="189868" y="2780928"/>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69AC13C-DE43-FEFC-164D-46D9B4369387}"/>
              </a:ext>
            </a:extLst>
          </p:cNvPr>
          <p:cNvCxnSpPr/>
          <p:nvPr/>
        </p:nvCxnSpPr>
        <p:spPr>
          <a:xfrm>
            <a:off x="189868" y="2007424"/>
            <a:ext cx="11809864" cy="0"/>
          </a:xfrm>
          <a:prstGeom prst="line">
            <a:avLst/>
          </a:prstGeom>
          <a:ln w="19050">
            <a:solidFill>
              <a:srgbClr val="D2CD03"/>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517311CE-10AF-CAC9-21E7-126B61AA636C}"/>
              </a:ext>
            </a:extLst>
          </p:cNvPr>
          <p:cNvSpPr txBox="1"/>
          <p:nvPr/>
        </p:nvSpPr>
        <p:spPr>
          <a:xfrm>
            <a:off x="212540" y="5651956"/>
            <a:ext cx="4171783" cy="430887"/>
          </a:xfrm>
          <a:prstGeom prst="rect">
            <a:avLst/>
          </a:prstGeom>
          <a:noFill/>
        </p:spPr>
        <p:txBody>
          <a:bodyPr wrap="none" rtlCol="0">
            <a:spAutoFit/>
          </a:bodyPr>
          <a:lstStyle/>
          <a:p>
            <a:r>
              <a:rPr lang="en-US" sz="2200" dirty="0">
                <a:solidFill>
                  <a:schemeClr val="accent1">
                    <a:lumMod val="75000"/>
                  </a:schemeClr>
                </a:solidFill>
                <a:latin typeface="Arial" panose="020B0604020202020204" pitchFamily="34" charset="0"/>
                <a:cs typeface="Arial" panose="020B0604020202020204" pitchFamily="34" charset="0"/>
              </a:rPr>
              <a:t>Step: 6 Add replSet afterwards</a:t>
            </a:r>
            <a:endParaRPr lang="en-IN" sz="2200" dirty="0">
              <a:solidFill>
                <a:schemeClr val="accent1">
                  <a:lumMod val="7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4107B4AE-E715-6DD0-BA76-F259202DB305}"/>
              </a:ext>
            </a:extLst>
          </p:cNvPr>
          <p:cNvSpPr txBox="1"/>
          <p:nvPr/>
        </p:nvSpPr>
        <p:spPr>
          <a:xfrm>
            <a:off x="262800" y="6156012"/>
            <a:ext cx="11664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host: "</a:t>
            </a:r>
            <a:r>
              <a:rPr lang="en-IN" dirty="0">
                <a:solidFill>
                  <a:srgbClr val="994646"/>
                </a:solidFill>
                <a:latin typeface="Source Code Pro" panose="020B0509030403020204" pitchFamily="49" charset="0"/>
                <a:ea typeface="Source Code Pro" panose="020B0509030403020204" pitchFamily="49" charset="0"/>
              </a:rPr>
              <a:t>192.168.150.74</a:t>
            </a:r>
            <a:r>
              <a:rPr lang="en-IN" dirty="0">
                <a:latin typeface="Source Code Pro" panose="020B0509030403020204" pitchFamily="49" charset="0"/>
                <a:ea typeface="Source Code Pro" panose="020B0509030403020204" pitchFamily="49" charset="0"/>
              </a:rPr>
              <a:t>:</a:t>
            </a:r>
            <a:r>
              <a:rPr lang="en-IN" dirty="0">
                <a:solidFill>
                  <a:srgbClr val="994646"/>
                </a:solidFill>
                <a:latin typeface="Source Code Pro" panose="020B0509030403020204" pitchFamily="49" charset="0"/>
                <a:ea typeface="Source Code Pro" panose="020B0509030403020204" pitchFamily="49" charset="0"/>
              </a:rPr>
              <a:t>27020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2151068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2D992-384C-750A-8E03-089F5A69BDD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EA0FD0-5DAF-186B-F72F-B99E246E3FD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31401207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7163-788F-8055-A13E-CBAA7B49C8C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C6C5E9B4-19EA-F46A-4486-2F83F38B9DF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replication</a:t>
            </a:r>
          </a:p>
        </p:txBody>
      </p:sp>
    </p:spTree>
    <p:extLst>
      <p:ext uri="{BB962C8B-B14F-4D97-AF65-F5344CB8AC3E}">
        <p14:creationId xmlns:p14="http://schemas.microsoft.com/office/powerpoint/2010/main" val="197479338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39B1-5983-8DB5-1CAF-08FAD7EA616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7D4E40B9-42D6-D852-B25C-CC6BDAD41700}"/>
              </a:ext>
            </a:extLst>
          </p:cNvPr>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“If you cry because the sun has gone out of your life, your tears will prevent you from seeing the stars.”</a:t>
            </a:r>
          </a:p>
          <a:p>
            <a:pPr algn="r"/>
            <a:r>
              <a:rPr lang="en-IN" b="1" i="1" dirty="0">
                <a:solidFill>
                  <a:srgbClr val="000000"/>
                </a:solidFill>
                <a:effectLst/>
                <a:latin typeface="__Roboto_Flex_b8e8b1"/>
              </a:rPr>
              <a:t>Rabindranath Tagore</a:t>
            </a:r>
          </a:p>
        </p:txBody>
      </p:sp>
      <p:sp>
        <p:nvSpPr>
          <p:cNvPr id="8" name="Title 2">
            <a:extLst>
              <a:ext uri="{FF2B5EF4-FFF2-40B4-BE49-F238E27FC236}">
                <a16:creationId xmlns:a16="http://schemas.microsoft.com/office/drawing/2014/main" id="{2EB1CF08-B6F8-2FF4-74C3-604439E91EDD}"/>
              </a:ext>
            </a:extLst>
          </p:cNvPr>
          <p:cNvSpPr>
            <a:spLocks noGrp="1"/>
          </p:cNvSpPr>
          <p:nvPr>
            <p:ph type="ctrTitle" idx="4294967295"/>
          </p:nvPr>
        </p:nvSpPr>
        <p:spPr>
          <a:xfrm>
            <a:off x="1524000" y="4572000"/>
            <a:ext cx="9144000" cy="990600"/>
          </a:xfrm>
        </p:spPr>
        <p:txBody>
          <a:bodyPr vert="horz" anchor="t" anchorCtr="0">
            <a:noAutofit/>
          </a:bodyPr>
          <a:lstStyle/>
          <a:p>
            <a:pPr algn="r"/>
            <a:r>
              <a:rPr lang="en-US" sz="4200" b="1" i="1" dirty="0">
                <a:solidFill>
                  <a:srgbClr val="00B0F0"/>
                </a:solidFill>
                <a:latin typeface="SimSun" panose="02010600030101010101" pitchFamily="2" charset="-122"/>
                <a:ea typeface="SimSun" panose="02010600030101010101" pitchFamily="2" charset="-122"/>
                <a:cs typeface="Arial" pitchFamily="34" charset="0"/>
              </a:rPr>
              <a:t>JavaScript</a:t>
            </a:r>
          </a:p>
        </p:txBody>
      </p:sp>
      <p:pic>
        <p:nvPicPr>
          <p:cNvPr id="2" name="Picture 2" descr="What is JavaScript? Meaning, Definition ...">
            <a:extLst>
              <a:ext uri="{FF2B5EF4-FFF2-40B4-BE49-F238E27FC236}">
                <a16:creationId xmlns:a16="http://schemas.microsoft.com/office/drawing/2014/main" id="{694104BF-79A5-ADD7-00DA-83AE73F7BD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336" y="248225"/>
            <a:ext cx="4425018" cy="24780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CB72D42-4DB1-EA1A-DBDD-05E4A443180F}"/>
              </a:ext>
            </a:extLst>
          </p:cNvPr>
          <p:cNvSpPr txBox="1"/>
          <p:nvPr/>
        </p:nvSpPr>
        <p:spPr>
          <a:xfrm>
            <a:off x="170280" y="3068960"/>
            <a:ext cx="11851440" cy="1323439"/>
          </a:xfrm>
          <a:prstGeom prst="rect">
            <a:avLst/>
          </a:prstGeom>
          <a:solidFill>
            <a:schemeClr val="accent3">
              <a:lumMod val="20000"/>
              <a:lumOff val="80000"/>
            </a:schemeClr>
          </a:solidFill>
        </p:spPr>
        <p:txBody>
          <a:bodyPr wrap="square">
            <a:spAutoFit/>
          </a:bodyPr>
          <a:lstStyle/>
          <a:p>
            <a:r>
              <a:rPr lang="en-IN" sz="2000" dirty="0">
                <a:latin typeface="Arial" panose="020B0604020202020204" pitchFamily="34" charset="0"/>
                <a:cs typeface="Arial" panose="020B0604020202020204" pitchFamily="34" charset="0"/>
              </a:rPr>
              <a:t>JavaScript is a cross-platform, object-oriented scripting language used to make webpages interactive (e.g., having complex animations, clickable buttons, popup menus, etc.). There are also more advanced server side versions of JavaScript such as Node.js, which allow you to add more functionality to a website.</a:t>
            </a:r>
          </a:p>
        </p:txBody>
      </p:sp>
    </p:spTree>
    <p:extLst>
      <p:ext uri="{BB962C8B-B14F-4D97-AF65-F5344CB8AC3E}">
        <p14:creationId xmlns:p14="http://schemas.microsoft.com/office/powerpoint/2010/main" val="32396026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2AB3-DB4F-1046-4B69-2B7C662D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775B5A-4A95-746B-5790-3BDC46366420}"/>
              </a:ext>
            </a:extLst>
          </p:cNvPr>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a:extLst>
              <a:ext uri="{FF2B5EF4-FFF2-40B4-BE49-F238E27FC236}">
                <a16:creationId xmlns:a16="http://schemas.microsoft.com/office/drawing/2014/main" id="{9A81D6C6-33AF-A7EA-7BBC-F1A219CEBEA2}"/>
              </a:ext>
            </a:extLst>
          </p:cNvPr>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extLst>
      <p:ext uri="{BB962C8B-B14F-4D97-AF65-F5344CB8AC3E}">
        <p14:creationId xmlns:p14="http://schemas.microsoft.com/office/powerpoint/2010/main" val="615576643"/>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DD6F2-28D0-FB97-926E-00D4F521D488}"/>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AC3B583-0870-CD59-935E-A582470A3EC8}"/>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module export and import</a:t>
            </a:r>
          </a:p>
        </p:txBody>
      </p:sp>
      <p:sp>
        <p:nvSpPr>
          <p:cNvPr id="3" name="TextBox 2">
            <a:extLst>
              <a:ext uri="{FF2B5EF4-FFF2-40B4-BE49-F238E27FC236}">
                <a16:creationId xmlns:a16="http://schemas.microsoft.com/office/drawing/2014/main" id="{71AAFBA5-99BA-8184-F65F-BD674C857EC0}"/>
              </a:ext>
            </a:extLst>
          </p:cNvPr>
          <p:cNvSpPr txBox="1"/>
          <p:nvPr/>
        </p:nvSpPr>
        <p:spPr>
          <a:xfrm>
            <a:off x="262800" y="1340768"/>
            <a:ext cx="11593840" cy="87883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 </a:t>
            </a:r>
            <a:r>
              <a:rPr lang="en-US" b="0" dirty="0">
                <a:solidFill>
                  <a:srgbClr val="795E26"/>
                </a:solidFill>
                <a:effectLst/>
                <a:latin typeface="Consolas" panose="020B0609020204030204" pitchFamily="49" charset="0"/>
              </a:rPr>
              <a:t>fn1</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fn2</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personObj</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person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colorArray</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colors</a:t>
            </a:r>
            <a:r>
              <a:rPr lang="en-US" b="0" dirty="0">
                <a:solidFill>
                  <a:srgbClr val="000000"/>
                </a:solidFill>
                <a:effectLst/>
                <a:latin typeface="Consolas" panose="020B0609020204030204" pitchFamily="49" charset="0"/>
              </a:rPr>
              <a:t> };</a:t>
            </a:r>
          </a:p>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export</a:t>
            </a:r>
            <a:r>
              <a:rPr lang="en-IN" b="0" dirty="0">
                <a:solidFill>
                  <a:srgbClr val="000000"/>
                </a:solidFill>
                <a:effectLst/>
                <a:latin typeface="Consolas" panose="020B0609020204030204" pitchFamily="49" charset="0"/>
              </a:rPr>
              <a:t> {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a</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fn2</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b</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personObj</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colorArray</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colors</a:t>
            </a:r>
            <a:r>
              <a:rPr lang="en-IN" b="0" dirty="0">
                <a:solidFill>
                  <a:srgbClr val="000000"/>
                </a:solidFill>
                <a:effectLst/>
                <a:latin typeface="Consolas" panose="020B0609020204030204" pitchFamily="49" charset="0"/>
              </a:rPr>
              <a:t> };</a:t>
            </a:r>
          </a:p>
        </p:txBody>
      </p:sp>
      <p:sp>
        <p:nvSpPr>
          <p:cNvPr id="8" name="TextBox 7">
            <a:extLst>
              <a:ext uri="{FF2B5EF4-FFF2-40B4-BE49-F238E27FC236}">
                <a16:creationId xmlns:a16="http://schemas.microsoft.com/office/drawing/2014/main" id="{7C8D2EA1-AEFC-DF42-D53B-EB8C4052115E}"/>
              </a:ext>
            </a:extLst>
          </p:cNvPr>
          <p:cNvSpPr txBox="1"/>
          <p:nvPr/>
        </p:nvSpPr>
        <p:spPr>
          <a:xfrm>
            <a:off x="262800" y="3702298"/>
            <a:ext cx="11593840" cy="12943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fn1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fn2</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"./module.js"</a:t>
            </a:r>
            <a:r>
              <a:rPr lang="en-IN"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 </a:t>
            </a:r>
            <a:r>
              <a:rPr lang="en-IN" b="0" dirty="0">
                <a:solidFill>
                  <a:srgbClr val="001080"/>
                </a:solidFill>
                <a:effectLst/>
                <a:latin typeface="Consolas" panose="020B0609020204030204" pitchFamily="49" charset="0"/>
              </a:rPr>
              <a:t>person, colors</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a:p>
            <a:pPr marL="285750" indent="-285750">
              <a:lnSpc>
                <a:spcPct val="150000"/>
              </a:lnSpc>
              <a:buFont typeface="Arial" panose="020B0604020202020204" pitchFamily="34" charset="0"/>
              <a:buChar char="•"/>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all</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"./module.js"</a:t>
            </a: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9C39284D-6F8A-53B5-067C-23010B5B453B}"/>
              </a:ext>
            </a:extLst>
          </p:cNvPr>
          <p:cNvSpPr txBox="1"/>
          <p:nvPr/>
        </p:nvSpPr>
        <p:spPr>
          <a:xfrm>
            <a:off x="335360" y="826487"/>
            <a:ext cx="1649840" cy="400110"/>
          </a:xfrm>
          <a:prstGeom prst="rect">
            <a:avLst/>
          </a:prstGeom>
          <a:noFill/>
        </p:spPr>
        <p:txBody>
          <a:bodyPr wrap="square">
            <a:spAutoFit/>
          </a:bodyPr>
          <a:lstStyle/>
          <a:p>
            <a:r>
              <a:rPr lang="en-US" sz="2000" b="0" dirty="0">
                <a:effectLst/>
                <a:latin typeface="Consolas" panose="020B0609020204030204" pitchFamily="49" charset="0"/>
              </a:rPr>
              <a:t>module.js</a:t>
            </a:r>
            <a:endParaRPr lang="en-IN" sz="2000" dirty="0"/>
          </a:p>
        </p:txBody>
      </p:sp>
      <p:sp>
        <p:nvSpPr>
          <p:cNvPr id="13" name="TextBox 12">
            <a:extLst>
              <a:ext uri="{FF2B5EF4-FFF2-40B4-BE49-F238E27FC236}">
                <a16:creationId xmlns:a16="http://schemas.microsoft.com/office/drawing/2014/main" id="{A37F9734-9157-258C-1B85-C679C663B60D}"/>
              </a:ext>
            </a:extLst>
          </p:cNvPr>
          <p:cNvSpPr txBox="1"/>
          <p:nvPr/>
        </p:nvSpPr>
        <p:spPr>
          <a:xfrm>
            <a:off x="335360" y="3142132"/>
            <a:ext cx="1649840" cy="400110"/>
          </a:xfrm>
          <a:prstGeom prst="rect">
            <a:avLst/>
          </a:prstGeom>
          <a:noFill/>
        </p:spPr>
        <p:txBody>
          <a:bodyPr wrap="square">
            <a:spAutoFit/>
          </a:bodyPr>
          <a:lstStyle/>
          <a:p>
            <a:r>
              <a:rPr lang="en-US" sz="2000" b="0" dirty="0">
                <a:effectLst/>
                <a:latin typeface="Consolas" panose="020B0609020204030204" pitchFamily="49" charset="0"/>
              </a:rPr>
              <a:t>app.js</a:t>
            </a:r>
            <a:endParaRPr lang="en-IN" sz="2000" dirty="0"/>
          </a:p>
        </p:txBody>
      </p:sp>
    </p:spTree>
    <p:extLst>
      <p:ext uri="{BB962C8B-B14F-4D97-AF65-F5344CB8AC3E}">
        <p14:creationId xmlns:p14="http://schemas.microsoft.com/office/powerpoint/2010/main" val="184886293"/>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FC0C5-8A0E-A10B-683E-8D7833FADB0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466E9F80-9F4A-2EDB-9E87-E45166D02175}"/>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4048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2148254"/>
            <a:ext cx="6984776" cy="1323439"/>
          </a:xfrm>
          <a:prstGeom prst="rect">
            <a:avLst/>
          </a:prstGeom>
          <a:noFill/>
        </p:spPr>
        <p:txBody>
          <a:bodyPr wrap="square">
            <a:spAutoFit/>
          </a:bodyPr>
          <a:lstStyle/>
          <a:p>
            <a:r>
              <a:rPr lang="en-IN" sz="2000" dirty="0">
                <a:solidFill>
                  <a:schemeClr val="accent6">
                    <a:lumMod val="75000"/>
                  </a:schemeClr>
                </a:solidFill>
              </a:rPr>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4147339"/>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908720"/>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87254-3E0E-15E0-416D-AFD1834F7A8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FD5E93A-1128-DEF6-C6E4-61C94C27A29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8" name="TextBox 7">
            <a:extLst>
              <a:ext uri="{FF2B5EF4-FFF2-40B4-BE49-F238E27FC236}">
                <a16:creationId xmlns:a16="http://schemas.microsoft.com/office/drawing/2014/main" id="{30BDF2FB-E4DD-F2CB-2094-80F001107DAC}"/>
              </a:ext>
            </a:extLst>
          </p:cNvPr>
          <p:cNvSpPr txBox="1"/>
          <p:nvPr/>
        </p:nvSpPr>
        <p:spPr>
          <a:xfrm>
            <a:off x="4007768" y="2024400"/>
            <a:ext cx="6120680" cy="1200329"/>
          </a:xfrm>
          <a:prstGeom prst="rect">
            <a:avLst/>
          </a:prstGeom>
          <a:noFill/>
        </p:spPr>
        <p:txBody>
          <a:bodyPr wrap="square">
            <a:spAutoFit/>
          </a:bodyPr>
          <a:lstStyle/>
          <a:p>
            <a:r>
              <a:rPr lang="en-US"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course.csv</a:t>
            </a:r>
            <a:endParaRPr lang="en-IN" dirty="0">
              <a:solidFill>
                <a:srgbClr val="8C8312"/>
              </a:solidFill>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1,course1,6 months,c++,database,java,.net</a:t>
            </a:r>
          </a:p>
          <a:p>
            <a:r>
              <a:rPr lang="en-IN" dirty="0">
                <a:latin typeface="Source Code Pro" panose="020B0509030403020204" pitchFamily="49" charset="0"/>
                <a:ea typeface="Source Code Pro" panose="020B0509030403020204" pitchFamily="49" charset="0"/>
              </a:rPr>
              <a:t>2,course2,6 months,c++,database,python,R</a:t>
            </a:r>
          </a:p>
          <a:p>
            <a:r>
              <a:rPr lang="en-IN" dirty="0">
                <a:latin typeface="Source Code Pro" panose="020B0509030403020204" pitchFamily="49" charset="0"/>
                <a:ea typeface="Source Code Pro" panose="020B0509030403020204" pitchFamily="49" charset="0"/>
              </a:rPr>
              <a:t>3,course3,6 months,c++,database,awp,.net</a:t>
            </a:r>
          </a:p>
        </p:txBody>
      </p:sp>
      <p:sp>
        <p:nvSpPr>
          <p:cNvPr id="10" name="Rectangle 9">
            <a:extLst>
              <a:ext uri="{FF2B5EF4-FFF2-40B4-BE49-F238E27FC236}">
                <a16:creationId xmlns:a16="http://schemas.microsoft.com/office/drawing/2014/main" id="{94722052-CB9A-30F7-1B86-C18A6DC175E2}"/>
              </a:ext>
            </a:extLst>
          </p:cNvPr>
          <p:cNvSpPr/>
          <p:nvPr/>
        </p:nvSpPr>
        <p:spPr>
          <a:xfrm>
            <a:off x="385664" y="4509120"/>
            <a:ext cx="11593288" cy="923330"/>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d:\fieldFile.txt</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551C24D4-1ED0-459D-9C6F-D055784FC770}"/>
              </a:ext>
            </a:extLst>
          </p:cNvPr>
          <p:cNvSpPr/>
          <p:nvPr/>
        </p:nvSpPr>
        <p:spPr>
          <a:xfrm>
            <a:off x="341718" y="841936"/>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--fieldFile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TextBox 2">
            <a:extLst>
              <a:ext uri="{FF2B5EF4-FFF2-40B4-BE49-F238E27FC236}">
                <a16:creationId xmlns:a16="http://schemas.microsoft.com/office/drawing/2014/main" id="{18255502-38AD-49B3-A067-A27DC3FA283A}"/>
              </a:ext>
            </a:extLst>
          </p:cNvPr>
          <p:cNvSpPr txBox="1"/>
          <p:nvPr/>
        </p:nvSpPr>
        <p:spPr>
          <a:xfrm>
            <a:off x="341717" y="5589240"/>
            <a:ext cx="11586930" cy="98488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FF0000"/>
                </a:solidFill>
                <a:latin typeface="Palatino Linotype" panose="02040502050505030304" pitchFamily="18" charset="0"/>
              </a:rPr>
              <a:t>--fieldFile</a:t>
            </a:r>
            <a:r>
              <a:rPr lang="en-US" dirty="0">
                <a:latin typeface="Palatino Linotype" panose="02040502050505030304" pitchFamily="18" charset="0"/>
              </a:rPr>
              <a:t> option allows you to specify a file that holds a list of field names if your CSV or TSV file does not include field names in the first line of the file (i.e. header). Place one field per line.</a:t>
            </a:r>
            <a:endParaRPr lang="en-US" dirty="0">
              <a:solidFill>
                <a:srgbClr val="00B050"/>
              </a:solidFill>
              <a:latin typeface="Palatino Linotype" panose="02040502050505030304" pitchFamily="18" charset="0"/>
            </a:endParaRPr>
          </a:p>
        </p:txBody>
      </p:sp>
      <p:sp>
        <p:nvSpPr>
          <p:cNvPr id="5" name="TextBox 4">
            <a:extLst>
              <a:ext uri="{FF2B5EF4-FFF2-40B4-BE49-F238E27FC236}">
                <a16:creationId xmlns:a16="http://schemas.microsoft.com/office/drawing/2014/main" id="{D3DBC05E-2F7D-FED3-CC98-60675ED4A119}"/>
              </a:ext>
            </a:extLst>
          </p:cNvPr>
          <p:cNvSpPr txBox="1"/>
          <p:nvPr/>
        </p:nvSpPr>
        <p:spPr>
          <a:xfrm>
            <a:off x="911424" y="1988840"/>
            <a:ext cx="2209760" cy="2308324"/>
          </a:xfrm>
          <a:prstGeom prst="rect">
            <a:avLst/>
          </a:prstGeom>
          <a:noFill/>
        </p:spPr>
        <p:txBody>
          <a:bodyPr wrap="square">
            <a:spAutoFit/>
          </a:bodyPr>
          <a:lstStyle/>
          <a:p>
            <a:r>
              <a:rPr lang="en-IN" dirty="0">
                <a:solidFill>
                  <a:srgbClr val="8C8312"/>
                </a:solidFill>
                <a:latin typeface="Source Code Pro" panose="020B0509030403020204" pitchFamily="49" charset="0"/>
                <a:ea typeface="Source Code Pro" panose="020B0509030403020204" pitchFamily="49" charset="0"/>
                <a:cs typeface="Calibri" panose="020F0502020204030204" pitchFamily="34" charset="0"/>
              </a:rPr>
              <a:t>fieldFile.txt</a:t>
            </a:r>
          </a:p>
          <a:p>
            <a:r>
              <a:rPr lang="en-IN" dirty="0">
                <a:latin typeface="Source Code Pro" panose="020B0509030403020204" pitchFamily="49" charset="0"/>
                <a:ea typeface="Source Code Pro" panose="020B0509030403020204" pitchFamily="49" charset="0"/>
              </a:rPr>
              <a:t>_id</a:t>
            </a:r>
          </a:p>
          <a:p>
            <a:r>
              <a:rPr lang="en-IN" dirty="0">
                <a:latin typeface="Source Code Pro" panose="020B0509030403020204" pitchFamily="49" charset="0"/>
                <a:ea typeface="Source Code Pro" panose="020B0509030403020204" pitchFamily="49" charset="0"/>
              </a:rPr>
              <a:t>course</a:t>
            </a:r>
          </a:p>
          <a:p>
            <a:r>
              <a:rPr lang="en-IN" dirty="0">
                <a:latin typeface="Source Code Pro" panose="020B0509030403020204" pitchFamily="49" charset="0"/>
                <a:ea typeface="Source Code Pro" panose="020B0509030403020204" pitchFamily="49" charset="0"/>
              </a:rPr>
              <a:t>duration</a:t>
            </a:r>
          </a:p>
          <a:p>
            <a:r>
              <a:rPr lang="en-IN" dirty="0">
                <a:latin typeface="Source Code Pro" panose="020B0509030403020204" pitchFamily="49" charset="0"/>
                <a:ea typeface="Source Code Pro" panose="020B0509030403020204" pitchFamily="49" charset="0"/>
              </a:rPr>
              <a:t>modules.0</a:t>
            </a:r>
          </a:p>
          <a:p>
            <a:r>
              <a:rPr lang="en-IN" dirty="0">
                <a:latin typeface="Source Code Pro" panose="020B0509030403020204" pitchFamily="49" charset="0"/>
                <a:ea typeface="Source Code Pro" panose="020B0509030403020204" pitchFamily="49" charset="0"/>
              </a:rPr>
              <a:t>modules.1</a:t>
            </a:r>
          </a:p>
          <a:p>
            <a:r>
              <a:rPr lang="en-IN" dirty="0">
                <a:latin typeface="Source Code Pro" panose="020B0509030403020204" pitchFamily="49" charset="0"/>
                <a:ea typeface="Source Code Pro" panose="020B0509030403020204" pitchFamily="49" charset="0"/>
              </a:rPr>
              <a:t>modules.2</a:t>
            </a:r>
          </a:p>
          <a:p>
            <a:r>
              <a:rPr lang="en-IN" dirty="0">
                <a:latin typeface="Source Code Pro" panose="020B0509030403020204" pitchFamily="49" charset="0"/>
                <a:ea typeface="Source Code Pro" panose="020B0509030403020204" pitchFamily="49" charset="0"/>
              </a:rPr>
              <a:t>modules.3</a:t>
            </a:r>
          </a:p>
        </p:txBody>
      </p:sp>
    </p:spTree>
    <p:extLst>
      <p:ext uri="{BB962C8B-B14F-4D97-AF65-F5344CB8AC3E}">
        <p14:creationId xmlns:p14="http://schemas.microsoft.com/office/powerpoint/2010/main" val="25516137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39434</TotalTime>
  <Words>35309</Words>
  <Application>Microsoft Office PowerPoint</Application>
  <PresentationFormat>Widescreen</PresentationFormat>
  <Paragraphs>3685</Paragraphs>
  <Slides>343</Slides>
  <Notes>9</Notes>
  <HiddenSlides>0</HiddenSlides>
  <MMClips>0</MMClips>
  <ScaleCrop>false</ScaleCrop>
  <HeadingPairs>
    <vt:vector size="6" baseType="variant">
      <vt:variant>
        <vt:lpstr>Fonts Used</vt:lpstr>
      </vt:variant>
      <vt:variant>
        <vt:i4>26</vt:i4>
      </vt:variant>
      <vt:variant>
        <vt:lpstr>Theme</vt:lpstr>
      </vt:variant>
      <vt:variant>
        <vt:i4>1</vt:i4>
      </vt:variant>
      <vt:variant>
        <vt:lpstr>Slide Titles</vt:lpstr>
      </vt:variant>
      <vt:variant>
        <vt:i4>343</vt:i4>
      </vt:variant>
    </vt:vector>
  </HeadingPairs>
  <TitlesOfParts>
    <vt:vector size="370" baseType="lpstr">
      <vt:lpstr>SimSun</vt:lpstr>
      <vt:lpstr>__Roboto_Flex_b8e8b1</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JavaScript</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8290</cp:revision>
  <dcterms:created xsi:type="dcterms:W3CDTF">2015-10-09T06:09:34Z</dcterms:created>
  <dcterms:modified xsi:type="dcterms:W3CDTF">2025-04-17T11:52:33Z</dcterms:modified>
</cp:coreProperties>
</file>