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3"/>
  </p:notesMasterIdLst>
  <p:sldIdLst>
    <p:sldId id="257" r:id="rId2"/>
    <p:sldId id="1447" r:id="rId3"/>
    <p:sldId id="1358" r:id="rId4"/>
    <p:sldId id="1511" r:id="rId5"/>
    <p:sldId id="1425" r:id="rId6"/>
    <p:sldId id="1512" r:id="rId7"/>
    <p:sldId id="1513" r:id="rId8"/>
    <p:sldId id="1441" r:id="rId9"/>
    <p:sldId id="1515" r:id="rId10"/>
    <p:sldId id="1420" r:id="rId11"/>
    <p:sldId id="1516" r:id="rId12"/>
    <p:sldId id="683" r:id="rId13"/>
    <p:sldId id="682" r:id="rId14"/>
    <p:sldId id="1405" r:id="rId15"/>
    <p:sldId id="1385" r:id="rId16"/>
    <p:sldId id="1514" r:id="rId17"/>
    <p:sldId id="625" r:id="rId18"/>
    <p:sldId id="1150" r:id="rId19"/>
    <p:sldId id="1240" r:id="rId20"/>
    <p:sldId id="1152" r:id="rId21"/>
    <p:sldId id="1153" r:id="rId22"/>
    <p:sldId id="402" r:id="rId23"/>
    <p:sldId id="403" r:id="rId24"/>
    <p:sldId id="404" r:id="rId25"/>
    <p:sldId id="1219" r:id="rId26"/>
    <p:sldId id="421" r:id="rId27"/>
    <p:sldId id="564" r:id="rId28"/>
    <p:sldId id="1364" r:id="rId29"/>
    <p:sldId id="826" r:id="rId30"/>
    <p:sldId id="566" r:id="rId31"/>
    <p:sldId id="1211" r:id="rId32"/>
    <p:sldId id="1430" r:id="rId33"/>
    <p:sldId id="1460" r:id="rId34"/>
    <p:sldId id="820" r:id="rId35"/>
    <p:sldId id="821" r:id="rId36"/>
    <p:sldId id="1077" r:id="rId37"/>
    <p:sldId id="1177" r:id="rId38"/>
    <p:sldId id="798" r:id="rId39"/>
    <p:sldId id="1215" r:id="rId40"/>
    <p:sldId id="1427" r:id="rId41"/>
    <p:sldId id="1225" r:id="rId42"/>
    <p:sldId id="1212" r:id="rId43"/>
    <p:sldId id="1213" r:id="rId44"/>
    <p:sldId id="1216" r:id="rId45"/>
    <p:sldId id="1210" r:id="rId46"/>
    <p:sldId id="1151" r:id="rId47"/>
    <p:sldId id="1217" r:id="rId48"/>
    <p:sldId id="1226" r:id="rId49"/>
    <p:sldId id="443" r:id="rId50"/>
    <p:sldId id="445" r:id="rId51"/>
    <p:sldId id="446" r:id="rId52"/>
    <p:sldId id="1293" r:id="rId53"/>
    <p:sldId id="1403" r:id="rId54"/>
    <p:sldId id="1290" r:id="rId55"/>
    <p:sldId id="1294" r:id="rId56"/>
    <p:sldId id="1283" r:id="rId57"/>
    <p:sldId id="1510" r:id="rId58"/>
    <p:sldId id="1292" r:id="rId59"/>
    <p:sldId id="440" r:id="rId60"/>
    <p:sldId id="823" r:id="rId61"/>
    <p:sldId id="570" r:id="rId62"/>
    <p:sldId id="827" r:id="rId63"/>
    <p:sldId id="453" r:id="rId64"/>
    <p:sldId id="574" r:id="rId65"/>
    <p:sldId id="838" r:id="rId66"/>
    <p:sldId id="839" r:id="rId67"/>
    <p:sldId id="1271" r:id="rId68"/>
    <p:sldId id="1059" r:id="rId69"/>
    <p:sldId id="1060" r:id="rId70"/>
    <p:sldId id="1418" r:id="rId71"/>
    <p:sldId id="78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a:t>
            </a:fld>
            <a:endParaRPr lang="en-IN"/>
          </a:p>
        </p:txBody>
      </p:sp>
    </p:spTree>
    <p:extLst>
      <p:ext uri="{BB962C8B-B14F-4D97-AF65-F5344CB8AC3E}">
        <p14:creationId xmlns:p14="http://schemas.microsoft.com/office/powerpoint/2010/main" val="428954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191344" y="4293096"/>
            <a:ext cx="6984776"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1500</a:t>
            </a:r>
            <a:r>
              <a:rPr lang="en-US" dirty="0">
                <a:latin typeface="Liberation Mono"/>
              </a:rPr>
              <a:t>;</a:t>
            </a:r>
            <a:endParaRPr lang="en-IN" dirty="0">
              <a:solidFill>
                <a:srgbClr val="990055"/>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444A91-F920-6142-8231-E7240D88CD0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partitioning by range / list</a:t>
            </a:r>
          </a:p>
        </p:txBody>
      </p:sp>
      <p:sp>
        <p:nvSpPr>
          <p:cNvPr id="4" name="TextBox 3">
            <a:extLst>
              <a:ext uri="{FF2B5EF4-FFF2-40B4-BE49-F238E27FC236}">
                <a16:creationId xmlns:a16="http://schemas.microsoft.com/office/drawing/2014/main" id="{26E0DAE2-106D-3C0A-9B4A-54B1818507B7}"/>
              </a:ext>
            </a:extLst>
          </p:cNvPr>
          <p:cNvSpPr txBox="1"/>
          <p:nvPr/>
        </p:nvSpPr>
        <p:spPr>
          <a:xfrm>
            <a:off x="406030" y="1746052"/>
            <a:ext cx="11233248" cy="923330"/>
          </a:xfrm>
          <a:prstGeom prst="rect">
            <a:avLst/>
          </a:prstGeom>
          <a:noFill/>
        </p:spPr>
        <p:txBody>
          <a:bodyPr wrap="square">
            <a:spAutoFit/>
          </a:bodyPr>
          <a:lstStyle/>
          <a:p>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a </a:t>
            </a:r>
            <a:r>
              <a:rPr lang="en-IN" dirty="0">
                <a:solidFill>
                  <a:srgbClr val="0077AA"/>
                </a:solidFill>
                <a:latin typeface="Liberation Mono"/>
              </a:rPr>
              <a:t>ADD</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PARTITION</a:t>
            </a:r>
            <a:r>
              <a:rPr lang="en-IN" dirty="0">
                <a:latin typeface="Liberation Mono"/>
              </a:rPr>
              <a:t> p3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a:t>
            </a:r>
            <a:r>
              <a:rPr lang="en-IN" dirty="0">
                <a:solidFill>
                  <a:srgbClr val="990055"/>
                </a:solidFill>
                <a:latin typeface="Liberation Mono"/>
              </a:rPr>
              <a:t>130</a:t>
            </a:r>
            <a:r>
              <a:rPr lang="en-IN" dirty="0">
                <a:latin typeface="Liberation Mono"/>
              </a:rPr>
              <a:t>));</a:t>
            </a:r>
          </a:p>
          <a:p>
            <a:endParaRPr lang="en-IN" dirty="0">
              <a:latin typeface="Liberation Mono"/>
            </a:endParaRPr>
          </a:p>
          <a:p>
            <a:pPr marL="285750" indent="-285750">
              <a:buFont typeface="Arial" panose="020B0604020202020204" pitchFamily="34" charset="0"/>
              <a:buChar char="•"/>
            </a:pPr>
            <a:r>
              <a:rPr lang="en-IN" dirty="0">
                <a:latin typeface="Liberation Mono"/>
              </a:rPr>
              <a:t>MAXVALUE can only be used in last partition definition</a:t>
            </a:r>
          </a:p>
        </p:txBody>
      </p:sp>
      <p:sp>
        <p:nvSpPr>
          <p:cNvPr id="12" name="TextBox 11">
            <a:extLst>
              <a:ext uri="{FF2B5EF4-FFF2-40B4-BE49-F238E27FC236}">
                <a16:creationId xmlns:a16="http://schemas.microsoft.com/office/drawing/2014/main" id="{C111E813-CACC-1BE8-2F87-D29E5620C8E1}"/>
              </a:ext>
            </a:extLst>
          </p:cNvPr>
          <p:cNvSpPr txBox="1"/>
          <p:nvPr/>
        </p:nvSpPr>
        <p:spPr>
          <a:xfrm>
            <a:off x="407368" y="4265221"/>
            <a:ext cx="11214362" cy="369332"/>
          </a:xfrm>
          <a:prstGeom prst="rect">
            <a:avLst/>
          </a:prstGeom>
          <a:noFill/>
        </p:spPr>
        <p:txBody>
          <a:bodyPr wrap="square">
            <a:spAutoFit/>
          </a:bodyPr>
          <a:lstStyle/>
          <a:p>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a </a:t>
            </a:r>
            <a:r>
              <a:rPr lang="en-IN" dirty="0">
                <a:solidFill>
                  <a:srgbClr val="0077AA"/>
                </a:solidFill>
                <a:latin typeface="Liberation Mono"/>
              </a:rPr>
              <a:t>ADD</a:t>
            </a:r>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PARTITION</a:t>
            </a:r>
            <a:r>
              <a:rPr lang="en-IN" dirty="0">
                <a:latin typeface="Liberation Mono"/>
              </a:rPr>
              <a:t> p3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10</a:t>
            </a:r>
            <a:r>
              <a:rPr lang="en-IN" dirty="0">
                <a:latin typeface="Liberation Mono"/>
              </a:rPr>
              <a:t>,</a:t>
            </a:r>
            <a:r>
              <a:rPr lang="en-IN" dirty="0">
                <a:solidFill>
                  <a:srgbClr val="990055"/>
                </a:solidFill>
                <a:latin typeface="Liberation Mono"/>
              </a:rPr>
              <a:t> 11</a:t>
            </a:r>
            <a:r>
              <a:rPr lang="en-IN" dirty="0">
                <a:latin typeface="Liberation Mono"/>
              </a:rPr>
              <a:t>));</a:t>
            </a:r>
          </a:p>
        </p:txBody>
      </p:sp>
      <p:sp>
        <p:nvSpPr>
          <p:cNvPr id="13" name="TextBox 12">
            <a:extLst>
              <a:ext uri="{FF2B5EF4-FFF2-40B4-BE49-F238E27FC236}">
                <a16:creationId xmlns:a16="http://schemas.microsoft.com/office/drawing/2014/main" id="{492F4AAB-E13E-A2EE-A2AA-DFC8FA5E1EC3}"/>
              </a:ext>
            </a:extLst>
          </p:cNvPr>
          <p:cNvSpPr txBox="1"/>
          <p:nvPr/>
        </p:nvSpPr>
        <p:spPr>
          <a:xfrm>
            <a:off x="381605" y="95972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sp>
        <p:nvSpPr>
          <p:cNvPr id="14" name="TextBox 13">
            <a:extLst>
              <a:ext uri="{FF2B5EF4-FFF2-40B4-BE49-F238E27FC236}">
                <a16:creationId xmlns:a16="http://schemas.microsoft.com/office/drawing/2014/main" id="{A3EAF739-5D59-FC6A-312C-6DCE90CB7A4F}"/>
              </a:ext>
            </a:extLst>
          </p:cNvPr>
          <p:cNvSpPr txBox="1"/>
          <p:nvPr/>
        </p:nvSpPr>
        <p:spPr>
          <a:xfrm>
            <a:off x="406030" y="3645024"/>
            <a:ext cx="3040119"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spTree>
    <p:extLst>
      <p:ext uri="{BB962C8B-B14F-4D97-AF65-F5344CB8AC3E}">
        <p14:creationId xmlns:p14="http://schemas.microsoft.com/office/powerpoint/2010/main" val="72089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"city":</a:t>
            </a:r>
            <a:r>
              <a:rPr lang="en-IN" dirty="0">
                <a:solidFill>
                  <a:srgbClr val="669900"/>
                </a:solidFill>
                <a:latin typeface="Liberation Mono"/>
              </a:rPr>
              <a:t>"pune"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196747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Using UPDATE sql statement you can perform INSERT / UPDATE key(s) : value(s)</a:t>
            </a:r>
          </a:p>
        </p:txBody>
      </p:sp>
      <p:sp>
        <p:nvSpPr>
          <p:cNvPr id="7" name="Rectangle 6"/>
          <p:cNvSpPr/>
          <p:nvPr/>
        </p:nvSpPr>
        <p:spPr>
          <a:xfrm>
            <a:off x="290449" y="1412776"/>
            <a:ext cx="11278159" cy="2123658"/>
          </a:xfrm>
          <a:prstGeom prst="rect">
            <a:avLst/>
          </a:prstGeom>
        </p:spPr>
        <p:txBody>
          <a:bodyPr wrap="square">
            <a:spAutoFit/>
          </a:bodyPr>
          <a:lstStyle/>
          <a:p>
            <a:r>
              <a:rPr kumimoji="0" lang="sv-SE" sz="2000" kern="1200" dirty="0">
                <a:solidFill>
                  <a:srgbClr val="0077AA"/>
                </a:solidFill>
                <a:latin typeface="Liberation Mono"/>
                <a:ea typeface="+mn-ea"/>
                <a:cs typeface="+mn-cs"/>
              </a:rPr>
              <a:t>JSON_INSERT(</a:t>
            </a:r>
            <a:r>
              <a:rPr kumimoji="0" lang="sv-SE"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JSON_REMOVE(</a:t>
            </a:r>
            <a:r>
              <a:rPr kumimoji="0" lang="en-US"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a:t>
            </a:r>
            <a:r>
              <a:rPr kumimoji="0" lang="en-US" sz="2000" kern="1200" dirty="0">
                <a:solidFill>
                  <a:schemeClr val="tx2"/>
                </a:solidFill>
                <a:latin typeface="Liberation Mono"/>
                <a:ea typeface="+mn-ea"/>
                <a:cs typeface="+mn-cs"/>
              </a:rPr>
              <a:t>[, </a:t>
            </a:r>
            <a:r>
              <a:rPr kumimoji="0" lang="en-IN" sz="2000" kern="1200" dirty="0">
                <a:solidFill>
                  <a:schemeClr val="tx2"/>
                </a:solidFill>
                <a:latin typeface="Liberation Mono"/>
                <a:ea typeface="+mn-ea"/>
                <a:cs typeface="+mn-cs"/>
              </a:rPr>
              <a:t>path2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827363"/>
            <a:ext cx="11542041" cy="276998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JSON_INSERT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'$.comm’, </a:t>
            </a:r>
            <a:r>
              <a:rPr lang="en-US" dirty="0">
                <a:solidFill>
                  <a:srgbClr val="990055"/>
                </a:solidFill>
                <a:latin typeface="Liberation Mono"/>
              </a:rPr>
              <a:t>800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'$.salary')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‘$.phone[</a:t>
            </a:r>
            <a:r>
              <a:rPr lang="en-US" dirty="0">
                <a:solidFill>
                  <a:srgbClr val="990055"/>
                </a:solidFill>
                <a:latin typeface="Liberation Mono"/>
              </a:rPr>
              <a:t>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9668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client/user.</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marL="285750" indent="-285750" algn="just">
              <a:lnSpc>
                <a:spcPct val="150000"/>
              </a:lnSpc>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marL="285750" indent="-285750" algn="just">
              <a:lnSpc>
                <a:spcPct val="150000"/>
              </a:lnSpc>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400" dirty="0">
                <a:solidFill>
                  <a:srgbClr val="669900"/>
                </a:solidFill>
                <a:latin typeface="Liberation Mono"/>
              </a:rPr>
              <a:t>re-start mysql server.</a:t>
            </a:r>
            <a:endParaRPr lang="en-IN" sz="2400" dirty="0">
              <a:solidFill>
                <a:srgbClr val="669900"/>
              </a:solidFill>
              <a:latin typeface="Liberation Mono"/>
            </a:endParaRPr>
          </a:p>
          <a:p>
            <a:pPr marL="285750" indent="-285750" algn="just">
              <a:lnSpc>
                <a:spcPct val="150000"/>
              </a:lnSpc>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446276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AUTO_INCREMENT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PRIMARY KEY and UNIQUE KEY constraints.</a:t>
            </a:r>
          </a:p>
          <a:p>
            <a:pPr marL="342900" indent="-342900" algn="just">
              <a:buFont typeface="Arial" panose="020B0604020202020204" pitchFamily="34" charset="0"/>
              <a:buChar char="•"/>
            </a:pPr>
            <a:r>
              <a:rPr lang="en-US" sz="2000" dirty="0">
                <a:solidFill>
                  <a:schemeClr val="bg2">
                    <a:lumMod val="25000"/>
                  </a:schemeClr>
                </a:solidFill>
                <a:latin typeface="Liberation Mono"/>
              </a:rPr>
              <a:t>CHECK constraint with NOT NULL is allowed.</a:t>
            </a:r>
            <a:endParaRPr lang="en-IN" sz="2000" dirty="0">
              <a:solidFill>
                <a:schemeClr val="bg2">
                  <a:lumMod val="25000"/>
                </a:schemeClr>
              </a:solidFill>
              <a:latin typeface="Liberation Mono"/>
            </a:endParaRPr>
          </a:p>
          <a:p>
            <a:pPr algn="just"/>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70843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dirty="0">
                <a:solidFill>
                  <a:srgbClr val="000000"/>
                </a:solidFill>
                <a:latin typeface="Liberation Mono"/>
              </a:rPr>
              <a:t>c1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PRIMARY KEY AUTO_INCREMENT</a:t>
            </a:r>
            <a:r>
              <a:rPr lang="en-US" dirty="0">
                <a:solidFill>
                  <a:srgbClr val="000000"/>
                </a:solidFill>
                <a:latin typeface="Liberation Mono"/>
              </a:rPr>
              <a:t>, c2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UNIQUE</a:t>
            </a:r>
            <a:r>
              <a:rPr lang="en-US" dirty="0">
                <a:solidFill>
                  <a:srgbClr val="000000"/>
                </a:solidFill>
                <a:latin typeface="Liberation Mono"/>
              </a:rPr>
              <a:t>, c3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NOT NULL</a:t>
            </a:r>
            <a:r>
              <a:rPr lang="en-US" dirty="0">
                <a:solidFill>
                  <a:srgbClr val="000000"/>
                </a:solidFill>
                <a:latin typeface="Liberation Mono"/>
              </a:rPr>
              <a:t>, c4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CHECK</a:t>
            </a:r>
            <a:r>
              <a:rPr lang="en-US" dirty="0">
                <a:solidFill>
                  <a:srgbClr val="000000"/>
                </a:solidFill>
                <a:latin typeface="Liberation Mono"/>
              </a:rPr>
              <a:t>(c4 &gt;= </a:t>
            </a:r>
            <a:r>
              <a:rPr lang="en-US" dirty="0">
                <a:solidFill>
                  <a:srgbClr val="990055"/>
                </a:solidFill>
                <a:latin typeface="Liberation Mono"/>
              </a:rPr>
              <a:t>100</a:t>
            </a:r>
            <a:r>
              <a:rPr lang="en-US" dirty="0">
                <a:solidFill>
                  <a:srgbClr val="000000"/>
                </a:solidFill>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US" b="0" i="0" dirty="0">
                <a:solidFill>
                  <a:schemeClr val="bg1">
                    <a:lumMod val="50000"/>
                  </a:schemeClr>
                </a:solidFill>
                <a:effectLst/>
                <a:latin typeface="Liberation Mono"/>
              </a:rPr>
              <a:t>(</a:t>
            </a:r>
            <a:r>
              <a:rPr lang="en-US" b="0" i="0" dirty="0">
                <a:solidFill>
                  <a:srgbClr val="000000"/>
                </a:solidFill>
                <a:effectLst/>
                <a:latin typeface="Liberation Mono"/>
              </a:rPr>
              <a:t>c2, c3, c4</a:t>
            </a:r>
            <a:r>
              <a:rPr lang="en-US" b="0" i="0" dirty="0">
                <a:solidFill>
                  <a:schemeClr val="bg1">
                    <a:lumMod val="50000"/>
                  </a:schemeClr>
                </a:solidFill>
                <a:effectLst/>
                <a:latin typeface="Liberation Mono"/>
              </a:rPr>
              <a:t>)</a:t>
            </a:r>
            <a:r>
              <a:rPr lang="en-IN" dirty="0">
                <a:solidFill>
                  <a:srgbClr val="FF0000"/>
                </a:solidFill>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100</a:t>
            </a:r>
            <a:r>
              <a:rPr lang="en-IN" dirty="0">
                <a:latin typeface="Liberation Mono"/>
              </a:rPr>
              <a:t>, </a:t>
            </a:r>
            <a:r>
              <a:rPr lang="en-IN" dirty="0">
                <a:solidFill>
                  <a:srgbClr val="990055"/>
                </a:solidFill>
                <a:latin typeface="Liberation Mono"/>
              </a:rPr>
              <a:t>200</a:t>
            </a:r>
            <a:r>
              <a:rPr lang="en-IN" dirty="0">
                <a:latin typeface="Liberation Mono"/>
              </a:rPr>
              <a:t>,</a:t>
            </a:r>
            <a:r>
              <a:rPr lang="en-IN" dirty="0">
                <a:solidFill>
                  <a:srgbClr val="990055"/>
                </a:solidFill>
                <a:latin typeface="Liberation Mono"/>
              </a:rPr>
              <a:t> 300</a:t>
            </a:r>
            <a:r>
              <a:rPr lang="en-IN" dirty="0">
                <a:solidFill>
                  <a:schemeClr val="bg1">
                    <a:lumMod val="50000"/>
                  </a:schemeClr>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190800" y="4350003"/>
            <a:ext cx="115938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marL="171450" indent="-171450" algn="just">
              <a:buFont typeface="Arial" panose="020B0604020202020204" pitchFamily="34" charset="0"/>
              <a:buChar char="•"/>
            </a:pPr>
            <a:r>
              <a:rPr lang="en-IN" sz="800" dirty="0">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171450" indent="-171450" algn="just">
              <a:buFont typeface="Arial" panose="020B0604020202020204" pitchFamily="34" charset="0"/>
              <a:buChar char="•"/>
            </a:pPr>
            <a:endParaRPr lang="en-IN" sz="800" dirty="0">
              <a:latin typeface="Liberation Mono"/>
            </a:endParaRPr>
          </a:p>
          <a:p>
            <a:pPr marL="285750" indent="-285750" algn="just">
              <a:buFont typeface="Arial" panose="020B0604020202020204" pitchFamily="34" charset="0"/>
              <a:buChar char="•"/>
            </a:pPr>
            <a:r>
              <a:rPr lang="en-IN" dirty="0">
                <a:solidFill>
                  <a:srgbClr val="0077AA"/>
                </a:solidFill>
                <a:latin typeface="Liberation Mono"/>
              </a:rPr>
              <a:t>  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7C90558D-337E-23BD-3400-2588FADF22E3}"/>
              </a:ext>
            </a:extLst>
          </p:cNvPr>
          <p:cNvSpPr txBox="1"/>
          <p:nvPr/>
        </p:nvSpPr>
        <p:spPr>
          <a:xfrm>
            <a:off x="3455470" y="3334688"/>
            <a:ext cx="5281059" cy="400110"/>
          </a:xfrm>
          <a:prstGeom prst="rect">
            <a:avLst/>
          </a:prstGeom>
          <a:noFill/>
        </p:spPr>
        <p:txBody>
          <a:bodyPr wrap="square">
            <a:spAutoFit/>
          </a:bodyPr>
          <a:lstStyle/>
          <a:p>
            <a:r>
              <a:rPr lang="en-US" sz="2000" b="0" i="0" dirty="0">
                <a:solidFill>
                  <a:srgbClr val="202124"/>
                </a:solidFill>
                <a:effectLst/>
                <a:latin typeface="Palatino Linotype" panose="02040502050505030304" pitchFamily="18" charset="0"/>
              </a:rPr>
              <a:t>Partitioning </a:t>
            </a:r>
            <a:r>
              <a:rPr lang="en-US" sz="2000" b="0" i="0" dirty="0">
                <a:solidFill>
                  <a:srgbClr val="040C28"/>
                </a:solidFill>
                <a:effectLst/>
                <a:latin typeface="Palatino Linotype" panose="02040502050505030304" pitchFamily="18" charset="0"/>
              </a:rPr>
              <a:t>separates data into logical units</a:t>
            </a:r>
            <a:r>
              <a:rPr lang="en-US" sz="2000" b="0" i="0" dirty="0">
                <a:solidFill>
                  <a:srgbClr val="202124"/>
                </a:solidFill>
                <a:effectLst/>
                <a:latin typeface="Palatino Linotype" panose="02040502050505030304" pitchFamily="18" charset="0"/>
              </a:rPr>
              <a:t>.</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8403EB-4ABA-DC05-D5AC-FE24BC8235A5}"/>
              </a:ext>
            </a:extLst>
          </p:cNvPr>
          <p:cNvGrpSpPr/>
          <p:nvPr/>
        </p:nvGrpSpPr>
        <p:grpSpPr>
          <a:xfrm>
            <a:off x="558574" y="555523"/>
            <a:ext cx="11082042" cy="2513437"/>
            <a:chOff x="558574" y="400592"/>
            <a:chExt cx="11082042" cy="2513437"/>
          </a:xfrm>
        </p:grpSpPr>
        <p:sp>
          <p:nvSpPr>
            <p:cNvPr id="8" name="TextBox 7">
              <a:extLst>
                <a:ext uri="{FF2B5EF4-FFF2-40B4-BE49-F238E27FC236}">
                  <a16:creationId xmlns:a16="http://schemas.microsoft.com/office/drawing/2014/main" id="{B029DC77-6B8A-04D2-5E40-4E87C995179D}"/>
                </a:ext>
              </a:extLst>
            </p:cNvPr>
            <p:cNvSpPr txBox="1"/>
            <p:nvPr/>
          </p:nvSpPr>
          <p:spPr>
            <a:xfrm>
              <a:off x="558574" y="1159703"/>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int_value</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990055"/>
                  </a:solidFill>
                  <a:latin typeface="Liberation Mono"/>
                </a:rPr>
                <a:t>MAXVALUE</a:t>
              </a:r>
            </a:p>
            <a:p>
              <a:r>
                <a:rPr lang="en-IN" dirty="0">
                  <a:latin typeface="Liberation Mono"/>
                </a:rPr>
                <a:t>   )</a:t>
              </a:r>
            </a:p>
          </p:txBody>
        </p:sp>
        <p:sp>
          <p:nvSpPr>
            <p:cNvPr id="2" name="TextBox 1">
              <a:extLst>
                <a:ext uri="{FF2B5EF4-FFF2-40B4-BE49-F238E27FC236}">
                  <a16:creationId xmlns:a16="http://schemas.microsoft.com/office/drawing/2014/main" id="{E484428E-EFB3-52AD-4F3E-918AB029BD78}"/>
                </a:ext>
              </a:extLst>
            </p:cNvPr>
            <p:cNvSpPr txBox="1"/>
            <p:nvPr/>
          </p:nvSpPr>
          <p:spPr>
            <a:xfrm>
              <a:off x="572011" y="400592"/>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grpSp>
        <p:nvGrpSpPr>
          <p:cNvPr id="10" name="Group 9">
            <a:extLst>
              <a:ext uri="{FF2B5EF4-FFF2-40B4-BE49-F238E27FC236}">
                <a16:creationId xmlns:a16="http://schemas.microsoft.com/office/drawing/2014/main" id="{51B6FE83-B008-D43F-90D2-4C4E663638C9}"/>
              </a:ext>
            </a:extLst>
          </p:cNvPr>
          <p:cNvGrpSpPr/>
          <p:nvPr/>
        </p:nvGrpSpPr>
        <p:grpSpPr>
          <a:xfrm>
            <a:off x="558574" y="3573016"/>
            <a:ext cx="11082042" cy="2517237"/>
            <a:chOff x="558574" y="3573016"/>
            <a:chExt cx="11082042" cy="2517237"/>
          </a:xfrm>
        </p:grpSpPr>
        <p:sp>
          <p:nvSpPr>
            <p:cNvPr id="6" name="TextBox 5">
              <a:extLst>
                <a:ext uri="{FF2B5EF4-FFF2-40B4-BE49-F238E27FC236}">
                  <a16:creationId xmlns:a16="http://schemas.microsoft.com/office/drawing/2014/main" id="{BA611957-2E22-DF3E-51A5-1492958341A2}"/>
                </a:ext>
              </a:extLst>
            </p:cNvPr>
            <p:cNvSpPr txBox="1"/>
            <p:nvPr/>
          </p:nvSpPr>
          <p:spPr>
            <a:xfrm>
              <a:off x="558574" y="4335927"/>
              <a:ext cx="11082042" cy="1754326"/>
            </a:xfrm>
            <a:prstGeom prst="rect">
              <a:avLst/>
            </a:prstGeom>
            <a:noFill/>
          </p:spPr>
          <p:txBody>
            <a:bodyPr wrap="square">
              <a:spAutoFit/>
            </a:bodyPr>
            <a:lstStyle/>
            <a:p>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latin typeface="Liberation Mono"/>
                </a:rPr>
                <a:t> (</a:t>
              </a:r>
              <a:r>
                <a:rPr lang="en-IN" dirty="0">
                  <a:solidFill>
                    <a:srgbClr val="990055"/>
                  </a:solidFill>
                  <a:latin typeface="Liberation Mono"/>
                </a:rPr>
                <a:t>COLUMNS</a:t>
              </a:r>
              <a:r>
                <a:rPr lang="en-IN" dirty="0">
                  <a:latin typeface="Liberation Mono"/>
                </a:rPr>
                <a:t>)  </a:t>
              </a:r>
            </a:p>
            <a:p>
              <a:r>
                <a:rPr lang="en-IN" dirty="0">
                  <a:latin typeface="Liberation Mono"/>
                </a:rPr>
                <a:t>   (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part_name1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part_name2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part_name3 </a:t>
              </a:r>
              <a:r>
                <a:rPr lang="en-IN" dirty="0">
                  <a:solidFill>
                    <a:srgbClr val="0077AA"/>
                  </a:solidFill>
                  <a:latin typeface="Liberation Mono"/>
                </a:rPr>
                <a:t>VALUES</a:t>
              </a:r>
              <a:r>
                <a:rPr lang="en-IN" dirty="0">
                  <a:latin typeface="Liberation Mono"/>
                </a:rPr>
                <a:t> IN (</a:t>
              </a:r>
              <a:r>
                <a:rPr lang="en-IN" dirty="0">
                  <a:solidFill>
                    <a:srgbClr val="990055"/>
                  </a:solidFill>
                  <a:latin typeface="Liberation Mono"/>
                </a:rPr>
                <a:t>int_value_list</a:t>
              </a:r>
              <a:r>
                <a:rPr lang="en-IN" dirty="0">
                  <a:latin typeface="Liberation Mono"/>
                </a:rPr>
                <a:t>)</a:t>
              </a:r>
            </a:p>
            <a:p>
              <a:r>
                <a:rPr lang="en-IN" dirty="0">
                  <a:latin typeface="Liberation Mono"/>
                </a:rPr>
                <a:t>   )</a:t>
              </a:r>
            </a:p>
          </p:txBody>
        </p:sp>
        <p:sp>
          <p:nvSpPr>
            <p:cNvPr id="7" name="TextBox 6">
              <a:extLst>
                <a:ext uri="{FF2B5EF4-FFF2-40B4-BE49-F238E27FC236}">
                  <a16:creationId xmlns:a16="http://schemas.microsoft.com/office/drawing/2014/main" id="{02930E98-F669-0108-A11E-FAEE7A91FA24}"/>
                </a:ext>
              </a:extLst>
            </p:cNvPr>
            <p:cNvSpPr txBox="1"/>
            <p:nvPr/>
          </p:nvSpPr>
          <p:spPr>
            <a:xfrm>
              <a:off x="558574" y="3573016"/>
              <a:ext cx="3040119"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sp>
        <p:nvSpPr>
          <p:cNvPr id="9" name="Rectangle 8">
            <a:extLst>
              <a:ext uri="{FF2B5EF4-FFF2-40B4-BE49-F238E27FC236}">
                <a16:creationId xmlns:a16="http://schemas.microsoft.com/office/drawing/2014/main" id="{A2444A91-F920-6142-8231-E7240D88CD0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partitioning by range / list</a:t>
            </a:r>
          </a:p>
        </p:txBody>
      </p:sp>
    </p:spTree>
    <p:extLst>
      <p:ext uri="{BB962C8B-B14F-4D97-AF65-F5344CB8AC3E}">
        <p14:creationId xmlns:p14="http://schemas.microsoft.com/office/powerpoint/2010/main" val="377408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49540</TotalTime>
  <Words>8847</Words>
  <Application>Microsoft Office PowerPoint</Application>
  <PresentationFormat>Widescreen</PresentationFormat>
  <Paragraphs>1016</Paragraphs>
  <Slides>71</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71</vt:i4>
      </vt:variant>
    </vt:vector>
  </HeadingPairs>
  <TitlesOfParts>
    <vt:vector size="92"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11097</cp:revision>
  <dcterms:created xsi:type="dcterms:W3CDTF">2015-10-09T06:09:34Z</dcterms:created>
  <dcterms:modified xsi:type="dcterms:W3CDTF">2023-08-29T03:37:55Z</dcterms:modified>
</cp:coreProperties>
</file>