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4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427" r:id="rId34"/>
    <p:sldId id="1428" r:id="rId35"/>
    <p:sldId id="1430" r:id="rId36"/>
    <p:sldId id="1429" r:id="rId37"/>
    <p:sldId id="1398" r:id="rId38"/>
    <p:sldId id="1426" r:id="rId39"/>
    <p:sldId id="1425" r:id="rId40"/>
    <p:sldId id="1421" r:id="rId41"/>
    <p:sldId id="1419" r:id="rId42"/>
    <p:sldId id="139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0E17"/>
    <a:srgbClr val="ED6F7B"/>
    <a:srgbClr val="EF818B"/>
    <a:srgbClr val="087851"/>
    <a:srgbClr val="892F03"/>
    <a:srgbClr val="F35408"/>
    <a:srgbClr val="2869EC"/>
    <a:srgbClr val="7B6989"/>
    <a:srgbClr val="374E12"/>
    <a:srgbClr val="7DB0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21-07-2022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IMP: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 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Total_Nodes</a:t>
            </a: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EF818B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EF818B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EF818B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EF818B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rgbClr val="EF818B"/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437112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EDFEA-8448-7A79-2A0A-0DD5AFC951C2}"/>
              </a:ext>
            </a:extLst>
          </p:cNvPr>
          <p:cNvSpPr txBox="1"/>
          <p:nvPr/>
        </p:nvSpPr>
        <p:spPr>
          <a:xfrm>
            <a:off x="407368" y="2780928"/>
            <a:ext cx="72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54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kids</a:t>
            </a:r>
            <a:r>
              <a:rPr lang="en-US" dirty="0">
                <a:solidFill>
                  <a:srgbClr val="586E75"/>
                </a:solidFill>
                <a:effectLst/>
              </a:rPr>
              <a:t>:{ 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age</a:t>
            </a:r>
            <a:r>
              <a:rPr lang="en-US" dirty="0">
                <a:solidFill>
                  <a:srgbClr val="586E75"/>
                </a:solidFill>
                <a:effectLst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</a:rPr>
              <a:t>22 </a:t>
            </a:r>
            <a:r>
              <a:rPr lang="en-US" dirty="0">
                <a:solidFill>
                  <a:srgbClr val="586E75"/>
                </a:solidFill>
                <a:effectLst/>
              </a:rPr>
              <a:t>} }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(int, float, string, date, datetime, . . .)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4904"/>
            <a:ext cx="11593288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1.56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6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datetime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3C26D3-553F-CA40-7D08-6234F1104AF4}"/>
              </a:ext>
            </a:extLst>
          </p:cNvPr>
          <p:cNvSpPr txBox="1"/>
          <p:nvPr/>
        </p:nvSpPr>
        <p:spPr>
          <a:xfrm>
            <a:off x="335360" y="4797152"/>
            <a:ext cx="115932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y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CustomShape 2">
            <a:extLst>
              <a:ext uri="{FF2B5EF4-FFF2-40B4-BE49-F238E27FC236}">
                <a16:creationId xmlns:a16="http://schemas.microsoft.com/office/drawing/2014/main" id="{9A15ABB2-5BC3-0DDB-B28C-4654524C772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VALUE</a:t>
            </a:r>
            <a:endParaRPr lang="en-IN" sz="2000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94949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 '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6" name="CustomShape 4">
            <a:extLst>
              <a:ext uri="{FF2B5EF4-FFF2-40B4-BE49-F238E27FC236}">
                <a16:creationId xmlns:a16="http://schemas.microsoft.com/office/drawing/2014/main" id="{A809F48F-7E88-3E9A-FDD2-107A4EFDE636}"/>
              </a:ext>
            </a:extLst>
          </p:cNvPr>
          <p:cNvSpPr/>
          <p:nvPr/>
        </p:nvSpPr>
        <p:spPr>
          <a:xfrm>
            <a:off x="263352" y="59088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292C33"/>
                </a:solidFill>
                <a:latin typeface="Helvetica Neue"/>
              </a:rPr>
              <a:t>Maps like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{x: 1, y: 2}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 must be wrapped in parentheses </a:t>
            </a:r>
            <a:r>
              <a:rPr lang="en-IN" dirty="0">
                <a:solidFill>
                  <a:srgbClr val="0070C0"/>
                </a:solidFill>
                <a:latin typeface="Helvetica Neue"/>
              </a:rPr>
              <a:t>({x: 1, y: 2})</a:t>
            </a:r>
            <a:r>
              <a:rPr lang="en-IN" dirty="0">
                <a:solidFill>
                  <a:srgbClr val="292C33"/>
                </a:solidFill>
                <a:latin typeface="Helvetica Neue"/>
              </a:rPr>
              <a:t>.</a:t>
            </a: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map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object (MAP)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14" name="CustomShape 2">
            <a:extLst>
              <a:ext uri="{FF2B5EF4-FFF2-40B4-BE49-F238E27FC236}">
                <a16:creationId xmlns:a16="http://schemas.microsoft.com/office/drawing/2014/main" id="{419D0C0C-A657-E7BE-0A21-A85736060F23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{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KEY: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</a:t>
            </a:r>
          </a:p>
        </p:txBody>
      </p:sp>
    </p:spTree>
    <p:extLst>
      <p:ext uri="{BB962C8B-B14F-4D97-AF65-F5344CB8AC3E}">
        <p14:creationId xmlns:p14="http://schemas.microsoft.com/office/powerpoint/2010/main" val="239245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6D84ED-8E2D-2147-8BCD-BA58092BD248}"/>
              </a:ext>
            </a:extLst>
          </p:cNvPr>
          <p:cNvSpPr txBox="1"/>
          <p:nvPr/>
        </p:nvSpPr>
        <p:spPr>
          <a:xfrm>
            <a:off x="335360" y="2566800"/>
            <a:ext cx="1159328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'Apple'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'Grapes'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'Mango'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'Orange'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 2.83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Date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range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 - list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622802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C0E5DF8F-ABD5-5A7E-A0F4-9DBDC36D2513}"/>
              </a:ext>
            </a:extLst>
          </p:cNvPr>
          <p:cNvSpPr/>
          <p:nvPr/>
        </p:nvSpPr>
        <p:spPr>
          <a:xfrm>
            <a:off x="246600" y="762120"/>
            <a:ext cx="1169388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Set a parameter as an  object (</a:t>
            </a:r>
            <a:r>
              <a:rPr lang="en-US" sz="24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list</a:t>
            </a:r>
            <a:r>
              <a:rPr lang="en-US" sz="2000" b="1" i="1" u="sng" dirty="0">
                <a:solidFill>
                  <a:srgbClr val="4A5568"/>
                </a:solidFill>
                <a:effectLst/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)</a:t>
            </a:r>
            <a:endParaRPr lang="en-IN" sz="2000" i="1" u="sng" dirty="0">
              <a:uFill>
                <a:solidFill>
                  <a:srgbClr val="ED6F7B"/>
                </a:solidFill>
              </a:uFill>
            </a:endParaRPr>
          </a:p>
        </p:txBody>
      </p:sp>
      <p:sp>
        <p:nvSpPr>
          <p:cNvPr id="17" name="CustomShape 2">
            <a:extLst>
              <a:ext uri="{FF2B5EF4-FFF2-40B4-BE49-F238E27FC236}">
                <a16:creationId xmlns:a16="http://schemas.microsoft.com/office/drawing/2014/main" id="{BCA25AA7-41C8-1F5E-3195-78ED309B7099}"/>
              </a:ext>
            </a:extLst>
          </p:cNvPr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 [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VALUE1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VALUE2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, . . . } </a:t>
            </a:r>
          </a:p>
        </p:txBody>
      </p:sp>
    </p:spTree>
    <p:extLst>
      <p:ext uri="{BB962C8B-B14F-4D97-AF65-F5344CB8AC3E}">
        <p14:creationId xmlns:p14="http://schemas.microsoft.com/office/powerpoint/2010/main" val="4169519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z="2000" b="1" i="1" u="sng" dirty="0">
                <a:solidFill>
                  <a:srgbClr val="4A5568"/>
                </a:solidFill>
                <a:uFill>
                  <a:solidFill>
                    <a:srgbClr val="ED6F7B"/>
                  </a:solidFill>
                </a:uFill>
                <a:latin typeface="Nunito Sans" pitchFamily="2" charset="0"/>
              </a:rPr>
              <a:t>save the result from a Cypher query to a parameter.</a:t>
            </a:r>
            <a:endParaRPr lang="en-IN" sz="2000" b="1" i="1" u="sng" dirty="0">
              <a:solidFill>
                <a:srgbClr val="4A5568"/>
              </a:solidFill>
              <a:uFill>
                <a:solidFill>
                  <a:srgbClr val="ED6F7B"/>
                </a:solidFill>
              </a:uFill>
              <a:latin typeface="Nunito Sans" pitchFamily="2" charset="0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7C5769-BCC7-96CF-09DC-E86806E1E94D}"/>
              </a:ext>
            </a:extLst>
          </p:cNvPr>
          <p:cNvSpPr txBox="1"/>
          <p:nvPr/>
        </p:nvSpPr>
        <p:spPr>
          <a:xfrm>
            <a:off x="335360" y="2566800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x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skills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rdbms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 '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oracle'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'mysql'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noSql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'hbase'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2" name="CustomShape 6">
            <a:extLst>
              <a:ext uri="{FF2B5EF4-FFF2-40B4-BE49-F238E27FC236}">
                <a16:creationId xmlns:a16="http://schemas.microsoft.com/office/drawing/2014/main" id="{3521911A-2D13-CC7D-38B7-4E9EB33EF727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US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: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param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7BA9DB-D922-3DC3-B38C-DE6DE1FC4D91}"/>
              </a:ext>
            </a:extLst>
          </p:cNvPr>
          <p:cNvSpPr txBox="1"/>
          <p:nvPr/>
        </p:nvSpPr>
        <p:spPr>
          <a:xfrm>
            <a:off x="335360" y="6021288"/>
            <a:ext cx="11593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x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DD4AE8-477B-F073-F9F0-4C0015BA2E02}"/>
              </a:ext>
            </a:extLst>
          </p:cNvPr>
          <p:cNvSpPr txBox="1"/>
          <p:nvPr/>
        </p:nvSpPr>
        <p:spPr>
          <a:xfrm>
            <a:off x="263352" y="1800000"/>
            <a:ext cx="11665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2D3748"/>
                </a:solidFill>
                <a:latin typeface="Roboto Mono"/>
              </a:rPr>
              <a:t>:param &lt;parameter_name&gt; =&gt; {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CYPHER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STATEMENT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292014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71D615-A92A-1E25-13B5-4C6B5D1EFE40}"/>
              </a:ext>
            </a:extLst>
          </p:cNvPr>
          <p:cNvSpPr txBox="1"/>
          <p:nvPr/>
        </p:nvSpPr>
        <p:spPr>
          <a:xfrm>
            <a:off x="335360" y="4099719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.node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'employee'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node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 [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'person'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 'employee'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E652C06-B5A2-0063-263C-786105518E90}"/>
              </a:ext>
            </a:extLst>
          </p:cNvPr>
          <p:cNvSpPr txBox="1"/>
          <p:nvPr/>
        </p:nvSpPr>
        <p:spPr>
          <a:xfrm>
            <a:off x="407368" y="5445224"/>
            <a:ext cx="114492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label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"employee"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param values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=&gt;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node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label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$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values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42F521-B17F-6B61-72BB-6A28CD7CEB3F}"/>
              </a:ext>
            </a:extLst>
          </p:cNvPr>
          <p:cNvSpPr txBox="1"/>
          <p:nvPr/>
        </p:nvSpPr>
        <p:spPr>
          <a:xfrm>
            <a:off x="407368" y="364502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1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F7A928-FEE5-2CCA-7F15-37FFDEA8563C}"/>
              </a:ext>
            </a:extLst>
          </p:cNvPr>
          <p:cNvSpPr txBox="1"/>
          <p:nvPr/>
        </p:nvSpPr>
        <p:spPr>
          <a:xfrm>
            <a:off x="407368" y="501317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2</a:t>
            </a:r>
            <a:endParaRPr lang="en-IN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360" y="2526289"/>
            <a:ext cx="11593288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node( [ 'Label1', 'Label2',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)</a:t>
            </a:r>
          </a:p>
        </p:txBody>
      </p:sp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2D3748"/>
                </a:solidFill>
                <a:latin typeface="Roboto Mono"/>
              </a:rPr>
              <a:t>apoc.create.node(label ::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LIST? OF STRING?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, props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::</a:t>
            </a:r>
            <a:r>
              <a:rPr lang="en-US" sz="2000" b="0" i="0" dirty="0">
                <a:solidFill>
                  <a:srgbClr val="087851"/>
                </a:solidFill>
                <a:effectLst/>
                <a:latin typeface="Roboto Mono"/>
              </a:rPr>
              <a:t> </a:t>
            </a:r>
            <a:r>
              <a:rPr lang="en-US" sz="2000" dirty="0">
                <a:solidFill>
                  <a:srgbClr val="3182CE"/>
                </a:solidFill>
                <a:latin typeface="Roboto Mono"/>
              </a:rPr>
              <a:t>MAP?</a:t>
            </a:r>
            <a:r>
              <a:rPr lang="en-US" sz="2000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( </a:t>
            </a:r>
            <a:r>
              <a:rPr lang="en-IN" sz="2000" b="0" i="0" dirty="0">
                <a:solidFill>
                  <a:srgbClr val="087851"/>
                </a:solidFill>
                <a:effectLst/>
                <a:latin typeface="Roboto Mono"/>
              </a:rPr>
              <a:t>node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:: </a:t>
            </a:r>
            <a:r>
              <a:rPr lang="en-IN" sz="2000" dirty="0">
                <a:solidFill>
                  <a:srgbClr val="3182CE"/>
                </a:solidFill>
                <a:latin typeface="Roboto Mono"/>
              </a:rPr>
              <a:t>NODE? </a:t>
            </a:r>
            <a:r>
              <a:rPr lang="en-IN" sz="2000" dirty="0">
                <a:solidFill>
                  <a:srgbClr val="2D3748"/>
                </a:solidFill>
                <a:latin typeface="Roboto Mono"/>
              </a:rPr>
              <a:t>)</a:t>
            </a: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apoc.create.node – single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single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790C4EF-D858-D4CC-A897-D71DD89BAF71}"/>
              </a:ext>
            </a:extLst>
          </p:cNvPr>
          <p:cNvGrpSpPr/>
          <p:nvPr/>
        </p:nvGrpSpPr>
        <p:grpSpPr>
          <a:xfrm>
            <a:off x="4223792" y="2924944"/>
            <a:ext cx="1208858" cy="945396"/>
            <a:chOff x="4223792" y="2924944"/>
            <a:chExt cx="1208858" cy="945396"/>
          </a:xfrm>
        </p:grpSpPr>
        <p:cxnSp>
          <p:nvCxnSpPr>
            <p:cNvPr id="4" name="Connector: Elbow 3">
              <a:extLst>
                <a:ext uri="{FF2B5EF4-FFF2-40B4-BE49-F238E27FC236}">
                  <a16:creationId xmlns:a16="http://schemas.microsoft.com/office/drawing/2014/main" id="{38B458A8-C92A-95B2-CDB0-B57C62CFC31C}"/>
                </a:ext>
              </a:extLst>
            </p:cNvPr>
            <p:cNvCxnSpPr/>
            <p:nvPr/>
          </p:nvCxnSpPr>
          <p:spPr>
            <a:xfrm rot="16200000" flipH="1">
              <a:off x="4223792" y="2924944"/>
              <a:ext cx="576064" cy="576064"/>
            </a:xfrm>
            <a:prstGeom prst="bentConnector3">
              <a:avLst/>
            </a:prstGeom>
            <a:ln w="28575">
              <a:solidFill>
                <a:srgbClr val="C0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2770707-17EF-B238-6EB8-9485123B8193}"/>
                </a:ext>
              </a:extLst>
            </p:cNvPr>
            <p:cNvSpPr txBox="1"/>
            <p:nvPr/>
          </p:nvSpPr>
          <p:spPr>
            <a:xfrm>
              <a:off x="4295800" y="3501008"/>
              <a:ext cx="11368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sub-label</a:t>
              </a:r>
              <a:endParaRPr lang="en-IN" b="1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E6786E-C5CC-36A7-6461-0BE6A71C92A9}"/>
              </a:ext>
            </a:extLst>
          </p:cNvPr>
          <p:cNvSpPr txBox="1"/>
          <p:nvPr/>
        </p:nvSpPr>
        <p:spPr>
          <a:xfrm>
            <a:off x="335360" y="4619743"/>
            <a:ext cx="11665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_id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1002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9" name="CustomShape 3">
            <a:extLst>
              <a:ext uri="{FF2B5EF4-FFF2-40B4-BE49-F238E27FC236}">
                <a16:creationId xmlns:a16="http://schemas.microsoft.com/office/drawing/2014/main" id="{D20578CA-DB79-0004-924A-0B32534CF9FD}"/>
              </a:ext>
            </a:extLst>
          </p:cNvPr>
          <p:cNvSpPr/>
          <p:nvPr/>
        </p:nvSpPr>
        <p:spPr>
          <a:xfrm>
            <a:off x="246600" y="414908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1622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2"/>
          <p:cNvSpPr/>
          <p:nvPr/>
        </p:nvSpPr>
        <p:spPr>
          <a:xfrm>
            <a:off x="335360" y="1798080"/>
            <a:ext cx="1160512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apoc.create.nodes(label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STRING?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, props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LIST?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OF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MAP?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 :: (node :: </a:t>
            </a:r>
            <a:r>
              <a:rPr lang="en-US" sz="2000" b="0" i="0" dirty="0">
                <a:solidFill>
                  <a:srgbClr val="3182CE"/>
                </a:solidFill>
                <a:effectLst/>
                <a:latin typeface="Roboto Mono"/>
              </a:rPr>
              <a:t>NODE?</a:t>
            </a:r>
            <a:r>
              <a:rPr lang="en-US" sz="2000" b="0" i="0" dirty="0">
                <a:solidFill>
                  <a:srgbClr val="2D3748"/>
                </a:solidFill>
                <a:effectLst/>
                <a:latin typeface="Roboto Mono"/>
              </a:rPr>
              <a:t>)</a:t>
            </a:r>
            <a:endParaRPr lang="en-IN" sz="2000" b="0" strike="noStrike" spc="-1" dirty="0">
              <a:solidFill>
                <a:srgbClr val="087851"/>
              </a:solidFill>
              <a:latin typeface="Arial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apoc.creates.nodes – multiple node</a:t>
            </a: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19E83D4F-A81F-1879-F0C1-FE56805FFABD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create multiple node with dynamic labels</a:t>
            </a:r>
            <a:endParaRPr lang="en-IN" sz="2000" b="0" strike="noStrike" spc="-1" dirty="0">
              <a:latin typeface="Arial"/>
            </a:endParaRPr>
          </a:p>
        </p:txBody>
      </p:sp>
      <p:sp>
        <p:nvSpPr>
          <p:cNvPr id="20" name="Line 9">
            <a:extLst>
              <a:ext uri="{FF2B5EF4-FFF2-40B4-BE49-F238E27FC236}">
                <a16:creationId xmlns:a16="http://schemas.microsoft.com/office/drawing/2014/main" id="{BAD9ADDB-76B2-4F3C-56F1-4D7D7A06CD24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28B8491E-DAAE-E0B4-35E0-11FC86CEBF66}"/>
              </a:ext>
            </a:extLst>
          </p:cNvPr>
          <p:cNvSpPr/>
          <p:nvPr/>
        </p:nvSpPr>
        <p:spPr>
          <a:xfrm>
            <a:off x="335360" y="2526289"/>
            <a:ext cx="11593288" cy="7064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sz="2000" dirty="0">
                <a:solidFill>
                  <a:srgbClr val="333333"/>
                </a:solidFill>
                <a:latin typeface="Roboto Mono"/>
              </a:rPr>
              <a:t>apoc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spc="-1" dirty="0">
                <a:solidFill>
                  <a:srgbClr val="00B050"/>
                </a:solidFill>
                <a:latin typeface="Roboto Mono"/>
              </a:rPr>
              <a:t>create</a:t>
            </a:r>
            <a:r>
              <a:rPr lang="en-IN" sz="2000" b="0" strike="noStrike" spc="-1" dirty="0">
                <a:solidFill>
                  <a:srgbClr val="000000"/>
                </a:solidFill>
                <a:latin typeface="Roboto Mono"/>
                <a:ea typeface="Open Sans SemiBold" panose="020B0706030804020204" pitchFamily="34" charset="0"/>
                <a:cs typeface="Open Sans SemiBold" panose="020B0706030804020204" pitchFamily="34" charset="0"/>
              </a:rPr>
              <a:t>.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nodes( [ 'node1_label', 'node2_label',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], [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​}, {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key: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Roboto Mono"/>
              </a:rPr>
              <a:t>value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, 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Roboto Mono"/>
              </a:rPr>
              <a:t>. . . </a:t>
            </a:r>
            <a:r>
              <a:rPr lang="en-IN" sz="2000" dirty="0">
                <a:solidFill>
                  <a:srgbClr val="333333"/>
                </a:solidFill>
                <a:latin typeface="Roboto Mono"/>
              </a:rPr>
              <a:t>​} ] 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6D0C8F-6067-5DBB-3853-376E089FDFA3}"/>
              </a:ext>
            </a:extLst>
          </p:cNvPr>
          <p:cNvGrpSpPr/>
          <p:nvPr/>
        </p:nvGrpSpPr>
        <p:grpSpPr>
          <a:xfrm>
            <a:off x="3499944" y="2924944"/>
            <a:ext cx="4824536" cy="576064"/>
            <a:chOff x="3499944" y="2996952"/>
            <a:chExt cx="4824536" cy="5760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73E1413-5512-237E-9485-047498E309F0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EADFD62-E1C2-C73C-096F-CAE54BE720EE}"/>
                </a:ext>
              </a:extLst>
            </p:cNvPr>
            <p:cNvCxnSpPr/>
            <p:nvPr/>
          </p:nvCxnSpPr>
          <p:spPr>
            <a:xfrm>
              <a:off x="3499944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5B62ED-B51C-FD16-7FCB-A7019FA4DFD3}"/>
                </a:ext>
              </a:extLst>
            </p:cNvPr>
            <p:cNvCxnSpPr/>
            <p:nvPr/>
          </p:nvCxnSpPr>
          <p:spPr>
            <a:xfrm>
              <a:off x="8314600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A1F35F9-05FE-9360-FFA6-37C2F75FA356}"/>
              </a:ext>
            </a:extLst>
          </p:cNvPr>
          <p:cNvGrpSpPr/>
          <p:nvPr/>
        </p:nvGrpSpPr>
        <p:grpSpPr>
          <a:xfrm>
            <a:off x="5231904" y="2924944"/>
            <a:ext cx="5904656" cy="792088"/>
            <a:chOff x="3503712" y="2996952"/>
            <a:chExt cx="4824536" cy="576064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65D4BC2-7467-3DF9-C824-A42B6C034C84}"/>
                </a:ext>
              </a:extLst>
            </p:cNvPr>
            <p:cNvCxnSpPr/>
            <p:nvPr/>
          </p:nvCxnSpPr>
          <p:spPr>
            <a:xfrm>
              <a:off x="3503712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EF9416-C581-8221-0DEA-92D87CE5AAA3}"/>
                </a:ext>
              </a:extLst>
            </p:cNvPr>
            <p:cNvCxnSpPr/>
            <p:nvPr/>
          </p:nvCxnSpPr>
          <p:spPr>
            <a:xfrm>
              <a:off x="3503712" y="3573016"/>
              <a:ext cx="4824536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5623A3-AF07-90E3-3EDE-3A30E2EFD836}"/>
                </a:ext>
              </a:extLst>
            </p:cNvPr>
            <p:cNvCxnSpPr/>
            <p:nvPr/>
          </p:nvCxnSpPr>
          <p:spPr>
            <a:xfrm>
              <a:off x="8317097" y="2996952"/>
              <a:ext cx="0" cy="576064"/>
            </a:xfrm>
            <a:prstGeom prst="line">
              <a:avLst/>
            </a:prstGeom>
            <a:ln w="28575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E490A001-01A2-FD10-4211-09FDB173C3CB}"/>
              </a:ext>
            </a:extLst>
          </p:cNvPr>
          <p:cNvSpPr txBox="1"/>
          <p:nvPr/>
        </p:nvSpPr>
        <p:spPr>
          <a:xfrm>
            <a:off x="407368" y="4077072"/>
            <a:ext cx="11233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call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apoc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'node2'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[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60000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])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F594EC-757B-CC92-2D92-5F27618DD5E5}"/>
              </a:ext>
            </a:extLst>
          </p:cNvPr>
          <p:cNvSpPr txBox="1"/>
          <p:nvPr/>
        </p:nvSpPr>
        <p:spPr>
          <a:xfrm>
            <a:off x="335360" y="5517232"/>
            <a:ext cx="11521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node32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4500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node4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city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6000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1431512A-DEEE-2E08-E529-5F83FA3078BA}"/>
              </a:ext>
            </a:extLst>
          </p:cNvPr>
          <p:cNvSpPr/>
          <p:nvPr/>
        </p:nvSpPr>
        <p:spPr>
          <a:xfrm>
            <a:off x="246600" y="4797152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b="0" i="0" dirty="0">
                <a:solidFill>
                  <a:srgbClr val="C00000"/>
                </a:solidFill>
                <a:effectLst/>
                <a:latin typeface="Nunito Sans" pitchFamily="2" charset="0"/>
              </a:rPr>
              <a:t>alternative of APOC single node with labels</a:t>
            </a:r>
            <a:endParaRPr lang="en-IN" sz="2000" b="0" strike="noStrike" spc="-1" dirty="0">
              <a:solidFill>
                <a:srgbClr val="C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605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40169</TotalTime>
  <Words>4585</Words>
  <Application>Microsoft Office PowerPoint</Application>
  <PresentationFormat>Widescreen</PresentationFormat>
  <Paragraphs>501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6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9186</cp:revision>
  <dcterms:created xsi:type="dcterms:W3CDTF">2015-10-09T06:09:34Z</dcterms:created>
  <dcterms:modified xsi:type="dcterms:W3CDTF">2022-07-21T11:24:00Z</dcterms:modified>
</cp:coreProperties>
</file>