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310"/>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584" r:id="rId52"/>
    <p:sldId id="1585" r:id="rId53"/>
    <p:sldId id="1284" r:id="rId54"/>
    <p:sldId id="1285" r:id="rId55"/>
    <p:sldId id="1334" r:id="rId56"/>
    <p:sldId id="1351" r:id="rId57"/>
    <p:sldId id="1335" r:id="rId58"/>
    <p:sldId id="1282" r:id="rId59"/>
    <p:sldId id="1283" r:id="rId60"/>
    <p:sldId id="1228" r:id="rId61"/>
    <p:sldId id="1229" r:id="rId62"/>
    <p:sldId id="1171" r:id="rId63"/>
    <p:sldId id="1172" r:id="rId64"/>
    <p:sldId id="1167" r:id="rId65"/>
    <p:sldId id="1168" r:id="rId66"/>
    <p:sldId id="1142" r:id="rId67"/>
    <p:sldId id="1143" r:id="rId68"/>
    <p:sldId id="1144" r:id="rId69"/>
    <p:sldId id="1350" r:id="rId70"/>
    <p:sldId id="1603" r:id="rId71"/>
    <p:sldId id="1606" r:id="rId72"/>
    <p:sldId id="1407" r:id="rId73"/>
    <p:sldId id="1340" r:id="rId74"/>
    <p:sldId id="1156" r:id="rId75"/>
    <p:sldId id="1145" r:id="rId76"/>
    <p:sldId id="1146" r:id="rId77"/>
    <p:sldId id="1147" r:id="rId78"/>
    <p:sldId id="1148" r:id="rId79"/>
    <p:sldId id="1149" r:id="rId80"/>
    <p:sldId id="1150" r:id="rId81"/>
    <p:sldId id="1151" r:id="rId82"/>
    <p:sldId id="1152" r:id="rId83"/>
    <p:sldId id="1153" r:id="rId84"/>
    <p:sldId id="1226" r:id="rId85"/>
    <p:sldId id="1227" r:id="rId86"/>
    <p:sldId id="1161" r:id="rId87"/>
    <p:sldId id="1162" r:id="rId88"/>
    <p:sldId id="1154" r:id="rId89"/>
    <p:sldId id="1155" r:id="rId90"/>
    <p:sldId id="1191" r:id="rId91"/>
    <p:sldId id="1192" r:id="rId92"/>
    <p:sldId id="1179" r:id="rId93"/>
    <p:sldId id="1180" r:id="rId94"/>
    <p:sldId id="1183" r:id="rId95"/>
    <p:sldId id="1184" r:id="rId96"/>
    <p:sldId id="1413" r:id="rId97"/>
    <p:sldId id="1414" r:id="rId98"/>
    <p:sldId id="1415" r:id="rId99"/>
    <p:sldId id="1416" r:id="rId100"/>
    <p:sldId id="1417" r:id="rId101"/>
    <p:sldId id="1420" r:id="rId102"/>
    <p:sldId id="1421" r:id="rId103"/>
    <p:sldId id="1332" r:id="rId104"/>
    <p:sldId id="1333" r:id="rId105"/>
    <p:sldId id="1193" r:id="rId106"/>
    <p:sldId id="1194" r:id="rId107"/>
    <p:sldId id="1223" r:id="rId108"/>
    <p:sldId id="1224" r:id="rId109"/>
    <p:sldId id="1277" r:id="rId110"/>
    <p:sldId id="1330" r:id="rId111"/>
    <p:sldId id="1328" r:id="rId112"/>
    <p:sldId id="1331" r:id="rId113"/>
    <p:sldId id="1329" r:id="rId114"/>
    <p:sldId id="1410" r:id="rId115"/>
    <p:sldId id="1412" r:id="rId116"/>
    <p:sldId id="1185" r:id="rId117"/>
    <p:sldId id="1186" r:id="rId118"/>
    <p:sldId id="1187" r:id="rId119"/>
    <p:sldId id="1188" r:id="rId120"/>
    <p:sldId id="1234" r:id="rId121"/>
    <p:sldId id="1235" r:id="rId122"/>
    <p:sldId id="1275" r:id="rId123"/>
    <p:sldId id="1276" r:id="rId124"/>
    <p:sldId id="1336" r:id="rId125"/>
    <p:sldId id="1337" r:id="rId126"/>
    <p:sldId id="1418" r:id="rId127"/>
    <p:sldId id="1419" r:id="rId128"/>
    <p:sldId id="1310" r:id="rId129"/>
    <p:sldId id="1311" r:id="rId130"/>
    <p:sldId id="1273" r:id="rId131"/>
    <p:sldId id="1274" r:id="rId132"/>
    <p:sldId id="1173" r:id="rId133"/>
    <p:sldId id="1174" r:id="rId134"/>
    <p:sldId id="1308" r:id="rId135"/>
    <p:sldId id="1309" r:id="rId136"/>
    <p:sldId id="1200" r:id="rId137"/>
    <p:sldId id="1099" r:id="rId138"/>
    <p:sldId id="1594" r:id="rId139"/>
    <p:sldId id="1595" r:id="rId140"/>
    <p:sldId id="1256" r:id="rId141"/>
    <p:sldId id="1257" r:id="rId142"/>
    <p:sldId id="1258" r:id="rId143"/>
    <p:sldId id="1259" r:id="rId144"/>
    <p:sldId id="1348" r:id="rId145"/>
    <p:sldId id="1349" r:id="rId146"/>
    <p:sldId id="1326" r:id="rId147"/>
    <p:sldId id="1327" r:id="rId148"/>
    <p:sldId id="1322" r:id="rId149"/>
    <p:sldId id="1323" r:id="rId150"/>
    <p:sldId id="1533" r:id="rId151"/>
    <p:sldId id="1534" r:id="rId152"/>
    <p:sldId id="1324" r:id="rId153"/>
    <p:sldId id="1325" r:id="rId154"/>
    <p:sldId id="1267" r:id="rId155"/>
    <p:sldId id="1268" r:id="rId156"/>
    <p:sldId id="1260" r:id="rId157"/>
    <p:sldId id="1261" r:id="rId158"/>
    <p:sldId id="1262" r:id="rId159"/>
    <p:sldId id="1263" r:id="rId160"/>
    <p:sldId id="1264" r:id="rId161"/>
    <p:sldId id="1406" r:id="rId162"/>
    <p:sldId id="1411" r:id="rId163"/>
    <p:sldId id="1341" r:id="rId164"/>
    <p:sldId id="1342" r:id="rId165"/>
    <p:sldId id="1265" r:id="rId166"/>
    <p:sldId id="1266" r:id="rId167"/>
    <p:sldId id="1216" r:id="rId168"/>
    <p:sldId id="1092" r:id="rId169"/>
    <p:sldId id="1251" r:id="rId170"/>
    <p:sldId id="1252" r:id="rId171"/>
    <p:sldId id="1269" r:id="rId172"/>
    <p:sldId id="1270" r:id="rId173"/>
    <p:sldId id="1596" r:id="rId174"/>
    <p:sldId id="1597" r:id="rId175"/>
    <p:sldId id="1271" r:id="rId176"/>
    <p:sldId id="1272" r:id="rId177"/>
    <p:sldId id="1219" r:id="rId178"/>
    <p:sldId id="1204" r:id="rId179"/>
    <p:sldId id="1338" r:id="rId180"/>
    <p:sldId id="1339" r:id="rId181"/>
    <p:sldId id="1346" r:id="rId182"/>
    <p:sldId id="1347" r:id="rId183"/>
    <p:sldId id="1528" r:id="rId184"/>
    <p:sldId id="1529" r:id="rId185"/>
    <p:sldId id="1530" r:id="rId186"/>
    <p:sldId id="1531" r:id="rId187"/>
    <p:sldId id="1590" r:id="rId188"/>
    <p:sldId id="1591" r:id="rId189"/>
    <p:sldId id="1592" r:id="rId190"/>
    <p:sldId id="1593" r:id="rId191"/>
    <p:sldId id="1408" r:id="rId192"/>
    <p:sldId id="1409" r:id="rId193"/>
    <p:sldId id="1605" r:id="rId194"/>
    <p:sldId id="1315" r:id="rId195"/>
    <p:sldId id="1535" r:id="rId196"/>
    <p:sldId id="1532" r:id="rId197"/>
    <p:sldId id="1316" r:id="rId198"/>
    <p:sldId id="1318" r:id="rId199"/>
    <p:sldId id="1292" r:id="rId200"/>
    <p:sldId id="1301" r:id="rId201"/>
    <p:sldId id="1302" r:id="rId202"/>
    <p:sldId id="1294" r:id="rId203"/>
    <p:sldId id="1293" r:id="rId204"/>
    <p:sldId id="1295" r:id="rId205"/>
    <p:sldId id="1296" r:id="rId206"/>
    <p:sldId id="1297" r:id="rId207"/>
    <p:sldId id="1303" r:id="rId208"/>
    <p:sldId id="1304" r:id="rId209"/>
    <p:sldId id="954" r:id="rId210"/>
    <p:sldId id="1307" r:id="rId211"/>
    <p:sldId id="1359" r:id="rId212"/>
    <p:sldId id="1360" r:id="rId213"/>
    <p:sldId id="1364" r:id="rId214"/>
    <p:sldId id="1363" r:id="rId215"/>
    <p:sldId id="788" r:id="rId216"/>
    <p:sldId id="1499" r:id="rId217"/>
    <p:sldId id="1422" r:id="rId218"/>
    <p:sldId id="1514" r:id="rId219"/>
    <p:sldId id="1516" r:id="rId220"/>
    <p:sldId id="1519" r:id="rId221"/>
    <p:sldId id="1515" r:id="rId222"/>
    <p:sldId id="1518" r:id="rId223"/>
    <p:sldId id="1423" r:id="rId224"/>
    <p:sldId id="1436" r:id="rId225"/>
    <p:sldId id="1437" r:id="rId226"/>
    <p:sldId id="1424" r:id="rId227"/>
    <p:sldId id="1441" r:id="rId228"/>
    <p:sldId id="1442" r:id="rId229"/>
    <p:sldId id="1520" r:id="rId230"/>
    <p:sldId id="1443" r:id="rId231"/>
    <p:sldId id="1444" r:id="rId232"/>
    <p:sldId id="1445" r:id="rId233"/>
    <p:sldId id="1446" r:id="rId234"/>
    <p:sldId id="1447" r:id="rId235"/>
    <p:sldId id="1521" r:id="rId236"/>
    <p:sldId id="1426" r:id="rId237"/>
    <p:sldId id="1438" r:id="rId238"/>
    <p:sldId id="1439" r:id="rId239"/>
    <p:sldId id="1448" r:id="rId240"/>
    <p:sldId id="1449" r:id="rId241"/>
    <p:sldId id="1450" r:id="rId242"/>
    <p:sldId id="1522" r:id="rId243"/>
    <p:sldId id="1440" r:id="rId244"/>
    <p:sldId id="1455" r:id="rId245"/>
    <p:sldId id="1456" r:id="rId246"/>
    <p:sldId id="1523" r:id="rId247"/>
    <p:sldId id="1524" r:id="rId248"/>
    <p:sldId id="1525" r:id="rId249"/>
    <p:sldId id="1526" r:id="rId250"/>
    <p:sldId id="1527" r:id="rId251"/>
    <p:sldId id="1500" r:id="rId252"/>
    <p:sldId id="1457" r:id="rId253"/>
    <p:sldId id="1498" r:id="rId254"/>
    <p:sldId id="1474" r:id="rId255"/>
    <p:sldId id="1475" r:id="rId256"/>
    <p:sldId id="1476" r:id="rId257"/>
    <p:sldId id="1477" r:id="rId258"/>
    <p:sldId id="1478" r:id="rId259"/>
    <p:sldId id="1479" r:id="rId260"/>
    <p:sldId id="1501" r:id="rId261"/>
    <p:sldId id="1513" r:id="rId262"/>
    <p:sldId id="1502" r:id="rId263"/>
    <p:sldId id="1539" r:id="rId264"/>
    <p:sldId id="1503" r:id="rId265"/>
    <p:sldId id="1568" r:id="rId266"/>
    <p:sldId id="1600" r:id="rId267"/>
    <p:sldId id="1601" r:id="rId268"/>
    <p:sldId id="1602" r:id="rId269"/>
    <p:sldId id="1586" r:id="rId270"/>
    <p:sldId id="1587" r:id="rId271"/>
    <p:sldId id="1588" r:id="rId272"/>
    <p:sldId id="1505" r:id="rId273"/>
    <p:sldId id="1537" r:id="rId274"/>
    <p:sldId id="1550" r:id="rId275"/>
    <p:sldId id="1538" r:id="rId276"/>
    <p:sldId id="1506" r:id="rId277"/>
    <p:sldId id="1583" r:id="rId278"/>
    <p:sldId id="1579" r:id="rId279"/>
    <p:sldId id="1598" r:id="rId280"/>
    <p:sldId id="1589" r:id="rId281"/>
    <p:sldId id="1536" r:id="rId282"/>
    <p:sldId id="1604" r:id="rId283"/>
    <p:sldId id="1508" r:id="rId284"/>
    <p:sldId id="1581" r:id="rId285"/>
    <p:sldId id="1582" r:id="rId286"/>
    <p:sldId id="1577" r:id="rId287"/>
    <p:sldId id="1580" r:id="rId288"/>
    <p:sldId id="1564" r:id="rId289"/>
    <p:sldId id="1563" r:id="rId290"/>
    <p:sldId id="1540" r:id="rId291"/>
    <p:sldId id="1567" r:id="rId292"/>
    <p:sldId id="1541" r:id="rId293"/>
    <p:sldId id="1562" r:id="rId294"/>
    <p:sldId id="1565" r:id="rId295"/>
    <p:sldId id="1569" r:id="rId296"/>
    <p:sldId id="1575" r:id="rId297"/>
    <p:sldId id="1576" r:id="rId298"/>
    <p:sldId id="1566" r:id="rId299"/>
    <p:sldId id="1552" r:id="rId300"/>
    <p:sldId id="1553" r:id="rId301"/>
    <p:sldId id="1578" r:id="rId302"/>
    <p:sldId id="1570" r:id="rId303"/>
    <p:sldId id="1599" r:id="rId304"/>
    <p:sldId id="1571" r:id="rId305"/>
    <p:sldId id="1572" r:id="rId306"/>
    <p:sldId id="1573" r:id="rId307"/>
    <p:sldId id="1574" r:id="rId308"/>
    <p:sldId id="1087" r:id="rId30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2251"/>
    <a:srgbClr val="4D0AF4"/>
    <a:srgbClr val="1CCA77"/>
    <a:srgbClr val="9C7506"/>
    <a:srgbClr val="C5C10B"/>
    <a:srgbClr val="F49E2C"/>
    <a:srgbClr val="6A3864"/>
    <a:srgbClr val="F6B80A"/>
    <a:srgbClr val="704738"/>
    <a:srgbClr val="6C57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75" d="100"/>
          <a:sy n="75" d="100"/>
        </p:scale>
        <p:origin x="874" y="48"/>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tableStyles" Target="tableStyles.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65" Type="http://schemas.openxmlformats.org/officeDocument/2006/relationships/slide" Target="slides/slide64.xml"/><Relationship Id="rId130" Type="http://schemas.openxmlformats.org/officeDocument/2006/relationships/slide" Target="slides/slide129.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281" Type="http://schemas.openxmlformats.org/officeDocument/2006/relationships/slide" Target="slides/slide280.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notesMaster" Target="notesMasters/notesMaster1.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commentAuthors" Target="commentAuthors.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presProps" Target="presProps.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theme" Target="theme/theme1.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20-08-2024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52</a:t>
            </a:fld>
            <a:endParaRPr lang="en-IN"/>
          </a:p>
        </p:txBody>
      </p:sp>
    </p:spTree>
    <p:extLst>
      <p:ext uri="{BB962C8B-B14F-4D97-AF65-F5344CB8AC3E}">
        <p14:creationId xmlns:p14="http://schemas.microsoft.com/office/powerpoint/2010/main" val="373557932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68</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69</a:t>
            </a:fld>
            <a:endParaRPr lang="en-IN"/>
          </a:p>
        </p:txBody>
      </p:sp>
    </p:spTree>
    <p:extLst>
      <p:ext uri="{BB962C8B-B14F-4D97-AF65-F5344CB8AC3E}">
        <p14:creationId xmlns:p14="http://schemas.microsoft.com/office/powerpoint/2010/main" val="20879309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159</a:t>
            </a:fld>
            <a:endParaRPr lang="en-IN"/>
          </a:p>
        </p:txBody>
      </p:sp>
    </p:spTree>
    <p:extLst>
      <p:ext uri="{BB962C8B-B14F-4D97-AF65-F5344CB8AC3E}">
        <p14:creationId xmlns:p14="http://schemas.microsoft.com/office/powerpoint/2010/main" val="155189391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7AC5AE1-8B73-453E-AD5C-7AC64EE599C7}" type="slidenum">
              <a:rPr lang="en-IN" smtClean="0"/>
              <a:pPr/>
              <a:t>261</a:t>
            </a:fld>
            <a:endParaRPr lang="en-IN"/>
          </a:p>
        </p:txBody>
      </p:sp>
    </p:spTree>
    <p:extLst>
      <p:ext uri="{BB962C8B-B14F-4D97-AF65-F5344CB8AC3E}">
        <p14:creationId xmlns:p14="http://schemas.microsoft.com/office/powerpoint/2010/main" val="16912455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pPr/>
              <a:t>297</a:t>
            </a:fld>
            <a:endParaRPr lang="en-IN"/>
          </a:p>
        </p:txBody>
      </p:sp>
    </p:spTree>
    <p:extLst>
      <p:ext uri="{BB962C8B-B14F-4D97-AF65-F5344CB8AC3E}">
        <p14:creationId xmlns:p14="http://schemas.microsoft.com/office/powerpoint/2010/main" val="8053763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8/20/2024</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8/20/2024</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8/20/2024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8/20/2024</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2" Type="http://schemas.openxmlformats.org/officeDocument/2006/relationships/image" Target="../media/image25.jpeg"/><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4" y="5733256"/>
            <a:ext cx="11809312" cy="965842"/>
          </a:xfrm>
          <a:prstGeom prst="rect">
            <a:avLst/>
          </a:prstGeom>
          <a:noFill/>
        </p:spPr>
        <p:txBody>
          <a:bodyPr wrap="square">
            <a:spAutoFit/>
          </a:bodyPr>
          <a:lstStyle/>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i="0" dirty="0">
                <a:solidFill>
                  <a:srgbClr val="061621"/>
                </a:solidFill>
                <a:effectLst/>
                <a:latin typeface="Source Code Pro" panose="020B0509030403020204" pitchFamily="49" charset="0"/>
              </a:rPr>
              <a:t>, </a:t>
            </a:r>
            <a:r>
              <a:rPr lang="en-IN" sz="2000" i="0" dirty="0">
                <a:solidFill>
                  <a:srgbClr val="12824D"/>
                </a:solidFill>
                <a:effectLst/>
                <a:latin typeface="Source Code Pro" panose="020B0509030403020204" pitchFamily="49" charset="0"/>
              </a:rPr>
              <a:t>"notepad++"</a:t>
            </a:r>
            <a:r>
              <a:rPr lang="en-IN" sz="2000" b="0" i="0" dirty="0">
                <a:solidFill>
                  <a:srgbClr val="061621"/>
                </a:solidFill>
                <a:effectLst/>
                <a:latin typeface="Source Code Pro" panose="020B0509030403020204" pitchFamily="49" charset="0"/>
              </a:rPr>
              <a:t>)</a:t>
            </a:r>
          </a:p>
          <a:p>
            <a:pPr>
              <a:lnSpc>
                <a:spcPct val="150000"/>
              </a:lnSpc>
            </a:pPr>
            <a:r>
              <a:rPr lang="en-IN" sz="2000" b="0" i="0" dirty="0">
                <a:solidFill>
                  <a:srgbClr val="061621"/>
                </a:solidFill>
                <a:effectLst/>
                <a:latin typeface="Source Code Pro" panose="020B0509030403020204" pitchFamily="49" charset="0"/>
              </a:rPr>
              <a:t>Enterprise primaryDB&gt; </a:t>
            </a:r>
            <a:r>
              <a:rPr lang="en-IN" sz="2000" dirty="0">
                <a:solidFill>
                  <a:srgbClr val="D83713"/>
                </a:solidFill>
                <a:latin typeface="Source Code Pro" panose="020B0509030403020204" pitchFamily="49" charset="0"/>
              </a:rPr>
              <a:t>config</a:t>
            </a:r>
            <a:r>
              <a:rPr lang="en-IN" sz="2000" b="0" i="0" dirty="0">
                <a:solidFill>
                  <a:srgbClr val="061621"/>
                </a:solidFill>
                <a:effectLst/>
                <a:latin typeface="Source Code Pro" panose="020B0509030403020204" pitchFamily="49" charset="0"/>
              </a:rPr>
              <a:t>.set(</a:t>
            </a:r>
            <a:r>
              <a:rPr lang="en-IN" sz="2000" i="0" dirty="0">
                <a:solidFill>
                  <a:srgbClr val="12824D"/>
                </a:solidFill>
                <a:effectLst/>
                <a:latin typeface="Source Code Pro" panose="020B0509030403020204" pitchFamily="49" charset="0"/>
              </a:rPr>
              <a:t>"editor"</a:t>
            </a:r>
            <a:r>
              <a:rPr lang="en-IN" sz="2000" b="0" i="0" dirty="0">
                <a:solidFill>
                  <a:srgbClr val="061621"/>
                </a:solidFill>
                <a:effectLst/>
                <a:latin typeface="Source Code Pro" panose="020B0509030403020204" pitchFamily="49" charset="0"/>
              </a:rPr>
              <a:t>, </a:t>
            </a:r>
            <a:r>
              <a:rPr lang="en-IN" sz="2000" b="0" i="0" dirty="0">
                <a:solidFill>
                  <a:srgbClr val="016EE9"/>
                </a:solidFill>
                <a:effectLst/>
                <a:latin typeface="Source Code Pro" panose="020B0509030403020204" pitchFamily="49" charset="0"/>
              </a:rPr>
              <a:t>null</a:t>
            </a:r>
            <a:r>
              <a:rPr lang="en-IN" sz="2000" b="0" i="0" dirty="0">
                <a:solidFill>
                  <a:srgbClr val="061621"/>
                </a:solidFill>
                <a:effectLst/>
                <a:latin typeface="Source Code Pro" panose="020B0509030403020204" pitchFamily="49" charset="0"/>
              </a:rPr>
              <a:t>)</a:t>
            </a:r>
            <a:endParaRPr lang="en-IN" sz="2000" dirty="0"/>
          </a:p>
        </p:txBody>
      </p:sp>
      <p:pic>
        <p:nvPicPr>
          <p:cNvPr id="1026" name="Picture 2" descr="MongoDB University Passes 1 Million ...">
            <a:extLst>
              <a:ext uri="{FF2B5EF4-FFF2-40B4-BE49-F238E27FC236}">
                <a16:creationId xmlns:a16="http://schemas.microsoft.com/office/drawing/2014/main" id="{E0976BA4-8124-2310-DECE-6637589AF13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1344" y="332656"/>
            <a:ext cx="3509983" cy="1845571"/>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2198C119-5E15-D38B-7739-ACC11DEB55CE}"/>
              </a:ext>
            </a:extLst>
          </p:cNvPr>
          <p:cNvSpPr txBox="1"/>
          <p:nvPr/>
        </p:nvSpPr>
        <p:spPr>
          <a:xfrm>
            <a:off x="181440" y="2708920"/>
            <a:ext cx="5400600" cy="400110"/>
          </a:xfrm>
          <a:prstGeom prst="rect">
            <a:avLst/>
          </a:prstGeom>
          <a:noFill/>
        </p:spPr>
        <p:txBody>
          <a:bodyPr wrap="square">
            <a:spAutoFit/>
          </a:bodyPr>
          <a:lstStyle/>
          <a:p>
            <a:pPr marL="342900" indent="-342900">
              <a:buFont typeface="Arial" panose="020B0604020202020204" pitchFamily="34" charset="0"/>
              <a:buChar char="•"/>
            </a:pPr>
            <a:r>
              <a:rPr lang="en-IN" sz="2000" dirty="0">
                <a:solidFill>
                  <a:srgbClr val="51049E"/>
                </a:solidFill>
                <a:latin typeface="Consolas" panose="020B0609020204030204" pitchFamily="49" charset="0"/>
                <a:cs typeface="Segoe UI" panose="020B0502040204020203" pitchFamily="34" charset="0"/>
              </a:rPr>
              <a:t>sudo apt install build-essential</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81835489"/>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a:t>
            </a:r>
            <a:r>
              <a:rPr lang="en-IN" dirty="0">
                <a:latin typeface="Source Code Pro" panose="020B0509030403020204" pitchFamily="49" charset="0"/>
                <a:ea typeface="Source Code Pro" panose="020B0509030403020204" pitchFamily="49" charset="0"/>
              </a:rPr>
              <a:t>,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F4386843-D9BC-D1D5-1A7C-A86397F71E80}"/>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Tree>
    <p:extLst>
      <p:ext uri="{BB962C8B-B14F-4D97-AF65-F5344CB8AC3E}">
        <p14:creationId xmlns:p14="http://schemas.microsoft.com/office/powerpoint/2010/main" val="2390948956"/>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56275006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
        <p:nvSpPr>
          <p:cNvPr id="4" name="TextBox 3">
            <a:extLst>
              <a:ext uri="{FF2B5EF4-FFF2-40B4-BE49-F238E27FC236}">
                <a16:creationId xmlns:a16="http://schemas.microsoft.com/office/drawing/2014/main" id="{E7F75102-E9B2-4A54-85C9-0B1891D1FFCD}"/>
              </a:ext>
            </a:extLst>
          </p:cNvPr>
          <p:cNvSpPr txBox="1"/>
          <p:nvPr/>
        </p:nvSpPr>
        <p:spPr>
          <a:xfrm>
            <a:off x="119336" y="116632"/>
            <a:ext cx="7272808" cy="1354217"/>
          </a:xfrm>
          <a:prstGeom prst="rect">
            <a:avLst/>
          </a:prstGeom>
          <a:noFill/>
        </p:spPr>
        <p:txBody>
          <a:bodyPr wrap="square">
            <a:spAutoFit/>
          </a:bodyPr>
          <a:lstStyle/>
          <a:p>
            <a:r>
              <a:rPr lang="en-IN" sz="2000" b="0" i="1" dirty="0">
                <a:solidFill>
                  <a:srgbClr val="B5731B"/>
                </a:solidFill>
                <a:effectLst/>
                <a:latin typeface="Verdana" panose="020B0604030504040204" pitchFamily="34" charset="0"/>
                <a:ea typeface="Verdana" panose="020B0604030504040204" pitchFamily="34" charset="0"/>
              </a:rPr>
              <a:t>Full Stack JavaScript Developer</a:t>
            </a:r>
          </a:p>
          <a:p>
            <a:pPr marL="285750" indent="-285750" algn="l">
              <a:buFont typeface="Arial" panose="020B0604020202020204" pitchFamily="34" charset="0"/>
              <a:buChar char="•"/>
            </a:pPr>
            <a:endParaRPr lang="en-IN" sz="800" dirty="0">
              <a:solidFill>
                <a:srgbClr val="000000"/>
              </a:solidFill>
              <a:latin typeface="Verdana" panose="020B0604030504040204" pitchFamily="34" charset="0"/>
              <a:ea typeface="Verdana" panose="020B0604030504040204" pitchFamily="34" charset="0"/>
            </a:endParaRP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MEAN stack: MongoDB + Express + AngularJS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MERN stack: MongoDB + Express + React.js + Node.js</a:t>
            </a:r>
          </a:p>
          <a:p>
            <a:pPr marL="285750" indent="-285750" algn="l">
              <a:buFont typeface="Arial" panose="020B0604020202020204" pitchFamily="34" charset="0"/>
              <a:buChar char="•"/>
            </a:pPr>
            <a:r>
              <a:rPr lang="en-IN" b="0" i="0" dirty="0">
                <a:solidFill>
                  <a:srgbClr val="000000"/>
                </a:solidFill>
                <a:effectLst/>
                <a:latin typeface="Verdana" panose="020B0604030504040204" pitchFamily="34" charset="0"/>
                <a:ea typeface="Verdana" panose="020B0604030504040204" pitchFamily="34" charset="0"/>
              </a:rPr>
              <a:t>MEVN stack: MongoDB + Express + Vue.js + Node.js</a:t>
            </a:r>
          </a:p>
        </p:txBody>
      </p:sp>
    </p:spTree>
    <p:extLst>
      <p:ext uri="{BB962C8B-B14F-4D97-AF65-F5344CB8AC3E}">
        <p14:creationId xmlns:p14="http://schemas.microsoft.com/office/powerpoint/2010/main" val="799949763"/>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y </a:t>
            </a:r>
            <a:r>
              <a:rPr lang="en-US" sz="2000" dirty="0">
                <a:solidFill>
                  <a:schemeClr val="accent5"/>
                </a:solidFill>
                <a:latin typeface="Consolas" panose="020B0609020204030204" pitchFamily="49" charset="0"/>
              </a:rPr>
              <a:t>+</a:t>
            </a:r>
            <a:r>
              <a:rPr lang="en-US" sz="2000" dirty="0">
                <a:latin typeface="Consolas" panose="020B0609020204030204" pitchFamily="49" charset="0"/>
              </a:rPr>
              <a:t>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119336" y="1844824"/>
            <a:ext cx="11881320" cy="5016758"/>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requires a predefined schema, meaning the structure of the data (tables, columns, data types) needs to be defined before data can be inserted whereas NoSQL typically has a dynamic or schema-less approach, allowing for flexibility in the data structure. New fields can be added without requiring a predefined schema.</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119336" y="992922"/>
            <a:ext cx="11881320"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solidFill>
                  <a:schemeClr val="accent5"/>
                </a:solidFill>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accent5"/>
                </a:solidFill>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a:t>
            </a:r>
            <a:r>
              <a:rPr lang="en-IN" dirty="0">
                <a:solidFill>
                  <a:schemeClr val="accent5"/>
                </a:solidFill>
                <a:latin typeface="Consolas" panose="020B0609020204030204" pitchFamily="49" charset="0"/>
              </a:rPr>
              <a:t>&gt;</a:t>
            </a:r>
            <a:r>
              <a:rPr lang="en-IN" dirty="0">
                <a:latin typeface="Consolas" panose="020B0609020204030204" pitchFamily="49" charset="0"/>
              </a:rPr>
              <a:t> </a:t>
            </a:r>
            <a:r>
              <a:rPr lang="en-IN" dirty="0">
                <a:solidFill>
                  <a:srgbClr val="994646"/>
                </a:solidFill>
                <a:latin typeface="Consolas" panose="020B0609020204030204" pitchFamily="49" charset="0"/>
              </a:rPr>
              <a:t>10</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a:t>
            </a:r>
            <a:r>
              <a:rPr lang="en-IN" dirty="0">
                <a:solidFill>
                  <a:schemeClr val="accent5"/>
                </a:solidFill>
                <a:latin typeface="Consolas" panose="020B0609020204030204" pitchFamily="49" charset="0"/>
              </a:rPr>
              <a:t>+</a:t>
            </a:r>
            <a:r>
              <a:rPr lang="en-IN" dirty="0">
                <a:latin typeface="Consolas" panose="020B0609020204030204" pitchFamily="49" charset="0"/>
              </a:rPr>
              <a:t>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accent5"/>
                </a:solidFill>
                <a:latin typeface="Consolas" panose="020B0609020204030204" pitchFamily="49" charset="0"/>
              </a:rPr>
              <a:t>*</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solidFill>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solidFill>
                <a:latin typeface="Consolas" panose="020B0609020204030204" pitchFamily="49" charset="0"/>
              </a:rPr>
              <a:t>+</a:t>
            </a:r>
            <a:r>
              <a:rPr lang="en-IN" dirty="0">
                <a:latin typeface="Consolas" panose="020B0609020204030204" pitchFamily="49" charset="0"/>
              </a:rPr>
              <a:t>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a:t>
            </a:r>
            <a:r>
              <a:rPr lang="en-IN" dirty="0">
                <a:solidFill>
                  <a:schemeClr val="accent5"/>
                </a:solidFill>
                <a:latin typeface="Consolas" panose="020B0609020204030204" pitchFamily="49" charset="0"/>
              </a:rPr>
              <a:t>==</a:t>
            </a:r>
            <a:r>
              <a:rPr lang="en-IN" dirty="0">
                <a:latin typeface="Consolas" panose="020B0609020204030204" pitchFamily="49" charset="0"/>
              </a:rPr>
              <a:t>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 </a:t>
            </a:r>
          </a:p>
          <a:p>
            <a:r>
              <a:rPr lang="en-IN" dirty="0"/>
              <a:t>db.collection.updateMany()</a:t>
            </a:r>
            <a:endParaRPr lang="en-US" dirty="0"/>
          </a:p>
          <a:p>
            <a:endParaRPr lang="en-US" dirty="0"/>
          </a:p>
        </p:txBody>
      </p:sp>
      <p:sp>
        <p:nvSpPr>
          <p:cNvPr id="3" name="Rectangle 2"/>
          <p:cNvSpPr/>
          <p:nvPr/>
        </p:nvSpPr>
        <p:spPr>
          <a:xfrm>
            <a:off x="1127448" y="3861048"/>
            <a:ext cx="9937104" cy="738664"/>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a:p>
            <a:endParaRPr lang="en-US" sz="6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
        <p:nvSpPr>
          <p:cNvPr id="5" name="Rectangle 4">
            <a:extLst>
              <a:ext uri="{FF2B5EF4-FFF2-40B4-BE49-F238E27FC236}">
                <a16:creationId xmlns:a16="http://schemas.microsoft.com/office/drawing/2014/main" id="{76135792-3FDE-9B9E-68B7-77642255BBB0}"/>
              </a:ext>
            </a:extLst>
          </p:cNvPr>
          <p:cNvSpPr/>
          <p:nvPr/>
        </p:nvSpPr>
        <p:spPr>
          <a:xfrm>
            <a:off x="299356" y="220320"/>
            <a:ext cx="11593288" cy="1569660"/>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919419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160043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p>
          <a:p>
            <a:endParaRPr lang="en-US" sz="400" dirty="0"/>
          </a:p>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a:p>
            <a:endParaRPr lang="en-IN" dirty="0"/>
          </a:p>
        </p:txBody>
      </p:sp>
      <p:sp>
        <p:nvSpPr>
          <p:cNvPr id="8" name="Rectangle 7"/>
          <p:cNvSpPr/>
          <p:nvPr/>
        </p:nvSpPr>
        <p:spPr>
          <a:xfrm>
            <a:off x="1524000" y="2276872"/>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3501008"/>
            <a:ext cx="9708248" cy="369332"/>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658360"/>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
        <p:nvSpPr>
          <p:cNvPr id="2" name="Rectangle 1">
            <a:extLst>
              <a:ext uri="{FF2B5EF4-FFF2-40B4-BE49-F238E27FC236}">
                <a16:creationId xmlns:a16="http://schemas.microsoft.com/office/drawing/2014/main" id="{8FC9925A-6D02-C14B-3716-FE4274F4E8A1}"/>
              </a:ext>
            </a:extLst>
          </p:cNvPr>
          <p:cNvSpPr/>
          <p:nvPr/>
        </p:nvSpPr>
        <p:spPr>
          <a:xfrm>
            <a:off x="1524000" y="2843644"/>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Tree>
    <p:extLst>
      <p:ext uri="{BB962C8B-B14F-4D97-AF65-F5344CB8AC3E}">
        <p14:creationId xmlns:p14="http://schemas.microsoft.com/office/powerpoint/2010/main" val="391652235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dirty="0"/>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&lt;amount1&gt;,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&lt;amount2&gt;, ... } }</a:t>
            </a:r>
          </a:p>
        </p:txBody>
      </p:sp>
      <p:sp>
        <p:nvSpPr>
          <p:cNvPr id="9" name="Rectangle 8"/>
          <p:cNvSpPr/>
          <p:nvPr/>
        </p:nvSpPr>
        <p:spPr>
          <a:xfrm>
            <a:off x="551384" y="3635732"/>
            <a:ext cx="1116124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rgbClr val="994646"/>
                </a:solidFill>
                <a:latin typeface="Source Code Pro" panose="020B0509030403020204" pitchFamily="49" charset="0"/>
                <a:ea typeface="Source Code Pro" panose="020B0509030403020204" pitchFamily="49" charset="0"/>
              </a:rPr>
              <a:t>111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TextBox 2">
            <a:extLst>
              <a:ext uri="{FF2B5EF4-FFF2-40B4-BE49-F238E27FC236}">
                <a16:creationId xmlns:a16="http://schemas.microsoft.com/office/drawing/2014/main" id="{8864978C-BEFD-A29F-0A2D-81DA2AE5A5CF}"/>
              </a:ext>
            </a:extLst>
          </p:cNvPr>
          <p:cNvSpPr txBox="1"/>
          <p:nvPr/>
        </p:nvSpPr>
        <p:spPr>
          <a:xfrm>
            <a:off x="1524000" y="2204864"/>
            <a:ext cx="8994812" cy="923330"/>
          </a:xfrm>
          <a:prstGeom prst="rect">
            <a:avLst/>
          </a:prstGeom>
          <a:noFill/>
        </p:spPr>
        <p:txBody>
          <a:bodyPr wrap="square">
            <a:spAutoFit/>
          </a:bodyPr>
          <a:lstStyle/>
          <a:p>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 }</a:t>
            </a:r>
          </a:p>
          <a:p>
            <a:endParaRPr lang="en-IN" dirty="0"/>
          </a:p>
        </p:txBody>
      </p:sp>
    </p:spTree>
    <p:extLst>
      <p:ext uri="{BB962C8B-B14F-4D97-AF65-F5344CB8AC3E}">
        <p14:creationId xmlns:p14="http://schemas.microsoft.com/office/powerpoint/2010/main" val="218024606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175432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 } }</a:t>
            </a:r>
          </a:p>
          <a:p>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field3</a:t>
            </a:r>
            <a:r>
              <a:rPr lang="en-US" dirty="0">
                <a:solidFill>
                  <a:srgbClr val="061621"/>
                </a:solidFill>
                <a:latin typeface="Source Code Pro" panose="020B0509030403020204" pitchFamily="49" charset="0"/>
                <a:ea typeface="Source Code Pro" panose="020B0509030403020204" pitchFamily="49" charset="0"/>
              </a:rPr>
              <a:t>&gt;, ...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Rectangle 8"/>
          <p:cNvSpPr/>
          <p:nvPr/>
        </p:nvSpPr>
        <p:spPr>
          <a:xfrm>
            <a:off x="119336" y="3905180"/>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TextBox 2">
            <a:extLst>
              <a:ext uri="{FF2B5EF4-FFF2-40B4-BE49-F238E27FC236}">
                <a16:creationId xmlns:a16="http://schemas.microsoft.com/office/drawing/2014/main" id="{2C11FAA7-AB50-B8BE-5249-254596CF0218}"/>
              </a:ext>
            </a:extLst>
          </p:cNvPr>
          <p:cNvSpPr txBox="1"/>
          <p:nvPr/>
        </p:nvSpPr>
        <p:spPr>
          <a:xfrm>
            <a:off x="119336" y="5602962"/>
            <a:ext cx="11485276"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x: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'name’, 'sal'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613658472"/>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986494"/>
            <a:ext cx="11449272" cy="375487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first element of an array and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Palatino Linotype" panose="02040502050505030304" pitchFamily="18" charset="0"/>
              </a:rPr>
              <a:t>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removes from an existing array all the value or values that match a specified condition.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operator removes all instances of the specified values from an existing array. Unlike the </a:t>
            </a:r>
            <a:r>
              <a:rPr lang="en-US" dirty="0">
                <a:solidFill>
                  <a:srgbClr val="D83713"/>
                </a:solidFill>
                <a:latin typeface="Palatino Linotype" panose="02040502050505030304" pitchFamily="18" charset="0"/>
              </a:rPr>
              <a:t>$pull</a:t>
            </a:r>
            <a:r>
              <a:rPr lang="en-US" dirty="0">
                <a:latin typeface="Palatino Linotype" panose="02040502050505030304" pitchFamily="18" charset="0"/>
              </a:rPr>
              <a:t> operator that removes elements by specifying a query, </a:t>
            </a:r>
            <a:r>
              <a:rPr lang="en-US" dirty="0">
                <a:solidFill>
                  <a:srgbClr val="D83713"/>
                </a:solidFill>
                <a:latin typeface="Palatino Linotype" panose="02040502050505030304" pitchFamily="18" charset="0"/>
              </a:rPr>
              <a:t>$pullAll</a:t>
            </a:r>
            <a:r>
              <a:rPr lang="en-US" dirty="0">
                <a:latin typeface="Palatino Linotype" panose="02040502050505030304" pitchFamily="18" charset="0"/>
              </a:rPr>
              <a:t> removes elements that match the listed values.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263352" y="769347"/>
            <a:ext cx="11665296" cy="2000548"/>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119336" y="2976041"/>
            <a:ext cx="11881320" cy="3693319"/>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website: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phone: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-333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website: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$pull</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Rating: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6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rPr>
              <a:t>$position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0</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p:txBody>
      </p:sp>
      <p:sp>
        <p:nvSpPr>
          <p:cNvPr id="3" name="Rectangle 2">
            <a:extLst>
              <a:ext uri="{FF2B5EF4-FFF2-40B4-BE49-F238E27FC236}">
                <a16:creationId xmlns:a16="http://schemas.microsoft.com/office/drawing/2014/main" id="{1903F20C-278C-EDEC-C964-D0CC94BEC47E}"/>
              </a:ext>
            </a:extLst>
          </p:cNvPr>
          <p:cNvSpPr/>
          <p:nvPr/>
        </p:nvSpPr>
        <p:spPr>
          <a:xfrm>
            <a:off x="263352" y="769347"/>
            <a:ext cx="11665296" cy="2000548"/>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IN" b="0" i="0" dirty="0">
                <a:solidFill>
                  <a:srgbClr val="061621"/>
                </a:solidFill>
                <a:effectLst/>
                <a:latin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rPr>
              <a:t>,</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rgbClr val="061621"/>
                </a:solidFill>
                <a:latin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 </a:t>
            </a:r>
            <a:r>
              <a:rPr lang="en-IN" b="0" i="0" dirty="0">
                <a:solidFill>
                  <a:srgbClr val="D83713"/>
                </a:solidFill>
                <a:effectLst/>
                <a:latin typeface="Source Code Pro" panose="020B0509030403020204" pitchFamily="49" charset="0"/>
              </a:rPr>
              <a:t>$position</a:t>
            </a:r>
            <a:r>
              <a:rPr lang="en-IN" b="0" i="0" dirty="0">
                <a:solidFill>
                  <a:srgbClr val="001E2B"/>
                </a:solidFill>
                <a:effectLst/>
                <a:latin typeface="Source Code Pro" panose="020B0509030403020204" pitchFamily="49" charset="0"/>
              </a:rPr>
              <a:t>: &lt;num&gt;</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a:t>
            </a:r>
            <a:r>
              <a:rPr lang="en-IN" b="0" i="0" dirty="0">
                <a:solidFill>
                  <a:srgbClr val="061621"/>
                </a:solidFill>
                <a:effectLst/>
                <a:latin typeface="Source Code Pro" panose="020B0509030403020204" pitchFamily="49" charset="0"/>
              </a:rPr>
              <a:t>&gt;: &lt;-1 </a:t>
            </a:r>
            <a:r>
              <a:rPr lang="en-IN" b="0" i="0" dirty="0">
                <a:solidFill>
                  <a:schemeClr val="bg1">
                    <a:lumMod val="50000"/>
                  </a:schemeClr>
                </a:solidFill>
                <a:effectLst/>
                <a:latin typeface="Source Code Pro" panose="020B0509030403020204" pitchFamily="49" charset="0"/>
              </a:rPr>
              <a:t>|</a:t>
            </a:r>
            <a:r>
              <a:rPr lang="en-IN" b="0" i="0" dirty="0">
                <a:solidFill>
                  <a:srgbClr val="061621"/>
                </a:solidFill>
                <a:effectLst/>
                <a:latin typeface="Source Code Pro" panose="020B0509030403020204" pitchFamily="49" charset="0"/>
              </a:rPr>
              <a:t> 1&gt;, ... } }</a:t>
            </a:r>
          </a:p>
          <a:p>
            <a:pPr marL="342900" indent="-342900">
              <a:buFont typeface="Arial" panose="020B0604020202020204" pitchFamily="34" charset="0"/>
              <a:buChar char="•"/>
            </a:pPr>
            <a:r>
              <a:rPr lang="en-US" b="0" i="0" dirty="0">
                <a:solidFill>
                  <a:srgbClr val="061621"/>
                </a:solidFill>
                <a:effectLst/>
                <a:latin typeface="Source Code Pro" panose="020B0509030403020204" pitchFamily="49" charset="0"/>
              </a:rPr>
              <a:t>{ </a:t>
            </a:r>
            <a:r>
              <a:rPr lang="en-US" dirty="0">
                <a:solidFill>
                  <a:srgbClr val="D83713"/>
                </a:solidFill>
                <a:latin typeface="Source Code Pro" panose="020B0509030403020204" pitchFamily="49" charset="0"/>
              </a:rPr>
              <a:t>$pull</a:t>
            </a:r>
            <a:r>
              <a:rPr lang="en-US" b="0" i="0" dirty="0">
                <a:solidFill>
                  <a:srgbClr val="061621"/>
                </a:solidFill>
                <a:effectLst/>
                <a:latin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&lt;</a:t>
            </a:r>
            <a:r>
              <a:rPr lang="en-US" dirty="0">
                <a:solidFill>
                  <a:srgbClr val="12824D"/>
                </a:solidFill>
                <a:highlight>
                  <a:srgbClr val="F9FBFA"/>
                </a:highlight>
                <a:latin typeface="Source Code Pro" panose="020B0509030403020204" pitchFamily="49" charset="0"/>
              </a:rPr>
              <a:t>field2</a:t>
            </a:r>
            <a:r>
              <a:rPr lang="en-US" b="0" i="0" dirty="0">
                <a:solidFill>
                  <a:srgbClr val="061621"/>
                </a:solidFill>
                <a:effectLst/>
                <a:latin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value</a:t>
            </a:r>
            <a:r>
              <a:rPr lang="en-US" b="0" i="0" dirty="0">
                <a:solidFill>
                  <a:srgbClr val="061621"/>
                </a:solidFill>
                <a:effectLst/>
                <a:latin typeface="Source Code Pro" panose="020B0509030403020204" pitchFamily="49" charset="0"/>
              </a:rPr>
              <a:t> </a:t>
            </a:r>
            <a:r>
              <a:rPr lang="en-US" b="0" i="0" dirty="0">
                <a:solidFill>
                  <a:schemeClr val="bg1">
                    <a:lumMod val="50000"/>
                  </a:schemeClr>
                </a:solidFill>
                <a:effectLst/>
                <a:latin typeface="Source Code Pro" panose="020B0509030403020204" pitchFamily="49" charset="0"/>
              </a:rPr>
              <a:t>|</a:t>
            </a:r>
            <a:r>
              <a:rPr lang="en-US" b="0" i="0" dirty="0">
                <a:solidFill>
                  <a:srgbClr val="061621"/>
                </a:solidFill>
                <a:effectLst/>
                <a:latin typeface="Source Code Pro" panose="020B0509030403020204" pitchFamily="49" charset="0"/>
              </a:rPr>
              <a:t> condition&gt;, ... } }</a:t>
            </a:r>
          </a:p>
          <a:p>
            <a:pPr marL="342900" indent="-342900">
              <a:buFont typeface="Arial" panose="020B0604020202020204" pitchFamily="34" charset="0"/>
              <a:buChar char="•"/>
            </a:pPr>
            <a:endParaRPr lang="en-US" sz="400" dirty="0">
              <a:solidFill>
                <a:srgbClr val="061621"/>
              </a:solidFill>
              <a:latin typeface="Source Code Pro" panose="020B0509030403020204" pitchFamily="49" charset="0"/>
            </a:endParaRPr>
          </a:p>
          <a:p>
            <a:pPr marL="342900" indent="-342900">
              <a:buFont typeface="Arial" panose="020B0604020202020204" pitchFamily="34" charset="0"/>
              <a:buChar char="•"/>
            </a:pPr>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$pullAll</a:t>
            </a:r>
            <a:r>
              <a:rPr lang="en-IN" b="0" i="0" dirty="0">
                <a:solidFill>
                  <a:srgbClr val="001E2B"/>
                </a:solidFill>
                <a:effectLst/>
                <a:highlight>
                  <a:srgbClr val="F9FBFA"/>
                </a:highligh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01E2B"/>
                </a:solidFill>
                <a:effectLst/>
                <a:highlight>
                  <a:srgbClr val="F9FBFA"/>
                </a:highlight>
                <a:latin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highlight>
                  <a:srgbClr val="F9FBFA"/>
                </a:highligh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value2</a:t>
            </a:r>
            <a:r>
              <a:rPr lang="en-IN" b="0" i="0" dirty="0">
                <a:solidFill>
                  <a:srgbClr val="001E2B"/>
                </a:solidFill>
                <a:effectLst/>
                <a:highlight>
                  <a:srgbClr val="F9FBFA"/>
                </a:highlight>
                <a:latin typeface="Source Code Pro" panose="020B0509030403020204" pitchFamily="49" charset="0"/>
              </a:rPr>
              <a:t>&gt; ... ], ... } }</a:t>
            </a:r>
            <a:endParaRPr lang="en-IN"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field1</a:t>
            </a:r>
            <a:r>
              <a:rPr lang="en-IN" b="0" i="0" dirty="0">
                <a:solidFill>
                  <a:srgbClr val="061621"/>
                </a:solidFill>
                <a:effectLst/>
                <a:latin typeface="Source Code Pro" panose="020B0509030403020204" pitchFamily="49" charset="0"/>
              </a:rPr>
              <a:t>&gt;: &lt;</a:t>
            </a:r>
            <a:r>
              <a:rPr lang="en-IN"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61621"/>
                </a:solidFill>
                <a:effectLst/>
                <a:latin typeface="Source Code Pro" panose="020B0509030403020204" pitchFamily="49" charset="0"/>
              </a:rPr>
              <a:t>&gt;,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
        <p:nvSpPr>
          <p:cNvPr id="4" name="Rectangle 3">
            <a:extLst>
              <a:ext uri="{FF2B5EF4-FFF2-40B4-BE49-F238E27FC236}">
                <a16:creationId xmlns:a16="http://schemas.microsoft.com/office/drawing/2014/main" id="{AF4C4D19-8424-FD59-E1E9-E1041272A5E7}"/>
              </a:ext>
            </a:extLst>
          </p:cNvPr>
          <p:cNvSpPr/>
          <p:nvPr/>
        </p:nvSpPr>
        <p:spPr>
          <a:xfrm>
            <a:off x="1676400" y="292931"/>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amount1</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a:t>
            </a:r>
            <a:r>
              <a:rPr lang="en-US" dirty="0">
                <a:solidFill>
                  <a:srgbClr val="4D0AF4"/>
                </a:solidFill>
                <a:latin typeface="Source Code Pro" panose="020B0509030403020204" pitchFamily="49" charset="0"/>
                <a:ea typeface="Source Code Pro" panose="020B0509030403020204" pitchFamily="49" charset="0"/>
              </a:rPr>
              <a:t>amount2</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5" name="Rectangle 4">
            <a:extLst>
              <a:ext uri="{FF2B5EF4-FFF2-40B4-BE49-F238E27FC236}">
                <a16:creationId xmlns:a16="http://schemas.microsoft.com/office/drawing/2014/main" id="{749B8AE5-88E8-521C-3036-7C9AAB15E580}"/>
              </a:ext>
            </a:extLst>
          </p:cNvPr>
          <p:cNvSpPr/>
          <p:nvPr/>
        </p:nvSpPr>
        <p:spPr>
          <a:xfrm>
            <a:off x="1676400" y="83006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 } }</a:t>
            </a:r>
          </a:p>
        </p:txBody>
      </p:sp>
      <p:sp>
        <p:nvSpPr>
          <p:cNvPr id="6" name="Rectangle 5">
            <a:extLst>
              <a:ext uri="{FF2B5EF4-FFF2-40B4-BE49-F238E27FC236}">
                <a16:creationId xmlns:a16="http://schemas.microsoft.com/office/drawing/2014/main" id="{BEF9BAD8-5D03-F2E1-DD12-5C34940BC589}"/>
              </a:ext>
            </a:extLst>
          </p:cNvPr>
          <p:cNvSpPr/>
          <p:nvPr/>
        </p:nvSpPr>
        <p:spPr>
          <a:xfrm>
            <a:off x="1676400" y="1291444"/>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oldfield1</a:t>
            </a:r>
            <a:r>
              <a:rPr lang="en-US" dirty="0">
                <a:solidFill>
                  <a:srgbClr val="061621"/>
                </a:solidFill>
                <a:latin typeface="Source Code Pro" panose="020B0509030403020204" pitchFamily="49" charset="0"/>
                <a:ea typeface="Source Code Pro" panose="020B0509030403020204" pitchFamily="49" charset="0"/>
              </a:rPr>
              <a:t>&gt;: &lt;newName1&gt;, &lt;</a:t>
            </a:r>
            <a:r>
              <a:rPr lang="en-US" dirty="0">
                <a:solidFill>
                  <a:srgbClr val="12824D"/>
                </a:solidFill>
                <a:highlight>
                  <a:srgbClr val="F9FBFA"/>
                </a:highlight>
                <a:latin typeface="Source Code Pro" panose="020B0509030403020204" pitchFamily="49" charset="0"/>
              </a:rPr>
              <a:t>oldfield2</a:t>
            </a:r>
            <a:r>
              <a:rPr lang="en-US" dirty="0">
                <a:solidFill>
                  <a:srgbClr val="061621"/>
                </a:solidFill>
                <a:latin typeface="Source Code Pro" panose="020B0509030403020204" pitchFamily="49" charset="0"/>
                <a:ea typeface="Source Code Pro" panose="020B0509030403020204" pitchFamily="49" charset="0"/>
              </a:rPr>
              <a:t>&gt;: &lt;newName2&gt;, ... } }</a:t>
            </a: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a:t>
            </a:r>
            <a:r>
              <a:rPr lang="en-US" dirty="0">
                <a:solidFill>
                  <a:srgbClr val="0070C0"/>
                </a:solidFill>
                <a:latin typeface="Source Code Pro" panose="020B0509030403020204" pitchFamily="49" charset="0"/>
                <a:ea typeface="Source Code Pro" panose="020B0509030403020204" pitchFamily="49" charset="0"/>
              </a:rPr>
              <a:t>options</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10" name="TextBox 9">
            <a:extLst>
              <a:ext uri="{FF2B5EF4-FFF2-40B4-BE49-F238E27FC236}">
                <a16:creationId xmlns:a16="http://schemas.microsoft.com/office/drawing/2014/main" id="{C6C6EE8C-64DF-8F0A-635D-FEF72239F00C}"/>
              </a:ext>
            </a:extLst>
          </p:cNvPr>
          <p:cNvSpPr txBox="1"/>
          <p:nvPr/>
        </p:nvSpPr>
        <p:spPr>
          <a:xfrm>
            <a:off x="119336" y="2467040"/>
            <a:ext cx="11809312" cy="2277547"/>
          </a:xfrm>
          <a:prstGeom prst="rect">
            <a:avLst/>
          </a:prstGeom>
          <a:noFill/>
        </p:spPr>
        <p:txBody>
          <a:bodyPr wrap="square">
            <a:spAutoFit/>
          </a:bodyPr>
          <a:lstStyle/>
          <a:p>
            <a:r>
              <a:rPr lang="en-IN" sz="2000" dirty="0">
                <a:solidFill>
                  <a:srgbClr val="0070C0"/>
                </a:solidFill>
                <a:latin typeface="Source Code Pro" panose="020B0509030403020204" pitchFamily="49" charset="0"/>
                <a:ea typeface="Source Code Pro" panose="020B0509030403020204" pitchFamily="49" charset="0"/>
              </a:rPr>
              <a:t>Options</a:t>
            </a:r>
            <a:endParaRPr lang="en-IN" dirty="0">
              <a:solidFill>
                <a:srgbClr val="0070C0"/>
              </a:solidFill>
              <a:latin typeface="Source Code Pro" panose="020B0509030403020204" pitchFamily="49" charset="0"/>
              <a:ea typeface="Source Code Pro" panose="020B0509030403020204" pitchFamily="49" charset="0"/>
            </a:endParaRPr>
          </a:p>
          <a:p>
            <a:endParaRPr lang="en-IN" sz="400"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returnDocument : string </a:t>
            </a:r>
            <a:r>
              <a:rPr lang="en-IN" dirty="0">
                <a:latin typeface="Source Code Pro" panose="020B0509030403020204" pitchFamily="49" charset="0"/>
                <a:ea typeface="Source Code Pro" panose="020B0509030403020204" pitchFamily="49" charset="0"/>
              </a:rPr>
              <a:t>– [ Optional. Starting, returnDocument is an alternative for</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"before"</a:t>
            </a:r>
            <a:r>
              <a:rPr lang="en-IN" dirty="0">
                <a:latin typeface="Source Code Pro" panose="020B0509030403020204" pitchFamily="49" charset="0"/>
                <a:ea typeface="Source Code Pro" panose="020B0509030403020204" pitchFamily="49" charset="0"/>
              </a:rPr>
              <a:t> returns the original document. </a:t>
            </a:r>
          </a:p>
          <a:p>
            <a:pPr marL="28575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returnDocument: </a:t>
            </a:r>
            <a:r>
              <a:rPr lang="en-IN" i="1" dirty="0">
                <a:solidFill>
                  <a:srgbClr val="0070C0"/>
                </a:solidFill>
                <a:latin typeface="Source Code Pro" panose="020B0509030403020204" pitchFamily="49" charset="0"/>
                <a:ea typeface="Source Code Pro" panose="020B0509030403020204" pitchFamily="49" charset="0"/>
              </a:rPr>
              <a:t>"after"</a:t>
            </a:r>
            <a:r>
              <a:rPr lang="en-IN" dirty="0">
                <a:latin typeface="Source Code Pro" panose="020B0509030403020204" pitchFamily="49" charset="0"/>
                <a:ea typeface="Source Code Pro" panose="020B0509030403020204" pitchFamily="49" charset="0"/>
              </a:rPr>
              <a:t> returns the updated document. ]</a:t>
            </a:r>
          </a:p>
          <a:p>
            <a:endParaRPr lang="en-IN" dirty="0">
              <a:latin typeface="Source Code Pro" panose="020B0509030403020204" pitchFamily="49" charset="0"/>
              <a:ea typeface="Source Code Pro" panose="020B0509030403020204" pitchFamily="49" charset="0"/>
            </a:endParaRPr>
          </a:p>
          <a:p>
            <a:r>
              <a:rPr lang="en-IN" dirty="0">
                <a:solidFill>
                  <a:srgbClr val="D83713"/>
                </a:solidFill>
                <a:latin typeface="Source Code Pro" panose="020B0509030403020204" pitchFamily="49" charset="0"/>
                <a:ea typeface="Source Code Pro" panose="020B0509030403020204" pitchFamily="49" charset="0"/>
              </a:rPr>
              <a:t>returnNewDocument : boolean </a:t>
            </a:r>
            <a:r>
              <a:rPr lang="en-IN" dirty="0">
                <a:latin typeface="Source Code Pro" panose="020B0509030403020204" pitchFamily="49" charset="0"/>
                <a:ea typeface="Source Code Pro" panose="020B0509030403020204" pitchFamily="49" charset="0"/>
              </a:rPr>
              <a:t>– [ Optional. When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returns the updated document instead of the original document. Defaults to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p>
        </p:txBody>
      </p:sp>
      <p:sp>
        <p:nvSpPr>
          <p:cNvPr id="14" name="TextBox 13">
            <a:extLst>
              <a:ext uri="{FF2B5EF4-FFF2-40B4-BE49-F238E27FC236}">
                <a16:creationId xmlns:a16="http://schemas.microsoft.com/office/drawing/2014/main" id="{10650961-6689-9AD0-1A10-959441B4E797}"/>
              </a:ext>
            </a:extLst>
          </p:cNvPr>
          <p:cNvSpPr txBox="1"/>
          <p:nvPr/>
        </p:nvSpPr>
        <p:spPr>
          <a:xfrm>
            <a:off x="407368" y="5910371"/>
            <a:ext cx="11449272"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solidFill>
                  <a:srgbClr val="D83713"/>
                </a:solidFill>
                <a:latin typeface="Palatino Linotype" panose="02040502050505030304" pitchFamily="18" charset="0"/>
              </a:rPr>
              <a:t>returnNewDocument</a:t>
            </a:r>
            <a:r>
              <a:rPr lang="en-IN" dirty="0">
                <a:latin typeface="Source Code Pro" panose="020B0509030403020204" pitchFamily="49" charset="0"/>
                <a:ea typeface="Source Code Pro" panose="020B0509030403020204" pitchFamily="49" charset="0"/>
              </a:rPr>
              <a:t>. If both options are set, returnDocument takes precedence.</a:t>
            </a:r>
          </a:p>
        </p:txBody>
      </p:sp>
    </p:spTree>
    <p:extLst>
      <p:ext uri="{BB962C8B-B14F-4D97-AF65-F5344CB8AC3E}">
        <p14:creationId xmlns:p14="http://schemas.microsoft.com/office/powerpoint/2010/main" val="3613658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filter.</a:t>
            </a:r>
          </a:p>
        </p:txBody>
      </p:sp>
    </p:spTree>
    <p:extLst>
      <p:ext uri="{BB962C8B-B14F-4D97-AF65-F5344CB8AC3E}">
        <p14:creationId xmlns:p14="http://schemas.microsoft.com/office/powerpoint/2010/main" val="4262821016"/>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single/multiple document(s) from a collection.</a:t>
            </a:r>
          </a:p>
        </p:txBody>
      </p:sp>
    </p:spTree>
    <p:extLst>
      <p:ext uri="{BB962C8B-B14F-4D97-AF65-F5344CB8AC3E}">
        <p14:creationId xmlns:p14="http://schemas.microsoft.com/office/powerpoint/2010/main" val="3719896549"/>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1002057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06896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395135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7" name="Rectangle 6">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8" name="Table 7"/>
          <p:cNvGraphicFramePr>
            <a:graphicFrameLocks noGrp="1"/>
          </p:cNvGraphicFramePr>
          <p:nvPr>
            <p:extLst>
              <p:ext uri="{D42A27DB-BD31-4B8C-83A1-F6EECF244321}">
                <p14:modId xmlns:p14="http://schemas.microsoft.com/office/powerpoint/2010/main" val="2744279376"/>
              </p:ext>
            </p:extLst>
          </p:nvPr>
        </p:nvGraphicFramePr>
        <p:xfrm>
          <a:off x="119334" y="1392560"/>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
        <p:nvSpPr>
          <p:cNvPr id="9" name="Rectangle 8">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10" name="Rectangle 9"/>
          <p:cNvSpPr/>
          <p:nvPr/>
        </p:nvSpPr>
        <p:spPr>
          <a:xfrm>
            <a:off x="191344" y="4958297"/>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a:t>
            </a:r>
            <a:r>
              <a:rPr lang="en-US" dirty="0">
                <a:solidFill>
                  <a:srgbClr val="4D0AF4"/>
                </a:solidFill>
                <a:latin typeface="Source Code Pro" panose="020B0509030403020204" pitchFamily="49" charset="0"/>
                <a:ea typeface="Source Code Pro" panose="020B0509030403020204" pitchFamily="49" charset="0"/>
              </a:rPr>
              <a:t>stage1</a:t>
            </a:r>
            <a:r>
              <a:rPr lang="en-US" dirty="0">
                <a:solidFill>
                  <a:srgbClr val="061621"/>
                </a:solidFill>
                <a:latin typeface="Source Code Pro" panose="020B0509030403020204" pitchFamily="49" charset="0"/>
                <a:ea typeface="Source Code Pro" panose="020B0509030403020204" pitchFamily="49" charset="0"/>
              </a:rPr>
              <a:t>&gt; }, { &lt;</a:t>
            </a:r>
            <a:r>
              <a:rPr lang="en-US" dirty="0">
                <a:solidFill>
                  <a:srgbClr val="4D0AF4"/>
                </a:solidFill>
                <a:latin typeface="Source Code Pro" panose="020B0509030403020204" pitchFamily="49" charset="0"/>
                <a:ea typeface="Source Code Pro" panose="020B0509030403020204" pitchFamily="49" charset="0"/>
              </a:rPr>
              <a:t>stage2</a:t>
            </a:r>
            <a:r>
              <a:rPr lang="en-US" dirty="0">
                <a:solidFill>
                  <a:srgbClr val="061621"/>
                </a:solidFill>
                <a:latin typeface="Source Code Pro" panose="020B0509030403020204" pitchFamily="49" charset="0"/>
                <a:ea typeface="Source Code Pro" panose="020B0509030403020204" pitchFamily="49" charset="0"/>
              </a:rPr>
              <a:t>&gt; }, ..., { &lt;</a:t>
            </a:r>
            <a:r>
              <a:rPr lang="en-US" dirty="0">
                <a:solidFill>
                  <a:srgbClr val="4D0AF4"/>
                </a:solidFill>
                <a:latin typeface="Source Code Pro" panose="020B0509030403020204" pitchFamily="49" charset="0"/>
                <a:ea typeface="Source Code Pro" panose="020B0509030403020204" pitchFamily="49" charset="0"/>
              </a:rPr>
              <a:t>stageN</a:t>
            </a:r>
            <a:r>
              <a:rPr lang="en-US" dirty="0">
                <a:solidFill>
                  <a:srgbClr val="061621"/>
                </a:solidFill>
                <a:latin typeface="Source Code Pro" panose="020B0509030403020204" pitchFamily="49" charset="0"/>
                <a:ea typeface="Source Code Pro" panose="020B0509030403020204" pitchFamily="49" charset="0"/>
              </a:rPr>
              <a:t>&gt; } ] )</a:t>
            </a:r>
          </a:p>
        </p:txBody>
      </p:sp>
      <p:sp>
        <p:nvSpPr>
          <p:cNvPr id="11" name="Rectangle 10"/>
          <p:cNvSpPr/>
          <p:nvPr/>
        </p:nvSpPr>
        <p:spPr>
          <a:xfrm>
            <a:off x="191344" y="5579948"/>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32001028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61246" y="2061801"/>
            <a:ext cx="1931098" cy="430887"/>
          </a:xfrm>
          <a:prstGeom prst="rect">
            <a:avLst/>
          </a:prstGeom>
        </p:spPr>
        <p:txBody>
          <a:bodyPr wrap="square">
            <a:spAutoFit/>
          </a:bodyPr>
          <a:lstStyle/>
          <a:p>
            <a:r>
              <a:rPr lang="en-US" sz="2200" dirty="0">
                <a:latin typeface="Source Code Pro" panose="020B0509030403020204" pitchFamily="49" charset="0"/>
                <a:ea typeface="Source Code Pro" panose="020B0509030403020204" pitchFamily="49" charset="0"/>
                <a:cs typeface="Calibri" panose="020F0502020204030204" pitchFamily="34" charset="0"/>
              </a:rPr>
              <a:t>"</a:t>
            </a:r>
            <a:r>
              <a:rPr lang="en-US" sz="2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sz="2200" dirty="0">
                <a:latin typeface="Source Code Pro" panose="020B0509030403020204" pitchFamily="49" charset="0"/>
                <a:ea typeface="Source Code Pro" panose="020B0509030403020204" pitchFamily="49" charset="0"/>
                <a:cs typeface="Calibri" panose="020F0502020204030204" pitchFamily="34" charset="0"/>
              </a:rPr>
              <a:t>&lt;</a:t>
            </a:r>
            <a:r>
              <a:rPr lang="en-US" sz="2200" dirty="0">
                <a:solidFill>
                  <a:srgbClr val="12824D"/>
                </a:solidFill>
                <a:highlight>
                  <a:srgbClr val="F9FBFA"/>
                </a:highlight>
                <a:latin typeface="Source Code Pro" panose="020B0509030403020204" pitchFamily="49" charset="0"/>
              </a:rPr>
              <a:t>field</a:t>
            </a:r>
            <a:r>
              <a:rPr lang="en-US" sz="2200"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13" name="Table 12"/>
          <p:cNvGraphicFramePr>
            <a:graphicFrameLocks noGrp="1"/>
          </p:cNvGraphicFramePr>
          <p:nvPr>
            <p:extLst>
              <p:ext uri="{D42A27DB-BD31-4B8C-83A1-F6EECF244321}">
                <p14:modId xmlns:p14="http://schemas.microsoft.com/office/powerpoint/2010/main" val="566904578"/>
              </p:ext>
            </p:extLst>
          </p:nvPr>
        </p:nvGraphicFramePr>
        <p:xfrm>
          <a:off x="119334" y="3871312"/>
          <a:ext cx="11881324" cy="1645920"/>
        </p:xfrm>
        <a:graphic>
          <a:graphicData uri="http://schemas.openxmlformats.org/drawingml/2006/table">
            <a:tbl>
              <a:tblPr firstRow="1" bandRow="1">
                <a:tableStyleId>{5940675A-B579-460E-94D1-54222C63F5DA}</a:tableStyleId>
              </a:tblPr>
              <a:tblGrid>
                <a:gridCol w="1697332">
                  <a:extLst>
                    <a:ext uri="{9D8B030D-6E8A-4147-A177-3AD203B41FA5}">
                      <a16:colId xmlns:a16="http://schemas.microsoft.com/office/drawing/2014/main" val="2921812897"/>
                    </a:ext>
                  </a:extLst>
                </a:gridCol>
                <a:gridCol w="1697332">
                  <a:extLst>
                    <a:ext uri="{9D8B030D-6E8A-4147-A177-3AD203B41FA5}">
                      <a16:colId xmlns:a16="http://schemas.microsoft.com/office/drawing/2014/main" val="3932647024"/>
                    </a:ext>
                  </a:extLst>
                </a:gridCol>
                <a:gridCol w="1697332">
                  <a:extLst>
                    <a:ext uri="{9D8B030D-6E8A-4147-A177-3AD203B41FA5}">
                      <a16:colId xmlns:a16="http://schemas.microsoft.com/office/drawing/2014/main" val="2035206519"/>
                    </a:ext>
                  </a:extLst>
                </a:gridCol>
                <a:gridCol w="1697332">
                  <a:extLst>
                    <a:ext uri="{9D8B030D-6E8A-4147-A177-3AD203B41FA5}">
                      <a16:colId xmlns:a16="http://schemas.microsoft.com/office/drawing/2014/main" val="1566137411"/>
                    </a:ext>
                  </a:extLst>
                </a:gridCol>
                <a:gridCol w="1697332">
                  <a:extLst>
                    <a:ext uri="{9D8B030D-6E8A-4147-A177-3AD203B41FA5}">
                      <a16:colId xmlns:a16="http://schemas.microsoft.com/office/drawing/2014/main" val="2925332048"/>
                    </a:ext>
                  </a:extLst>
                </a:gridCol>
                <a:gridCol w="1697332">
                  <a:extLst>
                    <a:ext uri="{9D8B030D-6E8A-4147-A177-3AD203B41FA5}">
                      <a16:colId xmlns:a16="http://schemas.microsoft.com/office/drawing/2014/main" val="1787685173"/>
                    </a:ext>
                  </a:extLst>
                </a:gridCol>
                <a:gridCol w="1697332">
                  <a:extLst>
                    <a:ext uri="{9D8B030D-6E8A-4147-A177-3AD203B41FA5}">
                      <a16:colId xmlns:a16="http://schemas.microsoft.com/office/drawing/2014/main" val="2596489059"/>
                    </a:ext>
                  </a:extLst>
                </a:gridCol>
              </a:tblGrid>
              <a:tr h="370840">
                <a:tc>
                  <a:txBody>
                    <a:bodyPr/>
                    <a:lstStyle/>
                    <a:p>
                      <a:pPr algn="ctr"/>
                      <a:r>
                        <a:rPr kumimoji="0" lang="en-IN" sz="2000" kern="1200" dirty="0">
                          <a:solidFill>
                            <a:srgbClr val="FF0000"/>
                          </a:solidFill>
                          <a:latin typeface="+mn-lt"/>
                          <a:ea typeface="+mn-ea"/>
                          <a:cs typeface="+mn-cs"/>
                        </a:rPr>
                        <a:t>$documents</a:t>
                      </a:r>
                    </a:p>
                    <a:p>
                      <a:pPr algn="ctr"/>
                      <a:r>
                        <a:rPr kumimoji="0" lang="en-IN" sz="1400" kern="1200" dirty="0">
                          <a:solidFill>
                            <a:schemeClr val="accent6">
                              <a:lumMod val="75000"/>
                            </a:schemeClr>
                          </a:solidFill>
                          <a:latin typeface="+mn-lt"/>
                          <a:ea typeface="+mn-ea"/>
                          <a:cs typeface="+mn-cs"/>
                        </a:rPr>
                        <a:t>dual table</a:t>
                      </a:r>
                    </a:p>
                  </a:txBody>
                  <a:tcPr/>
                </a:tc>
                <a:tc>
                  <a:txBody>
                    <a:bodyPr/>
                    <a:lstStyle/>
                    <a:p>
                      <a:pPr algn="ctr"/>
                      <a:r>
                        <a:rPr lang="en-US" sz="2000" dirty="0">
                          <a:solidFill>
                            <a:srgbClr val="FF0000"/>
                          </a:solidFill>
                        </a:rPr>
                        <a:t>$match</a:t>
                      </a:r>
                    </a:p>
                    <a:p>
                      <a:pPr algn="ctr"/>
                      <a:r>
                        <a:rPr lang="en-US" sz="1400" dirty="0">
                          <a:solidFill>
                            <a:schemeClr val="accent6">
                              <a:lumMod val="75000"/>
                            </a:schemeClr>
                          </a:solidFill>
                        </a:rPr>
                        <a:t>WHERE</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fields</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400" kern="1200" dirty="0">
                          <a:solidFill>
                            <a:schemeClr val="accent6">
                              <a:lumMod val="75000"/>
                            </a:schemeClr>
                          </a:solidFill>
                          <a:latin typeface="+mn-lt"/>
                          <a:ea typeface="+mn-ea"/>
                          <a:cs typeface="+mn-cs"/>
                        </a:rPr>
                        <a:t>document</a:t>
                      </a:r>
                      <a:endParaRPr kumimoji="0" lang="en-US" sz="1400" kern="1200" dirty="0">
                        <a:solidFill>
                          <a:srgbClr val="ECD540"/>
                        </a:solidFill>
                        <a:latin typeface="+mn-lt"/>
                        <a:ea typeface="+mn-ea"/>
                        <a:cs typeface="+mn-cs"/>
                      </a:endParaRPr>
                    </a:p>
                  </a:txBody>
                  <a:tcPr/>
                </a:tc>
                <a:tc>
                  <a:txBody>
                    <a:bodyPr/>
                    <a:lstStyle/>
                    <a:p>
                      <a:pPr algn="ctr"/>
                      <a:r>
                        <a:rPr lang="en-US" sz="20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an array</a:t>
                      </a:r>
                    </a:p>
                  </a:txBody>
                  <a:tcPr/>
                </a:tc>
                <a:tc>
                  <a:txBody>
                    <a:bodyPr/>
                    <a:lstStyle/>
                    <a:p>
                      <a:pPr algn="ctr"/>
                      <a:r>
                        <a:rPr lang="en-US" sz="20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solidFill>
                            <a:schemeClr val="accent6">
                              <a:lumMod val="75000"/>
                            </a:schemeClr>
                          </a:solidFill>
                        </a:rPr>
                        <a:t>GROUP BY clause</a:t>
                      </a:r>
                    </a:p>
                  </a:txBody>
                  <a:tcPr/>
                </a:tc>
                <a:extLst>
                  <a:ext uri="{0D108BD9-81ED-4DB2-BD59-A6C34878D82A}">
                    <a16:rowId xmlns:a16="http://schemas.microsoft.com/office/drawing/2014/main" val="2852179297"/>
                  </a:ext>
                </a:extLst>
              </a:tr>
              <a:tr h="370840">
                <a:tc>
                  <a:txBody>
                    <a:bodyPr/>
                    <a:lstStyle/>
                    <a:p>
                      <a:pPr algn="ctr"/>
                      <a:r>
                        <a:rPr lang="en-US" sz="2000" dirty="0">
                          <a:solidFill>
                            <a:srgbClr val="FF0000"/>
                          </a:solidFill>
                        </a:rPr>
                        <a:t>$match</a:t>
                      </a:r>
                    </a:p>
                    <a:p>
                      <a:pPr algn="ctr"/>
                      <a:r>
                        <a:rPr lang="en-US" sz="1400" dirty="0">
                          <a:solidFill>
                            <a:schemeClr val="accent6">
                              <a:lumMod val="75000"/>
                            </a:schemeClr>
                          </a:solidFill>
                        </a:rPr>
                        <a:t>HAVING</a:t>
                      </a:r>
                    </a:p>
                    <a:p>
                      <a:pPr algn="ctr"/>
                      <a:r>
                        <a:rPr lang="en-US" sz="1400" dirty="0">
                          <a:solidFill>
                            <a:schemeClr val="accent6">
                              <a:lumMod val="75000"/>
                            </a:schemeClr>
                          </a:solidFill>
                        </a:rPr>
                        <a:t>clause</a:t>
                      </a:r>
                    </a:p>
                  </a:txBody>
                  <a:tcPr/>
                </a:tc>
                <a:tc>
                  <a:txBody>
                    <a:bodyPr/>
                    <a:lstStyle/>
                    <a:p>
                      <a:pPr algn="ctr"/>
                      <a:r>
                        <a:rPr lang="en-US" sz="2000" dirty="0">
                          <a:solidFill>
                            <a:srgbClr val="FF0000"/>
                          </a:solidFill>
                        </a:rPr>
                        <a:t>$sort</a:t>
                      </a:r>
                    </a:p>
                    <a:p>
                      <a:pPr algn="ctr"/>
                      <a:r>
                        <a:rPr lang="en-US" sz="1400" dirty="0">
                          <a:solidFill>
                            <a:schemeClr val="accent6">
                              <a:lumMod val="75000"/>
                            </a:schemeClr>
                          </a:solidFill>
                        </a:rPr>
                        <a:t>ORDER BY clause</a:t>
                      </a:r>
                    </a:p>
                  </a:txBody>
                  <a:tcPr/>
                </a:tc>
                <a:tc>
                  <a:txBody>
                    <a:bodyPr/>
                    <a:lstStyle/>
                    <a:p>
                      <a:pPr algn="ctr"/>
                      <a:r>
                        <a:rPr lang="en-US" sz="2000" dirty="0">
                          <a:solidFill>
                            <a:srgbClr val="FF0000"/>
                          </a:solidFill>
                        </a:rPr>
                        <a:t>$limit</a:t>
                      </a:r>
                    </a:p>
                    <a:p>
                      <a:pPr algn="ctr"/>
                      <a:r>
                        <a:rPr lang="en-US" sz="1400" dirty="0">
                          <a:solidFill>
                            <a:schemeClr val="accent6">
                              <a:lumMod val="75000"/>
                            </a:schemeClr>
                          </a:solidFill>
                        </a:rPr>
                        <a:t>TOP</a:t>
                      </a:r>
                    </a:p>
                    <a:p>
                      <a:pPr algn="ctr"/>
                      <a:r>
                        <a:rPr lang="en-US" sz="1400" dirty="0">
                          <a:solidFill>
                            <a:schemeClr val="accent6">
                              <a:lumMod val="75000"/>
                            </a:schemeClr>
                          </a:solidFill>
                        </a:rPr>
                        <a:t>clause</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dirty="0">
                          <a:solidFill>
                            <a:srgbClr val="FF0000"/>
                          </a:solidFill>
                        </a:rPr>
                        <a:t>$skip</a:t>
                      </a:r>
                    </a:p>
                  </a:txBody>
                  <a:tcPr/>
                </a:tc>
                <a:tc>
                  <a:txBody>
                    <a:bodyPr/>
                    <a:lstStyle/>
                    <a:p>
                      <a:pPr algn="ctr"/>
                      <a:r>
                        <a:rPr lang="en-US" sz="2000" dirty="0">
                          <a:solidFill>
                            <a:srgbClr val="FF0000"/>
                          </a:solidFill>
                        </a:rPr>
                        <a:t>$unset</a:t>
                      </a:r>
                    </a:p>
                    <a:p>
                      <a:pPr algn="ctr"/>
                      <a:r>
                        <a:rPr lang="en-US" sz="1400" dirty="0">
                          <a:solidFill>
                            <a:schemeClr val="accent6">
                              <a:lumMod val="75000"/>
                            </a:schemeClr>
                          </a:solidFill>
                        </a:rPr>
                        <a:t>REMOVE fields from output</a:t>
                      </a:r>
                    </a:p>
                  </a:txBody>
                  <a:tcPr/>
                </a:tc>
                <a:tc>
                  <a:txBody>
                    <a:bodyPr/>
                    <a:lstStyle/>
                    <a:p>
                      <a:r>
                        <a:rPr kumimoji="0" lang="en-IN" sz="2000" kern="1200" dirty="0">
                          <a:solidFill>
                            <a:srgbClr val="FF0000"/>
                          </a:solidFill>
                          <a:latin typeface="+mn-lt"/>
                          <a:ea typeface="+mn-ea"/>
                          <a:cs typeface="+mn-cs"/>
                        </a:rPr>
                        <a:t>$sortByCount</a:t>
                      </a:r>
                    </a:p>
                  </a:txBody>
                  <a:tcPr/>
                </a:tc>
                <a:tc>
                  <a:txBody>
                    <a:bodyPr/>
                    <a:lstStyle/>
                    <a:p>
                      <a:pPr algn="ctr"/>
                      <a:r>
                        <a:rPr lang="en-US" sz="2400" dirty="0">
                          <a:solidFill>
                            <a:srgbClr val="FF0000"/>
                          </a:solidFill>
                        </a:rPr>
                        <a:t>$out</a:t>
                      </a:r>
                    </a:p>
                    <a:p>
                      <a:pPr algn="ctr"/>
                      <a:r>
                        <a:rPr lang="en-US" sz="1600" dirty="0">
                          <a:solidFill>
                            <a:schemeClr val="accent6">
                              <a:lumMod val="75000"/>
                            </a:schemeClr>
                          </a:solidFill>
                        </a:rPr>
                        <a:t>NEW Collection</a:t>
                      </a:r>
                    </a:p>
                  </a:txBody>
                  <a:tcPr/>
                </a:tc>
                <a:extLst>
                  <a:ext uri="{0D108BD9-81ED-4DB2-BD59-A6C34878D82A}">
                    <a16:rowId xmlns:a16="http://schemas.microsoft.com/office/drawing/2014/main" val="185120593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$documents</a:t>
            </a:r>
            <a:endParaRPr lang="en-US" dirty="0"/>
          </a:p>
        </p:txBody>
      </p:sp>
      <p:sp>
        <p:nvSpPr>
          <p:cNvPr id="3" name="Rectangle 2"/>
          <p:cNvSpPr/>
          <p:nvPr/>
        </p:nvSpPr>
        <p:spPr>
          <a:xfrm>
            <a:off x="1943100" y="2895600"/>
            <a:ext cx="85725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literal documents from input values.</a:t>
            </a:r>
          </a:p>
        </p:txBody>
      </p:sp>
    </p:spTree>
    <p:extLst>
      <p:ext uri="{BB962C8B-B14F-4D97-AF65-F5344CB8AC3E}">
        <p14:creationId xmlns:p14="http://schemas.microsoft.com/office/powerpoint/2010/main" val="2613376807"/>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$documents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ea typeface="Source Code Pro" panose="020B0509030403020204" pitchFamily="49" charset="0"/>
              </a:rPr>
              <a:t>$documents</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1</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2</a:t>
            </a:r>
            <a:r>
              <a:rPr lang="en-IN" dirty="0">
                <a:solidFill>
                  <a:srgbClr val="001E2B"/>
                </a:solidFill>
                <a:latin typeface="Source Code Pro" panose="020B0509030403020204"/>
              </a:rPr>
              <a:t> }, { </a:t>
            </a:r>
            <a:r>
              <a:rPr lang="en-IN" dirty="0">
                <a:solidFill>
                  <a:srgbClr val="4D0AF4"/>
                </a:solidFill>
                <a:latin typeface="Source Code Pro" panose="020B0509030403020204" pitchFamily="49" charset="0"/>
                <a:ea typeface="Source Code Pro" panose="020B0509030403020204" pitchFamily="49" charset="0"/>
              </a:rPr>
              <a:t>doc</a:t>
            </a:r>
            <a:r>
              <a:rPr lang="en-IN" baseline="-25000" dirty="0">
                <a:solidFill>
                  <a:srgbClr val="4D0AF4"/>
                </a:solidFill>
                <a:latin typeface="Source Code Pro" panose="020B0509030403020204" pitchFamily="49" charset="0"/>
                <a:ea typeface="Source Code Pro" panose="020B0509030403020204" pitchFamily="49" charset="0"/>
              </a:rPr>
              <a:t>3</a:t>
            </a:r>
            <a:r>
              <a:rPr lang="en-IN" dirty="0">
                <a:solidFill>
                  <a:srgbClr val="001E2B"/>
                </a:solidFill>
                <a:latin typeface="Source Code Pro" panose="020B0509030403020204"/>
              </a:rPr>
              <a:t> }, ... ] }</a:t>
            </a:r>
            <a:endParaRPr lang="en-IN" dirty="0">
              <a:latin typeface="Source Code Pro" panose="020B0509030403020204"/>
            </a:endParaRPr>
          </a:p>
        </p:txBody>
      </p:sp>
      <p:sp>
        <p:nvSpPr>
          <p:cNvPr id="8" name="Rectangle 7"/>
          <p:cNvSpPr/>
          <p:nvPr/>
        </p:nvSpPr>
        <p:spPr>
          <a:xfrm>
            <a:off x="551384" y="2568588"/>
            <a:ext cx="11449272" cy="1754326"/>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$documents</a:t>
            </a:r>
            <a:r>
              <a:rPr lang="en-IN" dirty="0">
                <a:latin typeface="Source Code Pro" panose="020B0509030403020204"/>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1001</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1002</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rgbClr val="994646"/>
                </a:solidFill>
                <a:latin typeface="Source Code Pro" panose="020B0509030403020204" pitchFamily="49" charset="0"/>
                <a:ea typeface="Source Code Pro" panose="020B0509030403020204" pitchFamily="49" charset="0"/>
              </a:rPr>
              <a:t>1003</a:t>
            </a:r>
            <a:r>
              <a:rPr lang="en-IN" dirty="0">
                <a:latin typeface="Source Code Pro" panose="020B0509030403020204"/>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rPr>
              <a:t>                     </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900724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95800" y="2911665"/>
            <a:ext cx="7426664" cy="3829703"/>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stage.</a:t>
            </a:r>
          </a:p>
        </p:txBody>
      </p:sp>
    </p:spTree>
    <p:extLst>
      <p:ext uri="{BB962C8B-B14F-4D97-AF65-F5344CB8AC3E}">
        <p14:creationId xmlns:p14="http://schemas.microsoft.com/office/powerpoint/2010/main" val="38721386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313932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.items.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tags: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"K"</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.items.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tags: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"K"</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41294507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TextBox 4">
            <a:extLst>
              <a:ext uri="{FF2B5EF4-FFF2-40B4-BE49-F238E27FC236}">
                <a16:creationId xmlns:a16="http://schemas.microsoft.com/office/drawing/2014/main" id="{A213EC39-0BC0-930C-8C5D-73CCECF1AB91}"/>
              </a:ext>
            </a:extLst>
          </p:cNvPr>
          <p:cNvSpPr txBox="1"/>
          <p:nvPr/>
        </p:nvSpPr>
        <p:spPr>
          <a:xfrm>
            <a:off x="227348" y="4797152"/>
            <a:ext cx="11737304" cy="1846659"/>
          </a:xfrm>
          <a:prstGeom prst="rect">
            <a:avLst/>
          </a:prstGeom>
          <a:noFill/>
          <a:ln w="38100">
            <a:solidFill>
              <a:srgbClr val="9C7506"/>
            </a:solidFill>
          </a:ln>
        </p:spPr>
        <p:txBody>
          <a:bodyPr wrap="square">
            <a:spAutoFit/>
          </a:bodyPr>
          <a:lstStyle/>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&gt; - Specifies the inclusion of a field. Non-zero integers are also treated as true.</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_id: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suppression of the _id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&lt;expression&gt; - Adds a new field or resets the value of an existing field.</a:t>
            </a:r>
          </a:p>
          <a:p>
            <a:pPr marL="355600" indent="-285750">
              <a:buFont typeface="Arial" panose="020B0604020202020204" pitchFamily="34" charset="0"/>
              <a:buChar char="•"/>
            </a:pPr>
            <a:endParaRPr lang="en-IN" sz="400" dirty="0">
              <a:latin typeface="Source Code Pro" panose="020B0509030403020204" pitchFamily="49" charset="0"/>
              <a:ea typeface="Source Code Pro" panose="020B0509030403020204" pitchFamily="49" charset="0"/>
            </a:endParaRPr>
          </a:p>
          <a:p>
            <a:pPr marL="355600" indent="-285750">
              <a:buFont typeface="Arial" panose="020B0604020202020204" pitchFamily="34" charset="0"/>
              <a:buChar char="•"/>
            </a:pPr>
            <a:r>
              <a:rPr lang="en-IN" dirty="0">
                <a:latin typeface="Source Code Pro" panose="020B0509030403020204" pitchFamily="49" charset="0"/>
                <a:ea typeface="Source Code Pro" panose="020B0509030403020204" pitchFamily="49" charset="0"/>
              </a:rPr>
              <a:t>&lt;field&gt;: &lt;</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&gt; - Specifies the exclusion of a field.</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1136793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Gill Sans MT" panose="020B0502020104020203" pitchFamily="34" charset="0"/>
              </a:rPr>
              <a:t>Passes along the documents with the requested fields to the next stage in the pipeline. The specified fields can be existing fields from the input documents or newly computed fields.</a:t>
            </a:r>
            <a:endParaRPr lang="en-IN" dirty="0">
              <a:latin typeface="Gill Sans MT" panose="020B0502020104020203" pitchFamily="34" charset="0"/>
            </a:endParaRPr>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191344" y="2643423"/>
            <a:ext cx="11809312" cy="221599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49451649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output.</a:t>
            </a:r>
          </a:p>
        </p:txBody>
      </p:sp>
    </p:spTree>
    <p:extLst>
      <p:ext uri="{BB962C8B-B14F-4D97-AF65-F5344CB8AC3E}">
        <p14:creationId xmlns:p14="http://schemas.microsoft.com/office/powerpoint/2010/main" val="362649428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369332"/>
          </a:xfrm>
          <a:prstGeom prst="rect">
            <a:avLst/>
          </a:prstGeom>
        </p:spPr>
        <p:txBody>
          <a:bodyPr wrap="square">
            <a:spAutoFit/>
          </a:bodyPr>
          <a:lstStyle/>
          <a:p>
            <a:r>
              <a:rPr lang="en-US" dirty="0">
                <a:solidFill>
                  <a:srgbClr val="222222"/>
                </a:solidFill>
                <a:latin typeface="Gill Sans MT (Body)"/>
              </a:rPr>
              <a:t>Removes field(s) from the output. </a:t>
            </a:r>
            <a:r>
              <a:rPr lang="en-US" b="1" dirty="0">
                <a:solidFill>
                  <a:srgbClr val="222222"/>
                </a:solidFill>
                <a:latin typeface="Gill Sans MT (Body)"/>
              </a:rPr>
              <a:t>Will not delete the field(s) from the saved document.</a:t>
            </a:r>
            <a:endParaRPr lang="en-IN" b="1" dirty="0">
              <a:latin typeface="Gill Sans MT (Body)"/>
            </a:endParaRPr>
          </a:p>
        </p:txBody>
      </p:sp>
      <p:sp>
        <p:nvSpPr>
          <p:cNvPr id="4" name="Rectangle 3"/>
          <p:cNvSpPr/>
          <p:nvPr/>
        </p:nvSpPr>
        <p:spPr>
          <a:xfrm>
            <a:off x="1524000" y="1812429"/>
            <a:ext cx="9144000" cy="1384995"/>
          </a:xfrm>
          <a:prstGeom prst="rect">
            <a:avLst/>
          </a:prstGeom>
        </p:spPr>
        <p:txBody>
          <a:bodyPr wrap="square">
            <a:spAutoFit/>
          </a:bodyPr>
          <a:lstStyle/>
          <a:p>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$unset</a:t>
            </a:r>
            <a:r>
              <a:rPr lang="en-IN" b="0" i="0" dirty="0">
                <a:solidFill>
                  <a:srgbClr val="001E2B"/>
                </a:solidFill>
                <a:effectLst/>
                <a:highlight>
                  <a:srgbClr val="F9FBFA"/>
                </a:highlight>
                <a:latin typeface="Source Code Pro" panose="020B0509030403020204" pitchFamily="49" charset="0"/>
              </a:rPr>
              <a:t>: </a:t>
            </a:r>
            <a:r>
              <a:rPr lang="en-IN" dirty="0">
                <a:solidFill>
                  <a:srgbClr val="12824D"/>
                </a:solidFill>
                <a:highlight>
                  <a:srgbClr val="F9FBFA"/>
                </a:highlight>
                <a:latin typeface="Source Code Pro" panose="020B0509030403020204" pitchFamily="49" charset="0"/>
              </a:rPr>
              <a:t>"&lt;field&gt;" </a:t>
            </a:r>
            <a:r>
              <a:rPr lang="en-IN" b="0" i="0" dirty="0">
                <a:solidFill>
                  <a:srgbClr val="001E2B"/>
                </a:solidFill>
                <a:effectLst/>
                <a:highlight>
                  <a:srgbClr val="F9FBFA"/>
                </a:highlight>
                <a:latin typeface="Source Code Pro" panose="020B0509030403020204" pitchFamily="49" charset="0"/>
              </a:rPr>
              <a:t>}</a:t>
            </a:r>
            <a:endParaRPr lang="en-IN" dirty="0">
              <a:solidFill>
                <a:srgbClr val="061621"/>
              </a:solidFill>
              <a:latin typeface="Source Code Pro" panose="020B0509030403020204" pitchFamily="49" charset="0"/>
              <a:ea typeface="Source Code Pro" panose="020B0509030403020204" pitchFamily="49" charset="0"/>
            </a:endParaRP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field1</a:t>
            </a:r>
            <a:r>
              <a:rPr lang="en-IN" dirty="0">
                <a:solidFill>
                  <a:srgbClr val="061621"/>
                </a:solidFill>
                <a:latin typeface="Source Code Pro" panose="020B0509030403020204" pitchFamily="49" charset="0"/>
                <a:ea typeface="Source Code Pro" panose="020B0509030403020204" pitchFamily="49" charset="0"/>
              </a:rPr>
              <a:t>&gt;", "&lt;</a:t>
            </a:r>
            <a:r>
              <a:rPr lang="en-IN" dirty="0">
                <a:solidFill>
                  <a:srgbClr val="12824D"/>
                </a:solidFill>
                <a:highlight>
                  <a:srgbClr val="F9FBFA"/>
                </a:highlight>
                <a:latin typeface="Source Code Pro" panose="020B0509030403020204" pitchFamily="49" charset="0"/>
              </a:rPr>
              <a:t>field2</a:t>
            </a:r>
            <a:r>
              <a:rPr lang="en-IN" dirty="0">
                <a:solidFill>
                  <a:srgbClr val="061621"/>
                </a:solidFill>
                <a:latin typeface="Source Code Pro" panose="020B0509030403020204" pitchFamily="49" charset="0"/>
                <a:ea typeface="Source Code Pro" panose="020B0509030403020204" pitchFamily="49" charset="0"/>
              </a:rPr>
              <a:t>&gt;",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12824D"/>
                </a:solidFill>
                <a:highlight>
                  <a:srgbClr val="F9FBFA"/>
                </a:highlight>
                <a:latin typeface="Source Code Pro" panose="020B0509030403020204" pitchFamily="49" charset="0"/>
              </a:rPr>
              <a:t>field1</a:t>
            </a:r>
            <a:r>
              <a:rPr lang="en-IN" dirty="0">
                <a:solidFill>
                  <a:srgbClr val="061621"/>
                </a:solidFill>
                <a:latin typeface="Source Code Pro" panose="020B0509030403020204" pitchFamily="49" charset="0"/>
                <a:ea typeface="Source Code Pro" panose="020B0509030403020204" pitchFamily="49" charset="0"/>
              </a:rPr>
              <a:t>.nestedfield&gt;",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expression.</a:t>
            </a:r>
          </a:p>
        </p:txBody>
      </p:sp>
    </p:spTree>
    <p:extLst>
      <p:ext uri="{BB962C8B-B14F-4D97-AF65-F5344CB8AC3E}">
        <p14:creationId xmlns:p14="http://schemas.microsoft.com/office/powerpoint/2010/main" val="3412793763"/>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Gill Sans MT (Body)"/>
              </a:rPr>
              <a:t>To avoid treating numeric or boolean literals as projection flags, use the </a:t>
            </a:r>
            <a:r>
              <a:rPr lang="en-US" dirty="0">
                <a:solidFill>
                  <a:srgbClr val="D83713"/>
                </a:solidFill>
                <a:latin typeface="Gill Sans MT (Body)"/>
                <a:ea typeface="Source Code Pro" panose="020B0509030403020204" pitchFamily="49" charset="0"/>
              </a:rPr>
              <a:t>$literal</a:t>
            </a:r>
            <a:r>
              <a:rPr lang="en-US" dirty="0">
                <a:latin typeface="Gill Sans MT (Body)"/>
              </a:rPr>
              <a:t> expression to wrap the numeric or boolean literals.</a:t>
            </a:r>
            <a:endParaRPr lang="en-IN" dirty="0">
              <a:latin typeface="Gill Sans MT (Body)"/>
            </a:endParaRPr>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rgbClr val="061621"/>
                </a:solidFill>
                <a:latin typeface="Source Code Pro" panose="020B0509030403020204" pitchFamily="49" charset="0"/>
                <a:ea typeface="Source Code Pro" panose="020B0509030403020204" pitchFamily="49" charset="0"/>
              </a:rPr>
              <a:t>&gt;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FF5A36"/>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
        <p:nvSpPr>
          <p:cNvPr id="3" name="TextBox 2">
            <a:extLst>
              <a:ext uri="{FF2B5EF4-FFF2-40B4-BE49-F238E27FC236}">
                <a16:creationId xmlns:a16="http://schemas.microsoft.com/office/drawing/2014/main" id="{17DAD17A-912F-0210-1185-A4631D59AE59}"/>
              </a:ext>
            </a:extLst>
          </p:cNvPr>
          <p:cNvSpPr txBox="1"/>
          <p:nvPr/>
        </p:nvSpPr>
        <p:spPr>
          <a:xfrm>
            <a:off x="407368" y="4005064"/>
            <a:ext cx="11449272" cy="267765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appends new fields to existing documents. You can include one or more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stages in an aggregation operation.</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equivalent to a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that explicitly specifies all existing fields in the input documents and adds the new fields.</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stage is specified after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new fields in </a:t>
            </a:r>
            <a:r>
              <a:rPr lang="en-US" dirty="0">
                <a:solidFill>
                  <a:srgbClr val="D83713"/>
                </a:solidFill>
                <a:latin typeface="Palatino Linotype" panose="02040502050505030304" pitchFamily="18" charset="0"/>
              </a:rPr>
              <a:t>$addFields</a:t>
            </a:r>
            <a:r>
              <a:rPr lang="en-US" dirty="0">
                <a:latin typeface="Palatino Linotype" panose="02040502050505030304" pitchFamily="18" charset="0"/>
              </a:rPr>
              <a:t> stage will be automatically get added in output document, but if it given before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 then all the new fields must be </a:t>
            </a:r>
            <a:r>
              <a:rPr lang="en-IN" dirty="0">
                <a:latin typeface="Palatino Linotype" panose="02040502050505030304" pitchFamily="18" charset="0"/>
              </a:rPr>
              <a:t>exclusively</a:t>
            </a:r>
            <a:r>
              <a:rPr lang="en-IN" b="0" i="0" dirty="0">
                <a:solidFill>
                  <a:srgbClr val="202124"/>
                </a:solidFill>
                <a:effectLst/>
                <a:latin typeface="Google Sans"/>
              </a:rPr>
              <a:t> </a:t>
            </a:r>
            <a:r>
              <a:rPr lang="en-US" dirty="0">
                <a:latin typeface="Palatino Linotype" panose="02040502050505030304" pitchFamily="18" charset="0"/>
              </a:rPr>
              <a:t>given in the </a:t>
            </a:r>
            <a:r>
              <a:rPr lang="en-US" dirty="0">
                <a:solidFill>
                  <a:srgbClr val="D83713"/>
                </a:solidFill>
                <a:latin typeface="Palatino Linotype" panose="02040502050505030304" pitchFamily="18" charset="0"/>
              </a:rPr>
              <a:t>$project </a:t>
            </a:r>
            <a:r>
              <a:rPr lang="en-US" dirty="0">
                <a:latin typeface="Palatino Linotype" panose="02040502050505030304" pitchFamily="18" charset="0"/>
              </a:rPr>
              <a:t>stage.</a:t>
            </a:r>
          </a:p>
        </p:txBody>
      </p:sp>
      <p:sp>
        <p:nvSpPr>
          <p:cNvPr id="5" name="TextBox 4">
            <a:extLst>
              <a:ext uri="{FF2B5EF4-FFF2-40B4-BE49-F238E27FC236}">
                <a16:creationId xmlns:a16="http://schemas.microsoft.com/office/drawing/2014/main" id="{12675952-BEAA-12B2-0976-1AE497730CFC}"/>
              </a:ext>
            </a:extLst>
          </p:cNvPr>
          <p:cNvSpPr txBox="1"/>
          <p:nvPr/>
        </p:nvSpPr>
        <p:spPr>
          <a:xfrm>
            <a:off x="407368" y="134516"/>
            <a:ext cx="11449272" cy="110799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Remember:</a:t>
            </a:r>
          </a:p>
          <a:p>
            <a:endParaRPr lang="en-US" sz="800" b="1" i="1" dirty="0">
              <a:solidFill>
                <a:srgbClr val="FF0000"/>
              </a:solidFill>
              <a:latin typeface="Palatino Linotype" panose="02040502050505030304" pitchFamily="18" charset="0"/>
            </a:endParaRPr>
          </a:p>
          <a:p>
            <a:r>
              <a:rPr lang="en-US" dirty="0">
                <a:latin typeface="Palatino Linotype" panose="02040502050505030304" pitchFamily="18" charset="0"/>
              </a:rPr>
              <a:t>If the name of the </a:t>
            </a:r>
            <a:r>
              <a:rPr lang="en-US" b="1" i="1" dirty="0">
                <a:latin typeface="Palatino Linotype" panose="02040502050505030304" pitchFamily="18" charset="0"/>
              </a:rPr>
              <a:t>new field is the same as an existing field name </a:t>
            </a:r>
            <a:r>
              <a:rPr lang="en-US" dirty="0">
                <a:latin typeface="Palatino Linotype" panose="02040502050505030304" pitchFamily="18" charset="0"/>
              </a:rPr>
              <a:t>(including _id), </a:t>
            </a:r>
            <a:r>
              <a:rPr lang="en-US" dirty="0">
                <a:solidFill>
                  <a:srgbClr val="D83713"/>
                </a:solidFill>
                <a:latin typeface="Palatino Linotype" panose="02040502050505030304" pitchFamily="18" charset="0"/>
              </a:rPr>
              <a:t>$addFields </a:t>
            </a:r>
            <a:r>
              <a:rPr lang="en-US" dirty="0">
                <a:latin typeface="Palatino Linotype" panose="02040502050505030304" pitchFamily="18" charset="0"/>
              </a:rPr>
              <a:t>overwrites the existing value of that field with the value of the specified expression.</a:t>
            </a:r>
          </a:p>
        </p:txBody>
      </p:sp>
    </p:spTree>
    <p:extLst>
      <p:ext uri="{BB962C8B-B14F-4D97-AF65-F5344CB8AC3E}">
        <p14:creationId xmlns:p14="http://schemas.microsoft.com/office/powerpoint/2010/main" val="3257852489"/>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$addFields</a:t>
            </a:r>
            <a:r>
              <a:rPr lang="en-US" dirty="0">
                <a:solidFill>
                  <a:srgbClr val="061621"/>
                </a:solidFill>
                <a:latin typeface="Source Code Pro" panose="020B0509030403020204" pitchFamily="49" charset="0"/>
                <a:ea typeface="Source Code Pro" panose="020B0509030403020204" pitchFamily="49" charset="0"/>
              </a:rPr>
              <a:t>: { &lt;</a:t>
            </a:r>
            <a:r>
              <a:rPr lang="en-US" dirty="0">
                <a:solidFill>
                  <a:srgbClr val="12824D"/>
                </a:solidFill>
                <a:highlight>
                  <a:srgbClr val="F9FBFA"/>
                </a:highlight>
                <a:latin typeface="Source Code Pro" panose="020B0509030403020204" pitchFamily="49" charset="0"/>
              </a:rPr>
              <a:t>newField</a:t>
            </a:r>
            <a:r>
              <a:rPr lang="en-US" dirty="0">
                <a:solidFill>
                  <a:srgbClr val="061621"/>
                </a:solidFill>
                <a:latin typeface="Source Code Pro" panose="020B0509030403020204" pitchFamily="49" charset="0"/>
                <a:ea typeface="Source Code Pro" panose="020B0509030403020204" pitchFamily="49" charset="0"/>
              </a:rPr>
              <a:t>&gt;: &lt;expression&gt;, ... } }</a:t>
            </a:r>
          </a:p>
          <a:p>
            <a:endParaRPr lang="en-US" sz="400" dirty="0">
              <a:solidFill>
                <a:srgbClr val="061621"/>
              </a:solidFill>
              <a:latin typeface="Source Code Pro" panose="020B0509030403020204" pitchFamily="49" charset="0"/>
              <a:ea typeface="Source Code Pro" panose="020B0509030403020204" pitchFamily="49" charset="0"/>
            </a:endParaRPr>
          </a:p>
          <a:p>
            <a:r>
              <a:rPr lang="en-IN" b="0" i="0" dirty="0">
                <a:solidFill>
                  <a:srgbClr val="061621"/>
                </a:solidFill>
                <a:effectLst/>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ea typeface="Source Code Pro" panose="020B0509030403020204" pitchFamily="49" charset="0"/>
              </a:rPr>
              <a:t>$set</a:t>
            </a:r>
            <a:r>
              <a:rPr lang="en-IN" b="0" i="0" dirty="0">
                <a:solidFill>
                  <a:srgbClr val="061621"/>
                </a:solidFill>
                <a:effectLst/>
                <a:latin typeface="Source Code Pro" panose="020B0509030403020204" pitchFamily="49" charset="0"/>
                <a:ea typeface="Source Code Pro" panose="020B0509030403020204" pitchFamily="49" charset="0"/>
              </a:rPr>
              <a:t>: { &lt;</a:t>
            </a:r>
            <a:r>
              <a:rPr lang="en-IN" dirty="0">
                <a:solidFill>
                  <a:srgbClr val="12824D"/>
                </a:solidFill>
                <a:highlight>
                  <a:srgbClr val="F9FBFA"/>
                </a:highlight>
                <a:latin typeface="Source Code Pro" panose="020B0509030403020204" pitchFamily="49" charset="0"/>
              </a:rPr>
              <a:t>newField</a:t>
            </a:r>
            <a:r>
              <a:rPr lang="en-IN" b="0" i="0" dirty="0">
                <a:solidFill>
                  <a:srgbClr val="061621"/>
                </a:solidFill>
                <a:effectLst/>
                <a:latin typeface="Source Code Pro" panose="020B0509030403020204" pitchFamily="49" charset="0"/>
                <a:ea typeface="Source Code Pro" panose="020B0509030403020204" pitchFamily="49" charset="0"/>
              </a:rPr>
              <a:t>&gt;: &lt;expression&gt;, ... } }</a:t>
            </a:r>
            <a:endParaRPr lang="en-IN" dirty="0">
              <a:latin typeface="Source Code Pro" panose="020B0509030403020204" pitchFamily="49" charset="0"/>
              <a:ea typeface="Source Code Pro" panose="020B0509030403020204" pitchFamily="49" charset="0"/>
            </a:endParaRPr>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203132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commission: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"Gross Salary":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salary</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commission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p>
          <a:p>
            <a:pPr marL="342900" indent="-342900">
              <a:buFont typeface="Arial" panose="020B0604020202020204" pitchFamily="34" charset="0"/>
              <a:buChar char="•"/>
            </a:pPr>
            <a:endParaRPr lang="en-IN" dirty="0">
              <a:solidFill>
                <a:schemeClr val="bg1">
                  <a:lumMod val="50000"/>
                </a:schemeClr>
              </a:solidFill>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rPr>
              <a:t>db</a:t>
            </a:r>
            <a:r>
              <a:rPr lang="en-IN" dirty="0">
                <a:latin typeface="Source Code Pro" panose="020B0509030403020204" pitchFamily="49" charset="0"/>
                <a:ea typeface="Source Code Pro" panose="020B0509030403020204" pitchFamily="49" charset="0"/>
              </a:rPr>
              <a:t>.emp.</a:t>
            </a:r>
            <a:r>
              <a:rPr lang="en-IN" dirty="0">
                <a:solidFill>
                  <a:schemeClr val="bg1">
                    <a:lumMod val="50000"/>
                  </a:schemeClr>
                </a:solidFill>
                <a:latin typeface="Source Code Pro" panose="020B0509030403020204" pitchFamily="49" charset="0"/>
                <a:ea typeface="Source Code Pro" panose="020B0509030403020204" pitchFamily="49" charset="0"/>
              </a:rPr>
              <a:t>aggregate([{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solidFill>
                  <a:schemeClr val="bg1">
                    <a:lumMod val="50000"/>
                  </a:schemeClr>
                </a:solidFill>
                <a:latin typeface="Source Code Pro" panose="020B0509030403020204" pitchFamily="49" charset="0"/>
                <a:ea typeface="Source Code Pro" panose="020B0509030403020204" pitchFamily="49" charset="0"/>
              </a:rPr>
              <a:t> } } }</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z:</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y' </a:t>
            </a:r>
            <a:r>
              <a:rPr lang="en-IN" dirty="0">
                <a:solidFill>
                  <a:schemeClr val="bg1">
                    <a:lumMod val="50000"/>
                  </a:schemeClr>
                </a:solidFill>
                <a:latin typeface="Source Code Pro" panose="020B0509030403020204" pitchFamily="49" charset="0"/>
                <a:ea typeface="Source Code Pro" panose="020B0509030403020204" pitchFamily="49" charset="0"/>
              </a:rPr>
              <a:t>] } } }])</a:t>
            </a:r>
          </a:p>
        </p:txBody>
      </p:sp>
    </p:spTree>
    <p:extLst>
      <p:ext uri="{BB962C8B-B14F-4D97-AF65-F5344CB8AC3E}">
        <p14:creationId xmlns:p14="http://schemas.microsoft.com/office/powerpoint/2010/main" val="9559307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$expr</a:t>
            </a:r>
            <a:endParaRPr lang="en-US" dirty="0"/>
          </a:p>
        </p:txBody>
      </p:sp>
      <p:sp>
        <p:nvSpPr>
          <p:cNvPr id="4" name="Rectangle 3"/>
          <p:cNvSpPr/>
          <p:nvPr/>
        </p:nvSpPr>
        <p:spPr>
          <a:xfrm>
            <a:off x="2201512" y="2895600"/>
            <a:ext cx="7788975" cy="677108"/>
          </a:xfrm>
          <a:prstGeom prst="rect">
            <a:avLst/>
          </a:prstGeom>
          <a:solidFill>
            <a:schemeClr val="accent3">
              <a:lumMod val="20000"/>
              <a:lumOff val="80000"/>
            </a:schemeClr>
          </a:solidFill>
        </p:spPr>
        <p:txBody>
          <a:bodyPr wrap="square">
            <a:spAutoFit/>
          </a:bodyPr>
          <a:lstStyle/>
          <a:p>
            <a:r>
              <a:rPr lang="en-US" sz="2000" b="1" dirty="0">
                <a:solidFill>
                  <a:srgbClr val="FF5A36"/>
                </a:solidFill>
                <a:latin typeface="SimSun" panose="02010600030101010101" pitchFamily="2" charset="-122"/>
                <a:ea typeface="SimSun" panose="02010600030101010101" pitchFamily="2" charset="-122"/>
                <a:cs typeface="Arial" panose="020B0604020202020204" pitchFamily="34" charset="0"/>
              </a:rPr>
              <a:t>$expr</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can build query expressions that compare fields from the same document in a $match stage. </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103770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$expr </a:t>
            </a:r>
          </a:p>
        </p:txBody>
      </p:sp>
      <p:sp>
        <p:nvSpPr>
          <p:cNvPr id="7" name="Rectangle 6"/>
          <p:cNvSpPr/>
          <p:nvPr/>
        </p:nvSpPr>
        <p:spPr>
          <a:xfrm>
            <a:off x="1524000" y="762001"/>
            <a:ext cx="9144000" cy="369332"/>
          </a:xfrm>
          <a:prstGeom prst="rect">
            <a:avLst/>
          </a:prstGeom>
        </p:spPr>
        <p:txBody>
          <a:bodyPr wrap="square">
            <a:spAutoFit/>
          </a:bodyPr>
          <a:lstStyle/>
          <a:p>
            <a:r>
              <a:rPr lang="en-IN" dirty="0">
                <a:latin typeface="Gill Sans MT (Body)"/>
              </a:rPr>
              <a:t>TODO</a:t>
            </a:r>
          </a:p>
        </p:txBody>
      </p:sp>
      <p:sp>
        <p:nvSpPr>
          <p:cNvPr id="4" name="Rectangle 3"/>
          <p:cNvSpPr/>
          <p:nvPr/>
        </p:nvSpPr>
        <p:spPr>
          <a:xfrm>
            <a:off x="335360" y="1412776"/>
            <a:ext cx="11377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&lt;operator&gt;: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3" name="TextBox 2">
            <a:extLst>
              <a:ext uri="{FF2B5EF4-FFF2-40B4-BE49-F238E27FC236}">
                <a16:creationId xmlns:a16="http://schemas.microsoft.com/office/drawing/2014/main" id="{5EE639A0-3162-F820-7A7F-7DB61CA2F44E}"/>
              </a:ext>
            </a:extLst>
          </p:cNvPr>
          <p:cNvSpPr txBox="1"/>
          <p:nvPr/>
        </p:nvSpPr>
        <p:spPr>
          <a:xfrm>
            <a:off x="335360" y="2060848"/>
            <a:ext cx="11377264" cy="1846659"/>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sal</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dirty="0">
                <a:solidFill>
                  <a:srgbClr val="994646"/>
                </a:solidFill>
                <a:latin typeface="Source Code Pro" panose="020B0509030403020204" pitchFamily="49" charset="0"/>
                <a:ea typeface="Source Code Pro" panose="020B0509030403020204" pitchFamily="49" charset="0"/>
              </a:rPr>
              <a:t>3000</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lang="en-US" dirty="0">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&lt;</a:t>
            </a:r>
            <a:r>
              <a:rPr lang="en-IN" b="0" i="0" dirty="0">
                <a:solidFill>
                  <a:srgbClr val="001E2B"/>
                </a:solidFill>
                <a:effectLst/>
                <a:latin typeface="Source Code Pro" panose="020B0509030403020204" pitchFamily="49" charset="0"/>
              </a:rPr>
              <a: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p>
          <a:p>
            <a:endParaRPr lang="en-US" sz="600" dirty="0">
              <a:solidFill>
                <a:srgbClr val="061621"/>
              </a:solidFill>
              <a:latin typeface="Source Code Pro" panose="020B0509030403020204" pitchFamily="49" charset="0"/>
              <a:ea typeface="Source Code Pro" panose="020B0509030403020204" pitchFamily="49" charset="0"/>
            </a:endParaRPr>
          </a:p>
          <a:p>
            <a:r>
              <a:rPr lang="en-US" dirty="0">
                <a:solidFill>
                  <a:srgbClr val="D83713"/>
                </a:solidFill>
                <a:latin typeface="Source Code Pro" panose="020B0509030403020204" pitchFamily="49" charset="0"/>
                <a:ea typeface="Source Code Pro" panose="020B0509030403020204" pitchFamily="49" charset="0"/>
              </a:rPr>
              <a:t>$expr</a:t>
            </a:r>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001E2B"/>
                </a:solidFill>
                <a:effectLst/>
                <a:latin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&lt;argument1&gt;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value1</a:t>
            </a:r>
            <a:r>
              <a:rPr lang="en-IN" b="0" i="0" dirty="0">
                <a:solidFill>
                  <a:srgbClr val="001E2B"/>
                </a:solidFill>
                <a:effectLst/>
                <a:latin typeface="Source Code Pro" panose="020B0509030403020204" pitchFamily="49"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dirty="0">
                <a:solidFill>
                  <a:srgbClr val="4D0AF4"/>
                </a:solidFill>
                <a:latin typeface="Source Code Pro" panose="020B0509030403020204" pitchFamily="49" charset="0"/>
                <a:ea typeface="Source Code Pro" panose="020B0509030403020204" pitchFamily="49" charset="0"/>
              </a:rPr>
              <a:t>$</a:t>
            </a:r>
            <a:r>
              <a:rPr lang="en-IN" b="0" i="0" dirty="0">
                <a:solidFill>
                  <a:srgbClr val="001E2B"/>
                </a:solidFill>
                <a:effectLst/>
                <a:latin typeface="Source Code Pro" panose="020B0509030403020204" pitchFamily="49" charset="0"/>
              </a:rPr>
              <a:t>&lt;argument2&gt;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kern="1200" dirty="0">
                <a:solidFill>
                  <a:srgbClr val="001E2B"/>
                </a:solidFill>
                <a:latin typeface="Source Code Pro" panose="020B0509030403020204" pitchFamily="49" charset="0"/>
                <a:ea typeface="Source Code Pro" panose="020B0509030403020204" pitchFamily="49" charset="0"/>
                <a:cs typeface="+mn-cs"/>
              </a:rPr>
              <a:t> </a:t>
            </a:r>
            <a:r>
              <a:rPr kumimoji="0" lang="en-US" b="0" i="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dirty="0">
                <a:solidFill>
                  <a:srgbClr val="4D0AF4"/>
                </a:solidFill>
                <a:latin typeface="Source Code Pro" panose="020B0509030403020204" pitchFamily="49" charset="0"/>
                <a:ea typeface="Source Code Pro" panose="020B0509030403020204" pitchFamily="49" charset="0"/>
              </a:rPr>
              <a:t>value2</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b="0" i="0" dirty="0">
                <a:solidFill>
                  <a:srgbClr val="001E2B"/>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 }</a:t>
            </a:r>
            <a:endParaRPr lang="en-IN" dirty="0"/>
          </a:p>
        </p:txBody>
      </p:sp>
      <p:sp>
        <p:nvSpPr>
          <p:cNvPr id="9" name="TextBox 8">
            <a:extLst>
              <a:ext uri="{FF2B5EF4-FFF2-40B4-BE49-F238E27FC236}">
                <a16:creationId xmlns:a16="http://schemas.microsoft.com/office/drawing/2014/main" id="{0A6B36DA-AF3D-A8A0-C475-6CC18246DB06}"/>
              </a:ext>
            </a:extLst>
          </p:cNvPr>
          <p:cNvSpPr txBox="1"/>
          <p:nvPr/>
        </p:nvSpPr>
        <p:spPr>
          <a:xfrm>
            <a:off x="191344" y="4490134"/>
            <a:ext cx="11809312" cy="1754326"/>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true,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$literal</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10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$expr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y</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8669587"/>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Randomly selects the specified number of documents from its input.</a:t>
            </a:r>
            <a:endParaRPr lang="en-IN" dirty="0">
              <a:latin typeface="Gill Sans MT (Body)"/>
            </a:endParaRPr>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pPr algn="just"/>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956768819"/>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pPr marL="0" algn="l" rtl="0" eaLnBrk="1" fontAlgn="t" latinLnBrk="0" hangingPunct="1">
              <a:spcBef>
                <a:spcPts val="0"/>
              </a:spcBef>
              <a:spcAft>
                <a:spcPts val="0"/>
              </a:spcAft>
            </a:pP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IN" sz="1800" b="0" i="0" u="none" strike="noStrike" kern="1200" dirty="0">
                <a:solidFill>
                  <a:srgbClr val="D83713"/>
                </a:solidFill>
                <a:effectLst/>
                <a:latin typeface="Source Code Pro" panose="020B0509030403020204" pitchFamily="49" charset="0"/>
                <a:ea typeface="Source Code Pro" panose="020B0509030403020204" pitchFamily="49" charset="0"/>
              </a:rPr>
              <a:t>path</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path&gt;'</a:t>
            </a:r>
            <a:r>
              <a:rPr lang="en-IN" sz="1800" b="0" i="0" u="none" strike="noStrike" kern="1200" dirty="0">
                <a:solidFill>
                  <a:srgbClr val="000000"/>
                </a:solidFill>
                <a:effectLst/>
                <a:latin typeface="Source Code Pro" panose="020B0509030403020204" pitchFamily="49" charset="0"/>
                <a:ea typeface="Source Code Pro" panose="020B0509030403020204" pitchFamily="49" charset="0"/>
              </a:rPr>
              <a:t>, includeArrayIndex: &lt;string&gt;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3212976"/>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552492252"/>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1676400" y="4293096"/>
            <a:ext cx="943304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5539948"/>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0585176">
                  <a:extLst>
                    <a:ext uri="{9D8B030D-6E8A-4147-A177-3AD203B41FA5}">
                      <a16:colId xmlns:a16="http://schemas.microsoft.com/office/drawing/2014/main" val="20000"/>
                    </a:ext>
                  </a:extLst>
                </a:gridCol>
              </a:tblGrid>
              <a:tr h="459556">
                <a:tc>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extLst>
                  <a:ext uri="{0D108BD9-81ED-4DB2-BD59-A6C34878D82A}">
                    <a16:rowId xmlns:a16="http://schemas.microsoft.com/office/drawing/2014/main" val="10000"/>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 </a:t>
                      </a:r>
                      <a:r>
                        <a:rPr kumimoji="0" lang="en-IN" b="0" i="0" kern="1200" dirty="0">
                          <a:solidFill>
                            <a:schemeClr val="tx1"/>
                          </a:solidFill>
                          <a:effectLst/>
                          <a:latin typeface="+mn-lt"/>
                          <a:ea typeface="+mn-ea"/>
                          <a:cs typeface="+mn-cs"/>
                        </a:rPr>
                        <a:t>: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mn-cs"/>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number</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05264"/>
            <a:ext cx="12072664"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263352" y="609600"/>
            <a:ext cx="11737304"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78296142"/>
              </p:ext>
            </p:extLst>
          </p:nvPr>
        </p:nvGraphicFramePr>
        <p:xfrm>
          <a:off x="263352" y="1628800"/>
          <a:ext cx="11737304" cy="5116290"/>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expression1</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expression2</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sz="1800"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sz="1800"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&lt;delimiter&gt;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182343064"/>
                  </a:ext>
                </a:extLst>
              </a:tr>
              <a:tr h="511629">
                <a:tc>
                  <a:txBody>
                    <a:bodyPr/>
                    <a:lstStyle/>
                    <a:p>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$slice</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array</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&lt;position&gt;,  &lt;n&gt; ] }</a:t>
                      </a:r>
                      <a:r>
                        <a:rPr kumimoji="0" lang="en-IN" sz="1800" b="0" i="0" kern="1200" dirty="0">
                          <a:solidFill>
                            <a:schemeClr val="tx1"/>
                          </a:solidFill>
                          <a:effectLst/>
                          <a:latin typeface="Source Code Pro" panose="020B0509030403020204" pitchFamily="49" charset="0"/>
                          <a:ea typeface="Source Code Pro" panose="020B0509030403020204" pitchFamily="49" charset="0"/>
                          <a:cs typeface="+mn-cs"/>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922808113"/>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70898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dirty="0">
                <a:solidFill>
                  <a:srgbClr val="C5C8C6"/>
                </a:solidFill>
                <a:effectLst/>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movie_title",</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genres",</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9AA83A"/>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4</a:t>
            </a:r>
            <a:r>
              <a:rPr lang="en-IN" b="0" dirty="0">
                <a:solidFill>
                  <a:srgbClr val="C5C8C6"/>
                </a:solidFill>
                <a:effectLst/>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p:cNvSpPr/>
          <p:nvPr/>
        </p:nvSpPr>
        <p:spPr>
          <a:xfrm>
            <a:off x="191344" y="5879013"/>
            <a:ext cx="11737304"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82176928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759023063"/>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4787440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138499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820053707"/>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420012540"/>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&gt;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&lt;</a:t>
                      </a:r>
                      <a:r>
                        <a:rPr lang="en-US" sz="1800" kern="1200" dirty="0">
                          <a:solidFill>
                            <a:schemeClr val="tx1"/>
                          </a:solidFill>
                          <a:latin typeface="Source Code Pro" panose="020B0509030403020204" pitchFamily="49" charset="0"/>
                          <a:ea typeface="Source Code Pro" panose="020B0509030403020204" pitchFamily="49" charset="0"/>
                          <a:cs typeface="Calibri" panose="020F0502020204030204" pitchFamily="34" charset="0"/>
                        </a:rPr>
                        <a:t>expression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err="1">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err="1">
                <a:latin typeface="Source Code Pro" panose="020B0509030403020204" pitchFamily="49" charset="0"/>
                <a:ea typeface="Source Code Pro" panose="020B0509030403020204" pitchFamily="49" charset="0"/>
              </a:rPr>
              <a:t>.movies.</a:t>
            </a:r>
            <a:r>
              <a:rPr lang="en-IN" dirty="0" err="1">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Title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052736"/>
            <a:ext cx="11809312" cy="581697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$first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cards"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$last</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address.coord"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$ifNull</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duration",</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0</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a:ea typeface="Source Code Pro" panose="020B0509030403020204" pitchFamily="49" charset="0"/>
              </a:rPr>
              <a:t>30</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$allElementsTrue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US" dirty="0">
                <a:latin typeface="Source Code Pro" panose="020B0509030403020204"/>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US" dirty="0">
                <a:latin typeface="Source Code Pro" panose="020B0509030403020204"/>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US" dirty="0">
                <a:latin typeface="Source Code Pro" panose="020B0509030403020204"/>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a:ea typeface="Source Code Pro" panose="020B0509030403020204" pitchFamily="49" charset="0"/>
                <a:cs typeface="Calibri" panose="020F0502020204030204" pitchFamily="34" charset="0"/>
              </a:rPr>
              <a:t>$anyElementTrue</a:t>
            </a:r>
            <a:r>
              <a:rPr lang="en-US" dirty="0">
                <a:latin typeface="Source Code Pro" panose="020B0509030403020204"/>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a:ea typeface="Source Code Pro" panose="020B0509030403020204" pitchFamily="49" charset="0"/>
                <a:cs typeface="Calibri" panose="020F0502020204030204" pitchFamily="34" charset="0"/>
              </a:rPr>
              <a:t>responses" </a:t>
            </a:r>
            <a:r>
              <a:rPr lang="en-US"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$range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a:ea typeface="Source Code Pro" panose="020B0509030403020204" pitchFamily="49" charset="0"/>
              </a:rPr>
              <a:t>0</a:t>
            </a:r>
            <a:r>
              <a:rPr lang="en-IN" dirty="0">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60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994646"/>
                </a:solidFill>
                <a:latin typeface="Source Code Pro" panose="020B0509030403020204"/>
                <a:ea typeface="Source Code Pro" panose="020B0509030403020204" pitchFamily="49" charset="0"/>
              </a:rPr>
              <a:t>100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duration",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"More</a:t>
            </a:r>
            <a:r>
              <a:rPr lang="en-US" dirty="0">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output: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$cond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if</a:t>
            </a:r>
            <a:r>
              <a:rPr lang="en-IN" dirty="0">
                <a:latin typeface="Source Code Pro" panose="020B0509030403020204"/>
                <a:ea typeface="Source Code Pro" panose="020B0509030403020204" pitchFamily="49" charset="0"/>
                <a:cs typeface="Calibri" panose="020F0502020204030204" pitchFamily="34" charset="0"/>
              </a:rPr>
              <a:t>: { </a:t>
            </a:r>
            <a:r>
              <a:rPr lang="en-IN"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3000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then</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$add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a:ea typeface="Source Code Pro" panose="020B0509030403020204" pitchFamily="49" charset="0"/>
              </a:rPr>
              <a:t>1000</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else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677097261"/>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9144000">
                  <a:extLst>
                    <a:ext uri="{9D8B030D-6E8A-4147-A177-3AD203B41FA5}">
                      <a16:colId xmlns:a16="http://schemas.microsoft.com/office/drawing/2014/main" val="20000"/>
                    </a:ext>
                  </a:extLst>
                </a:gridCol>
              </a:tblGrid>
              <a:tr h="466164">
                <a:tc>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extLst>
                  <a:ext uri="{0D108BD9-81ED-4DB2-BD59-A6C34878D82A}">
                    <a16:rowId xmlns:a16="http://schemas.microsoft.com/office/drawing/2014/main" val="10000"/>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&lt;accumulator1&gt; : &lt;expression1&gt; }, ... } }</a:t>
            </a:r>
          </a:p>
        </p:txBody>
      </p:sp>
      <p:sp>
        <p:nvSpPr>
          <p:cNvPr id="5" name="Rectangle 4"/>
          <p:cNvSpPr/>
          <p:nvPr/>
        </p:nvSpPr>
        <p:spPr>
          <a:xfrm>
            <a:off x="911424" y="5489356"/>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US" dirty="0">
                <a:latin typeface="Source Code Pro" panose="020B0509030403020204" pitchFamily="49" charset="0"/>
                <a:ea typeface="Source Code Pro" panose="020B0509030403020204" pitchFamily="49" charset="0"/>
                <a:cs typeface="Calibri" panose="020F0502020204030204" pitchFamily="34" charset="0"/>
              </a:rPr>
              <a:t>,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3420312274"/>
              </p:ext>
            </p:extLst>
          </p:nvPr>
        </p:nvGraphicFramePr>
        <p:xfrm>
          <a:off x="1235968" y="2348880"/>
          <a:ext cx="9972600" cy="2822808"/>
        </p:xfrm>
        <a:graphic>
          <a:graphicData uri="http://schemas.openxmlformats.org/drawingml/2006/table">
            <a:tbl>
              <a:tblPr firstRow="1" bandRow="1">
                <a:tableStyleId>{5940675A-B579-460E-94D1-54222C63F5DA}</a:tableStyleId>
              </a:tblPr>
              <a:tblGrid>
                <a:gridCol w="9972600">
                  <a:extLst>
                    <a:ext uri="{9D8B030D-6E8A-4147-A177-3AD203B41FA5}">
                      <a16:colId xmlns:a16="http://schemas.microsoft.com/office/drawing/2014/main" val="20000"/>
                    </a:ext>
                  </a:extLst>
                </a:gridCol>
              </a:tblGrid>
              <a:tr h="127000">
                <a:tc>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extLst>
                  <a:ext uri="{0D108BD9-81ED-4DB2-BD59-A6C34878D82A}">
                    <a16:rowId xmlns:a16="http://schemas.microsoft.com/office/drawing/2014/main" val="10000"/>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1"/>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txBody>
                  <a:tcPr anchor="ctr"/>
                </a:tc>
                <a:extLst>
                  <a:ext uri="{0D108BD9-81ED-4DB2-BD59-A6C34878D82A}">
                    <a16:rowId xmlns:a16="http://schemas.microsoft.com/office/drawing/2014/main" val="10002"/>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3"/>
                  </a:ext>
                </a:extLst>
              </a:tr>
              <a:tr h="127000">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a:t>
                      </a:r>
                      <a:r>
                        <a:rPr lang="en-US" sz="1800" kern="1200"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&lt;expression&gt;' ... ]  }</a:t>
                      </a:r>
                    </a:p>
                  </a:txBody>
                  <a:tcPr anchor="ctr"/>
                </a:tc>
                <a:extLst>
                  <a:ext uri="{0D108BD9-81ED-4DB2-BD59-A6C34878D82A}">
                    <a16:rowId xmlns:a16="http://schemas.microsoft.com/office/drawing/2014/main" val="10004"/>
                  </a:ext>
                </a:extLst>
              </a:tr>
              <a:tr h="414888">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$count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2632546855"/>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deptno: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&lt;expression&gt;', ... }, &lt;</a:t>
            </a:r>
            <a:r>
              <a:rPr lang="en-US"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 &lt;accumulator1&gt; :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61621"/>
                </a:solidFill>
                <a:latin typeface="Source Code Pro" panose="020B0509030403020204" pitchFamily="49" charset="0"/>
                <a:ea typeface="Source Code Pro" panose="020B0509030403020204" pitchFamily="49" charset="0"/>
              </a:rPr>
              <a:t>&lt;expression1'&gt;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order.</a:t>
            </a:r>
          </a:p>
        </p:txBody>
      </p:sp>
    </p:spTree>
    <p:extLst>
      <p:ext uri="{BB962C8B-B14F-4D97-AF65-F5344CB8AC3E}">
        <p14:creationId xmlns:p14="http://schemas.microsoft.com/office/powerpoint/2010/main" val="4184316200"/>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a:t>
            </a:r>
            <a:r>
              <a:rPr lang="en-US" b="1" dirty="0">
                <a:solidFill>
                  <a:srgbClr val="12824D"/>
                </a:solidFill>
                <a:highlight>
                  <a:srgbClr val="F9FBFA"/>
                </a:highlight>
                <a:latin typeface="Source Code Pro" panose="020B0509030403020204" pitchFamily="49" charset="0"/>
              </a:rPr>
              <a:t>field1</a:t>
            </a:r>
            <a:r>
              <a:rPr lang="en-US" dirty="0">
                <a:solidFill>
                  <a:srgbClr val="061621"/>
                </a:solidFill>
                <a:latin typeface="Source Code Pro" panose="020B0509030403020204" pitchFamily="49" charset="0"/>
                <a:ea typeface="Source Code Pro" panose="020B0509030403020204" pitchFamily="49" charset="0"/>
              </a:rPr>
              <a:t>&gt;: &lt;sort order&gt;, &lt;</a:t>
            </a:r>
            <a:r>
              <a:rPr lang="en-US" b="1" dirty="0">
                <a:solidFill>
                  <a:srgbClr val="12824D"/>
                </a:solidFill>
                <a:highlight>
                  <a:srgbClr val="F9FBFA"/>
                </a:highlight>
                <a:latin typeface="Source Code Pro" panose="020B0509030403020204" pitchFamily="49" charset="0"/>
              </a:rPr>
              <a:t>field2</a:t>
            </a:r>
            <a:r>
              <a:rPr lang="en-US" dirty="0">
                <a:solidFill>
                  <a:srgbClr val="061621"/>
                </a:solidFill>
                <a:latin typeface="Source Code Pro" panose="020B0509030403020204" pitchFamily="49" charset="0"/>
                <a:ea typeface="Source Code Pro" panose="020B0509030403020204" pitchFamily="49" charset="0"/>
              </a:rPr>
              <a:t>&gt;: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351797779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ascending.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Sort descending.</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$sortByCount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documents are sorted by count in descending order.</a:t>
            </a:r>
          </a:p>
        </p:txBody>
      </p:sp>
    </p:spTree>
    <p:extLst>
      <p:ext uri="{BB962C8B-B14F-4D97-AF65-F5344CB8AC3E}">
        <p14:creationId xmlns:p14="http://schemas.microsoft.com/office/powerpoint/2010/main" val="2937793847"/>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$sortByCount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$sortByCount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4D0AF4"/>
                </a:solidFill>
                <a:latin typeface="Source Code Pro" panose="020B0509030403020204" pitchFamily="49" charset="0"/>
                <a:ea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&lt;expression&gt;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$sortByCount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381415647"/>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4D0AF4"/>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9120336" y="332656"/>
            <a:ext cx="278956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dirty="0">
                <a:solidFill>
                  <a:srgbClr val="21313C"/>
                </a:solidFill>
                <a:effectLst/>
                <a:latin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
        <p:nvSpPr>
          <p:cNvPr id="7" name="TextBox 6">
            <a:extLst>
              <a:ext uri="{FF2B5EF4-FFF2-40B4-BE49-F238E27FC236}">
                <a16:creationId xmlns:a16="http://schemas.microsoft.com/office/drawing/2014/main" id="{796435DB-29DF-14EA-670E-C0FA809BB2CA}"/>
              </a:ext>
            </a:extLst>
          </p:cNvPr>
          <p:cNvSpPr txBox="1"/>
          <p:nvPr/>
        </p:nvSpPr>
        <p:spPr>
          <a:xfrm>
            <a:off x="263352" y="4437112"/>
            <a:ext cx="11521280" cy="1785104"/>
          </a:xfrm>
          <a:prstGeom prst="rect">
            <a:avLst/>
          </a:prstGeom>
          <a:noFill/>
        </p:spPr>
        <p:txBody>
          <a:bodyPr wrap="square">
            <a:spAutoFit/>
          </a:bodyPr>
          <a:lstStyle/>
          <a:p>
            <a:pPr algn="l"/>
            <a:r>
              <a:rPr lang="en-US" b="0" i="0" dirty="0">
                <a:solidFill>
                  <a:srgbClr val="21313C"/>
                </a:solidFill>
                <a:effectLst/>
                <a:latin typeface="Palatino Linotype" panose="02040502050505030304" pitchFamily="18" charset="0"/>
              </a:rPr>
              <a:t>MongoDB's </a:t>
            </a:r>
            <a:r>
              <a:rPr lang="en-US" b="0" i="0" u="none" strike="noStrike" dirty="0">
                <a:solidFill>
                  <a:srgbClr val="007CAD"/>
                </a:solidFill>
                <a:effectLst/>
                <a:latin typeface="Palatino Linotype" panose="02040502050505030304" pitchFamily="18" charset="0"/>
              </a:rPr>
              <a:t>collections</a:t>
            </a:r>
            <a:r>
              <a:rPr lang="en-US" b="0" i="0" dirty="0">
                <a:solidFill>
                  <a:srgbClr val="21313C"/>
                </a:solidFill>
                <a:effectLst/>
                <a:latin typeface="Palatino Linotype" panose="02040502050505030304" pitchFamily="18" charset="0"/>
              </a:rPr>
              <a:t>, by default, do not require their </a:t>
            </a:r>
            <a:r>
              <a:rPr lang="en-US" b="0" i="0" u="none" strike="noStrike" dirty="0">
                <a:solidFill>
                  <a:srgbClr val="007CAD"/>
                </a:solidFill>
                <a:effectLst/>
                <a:latin typeface="Palatino Linotype" panose="02040502050505030304" pitchFamily="18" charset="0"/>
              </a:rPr>
              <a:t>documents</a:t>
            </a:r>
            <a:r>
              <a:rPr lang="en-US" b="0" i="0" dirty="0">
                <a:solidFill>
                  <a:srgbClr val="21313C"/>
                </a:solidFill>
                <a:effectLst/>
                <a:latin typeface="Palatino Linotype" panose="02040502050505030304" pitchFamily="18" charset="0"/>
              </a:rPr>
              <a:t> to have the same schema. That is:</a:t>
            </a:r>
          </a:p>
          <a:p>
            <a:pPr algn="l"/>
            <a:endParaRPr lang="en-US" sz="12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The documents in a single collection do not need to have the same set of fields and the data type for a field can differ across documents within a collection.</a:t>
            </a:r>
          </a:p>
          <a:p>
            <a:pPr marL="285750" indent="-285750" algn="l">
              <a:buFont typeface="Arial" panose="020B0604020202020204" pitchFamily="34" charset="0"/>
              <a:buChar char="•"/>
            </a:pPr>
            <a:endParaRPr lang="en-US" sz="800" b="0" i="0" dirty="0">
              <a:solidFill>
                <a:srgbClr val="21313C"/>
              </a:solidFill>
              <a:effectLst/>
              <a:latin typeface="Palatino Linotype" panose="02040502050505030304" pitchFamily="18" charset="0"/>
            </a:endParaRPr>
          </a:p>
          <a:p>
            <a:pPr marL="285750" indent="-285750" algn="l">
              <a:buFont typeface="Arial" panose="020B0604020202020204" pitchFamily="34" charset="0"/>
              <a:buChar char="•"/>
            </a:pPr>
            <a:r>
              <a:rPr lang="en-US" b="0" i="0" dirty="0">
                <a:solidFill>
                  <a:srgbClr val="21313C"/>
                </a:solidFill>
                <a:effectLst/>
                <a:latin typeface="Palatino Linotype" panose="02040502050505030304" pitchFamily="18" charset="0"/>
              </a:rPr>
              <a:t>To change the structure of the documents in a collection, such as add new fields, remove existing fields, or change the field values to a new type, update the documents to the new structure.</a:t>
            </a:r>
          </a:p>
        </p:txBody>
      </p:sp>
      <p:sp>
        <p:nvSpPr>
          <p:cNvPr id="8" name="TextBox 7">
            <a:extLst>
              <a:ext uri="{FF2B5EF4-FFF2-40B4-BE49-F238E27FC236}">
                <a16:creationId xmlns:a16="http://schemas.microsoft.com/office/drawing/2014/main" id="{8A14B090-1EF6-D5D9-746E-0619D5AEAC23}"/>
              </a:ext>
            </a:extLst>
          </p:cNvPr>
          <p:cNvSpPr txBox="1"/>
          <p:nvPr/>
        </p:nvSpPr>
        <p:spPr>
          <a:xfrm>
            <a:off x="383704" y="1224868"/>
            <a:ext cx="6088216" cy="646331"/>
          </a:xfrm>
          <a:prstGeom prst="rect">
            <a:avLst/>
          </a:prstGeom>
          <a:noFill/>
        </p:spPr>
        <p:txBody>
          <a:bodyPr wrap="square">
            <a:spAutoFit/>
          </a:bodyPr>
          <a:lstStyle/>
          <a:p>
            <a:r>
              <a:rPr lang="en-US" b="0" i="0" dirty="0">
                <a:solidFill>
                  <a:srgbClr val="202124"/>
                </a:solidFill>
                <a:effectLst/>
                <a:latin typeface="arial" panose="020B0604020202020204" pitchFamily="34" charset="0"/>
              </a:rPr>
              <a:t>The maximum size an individual document can be in MongoDB is </a:t>
            </a:r>
            <a:r>
              <a:rPr lang="en-US" b="1" i="0" dirty="0">
                <a:solidFill>
                  <a:srgbClr val="202124"/>
                </a:solidFill>
                <a:effectLst/>
                <a:latin typeface="arial" panose="020B0604020202020204" pitchFamily="34" charset="0"/>
              </a:rPr>
              <a:t>16MB with a nested depth of 100 levels</a:t>
            </a:r>
            <a:r>
              <a:rPr lang="en-US" b="0" i="0" dirty="0">
                <a:solidFill>
                  <a:srgbClr val="202124"/>
                </a:solidFill>
                <a:effectLst/>
                <a:latin typeface="arial" panose="020B060402020202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Gill Sans MT (Body)"/>
              </a:rPr>
              <a:t>TODO</a:t>
            </a:r>
            <a:endParaRPr lang="en-IN" dirty="0">
              <a:latin typeface="Gill Sans MT (Body)"/>
            </a:endParaRPr>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highlight>
                  <a:srgbClr val="F9FBFA"/>
                </a:highlight>
                <a:latin typeface="Source Code Pro" panose="020B0509030403020204" pitchFamily="49" charset="0"/>
              </a:rPr>
              <a:t>Field-name</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ea typeface="Source Code Pro" panose="020B0509030403020204" pitchFamily="49"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Gill Sans MT (Body)"/>
              </a:rPr>
              <a:t>Takes the documents returned by the aggregation pipeline and writes them to a specified collection.</a:t>
            </a:r>
            <a:endParaRPr lang="en-IN" dirty="0">
              <a:latin typeface="Gill Sans MT (Body)"/>
            </a:endParaRPr>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D83713"/>
                </a:solidFill>
                <a:latin typeface="Source Code Pro" panose="020B0509030403020204" pitchFamily="49"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3789040"/>
            <a:ext cx="11665296" cy="2308324"/>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You must create views in the same database as the source collection.</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A view definition pipeline cannot include the $out or the $merge stage. This restriction also applies to embedded pipelines, such as pipelines used in $lookup or $facet stages.</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You cannot rename a view once it is created.</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Views are read-only; write operations on views will error.</a:t>
            </a: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db.createView()</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Views are read-only; write operations on views will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error.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620622935"/>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db.createView()</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21313C"/>
                </a:solidFill>
                <a:effectLst/>
                <a:latin typeface="Gill Sans MT (Body)"/>
              </a:rPr>
              <a:t>Views are read-only; write operations on views will error.  </a:t>
            </a:r>
            <a:r>
              <a:rPr lang="en-IN" b="0" i="0" dirty="0">
                <a:solidFill>
                  <a:srgbClr val="21313C"/>
                </a:solidFill>
                <a:effectLst/>
                <a:latin typeface="Gill Sans MT (Body)"/>
              </a:rPr>
              <a:t>You cannot rename </a:t>
            </a:r>
            <a:r>
              <a:rPr lang="en-IN" b="0" i="0" u="none" strike="noStrike" dirty="0">
                <a:solidFill>
                  <a:srgbClr val="007CAD"/>
                </a:solidFill>
                <a:effectLst/>
                <a:latin typeface="Gill Sans MT (Body)"/>
              </a:rPr>
              <a:t>views</a:t>
            </a:r>
            <a:r>
              <a:rPr lang="en-IN" b="0" i="0" dirty="0">
                <a:solidFill>
                  <a:srgbClr val="21313C"/>
                </a:solidFill>
                <a:effectLst/>
                <a:latin typeface="Gill Sans MT (Body)"/>
              </a:rPr>
              <a:t>.</a:t>
            </a:r>
            <a:endParaRPr lang="en-IN" dirty="0">
              <a:latin typeface="Gill Sans MT (Body)"/>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1477328"/>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createView</a:t>
            </a:r>
            <a:r>
              <a:rPr lang="en-US" dirty="0">
                <a:solidFill>
                  <a:srgbClr val="061621"/>
                </a:solidFill>
                <a:latin typeface="Source Code Pro" panose="020B0509030403020204" pitchFamily="49" charset="0"/>
                <a:ea typeface="Source Code Pro" panose="020B0509030403020204" pitchFamily="49" charset="0"/>
              </a:rPr>
              <a:t>(</a:t>
            </a:r>
            <a:r>
              <a:rPr lang="en-US" b="1" dirty="0">
                <a:solidFill>
                  <a:srgbClr val="12824D"/>
                </a:solidFill>
                <a:latin typeface="Source Code Pro" panose="020B0509030403020204" pitchFamily="49" charset="0"/>
                <a:ea typeface="Source Code Pro" panose="020B0509030403020204" pitchFamily="49" charset="0"/>
              </a:rPr>
              <a:t>"&lt;viewName&gt;"</a:t>
            </a:r>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"&lt;source&gt;"</a:t>
            </a:r>
            <a:r>
              <a:rPr lang="en-US" dirty="0">
                <a:solidFill>
                  <a:srgbClr val="061621"/>
                </a:solidFill>
                <a:latin typeface="Source Code Pro" panose="020B0509030403020204" pitchFamily="49" charset="0"/>
                <a:ea typeface="Source Code Pro" panose="020B0509030403020204" pitchFamily="49" charset="0"/>
              </a:rPr>
              <a:t>, [&lt;pipeline&gt;],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    </a:t>
            </a:r>
            <a:r>
              <a:rPr lang="en-US" b="1" dirty="0">
                <a:solidFill>
                  <a:srgbClr val="12824D"/>
                </a:solidFill>
                <a:latin typeface="Source Code Pro" panose="020B0509030403020204" pitchFamily="49" charset="0"/>
                <a:ea typeface="Source Code Pro" panose="020B0509030403020204" pitchFamily="49" charset="0"/>
              </a:rPr>
              <a:t>"collation" </a:t>
            </a:r>
            <a:r>
              <a:rPr lang="en-US" dirty="0">
                <a:solidFill>
                  <a:srgbClr val="061621"/>
                </a:solidFill>
                <a:latin typeface="Source Code Pro" panose="020B0509030403020204" pitchFamily="49" charset="0"/>
                <a:ea typeface="Source Code Pro" panose="020B0509030403020204" pitchFamily="49" charset="0"/>
              </a:rPr>
              <a:t>: { &lt;collation&gt; }</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13" name="TextBox 12">
            <a:extLst>
              <a:ext uri="{FF2B5EF4-FFF2-40B4-BE49-F238E27FC236}">
                <a16:creationId xmlns:a16="http://schemas.microsoft.com/office/drawing/2014/main" id="{ACB2EB0C-5331-AC91-4333-54EFC3BAEC18}"/>
              </a:ext>
            </a:extLst>
          </p:cNvPr>
          <p:cNvSpPr txBox="1"/>
          <p:nvPr/>
        </p:nvSpPr>
        <p:spPr>
          <a:xfrm>
            <a:off x="263352" y="3606696"/>
            <a:ext cx="11737304" cy="104644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latin typeface="Source Code Pro" panose="020B0509030403020204" pitchFamily="49" charset="0"/>
                <a:ea typeface="Source Code Pro" panose="020B0509030403020204" pitchFamily="49" charset="0"/>
              </a:rPr>
              <a:t>"employeeView"</a:t>
            </a:r>
            <a:r>
              <a:rPr lang="en-US" dirty="0">
                <a:latin typeface="Source Code Pro" panose="020B0509030403020204" pitchFamily="49" charset="0"/>
                <a:ea typeface="Source Code Pro" panose="020B0509030403020204" pitchFamily="49" charset="0"/>
              </a:rPr>
              <a:t>, </a:t>
            </a:r>
            <a:r>
              <a:rPr lang="en-US" dirty="0">
                <a:solidFill>
                  <a:srgbClr val="12824D"/>
                </a:solidFill>
                <a:latin typeface="Source Code Pro" panose="020B0509030403020204" pitchFamily="49" charset="0"/>
                <a:ea typeface="Source Code Pro" panose="020B0509030403020204" pitchFamily="49" charset="0"/>
              </a:rPr>
              <a:t>"emp"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address: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rPr>
              <a:t>, salary: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BA9CDD67-8C30-6F7E-D69A-D1F5F27AD881}"/>
              </a:ext>
            </a:extLst>
          </p:cNvPr>
          <p:cNvSpPr txBox="1"/>
          <p:nvPr/>
        </p:nvSpPr>
        <p:spPr>
          <a:xfrm>
            <a:off x="263352" y="5229200"/>
            <a:ext cx="11737304"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285750" indent="-2857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961341752"/>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C9C5A373-E016-D141-0E42-AB9BD404D82D}"/>
              </a:ext>
            </a:extLst>
          </p:cNvPr>
          <p:cNvSpPr txBox="1"/>
          <p:nvPr/>
        </p:nvSpPr>
        <p:spPr>
          <a:xfrm>
            <a:off x="263352" y="4653136"/>
            <a:ext cx="11665296" cy="830997"/>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todo</a:t>
            </a:r>
            <a:endParaRPr lang="en-US" dirty="0">
              <a:solidFill>
                <a:srgbClr val="00B050"/>
              </a:solidFill>
              <a:latin typeface="Palatino Linotype" panose="02040502050505030304" pitchFamily="18" charset="0"/>
            </a:endParaRPr>
          </a:p>
        </p:txBody>
      </p:sp>
      <p:sp>
        <p:nvSpPr>
          <p:cNvPr id="7" name="Title 1">
            <a:extLst>
              <a:ext uri="{FF2B5EF4-FFF2-40B4-BE49-F238E27FC236}">
                <a16:creationId xmlns:a16="http://schemas.microsoft.com/office/drawing/2014/main" id="{EF1A5A8D-E5AD-E824-D8B4-E49E6FB14BC9}"/>
              </a:ext>
            </a:extLst>
          </p:cNvPr>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db.createIndex()</a:t>
            </a:r>
            <a:endParaRPr lang="en-US" dirty="0"/>
          </a:p>
        </p:txBody>
      </p:sp>
      <p:sp>
        <p:nvSpPr>
          <p:cNvPr id="8" name="Rectangle 7">
            <a:extLst>
              <a:ext uri="{FF2B5EF4-FFF2-40B4-BE49-F238E27FC236}">
                <a16:creationId xmlns:a16="http://schemas.microsoft.com/office/drawing/2014/main" id="{F7181B59-6363-FF47-FFEF-820FAC655FF3}"/>
              </a:ext>
            </a:extLst>
          </p:cNvPr>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169639499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db.createIndex()</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13" name="TextBox 12">
            <a:extLst>
              <a:ext uri="{FF2B5EF4-FFF2-40B4-BE49-F238E27FC236}">
                <a16:creationId xmlns:a16="http://schemas.microsoft.com/office/drawing/2014/main" id="{ACB2EB0C-5331-AC91-4333-54EFC3BAEC18}"/>
              </a:ext>
            </a:extLst>
          </p:cNvPr>
          <p:cNvSpPr txBox="1"/>
          <p:nvPr/>
        </p:nvSpPr>
        <p:spPr>
          <a:xfrm>
            <a:off x="1415480" y="4653136"/>
            <a:ext cx="10009112" cy="76944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createView</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rPr>
              <a:t>"empView"</a:t>
            </a:r>
            <a:r>
              <a:rPr lang="en-IN" dirty="0">
                <a:latin typeface="Source Code Pro" panose="020B0509030403020204" pitchFamily="49" charset="0"/>
                <a:ea typeface="Source Code Pro" panose="020B0509030403020204" pitchFamily="49" charset="0"/>
              </a:rPr>
              <a:t>, </a:t>
            </a:r>
            <a:r>
              <a:rPr lang="en-IN" dirty="0">
                <a:solidFill>
                  <a:srgbClr val="12824D"/>
                </a:solidFill>
                <a:latin typeface="Source Code Pro" panose="020B0509030403020204" pitchFamily="49" charset="0"/>
                <a:ea typeface="Source Code Pro" panose="020B0509030403020204" pitchFamily="49" charset="0"/>
              </a:rPr>
              <a:t>"emp"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.empView.</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empid: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1029</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TextBox 7">
            <a:extLst>
              <a:ext uri="{FF2B5EF4-FFF2-40B4-BE49-F238E27FC236}">
                <a16:creationId xmlns:a16="http://schemas.microsoft.com/office/drawing/2014/main" id="{551C6C0F-795F-64A4-4772-855986C4D714}"/>
              </a:ext>
            </a:extLst>
          </p:cNvPr>
          <p:cNvSpPr txBox="1"/>
          <p:nvPr/>
        </p:nvSpPr>
        <p:spPr>
          <a:xfrm>
            <a:off x="1487488" y="1700808"/>
            <a:ext cx="9289032" cy="369332"/>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db.collection</a:t>
            </a:r>
            <a:r>
              <a:rPr lang="en-US" b="0" i="0" dirty="0">
                <a:solidFill>
                  <a:srgbClr val="001E2B"/>
                </a:solidFill>
                <a:effectLst/>
                <a:latin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createIndex</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b="0" i="0" dirty="0">
                <a:solidFill>
                  <a:srgbClr val="001E2B"/>
                </a:solidFill>
                <a:effectLst/>
                <a:latin typeface="Source Code Pro" panose="020B0509030403020204" pitchFamily="49"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&lt;</a:t>
            </a:r>
            <a:r>
              <a:rPr lang="en-US" b="1"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&gt;, &lt;options&gt; )</a:t>
            </a:r>
            <a:endParaRPr lang="en-IN" dirty="0">
              <a:solidFill>
                <a:schemeClr val="tx1">
                  <a:lumMod val="85000"/>
                  <a:lumOff val="15000"/>
                </a:schemeClr>
              </a:solidFill>
              <a:latin typeface="Source Code Pro" panose="020B0509030403020204" pitchFamily="49" charset="0"/>
              <a:ea typeface="Source Code Pro" panose="020B0509030403020204" pitchFamily="49" charset="0"/>
            </a:endParaRPr>
          </a:p>
        </p:txBody>
      </p:sp>
      <p:graphicFrame>
        <p:nvGraphicFramePr>
          <p:cNvPr id="9" name="Table 8">
            <a:extLst>
              <a:ext uri="{FF2B5EF4-FFF2-40B4-BE49-F238E27FC236}">
                <a16:creationId xmlns:a16="http://schemas.microsoft.com/office/drawing/2014/main" id="{C21262F1-350F-88BC-D402-C694CEDD8CC4}"/>
              </a:ext>
            </a:extLst>
          </p:cNvPr>
          <p:cNvGraphicFramePr>
            <a:graphicFrameLocks noGrp="1"/>
          </p:cNvGraphicFramePr>
          <p:nvPr>
            <p:extLst>
              <p:ext uri="{D42A27DB-BD31-4B8C-83A1-F6EECF244321}">
                <p14:modId xmlns:p14="http://schemas.microsoft.com/office/powerpoint/2010/main" val="4077560935"/>
              </p:ext>
            </p:extLst>
          </p:nvPr>
        </p:nvGraphicFramePr>
        <p:xfrm>
          <a:off x="1524000" y="2708920"/>
          <a:ext cx="9180512" cy="1280160"/>
        </p:xfrm>
        <a:graphic>
          <a:graphicData uri="http://schemas.openxmlformats.org/drawingml/2006/table">
            <a:tbl>
              <a:tblPr>
                <a:tableStyleId>{5DA37D80-6434-44D0-A028-1B22A696006F}</a:tableStyleId>
              </a:tblPr>
              <a:tblGrid>
                <a:gridCol w="2051720">
                  <a:extLst>
                    <a:ext uri="{9D8B030D-6E8A-4147-A177-3AD203B41FA5}">
                      <a16:colId xmlns:a16="http://schemas.microsoft.com/office/drawing/2014/main" val="2665150411"/>
                    </a:ext>
                  </a:extLst>
                </a:gridCol>
                <a:gridCol w="7128792">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Value</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tc>
                  <a:txBody>
                    <a:bodyPr/>
                    <a:lstStyle/>
                    <a:p>
                      <a:pPr algn="ctr" fontAlgn="ctr"/>
                      <a:r>
                        <a:rPr lang="en-IN" dirty="0">
                          <a:solidFill>
                            <a:srgbClr val="3D4F58"/>
                          </a:solidFill>
                          <a:effectLst/>
                          <a:latin typeface="Arial" panose="020B0604020202020204" pitchFamily="34" charset="0"/>
                          <a:cs typeface="Arial" panose="020B0604020202020204" pitchFamily="34" charset="0"/>
                        </a:rPr>
                        <a:t>Description</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ascending order.</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latin typeface="Arial" panose="020B0604020202020204" pitchFamily="34" charset="0"/>
                          <a:cs typeface="Arial" panose="020B0604020202020204" pitchFamily="34" charset="0"/>
                        </a:rPr>
                        <a:t>  -1</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tc>
                  <a:txBody>
                    <a:bodyPr/>
                    <a:lstStyle/>
                    <a:p>
                      <a:pPr algn="l" fontAlgn="t"/>
                      <a:r>
                        <a:rPr lang="en-IN" dirty="0">
                          <a:effectLst/>
                          <a:latin typeface="Arial" panose="020B0604020202020204" pitchFamily="34" charset="0"/>
                          <a:cs typeface="Arial" panose="020B0604020202020204" pitchFamily="34" charset="0"/>
                        </a:rPr>
                        <a:t>  </a:t>
                      </a:r>
                      <a:r>
                        <a:rPr kumimoji="0" lang="en-US" b="0" i="0" kern="1200" dirty="0">
                          <a:solidFill>
                            <a:schemeClr val="tx1"/>
                          </a:solidFill>
                          <a:effectLst/>
                          <a:latin typeface="Arial" panose="020B0604020202020204" pitchFamily="34" charset="0"/>
                          <a:ea typeface="+mn-ea"/>
                          <a:cs typeface="Arial" panose="020B0604020202020204" pitchFamily="34" charset="0"/>
                        </a:rPr>
                        <a:t>specifies an index that orders items in descending order.</a:t>
                      </a:r>
                      <a:r>
                        <a:rPr lang="en-IN" dirty="0">
                          <a:effectLst/>
                          <a:latin typeface="Arial" panose="020B0604020202020204" pitchFamily="34" charset="0"/>
                          <a:cs typeface="Arial" panose="020B0604020202020204" pitchFamily="34" charset="0"/>
                        </a:rPr>
                        <a:t>.</a:t>
                      </a:r>
                      <a:endParaRPr lang="en-IN" dirty="0">
                        <a:effectLst/>
                        <a:latin typeface="Arial" panose="020B0604020202020204" pitchFamily="34" charset="0"/>
                        <a:ea typeface="Source Code Pro" panose="020B0509030403020204" pitchFamily="49" charset="0"/>
                        <a:cs typeface="Arial" panose="020B0604020202020204" pitchFamily="34"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83123721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$setUnion / $setIntersection</a:t>
            </a:r>
          </a:p>
          <a:p>
            <a:r>
              <a:rPr lang="en-IN" dirty="0"/>
              <a:t>/ $setDifference</a:t>
            </a:r>
          </a:p>
          <a:p>
            <a:endParaRPr lang="en-US" dirty="0"/>
          </a:p>
        </p:txBody>
      </p:sp>
      <p:sp>
        <p:nvSpPr>
          <p:cNvPr id="4" name="Rectangle 3"/>
          <p:cNvSpPr/>
          <p:nvPr/>
        </p:nvSpPr>
        <p:spPr>
          <a:xfrm>
            <a:off x="479376" y="3649667"/>
            <a:ext cx="11233248" cy="1723549"/>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containing the elements that appear in any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or more arrays and returns an array that contains the elements that appear in every input array.</a:t>
            </a:r>
          </a:p>
          <a:p>
            <a:pPr marL="285750" indent="-285750">
              <a:buFont typeface="Arial" panose="020B0604020202020204" pitchFamily="34" charset="0"/>
              <a:buChar char="•"/>
            </a:pPr>
            <a:endParaRPr lang="en-US" sz="800" dirty="0">
              <a:solidFill>
                <a:srgbClr val="FF5A36"/>
              </a:solidFill>
              <a:latin typeface="SimSun" panose="02010600030101010101" pitchFamily="2" charset="-122"/>
              <a:ea typeface="SimSun" panose="02010600030101010101" pitchFamily="2" charset="-122"/>
              <a:cs typeface="Arial" panose="020B0604020202020204" pitchFamily="34" charset="0"/>
            </a:endParaRPr>
          </a:p>
          <a:p>
            <a:pPr marL="285750" indent="-285750">
              <a:buFont typeface="Arial" panose="020B0604020202020204" pitchFamily="34" charset="0"/>
              <a:buChar char="•"/>
            </a:pP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two sets and returns an array containing the elements that only exist in the first set.</a:t>
            </a:r>
          </a:p>
        </p:txBody>
      </p:sp>
    </p:spTree>
    <p:extLst>
      <p:ext uri="{BB962C8B-B14F-4D97-AF65-F5344CB8AC3E}">
        <p14:creationId xmlns:p14="http://schemas.microsoft.com/office/powerpoint/2010/main" val="918370142"/>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$setUnion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$setUnion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1560360673"/>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r>
              <a:rPr lang="en-IN" sz="3200" b="1" i="1" dirty="0">
                <a:solidFill>
                  <a:srgbClr val="FFFF00"/>
                </a:solidFill>
                <a:latin typeface="Arial" pitchFamily="34" charset="0"/>
                <a:cs typeface="Arial" pitchFamily="34" charset="0"/>
              </a:rPr>
              <a:t>$setIntersection</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 </a:t>
            </a:r>
            <a:r>
              <a:rPr lang="en-IN" dirty="0">
                <a:solidFill>
                  <a:srgbClr val="D83713"/>
                </a:solidFill>
                <a:latin typeface="Source Code Pro" panose="020B0509030403020204" pitchFamily="49" charset="0"/>
              </a:rPr>
              <a:t>$setIntersection</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37398165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$setDifference</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TODO</a:t>
            </a:r>
            <a:endParaRPr lang="en-IN" dirty="0">
              <a:latin typeface="Gill Sans MT (Body)"/>
            </a:endParaRPr>
          </a:p>
        </p:txBody>
      </p:sp>
      <p:sp>
        <p:nvSpPr>
          <p:cNvPr id="2" name="Rectangle 1"/>
          <p:cNvSpPr/>
          <p:nvPr/>
        </p:nvSpPr>
        <p:spPr>
          <a:xfrm>
            <a:off x="1523999" y="1628800"/>
            <a:ext cx="9119209" cy="369332"/>
          </a:xfrm>
          <a:prstGeom prst="rect">
            <a:avLst/>
          </a:prstGeom>
        </p:spPr>
        <p:txBody>
          <a:bodyPr wrap="square">
            <a:spAutoFit/>
          </a:bodyPr>
          <a:lstStyle/>
          <a:p>
            <a:r>
              <a:rPr lang="en-IN" dirty="0">
                <a:solidFill>
                  <a:srgbClr val="001E2B"/>
                </a:solidFill>
                <a:latin typeface="Source Code Pro" panose="020B0509030403020204"/>
              </a:rPr>
              <a:t>{</a:t>
            </a:r>
            <a:r>
              <a:rPr lang="en-IN" dirty="0">
                <a:solidFill>
                  <a:srgbClr val="D83713"/>
                </a:solidFill>
                <a:latin typeface="Source Code Pro" panose="020B0509030403020204" pitchFamily="49" charset="0"/>
              </a:rPr>
              <a:t> $setDifference</a:t>
            </a:r>
            <a:r>
              <a:rPr lang="en-IN" dirty="0">
                <a:solidFill>
                  <a:srgbClr val="001E2B"/>
                </a:solidFill>
                <a:latin typeface="Source Code Pro" panose="020B0509030403020204"/>
              </a:rPr>
              <a:t>: [ &lt;expression1&gt;, &lt;expression2&gt; ] }</a:t>
            </a:r>
            <a:endParaRPr lang="en-IN" dirty="0">
              <a:latin typeface="Source Code Pro" panose="020B0509030403020204"/>
            </a:endParaRPr>
          </a:p>
        </p:txBody>
      </p:sp>
    </p:spTree>
    <p:extLst>
      <p:ext uri="{BB962C8B-B14F-4D97-AF65-F5344CB8AC3E}">
        <p14:creationId xmlns:p14="http://schemas.microsoft.com/office/powerpoint/2010/main" val="2209411046"/>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Gill Sans MT (Body)"/>
              </a:rPr>
              <a:t>Returns the document position.</a:t>
            </a:r>
            <a:endParaRPr lang="en-IN" dirty="0">
              <a:latin typeface="Gill Sans MT (Body)"/>
            </a:endParaRP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508518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264692"/>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6C5750"/>
                </a:solidFill>
                <a:effectLst/>
                <a:latin typeface="Source Code Pro" panose="020B0509030403020204" pitchFamily="49" charset="0"/>
              </a:rPr>
              <a:t>      </a:t>
            </a:r>
            <a:r>
              <a:rPr lang="en-IN" dirty="0">
                <a:solidFill>
                  <a:srgbClr val="D83713"/>
                </a:solidFill>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a:t>
            </a:r>
            <a:r>
              <a:rPr lang="en-IN" i="0" dirty="0">
                <a:solidFill>
                  <a:srgbClr val="061621"/>
                </a:solidFill>
                <a:effectLst/>
                <a:latin typeface="Source Code Pro" panose="020B0509030403020204" pitchFamily="49" charset="0"/>
              </a:rPr>
              <a:t>, </a:t>
            </a:r>
            <a:r>
              <a:rPr lang="en-IN" dirty="0">
                <a:solidFill>
                  <a:schemeClr val="bg1">
                    <a:lumMod val="50000"/>
                  </a:schemeClr>
                </a:solidFill>
                <a:latin typeface="Source Code Pro" panose="020B0509030403020204" pitchFamily="49" charset="0"/>
              </a:rPr>
              <a:t>&lt;/o</a:t>
            </a:r>
            <a:r>
              <a:rPr lang="en-IN" b="0" i="0" dirty="0">
                <a:solidFill>
                  <a:schemeClr val="bg1">
                    <a:lumMod val="50000"/>
                  </a:schemeClr>
                </a:solidFill>
                <a:effectLst/>
                <a:latin typeface="Source Code Pro" panose="020B0509030403020204" pitchFamily="49" charset="0"/>
              </a:rPr>
              <a:t>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12824D"/>
                </a:solidFill>
                <a:highlight>
                  <a:srgbClr val="F9FBFA"/>
                </a:highlight>
                <a:latin typeface="Source Code Pro" panose="020B0509030403020204" pitchFamily="49" charset="0"/>
              </a:rPr>
              <a:t>field</a:t>
            </a:r>
            <a:r>
              <a:rPr lang="en-IN" dirty="0">
                <a:solidFill>
                  <a:srgbClr val="061621"/>
                </a:solidFill>
                <a:latin typeface="Source Code Pro" panose="020B0509030403020204" pitchFamily="49" charset="0"/>
                <a:ea typeface="Source Code Pro" panose="020B0509030403020204" pitchFamily="49" charset="0"/>
              </a:rPr>
              <a:t>: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dirty="0">
                <a:solidFill>
                  <a:srgbClr val="D83713"/>
                </a:solidFill>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9" name="TextBox 8">
            <a:extLst>
              <a:ext uri="{FF2B5EF4-FFF2-40B4-BE49-F238E27FC236}">
                <a16:creationId xmlns:a16="http://schemas.microsoft.com/office/drawing/2014/main" id="{9C1B27AA-9E7C-B7B7-0484-C40AF2EAA3D4}"/>
              </a:ext>
            </a:extLst>
          </p:cNvPr>
          <p:cNvSpPr txBox="1"/>
          <p:nvPr/>
        </p:nvSpPr>
        <p:spPr>
          <a:xfrm>
            <a:off x="341716" y="3645024"/>
            <a:ext cx="7554484" cy="1200329"/>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332713333"/>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dirty="0">
                <a:latin typeface="Gill Sans MT (Body)"/>
              </a:rPr>
              <a:t>TODO</a:t>
            </a:r>
            <a:endParaRPr lang="en-IN" dirty="0">
              <a:latin typeface="Gill Sans MT (Body)"/>
            </a:endParaRPr>
          </a:p>
        </p:txBody>
      </p:sp>
      <p:sp>
        <p:nvSpPr>
          <p:cNvPr id="9" name="TextBox 8">
            <a:extLst>
              <a:ext uri="{FF2B5EF4-FFF2-40B4-BE49-F238E27FC236}">
                <a16:creationId xmlns:a16="http://schemas.microsoft.com/office/drawing/2014/main" id="{9C1B27AA-9E7C-B7B7-0484-C40AF2EAA3D4}"/>
              </a:ext>
            </a:extLst>
          </p:cNvPr>
          <p:cNvSpPr txBox="1"/>
          <p:nvPr/>
        </p:nvSpPr>
        <p:spPr>
          <a:xfrm>
            <a:off x="263352" y="1412776"/>
            <a:ext cx="11521280" cy="38164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263525"/>
            <a:endParaRPr lang="en-IN" sz="800" dirty="0">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$setWindowFields</a:t>
            </a:r>
            <a:r>
              <a:rPr lang="en-IN" dirty="0">
                <a:latin typeface="Source Code Pro" panose="020B0509030403020204" pitchFamily="49" charset="0"/>
                <a:ea typeface="Source Code Pro" panose="020B0509030403020204" pitchFamily="49" charset="0"/>
              </a:rPr>
              <a:t>: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pPr marL="263525"/>
            <a:r>
              <a:rPr lang="en-IN" dirty="0">
                <a:solidFill>
                  <a:srgbClr val="D83713"/>
                </a:solidFill>
                <a:latin typeface="Source Code Pro" panose="020B0509030403020204" pitchFamily="49" charset="0"/>
              </a:rPr>
              <a:t>   sortBy</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63525"/>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$documentNumber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p>
          <a:p>
            <a:pPr marL="26352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movie_title', x: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612464419"/>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42088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322544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40640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63486432-9B17-4A66-94B9-71713B41A538}"/>
              </a:ext>
            </a:extLst>
          </p:cNvPr>
          <p:cNvSpPr/>
          <p:nvPr/>
        </p:nvSpPr>
        <p:spPr>
          <a:xfrm>
            <a:off x="911424" y="836712"/>
            <a:ext cx="10369152" cy="563231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 </a:t>
            </a:r>
          </a:p>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pipeline</a:t>
            </a:r>
            <a:r>
              <a:rPr lang="en-IN" b="0" i="0" dirty="0">
                <a:solidFill>
                  <a:srgbClr val="001E2B"/>
                </a:solidFill>
                <a:effectLst/>
                <a:latin typeface="Source Code Pro" panose="020B0509030403020204" pitchFamily="49" charset="0"/>
              </a:rPr>
              <a:t>: [</a:t>
            </a:r>
            <a:r>
              <a:rPr lang="en-US" b="0" i="0" dirty="0">
                <a:solidFill>
                  <a:srgbClr val="061621"/>
                </a:solidFill>
                <a:effectLst/>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$project</a:t>
            </a:r>
            <a:r>
              <a:rPr lang="en-US" b="0" i="0" dirty="0">
                <a:solidFill>
                  <a:srgbClr val="061621"/>
                </a:solidFill>
                <a:effectLst/>
                <a:latin typeface="Source Code Pro" panose="020B0509030403020204" pitchFamily="49" charset="0"/>
                <a:ea typeface="Source Code Pro" panose="020B0509030403020204" pitchFamily="49" charset="0"/>
              </a:rPr>
              <a:t> }, { </a:t>
            </a:r>
            <a:r>
              <a:rPr lang="en-US" dirty="0">
                <a:solidFill>
                  <a:srgbClr val="D83713"/>
                </a:solidFill>
                <a:latin typeface="Source Code Pro" panose="020B0509030403020204" pitchFamily="49" charset="0"/>
                <a:ea typeface="Source Code Pro" panose="020B0509030403020204" pitchFamily="49" charset="0"/>
              </a:rPr>
              <a:t>$match</a:t>
            </a:r>
            <a:r>
              <a:rPr lang="en-US" b="0" i="0" dirty="0">
                <a:solidFill>
                  <a:srgbClr val="061621"/>
                </a:solidFill>
                <a:effectLst/>
                <a:latin typeface="Source Code Pro" panose="020B0509030403020204" pitchFamily="49" charset="0"/>
                <a:ea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4" name="Rectangle 3">
            <a:extLst>
              <a:ext uri="{FF2B5EF4-FFF2-40B4-BE49-F238E27FC236}">
                <a16:creationId xmlns:a16="http://schemas.microsoft.com/office/drawing/2014/main" id="{78238744-8775-3DD4-287A-407C518FF308}"/>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241927357"/>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B9FE2328-B001-4F0A-F1EA-1A2368F113D9}"/>
              </a:ext>
            </a:extLst>
          </p:cNvPr>
          <p:cNvSpPr txBox="1"/>
          <p:nvPr/>
        </p:nvSpPr>
        <p:spPr>
          <a:xfrm>
            <a:off x="767408" y="882000"/>
            <a:ext cx="10729192" cy="5355312"/>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'_id',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'orderID',</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as:</a:t>
            </a:r>
            <a:r>
              <a:rPr lang="en-IN" dirty="0">
                <a:latin typeface="Source Code Pro" panose="020B0509030403020204" pitchFamily="49" charset="0"/>
                <a:ea typeface="Source Code Pro" panose="020B0509030403020204" pitchFamily="49" charset="0"/>
              </a:rPr>
              <a:t> '</a:t>
            </a:r>
            <a:r>
              <a:rPr lang="en-IN" dirty="0" err="1">
                <a:latin typeface="Source Code Pro" panose="020B0509030403020204" pitchFamily="49" charset="0"/>
                <a:ea typeface="Source Code Pro" panose="020B0509030403020204" pitchFamily="49" charset="0"/>
              </a:rPr>
              <a:t>OrderDetails</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pipeline: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product: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qty: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rate: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qty', '</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rate'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2" name="Rectangle 1">
            <a:extLst>
              <a:ext uri="{FF2B5EF4-FFF2-40B4-BE49-F238E27FC236}">
                <a16:creationId xmlns:a16="http://schemas.microsoft.com/office/drawing/2014/main" id="{80C24B96-AE65-730E-2D31-BECC32DE4A5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Tree>
    <p:extLst>
      <p:ext uri="{BB962C8B-B14F-4D97-AF65-F5344CB8AC3E}">
        <p14:creationId xmlns:p14="http://schemas.microsoft.com/office/powerpoint/2010/main" val="3077047460"/>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35913"/>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130329857"/>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rPr>
              <a:t>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dirty="0" err="1"/>
              <a:t>db.createUser</a:t>
            </a:r>
            <a:r>
              <a:rPr lang="en-US" dirty="0"/>
              <a:t>()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585323"/>
          </a:xfrm>
          <a:prstGeom prst="rect">
            <a:avLst/>
          </a:prstGeom>
        </p:spPr>
        <p:txBody>
          <a:bodyPr wrap="square">
            <a:spAutoFit/>
          </a:bodyPr>
          <a:lstStyle/>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field1</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field2</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field3</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field4</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field5</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fieldN</a:t>
            </a:r>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valueN</a:t>
            </a:r>
          </a:p>
          <a:p>
            <a:r>
              <a:rPr lang="en-US" dirty="0">
                <a:solidFill>
                  <a:schemeClr val="accent2">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US" dirty="0">
                <a:solidFill>
                  <a:srgbClr val="DC525C"/>
                </a:solidFill>
                <a:latin typeface="Segoe UI Light" panose="020B0502040204020203" pitchFamily="34" charset="0"/>
                <a:cs typeface="Segoe UI Light" panose="020B0502040204020203" pitchFamily="34" charset="0"/>
              </a:rPr>
              <a:t>Types of Machine Learning </a:t>
            </a:r>
            <a:r>
              <a:rPr lang="en-US" sz="3600" dirty="0">
                <a:solidFill>
                  <a:srgbClr val="DC525C"/>
                </a:solidFill>
                <a:latin typeface="Segoe UI Light" panose="020B0502040204020203" pitchFamily="34" charset="0"/>
                <a:cs typeface="Segoe UI Light" panose="020B0502040204020203" pitchFamily="34" charset="0"/>
              </a:rPr>
              <a:t>(Supervised, Un-Supervised, Reinforcement) </a:t>
            </a:r>
            <a:endParaRPr lang="en-US" dirty="0">
              <a:solidFill>
                <a:srgbClr val="DC525C"/>
              </a:solidFill>
              <a:latin typeface="Segoe UI Light" panose="020B0502040204020203" pitchFamily="34" charset="0"/>
              <a:cs typeface="Segoe UI Light" panose="020B0502040204020203" pitchFamily="34" charset="0"/>
            </a:endParaRPr>
          </a:p>
        </p:txBody>
      </p:sp>
      <p:sp>
        <p:nvSpPr>
          <p:cNvPr id="3" name="Rectangle 2">
            <a:extLst>
              <a:ext uri="{FF2B5EF4-FFF2-40B4-BE49-F238E27FC236}">
                <a16:creationId xmlns:a16="http://schemas.microsoft.com/office/drawing/2014/main" id="{93FDE3EF-4D7F-BFBC-66B1-F4F43BAD9F8F}"/>
              </a:ext>
            </a:extLst>
          </p:cNvPr>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Tree>
    <p:extLst>
      <p:ext uri="{BB962C8B-B14F-4D97-AF65-F5344CB8AC3E}">
        <p14:creationId xmlns:p14="http://schemas.microsoft.com/office/powerpoint/2010/main" val="1331387752"/>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pic>
        <p:nvPicPr>
          <p:cNvPr id="1032" name="Picture 8" descr="Supervised Learning (How supervised machine learning works?">
            <a:extLst>
              <a:ext uri="{FF2B5EF4-FFF2-40B4-BE49-F238E27FC236}">
                <a16:creationId xmlns:a16="http://schemas.microsoft.com/office/drawing/2014/main" id="{35750175-A72F-BADC-C2DA-9CF5A92156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75920" y="2426206"/>
            <a:ext cx="5810539" cy="4119733"/>
          </a:xfrm>
          <a:prstGeom prst="rect">
            <a:avLst/>
          </a:prstGeom>
          <a:noFill/>
          <a:extLst>
            <a:ext uri="{909E8E84-426E-40DD-AFC4-6F175D3DCCD1}">
              <a14:hiddenFill xmlns:a14="http://schemas.microsoft.com/office/drawing/2010/main">
                <a:solidFill>
                  <a:srgbClr val="FFFFFF"/>
                </a:solidFill>
              </a14:hiddenFill>
            </a:ext>
          </a:extLst>
        </p:spPr>
      </p:pic>
      <p:sp>
        <p:nvSpPr>
          <p:cNvPr id="9" name="TextBox 8">
            <a:extLst>
              <a:ext uri="{FF2B5EF4-FFF2-40B4-BE49-F238E27FC236}">
                <a16:creationId xmlns:a16="http://schemas.microsoft.com/office/drawing/2014/main" id="{C1001DAA-4745-90A0-020D-AD535B56CBBF}"/>
              </a:ext>
            </a:extLst>
          </p:cNvPr>
          <p:cNvSpPr txBox="1"/>
          <p:nvPr/>
        </p:nvSpPr>
        <p:spPr>
          <a:xfrm>
            <a:off x="191344" y="584776"/>
            <a:ext cx="11737304" cy="1446550"/>
          </a:xfrm>
          <a:prstGeom prst="rect">
            <a:avLst/>
          </a:prstGeom>
          <a:noFill/>
        </p:spPr>
        <p:txBody>
          <a:bodyPr wrap="square">
            <a:spAutoFit/>
          </a:bodyPr>
          <a:lstStyle/>
          <a:p>
            <a:pPr algn="l"/>
            <a:r>
              <a:rPr lang="en-US" sz="2000" b="0" i="0" dirty="0">
                <a:solidFill>
                  <a:srgbClr val="2D3748"/>
                </a:solidFill>
                <a:effectLst/>
                <a:latin typeface="Arial" panose="020B0604020202020204" pitchFamily="34" charset="0"/>
                <a:cs typeface="Arial" panose="020B0604020202020204" pitchFamily="34" charset="0"/>
              </a:rPr>
              <a:t>Supervised machine learning has two key components: first is </a:t>
            </a:r>
            <a:r>
              <a:rPr lang="en-US" sz="2000" b="1" i="0" dirty="0">
                <a:solidFill>
                  <a:srgbClr val="2D3748"/>
                </a:solidFill>
                <a:effectLst/>
                <a:latin typeface="Arial" panose="020B0604020202020204" pitchFamily="34" charset="0"/>
                <a:cs typeface="Arial" panose="020B0604020202020204" pitchFamily="34" charset="0"/>
              </a:rPr>
              <a:t>input data</a:t>
            </a:r>
            <a:r>
              <a:rPr lang="en-US" sz="2000" b="0" i="0" dirty="0">
                <a:solidFill>
                  <a:srgbClr val="2D3748"/>
                </a:solidFill>
                <a:effectLst/>
                <a:latin typeface="Arial" panose="020B0604020202020204" pitchFamily="34" charset="0"/>
                <a:cs typeface="Arial" panose="020B0604020202020204" pitchFamily="34" charset="0"/>
              </a:rPr>
              <a:t> and second corresponding </a:t>
            </a:r>
            <a:r>
              <a:rPr lang="en-US" sz="2000" b="1" i="0" dirty="0">
                <a:solidFill>
                  <a:srgbClr val="2D3748"/>
                </a:solidFill>
                <a:effectLst/>
                <a:latin typeface="Arial" panose="020B0604020202020204" pitchFamily="34" charset="0"/>
                <a:cs typeface="Arial" panose="020B0604020202020204" pitchFamily="34" charset="0"/>
              </a:rPr>
              <a:t>output labels</a:t>
            </a:r>
            <a:r>
              <a:rPr lang="en-US" sz="2000" b="0" i="0" dirty="0">
                <a:solidFill>
                  <a:srgbClr val="2D3748"/>
                </a:solidFill>
                <a:effectLst/>
                <a:latin typeface="Arial" panose="020B0604020202020204" pitchFamily="34" charset="0"/>
                <a:cs typeface="Arial" panose="020B0604020202020204" pitchFamily="34" charset="0"/>
              </a:rPr>
              <a:t>. The goal is to build a model that can learn from this labeled data to make predictions or classifications on new, unseen data.</a:t>
            </a:r>
          </a:p>
          <a:p>
            <a:pPr algn="l"/>
            <a:endParaRPr lang="en-US" sz="800" b="0" i="0" dirty="0">
              <a:solidFill>
                <a:srgbClr val="2D3748"/>
              </a:solidFill>
              <a:effectLst/>
              <a:latin typeface="Arial" panose="020B0604020202020204" pitchFamily="34" charset="0"/>
              <a:cs typeface="Arial" panose="020B0604020202020204" pitchFamily="34" charset="0"/>
            </a:endParaRPr>
          </a:p>
          <a:p>
            <a:pPr algn="l"/>
            <a:r>
              <a:rPr lang="en-US" sz="2000" b="0" i="0" dirty="0">
                <a:solidFill>
                  <a:srgbClr val="2D3748"/>
                </a:solidFill>
                <a:effectLst/>
                <a:latin typeface="Arial" panose="020B0604020202020204" pitchFamily="34" charset="0"/>
                <a:cs typeface="Arial" panose="020B0604020202020204" pitchFamily="34" charset="0"/>
              </a:rPr>
              <a:t>The labeled data consists of input features  and the corresponding </a:t>
            </a:r>
            <a:r>
              <a:rPr lang="en-US" sz="2000" b="0" i="0">
                <a:solidFill>
                  <a:srgbClr val="2D3748"/>
                </a:solidFill>
                <a:effectLst/>
                <a:latin typeface="Arial" panose="020B0604020202020204" pitchFamily="34" charset="0"/>
                <a:cs typeface="Arial" panose="020B0604020202020204" pitchFamily="34" charset="0"/>
              </a:rPr>
              <a:t>output labels.</a:t>
            </a:r>
            <a:endParaRPr lang="en-US" sz="2000" b="0" i="0" dirty="0">
              <a:solidFill>
                <a:srgbClr val="2D3748"/>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48373981"/>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Supervised Learning</a:t>
            </a:r>
            <a:endParaRPr lang="en-IN" sz="3200" i="1" dirty="0">
              <a:solidFill>
                <a:srgbClr val="FF9900"/>
              </a:solidFill>
              <a:latin typeface="Arial" pitchFamily="34" charset="0"/>
              <a:cs typeface="Arial" pitchFamily="34" charset="0"/>
            </a:endParaRPr>
          </a:p>
        </p:txBody>
      </p:sp>
      <p:sp>
        <p:nvSpPr>
          <p:cNvPr id="9" name="TextBox 8">
            <a:extLst>
              <a:ext uri="{FF2B5EF4-FFF2-40B4-BE49-F238E27FC236}">
                <a16:creationId xmlns:a16="http://schemas.microsoft.com/office/drawing/2014/main" id="{C1001DAA-4745-90A0-020D-AD535B56CBBF}"/>
              </a:ext>
            </a:extLst>
          </p:cNvPr>
          <p:cNvSpPr txBox="1"/>
          <p:nvPr/>
        </p:nvSpPr>
        <p:spPr>
          <a:xfrm>
            <a:off x="191344" y="834965"/>
            <a:ext cx="11737304" cy="2862322"/>
          </a:xfrm>
          <a:prstGeom prst="rect">
            <a:avLst/>
          </a:prstGeom>
          <a:noFill/>
        </p:spPr>
        <p:txBody>
          <a:bodyPr wrap="square">
            <a:spAutoFit/>
          </a:bodyPr>
          <a:lstStyle/>
          <a:p>
            <a:pPr algn="l"/>
            <a:r>
              <a:rPr lang="en-US" sz="2000" b="1" i="0" dirty="0">
                <a:solidFill>
                  <a:srgbClr val="2D3748"/>
                </a:solidFill>
                <a:effectLst/>
                <a:latin typeface="Arial" panose="020B0604020202020204" pitchFamily="34" charset="0"/>
                <a:cs typeface="Arial" panose="020B0604020202020204" pitchFamily="34" charset="0"/>
              </a:rPr>
              <a:t>Medical Diagnosis</a:t>
            </a:r>
            <a:r>
              <a:rPr lang="en-US" sz="2000" b="0" i="0" dirty="0">
                <a:solidFill>
                  <a:srgbClr val="2D3748"/>
                </a:solidFill>
                <a:effectLst/>
                <a:latin typeface="Arial" panose="020B0604020202020204" pitchFamily="34" charset="0"/>
                <a:cs typeface="Arial" panose="020B0604020202020204" pitchFamily="34" charset="0"/>
              </a:rPr>
              <a:t>: Supervised algorithms are also used in the medical field for diagnosis purposes. It is done by using medical images and past labelled data with labels for disease conditions. With such a process, the machine can identify a disease for the new patients.</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Fraud Detection </a:t>
            </a:r>
            <a:r>
              <a:rPr lang="en-US" sz="2000" b="0" i="0" dirty="0">
                <a:solidFill>
                  <a:srgbClr val="2D3748"/>
                </a:solidFill>
                <a:effectLst/>
                <a:latin typeface="Arial" panose="020B0604020202020204" pitchFamily="34" charset="0"/>
                <a:cs typeface="Arial" panose="020B0604020202020204" pitchFamily="34" charset="0"/>
              </a:rPr>
              <a:t>- Supervised Learning algorithms are used for identifying fraud transactions, fraud customers, etc. It is done by using historic data to identify the patterns that can lead to possible fraud.</a:t>
            </a:r>
          </a:p>
          <a:p>
            <a:pPr algn="l"/>
            <a:endParaRPr lang="en-US" sz="2000" b="0" i="0" dirty="0">
              <a:solidFill>
                <a:srgbClr val="2D3748"/>
              </a:solidFill>
              <a:effectLst/>
              <a:latin typeface="Arial" panose="020B0604020202020204" pitchFamily="34" charset="0"/>
              <a:cs typeface="Arial" panose="020B0604020202020204" pitchFamily="34" charset="0"/>
            </a:endParaRPr>
          </a:p>
          <a:p>
            <a:pPr algn="l"/>
            <a:r>
              <a:rPr lang="en-US" sz="2000" b="1" i="0" dirty="0">
                <a:solidFill>
                  <a:srgbClr val="2D3748"/>
                </a:solidFill>
                <a:effectLst/>
                <a:latin typeface="Arial" panose="020B0604020202020204" pitchFamily="34" charset="0"/>
                <a:cs typeface="Arial" panose="020B0604020202020204" pitchFamily="34" charset="0"/>
              </a:rPr>
              <a:t>Spam detection </a:t>
            </a:r>
            <a:r>
              <a:rPr lang="en-US" sz="2000" b="0" i="0" dirty="0">
                <a:solidFill>
                  <a:srgbClr val="2D3748"/>
                </a:solidFill>
                <a:effectLst/>
                <a:latin typeface="Arial" panose="020B0604020202020204" pitchFamily="34" charset="0"/>
                <a:cs typeface="Arial" panose="020B0604020202020204" pitchFamily="34" charset="0"/>
              </a:rPr>
              <a:t>- In spam detection &amp; filtering algorithms are used. These algorithms classify an email as spam or not spam. The spam emails are sent to the spam folder.</a:t>
            </a:r>
          </a:p>
        </p:txBody>
      </p:sp>
    </p:spTree>
    <p:extLst>
      <p:ext uri="{BB962C8B-B14F-4D97-AF65-F5344CB8AC3E}">
        <p14:creationId xmlns:p14="http://schemas.microsoft.com/office/powerpoint/2010/main" val="3761250937"/>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6524962B-7610-4EFD-AA5E-DDE403AB8860}"/>
              </a:ext>
            </a:extLst>
          </p:cNvPr>
          <p:cNvSpPr/>
          <p:nvPr/>
        </p:nvSpPr>
        <p:spPr>
          <a:xfrm>
            <a:off x="1524000" y="1"/>
            <a:ext cx="9144000" cy="584775"/>
          </a:xfrm>
          <a:prstGeom prst="rect">
            <a:avLst/>
          </a:prstGeom>
          <a:noFill/>
        </p:spPr>
        <p:txBody>
          <a:bodyPr wrap="square">
            <a:spAutoFit/>
          </a:bodyPr>
          <a:lstStyle/>
          <a:p>
            <a:pPr algn="r"/>
            <a:r>
              <a:rPr lang="en-US" sz="3200" i="1" dirty="0">
                <a:solidFill>
                  <a:srgbClr val="FF9900"/>
                </a:solidFill>
                <a:latin typeface="Arial" pitchFamily="34" charset="0"/>
                <a:cs typeface="Arial" pitchFamily="34" charset="0"/>
              </a:rPr>
              <a:t>Unsupervised Learning</a:t>
            </a:r>
            <a:endParaRPr lang="en-IN" sz="3200" i="1" dirty="0">
              <a:solidFill>
                <a:srgbClr val="FF9900"/>
              </a:solidFill>
              <a:latin typeface="Arial" pitchFamily="34" charset="0"/>
              <a:cs typeface="Arial" pitchFamily="34" charset="0"/>
            </a:endParaRPr>
          </a:p>
        </p:txBody>
      </p:sp>
      <p:pic>
        <p:nvPicPr>
          <p:cNvPr id="2050" name="Picture 2" descr="Unsupervised Learning">
            <a:extLst>
              <a:ext uri="{FF2B5EF4-FFF2-40B4-BE49-F238E27FC236}">
                <a16:creationId xmlns:a16="http://schemas.microsoft.com/office/drawing/2014/main" id="{7E51A808-249E-665C-E076-AB08CEB32FC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31904" y="1986667"/>
            <a:ext cx="6412200" cy="4546317"/>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77C63E81-36AD-9FD2-AA77-B0E75D9E17FA}"/>
              </a:ext>
            </a:extLst>
          </p:cNvPr>
          <p:cNvSpPr txBox="1"/>
          <p:nvPr/>
        </p:nvSpPr>
        <p:spPr>
          <a:xfrm>
            <a:off x="335360" y="829161"/>
            <a:ext cx="11308744" cy="1015663"/>
          </a:xfrm>
          <a:prstGeom prst="rect">
            <a:avLst/>
          </a:prstGeom>
          <a:noFill/>
        </p:spPr>
        <p:txBody>
          <a:bodyPr wrap="square">
            <a:spAutoFit/>
          </a:bodyPr>
          <a:lstStyle/>
          <a:p>
            <a:r>
              <a:rPr lang="en-US" sz="2000" b="0" i="0" dirty="0">
                <a:solidFill>
                  <a:srgbClr val="2D3748"/>
                </a:solidFill>
                <a:effectLst/>
                <a:latin typeface="Arial" panose="020B0604020202020204" pitchFamily="34" charset="0"/>
                <a:cs typeface="Arial" panose="020B0604020202020204" pitchFamily="34" charset="0"/>
              </a:rPr>
              <a:t>Unsupervised learning is a type of machine learning where the algorithm learns from unlabeled data without any predefined outputs or target variables. The unsupervised learning finds patterns, similarities, or groupings within the data to get insights and make data-driven decisions.</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16974630"/>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solidFill>
                  <a:srgbClr val="B22251"/>
                </a:solidFill>
              </a:rPr>
              <a:t>array operations in mongodb examples </a:t>
            </a:r>
            <a:endParaRPr lang="en-US" dirty="0">
              <a:solidFill>
                <a:srgbClr val="B22251"/>
              </a:solidFill>
            </a:endParaRPr>
          </a:p>
        </p:txBody>
      </p:sp>
    </p:spTree>
    <p:extLst>
      <p:ext uri="{BB962C8B-B14F-4D97-AF65-F5344CB8AC3E}">
        <p14:creationId xmlns:p14="http://schemas.microsoft.com/office/powerpoint/2010/main" val="2606116193"/>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sp>
        <p:nvSpPr>
          <p:cNvPr id="4" name="TextBox 3">
            <a:extLst>
              <a:ext uri="{FF2B5EF4-FFF2-40B4-BE49-F238E27FC236}">
                <a16:creationId xmlns:a16="http://schemas.microsoft.com/office/drawing/2014/main" id="{863BD488-A6BD-4EDD-B350-33285DD1A903}"/>
              </a:ext>
            </a:extLst>
          </p:cNvPr>
          <p:cNvSpPr txBox="1"/>
          <p:nvPr/>
        </p:nvSpPr>
        <p:spPr>
          <a:xfrm>
            <a:off x="551384" y="1580014"/>
            <a:ext cx="11233248" cy="4801314"/>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1980</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hobbies: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qualifications: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2017</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dirty="0">
                <a:latin typeface="Source Code Pro" panose="020B0509030403020204" pitchFamily="49" charset="0"/>
                <a:ea typeface="Source Code Pro" panose="020B0509030403020204" pitchFamily="49" charset="0"/>
              </a:rPr>
              <a:t>, grade: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dirty="0">
                <a:latin typeface="Source Code Pro" panose="020B0509030403020204" pitchFamily="49" charset="0"/>
                <a:ea typeface="Source Code Pro" panose="020B0509030403020204" pitchFamily="49" charset="0"/>
              </a:rPr>
              <a:t>, year: </a:t>
            </a:r>
            <a:r>
              <a:rPr lang="en-IN" dirty="0">
                <a:solidFill>
                  <a:srgbClr val="994646"/>
                </a:solidFill>
                <a:latin typeface="Source Code Pro" panose="020B0509030403020204" pitchFamily="49" charset="0"/>
                <a:ea typeface="Source Code Pro" panose="020B0509030403020204" pitchFamily="49" charset="0"/>
              </a:rPr>
              <a:t>2019</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p:txBody>
      </p:sp>
      <p:sp>
        <p:nvSpPr>
          <p:cNvPr id="5" name="TextBox 4">
            <a:extLst>
              <a:ext uri="{FF2B5EF4-FFF2-40B4-BE49-F238E27FC236}">
                <a16:creationId xmlns:a16="http://schemas.microsoft.com/office/drawing/2014/main" id="{64A2DBB4-8857-41D8-80D9-F73C7E7A9888}"/>
              </a:ext>
            </a:extLst>
          </p:cNvPr>
          <p:cNvSpPr txBox="1"/>
          <p:nvPr/>
        </p:nvSpPr>
        <p:spPr>
          <a:xfrm>
            <a:off x="556590" y="932400"/>
            <a:ext cx="11228042" cy="36933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3693026552"/>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09899124"/>
              </p:ext>
            </p:extLst>
          </p:nvPr>
        </p:nvGraphicFramePr>
        <p:xfrm>
          <a:off x="263352" y="835200"/>
          <a:ext cx="11665296" cy="49377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 with following fields (_id, name, hobbies, city, and state) in the student collection.</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"painting"</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10</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2017</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for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1833844609"/>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8299226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This query is related to the previous example. In the previous example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details is added as an array in the qualification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FF0000"/>
                          </a:solidFill>
                          <a:latin typeface="Source Code Pro" panose="020B0509030403020204" pitchFamily="49" charset="0"/>
                          <a:ea typeface="Source Code Pro" panose="020B0509030403020204" pitchFamily="49" charset="0"/>
                        </a:rPr>
                        <a:t>See the output of previous example:-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Delete the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standard qualification from student collection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a </a:t>
                      </a:r>
                      <a:r>
                        <a:rPr lang="en-US" sz="1800" baseline="0" dirty="0">
                          <a:latin typeface="Source Code Pro" panose="020B0509030403020204" pitchFamily="49" charset="0"/>
                          <a:ea typeface="Source Code Pro" panose="020B0509030403020204" pitchFamily="49" charset="0"/>
                        </a:rPr>
                        <a:t>grade, year, school, and fees of 12</a:t>
                      </a:r>
                      <a:r>
                        <a:rPr lang="en-US" sz="1800" baseline="30000" dirty="0">
                          <a:latin typeface="Source Code Pro" panose="020B0509030403020204" pitchFamily="49" charset="0"/>
                          <a:ea typeface="Source Code Pro" panose="020B0509030403020204" pitchFamily="49" charset="0"/>
                        </a:rPr>
                        <a:t>th</a:t>
                      </a:r>
                      <a:r>
                        <a:rPr lang="en-US" sz="1800" baseline="0" dirty="0">
                          <a:latin typeface="Source Code Pro" panose="020B0509030403020204" pitchFamily="49" charset="0"/>
                          <a:ea typeface="Source Code Pro" panose="020B0509030403020204" pitchFamily="49" charset="0"/>
                        </a:rPr>
                        <a:t> standard in the</a:t>
                      </a:r>
                      <a:r>
                        <a:rPr lang="en-US" sz="1800" dirty="0">
                          <a:latin typeface="Source Code Pro" panose="020B0509030403020204" pitchFamily="49" charset="0"/>
                          <a:ea typeface="Source Code Pro" panose="020B0509030403020204" pitchFamily="49" charset="0"/>
                        </a:rPr>
                        <a:t> qualification field whose student _id:3.</a:t>
                      </a:r>
                      <a:endParaRPr kumimoji="0" lang="en-IN" sz="1800" kern="1200" dirty="0">
                        <a:solidFill>
                          <a:srgbClr val="994646"/>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a:t>
                      </a:r>
                      <a:r>
                        <a:rPr lang="en-IN" sz="1800" dirty="0">
                          <a:latin typeface="Source Code Pro" panose="020B0509030403020204" pitchFamily="49" charset="0"/>
                          <a:ea typeface="Source Code Pro" panose="020B0509030403020204" pitchFamily="49" charset="0"/>
                        </a:rPr>
                        <a:t>, year: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2019</a:t>
                      </a:r>
                      <a:r>
                        <a:rPr lang="en-IN" sz="1800" dirty="0">
                          <a:latin typeface="Source Code Pro" panose="020B0509030403020204" pitchFamily="49" charset="0"/>
                          <a:ea typeface="Source Code Pro" panose="020B0509030403020204" pitchFamily="49" charset="0"/>
                        </a:rPr>
                        <a:t>, 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22000</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299441333"/>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757595808"/>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field to 10</a:t>
                      </a:r>
                      <a:r>
                        <a:rPr lang="en-US" sz="1800" baseline="30000" dirty="0">
                          <a:latin typeface="Source Code Pro" panose="020B0509030403020204" pitchFamily="49" charset="0"/>
                          <a:ea typeface="Source Code Pro" panose="020B0509030403020204" pitchFamily="49" charset="0"/>
                        </a:rPr>
                        <a:t>th </a:t>
                      </a:r>
                      <a:r>
                        <a:rPr lang="en-US" sz="1800" dirty="0">
                          <a:latin typeface="Source Code Pro" panose="020B0509030403020204" pitchFamily="49" charset="0"/>
                          <a:ea typeface="Source Code Pro" panose="020B0509030403020204" pitchFamily="49" charset="0"/>
                        </a:rPr>
                        <a:t>std. and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 school in the student collection whose student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16814264"/>
                  </a:ext>
                </a:extLst>
              </a:tr>
              <a:tr h="364235">
                <a:tc>
                  <a:txBody>
                    <a:bodyPr/>
                    <a:lstStyle/>
                    <a:p>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"meer@gmail.com"</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079904228"/>
                  </a:ext>
                </a:extLst>
              </a:tr>
            </a:tbl>
          </a:graphicData>
        </a:graphic>
      </p:graphicFrame>
    </p:spTree>
    <p:extLst>
      <p:ext uri="{BB962C8B-B14F-4D97-AF65-F5344CB8AC3E}">
        <p14:creationId xmlns:p14="http://schemas.microsoft.com/office/powerpoint/2010/main" val="243708118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6575673"/>
              </p:ext>
            </p:extLst>
          </p:nvPr>
        </p:nvGraphicFramePr>
        <p:xfrm>
          <a:off x="263352" y="835200"/>
          <a:ext cx="11665296" cy="539496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the following fields from student collection { _id, student name, hobbies, and count the number of hobbies for every student  and show the count in the field hobbyCount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hobbyCount: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sz="1800" dirty="0">
                          <a:latin typeface="Source Code Pro" panose="020B0509030403020204" pitchFamily="49" charset="0"/>
                          <a:ea typeface="Source Code Pro" panose="020B0509030403020204" pitchFamily="49" charset="0"/>
                        </a:rPr>
                        <a:t>:"$hobbies"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Display the following fields from student collection { _id, student name, city, state, and qualification details of only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lang="en-US" sz="1800">
                          <a:latin typeface="Source Code Pro" panose="020B0509030403020204" pitchFamily="49" charset="0"/>
                          <a:ea typeface="Source Code Pro" panose="020B0509030403020204" pitchFamily="49" charset="0"/>
                        </a:rPr>
                        <a:t>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city: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state: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"10th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'$qualification', 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990387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4110365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3279525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8522417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4962118"/>
                  </a:ext>
                </a:extLst>
              </a:tr>
            </a:tbl>
          </a:graphicData>
        </a:graphic>
      </p:graphicFrame>
    </p:spTree>
    <p:extLst>
      <p:ext uri="{BB962C8B-B14F-4D97-AF65-F5344CB8AC3E}">
        <p14:creationId xmlns:p14="http://schemas.microsoft.com/office/powerpoint/2010/main" val="3458015112"/>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040708339"/>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3352" y="835200"/>
          <a:ext cx="11665296" cy="365760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00907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7787809"/>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75387706"/>
                  </a:ext>
                </a:extLst>
              </a:tr>
            </a:tbl>
          </a:graphicData>
        </a:graphic>
      </p:graphicFrame>
    </p:spTree>
    <p:extLst>
      <p:ext uri="{BB962C8B-B14F-4D97-AF65-F5344CB8AC3E}">
        <p14:creationId xmlns:p14="http://schemas.microsoft.com/office/powerpoint/2010/main" val="274174583"/>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96957131"/>
              </p:ext>
            </p:extLst>
          </p:nvPr>
        </p:nvGraphicFramePr>
        <p:xfrm>
          <a:off x="263352" y="835200"/>
          <a:ext cx="11665296" cy="55792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city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388765984"/>
                  </a:ext>
                </a:extLst>
              </a:tr>
              <a:tr h="364235">
                <a:tc>
                  <a:txBody>
                    <a:bodyPr/>
                    <a:lstStyle/>
                    <a:p>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_id: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082184645"/>
                  </a:ext>
                </a:extLst>
              </a:tr>
              <a:tr h="3240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64786142"/>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Rename qualifications field to qualification for all the documents.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697153476"/>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"qualifications":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"qualification"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74759654"/>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18390635"/>
                  </a:ext>
                </a:extLst>
              </a:tr>
              <a:tr h="364235">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school field to zeroth element of qualification field for student _id:2.</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03980515"/>
                  </a:ext>
                </a:extLst>
              </a:tr>
              <a:tr h="364235">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"rosary"</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12832621"/>
                  </a:ext>
                </a:extLst>
              </a:tr>
              <a:tr h="364235">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588358594"/>
                  </a:ext>
                </a:extLst>
              </a:tr>
              <a:tr h="63741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Add new school field and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0010562"/>
                  </a:ext>
                </a:extLst>
              </a:tr>
              <a:tr h="637412">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"MIT"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979363795"/>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450381209"/>
                  </a:ext>
                </a:extLst>
              </a:tr>
              <a:tr h="63741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446632274"/>
                  </a:ext>
                </a:extLst>
              </a:tr>
            </a:tbl>
          </a:graphicData>
        </a:graphic>
      </p:graphicFrame>
    </p:spTree>
    <p:extLst>
      <p:ext uri="{BB962C8B-B14F-4D97-AF65-F5344CB8AC3E}">
        <p14:creationId xmlns:p14="http://schemas.microsoft.com/office/powerpoint/2010/main" val="1587207171"/>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1568633"/>
              </p:ext>
            </p:extLst>
          </p:nvPr>
        </p:nvGraphicFramePr>
        <p:xfrm>
          <a:off x="263352" y="835200"/>
          <a:ext cx="11665296" cy="567648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1654146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844536356"/>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81796272"/>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value to an empty array for emailID field to zeroth element of qualification field for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04060449"/>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16821265"/>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949331837"/>
                  </a:ext>
                </a:extLst>
              </a:tr>
              <a:tr h="367200">
                <a:tc>
                  <a:txBody>
                    <a:bodyPr/>
                    <a:lstStyle/>
                    <a:p>
                      <a:pPr marL="285750" indent="-285750">
                        <a:buFont typeface="Arial" panose="020B0604020202020204" pitchFamily="34" charset="0"/>
                        <a:buChar char="•"/>
                      </a:pPr>
                      <a:r>
                        <a:rPr kumimoji="0" lang="en-US" sz="1800" kern="1200" dirty="0">
                          <a:solidFill>
                            <a:schemeClr val="tx1"/>
                          </a:solidFill>
                          <a:latin typeface="Source Code Pro" panose="020B0509030403020204" pitchFamily="49" charset="0"/>
                          <a:ea typeface="Source Code Pro" panose="020B0509030403020204" pitchFamily="49" charset="0"/>
                          <a:cs typeface="+mn-cs"/>
                        </a:rPr>
                        <a:t>Display student name and his 12th qualification details for all students.</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501648322"/>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kern="1200" dirty="0">
                          <a:solidFill>
                            <a:schemeClr val="tx1"/>
                          </a:solidFill>
                          <a:latin typeface="Source Code Pro" panose="020B0509030403020204" pitchFamily="49" charset="0"/>
                          <a:ea typeface="Source Code Pro" panose="020B0509030403020204" pitchFamily="49" charset="0"/>
                          <a:cs typeface="+mn-cs"/>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details':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'$qualification',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 } } } ])</a:t>
                      </a:r>
                      <a:endParaRPr kumimoji="0" lang="en-IN" sz="1800"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37725056"/>
                  </a:ext>
                </a:extLst>
              </a:tr>
            </a:tbl>
          </a:graphicData>
        </a:graphic>
      </p:graphicFrame>
    </p:spTree>
    <p:extLst>
      <p:ext uri="{BB962C8B-B14F-4D97-AF65-F5344CB8AC3E}">
        <p14:creationId xmlns:p14="http://schemas.microsoft.com/office/powerpoint/2010/main" val="4105932625"/>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999635387"/>
              </p:ext>
            </p:extLst>
          </p:nvPr>
        </p:nvGraphicFramePr>
        <p:xfrm>
          <a:off x="263352" y="835200"/>
          <a:ext cx="11665296" cy="5130720"/>
        </p:xfrm>
        <a:graphic>
          <a:graphicData uri="http://schemas.openxmlformats.org/drawingml/2006/table">
            <a:tbl>
              <a:tblPr firstRow="1" bandRow="1">
                <a:tableStyleId>{5940675A-B579-460E-94D1-54222C63F5DA}</a:tableStyleId>
              </a:tblPr>
              <a:tblGrid>
                <a:gridCol w="11665296">
                  <a:extLst>
                    <a:ext uri="{9D8B030D-6E8A-4147-A177-3AD203B41FA5}">
                      <a16:colId xmlns:a16="http://schemas.microsoft.com/office/drawing/2014/main" val="343719403"/>
                    </a:ext>
                  </a:extLst>
                </a:gridCol>
              </a:tblGrid>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12</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qualification details for student 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13729028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"12th"</a:t>
                      </a:r>
                      <a:r>
                        <a:rPr lang="en-IN" sz="1800" dirty="0">
                          <a:latin typeface="Source Code Pro" panose="020B0509030403020204" pitchFamily="49" charset="0"/>
                          <a:ea typeface="Source Code Pro" panose="020B0509030403020204" pitchFamily="49" charset="0"/>
                        </a:rPr>
                        <a:t>, grade: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t>
                      </a:r>
                      <a:r>
                        <a:rPr lang="en-IN" sz="1800" dirty="0">
                          <a:latin typeface="Source Code Pro" panose="020B0509030403020204" pitchFamily="49" charset="0"/>
                          <a:ea typeface="Source Code Pro" panose="020B0509030403020204" pitchFamily="49" charset="0"/>
                        </a:rPr>
                        <a:t>, year:</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 1982</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1891207"/>
                  </a:ext>
                </a:extLst>
              </a:tr>
              <a:tr h="36720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15071314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school field in qualification field for both elements.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64461085"/>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navrachana</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.school':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96655240"/>
                  </a:ext>
                </a:extLst>
              </a:tr>
              <a:tr h="367200">
                <a:tc>
                  <a:txBody>
                    <a:bodyPr/>
                    <a:lstStyle/>
                    <a:p>
                      <a:pPr marL="285750" indent="-285750">
                        <a:buFont typeface="Arial" panose="020B0604020202020204" pitchFamily="34" charset="0"/>
                        <a:buChar cha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1063771"/>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emailID for each school for student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75377910"/>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"nvrachana@gmail.com"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1</a:t>
                      </a:r>
                      <a:r>
                        <a:rPr lang="en-IN" sz="1800" dirty="0">
                          <a:latin typeface="Source Code Pro" panose="020B0509030403020204" pitchFamily="49" charset="0"/>
                          <a:ea typeface="Source Code Pro" panose="020B0509030403020204" pitchFamily="49" charset="0"/>
                        </a:rPr>
                        <a:t>.emailID’: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"bhavance@gmail.com"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20530169"/>
                  </a:ext>
                </a:extLst>
              </a:tr>
              <a:tr h="36720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03394776"/>
                  </a:ext>
                </a:extLst>
              </a:tr>
              <a:tr h="36720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fees field with value 7000 for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70901637"/>
                  </a:ext>
                </a:extLst>
              </a:tr>
              <a:tr h="36720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648622173"/>
                  </a:ext>
                </a:extLst>
              </a:tr>
            </a:tbl>
          </a:graphicData>
        </a:graphic>
      </p:graphicFrame>
    </p:spTree>
    <p:extLst>
      <p:ext uri="{BB962C8B-B14F-4D97-AF65-F5344CB8AC3E}">
        <p14:creationId xmlns:p14="http://schemas.microsoft.com/office/powerpoint/2010/main" val="2221168132"/>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922909151"/>
              </p:ext>
            </p:extLst>
          </p:nvPr>
        </p:nvGraphicFramePr>
        <p:xfrm>
          <a:off x="262800" y="836712"/>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football and cricket hobbies </a:t>
                      </a:r>
                      <a:r>
                        <a:rPr kumimoji="0" lang="en-US" sz="1800" kern="1200" dirty="0">
                          <a:solidFill>
                            <a:schemeClr val="tx1"/>
                          </a:solidFill>
                          <a:latin typeface="Source Code Pro" panose="020B0509030403020204" pitchFamily="49" charset="0"/>
                          <a:ea typeface="Source Code Pro" panose="020B0509030403020204" pitchFamily="49" charset="0"/>
                          <a:cs typeface="+mn-cs"/>
                        </a:rPr>
                        <a:t>whose student _id:1.</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"cricket"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Increase the fees by Rs. 2000 of all student who are in 10</a:t>
                      </a:r>
                      <a:r>
                        <a:rPr lang="en-US" sz="1800" baseline="30000" dirty="0">
                          <a:latin typeface="Source Code Pro" panose="020B0509030403020204" pitchFamily="49" charset="0"/>
                          <a:ea typeface="Source Code Pro" panose="020B0509030403020204" pitchFamily="49" charset="0"/>
                        </a:rPr>
                        <a:t>th</a:t>
                      </a:r>
                      <a:r>
                        <a:rPr lang="en-US" sz="1800" dirty="0">
                          <a:latin typeface="Source Code Pro" panose="020B0509030403020204" pitchFamily="49" charset="0"/>
                          <a:ea typeface="Source Code Pro" panose="020B0509030403020204" pitchFamily="49" charset="0"/>
                        </a:rPr>
                        <a:t> std.</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'qualification.name':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"10th"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'qualification.</a:t>
                      </a:r>
                      <a:r>
                        <a:rPr kumimoji="0" lang="en-IN" sz="1800" kern="1200" dirty="0">
                          <a:solidFill>
                            <a:srgbClr val="C00000"/>
                          </a:solidFill>
                          <a:latin typeface="Source Code Pro" panose="020B0509030403020204" pitchFamily="49" charset="0"/>
                          <a:ea typeface="Source Code Pro" panose="020B0509030403020204" pitchFamily="49" charset="0"/>
                          <a:cs typeface="+mn-cs"/>
                        </a:rPr>
                        <a:t>0</a:t>
                      </a:r>
                      <a:r>
                        <a:rPr lang="en-IN" sz="1800" dirty="0">
                          <a:latin typeface="Source Code Pro" panose="020B0509030403020204" pitchFamily="49" charset="0"/>
                          <a:ea typeface="Source Code Pro" panose="020B0509030403020204" pitchFamily="49" charset="0"/>
                        </a:rPr>
                        <a:t>.fees':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2000</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Add new student.</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"sangita"</a:t>
                      </a:r>
                      <a:r>
                        <a:rPr lang="en-IN" sz="1800" dirty="0">
                          <a:latin typeface="Source Code Pro" panose="020B0509030403020204" pitchFamily="49" charset="0"/>
                          <a:ea typeface="Source Code Pro" panose="020B0509030403020204" pitchFamily="49" charset="0"/>
                        </a:rPr>
                        <a:t>, hobbies: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city: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"baroda"</a:t>
                      </a:r>
                      <a:r>
                        <a:rPr lang="en-IN" sz="1800" dirty="0">
                          <a:latin typeface="Source Code Pro" panose="020B0509030403020204" pitchFamily="49" charset="0"/>
                          <a:ea typeface="Source Code Pro" panose="020B0509030403020204" pitchFamily="49" charset="0"/>
                        </a:rPr>
                        <a:t>, state: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"GJ"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053731124"/>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7136098"/>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Change the name to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ruhan</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 whose _id:3.</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47236479"/>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_id: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"ruhan"</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92736918"/>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829940845"/>
                  </a:ext>
                </a:extLst>
              </a:tr>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Display all students where name starts with the letter </a:t>
                      </a:r>
                      <a:r>
                        <a:rPr lang="en-IN" sz="1800" dirty="0">
                          <a:latin typeface="Source Code Pro" panose="020B0509030403020204" pitchFamily="49" charset="0"/>
                          <a:ea typeface="Source Code Pro" panose="020B0509030403020204" pitchFamily="49" charset="0"/>
                        </a:rPr>
                        <a:t>'</a:t>
                      </a:r>
                      <a:r>
                        <a:rPr lang="en-US" sz="1800" dirty="0">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14201783"/>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name: </a:t>
                      </a:r>
                      <a:r>
                        <a:rPr lang="en-IN" sz="1800" dirty="0">
                          <a:solidFill>
                            <a:srgbClr val="00B050"/>
                          </a:solidFill>
                          <a:latin typeface="Source Code Pro" panose="020B0509030403020204" pitchFamily="49" charset="0"/>
                          <a:ea typeface="Source Code Pro" panose="020B0509030403020204" pitchFamily="49" charset="0"/>
                        </a:rPr>
                        <a:t>/^r/</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62367612"/>
                  </a:ext>
                </a:extLst>
              </a:tr>
            </a:tbl>
          </a:graphicData>
        </a:graphic>
      </p:graphicFrame>
    </p:spTree>
    <p:extLst>
      <p:ext uri="{BB962C8B-B14F-4D97-AF65-F5344CB8AC3E}">
        <p14:creationId xmlns:p14="http://schemas.microsoft.com/office/powerpoint/2010/main" val="461127229"/>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82107700"/>
              </p:ext>
            </p:extLst>
          </p:nvPr>
        </p:nvGraphicFramePr>
        <p:xfrm>
          <a:off x="262800" y="692696"/>
          <a:ext cx="11664000" cy="6088712"/>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$first)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first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firstHobby: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495632">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$last)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"$hobbies"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student name, hobbies and the last hobby for all the student </a:t>
                      </a:r>
                      <a:r>
                        <a:rPr lang="en-US" dirty="0">
                          <a:solidFill>
                            <a:srgbClr val="C00000"/>
                          </a:solidFill>
                          <a:latin typeface="Source Code Pro" panose="020B0509030403020204" pitchFamily="49" charset="0"/>
                          <a:ea typeface="Source Code Pro" panose="020B0509030403020204" pitchFamily="49" charset="0"/>
                        </a:rPr>
                        <a:t>(using arrayElemAt)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0">
                <a:tc>
                  <a:txBody>
                    <a:bodyPr/>
                    <a:lstStyle/>
                    <a:p>
                      <a:r>
                        <a:rPr lang="en-IN" dirty="0">
                          <a:latin typeface="Source Code Pro" panose="020B0509030403020204" pitchFamily="49" charset="0"/>
                          <a:ea typeface="Source Code Pro" panose="020B0509030403020204" pitchFamily="49" charset="0"/>
                        </a:rPr>
                        <a:t>db.student.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name: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hobbies: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lastHobby: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"$hobbies",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Tree>
    <p:extLst>
      <p:ext uri="{BB962C8B-B14F-4D97-AF65-F5344CB8AC3E}">
        <p14:creationId xmlns:p14="http://schemas.microsoft.com/office/powerpoint/2010/main" val="2297325700"/>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operation on student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Tree>
    <p:extLst>
      <p:ext uri="{BB962C8B-B14F-4D97-AF65-F5344CB8AC3E}">
        <p14:creationId xmlns:p14="http://schemas.microsoft.com/office/powerpoint/2010/main" val="3630937538"/>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emp collection </a:t>
            </a:r>
            <a:endParaRPr lang="en-US" dirty="0"/>
          </a:p>
        </p:txBody>
      </p:sp>
    </p:spTree>
    <p:extLst>
      <p:ext uri="{BB962C8B-B14F-4D97-AF65-F5344CB8AC3E}">
        <p14:creationId xmlns:p14="http://schemas.microsoft.com/office/powerpoint/2010/main" val="8087774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5158716"/>
              </p:ext>
            </p:extLst>
          </p:nvPr>
        </p:nvGraphicFramePr>
        <p:xfrm>
          <a:off x="262800" y="764704"/>
          <a:ext cx="11664000" cy="5994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documents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a:t>
                      </a:r>
                      <a:r>
                        <a:rPr kumimoji="0" lang="en-US" kern="1200" dirty="0">
                          <a:solidFill>
                            <a:schemeClr val="tx1"/>
                          </a:solidFill>
                          <a:latin typeface="Source Code Pro" panose="020B0509030403020204" pitchFamily="49" charset="0"/>
                          <a:ea typeface="Source Code Pro" panose="020B0509030403020204" pitchFamily="49" charset="0"/>
                          <a:cs typeface="+mn-cs"/>
                        </a:rPr>
                        <a:t>and the zeroth element of his </a:t>
                      </a:r>
                      <a:r>
                        <a:rPr kumimoji="0" lang="en-IN" kern="1200" dirty="0">
                          <a:solidFill>
                            <a:schemeClr val="tx1"/>
                          </a:solidFill>
                          <a:latin typeface="Source Code Pro" panose="020B0509030403020204" pitchFamily="49" charset="0"/>
                          <a:ea typeface="Source Code Pro" panose="020B0509030403020204" pitchFamily="49" charset="0"/>
                          <a:cs typeface="+mn-cs"/>
                        </a:rPr>
                        <a:t>favourite color.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fields {_id, ename, gender, address, and isDocActive } from emp collection whose gender is ‘male’ and isDocActive is true for all the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gender: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"male"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gender: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entire document of the 7</a:t>
                      </a:r>
                      <a:r>
                        <a:rPr lang="en-US" baseline="30000" dirty="0">
                          <a:latin typeface="Source Code Pro" panose="020B0509030403020204" pitchFamily="49" charset="0"/>
                          <a:ea typeface="Source Code Pro" panose="020B0509030403020204" pitchFamily="49" charset="0"/>
                        </a:rPr>
                        <a:t>th</a:t>
                      </a:r>
                      <a:r>
                        <a:rPr lang="en-US" dirty="0">
                          <a:latin typeface="Source Code Pro" panose="020B0509030403020204" pitchFamily="49" charset="0"/>
                          <a:ea typeface="Source Code Pro" panose="020B0509030403020204" pitchFamily="49" charset="0"/>
                        </a:rPr>
                        <a:t> employee.)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()[6]; </a:t>
                      </a:r>
                      <a:r>
                        <a:rPr lang="en-US" dirty="0">
                          <a:latin typeface="Source Code Pro" panose="020B0509030403020204" pitchFamily="49" charset="0"/>
                          <a:ea typeface="Source Code Pro" panose="020B0509030403020204" pitchFamily="49" charset="0"/>
                        </a:rPr>
                        <a:t>(</a:t>
                      </a:r>
                      <a:r>
                        <a:rPr lang="en-US" dirty="0">
                          <a:solidFill>
                            <a:srgbClr val="FF0000"/>
                          </a:solidFill>
                          <a:latin typeface="Source Code Pro" panose="020B0509030403020204" pitchFamily="49" charset="0"/>
                          <a:ea typeface="Source Code Pro" panose="020B0509030403020204" pitchFamily="49" charset="0"/>
                        </a:rPr>
                        <a:t>Note:-</a:t>
                      </a:r>
                      <a:r>
                        <a:rPr lang="en-US" dirty="0">
                          <a:latin typeface="Source Code Pro" panose="020B0509030403020204" pitchFamily="49" charset="0"/>
                          <a:ea typeface="Source Code Pro" panose="020B0509030403020204" pitchFamily="49" charset="0"/>
                        </a:rPr>
                        <a:t> This will not work in mongosh shell)</a:t>
                      </a:r>
                      <a:r>
                        <a:rPr lang="en-IN" dirty="0">
                          <a:latin typeface="Source Code Pro" panose="020B0509030403020204" pitchFamily="49" charset="0"/>
                          <a:ea typeface="Source Code Pro" panose="020B0509030403020204" pitchFamily="49"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819188496"/>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total documents of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40868047"/>
                  </a:ext>
                </a:extLst>
              </a:tr>
              <a:tr h="204008">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622995297"/>
                  </a:ext>
                </a:extLst>
              </a:tr>
            </a:tbl>
          </a:graphicData>
        </a:graphic>
      </p:graphicFrame>
    </p:spTree>
    <p:extLst>
      <p:ext uri="{BB962C8B-B14F-4D97-AF65-F5344CB8AC3E}">
        <p14:creationId xmlns:p14="http://schemas.microsoft.com/office/powerpoint/2010/main" val="1806143780"/>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29703904"/>
              </p:ext>
            </p:extLst>
          </p:nvPr>
        </p:nvGraphicFramePr>
        <p:xfrm>
          <a:off x="262800" y="764704"/>
          <a:ext cx="11664000" cy="5999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all isDocActive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isDocActive: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document from </a:t>
                      </a:r>
                      <a:r>
                        <a:rPr lang="en-US">
                          <a:latin typeface="Source Code Pro" panose="020B0509030403020204" pitchFamily="49" charset="0"/>
                          <a:ea typeface="Source Code Pro" panose="020B0509030403020204" pitchFamily="49" charset="0"/>
                        </a:rPr>
                        <a:t>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sum of salary for all employees.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totalSalary: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solidFill>
                            <a:schemeClr val="tx1"/>
                          </a:solidFill>
                          <a:latin typeface="Source Code Pro" panose="020B0509030403020204" pitchFamily="49" charset="0"/>
                          <a:ea typeface="Source Code Pro" panose="020B0509030403020204" pitchFamily="49" charset="0"/>
                        </a:rPr>
                        <a:t>Print random 3  {employee name, address and salary} from emp collection. </a:t>
                      </a:r>
                      <a:endParaRPr lang="en-IN" dirty="0">
                        <a:solidFill>
                          <a:schemeClr val="tx1"/>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kumimoji="0" lang="en-IN" kern="1200" dirty="0">
                          <a:solidFill>
                            <a:schemeClr val="tx1"/>
                          </a:solidFill>
                          <a:latin typeface="Source Code Pro" panose="020B0509030403020204" pitchFamily="49" charset="0"/>
                          <a:ea typeface="Source Code Pro" panose="020B0509030403020204" pitchFamily="49" charset="0"/>
                          <a:cs typeface="+mn-cs"/>
                        </a:rPr>
                        <a:t>: {size: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IN" kern="1200" dirty="0">
                          <a:solidFill>
                            <a:schemeClr val="tx1"/>
                          </a:solidFill>
                          <a:latin typeface="Source Code Pro" panose="020B0509030403020204" pitchFamily="49" charset="0"/>
                          <a:ea typeface="Source Code Pro" panose="020B0509030403020204" pitchFamily="49" charset="0"/>
                          <a:cs typeface="+mn-cs"/>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address: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first 7 employee name, sal, and comm by changing the heading as Employee Name, Salary and Commission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_id: false, "Employee Name": "$ename", Salary: "sal", Commission: "$comm"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7</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bl>
          </a:graphicData>
        </a:graphic>
      </p:graphicFrame>
      <p:sp>
        <p:nvSpPr>
          <p:cNvPr id="4" name="Rectangle 3">
            <a:extLst>
              <a:ext uri="{FF2B5EF4-FFF2-40B4-BE49-F238E27FC236}">
                <a16:creationId xmlns:a16="http://schemas.microsoft.com/office/drawing/2014/main" id="{8ADDFD1B-5C45-1A01-73FB-19428B31DE3D}"/>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196993532"/>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93095149"/>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highest paid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"Maximum Salary"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employee name, his salary and also give documentNumber to every document.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a:t>
                      </a:r>
                      <a:r>
                        <a:rPr lang="en-IN" dirty="0">
                          <a:solidFill>
                            <a:srgbClr val="FF5A36"/>
                          </a:solidFill>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Give the ranking to all document in descending order on salary field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documentNumber: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$documentNumber: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documentNumber: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document who is getting 3</a:t>
                      </a:r>
                      <a:r>
                        <a:rPr lang="en-US" baseline="30000" dirty="0">
                          <a:latin typeface="Source Code Pro" panose="020B0509030403020204" pitchFamily="49" charset="0"/>
                          <a:ea typeface="Source Code Pro" panose="020B0509030403020204" pitchFamily="49" charset="0"/>
                        </a:rPr>
                        <a:t>rd</a:t>
                      </a:r>
                      <a:r>
                        <a:rPr lang="en-US" dirty="0">
                          <a:latin typeface="Source Code Pro" panose="020B0509030403020204" pitchFamily="49" charset="0"/>
                          <a:ea typeface="Source Code Pro" panose="020B0509030403020204" pitchFamily="49" charset="0"/>
                        </a:rPr>
                        <a:t> highest salary.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$denseRank: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denseRank: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sal: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denseRank: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2DB511AA-F67F-A753-934D-66328C6430C5}"/>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2296336712"/>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714614181"/>
              </p:ext>
            </p:extLst>
          </p:nvPr>
        </p:nvGraphicFramePr>
        <p:xfrm>
          <a:off x="262800" y="764704"/>
          <a:ext cx="11664000" cy="6101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the first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$first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the last element from cards array field from emp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ObjectId("62bfd2ff6a923392ce172cb8"</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ename: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$last</a:t>
                      </a:r>
                      <a:r>
                        <a:rPr lang="en-IN" dirty="0">
                          <a:latin typeface="Source Code Pro" panose="020B0509030403020204" pitchFamily="49" charset="0"/>
                          <a:ea typeface="Source Code Pro" panose="020B0509030403020204" pitchFamily="49" charset="0"/>
                        </a:rPr>
                        <a:t>: "$cards"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51EFBBE-B27A-5D96-39B3-907F53A83539}"/>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1322465525"/>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5443C974-4F8E-FC48-5117-CC93DC22527C}"/>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emp collection </a:t>
            </a:r>
          </a:p>
        </p:txBody>
      </p:sp>
    </p:spTree>
    <p:extLst>
      <p:ext uri="{BB962C8B-B14F-4D97-AF65-F5344CB8AC3E}">
        <p14:creationId xmlns:p14="http://schemas.microsoft.com/office/powerpoint/2010/main" val="4153484830"/>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some operations on movie collection </a:t>
            </a:r>
            <a:endParaRPr lang="en-US" dirty="0"/>
          </a:p>
        </p:txBody>
      </p:sp>
    </p:spTree>
    <p:extLst>
      <p:ext uri="{BB962C8B-B14F-4D97-AF65-F5344CB8AC3E}">
        <p14:creationId xmlns:p14="http://schemas.microsoft.com/office/powerpoint/2010/main" val="2724972877"/>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60346267"/>
              </p:ext>
            </p:extLst>
          </p:nvPr>
        </p:nvGraphicFramePr>
        <p:xfrm>
          <a:off x="262800" y="836712"/>
          <a:ext cx="11664000" cy="5135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Import movies.csv file in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192.168.1.21</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27017</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assignment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movies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sz="1800" dirty="0">
                          <a:solidFill>
                            <a:schemeClr val="accent5">
                              <a:lumMod val="75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d:\movie.csv </a:t>
                      </a:r>
                      <a:r>
                        <a:rPr kumimoji="0" lang="en-IN" sz="1800" kern="12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800" dirty="0">
                          <a:latin typeface="Source Code Pro" panose="020B0509030403020204" pitchFamily="49" charset="0"/>
                          <a:ea typeface="Source Code Pro" panose="020B0509030403020204" pitchFamily="49" charset="0"/>
                        </a:rPr>
                        <a:t>Print movie_title, director, relese date, and genres whose director name starts with the letter </a:t>
                      </a:r>
                      <a:r>
                        <a:rPr lang="en-US" sz="1800" dirty="0">
                          <a:solidFill>
                            <a:srgbClr val="00B050"/>
                          </a:solidFill>
                          <a:latin typeface="Source Code Pro" panose="020B0509030403020204" pitchFamily="49" charset="0"/>
                          <a:ea typeface="Source Code Pro" panose="020B0509030403020204" pitchFamily="49" charset="0"/>
                        </a:rPr>
                        <a:t>‘D’</a:t>
                      </a:r>
                      <a:r>
                        <a:rPr lang="en-US" sz="1800" dirty="0">
                          <a:latin typeface="Source Code Pro" panose="020B0509030403020204" pitchFamily="49" charset="0"/>
                          <a:ea typeface="Source Code Pro" panose="020B0509030403020204" pitchFamily="49" charset="0"/>
                        </a:rPr>
                        <a:t>.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director: </a:t>
                      </a:r>
                      <a:r>
                        <a:rPr lang="en-IN" sz="1800" dirty="0">
                          <a:solidFill>
                            <a:srgbClr val="00B050"/>
                          </a:solidFill>
                          <a:latin typeface="Source Code Pro" panose="020B0509030403020204" pitchFamily="49" charset="0"/>
                          <a:ea typeface="Source Code Pro" panose="020B0509030403020204" pitchFamily="49" charset="0"/>
                        </a:rPr>
                        <a:t>/^D/</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latin typeface="Source Code Pro" panose="020B0509030403020204" pitchFamily="49" charset="0"/>
                          <a:ea typeface="Source Code Pro" panose="020B0509030403020204" pitchFamily="49" charset="0"/>
                        </a:rPr>
                        <a:t> movie_title: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director: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relese: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genres: </a:t>
                      </a:r>
                      <a:r>
                        <a:rPr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sz="1800" dirty="0">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 } ])</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US" sz="1800" dirty="0">
                          <a:latin typeface="Source Code Pro" panose="020B0509030403020204" pitchFamily="49" charset="0"/>
                          <a:ea typeface="Source Code Pro" panose="020B0509030403020204" pitchFamily="49" charset="0"/>
                        </a:rPr>
                        <a:t>movie_title, director, genres, color, week1, week2, week3, week4, and create Total virtual field that print the addition of week1 + week2 + week3 + week4, round the Total to 3 decimal places.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week1: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week2: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week3: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week4: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Total: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'$week1', '$week2', '$week3', '$week4'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bl>
          </a:graphicData>
        </a:graphic>
      </p:graphicFrame>
    </p:spTree>
    <p:extLst>
      <p:ext uri="{BB962C8B-B14F-4D97-AF65-F5344CB8AC3E}">
        <p14:creationId xmlns:p14="http://schemas.microsoft.com/office/powerpoint/2010/main" val="2547664860"/>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114730105"/>
              </p:ext>
            </p:extLst>
          </p:nvPr>
        </p:nvGraphicFramePr>
        <p:xfrm>
          <a:off x="262800" y="764704"/>
          <a:ext cx="11664000" cy="5969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movie_title, director, language, genres, and color of all ‘English’ language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"English"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language: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Count ‘Hindi’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language: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"Hindi"</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"Total Hindi Movies"</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color, director, duration, genres, movie_title, title_year, productionhouses where genres is ‘Horror’.</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genres: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/Horror/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color: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duration: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productionhouses: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a copy of emp collection from primaryDB collection to assignment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latin typeface="Source Code Pro" panose="020B0509030403020204" pitchFamily="49" charset="0"/>
                          <a:ea typeface="Source Code Pro" panose="020B0509030403020204" pitchFamily="49" charset="0"/>
                        </a:rPr>
                        <a:t>('primaryDB').</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IN" dirty="0">
                          <a:latin typeface="Source Code Pro" panose="020B0509030403020204" pitchFamily="49" charset="0"/>
                          <a:ea typeface="Source Code Pro" panose="020B0509030403020204" pitchFamily="49" charset="0"/>
                        </a:rPr>
                        <a:t>: { db: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"assignment"</a:t>
                      </a:r>
                      <a:r>
                        <a:rPr lang="en-IN" dirty="0">
                          <a:latin typeface="Source Code Pro" panose="020B0509030403020204" pitchFamily="49" charset="0"/>
                          <a:ea typeface="Source Code Pro" panose="020B0509030403020204" pitchFamily="49" charset="0"/>
                        </a:rPr>
                        <a:t>, coll: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1037E19D-4DFB-4543-BE41-8B7C0A29B1FA}"/>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867429511"/>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99707067"/>
              </p:ext>
            </p:extLst>
          </p:nvPr>
        </p:nvGraphicFramePr>
        <p:xfrm>
          <a:off x="262800" y="764704"/>
          <a:ext cx="11664000" cy="5979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languages wise movies.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_id: '$language' , count :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a:t>
                      </a:r>
                      <a:r>
                        <a:rPr lang="en-IN" dirty="0">
                          <a:latin typeface="Source Code Pro" panose="020B0509030403020204" pitchFamily="49" charset="0"/>
                          <a:ea typeface="Source Code Pro" panose="020B0509030403020204" pitchFamily="49" charset="0"/>
                        </a:rPr>
                        <a:t>movie_title, director, genres, actor_1_name, actor_2_name, actor_3_name, budget, gross, stars and add new virtual field Rating and compute total sum of stars.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actor_1_name: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actor_2_name: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actor_3_name: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budget: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'$stars'</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Split genres in array and print the first element from the array.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$split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"$genres",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$arrayElemAt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"$x",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41536821"/>
                  </a:ext>
                </a:extLst>
              </a:tr>
              <a:tr h="370840">
                <a:tc>
                  <a:txBody>
                    <a:bodyPr/>
                    <a:lstStyle/>
                    <a:p>
                      <a:pPr marL="285750" indent="-285750">
                        <a:buFont typeface="Arial" panose="020B0604020202020204" pitchFamily="34" charset="0"/>
                        <a:buChar char="•"/>
                      </a:pPr>
                      <a:r>
                        <a:rPr kumimoji="0" lang="en-US" kern="1200" dirty="0">
                          <a:solidFill>
                            <a:schemeClr val="tx1"/>
                          </a:solidFill>
                          <a:latin typeface="Source Code Pro" panose="020B0509030403020204" pitchFamily="49" charset="0"/>
                          <a:ea typeface="Source Code Pro" panose="020B0509030403020204" pitchFamily="49" charset="0"/>
                          <a:cs typeface="+mn-cs"/>
                        </a:rPr>
                        <a:t>Print actor one and count how many characters are there in their name.</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92125383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kern="1200" dirty="0">
                          <a:solidFill>
                            <a:schemeClr val="tx1"/>
                          </a:solidFill>
                          <a:latin typeface="Source Code Pro" panose="020B0509030403020204" pitchFamily="49" charset="0"/>
                          <a:ea typeface="Source Code Pro" panose="020B0509030403020204" pitchFamily="49" charset="0"/>
                          <a:cs typeface="+mn-cs"/>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"actor name and length":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kern="1200" dirty="0">
                          <a:solidFill>
                            <a:schemeClr val="tx1"/>
                          </a:solidFill>
                          <a:latin typeface="Source Code Pro" panose="020B0509030403020204" pitchFamily="49" charset="0"/>
                          <a:ea typeface="Source Code Pro" panose="020B0509030403020204" pitchFamily="49" charset="0"/>
                          <a:cs typeface="+mn-cs"/>
                        </a:rPr>
                        <a:t>"$actor_1_name", " ---&gt;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chemeClr val="tx1"/>
                          </a:solidFill>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$strLenCP</a:t>
                      </a:r>
                      <a:r>
                        <a:rPr kumimoji="0" lang="en-IN" kern="1200" dirty="0">
                          <a:solidFill>
                            <a:schemeClr val="tx1"/>
                          </a:solidFill>
                          <a:latin typeface="Source Code Pro" panose="020B0509030403020204" pitchFamily="49" charset="0"/>
                          <a:ea typeface="Source Code Pro" panose="020B0509030403020204" pitchFamily="49" charset="0"/>
                          <a:cs typeface="+mn-cs"/>
                        </a:rPr>
                        <a:t>: "$actor_1_name"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1352224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196014244"/>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69599531"/>
              </p:ext>
            </p:extLst>
          </p:nvPr>
        </p:nvGraphicFramePr>
        <p:xfrm>
          <a:off x="262800" y="836712"/>
          <a:ext cx="11664000" cy="5161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Count movies which is directed by director whose name starts with a letter ‘B’.</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director: </a:t>
                      </a:r>
                      <a:r>
                        <a:rPr kumimoji="0" lang="en-IN" sz="1800" kern="1200" dirty="0">
                          <a:solidFill>
                            <a:srgbClr val="00B050"/>
                          </a:solidFill>
                          <a:latin typeface="Source Code Pro" panose="020B0509030403020204" pitchFamily="49" charset="0"/>
                          <a:ea typeface="Source Code Pro" panose="020B0509030403020204" pitchFamily="49" charset="0"/>
                          <a:cs typeface="+mn-cs"/>
                        </a:rPr>
                        <a:t>/^B/</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B5731B"/>
                          </a:solidFill>
                          <a:latin typeface="Source Code Pro" panose="020B0509030403020204" pitchFamily="49" charset="0"/>
                          <a:ea typeface="Source Code Pro" panose="020B0509030403020204" pitchFamily="49" charset="0"/>
                          <a:cs typeface="Calibri" panose="020F0502020204030204" pitchFamily="34" charset="0"/>
                        </a:rPr>
                        <a:t>null</a:t>
                      </a:r>
                      <a:r>
                        <a:rPr lang="en-IN" dirty="0">
                          <a:latin typeface="Source Code Pro" panose="020B0509030403020204" pitchFamily="49" charset="0"/>
                          <a:ea typeface="Source Code Pro" panose="020B0509030403020204" pitchFamily="49" charset="0"/>
                        </a:rPr>
                        <a:t>, count: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Print movie title and rating count.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movie list whose rating is = ‘5 star’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"$movie_title", stars: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rating :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$sum</a:t>
                      </a:r>
                      <a:r>
                        <a:rPr lang="en-IN" dirty="0">
                          <a:latin typeface="Source Code Pro" panose="020B0509030403020204" pitchFamily="49" charset="0"/>
                          <a:ea typeface="Source Code Pro" panose="020B0509030403020204" pitchFamily="49" charset="0"/>
                        </a:rPr>
                        <a:t>: '$stars'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rating: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'5 star'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13103597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mongosh.exe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mongosh</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2502189273"/>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61931734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76870532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43132297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345534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movies collection </a:t>
            </a:r>
          </a:p>
        </p:txBody>
      </p:sp>
    </p:spTree>
    <p:extLst>
      <p:ext uri="{BB962C8B-B14F-4D97-AF65-F5344CB8AC3E}">
        <p14:creationId xmlns:p14="http://schemas.microsoft.com/office/powerpoint/2010/main" val="4091151459"/>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one-to-one and one-to-many relationship</a:t>
            </a:r>
            <a:endParaRPr lang="en-US" dirty="0"/>
          </a:p>
        </p:txBody>
      </p:sp>
    </p:spTree>
    <p:extLst>
      <p:ext uri="{BB962C8B-B14F-4D97-AF65-F5344CB8AC3E}">
        <p14:creationId xmlns:p14="http://schemas.microsoft.com/office/powerpoint/2010/main" val="3484789413"/>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EFF0B987-A5C8-4CD9-A5F9-ABA3D61F2C42}"/>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2990410"/>
              </p:ext>
            </p:extLst>
          </p:nvPr>
        </p:nvGraphicFramePr>
        <p:xfrm>
          <a:off x="262800" y="836712"/>
          <a:ext cx="11664000" cy="5384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0" indent="0" algn="ctr">
                        <a:buFont typeface="Arial" panose="020B0604020202020204" pitchFamily="34" charset="0"/>
                        <a:buNone/>
                      </a:pPr>
                      <a:r>
                        <a:rPr lang="en-US" sz="2000" b="0" dirty="0">
                          <a:solidFill>
                            <a:srgbClr val="036883"/>
                          </a:solidFill>
                          <a:latin typeface="Source Code Pro" panose="020B0509030403020204" pitchFamily="49" charset="0"/>
                          <a:ea typeface="Source Code Pro" panose="020B0509030403020204" pitchFamily="49" charset="0"/>
                        </a:rPr>
                        <a:t>Create one-to-many relation between order and orderitems collection.</a:t>
                      </a:r>
                      <a:endParaRPr lang="en-IN" sz="2000" b="0" dirty="0">
                        <a:solidFill>
                          <a:srgbClr val="036883"/>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indent="0">
                        <a:buFont typeface="Arial" panose="020B0604020202020204" pitchFamily="34" charset="0"/>
                        <a:buNone/>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258165046"/>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 collection with following fields [ _id, orderDate, customer, city, latitude, and longitude ]. Insert minimum 7 customer details in the order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orderitems collection with following fields [ _id, orderid, cart [ { item, price, quantity, and unit },{item, price, quantity, and unit }, ... ], Insert minimum 3-4 items in cart for every customer.</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Create one-to-one relation between driver and licence collection.</a:t>
                      </a:r>
                      <a:endParaRPr kumimoji="0" lang="en-IN" sz="2000" b="0" kern="1200" dirty="0">
                        <a:solidFill>
                          <a:srgbClr val="036883"/>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Create driver collection with the following fields [ _id, name, age, city, phone ]. Insert 4-5 driver details in the collection.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Create licence collection with the following fields [ _id, driverId, licenceNumber, issuedOn, expireOn ]. Insert licence details for all the drivers.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bl>
          </a:graphicData>
        </a:graphic>
      </p:graphicFrame>
    </p:spTree>
    <p:extLst>
      <p:ext uri="{BB962C8B-B14F-4D97-AF65-F5344CB8AC3E}">
        <p14:creationId xmlns:p14="http://schemas.microsoft.com/office/powerpoint/2010/main" val="2459280794"/>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30974936"/>
              </p:ext>
            </p:extLst>
          </p:nvPr>
        </p:nvGraphicFramePr>
        <p:xfrm>
          <a:off x="262800" y="836712"/>
          <a:ext cx="11664000" cy="56997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order details with their orderItems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.orders.</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 {</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"orderitems",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"orderid",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"Cart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Display all order details with their orderItems details whose customer name is ‘ruhan’.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customer: "ruhan"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"orderitems",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"orderid",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"Cart Details"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with their licence details.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US" dirty="0">
                          <a:latin typeface="Source Code Pro" panose="020B0509030403020204" pitchFamily="49" charset="0"/>
                          <a:ea typeface="Source Code Pro" panose="020B0509030403020204" pitchFamily="49" charset="0"/>
                        </a:rPr>
                        <a:t>: "licence",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US" dirty="0">
                          <a:latin typeface="Source Code Pro" panose="020B0509030403020204" pitchFamily="49" charset="0"/>
                          <a:ea typeface="Source Code Pro" panose="020B0509030403020204" pitchFamily="49" charset="0"/>
                        </a:rPr>
                        <a:t>: "_id",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US" dirty="0">
                          <a:latin typeface="Source Code Pro" panose="020B0509030403020204" pitchFamily="49" charset="0"/>
                          <a:ea typeface="Source Code Pro" panose="020B0509030403020204" pitchFamily="49" charset="0"/>
                        </a:rPr>
                        <a:t>: "Licence Details"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 ])</a:t>
                      </a:r>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drivers details and their licence number, issuedOn, expireOn only.</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"licence",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"Licence Details" } }, {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name: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'Licence Details.licenceNumber':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50416759"/>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8443720"/>
              </p:ext>
            </p:extLst>
          </p:nvPr>
        </p:nvGraphicFramePr>
        <p:xfrm>
          <a:off x="262800" y="836712"/>
          <a:ext cx="11664000" cy="55626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Rename field name to driverName in driver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kern="1200" dirty="0">
                          <a:solidFill>
                            <a:schemeClr val="tx1"/>
                          </a:solidFill>
                          <a:latin typeface="Source Code Pro" panose="020B0509030403020204" pitchFamily="49" charset="0"/>
                          <a:ea typeface="Source Code Pro" panose="020B0509030403020204" pitchFamily="49" charset="0"/>
                          <a:cs typeface="+mn-cs"/>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name: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driverName</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a:t>
                      </a:r>
                      <a:r>
                        <a:rPr kumimoji="0" lang="en-US" kern="1200" dirty="0">
                          <a:solidFill>
                            <a:schemeClr val="tx1"/>
                          </a:solidFill>
                          <a:latin typeface="Source Code Pro" panose="020B0509030403020204" pitchFamily="49" charset="0"/>
                          <a:ea typeface="Source Code Pro" panose="020B0509030403020204" pitchFamily="49" charset="0"/>
                          <a:cs typeface="+mn-cs"/>
                        </a:rPr>
                        <a:t> </a:t>
                      </a:r>
                      <a:r>
                        <a:rPr kumimoji="0" lang="en-US" kern="1200" dirty="0">
                          <a:solidFill>
                            <a:schemeClr val="bg1">
                              <a:lumMod val="50000"/>
                            </a:schemeClr>
                          </a:solidFill>
                          <a:latin typeface="Source Code Pro" panose="020B0509030403020204" pitchFamily="49" charset="0"/>
                          <a:ea typeface="Source Code Pro" panose="020B0509030403020204" pitchFamily="49" charset="0"/>
                          <a:cs typeface="+mn-cs"/>
                        </a:rPr>
                        <a:t>} )</a:t>
                      </a:r>
                      <a:endParaRPr kumimoji="0" lang="en-IN" kern="1200" dirty="0">
                        <a:solidFill>
                          <a:schemeClr val="tx1"/>
                        </a:solidFill>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064786142"/>
                  </a:ext>
                </a:extLst>
              </a:tr>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97153476"/>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7475965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18390635"/>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103980515"/>
                  </a:ext>
                </a:extLst>
              </a:tr>
              <a:tr h="370840">
                <a:tc>
                  <a:txBody>
                    <a:bodyPr/>
                    <a:lstStyle/>
                    <a:p>
                      <a:endParaRPr lang="en-IN" dirty="0">
                        <a:solidFill>
                          <a:schemeClr val="bg1">
                            <a:lumMod val="50000"/>
                          </a:schemeClr>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12832621"/>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588358594"/>
                  </a:ext>
                </a:extLst>
              </a:tr>
              <a:tr h="370840">
                <a:tc>
                  <a:txBody>
                    <a:bodyPr/>
                    <a:lstStyle/>
                    <a:p>
                      <a:pPr marL="285750" indent="-285750">
                        <a:buFont typeface="Arial" panose="020B0604020202020204" pitchFamily="34" charset="0"/>
                        <a:buChar char="•"/>
                      </a:pP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0010562"/>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71004811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331196327"/>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494152819"/>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2626273220"/>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73281008"/>
                  </a:ext>
                </a:extLst>
              </a:tr>
            </a:tbl>
          </a:graphicData>
        </a:graphic>
      </p:graphicFrame>
      <p:sp>
        <p:nvSpPr>
          <p:cNvPr id="6" name="Rectangle 5">
            <a:extLst>
              <a:ext uri="{FF2B5EF4-FFF2-40B4-BE49-F238E27FC236}">
                <a16:creationId xmlns:a16="http://schemas.microsoft.com/office/drawing/2014/main" id="{5F6059CF-DB8D-4EBF-996B-BC5DB8CFE3B4}"/>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operation on one-to-one and one-to-many collection </a:t>
            </a:r>
          </a:p>
        </p:txBody>
      </p:sp>
    </p:spTree>
    <p:extLst>
      <p:ext uri="{BB962C8B-B14F-4D97-AF65-F5344CB8AC3E}">
        <p14:creationId xmlns:p14="http://schemas.microsoft.com/office/powerpoint/2010/main" val="4164348433"/>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594689657"/>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08547081"/>
              </p:ext>
            </p:extLst>
          </p:nvPr>
        </p:nvGraphicFramePr>
        <p:xfrm>
          <a:off x="262800" y="836712"/>
          <a:ext cx="11664000" cy="15544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print documents from emp collection between the range of numbers.</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b </a:t>
                      </a:r>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graphicFrame>
        <p:nvGraphicFramePr>
          <p:cNvPr id="7" name="Table 5">
            <a:extLst>
              <a:ext uri="{FF2B5EF4-FFF2-40B4-BE49-F238E27FC236}">
                <a16:creationId xmlns:a16="http://schemas.microsoft.com/office/drawing/2014/main" id="{DECCF585-B9FA-6294-BAEE-A0DFA4A516B7}"/>
              </a:ext>
            </a:extLst>
          </p:cNvPr>
          <p:cNvGraphicFramePr>
            <a:graphicFrameLocks noGrp="1"/>
          </p:cNvGraphicFramePr>
          <p:nvPr>
            <p:extLst>
              <p:ext uri="{D42A27DB-BD31-4B8C-83A1-F6EECF244321}">
                <p14:modId xmlns:p14="http://schemas.microsoft.com/office/powerpoint/2010/main" val="1501260398"/>
              </p:ext>
            </p:extLst>
          </p:nvPr>
        </p:nvGraphicFramePr>
        <p:xfrm>
          <a:off x="264648" y="3140968"/>
          <a:ext cx="11664000" cy="18338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Print all employee names in title case.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TitleCaseName: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$concat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$toUpper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'$ename', </a:t>
                      </a:r>
                      <a:r>
                        <a:rPr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 } ] } } } ])</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kern="1200" dirty="0">
                          <a:solidFill>
                            <a:schemeClr val="bg1">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Tree>
    <p:extLst>
      <p:ext uri="{BB962C8B-B14F-4D97-AF65-F5344CB8AC3E}">
        <p14:creationId xmlns:p14="http://schemas.microsoft.com/office/powerpoint/2010/main" val="397210900"/>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40573763"/>
              </p:ext>
            </p:extLst>
          </p:nvPr>
        </p:nvGraphicFramePr>
        <p:xfrm>
          <a:off x="262800" y="836712"/>
          <a:ext cx="11664000" cy="40284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Print the document who is getting the </a:t>
                      </a:r>
                      <a:r>
                        <a:rPr lang="en-US" sz="1800">
                          <a:latin typeface="Source Code Pro" panose="020B0509030403020204" pitchFamily="49" charset="0"/>
                          <a:ea typeface="Source Code Pro" panose="020B0509030403020204" pitchFamily="49" charset="0"/>
                        </a:rPr>
                        <a:t>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_id: null,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sal: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.Salary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p>
                    <a:p>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608418218"/>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2432308"/>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800" dirty="0">
                          <a:latin typeface="Source Code Pro" panose="020B0509030403020204" pitchFamily="49" charset="0"/>
                          <a:ea typeface="Source Code Pro" panose="020B0509030403020204" pitchFamily="49" charset="0"/>
                        </a:rPr>
                        <a:t>Write a javascript program to print documents from emp collection who is getting the 3</a:t>
                      </a:r>
                      <a:r>
                        <a:rPr lang="en-US" sz="1800" baseline="30000" dirty="0">
                          <a:latin typeface="Source Code Pro" panose="020B0509030403020204" pitchFamily="49" charset="0"/>
                          <a:ea typeface="Source Code Pro" panose="020B0509030403020204" pitchFamily="49" charset="0"/>
                        </a:rPr>
                        <a:t>rd</a:t>
                      </a:r>
                      <a:r>
                        <a:rPr lang="en-US" sz="1800" dirty="0">
                          <a:latin typeface="Source Code Pro" panose="020B0509030403020204" pitchFamily="49" charset="0"/>
                          <a:ea typeface="Source Code Pro" panose="020B0509030403020204" pitchFamily="49" charset="0"/>
                        </a:rPr>
                        <a:t> highest salary.</a:t>
                      </a:r>
                      <a:endParaRPr lang="en-IN" sz="18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lang="en-IN" sz="1800" dirty="0">
                          <a:latin typeface="Source Code Pro" panose="020B0509030403020204" pitchFamily="49" charset="0"/>
                          <a:ea typeface="Source Code Pro" panose="020B0509030403020204" pitchFamily="49" charset="0"/>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return</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sz="1800" dirty="0">
                          <a:latin typeface="Source Code Pro" panose="020B0509030403020204" pitchFamily="49" charset="0"/>
                          <a:ea typeface="Source Code Pro" panose="020B0509030403020204" pitchFamily="49" charset="0"/>
                        </a:rPr>
                        <a:t>.emp.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$setWindowFields</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sortBy</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sal: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output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DenseRank: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rgbClr val="FF5A36"/>
                          </a:solidFill>
                          <a:latin typeface="Source Code Pro" panose="020B0509030403020204" pitchFamily="49" charset="0"/>
                          <a:ea typeface="Source Code Pro" panose="020B0509030403020204" pitchFamily="49" charset="0"/>
                          <a:cs typeface="+mn-cs"/>
                        </a:rPr>
                        <a:t>$denseRank: {}</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sz="1800" dirty="0">
                          <a:latin typeface="Source Code Pro" panose="020B0509030403020204" pitchFamily="49" charset="0"/>
                          <a:ea typeface="Source Code Pro" panose="020B0509030403020204" pitchFamily="49"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sz="1800"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if</a:t>
                      </a:r>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lang="en-IN" sz="1800"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3</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sz="1800" dirty="0">
                          <a:latin typeface="Source Code Pro" panose="020B0509030403020204" pitchFamily="49" charset="0"/>
                          <a:ea typeface="Source Code Pro" panose="020B0509030403020204" pitchFamily="49" charset="0"/>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.ename,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.sal, " ", </a:t>
                      </a:r>
                      <a:r>
                        <a:rPr kumimoji="0" lang="en-IN" sz="1800" i="0" kern="12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sz="1800" dirty="0">
                          <a:latin typeface="Source Code Pro" panose="020B0509030403020204" pitchFamily="49" charset="0"/>
                          <a:ea typeface="Source Code Pro" panose="020B0509030403020204" pitchFamily="49" charset="0"/>
                        </a:rPr>
                        <a:t>.DenseRank</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sz="1800" dirty="0">
                          <a:latin typeface="Source Code Pro" panose="020B0509030403020204" pitchFamily="49" charset="0"/>
                          <a:ea typeface="Source Code Pro" panose="020B0509030403020204" pitchFamily="49" charset="0"/>
                        </a:rPr>
                        <a:t>;</a:t>
                      </a:r>
                    </a:p>
                    <a:p>
                      <a:r>
                        <a:rPr lang="en-IN" sz="1800"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22321843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06406122"/>
              </p:ext>
            </p:extLst>
          </p:nvPr>
        </p:nvGraphicFramePr>
        <p:xfrm>
          <a:off x="262800" y="836712"/>
          <a:ext cx="11664000" cy="34798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sz="1800" b="0" kern="1200" dirty="0">
                          <a:solidFill>
                            <a:srgbClr val="C05893"/>
                          </a:solidFill>
                          <a:effectLst/>
                          <a:latin typeface="Source Code Pro" panose="020B0509030403020204" pitchFamily="49" charset="0"/>
                          <a:ea typeface="Source Code Pro" panose="020B0509030403020204" pitchFamily="49" charset="0"/>
                          <a:cs typeface="+mn-cs"/>
                        </a:rPr>
                        <a:t>const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fn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db.emp.</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_id: false, ename: true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i="1"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var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for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i</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&lt;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i++</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i="0" kern="1200"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doc</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.ename.</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(i,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rgbClr val="B22251"/>
                          </a:solidFill>
                          <a:effectLst/>
                          <a:latin typeface="Source Code Pro" panose="020B0509030403020204" pitchFamily="49" charset="0"/>
                          <a:ea typeface="Source Code Pro" panose="020B0509030403020204" pitchFamily="49" charset="0"/>
                          <a:cs typeface="+mn-cs"/>
                        </a:rPr>
                        <a:t>console</a:t>
                      </a:r>
                      <a:r>
                        <a:rPr kumimoji="0" lang="en-IN" sz="1800" b="0" kern="1200" dirty="0">
                          <a:solidFill>
                            <a:schemeClr val="tx1"/>
                          </a:solidFill>
                          <a:effectLst/>
                          <a:latin typeface="Source Code Pro" panose="020B0509030403020204" pitchFamily="49" charset="0"/>
                          <a:ea typeface="Source Code Pro" panose="020B0509030403020204" pitchFamily="49" charset="0"/>
                          <a:cs typeface="+mn-cs"/>
                        </a:rPr>
                        <a:t>.</a:t>
                      </a:r>
                      <a:r>
                        <a:rPr kumimoji="0" lang="en-IN" sz="1800" b="0" kern="1200" dirty="0">
                          <a:solidFill>
                            <a:srgbClr val="B6816E"/>
                          </a:solidFill>
                          <a:effectLst/>
                          <a:latin typeface="Source Code Pro" panose="020B0509030403020204" pitchFamily="49" charset="0"/>
                          <a:ea typeface="Source Code Pro" panose="020B0509030403020204" pitchFamily="49" charset="0"/>
                          <a:cs typeface="+mn-cs"/>
                        </a:rPr>
                        <a:t>log</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x.</a:t>
                      </a:r>
                      <a:r>
                        <a:rPr kumimoji="0" lang="en-IN" kern="1200" dirty="0">
                          <a:solidFill>
                            <a:srgbClr val="00B0F0"/>
                          </a:solidFill>
                          <a:latin typeface="Source Code Pro" panose="020B0509030403020204" pitchFamily="49" charset="0"/>
                          <a:ea typeface="Source Code Pro" panose="020B0509030403020204" pitchFamily="49" charset="0"/>
                          <a:cs typeface="+mn-cs"/>
                        </a:rPr>
                        <a:t>substr</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0</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x.</a:t>
                      </a:r>
                      <a:r>
                        <a:rPr kumimoji="0" lang="en-IN" kern="1200" dirty="0">
                          <a:solidFill>
                            <a:srgbClr val="00B0F0"/>
                          </a:solidFill>
                          <a:latin typeface="Source Code Pro" panose="020B0509030403020204" pitchFamily="49" charset="0"/>
                          <a:ea typeface="Source Code Pro" panose="020B0509030403020204" pitchFamily="49" charset="0"/>
                          <a:cs typeface="+mn-cs"/>
                        </a:rPr>
                        <a:t>length</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kern="1200" dirty="0">
                          <a:solidFill>
                            <a:schemeClr val="accent5">
                              <a:lumMod val="50000"/>
                            </a:schemeClr>
                          </a:solidFill>
                          <a:effectLst/>
                          <a:latin typeface="Source Code Pro" panose="020B0509030403020204" pitchFamily="49" charset="0"/>
                          <a:ea typeface="Source Code Pro" panose="020B0509030403020204" pitchFamily="49" charset="0"/>
                          <a:cs typeface="+mn-cs"/>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br>
                        <a:rPr kumimoji="0" lang="en-IN" b="0" kern="1200" dirty="0">
                          <a:solidFill>
                            <a:schemeClr val="tx1"/>
                          </a:solidFill>
                          <a:effectLst/>
                          <a:latin typeface="Source Code Pro" panose="020B0509030403020204" pitchFamily="49" charset="0"/>
                          <a:ea typeface="Source Code Pro" panose="020B0509030403020204" pitchFamily="49" charset="0"/>
                          <a:cs typeface="+mn-cs"/>
                        </a:rPr>
                      </a:b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b="0" kern="1200" dirty="0">
                          <a:solidFill>
                            <a:schemeClr val="tx1"/>
                          </a:solidFill>
                          <a:effectLst/>
                          <a:latin typeface="Source Code Pro" panose="020B0509030403020204" pitchFamily="49" charset="0"/>
                          <a:ea typeface="Source Code Pro" panose="020B0509030403020204" pitchFamily="49" charset="0"/>
                          <a:cs typeface="+mn-cs"/>
                        </a:rPr>
                        <a:t>;</a:t>
                      </a:r>
                    </a:p>
                    <a:p>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a:t>
            </a:r>
          </a:p>
        </p:txBody>
      </p:sp>
    </p:spTree>
    <p:extLst>
      <p:ext uri="{BB962C8B-B14F-4D97-AF65-F5344CB8AC3E}">
        <p14:creationId xmlns:p14="http://schemas.microsoft.com/office/powerpoint/2010/main" val="474326241"/>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javascript-mongodb examples </a:t>
            </a:r>
            <a:endParaRPr lang="en-US" dirty="0"/>
          </a:p>
        </p:txBody>
      </p:sp>
      <p:sp>
        <p:nvSpPr>
          <p:cNvPr id="3" name="TextBox 2">
            <a:extLst>
              <a:ext uri="{FF2B5EF4-FFF2-40B4-BE49-F238E27FC236}">
                <a16:creationId xmlns:a16="http://schemas.microsoft.com/office/drawing/2014/main" id="{F0F61A82-B5A1-E659-229D-6A6FCB6EAFD9}"/>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Tree>
    <p:extLst>
      <p:ext uri="{BB962C8B-B14F-4D97-AF65-F5344CB8AC3E}">
        <p14:creationId xmlns:p14="http://schemas.microsoft.com/office/powerpoint/2010/main" val="3608200423"/>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4293204"/>
              </p:ext>
            </p:extLst>
          </p:nvPr>
        </p:nvGraphicFramePr>
        <p:xfrm>
          <a:off x="262800" y="836712"/>
          <a:ext cx="11664000" cy="293116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00708745"/>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601168250"/>
              </p:ext>
            </p:extLst>
          </p:nvPr>
        </p:nvGraphicFramePr>
        <p:xfrm>
          <a:off x="262800" y="836712"/>
          <a:ext cx="11664000" cy="32004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in drive collection with multiple phone numbers.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
        <p:nvSpPr>
          <p:cNvPr id="8" name="TextBox 7">
            <a:extLst>
              <a:ext uri="{FF2B5EF4-FFF2-40B4-BE49-F238E27FC236}">
                <a16:creationId xmlns:a16="http://schemas.microsoft.com/office/drawing/2014/main" id="{00529A43-7B92-473B-B0FB-B769E12CFF9E}"/>
              </a:ext>
            </a:extLst>
          </p:cNvPr>
          <p:cNvSpPr txBox="1"/>
          <p:nvPr/>
        </p:nvSpPr>
        <p:spPr>
          <a:xfrm>
            <a:off x="258856" y="5013176"/>
            <a:ext cx="11664000" cy="646331"/>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Enterprise assignment&gt; addDriver(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'driver001'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'Sanjay'</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21</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9850</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9922</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8080 </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930014771"/>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840789026"/>
              </p:ext>
            </p:extLst>
          </p:nvPr>
        </p:nvGraphicFramePr>
        <p:xfrm>
          <a:off x="262800" y="836712"/>
          <a:ext cx="11664000" cy="457200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insert new driver who must be above or equals to 18 yrs. in drive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US" b="0" kern="1200" dirty="0">
                          <a:solidFill>
                            <a:srgbClr val="C05893"/>
                          </a:solidFill>
                          <a:effectLst/>
                          <a:latin typeface="Source Code Pro" panose="020B0509030403020204" pitchFamily="49" charset="0"/>
                          <a:ea typeface="Source Code Pro" panose="020B0509030403020204" pitchFamily="49" charset="0"/>
                          <a:cs typeface="+mn-cs"/>
                        </a:rPr>
                        <a:t>let</a:t>
                      </a:r>
                      <a:r>
                        <a:rPr lang="en-US" dirty="0">
                          <a:latin typeface="Source Code Pro" panose="020B0509030403020204" pitchFamily="49" charset="0"/>
                          <a:ea typeface="Source Code Pro" panose="020B0509030403020204" pitchFamily="49" charset="0"/>
                        </a:rPr>
                        <a:t> addDriver_above18 </a:t>
                      </a:r>
                      <a:r>
                        <a:rPr kumimoji="0" lang="en-US"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_id, driverName, age, city, phone</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r>
                        <a:rPr kumimoji="0" lang="en-US"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if</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age </a:t>
                      </a:r>
                      <a:r>
                        <a:rPr lang="en-US" dirty="0">
                          <a:solidFill>
                            <a:schemeClr val="accent5">
                              <a:lumMod val="50000"/>
                            </a:schemeClr>
                          </a:solidFill>
                          <a:latin typeface="Source Code Pro" panose="020B0509030403020204" pitchFamily="49" charset="0"/>
                          <a:ea typeface="Source Code Pro" panose="020B0509030403020204" pitchFamily="49" charset="0"/>
                        </a:rPr>
                        <a:t>&gt;=</a:t>
                      </a:r>
                      <a:r>
                        <a:rPr lang="en-US" dirty="0">
                          <a:latin typeface="Source Code Pro" panose="020B0509030403020204" pitchFamily="49" charset="0"/>
                          <a:ea typeface="Source Code Pro" panose="020B0509030403020204" pitchFamily="49" charset="0"/>
                        </a:rPr>
                        <a:t> 18 </a:t>
                      </a:r>
                      <a:r>
                        <a:rPr lang="en-US" dirty="0">
                          <a:solidFill>
                            <a:schemeClr val="bg1">
                              <a:lumMod val="50000"/>
                            </a:schemeClr>
                          </a:solidFill>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kumimoji="0" lang="en-US"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rPr>
                        <a:t>.driver.</a:t>
                      </a:r>
                      <a:r>
                        <a:rPr kumimoji="0" lang="en-US"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_id: _id,</a:t>
                      </a:r>
                    </a:p>
                    <a:p>
                      <a:r>
                        <a:rPr lang="en-US" dirty="0">
                          <a:latin typeface="Source Code Pro" panose="020B0509030403020204" pitchFamily="49" charset="0"/>
                          <a:ea typeface="Source Code Pro" panose="020B0509030403020204" pitchFamily="49" charset="0"/>
                        </a:rPr>
                        <a:t>	   driverName: driverName,</a:t>
                      </a:r>
                    </a:p>
                    <a:p>
                      <a:r>
                        <a:rPr lang="en-US" dirty="0">
                          <a:latin typeface="Source Code Pro" panose="020B0509030403020204" pitchFamily="49" charset="0"/>
                          <a:ea typeface="Source Code Pro" panose="020B0509030403020204" pitchFamily="49" charset="0"/>
                        </a:rPr>
                        <a:t>	   age: age,</a:t>
                      </a:r>
                    </a:p>
                    <a:p>
                      <a:r>
                        <a:rPr lang="en-US" dirty="0">
                          <a:latin typeface="Source Code Pro" panose="020B0509030403020204" pitchFamily="49" charset="0"/>
                          <a:ea typeface="Source Code Pro" panose="020B0509030403020204" pitchFamily="49" charset="0"/>
                        </a:rPr>
                        <a:t>	   city: city,</a:t>
                      </a:r>
                    </a:p>
                    <a:p>
                      <a:r>
                        <a:rPr lang="en-US" dirty="0">
                          <a:latin typeface="Source Code Pro" panose="020B0509030403020204" pitchFamily="49" charset="0"/>
                          <a:ea typeface="Source Code Pro" panose="020B0509030403020204" pitchFamily="49" charset="0"/>
                        </a:rPr>
                        <a:t>	   phone: phone</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		</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else</a:t>
                      </a:r>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kumimoji="0" lang="en-US" kern="1200" dirty="0">
                          <a:solidFill>
                            <a:srgbClr val="00B0F0"/>
                          </a:solidFill>
                          <a:latin typeface="Source Code Pro" panose="020B0509030403020204" pitchFamily="49" charset="0"/>
                          <a:ea typeface="Source Code Pro" panose="020B0509030403020204" pitchFamily="49" charset="0"/>
                          <a:cs typeface="+mn-cs"/>
                        </a:rPr>
                        <a:t>print</a:t>
                      </a:r>
                      <a:r>
                        <a:rPr lang="en-US" dirty="0">
                          <a:solidFill>
                            <a:schemeClr val="bg1">
                              <a:lumMod val="50000"/>
                            </a:schemeClr>
                          </a:solidFill>
                          <a:latin typeface="Source Code Pro" panose="020B0509030403020204" pitchFamily="49" charset="0"/>
                          <a:ea typeface="Source Code Pro" panose="020B0509030403020204" pitchFamily="49" charset="0"/>
                        </a:rPr>
                        <a:t>(</a:t>
                      </a:r>
                      <a:r>
                        <a:rPr kumimoji="0" lang="en-US"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"Age of driver must be more or equals to 18 yrs."</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rPr>
                        <a:t>;</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518149481"/>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487366066"/>
              </p:ext>
            </p:extLst>
          </p:nvPr>
        </p:nvGraphicFramePr>
        <p:xfrm>
          <a:off x="262800" y="836712"/>
          <a:ext cx="11664000" cy="37490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javascript program to insert new driver in drive collection, the driverId must be auto_increment number. [ e.g. _id: ‘driver1’, ‘driver2’, ‘driver3’, ... ]</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generateDriverID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driverName, age, city, phone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00B0F0"/>
                          </a:solidFill>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cnt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kumimoji="0" lang="en-IN" sz="1800" kern="1200" dirty="0">
                          <a:solidFill>
                            <a:srgbClr val="994646"/>
                          </a:solidFill>
                          <a:latin typeface="Source Code Pro" panose="020B0509030403020204" pitchFamily="49" charset="0"/>
                          <a:ea typeface="Source Code Pro" panose="020B0509030403020204" pitchFamily="49" charset="0"/>
                          <a:cs typeface="+mn-cs"/>
                        </a:rPr>
                        <a:t>1</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p>
                    <a:p>
                      <a:r>
                        <a:rPr lang="en-IN" dirty="0">
                          <a:latin typeface="Source Code Pro" panose="020B0509030403020204" pitchFamily="49" charset="0"/>
                          <a:ea typeface="Source Code Pro" panose="020B0509030403020204" pitchFamily="49" charset="0"/>
                        </a:rPr>
                        <a:t>	</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.driver.</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"driver"</a:t>
                      </a:r>
                      <a:r>
                        <a:rPr lang="en-IN" dirty="0">
                          <a:latin typeface="Source Code Pro" panose="020B0509030403020204" pitchFamily="49" charset="0"/>
                          <a:ea typeface="Source Code Pro" panose="020B0509030403020204" pitchFamily="49" charset="0"/>
                        </a:rPr>
                        <a:t>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cnt,</a:t>
                      </a:r>
                    </a:p>
                    <a:p>
                      <a:r>
                        <a:rPr lang="en-IN" dirty="0">
                          <a:latin typeface="Source Code Pro" panose="020B0509030403020204" pitchFamily="49" charset="0"/>
                          <a:ea typeface="Source Code Pro" panose="020B0509030403020204" pitchFamily="49" charset="0"/>
                        </a:rPr>
                        <a:t>	   driverName: driverName,</a:t>
                      </a:r>
                    </a:p>
                    <a:p>
                      <a:r>
                        <a:rPr lang="en-IN" dirty="0">
                          <a:latin typeface="Source Code Pro" panose="020B0509030403020204" pitchFamily="49" charset="0"/>
                          <a:ea typeface="Source Code Pro" panose="020B0509030403020204" pitchFamily="49" charset="0"/>
                        </a:rPr>
                        <a:t>	   age: age,</a:t>
                      </a:r>
                    </a:p>
                    <a:p>
                      <a:r>
                        <a:rPr lang="en-IN" dirty="0">
                          <a:latin typeface="Source Code Pro" panose="020B0509030403020204" pitchFamily="49" charset="0"/>
                          <a:ea typeface="Source Code Pro" panose="020B0509030403020204" pitchFamily="49" charset="0"/>
                        </a:rPr>
                        <a:t>	   city: city,</a:t>
                      </a:r>
                    </a:p>
                    <a:p>
                      <a:r>
                        <a:rPr lang="en-IN" dirty="0">
                          <a:latin typeface="Source Code Pro" panose="020B0509030403020204" pitchFamily="49" charset="0"/>
                          <a:ea typeface="Source Code Pro" panose="020B0509030403020204" pitchFamily="49" charset="0"/>
                        </a:rPr>
                        <a:t>	   phone: phone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4063690654"/>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623132557"/>
              </p:ext>
            </p:extLst>
          </p:nvPr>
        </p:nvGraphicFramePr>
        <p:xfrm>
          <a:off x="262800" y="836712"/>
          <a:ext cx="11664000" cy="56692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javascript program to accept the number from user and print only those number of documents from </a:t>
                      </a:r>
                      <a:r>
                        <a:rPr lang="en-US">
                          <a:latin typeface="Source Code Pro" panose="020B0509030403020204" pitchFamily="49" charset="0"/>
                          <a:ea typeface="Source Code Pro" panose="020B0509030403020204" pitchFamily="49" charset="0"/>
                        </a:rPr>
                        <a:t>movie collection.</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r>
                        <a:rPr kumimoji="0" lang="en-IN" b="0" kern="1200" dirty="0">
                          <a:solidFill>
                            <a:srgbClr val="C05893"/>
                          </a:solidFill>
                          <a:effectLst/>
                          <a:latin typeface="Source Code Pro" panose="020B0509030403020204" pitchFamily="49" charset="0"/>
                          <a:ea typeface="Source Code Pro" panose="020B0509030403020204" pitchFamily="49" charset="0"/>
                          <a:cs typeface="+mn-cs"/>
                        </a:rPr>
                        <a:t>let</a:t>
                      </a:r>
                      <a:r>
                        <a:rPr lang="en-IN" dirty="0">
                          <a:latin typeface="Source Code Pro" panose="020B0509030403020204" pitchFamily="49" charset="0"/>
                          <a:ea typeface="Source Code Pro" panose="020B0509030403020204" pitchFamily="49" charset="0"/>
                        </a:rPr>
                        <a:t> displayFirst_Movies </a:t>
                      </a:r>
                      <a:r>
                        <a:rPr kumimoji="0" lang="en-IN" kern="1200" dirty="0">
                          <a:solidFill>
                            <a:schemeClr val="accent5">
                              <a:lumMod val="50000"/>
                            </a:schemeClr>
                          </a:solidFill>
                          <a:latin typeface="Source Code Pro" panose="020B0509030403020204" pitchFamily="49" charset="0"/>
                          <a:ea typeface="Source Code Pro" panose="020B0509030403020204" pitchFamily="49" charset="0"/>
                          <a:cs typeface="+mn-cs"/>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x</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kumimoji="0" lang="en-IN" kern="1200" dirty="0">
                          <a:solidFill>
                            <a:schemeClr val="accent4">
                              <a:lumMod val="50000"/>
                            </a:schemeClr>
                          </a:solidFill>
                          <a:latin typeface="Source Code Pro" panose="020B0509030403020204" pitchFamily="49" charset="0"/>
                          <a:ea typeface="Source Code Pro" panose="020B0509030403020204" pitchFamily="49" charset="0"/>
                          <a:cs typeface="+mn-cs"/>
                        </a:rPr>
                        <a:t>=&gt;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kern="1200" dirty="0">
                          <a:solidFill>
                            <a:srgbClr val="FF5A36"/>
                          </a:solidFill>
                          <a:latin typeface="Source Code Pro" panose="020B0509030403020204" pitchFamily="49" charset="0"/>
                          <a:ea typeface="Source Code Pro" panose="020B0509030403020204" pitchFamily="49" charset="0"/>
                          <a:cs typeface="+mn-cs"/>
                        </a:rPr>
                        <a:t>return</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kumimoji="0" lang="en-IN" sz="1800" kern="1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_id: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director: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movie_title: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gross: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music: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title_year: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genres: </a:t>
                      </a:r>
                      <a:r>
                        <a:rPr kumimoji="0" lang="en-IN"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a:t>
                      </a:r>
                      <a:r>
                        <a:rPr kumimoji="0" lang="en-IN" sz="1800" kern="1200"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IN" dirty="0">
                          <a:latin typeface="Source Code Pro" panose="020B0509030403020204" pitchFamily="49" charset="0"/>
                          <a:ea typeface="Source Code Pro" panose="020B0509030403020204" pitchFamily="49" charset="0"/>
                        </a:rPr>
                        <a:t>: x</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1369281745"/>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2062179469"/>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595769386"/>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836712"/>
          <a:ext cx="11664000" cy="7416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r h="370840">
                <a:tc>
                  <a:txBody>
                    <a:bodyPr/>
                    <a:lstStyle/>
                    <a:p>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4082184645"/>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operation on collection </a:t>
            </a:r>
          </a:p>
        </p:txBody>
      </p:sp>
    </p:spTree>
    <p:extLst>
      <p:ext uri="{BB962C8B-B14F-4D97-AF65-F5344CB8AC3E}">
        <p14:creationId xmlns:p14="http://schemas.microsoft.com/office/powerpoint/2010/main" val="32389535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a:effectLst/>
        </p:spPr>
        <p:txBody>
          <a:bodyPr>
            <a:noAutofit/>
          </a:bodyPr>
          <a:lstStyle>
            <a:defPPr>
              <a:defRPr lang="en-US"/>
            </a:defPPr>
            <a:lvl1pPr lvl="0" algn="ctr">
              <a:spcBef>
                <a:spcPct val="0"/>
              </a:spcBef>
              <a:defRPr sz="4800">
                <a:solidFill>
                  <a:srgbClr val="B22251"/>
                </a:solidFill>
                <a:latin typeface="Segoe UI Light" panose="020B0502040204020203" pitchFamily="34" charset="0"/>
                <a:cs typeface="Segoe UI Light" panose="020B0502040204020203" pitchFamily="34" charset="0"/>
              </a:defRPr>
            </a:lvl1pPr>
          </a:lstStyle>
          <a:p>
            <a:r>
              <a:rPr lang="en-IN" dirty="0"/>
              <a:t>Node.js-mongodb </a:t>
            </a:r>
            <a:r>
              <a:rPr lang="en-IN"/>
              <a:t>examples </a:t>
            </a:r>
            <a:endParaRPr lang="en-US" dirty="0"/>
          </a:p>
        </p:txBody>
      </p:sp>
      <p:sp>
        <p:nvSpPr>
          <p:cNvPr id="8" name="TextBox 7">
            <a:extLst>
              <a:ext uri="{FF2B5EF4-FFF2-40B4-BE49-F238E27FC236}">
                <a16:creationId xmlns:a16="http://schemas.microsoft.com/office/drawing/2014/main" id="{18A96B1D-5B69-44D8-A053-4C01C8D508BC}"/>
              </a:ext>
            </a:extLst>
          </p:cNvPr>
          <p:cNvSpPr txBox="1"/>
          <p:nvPr/>
        </p:nvSpPr>
        <p:spPr>
          <a:xfrm>
            <a:off x="191344" y="188640"/>
            <a:ext cx="5256584" cy="646331"/>
          </a:xfrm>
          <a:prstGeom prst="rect">
            <a:avLst/>
          </a:prstGeom>
          <a:noFill/>
        </p:spPr>
        <p:txBody>
          <a:bodyPr wrap="square">
            <a:spAutoFit/>
          </a:bodyPr>
          <a:lstStyle/>
          <a:p>
            <a:r>
              <a:rPr lang="en-US" b="0" dirty="0">
                <a:solidFill>
                  <a:srgbClr val="98676A"/>
                </a:solidFill>
                <a:effectLst/>
                <a:latin typeface="Consolas" panose="020B0609020204030204" pitchFamily="49" charset="0"/>
              </a:rPr>
              <a:t>var</a:t>
            </a:r>
            <a:r>
              <a:rPr lang="en-US" b="0" dirty="0">
                <a:solidFill>
                  <a:srgbClr val="D3AF86"/>
                </a:solidFill>
                <a:effectLst/>
                <a:latin typeface="Consolas" panose="020B0609020204030204" pitchFamily="49" charset="0"/>
              </a:rPr>
              <a:t> </a:t>
            </a:r>
            <a:r>
              <a:rPr lang="en-US" b="0" dirty="0">
                <a:solidFill>
                  <a:srgbClr val="DC3958"/>
                </a:solidFill>
                <a:effectLst/>
                <a:latin typeface="Consolas" panose="020B0609020204030204" pitchFamily="49" charset="0"/>
              </a:rPr>
              <a:t>x</a:t>
            </a:r>
            <a:r>
              <a:rPr lang="en-US" b="0" dirty="0">
                <a:solidFill>
                  <a:srgbClr val="D3AF86"/>
                </a:solidFill>
                <a:effectLst/>
                <a:latin typeface="Consolas" panose="020B0609020204030204" pitchFamily="49" charset="0"/>
              </a:rPr>
              <a:t> = "</a:t>
            </a:r>
            <a:r>
              <a:rPr lang="en-US" b="0" dirty="0">
                <a:solidFill>
                  <a:srgbClr val="889B4A"/>
                </a:solidFill>
                <a:effectLst/>
                <a:latin typeface="Consolas" panose="020B0609020204030204" pitchFamily="49" charset="0"/>
              </a:rPr>
              <a:t>Saleel bagde</a:t>
            </a:r>
            <a:r>
              <a:rPr lang="en-US" b="0" dirty="0">
                <a:solidFill>
                  <a:srgbClr val="D3AF86"/>
                </a:solidFill>
                <a:effectLst/>
                <a:latin typeface="Consolas" panose="020B0609020204030204" pitchFamily="49" charset="0"/>
              </a:rPr>
              <a:t>";</a:t>
            </a:r>
          </a:p>
          <a:p>
            <a:r>
              <a:rPr lang="en-US" b="0" dirty="0">
                <a:solidFill>
                  <a:srgbClr val="DC3958"/>
                </a:solidFill>
                <a:effectLst/>
                <a:latin typeface="Consolas" panose="020B0609020204030204" pitchFamily="49" charset="0"/>
              </a:rPr>
              <a:t>console</a:t>
            </a:r>
            <a:r>
              <a:rPr lang="en-US" b="0" dirty="0">
                <a:solidFill>
                  <a:srgbClr val="D3AF86"/>
                </a:solidFill>
                <a:effectLst/>
                <a:latin typeface="Consolas" panose="020B0609020204030204" pitchFamily="49" charset="0"/>
              </a:rPr>
              <a:t>.</a:t>
            </a:r>
            <a:r>
              <a:rPr lang="en-US" b="0" dirty="0">
                <a:solidFill>
                  <a:srgbClr val="8AB1B0"/>
                </a:solidFill>
                <a:effectLst/>
                <a:latin typeface="Consolas" panose="020B0609020204030204" pitchFamily="49" charset="0"/>
              </a:rPr>
              <a:t>log</a:t>
            </a:r>
            <a:r>
              <a:rPr lang="en-US" b="0" dirty="0">
                <a:solidFill>
                  <a:srgbClr val="D3AF86"/>
                </a:solidFill>
                <a:effectLst/>
                <a:latin typeface="Consolas" panose="020B0609020204030204" pitchFamily="49" charset="0"/>
              </a:rPr>
              <a:t>(`</a:t>
            </a:r>
            <a:r>
              <a:rPr lang="en-US" b="0" dirty="0">
                <a:solidFill>
                  <a:srgbClr val="889B4A"/>
                </a:solidFill>
                <a:effectLst/>
                <a:latin typeface="Consolas" panose="020B0609020204030204" pitchFamily="49" charset="0"/>
              </a:rPr>
              <a:t>The value of x is ${</a:t>
            </a:r>
            <a:r>
              <a:rPr lang="en-US" b="0" dirty="0">
                <a:solidFill>
                  <a:srgbClr val="DC3958"/>
                </a:solidFill>
                <a:effectLst/>
                <a:latin typeface="Consolas" panose="020B0609020204030204" pitchFamily="49" charset="0"/>
              </a:rPr>
              <a:t>x</a:t>
            </a:r>
            <a:r>
              <a:rPr lang="en-US" b="0" dirty="0">
                <a:solidFill>
                  <a:srgbClr val="889B4A"/>
                </a:solidFill>
                <a:effectLst/>
                <a:latin typeface="Consolas" panose="020B0609020204030204" pitchFamily="49" charset="0"/>
              </a:rPr>
              <a:t>}</a:t>
            </a:r>
            <a:r>
              <a:rPr lang="en-US" b="0" dirty="0">
                <a:solidFill>
                  <a:srgbClr val="D3AF86"/>
                </a:solidFill>
                <a:effectLst/>
                <a:latin typeface="Consolas" panose="020B0609020204030204" pitchFamily="49" charset="0"/>
              </a:rPr>
              <a:t>`);</a:t>
            </a:r>
          </a:p>
        </p:txBody>
      </p:sp>
      <p:sp>
        <p:nvSpPr>
          <p:cNvPr id="4" name="Rectangle 3"/>
          <p:cNvSpPr/>
          <p:nvPr/>
        </p:nvSpPr>
        <p:spPr>
          <a:xfrm>
            <a:off x="191344" y="980728"/>
            <a:ext cx="6468437" cy="338554"/>
          </a:xfrm>
          <a:prstGeom prst="rect">
            <a:avLst/>
          </a:prstGeom>
        </p:spPr>
        <p:txBody>
          <a:bodyPr wrap="none">
            <a:spAutoFit/>
          </a:bodyPr>
          <a:lstStyle/>
          <a:p>
            <a:r>
              <a:rPr lang="en-IN" sz="1600" dirty="0">
                <a:latin typeface="Consolas" panose="020B0609020204030204" pitchFamily="49" charset="0"/>
              </a:rPr>
              <a:t>C:\Users\Admin\Desktop\JS&gt; cls;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.\app.js OR </a:t>
            </a:r>
            <a:r>
              <a:rPr lang="en-IN" sz="1600" u="sng" dirty="0">
                <a:solidFill>
                  <a:srgbClr val="FF5A36"/>
                </a:solidFill>
                <a:latin typeface="Consolas" panose="020B0609020204030204" pitchFamily="49" charset="0"/>
              </a:rPr>
              <a:t>node</a:t>
            </a:r>
            <a:r>
              <a:rPr lang="en-IN" sz="1600" dirty="0">
                <a:latin typeface="Consolas" panose="020B0609020204030204" pitchFamily="49" charset="0"/>
              </a:rPr>
              <a:t> .</a:t>
            </a:r>
          </a:p>
        </p:txBody>
      </p:sp>
      <p:sp>
        <p:nvSpPr>
          <p:cNvPr id="6" name="Rectangle 5"/>
          <p:cNvSpPr/>
          <p:nvPr/>
        </p:nvSpPr>
        <p:spPr>
          <a:xfrm>
            <a:off x="9768408" y="188640"/>
            <a:ext cx="1980029" cy="584775"/>
          </a:xfrm>
          <a:prstGeom prst="rect">
            <a:avLst/>
          </a:prstGeom>
        </p:spPr>
        <p:txBody>
          <a:bodyPr wrap="none">
            <a:spAutoFit/>
          </a:bodyPr>
          <a:lstStyle/>
          <a:p>
            <a:r>
              <a:rPr lang="en-IN" sz="1600" i="1" dirty="0">
                <a:solidFill>
                  <a:srgbClr val="9966B8"/>
                </a:solidFill>
                <a:latin typeface="Consolas" panose="020B0609020204030204" pitchFamily="49" charset="0"/>
              </a:rPr>
              <a:t>package.json</a:t>
            </a:r>
          </a:p>
          <a:p>
            <a:r>
              <a:rPr lang="en-IN" sz="1600" i="1" dirty="0">
                <a:solidFill>
                  <a:srgbClr val="9966B8"/>
                </a:solidFill>
                <a:latin typeface="Consolas" panose="020B0609020204030204" pitchFamily="49" charset="0"/>
              </a:rPr>
              <a:t>"main"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"app.js"</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99296393"/>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0511365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sz="1600" dirty="0">
                          <a:latin typeface="Source Code Pro" panose="020B0509030403020204" pitchFamily="49" charset="0"/>
                          <a:ea typeface="Source Code Pro" panose="020B0509030403020204" pitchFamily="49" charset="0"/>
                        </a:rPr>
                        <a:t>Write a program to import movies.csv file using Node.js</a:t>
                      </a:r>
                      <a:endParaRPr lang="en-IN" sz="1600"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movie.csv collection</a:t>
            </a:r>
          </a:p>
        </p:txBody>
      </p:sp>
      <p:sp>
        <p:nvSpPr>
          <p:cNvPr id="11" name="Rectangle 10"/>
          <p:cNvSpPr/>
          <p:nvPr/>
        </p:nvSpPr>
        <p:spPr>
          <a:xfrm>
            <a:off x="287084" y="1327988"/>
            <a:ext cx="11639716" cy="26161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exec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err="1">
                <a:solidFill>
                  <a:srgbClr val="22AA44"/>
                </a:solidFill>
                <a:latin typeface="Consolas" panose="020B0609020204030204" pitchFamily="49" charset="0"/>
              </a:rPr>
              <a:t>child_process</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DDBB88"/>
                </a:solidFill>
                <a:latin typeface="Consolas" panose="020B0609020204030204" pitchFamily="49" charset="0"/>
              </a:rPr>
              <a:t>exec</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'mongoimport --host=192.168.100.91 --port=27017 --db="db1" --collection="movies" --type="csv" </a:t>
            </a:r>
          </a:p>
          <a:p>
            <a:r>
              <a:rPr lang="en-IN" sz="1600" dirty="0">
                <a:solidFill>
                  <a:srgbClr val="22AA44"/>
                </a:solidFill>
                <a:latin typeface="Consolas" panose="020B0609020204030204" pitchFamily="49" charset="0"/>
              </a:rPr>
              <a:t>      --file="C:/data/movie.csv" --headerline'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err</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"Some error occurred"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 documents imported!"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987111199"/>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29318661"/>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create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a:t>
            </a:r>
          </a:p>
        </p:txBody>
      </p:sp>
      <p:sp>
        <p:nvSpPr>
          <p:cNvPr id="2" name="Rectangle 1"/>
          <p:cNvSpPr/>
          <p:nvPr/>
        </p:nvSpPr>
        <p:spPr>
          <a:xfrm>
            <a:off x="262800" y="1302213"/>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"employee"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86197085"/>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786325373"/>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create collection “doctor” with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capped</a:t>
                      </a:r>
                      <a:r>
                        <a:rPr lang="en-US" dirty="0">
                          <a:latin typeface="Source Code Pro" panose="020B0509030403020204" pitchFamily="49" charset="0"/>
                          <a:ea typeface="Source Code Pro" panose="020B0509030403020204" pitchFamily="49" charset="0"/>
                        </a:rPr>
                        <a:t>,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size</a:t>
                      </a:r>
                      <a:r>
                        <a:rPr lang="en-US" dirty="0">
                          <a:latin typeface="Source Code Pro" panose="020B0509030403020204" pitchFamily="49" charset="0"/>
                          <a:ea typeface="Source Code Pro" panose="020B0509030403020204" pitchFamily="49" charset="0"/>
                        </a:rPr>
                        <a:t>, and </a:t>
                      </a:r>
                      <a:r>
                        <a:rPr kumimoji="0" lang="en-US" b="0" kern="1200" dirty="0">
                          <a:solidFill>
                            <a:srgbClr val="047796"/>
                          </a:solidFill>
                          <a:effectLst/>
                          <a:latin typeface="Source Code Pro" panose="020B0509030403020204" pitchFamily="49" charset="0"/>
                          <a:ea typeface="Source Code Pro" panose="020B0509030403020204" pitchFamily="49" charset="0"/>
                          <a:cs typeface="+mn-cs"/>
                        </a:rPr>
                        <a:t>max</a:t>
                      </a:r>
                      <a:r>
                        <a:rPr lang="en-US" dirty="0">
                          <a:latin typeface="Source Code Pro" panose="020B0509030403020204" pitchFamily="49" charset="0"/>
                          <a:ea typeface="Source Code Pro" panose="020B0509030403020204" pitchFamily="49" charset="0"/>
                        </a:rPr>
                        <a:t> using Node.js</a:t>
                      </a:r>
                      <a:endParaRPr kumimoji="0" lang="en-IN" b="0" kern="1200" dirty="0">
                        <a:solidFill>
                          <a:schemeClr val="tx1"/>
                        </a:solidFill>
                        <a:effectLst/>
                        <a:latin typeface="Source Code Pro" panose="020B0509030403020204" pitchFamily="49" charset="0"/>
                        <a:ea typeface="Source Code Pro" panose="020B0509030403020204" pitchFamily="49" charset="0"/>
                        <a:cs typeface="+mn-cs"/>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capped collection</a:t>
            </a:r>
          </a:p>
        </p:txBody>
      </p:sp>
      <p:sp>
        <p:nvSpPr>
          <p:cNvPr id="2" name="Rectangle 1"/>
          <p:cNvSpPr/>
          <p:nvPr/>
        </p:nvSpPr>
        <p:spPr>
          <a:xfrm>
            <a:off x="262800" y="1556792"/>
            <a:ext cx="11664000" cy="433965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"doctor"</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capped</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size</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100</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max</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282217072"/>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5271264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print all the collection from ‘db1’ database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a:t>
            </a:r>
          </a:p>
        </p:txBody>
      </p:sp>
      <p:sp>
        <p:nvSpPr>
          <p:cNvPr id="2" name="Rectangle 1"/>
          <p:cNvSpPr/>
          <p:nvPr/>
        </p:nvSpPr>
        <p:spPr>
          <a:xfrm>
            <a:off x="262800" y="1328276"/>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"Collection created..."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841730785"/>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print all the collection from ‘db1’ database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listCollections() using Array()</a:t>
            </a:r>
          </a:p>
        </p:txBody>
      </p:sp>
      <p:sp>
        <p:nvSpPr>
          <p:cNvPr id="7" name="Rectangle 6"/>
          <p:cNvSpPr/>
          <p:nvPr/>
        </p:nvSpPr>
        <p:spPr>
          <a:xfrm>
            <a:off x="262800" y="1282690"/>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dirty="0" err="1">
                <a:solidFill>
                  <a:srgbClr val="6688CC"/>
                </a:solidFill>
                <a:latin typeface="Consolas" panose="020B0609020204030204" pitchFamily="49" charset="0"/>
              </a:rPr>
              <a:t>arr.</a:t>
            </a:r>
            <a:r>
              <a:rPr lang="en-IN" sz="1600" dirty="0" err="1">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94069984"/>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00" y="728112"/>
            <a:ext cx="11664000" cy="550920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B4372CF0-2526-B072-2AA0-5AC33279FF03}"/>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of) loops</a:t>
            </a:r>
          </a:p>
        </p:txBody>
      </p:sp>
    </p:spTree>
    <p:extLst>
      <p:ext uri="{BB962C8B-B14F-4D97-AF65-F5344CB8AC3E}">
        <p14:creationId xmlns:p14="http://schemas.microsoft.com/office/powerpoint/2010/main" val="1580159735"/>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00" y="727200"/>
            <a:ext cx="11664000" cy="600164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p>
          <a:p>
            <a:r>
              <a:rPr lang="en-IN" sz="1600">
                <a:solidFill>
                  <a:srgbClr val="6688CC"/>
                </a:solidFill>
                <a:latin typeface="Consolas" panose="020B0609020204030204" pitchFamily="49" charset="0"/>
              </a:rPr>
              <a:t>	arr</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forEach</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value</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index</a:t>
            </a:r>
            <a:r>
              <a:rPr lang="en-IN" sz="1600" dirty="0">
                <a:solidFill>
                  <a:srgbClr val="6688CC"/>
                </a:solidFill>
                <a:latin typeface="Consolas" panose="020B0609020204030204" pitchFamily="49" charset="0"/>
              </a:rPr>
              <a:t>) </a:t>
            </a:r>
            <a:r>
              <a:rPr lang="en-IN" sz="1600" dirty="0">
                <a:latin typeface="Consolas" panose="020B0609020204030204" pitchFamily="49" charset="0"/>
              </a:rPr>
              <a:t>=&gt;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index</a:t>
            </a:r>
            <a:r>
              <a:rPr lang="en-IN" sz="1600" dirty="0">
                <a:solidFill>
                  <a:srgbClr val="6688CC"/>
                </a:solidFill>
                <a:latin typeface="Consolas" panose="020B0609020204030204" pitchFamily="49" charset="0"/>
              </a:rPr>
              <a:t> + </a:t>
            </a:r>
            <a:r>
              <a:rPr lang="en-IN" sz="1600" i="1" dirty="0">
                <a:solidFill>
                  <a:srgbClr val="9966B8"/>
                </a:solidFill>
                <a:latin typeface="Consolas" panose="020B0609020204030204" pitchFamily="49" charset="0"/>
              </a:rPr>
              <a:t>value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EE51D9F0-FD26-1DC7-3730-1E76CE116E61}"/>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array.forEach() loops</a:t>
            </a:r>
          </a:p>
        </p:txBody>
      </p:sp>
    </p:spTree>
    <p:extLst>
      <p:ext uri="{BB962C8B-B14F-4D97-AF65-F5344CB8AC3E}">
        <p14:creationId xmlns:p14="http://schemas.microsoft.com/office/powerpoint/2010/main" val="1001200161"/>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62800" y="727200"/>
            <a:ext cx="11664000" cy="590931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arr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Array</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arr.</a:t>
            </a:r>
            <a:r>
              <a:rPr lang="en-IN" sz="1600" dirty="0">
                <a:solidFill>
                  <a:srgbClr val="DDBB88"/>
                </a:solidFill>
                <a:latin typeface="Consolas" panose="020B0609020204030204" pitchFamily="49" charset="0"/>
              </a:rPr>
              <a:t>push</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for</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key </a:t>
            </a:r>
            <a:r>
              <a:rPr lang="en-IN" sz="1600" dirty="0">
                <a:solidFill>
                  <a:srgbClr val="225588"/>
                </a:solidFill>
                <a:latin typeface="Consolas" panose="020B0609020204030204" pitchFamily="49" charset="0"/>
              </a:rPr>
              <a:t>in</a:t>
            </a:r>
            <a:r>
              <a:rPr lang="en-IN" sz="1600" dirty="0">
                <a:solidFill>
                  <a:srgbClr val="6688CC"/>
                </a:solidFill>
                <a:latin typeface="Consolas" panose="020B0609020204030204" pitchFamily="49" charset="0"/>
              </a:rPr>
              <a:t> arr)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(arr[key];);</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3" name="Rectangle 2">
            <a:extLst>
              <a:ext uri="{FF2B5EF4-FFF2-40B4-BE49-F238E27FC236}">
                <a16:creationId xmlns:a16="http://schemas.microsoft.com/office/drawing/2014/main" id="{8E82580C-5F05-112D-139E-919EC861525D}"/>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for (… in) loops</a:t>
            </a:r>
          </a:p>
        </p:txBody>
      </p:sp>
    </p:spTree>
    <p:extLst>
      <p:ext uri="{BB962C8B-B14F-4D97-AF65-F5344CB8AC3E}">
        <p14:creationId xmlns:p14="http://schemas.microsoft.com/office/powerpoint/2010/main" val="1274991510"/>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792613853"/>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create collection and add new document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createCollection() and add new document</a:t>
            </a:r>
          </a:p>
        </p:txBody>
      </p:sp>
      <p:sp>
        <p:nvSpPr>
          <p:cNvPr id="3" name="Rectangle 2"/>
          <p:cNvSpPr/>
          <p:nvPr/>
        </p:nvSpPr>
        <p:spPr>
          <a:xfrm>
            <a:off x="262800" y="1354698"/>
            <a:ext cx="11664000" cy="446276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createCollection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ename:</a:t>
            </a:r>
            <a:r>
              <a:rPr lang="en-IN" sz="1600" dirty="0">
                <a:solidFill>
                  <a:srgbClr val="22AA44"/>
                </a:solidFill>
                <a:latin typeface="Consolas" panose="020B0609020204030204" pitchFamily="49" charset="0"/>
              </a:rPr>
              <a:t>'saleel'</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0123226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4D0AF4"/>
                </a:solidFill>
                <a:latin typeface="Source Code Pro" panose="020B0509030403020204" pitchFamily="49" charset="0"/>
                <a:ea typeface="Source Code Pro" panose="020B0509030403020204" pitchFamily="49" charset="0"/>
              </a:rPr>
              <a:t>value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&lt;</a:t>
            </a:r>
            <a:r>
              <a:rPr lang="en-US" dirty="0">
                <a:solidFill>
                  <a:srgbClr val="4D0AF4"/>
                </a:solidFill>
                <a:latin typeface="Source Code Pro" panose="020B0509030403020204" pitchFamily="49" charset="0"/>
                <a:ea typeface="Source Code Pro" panose="020B0509030403020204" pitchFamily="49" charset="0"/>
              </a:rPr>
              <a:t>valueN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a:t>
            </a:r>
            <a:r>
              <a:rPr lang="en-US" dirty="0">
                <a:solidFill>
                  <a:srgbClr val="4D0AF4"/>
                </a:solidFill>
                <a:latin typeface="Source Code Pro" panose="020B0509030403020204" pitchFamily="49" charset="0"/>
                <a:ea typeface="Source Code Pro" panose="020B0509030403020204" pitchFamily="49" charset="0"/>
              </a:rPr>
              <a:t>value1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4D0AF4"/>
                </a:solidFill>
                <a:latin typeface="Source Code Pro" panose="020B0509030403020204" pitchFamily="49" charset="0"/>
                <a:ea typeface="Source Code Pro" panose="020B0509030403020204" pitchFamily="49" charset="0"/>
              </a:rPr>
              <a:t>value2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&lt;</a:t>
            </a:r>
            <a:r>
              <a:rPr lang="en-US" dirty="0">
                <a:solidFill>
                  <a:srgbClr val="4D0AF4"/>
                </a:solidFill>
                <a:latin typeface="Source Code Pro" panose="020B0509030403020204" pitchFamily="49" charset="0"/>
                <a:ea typeface="Source Code Pro" panose="020B0509030403020204" pitchFamily="49" charset="0"/>
              </a:rPr>
              <a:t>valueN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Tree>
    <p:extLst>
      <p:ext uri="{BB962C8B-B14F-4D97-AF65-F5344CB8AC3E}">
        <p14:creationId xmlns:p14="http://schemas.microsoft.com/office/powerpoint/2010/main" val="2017026408"/>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507528065"/>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rename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renameCollection()</a:t>
            </a:r>
          </a:p>
        </p:txBody>
      </p:sp>
      <p:sp>
        <p:nvSpPr>
          <p:cNvPr id="3" name="Rectangle 2"/>
          <p:cNvSpPr/>
          <p:nvPr/>
        </p:nvSpPr>
        <p:spPr>
          <a:xfrm>
            <a:off x="262800" y="1340768"/>
            <a:ext cx="11664000" cy="421653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rename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"newPerson"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79769465"/>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887649943"/>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drop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dropCollection()</a:t>
            </a:r>
          </a:p>
        </p:txBody>
      </p:sp>
      <p:sp>
        <p:nvSpPr>
          <p:cNvPr id="2" name="Rectangle 1"/>
          <p:cNvSpPr/>
          <p:nvPr/>
        </p:nvSpPr>
        <p:spPr>
          <a:xfrm>
            <a:off x="262800" y="1340768"/>
            <a:ext cx="11664000" cy="421653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drop</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08964867"/>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97425558"/>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insert single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
        <p:nvSpPr>
          <p:cNvPr id="2" name="Rectangle 1"/>
          <p:cNvSpPr/>
          <p:nvPr/>
        </p:nvSpPr>
        <p:spPr>
          <a:xfrm>
            <a:off x="262800" y="1340768"/>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insertOne</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"Single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error</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p>
        </p:txBody>
      </p:sp>
    </p:spTree>
    <p:extLst>
      <p:ext uri="{BB962C8B-B14F-4D97-AF65-F5344CB8AC3E}">
        <p14:creationId xmlns:p14="http://schemas.microsoft.com/office/powerpoint/2010/main" val="2698352175"/>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15904004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119336" y="1568981"/>
            <a:ext cx="11953328"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         </a:t>
            </a:r>
          </a:p>
          <a:p>
            <a:r>
              <a:rPr lang="en-IN" sz="1600" i="1" dirty="0">
                <a:solidFill>
                  <a:srgbClr val="9966B8"/>
                </a:solidFill>
                <a:latin typeface="Consolas" panose="020B0609020204030204" pitchFamily="49" charset="0"/>
              </a:rPr>
              <a:t>        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Tree>
    <p:extLst>
      <p:ext uri="{BB962C8B-B14F-4D97-AF65-F5344CB8AC3E}">
        <p14:creationId xmlns:p14="http://schemas.microsoft.com/office/powerpoint/2010/main" val="4133811798"/>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176516456"/>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 </a:t>
                      </a:r>
                      <a:r>
                        <a:rPr lang="en-US" dirty="0">
                          <a:solidFill>
                            <a:srgbClr val="FF0000"/>
                          </a:solidFill>
                          <a:latin typeface="Source Code Pro" panose="020B0509030403020204" pitchFamily="49" charset="0"/>
                          <a:ea typeface="Source Code Pro" panose="020B0509030403020204" pitchFamily="49" charset="0"/>
                        </a:rPr>
                        <a:t>Note:- _id must be auto generated max() + 1</a:t>
                      </a:r>
                      <a:endParaRPr lang="en-IN" dirty="0">
                        <a:solidFill>
                          <a:srgbClr val="FF0000"/>
                        </a:solidFill>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119336" y="1484784"/>
            <a:ext cx="11953328" cy="530914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$group</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null</a:t>
            </a:r>
            <a:r>
              <a:rPr lang="en-IN" sz="1600" dirty="0">
                <a:solidFill>
                  <a:srgbClr val="6688CC"/>
                </a:solidFill>
                <a:latin typeface="Consolas" panose="020B0609020204030204" pitchFamily="49" charset="0"/>
              </a:rPr>
              <a:t>, x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$max</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"$_id" </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doc.x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 cnt,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a:t>
            </a:r>
          </a:p>
        </p:txBody>
      </p:sp>
    </p:spTree>
    <p:extLst>
      <p:ext uri="{BB962C8B-B14F-4D97-AF65-F5344CB8AC3E}">
        <p14:creationId xmlns:p14="http://schemas.microsoft.com/office/powerpoint/2010/main" val="3618012095"/>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918617854"/>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get the values from the user and insert single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insertOne( { } ) using arrow function</a:t>
            </a:r>
          </a:p>
        </p:txBody>
      </p:sp>
      <p:sp>
        <p:nvSpPr>
          <p:cNvPr id="3" name="Rectangle 2"/>
          <p:cNvSpPr/>
          <p:nvPr/>
        </p:nvSpPr>
        <p:spPr>
          <a:xfrm>
            <a:off x="119336" y="1556792"/>
            <a:ext cx="11881320" cy="457048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i="1" dirty="0">
              <a:solidFill>
                <a:srgbClr val="9966B8"/>
              </a:solidFill>
              <a:latin typeface="Consolas" panose="020B0609020204030204" pitchFamily="49" charset="0"/>
            </a:endParaRP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id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relese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director</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title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gross</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=&gt;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500" dirty="0">
                <a:solidFill>
                  <a:srgbClr val="6688CC"/>
                </a:solidFill>
                <a:latin typeface="Consolas" panose="020B0609020204030204" pitchFamily="49" charset="0"/>
              </a:rPr>
              <a:t>        </a:t>
            </a:r>
            <a:r>
              <a:rPr lang="en-IN" sz="1500" dirty="0">
                <a:solidFill>
                  <a:srgbClr val="225588"/>
                </a:solidFill>
                <a:latin typeface="Consolas" panose="020B0609020204030204" pitchFamily="49" charset="0"/>
              </a:rPr>
              <a:t>await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insertOne</a:t>
            </a:r>
            <a:r>
              <a:rPr lang="en-IN" sz="1500" dirty="0">
                <a:solidFill>
                  <a:srgbClr val="6688CC"/>
                </a:solidFill>
                <a:latin typeface="Consolas" panose="020B0609020204030204" pitchFamily="49" charset="0"/>
              </a:rPr>
              <a:t>({_id:</a:t>
            </a:r>
            <a:r>
              <a:rPr lang="en-IN" sz="1500" i="1" dirty="0">
                <a:solidFill>
                  <a:srgbClr val="2277FF"/>
                </a:solidFill>
                <a:latin typeface="Consolas" panose="020B0609020204030204" pitchFamily="49" charset="0"/>
              </a:rPr>
              <a:t>id</a:t>
            </a:r>
            <a:r>
              <a:rPr lang="en-IN" sz="1500" dirty="0">
                <a:solidFill>
                  <a:srgbClr val="6688CC"/>
                </a:solidFill>
                <a:latin typeface="Consolas" panose="020B0609020204030204" pitchFamily="49" charset="0"/>
              </a:rPr>
              <a:t>, relese:</a:t>
            </a:r>
            <a:r>
              <a:rPr lang="en-IN" sz="1500" i="1" dirty="0">
                <a:solidFill>
                  <a:srgbClr val="2277FF"/>
                </a:solidFill>
                <a:latin typeface="Consolas" panose="020B0609020204030204" pitchFamily="49" charset="0"/>
              </a:rPr>
              <a:t>relese</a:t>
            </a:r>
            <a:r>
              <a:rPr lang="en-IN" sz="1500" dirty="0">
                <a:solidFill>
                  <a:srgbClr val="6688CC"/>
                </a:solidFill>
                <a:latin typeface="Consolas" panose="020B0609020204030204" pitchFamily="49" charset="0"/>
              </a:rPr>
              <a:t>, color:</a:t>
            </a:r>
            <a:r>
              <a:rPr lang="en-IN" sz="1500" i="1" dirty="0">
                <a:solidFill>
                  <a:srgbClr val="2277FF"/>
                </a:solidFill>
                <a:latin typeface="Consolas" panose="020B0609020204030204" pitchFamily="49" charset="0"/>
              </a:rPr>
              <a:t>color</a:t>
            </a:r>
            <a:r>
              <a:rPr lang="en-IN" sz="1500" dirty="0">
                <a:solidFill>
                  <a:srgbClr val="6688CC"/>
                </a:solidFill>
                <a:latin typeface="Consolas" panose="020B0609020204030204" pitchFamily="49" charset="0"/>
              </a:rPr>
              <a:t>, director:</a:t>
            </a:r>
            <a:r>
              <a:rPr lang="en-IN" sz="1500" i="1" dirty="0">
                <a:solidFill>
                  <a:srgbClr val="2277FF"/>
                </a:solidFill>
                <a:latin typeface="Consolas" panose="020B0609020204030204" pitchFamily="49" charset="0"/>
              </a:rPr>
              <a:t>director</a:t>
            </a:r>
            <a:r>
              <a:rPr lang="en-IN" sz="1500" dirty="0">
                <a:solidFill>
                  <a:srgbClr val="6688CC"/>
                </a:solidFill>
                <a:latin typeface="Consolas" panose="020B0609020204030204" pitchFamily="49" charset="0"/>
              </a:rPr>
              <a:t>, title:</a:t>
            </a:r>
            <a:r>
              <a:rPr lang="en-IN" sz="1500" i="1" dirty="0">
                <a:solidFill>
                  <a:srgbClr val="2277FF"/>
                </a:solidFill>
                <a:latin typeface="Consolas" panose="020B0609020204030204" pitchFamily="49" charset="0"/>
              </a:rPr>
              <a:t>title</a:t>
            </a:r>
            <a:r>
              <a:rPr lang="en-IN" sz="1500" dirty="0">
                <a:solidFill>
                  <a:srgbClr val="6688CC"/>
                </a:solidFill>
                <a:latin typeface="Consolas" panose="020B0609020204030204" pitchFamily="49" charset="0"/>
              </a:rPr>
              <a:t>, gross:</a:t>
            </a:r>
            <a:r>
              <a:rPr lang="en-IN" sz="1500" i="1" dirty="0">
                <a:solidFill>
                  <a:srgbClr val="2277FF"/>
                </a:solidFill>
                <a:latin typeface="Consolas" panose="020B0609020204030204" pitchFamily="49" charset="0"/>
              </a:rPr>
              <a:t>gross</a:t>
            </a:r>
            <a:r>
              <a:rPr lang="en-IN" sz="15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"One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3</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'11-05-1978'</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'Chandra Barot'</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450000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85682509"/>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539964395"/>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insert multiple document in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insertMany([  { }, { } ])</a:t>
            </a:r>
          </a:p>
        </p:txBody>
      </p:sp>
      <p:sp>
        <p:nvSpPr>
          <p:cNvPr id="3" name="Rectangle 2"/>
          <p:cNvSpPr/>
          <p:nvPr/>
        </p:nvSpPr>
        <p:spPr>
          <a:xfrm>
            <a:off x="262800" y="1340768"/>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insertMany</a:t>
            </a:r>
            <a:r>
              <a:rPr lang="en-IN" sz="1600" dirty="0">
                <a:solidFill>
                  <a:srgbClr val="6688CC"/>
                </a:solidFill>
                <a:latin typeface="Consolas" panose="020B0609020204030204" pitchFamily="49" charset="0"/>
              </a:rPr>
              <a:t>([{_id: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"DON"</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"Trishul"</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"Multiple document inserted..."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error</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466529896"/>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a:t>
            </a:r>
          </a:p>
        </p:txBody>
      </p:sp>
      <p:sp>
        <p:nvSpPr>
          <p:cNvPr id="3" name="Rectangle 2"/>
          <p:cNvSpPr/>
          <p:nvPr/>
        </p:nvSpPr>
        <p:spPr>
          <a:xfrm>
            <a:off x="262800" y="1591047"/>
            <a:ext cx="11664000" cy="507831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graphicFrame>
        <p:nvGraphicFramePr>
          <p:cNvPr id="8"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724982691"/>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Tree>
    <p:extLst>
      <p:ext uri="{BB962C8B-B14F-4D97-AF65-F5344CB8AC3E}">
        <p14:creationId xmlns:p14="http://schemas.microsoft.com/office/powerpoint/2010/main" val="2077455847"/>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give alias name to movie_title field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 { projection })</a:t>
            </a:r>
          </a:p>
        </p:txBody>
      </p:sp>
      <p:sp>
        <p:nvSpPr>
          <p:cNvPr id="2" name="Rectangle 1"/>
          <p:cNvSpPr/>
          <p:nvPr/>
        </p:nvSpPr>
        <p:spPr>
          <a:xfrm>
            <a:off x="262800" y="1580594"/>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661006847"/>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runtime collectionName and fieldNames</a:t>
            </a:r>
          </a:p>
        </p:txBody>
      </p:sp>
      <p:sp>
        <p:nvSpPr>
          <p:cNvPr id="3" name="Rectangle 2"/>
          <p:cNvSpPr/>
          <p:nvPr/>
        </p:nvSpPr>
        <p:spPr>
          <a:xfrm>
            <a:off x="262800" y="692696"/>
            <a:ext cx="11664000" cy="563231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_collectionName</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_query</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_fieldList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i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_collectionName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i.</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_query</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_fieldList</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endParaRPr lang="en-IN" sz="1600" dirty="0">
              <a:solidFill>
                <a:srgbClr val="DDBB88"/>
              </a:solidFill>
              <a:latin typeface="Consolas" panose="020B0609020204030204" pitchFamily="49" charset="0"/>
            </a:endParaRP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 { 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6961017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).filter( { query } ).project( { fieldList } )</a:t>
            </a:r>
          </a:p>
        </p:txBody>
      </p:sp>
      <p:sp>
        <p:nvSpPr>
          <p:cNvPr id="3" name="Rectangle 2"/>
          <p:cNvSpPr/>
          <p:nvPr/>
        </p:nvSpPr>
        <p:spPr>
          <a:xfrm>
            <a:off x="262800" y="881419"/>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filter</a:t>
            </a:r>
            <a:r>
              <a:rPr lang="en-IN" sz="1600" dirty="0">
                <a:solidFill>
                  <a:srgbClr val="6688CC"/>
                </a:solidFill>
                <a:latin typeface="Consolas" panose="020B0609020204030204" pitchFamily="49" charset="0"/>
              </a:rPr>
              <a:t>({language: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a:t>
            </a:r>
            <a:r>
              <a:rPr lang="en-IN" sz="1600" dirty="0">
                <a:solidFill>
                  <a:srgbClr val="DDBB88"/>
                </a:solidFill>
                <a:latin typeface="Consolas" panose="020B0609020204030204" pitchFamily="49"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language: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502144776"/>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343467857"/>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whose</a:t>
                      </a:r>
                      <a:r>
                        <a:rPr lang="en-US" baseline="0" dirty="0">
                          <a:latin typeface="Source Code Pro" panose="020B0509030403020204" pitchFamily="49" charset="0"/>
                          <a:ea typeface="Source Code Pro" panose="020B0509030403020204" pitchFamily="49" charset="0"/>
                        </a:rPr>
                        <a:t> genres starts with a letter ‘H’</a:t>
                      </a:r>
                      <a:r>
                        <a:rPr lang="en-US" dirty="0">
                          <a:latin typeface="Source Code Pro" panose="020B0509030403020204" pitchFamily="49" charset="0"/>
                          <a:ea typeface="Source Code Pro" panose="020B0509030403020204" pitchFamily="49" charset="0"/>
                        </a:rPr>
                        <a:t> and give alias name</a:t>
                      </a:r>
                      <a:r>
                        <a:rPr lang="en-US" baseline="0" dirty="0">
                          <a:latin typeface="Source Code Pro" panose="020B0509030403020204" pitchFamily="49" charset="0"/>
                          <a:ea typeface="Source Code Pro" panose="020B0509030403020204" pitchFamily="49" charset="0"/>
                        </a:rPr>
                        <a:t> to movie_title field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like</a:t>
            </a:r>
          </a:p>
        </p:txBody>
      </p:sp>
      <p:sp>
        <p:nvSpPr>
          <p:cNvPr id="3" name="Rectangle 2"/>
          <p:cNvSpPr/>
          <p:nvPr/>
        </p:nvSpPr>
        <p:spPr>
          <a:xfrm>
            <a:off x="262800" y="1340768"/>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a:t>
            </a:r>
            <a:r>
              <a:rPr lang="en-IN" sz="1600" dirty="0">
                <a:solidFill>
                  <a:srgbClr val="6688CC"/>
                </a:solidFill>
                <a:latin typeface="Consolas" panose="020B0609020204030204" pitchFamily="49" charset="0"/>
              </a:rPr>
              <a:t> },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499291662"/>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 - $exists</a:t>
            </a:r>
          </a:p>
        </p:txBody>
      </p:sp>
      <p:sp>
        <p:nvSpPr>
          <p:cNvPr id="3" name="Rectangle 2"/>
          <p:cNvSpPr/>
          <p:nvPr/>
        </p:nvSpPr>
        <p:spPr>
          <a:xfrm>
            <a:off x="262800" y="764704"/>
            <a:ext cx="11664000" cy="5386090"/>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225588"/>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"emp"</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phone: { </a:t>
            </a:r>
            <a:r>
              <a:rPr lang="en-IN" sz="1600" b="0" i="1" dirty="0">
                <a:solidFill>
                  <a:srgbClr val="FB9A4B"/>
                </a:solidFill>
                <a:effectLst/>
                <a:latin typeface="Consolas" panose="020B0609020204030204" pitchFamily="49" charset="0"/>
              </a:rPr>
              <a:t>$exists</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genres: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(doc.Title, doc.genres);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513183360"/>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88000186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from the ‘movies’ collection whose color = ‘Eastman’ and language = ‘Hindi’ and genres = ‘Comedy’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({color:</a:t>
            </a:r>
            <a:r>
              <a:rPr lang="en-IN" sz="1600" dirty="0">
                <a:solidFill>
                  <a:srgbClr val="22AA44"/>
                </a:solidFill>
                <a:latin typeface="Consolas" panose="020B0609020204030204" pitchFamily="49" charset="0"/>
              </a:rPr>
              <a:t>'Eastman'</a:t>
            </a:r>
            <a:r>
              <a:rPr lang="en-IN" sz="1600" dirty="0">
                <a:solidFill>
                  <a:srgbClr val="6688CC"/>
                </a:solidFill>
                <a:latin typeface="Consolas" panose="020B0609020204030204" pitchFamily="49" charset="0"/>
              </a:rPr>
              <a:t>, language:</a:t>
            </a:r>
            <a:r>
              <a:rPr lang="en-IN" sz="1600" dirty="0">
                <a:solidFill>
                  <a:srgbClr val="22AA44"/>
                </a:solidFill>
                <a:latin typeface="Consolas" panose="020B0609020204030204" pitchFamily="49" charset="0"/>
              </a:rPr>
              <a:t>"Hindi"</a:t>
            </a:r>
            <a:r>
              <a:rPr lang="en-IN" sz="1600" dirty="0">
                <a:solidFill>
                  <a:srgbClr val="6688CC"/>
                </a:solidFill>
                <a:latin typeface="Consolas" panose="020B0609020204030204" pitchFamily="49" charset="0"/>
              </a:rPr>
              <a:t>, genres:</a:t>
            </a:r>
            <a:r>
              <a:rPr lang="en-IN" sz="1600" dirty="0">
                <a:solidFill>
                  <a:srgbClr val="22AA44"/>
                </a:solidFill>
                <a:latin typeface="Consolas" panose="020B0609020204030204" pitchFamily="49" charset="0"/>
              </a:rPr>
              <a:t>"Comedy"</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language: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 { projection })</a:t>
            </a:r>
          </a:p>
        </p:txBody>
      </p:sp>
    </p:spTree>
    <p:extLst>
      <p:ext uri="{BB962C8B-B14F-4D97-AF65-F5344CB8AC3E}">
        <p14:creationId xmlns:p14="http://schemas.microsoft.com/office/powerpoint/2010/main" val="3099371511"/>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3" name="Rectangle 2"/>
          <p:cNvSpPr/>
          <p:nvPr/>
        </p:nvSpPr>
        <p:spPr>
          <a:xfrm>
            <a:off x="262800" y="893033"/>
            <a:ext cx="11664000" cy="563231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8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B22251"/>
                </a:solidFill>
                <a:latin typeface="Consolas" panose="020B0609020204030204" pitchFamily="49" charset="0"/>
              </a:rPr>
              <a:t>query</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a:t>
            </a:r>
            <a:r>
              <a:rPr lang="en-IN" sz="1600" dirty="0">
                <a:solidFill>
                  <a:srgbClr val="B22251"/>
                </a:solidFill>
                <a:latin typeface="Consolas" panose="020B0609020204030204" pitchFamily="49" charset="0"/>
              </a:rPr>
              <a:t>fieldList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dirty="0">
                <a:solidFill>
                  <a:srgbClr val="B22251"/>
                </a:solidFill>
                <a:latin typeface="Consolas" panose="020B0609020204030204" pitchFamily="49" charset="0"/>
              </a:rPr>
              <a:t>query</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a:t>
            </a:r>
            <a:r>
              <a:rPr lang="en-IN" sz="1600" dirty="0">
                <a:solidFill>
                  <a:srgbClr val="B22251"/>
                </a:solidFill>
                <a:latin typeface="Consolas" panose="020B0609020204030204" pitchFamily="49" charset="0"/>
              </a:rPr>
              <a:t>fieldList</a:t>
            </a:r>
            <a:r>
              <a:rPr lang="en-IN" sz="1600" dirty="0">
                <a:solidFill>
                  <a:srgbClr val="6688CC"/>
                </a:solidFill>
                <a:latin typeface="Consolas" panose="020B0609020204030204" pitchFamily="49" charset="0"/>
              </a:rPr>
              <a:t> });</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32243334"/>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 { query as variable }, { projection as variable})</a:t>
            </a:r>
          </a:p>
        </p:txBody>
      </p:sp>
      <p:sp>
        <p:nvSpPr>
          <p:cNvPr id="2" name="Rectangle 1"/>
          <p:cNvSpPr/>
          <p:nvPr/>
        </p:nvSpPr>
        <p:spPr>
          <a:xfrm>
            <a:off x="262800" y="852383"/>
            <a:ext cx="11664000" cy="6001643"/>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query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$and</a:t>
            </a:r>
            <a:r>
              <a:rPr lang="en-IN" sz="1600" dirty="0">
                <a:solidFill>
                  <a:srgbClr val="6688CC"/>
                </a:solidFill>
                <a:latin typeface="Consolas" panose="020B0609020204030204" pitchFamily="49" charset="0"/>
              </a:rPr>
              <a:t>:[ {country: </a:t>
            </a:r>
            <a:r>
              <a:rPr lang="en-IN" sz="1600" dirty="0">
                <a:solidFill>
                  <a:srgbClr val="22AA44"/>
                </a:solidFill>
                <a:latin typeface="Consolas" panose="020B0609020204030204" pitchFamily="49" charset="0"/>
              </a:rPr>
              <a:t>'USA' </a:t>
            </a:r>
            <a:r>
              <a:rPr lang="en-IN" sz="1600" dirty="0">
                <a:solidFill>
                  <a:srgbClr val="6688CC"/>
                </a:solidFill>
                <a:latin typeface="Consolas" panose="020B0609020204030204" pitchFamily="49" charset="0"/>
              </a:rPr>
              <a:t>}, { 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a:t>
            </a:r>
          </a:p>
          <a:p>
            <a:pPr marL="901700" indent="-901700"/>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fieldList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country:</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a:t>
            </a:r>
          </a:p>
          <a:p>
            <a:pPr marL="901700" indent="-901700"/>
            <a:endParaRPr lang="en-IN" sz="8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(query,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:fieldList});</a:t>
            </a: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544397604"/>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2220194417"/>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nth-document from the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find().skip{ m.countDocuments() – param }</a:t>
            </a:r>
          </a:p>
        </p:txBody>
      </p:sp>
      <p:sp>
        <p:nvSpPr>
          <p:cNvPr id="3" name="Rectangle 2"/>
          <p:cNvSpPr/>
          <p:nvPr/>
        </p:nvSpPr>
        <p:spPr>
          <a:xfrm>
            <a:off x="262800" y="1324500"/>
            <a:ext cx="11664000" cy="513986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skip</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countDocuments</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x</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(doc.ename, doc.job, doc.sal);</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4256340669"/>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first document from the ‘movies’ collection, give alias name to movie_title field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findOne( {  }, { projection })</a:t>
            </a:r>
          </a:p>
        </p:txBody>
      </p:sp>
      <p:sp>
        <p:nvSpPr>
          <p:cNvPr id="3" name="Rectangle 2"/>
          <p:cNvSpPr/>
          <p:nvPr/>
        </p:nvSpPr>
        <p:spPr>
          <a:xfrm>
            <a:off x="262800" y="1568981"/>
            <a:ext cx="11664000" cy="458587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movie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movie.</a:t>
            </a:r>
            <a:r>
              <a:rPr lang="en-IN" sz="1600" dirty="0">
                <a:solidFill>
                  <a:srgbClr val="DDBB88"/>
                </a:solidFill>
                <a:latin typeface="Consolas" panose="020B0609020204030204" pitchFamily="49" charset="0"/>
              </a:rPr>
              <a:t>findOne</a:t>
            </a:r>
            <a:r>
              <a:rPr lang="en-IN" sz="1600" dirty="0">
                <a:solidFill>
                  <a:srgbClr val="6688CC"/>
                </a:solidFill>
                <a:latin typeface="Consolas" panose="020B0609020204030204" pitchFamily="49" charset="0"/>
              </a:rPr>
              <a:t>({}, {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Title: </a:t>
            </a:r>
            <a:r>
              <a:rPr lang="en-IN" sz="1600" dirty="0">
                <a:solidFill>
                  <a:srgbClr val="22AA44"/>
                </a:solidFill>
                <a:latin typeface="Consolas" panose="020B0609020204030204" pitchFamily="49" charset="0"/>
              </a:rPr>
              <a:t>'$movie_title'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(cursor);</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691892340"/>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4290882152"/>
              </p:ext>
            </p:extLst>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display all documents from ‘movies’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
        <p:nvSpPr>
          <p:cNvPr id="7" name="Rectangle 6"/>
          <p:cNvSpPr/>
          <p:nvPr/>
        </p:nvSpPr>
        <p:spPr>
          <a:xfrm>
            <a:off x="262800" y="1312887"/>
            <a:ext cx="11664000" cy="5324535"/>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(doc.movie_title);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51653871"/>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Display all documents from every collection in the database.</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2" name="Rectangle 1"/>
          <p:cNvSpPr/>
          <p:nvPr/>
        </p:nvSpPr>
        <p:spPr>
          <a:xfrm>
            <a:off x="262800" y="1278914"/>
            <a:ext cx="11664000" cy="567847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a:t>
            </a:r>
            <a:r>
              <a:rPr lang="en-IN" sz="1600" dirty="0">
                <a:solidFill>
                  <a:srgbClr val="6688CC"/>
                </a:solidFill>
                <a:latin typeface="Consolas" panose="020B0609020204030204" pitchFamily="49" charset="0"/>
              </a:rPr>
              <a:t>);</a:t>
            </a:r>
          </a:p>
          <a:p>
            <a:br>
              <a:rPr lang="en-IN" sz="3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listCollections</a:t>
            </a:r>
            <a:r>
              <a:rPr lang="en-IN" sz="1600" dirty="0">
                <a:solidFill>
                  <a:srgbClr val="6688CC"/>
                </a:solidFill>
                <a:latin typeface="Consolas" panose="020B0609020204030204" pitchFamily="49" charset="0"/>
              </a:rPr>
              <a:t>();</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cursor1)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(doc.name);</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cursor2)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a:t>
            </a:r>
          </a:p>
        </p:txBody>
      </p:sp>
    </p:spTree>
    <p:extLst>
      <p:ext uri="{BB962C8B-B14F-4D97-AF65-F5344CB8AC3E}">
        <p14:creationId xmlns:p14="http://schemas.microsoft.com/office/powerpoint/2010/main" val="279525730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1415480" y="4510861"/>
            <a:ext cx="9252520" cy="2031325"/>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$or</a:t>
            </a:r>
            <a:r>
              <a:rPr lang="en-IN" dirty="0">
                <a:latin typeface="Source Code Pro" panose="020B0509030403020204"/>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$and</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 sal</a:t>
            </a:r>
            <a:r>
              <a:rPr lang="en-IN">
                <a:latin typeface="Source Code Pro" panose="020B0509030403020204"/>
                <a:ea typeface="Source Code Pro" panose="020B0509030403020204" pitchFamily="49" charset="0"/>
                <a:cs typeface="Calibri" panose="020F0502020204030204" pitchFamily="34" charset="0"/>
              </a:rPr>
              <a:t>: </a:t>
            </a:r>
            <a:r>
              <a:rPr lang="en-IN">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a:solidFill>
                  <a:srgbClr val="B22251"/>
                </a:solidFill>
                <a:latin typeface="Source Code Pro" panose="020B0509030403020204"/>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gt</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a:ea typeface="Source Code Pro" panose="020B0509030403020204" pitchFamily="49" charset="0"/>
              </a:rPr>
              <a:t>3000</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db</a:t>
            </a:r>
            <a:r>
              <a:rPr lang="en-IN" dirty="0">
                <a:latin typeface="Source Code Pro" panose="020B0509030403020204"/>
              </a:rPr>
              <a:t>.emp.</a:t>
            </a:r>
            <a:r>
              <a:rPr lang="en-IN" dirty="0">
                <a:solidFill>
                  <a:srgbClr val="036883"/>
                </a:solidFill>
                <a:latin typeface="Source Code Pro" panose="020B0509030403020204"/>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a:t>
            </a:r>
            <a:r>
              <a:rPr lang="en-IN" dirty="0">
                <a:latin typeface="Source Code Pro" panose="020B0509030403020204"/>
              </a:rPr>
              <a:t>JOB: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B22251"/>
                </a:solidFill>
                <a:latin typeface="Source Code Pro" panose="020B0509030403020204"/>
                <a:ea typeface="Source Code Pro" panose="020B0509030403020204" pitchFamily="49" charset="0"/>
                <a:cs typeface="Calibri" panose="020F0502020204030204" pitchFamily="34" charset="0"/>
              </a:rPr>
              <a:t>$in</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'manager'</a:t>
            </a:r>
            <a:r>
              <a:rPr lang="en-IN" dirty="0">
                <a:latin typeface="Source Code Pro" panose="020B0509030403020204"/>
              </a:rPr>
              <a:t>, </a:t>
            </a:r>
            <a:r>
              <a:rPr lang="en-IN" dirty="0">
                <a:solidFill>
                  <a:srgbClr val="669900"/>
                </a:solidFill>
                <a:latin typeface="Source Code Pro" panose="020B0509030403020204"/>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 } }</a:t>
            </a:r>
            <a:r>
              <a:rPr lang="en-IN" dirty="0">
                <a:latin typeface="Source Code Pro" panose="020B0509030403020204"/>
              </a:rPr>
              <a:t>,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 _id: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false</a:t>
            </a:r>
            <a:r>
              <a:rPr lang="en-IN" dirty="0">
                <a:latin typeface="Source Code Pro" panose="020B0509030403020204"/>
              </a:rPr>
              <a:t>, ename: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a:t>
            </a:r>
            <a:r>
              <a:rPr lang="en-IN" dirty="0">
                <a:latin typeface="Source Code Pro" panose="020B0509030403020204"/>
              </a:rPr>
              <a:t>, job:  </a:t>
            </a:r>
            <a:r>
              <a:rPr lang="en-IN" dirty="0">
                <a:solidFill>
                  <a:schemeClr val="accent5">
                    <a:lumMod val="75000"/>
                  </a:schemeClr>
                </a:solidFill>
                <a:latin typeface="Source Code Pro" panose="020B0509030403020204"/>
                <a:ea typeface="Source Code Pro" panose="020B0509030403020204" pitchFamily="49" charset="0"/>
                <a:cs typeface="Calibri" panose="020F0502020204030204" pitchFamily="34" charset="0"/>
              </a:rPr>
              <a:t>true </a:t>
            </a:r>
            <a:r>
              <a:rPr lang="en-IN" dirty="0">
                <a:solidFill>
                  <a:schemeClr val="bg1">
                    <a:lumMod val="50000"/>
                  </a:schemeClr>
                </a:solidFill>
                <a:latin typeface="Source Code Pro" panose="020B0509030403020204"/>
                <a:ea typeface="Source Code Pro" panose="020B0509030403020204" pitchFamily="49" charset="0"/>
                <a:cs typeface="Calibri" panose="020F0502020204030204" pitchFamily="34" charset="0"/>
              </a:rPr>
              <a:t>})</a:t>
            </a:r>
            <a:r>
              <a:rPr lang="en-IN" dirty="0">
                <a:latin typeface="Source Code Pro" panose="020B0509030403020204"/>
              </a:rPr>
              <a:t>;</a:t>
            </a:r>
          </a:p>
          <a:p>
            <a:pPr marL="342900" indent="-342900">
              <a:buFont typeface="Arial" panose="020B0604020202020204" pitchFamily="34" charset="0"/>
              <a:buChar char="•"/>
            </a:pPr>
            <a:endParaRPr lang="en-IN" dirty="0">
              <a:latin typeface="Source Code Pro" panose="020B0509030403020204"/>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4204804297"/>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347932540"/>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marR="0" lvl="0" indent="-2857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dirty="0">
                          <a:latin typeface="Source Code Pro" panose="020B0509030403020204" pitchFamily="49" charset="0"/>
                          <a:ea typeface="Source Code Pro" panose="020B0509030403020204" pitchFamily="49" charset="0"/>
                        </a:rPr>
                        <a:t>Write a program to fetch all document using aggregate method from ‘movies’ collection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2" name="Rectangle 1"/>
          <p:cNvSpPr/>
          <p:nvPr/>
        </p:nvSpPr>
        <p:spPr>
          <a:xfrm>
            <a:off x="262800" y="1371247"/>
            <a:ext cx="11664000" cy="537070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5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(doc._id, doc.relese, doc.color, doc.director, doc.movie_title, doc.genres, doc.gross);</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"Client 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400" dirty="0">
                <a:solidFill>
                  <a:srgbClr val="DDBB88"/>
                </a:solidFill>
                <a:latin typeface="Consolas" panose="020B0609020204030204" pitchFamily="49" charset="0"/>
              </a:rPr>
              <a:t>run</a:t>
            </a:r>
            <a:r>
              <a:rPr lang="en-IN" sz="1400" dirty="0">
                <a:solidFill>
                  <a:srgbClr val="6688CC"/>
                </a:solidFill>
                <a:latin typeface="Consolas" panose="020B0609020204030204" pitchFamily="49" charset="0"/>
              </a:rPr>
              <a:t>();</a:t>
            </a:r>
            <a:endParaRPr lang="en-IN" sz="1400" b="0" dirty="0">
              <a:solidFill>
                <a:srgbClr val="6688CC"/>
              </a:solidFill>
              <a:effectLst/>
              <a:latin typeface="Consolas" panose="020B0609020204030204" pitchFamily="49" charset="0"/>
            </a:endParaRP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$project } ])</a:t>
            </a:r>
          </a:p>
        </p:txBody>
      </p:sp>
    </p:spTree>
    <p:extLst>
      <p:ext uri="{BB962C8B-B14F-4D97-AF65-F5344CB8AC3E}">
        <p14:creationId xmlns:p14="http://schemas.microsoft.com/office/powerpoint/2010/main" val="3886329685"/>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7" name="Rectangle 6">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{$match} ]) with await cursor.hasNext() == true </a:t>
            </a:r>
          </a:p>
        </p:txBody>
      </p:sp>
      <p:sp>
        <p:nvSpPr>
          <p:cNvPr id="3" name="Rectangle 2"/>
          <p:cNvSpPr/>
          <p:nvPr/>
        </p:nvSpPr>
        <p:spPr>
          <a:xfrm>
            <a:off x="262800" y="908720"/>
            <a:ext cx="11664000" cy="594008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a:t>
            </a:r>
          </a:p>
          <a:p>
            <a:r>
              <a:rPr lang="en-IN" sz="4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if</a:t>
            </a:r>
            <a:r>
              <a:rPr lang="en-IN" sz="1600" dirty="0">
                <a:solidFill>
                  <a:srgbClr val="6688CC"/>
                </a:solidFill>
                <a:latin typeface="Consolas" panose="020B0609020204030204" pitchFamily="49" charset="0"/>
              </a:rPr>
              <a:t>(</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cursor.</a:t>
            </a:r>
            <a:r>
              <a:rPr lang="en-IN" sz="1600" dirty="0">
                <a:solidFill>
                  <a:srgbClr val="DDBB88"/>
                </a:solidFill>
                <a:latin typeface="Consolas" panose="020B0609020204030204" pitchFamily="49" charset="0"/>
              </a:rPr>
              <a:t>hasNext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else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"No documents found..."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400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5605964"/>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$project } ])</a:t>
            </a:r>
          </a:p>
        </p:txBody>
      </p:sp>
      <p:sp>
        <p:nvSpPr>
          <p:cNvPr id="3" name="Rectangle 2"/>
          <p:cNvSpPr/>
          <p:nvPr/>
        </p:nvSpPr>
        <p:spPr>
          <a:xfrm>
            <a:off x="262800" y="882580"/>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6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e.</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22AA44"/>
                </a:solidFill>
                <a:latin typeface="Consolas" panose="020B0609020204030204" pitchFamily="49" charset="0"/>
              </a:rPr>
              <a:t>/</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Horror</a:t>
            </a:r>
            <a:r>
              <a:rPr lang="en-IN" sz="1600" dirty="0">
                <a:solidFill>
                  <a:srgbClr val="225588"/>
                </a:solidFill>
                <a:latin typeface="Consolas" panose="020B0609020204030204" pitchFamily="49" charset="0"/>
              </a:rPr>
              <a:t>$</a:t>
            </a:r>
            <a:r>
              <a:rPr lang="en-IN" sz="1600" dirty="0">
                <a:solidFill>
                  <a:srgbClr val="22AA44"/>
                </a:solidFill>
                <a:latin typeface="Consolas" panose="020B0609020204030204" pitchFamily="49" charset="0"/>
              </a:rPr>
              <a:t>/ </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relese: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movie_title:</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gross:</a:t>
            </a:r>
            <a:r>
              <a:rPr lang="en-IN" sz="1600" dirty="0">
                <a:solidFill>
                  <a:srgbClr val="F280D0"/>
                </a:solidFill>
                <a:latin typeface="Consolas" panose="020B0609020204030204" pitchFamily="49" charset="0"/>
              </a:rPr>
              <a:t>true </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pPr marL="1700213" indent="-1700213"/>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(cnt, doc._id, doc.relese, doc.color, doc.director, doc.movie_title, doc.genres, doc.gross);</a:t>
            </a:r>
          </a:p>
          <a:p>
            <a:r>
              <a:rPr lang="en-IN" sz="1600" dirty="0">
                <a:solidFill>
                  <a:srgbClr val="6688CC"/>
                </a:solidFill>
                <a:latin typeface="Consolas" panose="020B0609020204030204" pitchFamily="49" charset="0"/>
              </a:rPr>
              <a:t>            cnt</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222765506"/>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$regex</a:t>
            </a:r>
          </a:p>
        </p:txBody>
      </p:sp>
      <p:sp>
        <p:nvSpPr>
          <p:cNvPr id="7" name="Rectangle 6"/>
          <p:cNvSpPr/>
          <p:nvPr/>
        </p:nvSpPr>
        <p:spPr>
          <a:xfrm>
            <a:off x="262800" y="883161"/>
            <a:ext cx="11664000" cy="5786199"/>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500" i="1" dirty="0">
                <a:solidFill>
                  <a:srgbClr val="9966B8"/>
                </a:solidFill>
                <a:latin typeface="Consolas" panose="020B0609020204030204" pitchFamily="49" charset="0"/>
              </a:rPr>
              <a:t>const</a:t>
            </a:r>
            <a:r>
              <a:rPr lang="en-IN" sz="1500" dirty="0">
                <a:solidFill>
                  <a:srgbClr val="6688CC"/>
                </a:solidFill>
                <a:latin typeface="Consolas" panose="020B0609020204030204" pitchFamily="49" charset="0"/>
              </a:rPr>
              <a:t> cursor </a:t>
            </a:r>
            <a:r>
              <a:rPr lang="en-IN" sz="1500" dirty="0">
                <a:solidFill>
                  <a:srgbClr val="225588"/>
                </a:solidFill>
                <a:latin typeface="Consolas" panose="020B0609020204030204" pitchFamily="49" charset="0"/>
              </a:rPr>
              <a:t>=</a:t>
            </a:r>
            <a:r>
              <a:rPr lang="en-IN" sz="1500" dirty="0">
                <a:solidFill>
                  <a:srgbClr val="6688CC"/>
                </a:solidFill>
                <a:latin typeface="Consolas" panose="020B0609020204030204" pitchFamily="49" charset="0"/>
              </a:rPr>
              <a:t> e.</a:t>
            </a:r>
            <a:r>
              <a:rPr lang="en-IN" sz="1500" dirty="0">
                <a:solidFill>
                  <a:srgbClr val="DDBB88"/>
                </a:solidFill>
                <a:latin typeface="Consolas" panose="020B0609020204030204" pitchFamily="49" charset="0"/>
              </a:rPr>
              <a:t>aggregate</a:t>
            </a:r>
            <a:r>
              <a:rPr lang="en-IN" sz="15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500" dirty="0">
                <a:solidFill>
                  <a:srgbClr val="6688CC"/>
                </a:solidFill>
                <a:latin typeface="Consolas" panose="020B0609020204030204" pitchFamily="49" charset="0"/>
              </a:rPr>
              <a:t>:{ genres: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$regex</a:t>
            </a:r>
            <a:r>
              <a:rPr lang="en-IN" sz="1500" dirty="0">
                <a:solidFill>
                  <a:srgbClr val="6688CC"/>
                </a:solidFill>
                <a:latin typeface="Consolas" panose="020B0609020204030204" pitchFamily="49" charset="0"/>
              </a:rPr>
              <a:t>:</a:t>
            </a:r>
            <a:r>
              <a:rPr lang="en-IN" sz="1500" dirty="0">
                <a:solidFill>
                  <a:srgbClr val="22AA44"/>
                </a:solidFill>
                <a:latin typeface="Consolas" panose="020B0609020204030204" pitchFamily="49" charset="0"/>
              </a:rPr>
              <a:t>/</a:t>
            </a:r>
            <a:r>
              <a:rPr lang="en-IN" sz="1500" dirty="0">
                <a:solidFill>
                  <a:srgbClr val="225588"/>
                </a:solidFill>
                <a:latin typeface="Consolas" panose="020B0609020204030204" pitchFamily="49" charset="0"/>
              </a:rPr>
              <a:t>^</a:t>
            </a:r>
            <a:r>
              <a:rPr lang="en-IN" sz="1500" dirty="0">
                <a:solidFill>
                  <a:srgbClr val="22AA44"/>
                </a:solidFill>
                <a:latin typeface="Consolas" panose="020B0609020204030204" pitchFamily="49" charset="0"/>
              </a:rPr>
              <a:t>Horror/</a:t>
            </a:r>
            <a:r>
              <a:rPr lang="en-IN" sz="15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500" dirty="0">
                <a:solidFill>
                  <a:srgbClr val="6688CC"/>
                </a:solidFill>
                <a:latin typeface="Consolas" panose="020B0609020204030204" pitchFamily="49" charset="0"/>
              </a:rPr>
              <a:t>:{ movie_title:</a:t>
            </a:r>
            <a:r>
              <a:rPr lang="en-IN" sz="1500" dirty="0">
                <a:solidFill>
                  <a:srgbClr val="F280D0"/>
                </a:solidFill>
                <a:latin typeface="Consolas" panose="020B0609020204030204" pitchFamily="49" charset="0"/>
              </a:rPr>
              <a:t>true</a:t>
            </a:r>
            <a:r>
              <a:rPr lang="en-IN" sz="1500" dirty="0">
                <a:solidFill>
                  <a:srgbClr val="6688CC"/>
                </a:solidFill>
                <a:latin typeface="Consolas" panose="020B0609020204030204" pitchFamily="49" charset="0"/>
              </a:rPr>
              <a:t>,  genres:</a:t>
            </a:r>
            <a:r>
              <a:rPr lang="en-IN" sz="1500" dirty="0">
                <a:solidFill>
                  <a:srgbClr val="F280D0"/>
                </a:solidFill>
                <a:latin typeface="Consolas" panose="020B0609020204030204" pitchFamily="49" charset="0"/>
              </a:rPr>
              <a:t>true </a:t>
            </a:r>
            <a:r>
              <a:rPr lang="en-IN" sz="1500" dirty="0">
                <a:solidFill>
                  <a:srgbClr val="6688CC"/>
                </a:solidFill>
                <a:latin typeface="Consolas" panose="020B0609020204030204" pitchFamily="49" charset="0"/>
              </a:rPr>
              <a:t>}}]);</a:t>
            </a:r>
          </a:p>
          <a:p>
            <a:pPr marL="903288" indent="-903288"/>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474577803"/>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10019435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fetch all document from ‘movies’ collection where</a:t>
                      </a:r>
                      <a:r>
                        <a:rPr lang="en-US" baseline="0" dirty="0">
                          <a:latin typeface="Source Code Pro" panose="020B0509030403020204" pitchFamily="49" charset="0"/>
                          <a:ea typeface="Source Code Pro" panose="020B0509030403020204" pitchFamily="49" charset="0"/>
                        </a:rPr>
                        <a:t> movie duration is more than 300 minutes </a:t>
                      </a:r>
                      <a:r>
                        <a:rPr lang="en-US" dirty="0">
                          <a:latin typeface="Source Code Pro" panose="020B0509030403020204" pitchFamily="49" charset="0"/>
                          <a:ea typeface="Source Code Pro" panose="020B0509030403020204" pitchFamily="49" charset="0"/>
                        </a:rPr>
                        <a:t>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$match } ]) with $expr</a:t>
            </a:r>
          </a:p>
        </p:txBody>
      </p:sp>
      <p:sp>
        <p:nvSpPr>
          <p:cNvPr id="2" name="Rectangle 1"/>
          <p:cNvSpPr/>
          <p:nvPr/>
        </p:nvSpPr>
        <p:spPr>
          <a:xfrm>
            <a:off x="262800" y="1412776"/>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i="1"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x: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$literal</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300</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'$x'</a:t>
            </a:r>
            <a:r>
              <a:rPr lang="en-IN" sz="1600" dirty="0">
                <a:solidFill>
                  <a:srgbClr val="6688CC"/>
                </a:solidFill>
                <a:latin typeface="Consolas" panose="020B0609020204030204" pitchFamily="49" charset="0"/>
              </a:rPr>
              <a:t>] } } }]);</a:t>
            </a:r>
          </a:p>
          <a:p>
            <a:r>
              <a:rPr lang="en-IN" sz="400" dirty="0">
                <a:solidFill>
                  <a:srgbClr val="6688CC"/>
                </a:solidFill>
                <a:latin typeface="Consolas" panose="020B0609020204030204" pitchFamily="49" charset="0"/>
              </a:rPr>
              <a:t>        </a:t>
            </a:r>
          </a:p>
          <a:p>
            <a:r>
              <a:rPr lang="en-IN" sz="1600" dirty="0">
                <a:solidFill>
                  <a:srgbClr val="225588"/>
                </a:solidFill>
                <a:latin typeface="Consolas" panose="020B0609020204030204" pitchFamily="49" charset="0"/>
              </a:rPr>
              <a:t>        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188644840"/>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documentNumber()</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$ne</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$documentNumber</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950268854"/>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2" name="Rectangle 1"/>
          <p:cNvSpPr/>
          <p:nvPr/>
        </p:nvSpPr>
        <p:spPr>
          <a:xfrm>
            <a:off x="262800" y="780375"/>
            <a:ext cx="11664000" cy="569386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false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:{director:</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:{x:{</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a:t>
            </a:r>
          </a:p>
          <a:p>
            <a:endParaRPr lang="en-IN" sz="400" dirty="0">
              <a:solidFill>
                <a:srgbClr val="6688CC"/>
              </a:solidFill>
              <a:latin typeface="Consolas" panose="020B0609020204030204" pitchFamily="49" charset="0"/>
            </a:endParaRPr>
          </a:p>
          <a:p>
            <a:br>
              <a:rPr lang="en-IN" sz="400" dirty="0">
                <a:solidFill>
                  <a:srgbClr val="6688CC"/>
                </a:solidFill>
                <a:latin typeface="Consolas" panose="020B0609020204030204" pitchFamily="49" charset="0"/>
              </a:rPr>
            </a:b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875942171"/>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$setWindowFields } ]) – denseRank()</a:t>
            </a:r>
          </a:p>
        </p:txBody>
      </p:sp>
      <p:sp>
        <p:nvSpPr>
          <p:cNvPr id="3" name="Rectangle 2"/>
          <p:cNvSpPr/>
          <p:nvPr/>
        </p:nvSpPr>
        <p:spPr>
          <a:xfrm>
            <a:off x="262800" y="585837"/>
            <a:ext cx="11664000" cy="587853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pPr marL="903288" indent="-903288"/>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:{genres:{</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:{_id:</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color: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title:</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director:</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genres:</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$setWindowFields</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partitionBy</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"$color"</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sortBy</a:t>
            </a:r>
            <a:r>
              <a:rPr lang="en-IN" sz="1600" dirty="0">
                <a:solidFill>
                  <a:srgbClr val="6688CC"/>
                </a:solidFill>
                <a:latin typeface="Consolas" panose="020B0609020204030204" pitchFamily="49" charset="0"/>
              </a:rPr>
              <a:t>: { _id:</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output</a:t>
            </a:r>
            <a:r>
              <a:rPr lang="en-IN" sz="1600" dirty="0">
                <a:solidFill>
                  <a:srgbClr val="6688CC"/>
                </a:solidFill>
                <a:latin typeface="Consolas" panose="020B0609020204030204" pitchFamily="49" charset="0"/>
              </a:rPr>
              <a:t>:{ x:{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$denseRank</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x: </a:t>
            </a:r>
            <a:r>
              <a:rPr lang="en-IN" sz="1600" i="1" dirty="0">
                <a:solidFill>
                  <a:srgbClr val="2277FF"/>
                </a:solidFill>
                <a:latin typeface="Consolas" panose="020B0609020204030204" pitchFamily="49" charset="0"/>
              </a:rPr>
              <a:t>y</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5</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081298490"/>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extLst>
              <p:ext uri="{D42A27DB-BD31-4B8C-83A1-F6EECF244321}">
                <p14:modId xmlns:p14="http://schemas.microsoft.com/office/powerpoint/2010/main" val="3857561798"/>
              </p:ext>
            </p:extLst>
          </p:nvPr>
        </p:nvGraphicFramePr>
        <p:xfrm>
          <a:off x="262800" y="680400"/>
          <a:ext cx="11664000" cy="64008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Write a program to get the movie duration from the user and fetch all document from ‘movies’ collection for the give duration using Node.js</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spcBef>
                <a:spcPct val="0"/>
              </a:spcBef>
            </a:pPr>
            <a:r>
              <a:rPr lang="en-IN" sz="3200" b="1" i="1" dirty="0">
                <a:solidFill>
                  <a:srgbClr val="FFFF00"/>
                </a:solidFill>
                <a:latin typeface="Arial" pitchFamily="34" charset="0"/>
                <a:cs typeface="Arial" pitchFamily="34" charset="0"/>
              </a:rPr>
              <a:t>Node.JS operation – aggregate([ { $match }, { $sort } ])</a:t>
            </a:r>
          </a:p>
        </p:txBody>
      </p:sp>
      <p:sp>
        <p:nvSpPr>
          <p:cNvPr id="3" name="Rectangle 2"/>
          <p:cNvSpPr/>
          <p:nvPr/>
        </p:nvSpPr>
        <p:spPr>
          <a:xfrm>
            <a:off x="262800" y="1560849"/>
            <a:ext cx="11664000" cy="5355312"/>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title: </a:t>
            </a:r>
            <a:r>
              <a:rPr lang="en-IN" sz="1600" dirty="0">
                <a:solidFill>
                  <a:srgbClr val="22AA44"/>
                </a:solidFill>
                <a:latin typeface="Consolas" panose="020B0609020204030204" pitchFamily="49" charset="0"/>
              </a:rPr>
              <a:t>"$movie_title"</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true</a:t>
            </a:r>
            <a:r>
              <a:rPr lang="en-IN" sz="1600" dirty="0">
                <a:solidFill>
                  <a:srgbClr val="6688CC"/>
                </a:solidFill>
                <a:latin typeface="Consolas" panose="020B0609020204030204" pitchFamily="49" charset="0"/>
              </a:rPr>
              <a:t> } }, </a:t>
            </a:r>
          </a:p>
          <a:p>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$match</a:t>
            </a:r>
            <a:r>
              <a:rPr lang="en-IN" sz="1600" dirty="0">
                <a:solidFill>
                  <a:srgbClr val="6688CC"/>
                </a:solidFill>
                <a:latin typeface="Consolas" panose="020B0609020204030204" pitchFamily="49" charset="0"/>
              </a:rPr>
              <a:t>: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$expr</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$gte</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'$duration'</a:t>
            </a:r>
            <a:r>
              <a:rPr lang="en-IN" sz="1600" dirty="0">
                <a:solidFill>
                  <a:srgbClr val="6688CC"/>
                </a:solidFill>
                <a:latin typeface="Consolas" panose="020B0609020204030204" pitchFamily="49" charset="0"/>
              </a:rPr>
              <a:t>, </a:t>
            </a:r>
            <a:r>
              <a:rPr lang="en-IN" sz="1600" i="1" dirty="0">
                <a:solidFill>
                  <a:srgbClr val="2277FF"/>
                </a:solidFill>
                <a:latin typeface="Consolas" panose="020B0609020204030204" pitchFamily="49" charset="0"/>
              </a:rPr>
              <a:t>movieDurationion</a:t>
            </a:r>
            <a:r>
              <a:rPr lang="en-IN" sz="1600" dirty="0">
                <a:solidFill>
                  <a:srgbClr val="6688CC"/>
                </a:solidFill>
                <a:latin typeface="Consolas" panose="020B0609020204030204" pitchFamily="49" charset="0"/>
              </a:rPr>
              <a:t>] }, duration: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$not</a:t>
            </a:r>
            <a:r>
              <a:rPr lang="en-IN" sz="1600" dirty="0">
                <a:solidFill>
                  <a:srgbClr val="6688CC"/>
                </a:solidFill>
                <a:latin typeface="Consolas" panose="020B0609020204030204" pitchFamily="49" charset="0"/>
              </a:rPr>
              <a:t>: { </a:t>
            </a:r>
            <a:r>
              <a:rPr lang="en-IN" sz="1600" dirty="0">
                <a:solidFill>
                  <a:srgbClr val="C00000"/>
                </a:solidFill>
                <a:latin typeface="Consolas" panose="020B0609020204030204" pitchFamily="49" charset="0"/>
                <a:ea typeface="Source Code Pro" panose="020B0509030403020204" pitchFamily="49" charset="0"/>
                <a:cs typeface="Calibri" panose="020F0502020204030204" pitchFamily="34" charset="0"/>
              </a:rPr>
              <a:t>$eq</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 } },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$sort</a:t>
            </a:r>
            <a:r>
              <a:rPr lang="en-IN" sz="1600" dirty="0">
                <a:solidFill>
                  <a:srgbClr val="6688CC"/>
                </a:solidFill>
                <a:latin typeface="Consolas" panose="020B0609020204030204" pitchFamily="49" charset="0"/>
              </a:rPr>
              <a:t>:{ duration: </a:t>
            </a:r>
            <a:r>
              <a:rPr lang="en-IN" sz="1600" dirty="0">
                <a:solidFill>
                  <a:srgbClr val="F280D0"/>
                </a:solidFill>
                <a:latin typeface="Consolas" panose="020B0609020204030204" pitchFamily="49" charset="0"/>
              </a:rPr>
              <a:t>1 </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4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r>
              <a:rPr lang="en-IN" sz="1600" dirty="0">
                <a:solidFill>
                  <a:srgbClr val="F280D0"/>
                </a:solidFill>
                <a:latin typeface="Consolas" panose="020B0609020204030204" pitchFamily="49" charset="0"/>
              </a:rPr>
              <a:t>250</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2533853649"/>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Node.JS operation – aggregate([ { $lookup } ]) – one-to-one</a:t>
            </a:r>
          </a:p>
        </p:txBody>
      </p:sp>
      <p:sp>
        <p:nvSpPr>
          <p:cNvPr id="2" name="Rectangle 1"/>
          <p:cNvSpPr/>
          <p:nvPr/>
        </p:nvSpPr>
        <p:spPr>
          <a:xfrm>
            <a:off x="262800" y="620688"/>
            <a:ext cx="11664000" cy="6063198"/>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aggregate</a:t>
            </a:r>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$lookup</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from: </a:t>
            </a:r>
            <a:r>
              <a:rPr lang="en-IN" sz="1600" dirty="0">
                <a:solidFill>
                  <a:srgbClr val="22AA44"/>
                </a:solidFill>
                <a:latin typeface="Consolas" panose="020B0609020204030204" pitchFamily="49" charset="0"/>
              </a:rPr>
              <a:t>"passport"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localField: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foreignField: </a:t>
            </a:r>
            <a:r>
              <a:rPr lang="en-IN" sz="1600" dirty="0">
                <a:solidFill>
                  <a:srgbClr val="22AA44"/>
                </a:solidFill>
                <a:latin typeface="Consolas" panose="020B0609020204030204" pitchFamily="49" charset="0"/>
              </a:rPr>
              <a:t>"_id"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as: </a:t>
            </a:r>
            <a:r>
              <a:rPr lang="en-IN" sz="1600" dirty="0">
                <a:solidFill>
                  <a:srgbClr val="22AA44"/>
                </a:solidFill>
                <a:latin typeface="Consolas" panose="020B0609020204030204" pitchFamily="49" charset="0"/>
              </a:rPr>
              <a:t>"PassportDetails"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pipeline: [{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$project</a:t>
            </a:r>
            <a:r>
              <a:rPr lang="en-IN" sz="1600" dirty="0">
                <a:solidFill>
                  <a:srgbClr val="6688CC"/>
                </a:solidFill>
                <a:latin typeface="Consolas" panose="020B0609020204030204" pitchFamily="49" charset="0"/>
              </a:rPr>
              <a:t>: {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name: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city: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"passport number"</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 }] } }]);</a:t>
            </a:r>
          </a:p>
          <a:p>
            <a:endParaRPr lang="en-IN" sz="4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for</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(doc);</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0860543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a:t>
            </a:r>
            <a:r>
              <a:rPr lang="en-US" dirty="0">
                <a:solidFill>
                  <a:srgbClr val="4D0AF4"/>
                </a:solidFill>
                <a:latin typeface="Source Code Pro" panose="020B0509030403020204" pitchFamily="49" charset="0"/>
                <a:ea typeface="Source Code Pro" panose="020B0509030403020204" pitchFamily="49" charset="0"/>
              </a:rPr>
              <a:t>expr1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&lt;</a:t>
            </a:r>
            <a:r>
              <a:rPr lang="en-US" dirty="0">
                <a:solidFill>
                  <a:srgbClr val="4D0AF4"/>
                </a:solidFill>
                <a:latin typeface="Source Code Pro" panose="020B0509030403020204" pitchFamily="49" charset="0"/>
                <a:ea typeface="Source Code Pro" panose="020B0509030403020204" pitchFamily="49" charset="0"/>
              </a:rPr>
              <a:t>expr2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 { &lt;</a:t>
            </a:r>
            <a:r>
              <a:rPr lang="en-US" dirty="0">
                <a:solidFill>
                  <a:srgbClr val="4D0AF4"/>
                </a:solidFill>
                <a:latin typeface="Source Code Pro" panose="020B0509030403020204" pitchFamily="49" charset="0"/>
                <a:ea typeface="Source Code Pro" panose="020B0509030403020204" pitchFamily="49" charset="0"/>
              </a:rPr>
              <a:t>exprN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a:t>
            </a:r>
            <a:r>
              <a:rPr lang="en-US" dirty="0">
                <a:solidFill>
                  <a:srgbClr val="4D0AF4"/>
                </a:solidFill>
                <a:latin typeface="Source Code Pro" panose="020B0509030403020204" pitchFamily="49" charset="0"/>
                <a:ea typeface="Source Code Pro" panose="020B0509030403020204" pitchFamily="49" charset="0"/>
              </a:rPr>
              <a:t>expr1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&lt;</a:t>
            </a:r>
            <a:r>
              <a:rPr lang="en-US" dirty="0">
                <a:solidFill>
                  <a:srgbClr val="4D0AF4"/>
                </a:solidFill>
                <a:latin typeface="Source Code Pro" panose="020B0509030403020204" pitchFamily="49" charset="0"/>
                <a:ea typeface="Source Code Pro" panose="020B0509030403020204" pitchFamily="49" charset="0"/>
              </a:rPr>
              <a:t>expr2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 { &lt;</a:t>
            </a:r>
            <a:r>
              <a:rPr lang="en-US" dirty="0">
                <a:solidFill>
                  <a:srgbClr val="4D0AF4"/>
                </a:solidFill>
                <a:latin typeface="Source Code Pro" panose="020B0509030403020204" pitchFamily="49" charset="0"/>
                <a:ea typeface="Source Code Pro" panose="020B0509030403020204" pitchFamily="49" charset="0"/>
              </a:rPr>
              <a:t>exprN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12824D"/>
                </a:solidFill>
                <a:highlight>
                  <a:srgbClr val="F9FBFA"/>
                </a:highlight>
                <a:latin typeface="Source Code Pro" panose="020B0509030403020204" pitchFamily="49" charset="0"/>
              </a:rPr>
              <a:t>field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$set })</a:t>
            </a:r>
          </a:p>
        </p:txBody>
      </p:sp>
      <p:sp>
        <p:nvSpPr>
          <p:cNvPr id="3" name="Rectangle 2"/>
          <p:cNvSpPr/>
          <p:nvPr/>
        </p:nvSpPr>
        <p:spPr>
          <a:xfrm>
            <a:off x="262800" y="836712"/>
            <a:ext cx="11664000" cy="5570756"/>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$set</a:t>
            </a:r>
            <a:r>
              <a:rPr lang="en-IN" sz="1600" dirty="0">
                <a:solidFill>
                  <a:srgbClr val="6688CC"/>
                </a:solidFill>
                <a:latin typeface="Consolas" panose="020B0609020204030204" pitchFamily="49" charset="0"/>
              </a:rPr>
              <a:t>: { salary: </a:t>
            </a:r>
            <a:r>
              <a:rPr lang="en-IN" sz="1600" dirty="0">
                <a:solidFill>
                  <a:srgbClr val="F280D0"/>
                </a:solidFill>
                <a:latin typeface="Consolas" panose="020B0609020204030204" pitchFamily="49" charset="0"/>
              </a:rPr>
              <a:t>45000</a:t>
            </a:r>
            <a:r>
              <a:rPr lang="en-IN" sz="1600" dirty="0">
                <a:solidFill>
                  <a:srgbClr val="6688CC"/>
                </a:solidFill>
                <a:latin typeface="Consolas" panose="020B0609020204030204" pitchFamily="49" charset="0"/>
              </a:rPr>
              <a:t>, gender: </a:t>
            </a:r>
            <a:r>
              <a:rPr lang="en-IN" sz="1600" dirty="0">
                <a:solidFill>
                  <a:srgbClr val="22AA44"/>
                </a:solidFill>
                <a:latin typeface="Consolas" panose="020B0609020204030204" pitchFamily="49" charset="0"/>
              </a:rPr>
              <a:t>'M'</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"Connection closed"</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3338987789"/>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updateOne({ }, { $push })</a:t>
            </a:r>
          </a:p>
        </p:txBody>
      </p:sp>
      <p:sp>
        <p:nvSpPr>
          <p:cNvPr id="2" name="Rectangle 1"/>
          <p:cNvSpPr/>
          <p:nvPr/>
        </p:nvSpPr>
        <p:spPr>
          <a:xfrm>
            <a:off x="262800" y="620688"/>
            <a:ext cx="11664000" cy="6555641"/>
          </a:xfrm>
          <a:prstGeom prst="rect">
            <a:avLst/>
          </a:prstGeom>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br>
              <a:rPr lang="en-IN" sz="400" dirty="0">
                <a:solidFill>
                  <a:srgbClr val="6688CC"/>
                </a:solidFill>
                <a:latin typeface="Consolas" panose="020B0609020204030204" pitchFamily="49" charset="0"/>
              </a:rPr>
            </a:br>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p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"person"</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p.</a:t>
            </a:r>
            <a:r>
              <a:rPr lang="en-IN" sz="1600" dirty="0">
                <a:solidFill>
                  <a:srgbClr val="DDBB88"/>
                </a:solidFill>
                <a:latin typeface="Consolas" panose="020B0609020204030204" pitchFamily="49" charset="0"/>
              </a:rPr>
              <a:t>updateOne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1</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$push</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phone: {</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$each</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2</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t>
            </a:r>
            <a:r>
              <a:rPr lang="en-IN" sz="1600" dirty="0">
                <a:solidFill>
                  <a:srgbClr val="F280D0"/>
                </a:solidFill>
                <a:latin typeface="Consolas" panose="020B0609020204030204" pitchFamily="49" charset="0"/>
              </a:rPr>
              <a:t>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FF5A36"/>
                </a:solidFill>
                <a:latin typeface="Consolas" panose="020B0609020204030204" pitchFamily="49" charset="0"/>
                <a:ea typeface="Source Code Pro" panose="020B0509030403020204" pitchFamily="49" charset="0"/>
                <a:cs typeface="Calibri" panose="020F0502020204030204" pitchFamily="34" charset="0"/>
              </a:rPr>
              <a:t>$position</a:t>
            </a:r>
            <a:r>
              <a:rPr lang="en-IN" sz="1600" dirty="0">
                <a:solidFill>
                  <a:srgbClr val="6688CC"/>
                </a:solidFill>
                <a:latin typeface="Consolas" panose="020B0609020204030204" pitchFamily="49" charset="0"/>
              </a:rPr>
              <a:t>: </a:t>
            </a:r>
            <a:r>
              <a:rPr lang="en-IN" sz="1600" dirty="0">
                <a:solidFill>
                  <a:srgbClr val="F280D0"/>
                </a:solidFill>
                <a:latin typeface="Consolas" panose="020B0609020204030204" pitchFamily="49" charset="0"/>
              </a:rPr>
              <a:t>0</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b="0" dirty="0">
              <a:solidFill>
                <a:srgbClr val="6688CC"/>
              </a:solidFill>
              <a:effectLst/>
              <a:latin typeface="Consolas" panose="020B0609020204030204" pitchFamily="49" charset="0"/>
            </a:endParaRPr>
          </a:p>
        </p:txBody>
      </p:sp>
    </p:spTree>
    <p:extLst>
      <p:ext uri="{BB962C8B-B14F-4D97-AF65-F5344CB8AC3E}">
        <p14:creationId xmlns:p14="http://schemas.microsoft.com/office/powerpoint/2010/main" val="1340640477"/>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3" name="TextBox 2">
            <a:extLst>
              <a:ext uri="{FF2B5EF4-FFF2-40B4-BE49-F238E27FC236}">
                <a16:creationId xmlns:a16="http://schemas.microsoft.com/office/drawing/2014/main" id="{B9CBAF28-D9F2-F164-83A5-8C9C9E6B0B0E}"/>
              </a:ext>
            </a:extLst>
          </p:cNvPr>
          <p:cNvSpPr txBox="1"/>
          <p:nvPr/>
        </p:nvSpPr>
        <p:spPr>
          <a:xfrm>
            <a:off x="262800" y="548680"/>
            <a:ext cx="11664000" cy="6555641"/>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1</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projection</a:t>
            </a:r>
            <a:r>
              <a:rPr lang="en-IN" sz="1600" dirty="0">
                <a:solidFill>
                  <a:srgbClr val="6688CC"/>
                </a:solidFill>
                <a:latin typeface="Consolas" panose="020B0609020204030204" pitchFamily="49" charset="0"/>
              </a:rPr>
              <a:t>:{ _id: </a:t>
            </a:r>
            <a:r>
              <a:rPr lang="en-IN" sz="1600" dirty="0">
                <a:solidFill>
                  <a:srgbClr val="F280D0"/>
                </a:solidFill>
                <a:latin typeface="Consolas" panose="020B0609020204030204" pitchFamily="49" charset="0"/>
              </a:rPr>
              <a:t>0</a:t>
            </a:r>
            <a:r>
              <a:rPr lang="en-IN" sz="1600" dirty="0">
                <a:solidFill>
                  <a:srgbClr val="6688CC"/>
                </a:solidFill>
                <a:latin typeface="Consolas" panose="020B0609020204030204" pitchFamily="49" charset="0"/>
              </a:rPr>
              <a:t>, title:'$movie_title' }});</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6688CC"/>
                </a:solidFill>
                <a:latin typeface="Consolas" panose="020B0609020204030204" pitchFamily="49" charset="0"/>
              </a:rPr>
              <a:t> x =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SET</a:t>
            </a:r>
            <a:r>
              <a:rPr lang="en-IN" sz="1600" dirty="0">
                <a:solidFill>
                  <a:srgbClr val="6688CC"/>
                </a:solidFill>
                <a:latin typeface="Consolas" panose="020B0609020204030204" pitchFamily="49" charset="0"/>
              </a:rPr>
              <a:t>("Title-"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doc.title);</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("KEY"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cnt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 created ... "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x);</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2524352260"/>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 to Redis</a:t>
            </a:r>
          </a:p>
        </p:txBody>
      </p:sp>
      <p:sp>
        <p:nvSpPr>
          <p:cNvPr id="2" name="TextBox 1">
            <a:extLst>
              <a:ext uri="{FF2B5EF4-FFF2-40B4-BE49-F238E27FC236}">
                <a16:creationId xmlns:a16="http://schemas.microsoft.com/office/drawing/2014/main" id="{7E7CE01C-E4FA-1752-06C4-B5BDD83D4D59}"/>
              </a:ext>
            </a:extLst>
          </p:cNvPr>
          <p:cNvSpPr txBox="1"/>
          <p:nvPr/>
        </p:nvSpPr>
        <p:spPr>
          <a:xfrm>
            <a:off x="262800" y="688622"/>
            <a:ext cx="11664000" cy="6124754"/>
          </a:xfrm>
          <a:prstGeom prst="rect">
            <a:avLst/>
          </a:prstGeom>
          <a:noFill/>
        </p:spPr>
        <p:txBody>
          <a:bodyPr wrap="square">
            <a:spAutoFit/>
          </a:bodyPr>
          <a:lstStyle/>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MongoClient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"mongodb"</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import</a:t>
            </a:r>
            <a:r>
              <a:rPr lang="en-IN" sz="1600" dirty="0">
                <a:solidFill>
                  <a:srgbClr val="6688CC"/>
                </a:solidFill>
                <a:latin typeface="Consolas" panose="020B0609020204030204" pitchFamily="49" charset="0"/>
              </a:rPr>
              <a:t> { createClient } </a:t>
            </a:r>
            <a:r>
              <a:rPr lang="en-IN" sz="1600" dirty="0">
                <a:solidFill>
                  <a:srgbClr val="225588"/>
                </a:solidFill>
                <a:latin typeface="Consolas" panose="020B0609020204030204" pitchFamily="49" charset="0"/>
              </a:rPr>
              <a:t>from</a:t>
            </a:r>
            <a:r>
              <a:rPr lang="en-IN" sz="1600" dirty="0">
                <a:solidFill>
                  <a:srgbClr val="6688CC"/>
                </a:solidFill>
                <a:latin typeface="Consolas" panose="020B0609020204030204" pitchFamily="49" charset="0"/>
              </a:rPr>
              <a:t> </a:t>
            </a:r>
            <a:r>
              <a:rPr lang="en-IN" sz="1600" dirty="0">
                <a:solidFill>
                  <a:srgbClr val="22AA44"/>
                </a:solidFill>
                <a:latin typeface="Consolas" panose="020B0609020204030204" pitchFamily="49" charset="0"/>
              </a:rPr>
              <a:t>"redis"</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client1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new</a:t>
            </a:r>
            <a:r>
              <a:rPr lang="en-IN" sz="1600" dirty="0">
                <a:solidFill>
                  <a:srgbClr val="6688CC"/>
                </a:solidFill>
                <a:latin typeface="Consolas" panose="020B0609020204030204" pitchFamily="49" charset="0"/>
              </a:rPr>
              <a:t> </a:t>
            </a:r>
            <a:r>
              <a:rPr lang="en-IN" sz="1500" u="sng" dirty="0">
                <a:solidFill>
                  <a:srgbClr val="FF5A36"/>
                </a:solidFill>
                <a:latin typeface="Consolas" panose="020B0609020204030204" pitchFamily="49" charset="0"/>
              </a:rPr>
              <a:t>MongoClient</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"mongodb://192.168.100.91:27017"</a:t>
            </a:r>
            <a:r>
              <a:rPr lang="en-IN" sz="1600" dirty="0">
                <a:solidFill>
                  <a:srgbClr val="6688CC"/>
                </a:solidFill>
                <a:latin typeface="Consolas" panose="020B0609020204030204" pitchFamily="49" charset="0"/>
              </a:rPr>
              <a:t>);</a:t>
            </a:r>
          </a:p>
          <a:p>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client2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createClient</a:t>
            </a:r>
            <a:r>
              <a:rPr lang="en-IN" sz="1600" dirty="0">
                <a:solidFill>
                  <a:srgbClr val="6688CC"/>
                </a:solidFill>
                <a:latin typeface="Consolas" panose="020B0609020204030204" pitchFamily="49" charset="0"/>
              </a:rPr>
              <a:t>({ url: </a:t>
            </a:r>
            <a:r>
              <a:rPr lang="en-IN" sz="1600" dirty="0">
                <a:solidFill>
                  <a:srgbClr val="22AA44"/>
                </a:solidFill>
                <a:latin typeface="Consolas" panose="020B0609020204030204" pitchFamily="49" charset="0"/>
              </a:rPr>
              <a:t>"redis://192.168.100.84:6379" </a:t>
            </a:r>
            <a:r>
              <a:rPr lang="en-IN" sz="1600" dirty="0">
                <a:solidFill>
                  <a:srgbClr val="6688CC"/>
                </a:solidFill>
                <a:latin typeface="Consolas" panose="020B0609020204030204" pitchFamily="49" charset="0"/>
              </a:rPr>
              <a:t>});</a:t>
            </a:r>
          </a:p>
          <a:p>
            <a:endParaRPr lang="en-IN" sz="400" dirty="0">
              <a:latin typeface="Consolas" panose="020B0609020204030204" pitchFamily="49" charset="0"/>
            </a:endParaRPr>
          </a:p>
          <a:p>
            <a:r>
              <a:rPr lang="en-IN" sz="1600" dirty="0">
                <a:solidFill>
                  <a:srgbClr val="225588"/>
                </a:solidFill>
                <a:latin typeface="Consolas" panose="020B0609020204030204" pitchFamily="49" charset="0"/>
              </a:rPr>
              <a:t>async</a:t>
            </a:r>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function</a:t>
            </a:r>
            <a:r>
              <a:rPr lang="en-IN" sz="1600" dirty="0">
                <a:solidFill>
                  <a:srgbClr val="6688CC"/>
                </a:solidFill>
                <a:latin typeface="Consolas" panose="020B0609020204030204" pitchFamily="49" charset="0"/>
              </a:rPr>
              <a:t> </a:t>
            </a:r>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try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let</a:t>
            </a:r>
            <a:r>
              <a:rPr lang="en-IN" sz="1600" dirty="0">
                <a:solidFill>
                  <a:srgbClr val="225588"/>
                </a:solidFill>
                <a:latin typeface="Consolas" panose="020B0609020204030204" pitchFamily="49" charset="0"/>
              </a:rPr>
              <a:t> cnt = </a:t>
            </a:r>
            <a:r>
              <a:rPr lang="en-IN" sz="1600" dirty="0">
                <a:solidFill>
                  <a:srgbClr val="F280D0"/>
                </a:solidFill>
                <a:latin typeface="Consolas" panose="020B0609020204030204" pitchFamily="49" charset="0"/>
              </a:rPr>
              <a:t>0</a:t>
            </a:r>
            <a:r>
              <a:rPr lang="en-IN" sz="1600" dirty="0">
                <a:solidFill>
                  <a:srgbClr val="225588"/>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client1</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225588"/>
                </a:solidFill>
                <a:latin typeface="Consolas" panose="020B0609020204030204" pitchFamily="49" charset="0"/>
              </a:rPr>
              <a:t>        await </a:t>
            </a:r>
            <a:r>
              <a:rPr lang="en-IN" sz="1600" dirty="0">
                <a:solidFill>
                  <a:srgbClr val="6688CC"/>
                </a:solidFill>
                <a:latin typeface="Consolas" panose="020B0609020204030204" pitchFamily="49" charset="0"/>
              </a:rPr>
              <a:t>client2</a:t>
            </a:r>
            <a:r>
              <a:rPr lang="en-IN" sz="1600" dirty="0">
                <a:solidFill>
                  <a:srgbClr val="225588"/>
                </a:solidFill>
                <a:latin typeface="Consolas" panose="020B0609020204030204" pitchFamily="49" charset="0"/>
              </a:rPr>
              <a:t>.</a:t>
            </a:r>
            <a:r>
              <a:rPr lang="en-IN" sz="1600" dirty="0">
                <a:solidFill>
                  <a:srgbClr val="DDBB88"/>
                </a:solidFill>
                <a:latin typeface="Consolas" panose="020B0609020204030204" pitchFamily="49" charset="0"/>
              </a:rPr>
              <a:t>connect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database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client1.</a:t>
            </a:r>
            <a:r>
              <a:rPr lang="en-IN" sz="1600" dirty="0">
                <a:solidFill>
                  <a:srgbClr val="DDBB88"/>
                </a:solidFill>
                <a:latin typeface="Consolas" panose="020B0609020204030204" pitchFamily="49" charset="0"/>
              </a:rPr>
              <a:t>db</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db1"</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m = database.</a:t>
            </a:r>
            <a:r>
              <a:rPr lang="en-IN" sz="1600" dirty="0">
                <a:solidFill>
                  <a:srgbClr val="DDBB88"/>
                </a:solidFill>
                <a:latin typeface="Consolas" panose="020B0609020204030204" pitchFamily="49" charset="0"/>
              </a:rPr>
              <a:t>collection</a:t>
            </a:r>
            <a:r>
              <a:rPr lang="en-IN" sz="1600" dirty="0">
                <a:solidFill>
                  <a:srgbClr val="6688CC"/>
                </a:solidFill>
                <a:latin typeface="Consolas" panose="020B0609020204030204" pitchFamily="49" charset="0"/>
              </a:rPr>
              <a:t>("</a:t>
            </a:r>
            <a:r>
              <a:rPr lang="en-IN" sz="1600" dirty="0">
                <a:solidFill>
                  <a:srgbClr val="22AA44"/>
                </a:solidFill>
                <a:latin typeface="Consolas" panose="020B0609020204030204" pitchFamily="49" charset="0"/>
              </a:rPr>
              <a:t>movies"</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cursor </a:t>
            </a:r>
            <a:r>
              <a:rPr lang="en-IN" sz="1600"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m.</a:t>
            </a:r>
            <a:r>
              <a:rPr lang="en-IN" sz="1600" dirty="0">
                <a:solidFill>
                  <a:srgbClr val="DDBB88"/>
                </a:solidFill>
                <a:latin typeface="Consolas" panose="020B0609020204030204" pitchFamily="49" charset="0"/>
              </a:rPr>
              <a:t>find</a:t>
            </a:r>
            <a:r>
              <a:rPr lang="en-IN" sz="1600" dirty="0">
                <a:solidFill>
                  <a:srgbClr val="6688CC"/>
                </a:solidFill>
                <a:latin typeface="Consolas" panose="020B0609020204030204" pitchFamily="49" charset="0"/>
              </a:rPr>
              <a:t>(</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 </a:t>
            </a:r>
            <a:r>
              <a:rPr lang="en-IN" sz="1600" b="1" dirty="0">
                <a:solidFill>
                  <a:srgbClr val="225588"/>
                </a:solidFill>
                <a:latin typeface="Consolas" panose="020B0609020204030204" pitchFamily="49" charset="0"/>
              </a:rPr>
              <a:t>{}</a:t>
            </a:r>
            <a:r>
              <a:rPr lang="en-IN" sz="1600" dirty="0">
                <a:solidFill>
                  <a:srgbClr val="6688CC"/>
                </a:solidFill>
                <a:latin typeface="Consolas" panose="020B0609020204030204" pitchFamily="49" charset="0"/>
              </a:rPr>
              <a:t>);</a:t>
            </a:r>
          </a:p>
          <a:p>
            <a:r>
              <a:rPr lang="en-IN" sz="4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for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a:t>
            </a:r>
            <a:r>
              <a:rPr lang="en-IN" sz="1600" i="1" dirty="0">
                <a:solidFill>
                  <a:srgbClr val="9966B8"/>
                </a:solidFill>
                <a:latin typeface="Consolas" panose="020B0609020204030204" pitchFamily="49" charset="0"/>
              </a:rPr>
              <a:t>const</a:t>
            </a:r>
            <a:r>
              <a:rPr lang="en-IN" sz="1600" dirty="0">
                <a:solidFill>
                  <a:srgbClr val="6688CC"/>
                </a:solidFill>
                <a:latin typeface="Consolas" panose="020B0609020204030204" pitchFamily="49" charset="0"/>
              </a:rPr>
              <a:t> doc </a:t>
            </a:r>
            <a:r>
              <a:rPr lang="en-IN" sz="1600" dirty="0">
                <a:solidFill>
                  <a:srgbClr val="225588"/>
                </a:solidFill>
                <a:latin typeface="Consolas" panose="020B0609020204030204" pitchFamily="49" charset="0"/>
              </a:rPr>
              <a:t>of</a:t>
            </a:r>
            <a:r>
              <a:rPr lang="en-IN" sz="1600" dirty="0">
                <a:solidFill>
                  <a:srgbClr val="6688CC"/>
                </a:solidFill>
                <a:latin typeface="Consolas" panose="020B0609020204030204" pitchFamily="49" charset="0"/>
              </a:rPr>
              <a:t> cursor) {</a:t>
            </a:r>
          </a:p>
          <a:p>
            <a:r>
              <a:rPr lang="en-US" sz="1600" dirty="0">
                <a:solidFill>
                  <a:srgbClr val="6688CC"/>
                </a:solidFill>
                <a:latin typeface="Consolas" panose="020B0609020204030204" pitchFamily="49" charset="0"/>
              </a:rPr>
              <a:t>	    </a:t>
            </a:r>
            <a:r>
              <a:rPr lang="en-US" sz="1600" dirty="0">
                <a:solidFill>
                  <a:srgbClr val="225588"/>
                </a:solidFill>
                <a:latin typeface="Consolas" panose="020B0609020204030204" pitchFamily="49" charset="0"/>
              </a:rPr>
              <a:t>await</a:t>
            </a:r>
            <a:r>
              <a:rPr lang="en-US" sz="1600" dirty="0">
                <a:solidFill>
                  <a:srgbClr val="6688CC"/>
                </a:solidFill>
                <a:latin typeface="Consolas" panose="020B0609020204030204" pitchFamily="49" charset="0"/>
              </a:rPr>
              <a:t> </a:t>
            </a:r>
            <a:r>
              <a:rPr lang="en-IN" sz="1600" dirty="0">
                <a:solidFill>
                  <a:srgbClr val="6688CC"/>
                </a:solidFill>
                <a:latin typeface="Consolas" panose="020B0609020204030204" pitchFamily="49" charset="0"/>
              </a:rPr>
              <a:t>client2</a:t>
            </a:r>
            <a:r>
              <a:rPr lang="en-US" sz="1600" dirty="0">
                <a:solidFill>
                  <a:srgbClr val="6688CC"/>
                </a:solidFill>
                <a:latin typeface="Consolas" panose="020B0609020204030204" pitchFamily="49" charset="0"/>
              </a:rPr>
              <a:t>.</a:t>
            </a:r>
            <a:r>
              <a:rPr lang="en-US" sz="1600" dirty="0">
                <a:solidFill>
                  <a:srgbClr val="DDBB88"/>
                </a:solidFill>
                <a:latin typeface="Consolas" panose="020B0609020204030204" pitchFamily="49" charset="0"/>
              </a:rPr>
              <a:t>SET</a:t>
            </a:r>
            <a:r>
              <a:rPr lang="en-US" sz="1600" dirty="0">
                <a:solidFill>
                  <a:srgbClr val="6688CC"/>
                </a:solidFill>
                <a:latin typeface="Consolas" panose="020B0609020204030204" pitchFamily="49" charset="0"/>
              </a:rPr>
              <a:t>("</a:t>
            </a:r>
            <a:r>
              <a:rPr lang="en-US" sz="1600" dirty="0">
                <a:solidFill>
                  <a:srgbClr val="22AA44"/>
                </a:solidFill>
                <a:latin typeface="Consolas" panose="020B0609020204030204" pitchFamily="49" charset="0"/>
              </a:rPr>
              <a:t>title:" </a:t>
            </a:r>
            <a:r>
              <a:rPr lang="en-US" sz="1600" dirty="0">
                <a:solidFill>
                  <a:srgbClr val="225588"/>
                </a:solidFill>
                <a:latin typeface="Consolas" panose="020B0609020204030204" pitchFamily="49" charset="0"/>
              </a:rPr>
              <a:t>+</a:t>
            </a:r>
            <a:r>
              <a:rPr lang="en-US" sz="1600" dirty="0">
                <a:solidFill>
                  <a:srgbClr val="6688CC"/>
                </a:solidFill>
                <a:latin typeface="Consolas" panose="020B0609020204030204" pitchFamily="49" charset="0"/>
              </a:rPr>
              <a:t> ++cnt, doc.movie_title);</a:t>
            </a:r>
            <a:endParaRPr lang="en-IN" sz="1600" dirty="0">
              <a:solidFill>
                <a:srgbClr val="6688CC"/>
              </a:solidFill>
              <a:latin typeface="Consolas" panose="020B0609020204030204" pitchFamily="49" charset="0"/>
            </a:endParaRP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 </a:t>
            </a:r>
            <a:r>
              <a:rPr lang="en-IN" sz="1600" dirty="0">
                <a:solidFill>
                  <a:srgbClr val="225588"/>
                </a:solidFill>
                <a:latin typeface="Consolas" panose="020B0609020204030204" pitchFamily="49" charset="0"/>
              </a:rPr>
              <a:t>catch</a:t>
            </a:r>
            <a:r>
              <a:rPr lang="en-IN" sz="1600" dirty="0">
                <a:solidFill>
                  <a:srgbClr val="6688CC"/>
                </a:solidFill>
                <a:latin typeface="Consolas" panose="020B0609020204030204" pitchFamily="49" charset="0"/>
              </a:rPr>
              <a:t> (error) {</a:t>
            </a:r>
          </a:p>
          <a:p>
            <a:r>
              <a:rPr lang="en-IN" sz="1600" dirty="0">
                <a:solidFill>
                  <a:srgbClr val="6688CC"/>
                </a:solidFill>
                <a:latin typeface="Consolas" panose="020B0609020204030204" pitchFamily="49" charset="0"/>
              </a:rPr>
              <a:t>        console.</a:t>
            </a:r>
            <a:r>
              <a:rPr lang="en-IN" sz="1600" dirty="0">
                <a:solidFill>
                  <a:srgbClr val="DDBB88"/>
                </a:solidFill>
                <a:latin typeface="Consolas" panose="020B0609020204030204" pitchFamily="49" charset="0"/>
              </a:rPr>
              <a:t>log</a:t>
            </a:r>
            <a:r>
              <a:rPr lang="en-IN" sz="1600" dirty="0">
                <a:solidFill>
                  <a:srgbClr val="6688CC"/>
                </a:solidFill>
                <a:latin typeface="Consolas" panose="020B0609020204030204" pitchFamily="49" charset="0"/>
              </a:rPr>
              <a:t>(error.code, error.name, error.message);</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finally</a:t>
            </a:r>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 </a:t>
            </a:r>
            <a:r>
              <a:rPr lang="en-IN" sz="1600" dirty="0">
                <a:solidFill>
                  <a:srgbClr val="6688CC"/>
                </a:solidFill>
                <a:latin typeface="Consolas" panose="020B0609020204030204" pitchFamily="49" charset="0"/>
              </a:rPr>
              <a:t>client1.</a:t>
            </a:r>
            <a:r>
              <a:rPr lang="en-IN" sz="1600" dirty="0">
                <a:solidFill>
                  <a:srgbClr val="DDBB88"/>
                </a:solidFill>
                <a:latin typeface="Consolas" panose="020B0609020204030204" pitchFamily="49" charset="0"/>
              </a:rPr>
              <a:t>close</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r>
              <a:rPr lang="en-IN" sz="1600" dirty="0">
                <a:solidFill>
                  <a:srgbClr val="225588"/>
                </a:solidFill>
                <a:latin typeface="Consolas" panose="020B0609020204030204" pitchFamily="49" charset="0"/>
              </a:rPr>
              <a:t>await</a:t>
            </a:r>
            <a:r>
              <a:rPr lang="en-IN" sz="1600" dirty="0">
                <a:solidFill>
                  <a:srgbClr val="6688CC"/>
                </a:solidFill>
                <a:latin typeface="Consolas" panose="020B0609020204030204" pitchFamily="49" charset="0"/>
              </a:rPr>
              <a:t> client2.</a:t>
            </a:r>
            <a:r>
              <a:rPr lang="en-IN" sz="1600" dirty="0">
                <a:solidFill>
                  <a:srgbClr val="DDBB88"/>
                </a:solidFill>
                <a:latin typeface="Consolas" panose="020B0609020204030204" pitchFamily="49" charset="0"/>
              </a:rPr>
              <a:t>QUIT</a:t>
            </a:r>
            <a:r>
              <a:rPr lang="en-IN" sz="1600" dirty="0">
                <a:solidFill>
                  <a:srgbClr val="6688CC"/>
                </a:solidFill>
                <a:latin typeface="Consolas" panose="020B0609020204030204" pitchFamily="49" charset="0"/>
              </a:rPr>
              <a:t>();</a:t>
            </a:r>
          </a:p>
          <a:p>
            <a:r>
              <a:rPr lang="en-IN" sz="1600" dirty="0">
                <a:solidFill>
                  <a:srgbClr val="6688CC"/>
                </a:solidFill>
                <a:latin typeface="Consolas" panose="020B0609020204030204" pitchFamily="49" charset="0"/>
              </a:rPr>
              <a:t>    }</a:t>
            </a:r>
          </a:p>
          <a:p>
            <a:r>
              <a:rPr lang="en-IN" sz="1600" dirty="0">
                <a:solidFill>
                  <a:srgbClr val="6688CC"/>
                </a:solidFill>
                <a:latin typeface="Consolas" panose="020B0609020204030204" pitchFamily="49" charset="0"/>
              </a:rPr>
              <a:t>};</a:t>
            </a:r>
          </a:p>
          <a:p>
            <a:r>
              <a:rPr lang="en-IN" sz="1600" dirty="0">
                <a:solidFill>
                  <a:srgbClr val="DDBB88"/>
                </a:solidFill>
                <a:latin typeface="Consolas" panose="020B0609020204030204" pitchFamily="49" charset="0"/>
              </a:rPr>
              <a:t>run</a:t>
            </a:r>
            <a:r>
              <a:rPr lang="en-IN" sz="1600" dirty="0">
                <a:solidFill>
                  <a:srgbClr val="6688CC"/>
                </a:solidFill>
                <a:latin typeface="Consolas" panose="020B0609020204030204" pitchFamily="49" charset="0"/>
              </a:rPr>
              <a:t>();</a:t>
            </a:r>
            <a:endParaRPr lang="en-IN" sz="1600" dirty="0">
              <a:latin typeface="Consolas" panose="020B0609020204030204" pitchFamily="49" charset="0"/>
            </a:endParaRPr>
          </a:p>
        </p:txBody>
      </p:sp>
    </p:spTree>
    <p:extLst>
      <p:ext uri="{BB962C8B-B14F-4D97-AF65-F5344CB8AC3E}">
        <p14:creationId xmlns:p14="http://schemas.microsoft.com/office/powerpoint/2010/main" val="3235450033"/>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510645016"/>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4278968148"/>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2104166833"/>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99D86A5-8099-4BA2-91D0-C6724CE27A39}"/>
              </a:ext>
            </a:extLst>
          </p:cNvPr>
          <p:cNvGraphicFramePr>
            <a:graphicFrameLocks noGrp="1"/>
          </p:cNvGraphicFramePr>
          <p:nvPr/>
        </p:nvGraphicFramePr>
        <p:xfrm>
          <a:off x="262800" y="680400"/>
          <a:ext cx="11664000" cy="370840"/>
        </p:xfrm>
        <a:graphic>
          <a:graphicData uri="http://schemas.openxmlformats.org/drawingml/2006/table">
            <a:tbl>
              <a:tblPr firstRow="1" bandRow="1">
                <a:tableStyleId>{5940675A-B579-460E-94D1-54222C63F5DA}</a:tableStyleId>
              </a:tblPr>
              <a:tblGrid>
                <a:gridCol w="11664000">
                  <a:extLst>
                    <a:ext uri="{9D8B030D-6E8A-4147-A177-3AD203B41FA5}">
                      <a16:colId xmlns:a16="http://schemas.microsoft.com/office/drawing/2014/main" val="343719403"/>
                    </a:ext>
                  </a:extLst>
                </a:gridCol>
              </a:tblGrid>
              <a:tr h="370840">
                <a:tc>
                  <a:txBody>
                    <a:bodyPr/>
                    <a:lstStyle/>
                    <a:p>
                      <a:pPr marL="285750" indent="-285750">
                        <a:buFont typeface="Arial" panose="020B0604020202020204" pitchFamily="34" charset="0"/>
                        <a:buChar char="•"/>
                      </a:pPr>
                      <a:r>
                        <a:rPr lang="en-US" dirty="0">
                          <a:latin typeface="Source Code Pro" panose="020B0509030403020204" pitchFamily="49" charset="0"/>
                          <a:ea typeface="Source Code Pro" panose="020B0509030403020204" pitchFamily="49" charset="0"/>
                        </a:rPr>
                        <a:t>TODO</a:t>
                      </a:r>
                      <a:endParaRPr lang="en-IN" dirty="0">
                        <a:latin typeface="Source Code Pro" panose="020B0509030403020204" pitchFamily="49" charset="0"/>
                        <a:ea typeface="Source Code Pro" panose="020B0509030403020204" pitchFamily="49"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3388765984"/>
                  </a:ext>
                </a:extLst>
              </a:tr>
            </a:tbl>
          </a:graphicData>
        </a:graphic>
      </p:graphicFrame>
      <p:sp>
        <p:nvSpPr>
          <p:cNvPr id="4" name="Rectangle 3">
            <a:extLst>
              <a:ext uri="{FF2B5EF4-FFF2-40B4-BE49-F238E27FC236}">
                <a16:creationId xmlns:a16="http://schemas.microsoft.com/office/drawing/2014/main" id="{D8DC00DB-D20E-45FD-ADA7-932373108376}"/>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some operation on movies collection </a:t>
            </a:r>
          </a:p>
        </p:txBody>
      </p:sp>
      <p:sp>
        <p:nvSpPr>
          <p:cNvPr id="6" name="Rectangle 5">
            <a:extLst>
              <a:ext uri="{FF2B5EF4-FFF2-40B4-BE49-F238E27FC236}">
                <a16:creationId xmlns:a16="http://schemas.microsoft.com/office/drawing/2014/main" id="{77BBFA5C-305A-44D0-B681-E03A617FD14B}"/>
              </a:ext>
            </a:extLst>
          </p:cNvPr>
          <p:cNvSpPr/>
          <p:nvPr/>
        </p:nvSpPr>
        <p:spPr>
          <a:xfrm>
            <a:off x="262800" y="1"/>
            <a:ext cx="1166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aggregate([ { }, { } ])</a:t>
            </a:r>
          </a:p>
        </p:txBody>
      </p:sp>
    </p:spTree>
    <p:extLst>
      <p:ext uri="{BB962C8B-B14F-4D97-AF65-F5344CB8AC3E}">
        <p14:creationId xmlns:p14="http://schemas.microsoft.com/office/powerpoint/2010/main" val="1149861686"/>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json_table(data,'$'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ObjectId class is the default primary key for a MongoDB document and is usually found in the _id field in an inserted document.</a:t>
            </a: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databases</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b="1" i="1"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601709" y="142879"/>
            <a:ext cx="4398947" cy="314210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646166"/>
            <a:ext cx="10996797" cy="1231106"/>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endParaRPr lang="en-US" sz="600" dirty="0">
              <a:solidFill>
                <a:srgbClr val="222222"/>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984776" cy="1446550"/>
          </a:xfrm>
          <a:prstGeom prst="rect">
            <a:avLst/>
          </a:prstGeom>
          <a:noFill/>
        </p:spPr>
        <p:txBody>
          <a:bodyPr wrap="square">
            <a:spAutoFit/>
          </a:bodyPr>
          <a:lstStyle/>
          <a:p>
            <a:pPr algn="just"/>
            <a:r>
              <a:rPr lang="en-IN" sz="22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12824D"/>
                </a:solidFill>
                <a:highlight>
                  <a:srgbClr val="F9FBFA"/>
                </a:highlight>
                <a:latin typeface="Source Code Pro" panose="020B0509030403020204" pitchFamily="49" charset="0"/>
              </a:rPr>
              <a:t>Field-List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191344" y="2924944"/>
            <a:ext cx="11737303" cy="2339102"/>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1586930"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
        <p:nvSpPr>
          <p:cNvPr id="5" name="Rectangle 4">
            <a:extLst>
              <a:ext uri="{FF2B5EF4-FFF2-40B4-BE49-F238E27FC236}">
                <a16:creationId xmlns:a16="http://schemas.microsoft.com/office/drawing/2014/main" id="{C2D43150-ED7A-C21A-5C6B-1F75D8C5F84D}"/>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 --headerline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2" name="Rectangle 1">
            <a:extLst>
              <a:ext uri="{FF2B5EF4-FFF2-40B4-BE49-F238E27FC236}">
                <a16:creationId xmlns:a16="http://schemas.microsoft.com/office/drawing/2014/main" id="{C2F61FFF-3853-79D4-BC0E-E0F30BDC6286}"/>
              </a:ext>
            </a:extLst>
          </p:cNvPr>
          <p:cNvSpPr/>
          <p:nvPr/>
        </p:nvSpPr>
        <p:spPr>
          <a:xfrm>
            <a:off x="341718" y="1774557"/>
            <a:ext cx="11442914"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12824D"/>
                </a:solidFill>
                <a:highlight>
                  <a:srgbClr val="F9FBFA"/>
                </a:highlight>
                <a:latin typeface="Source Code Pro" panose="020B0509030403020204" pitchFamily="49" charset="0"/>
              </a:rPr>
              <a:t>field1</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&gt;[,&lt;</a:t>
            </a:r>
            <a:r>
              <a:rPr lang="en-US" dirty="0">
                <a:solidFill>
                  <a:srgbClr val="12824D"/>
                </a:solidFill>
                <a:highlight>
                  <a:srgbClr val="F9FBFA"/>
                </a:highlight>
                <a:latin typeface="Source Code Pro" panose="020B0509030403020204" pitchFamily="49" charset="0"/>
              </a:rPr>
              <a:t>field2</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--columnsHaveTypes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endPar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 / db.getCollectionInfos()</a:t>
            </a:r>
            <a:endParaRPr lang="en-US" dirty="0"/>
          </a:p>
        </p:txBody>
      </p:sp>
      <p:sp>
        <p:nvSpPr>
          <p:cNvPr id="3" name="Rectangle 2"/>
          <p:cNvSpPr/>
          <p:nvPr/>
        </p:nvSpPr>
        <p:spPr>
          <a:xfrm>
            <a:off x="1943100" y="371877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 db.getCollectionInfos() </a:t>
            </a:r>
          </a:p>
        </p:txBody>
      </p:sp>
      <p:sp>
        <p:nvSpPr>
          <p:cNvPr id="7" name="Rectangle 6"/>
          <p:cNvSpPr/>
          <p:nvPr/>
        </p:nvSpPr>
        <p:spPr>
          <a:xfrm>
            <a:off x="1524000" y="1410072"/>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2206605"/>
            <a:ext cx="9144000" cy="92333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getCollectionInfos()</a:t>
            </a:r>
          </a:p>
        </p:txBody>
      </p:sp>
      <p:sp>
        <p:nvSpPr>
          <p:cNvPr id="2" name="Rectangle 1"/>
          <p:cNvSpPr/>
          <p:nvPr/>
        </p:nvSpPr>
        <p:spPr>
          <a:xfrm>
            <a:off x="1523706" y="3626440"/>
            <a:ext cx="9144000"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getCollectionInfos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name</a:t>
            </a:r>
            <a:r>
              <a:rPr lang="en-IN" dirty="0">
                <a:solidFill>
                  <a:srgbClr val="061621"/>
                </a:solidFill>
                <a:latin typeface="Source Code Pro" panose="020B0509030403020204" pitchFamily="49" charset="0"/>
                <a:ea typeface="Source Code Pro" panose="020B0509030403020204" pitchFamily="49" charset="0"/>
              </a:rPr>
              <a:t>, { </a:t>
            </a:r>
            <a:r>
              <a:rPr lang="en-IN" i="1" dirty="0">
                <a:solidFill>
                  <a:srgbClr val="061621"/>
                </a:solidFill>
                <a:latin typeface="Source Code Pro" panose="020B0509030403020204" pitchFamily="49" charset="0"/>
                <a:ea typeface="Source Code Pro" panose="020B0509030403020204" pitchFamily="49" charset="0"/>
              </a:rPr>
              <a:t>options1</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options2</a:t>
            </a:r>
            <a:r>
              <a:rPr lang="en-IN" dirty="0">
                <a:solidFill>
                  <a:srgbClr val="061621"/>
                </a:solidFill>
                <a:latin typeface="Source Code Pro" panose="020B0509030403020204" pitchFamily="49" charset="0"/>
                <a:ea typeface="Source Code Pro" panose="020B0509030403020204" pitchFamily="49" charset="0"/>
              </a:rPr>
              <a:t>, ... })</a:t>
            </a:r>
          </a:p>
        </p:txBody>
      </p:sp>
      <p:sp>
        <p:nvSpPr>
          <p:cNvPr id="2" name="Rectangle 1"/>
          <p:cNvSpPr/>
          <p:nvPr/>
        </p:nvSpPr>
        <p:spPr>
          <a:xfrm>
            <a:off x="263352" y="4657225"/>
            <a:ext cx="11737304" cy="129266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
        <p:nvSpPr>
          <p:cNvPr id="5" name="TextBox 4">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convertToCapped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convert the collection to a capped collection.</a:t>
            </a:r>
          </a:p>
        </p:txBody>
      </p:sp>
      <p:sp>
        <p:nvSpPr>
          <p:cNvPr id="4" name="TextBox 3">
            <a:extLst>
              <a:ext uri="{FF2B5EF4-FFF2-40B4-BE49-F238E27FC236}">
                <a16:creationId xmlns:a16="http://schemas.microsoft.com/office/drawing/2014/main" id="{D36FC46D-84C2-174A-04BF-D206C5F70757}"/>
              </a:ext>
            </a:extLst>
          </p:cNvPr>
          <p:cNvSpPr txBox="1"/>
          <p:nvPr/>
        </p:nvSpPr>
        <p:spPr>
          <a:xfrm>
            <a:off x="479376" y="6195807"/>
            <a:ext cx="11017224" cy="369332"/>
          </a:xfrm>
          <a:prstGeom prst="rect">
            <a:avLst/>
          </a:prstGeom>
          <a:noFill/>
        </p:spPr>
        <p:txBody>
          <a:bodyPr wrap="square">
            <a:spAutoFit/>
          </a:bodyPr>
          <a:lstStyle/>
          <a:p>
            <a:r>
              <a:rPr lang="en-IN" dirty="0"/>
              <a:t>The size parameter specifies the size of the capped collection in </a:t>
            </a:r>
            <a:r>
              <a:rPr lang="en-IN" dirty="0">
                <a:solidFill>
                  <a:srgbClr val="FF0000"/>
                </a:solidFill>
              </a:rPr>
              <a:t>bytes</a:t>
            </a:r>
            <a:r>
              <a:rPr lang="en-IN" dirty="0"/>
              <a:t>.</a:t>
            </a:r>
          </a:p>
        </p:txBody>
      </p:sp>
    </p:spTree>
    <p:extLst>
      <p:ext uri="{BB962C8B-B14F-4D97-AF65-F5344CB8AC3E}">
        <p14:creationId xmlns:p14="http://schemas.microsoft.com/office/powerpoint/2010/main" val="576584669"/>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convertToCapped </a:t>
            </a:r>
          </a:p>
        </p:txBody>
      </p:sp>
      <p:sp>
        <p:nvSpPr>
          <p:cNvPr id="7" name="Rectangle 6"/>
          <p:cNvSpPr/>
          <p:nvPr/>
        </p:nvSpPr>
        <p:spPr>
          <a:xfrm>
            <a:off x="1524000" y="762000"/>
            <a:ext cx="9144000" cy="646331"/>
          </a:xfrm>
          <a:prstGeom prst="rect">
            <a:avLst/>
          </a:prstGeom>
        </p:spPr>
        <p:txBody>
          <a:bodyPr wrap="square">
            <a:spAutoFit/>
          </a:bodyPr>
          <a:lstStyle/>
          <a:p>
            <a:r>
              <a:rPr lang="en-US" dirty="0">
                <a:latin typeface="Palatino Linotype" panose="02040502050505030304" pitchFamily="18" charset="0"/>
              </a:rPr>
              <a:t>To convert a non-capped collection to a capped collection, use the </a:t>
            </a:r>
            <a:r>
              <a:rPr lang="en-US" b="1" i="1" dirty="0">
                <a:solidFill>
                  <a:srgbClr val="036883"/>
                </a:solidFill>
                <a:latin typeface="Palatino Linotype" panose="02040502050505030304" pitchFamily="18" charset="0"/>
              </a:rPr>
              <a:t>convertToCapped </a:t>
            </a:r>
            <a:r>
              <a:rPr lang="en-US" dirty="0">
                <a:latin typeface="Palatino Linotype" panose="02040502050505030304" pitchFamily="18" charset="0"/>
              </a:rPr>
              <a:t>database command.</a:t>
            </a:r>
            <a:endParaRPr lang="en-IN" dirty="0">
              <a:latin typeface="Palatino Linotype" panose="02040502050505030304" pitchFamily="18" charset="0"/>
            </a:endParaRPr>
          </a:p>
        </p:txBody>
      </p:sp>
      <p:sp>
        <p:nvSpPr>
          <p:cNvPr id="8" name="Rectangle 7"/>
          <p:cNvSpPr/>
          <p:nvPr/>
        </p:nvSpPr>
        <p:spPr>
          <a:xfrm>
            <a:off x="263352" y="1642376"/>
            <a:ext cx="118093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solidFill>
                  <a:srgbClr val="061621"/>
                </a:solidFill>
                <a:latin typeface="Source Code Pro" panose="020B0509030403020204" pitchFamily="49" charset="0"/>
                <a:ea typeface="Source Code Pro" panose="020B0509030403020204" pitchFamily="49" charset="0"/>
              </a:rPr>
              <a:t>(</a:t>
            </a:r>
            <a:r>
              <a:rPr lang="en-IN" dirty="0">
                <a:latin typeface="Source Code Pro" panose="020B0509030403020204"/>
              </a:rPr>
              <a:t>{ </a:t>
            </a:r>
            <a:r>
              <a:rPr lang="en-IN" i="1" dirty="0">
                <a:solidFill>
                  <a:srgbClr val="D83713"/>
                </a:solidFill>
                <a:latin typeface="Source Code Pro" panose="020B0509030403020204" pitchFamily="49" charset="0"/>
                <a:ea typeface="Source Code Pro" panose="020B0509030403020204" pitchFamily="49" charset="0"/>
              </a:rPr>
              <a:t>convertToCapped</a:t>
            </a:r>
            <a:r>
              <a:rPr lang="en-IN" dirty="0">
                <a:latin typeface="Source Code Pro" panose="020B0509030403020204"/>
              </a:rPr>
              <a:t>: collectionName, </a:t>
            </a:r>
            <a:r>
              <a:rPr lang="en-IN" i="1" dirty="0">
                <a:solidFill>
                  <a:srgbClr val="D83713"/>
                </a:solidFill>
                <a:latin typeface="Source Code Pro" panose="020B0509030403020204" pitchFamily="49" charset="0"/>
                <a:ea typeface="Source Code Pro" panose="020B0509030403020204" pitchFamily="49" charset="0"/>
              </a:rPr>
              <a:t>size</a:t>
            </a:r>
            <a:r>
              <a:rPr lang="en-IN" dirty="0">
                <a:latin typeface="Source Code Pro" panose="020B0509030403020204"/>
              </a:rPr>
              <a:t>: bytes, </a:t>
            </a:r>
            <a:r>
              <a:rPr lang="en-IN" i="1" dirty="0">
                <a:solidFill>
                  <a:srgbClr val="D83713"/>
                </a:solidFill>
                <a:latin typeface="Source Code Pro" panose="020B0509030403020204" pitchFamily="49" charset="0"/>
                <a:ea typeface="Source Code Pro" panose="020B0509030403020204" pitchFamily="49" charset="0"/>
              </a:rPr>
              <a:t>max</a:t>
            </a:r>
            <a:r>
              <a:rPr lang="en-IN" dirty="0">
                <a:latin typeface="Source Code Pro" panose="020B0509030403020204"/>
              </a:rPr>
              <a:t>: totalDocuments }</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263352" y="2258288"/>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263352" y="3868522"/>
            <a:ext cx="1173730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collMod: </a:t>
            </a:r>
            <a:r>
              <a:rPr lang="en-IN" dirty="0">
                <a:latin typeface="Source Code Pro" panose="020B0509030403020204" pitchFamily="49" charset="0"/>
                <a:ea typeface="Source Code Pro" panose="020B0509030403020204" pitchFamily="49" charset="0"/>
                <a:cs typeface="Calibri" panose="020F0502020204030204" pitchFamily="34" charset="0"/>
              </a:rPr>
              <a:t>'log',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13" name="Rectangle 12"/>
          <p:cNvSpPr/>
          <p:nvPr/>
        </p:nvSpPr>
        <p:spPr>
          <a:xfrm>
            <a:off x="263352" y="5805264"/>
            <a:ext cx="11737304" cy="738664"/>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runCommand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convertToCapped</a:t>
            </a:r>
            <a:r>
              <a:rPr lang="en-IN" dirty="0">
                <a:latin typeface="Source Code Pro" panose="020B0509030403020204" pitchFamily="49" charset="0"/>
                <a:ea typeface="Source Code Pro" panose="020B0509030403020204" pitchFamily="49" charset="0"/>
                <a:cs typeface="Calibri" panose="020F0502020204030204" pitchFamily="34" charset="0"/>
              </a:rPr>
              <a:t>: 'log',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cappedMax</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7</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15" name="Straight Connector 14"/>
          <p:cNvCxnSpPr/>
          <p:nvPr/>
        </p:nvCxnSpPr>
        <p:spPr>
          <a:xfrm>
            <a:off x="191344" y="3103369"/>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191344" y="4941168"/>
            <a:ext cx="11881320" cy="0"/>
          </a:xfrm>
          <a:prstGeom prst="line">
            <a:avLst/>
          </a:prstGeom>
          <a:ln w="38100">
            <a:solidFill>
              <a:srgbClr val="B22251"/>
            </a:solidFill>
          </a:ln>
        </p:spPr>
        <p:style>
          <a:lnRef idx="1">
            <a:schemeClr val="accent1"/>
          </a:lnRef>
          <a:fillRef idx="0">
            <a:schemeClr val="accent1"/>
          </a:fillRef>
          <a:effectRef idx="0">
            <a:schemeClr val="accent1"/>
          </a:effectRef>
          <a:fontRef idx="minor">
            <a:schemeClr val="tx1"/>
          </a:fontRef>
        </p:style>
      </p:cxnSp>
      <p:sp>
        <p:nvSpPr>
          <p:cNvPr id="17" name="Rectangle 16"/>
          <p:cNvSpPr/>
          <p:nvPr/>
        </p:nvSpPr>
        <p:spPr>
          <a:xfrm>
            <a:off x="263352" y="3244334"/>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cappedSize</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200</a:t>
            </a:r>
            <a:r>
              <a:rPr lang="en-IN" dirty="0">
                <a:latin typeface="Source Code Pro" panose="020B0509030403020204"/>
              </a:rPr>
              <a:t> } );</a:t>
            </a:r>
          </a:p>
        </p:txBody>
      </p:sp>
      <p:sp>
        <p:nvSpPr>
          <p:cNvPr id="18" name="Rectangle 17"/>
          <p:cNvSpPr/>
          <p:nvPr/>
        </p:nvSpPr>
        <p:spPr>
          <a:xfrm>
            <a:off x="263352" y="5188550"/>
            <a:ext cx="8670123" cy="369332"/>
          </a:xfrm>
          <a:prstGeom prst="rect">
            <a:avLst/>
          </a:prstGeom>
        </p:spPr>
        <p:txBody>
          <a:bodyPr wrap="square">
            <a:spAutoFit/>
          </a:bodyPr>
          <a:lstStyle/>
          <a:p>
            <a:r>
              <a:rPr lang="en-IN" dirty="0">
                <a:latin typeface="Source Code Pro" panose="020B0509030403020204"/>
              </a:rPr>
              <a:t>db.</a:t>
            </a:r>
            <a:r>
              <a:rPr lang="en-IN" dirty="0">
                <a:solidFill>
                  <a:srgbClr val="D83713"/>
                </a:solidFill>
                <a:latin typeface="Source Code Pro" panose="020B0509030403020204" pitchFamily="49" charset="0"/>
                <a:ea typeface="Source Code Pro" panose="020B0509030403020204" pitchFamily="49" charset="0"/>
              </a:rPr>
              <a:t>runCommand</a:t>
            </a:r>
            <a:r>
              <a:rPr lang="en-IN" dirty="0">
                <a:latin typeface="Source Code Pro" panose="020B0509030403020204"/>
              </a:rPr>
              <a:t>( { </a:t>
            </a:r>
            <a:r>
              <a:rPr lang="en-IN" dirty="0">
                <a:solidFill>
                  <a:srgbClr val="D83713"/>
                </a:solidFill>
                <a:latin typeface="Source Code Pro" panose="020B0509030403020204" pitchFamily="49" charset="0"/>
                <a:ea typeface="Source Code Pro" panose="020B0509030403020204" pitchFamily="49" charset="0"/>
              </a:rPr>
              <a:t>collMod</a:t>
            </a:r>
            <a:r>
              <a:rPr lang="en-IN" dirty="0">
                <a:latin typeface="Source Code Pro" panose="020B0509030403020204"/>
              </a:rPr>
              <a:t>: "log", </a:t>
            </a:r>
            <a:r>
              <a:rPr lang="en-IN" dirty="0">
                <a:solidFill>
                  <a:srgbClr val="D83713"/>
                </a:solidFill>
                <a:latin typeface="Source Code Pro" panose="020B0509030403020204" pitchFamily="49" charset="0"/>
                <a:ea typeface="Source Code Pro" panose="020B0509030403020204" pitchFamily="49" charset="0"/>
              </a:rPr>
              <a:t>cappedMax</a:t>
            </a:r>
            <a:r>
              <a:rPr lang="en-IN" dirty="0">
                <a:latin typeface="Source Code Pro" panose="020B0509030403020204"/>
              </a:rPr>
              <a:t>: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a:rPr>
              <a:t> } );</a:t>
            </a:r>
          </a:p>
        </p:txBody>
      </p:sp>
    </p:spTree>
    <p:extLst>
      <p:ext uri="{BB962C8B-B14F-4D97-AF65-F5344CB8AC3E}">
        <p14:creationId xmlns:p14="http://schemas.microsoft.com/office/powerpoint/2010/main" val="214539751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38533136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a:t>
            </a:r>
            <a:r>
              <a:rPr lang="en-IN" i="1" dirty="0">
                <a:solidFill>
                  <a:srgbClr val="061621"/>
                </a:solidFill>
                <a:latin typeface="Source Code Pro" panose="020B0509030403020204" pitchFamily="49" charset="0"/>
                <a:ea typeface="Source Code Pro" panose="020B0509030403020204" pitchFamily="49" charset="0"/>
              </a:rPr>
              <a:t>database</a:t>
            </a:r>
            <a:r>
              <a:rPr lang="en-IN" dirty="0">
                <a:solidFill>
                  <a:srgbClr val="061621"/>
                </a:solidFill>
                <a:latin typeface="Source Code Pro" panose="020B0509030403020204" pitchFamily="49" charset="0"/>
                <a:ea typeface="Source Code Pro" panose="020B0509030403020204" pitchFamily="49" charset="0"/>
              </a:rPr>
              <a:t>&gt;)</a:t>
            </a:r>
            <a:r>
              <a:rPr lang="en-US" b="0" i="0" dirty="0">
                <a:solidFill>
                  <a:srgbClr val="001E2B"/>
                </a:solidFill>
                <a:effectLst/>
                <a:highlight>
                  <a:srgbClr val="F9FBFA"/>
                </a:highlight>
                <a:latin typeface="Source Code Pro" panose="020B0509030403020204" pitchFamily="49" charset="0"/>
              </a:rPr>
              <a:t>.</a:t>
            </a:r>
            <a:r>
              <a:rPr lang="en-US" b="0" i="0" dirty="0">
                <a:solidFill>
                  <a:srgbClr val="016EE9"/>
                </a:solidFill>
                <a:effectLst/>
                <a:highlight>
                  <a:srgbClr val="F9FBFA"/>
                </a:highlight>
                <a:latin typeface="Source Code Pro" panose="020B0509030403020204" pitchFamily="49" charset="0"/>
              </a:rPr>
              <a:t>runCommand</a:t>
            </a:r>
            <a:r>
              <a:rPr lang="en-US" b="0" i="0" dirty="0">
                <a:solidFill>
                  <a:srgbClr val="001E2B"/>
                </a:solidFill>
                <a:effectLst/>
                <a:highlight>
                  <a:srgbClr val="F9FBFA"/>
                </a:highlight>
                <a:latin typeface="Source Code Pro" panose="020B0509030403020204" pitchFamily="49" charset="0"/>
              </a:rPr>
              <a:t>(&lt;command&gt;)</a:t>
            </a:r>
            <a:endParaRPr lang="en-IN" dirty="0">
              <a:solidFill>
                <a:srgbClr val="061621"/>
              </a:solidFill>
              <a:latin typeface="Source Code Pro" panose="020B0509030403020204" pitchFamily="49" charset="0"/>
              <a:ea typeface="Source Code Pro" panose="020B0509030403020204" pitchFamily="49" charset="0"/>
            </a:endParaRP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a:t>
            </a:r>
            <a:r>
              <a:rPr lang="en-IN" i="1" dirty="0">
                <a:solidFill>
                  <a:srgbClr val="061621"/>
                </a:solidFill>
                <a:latin typeface="Source Code Pro" panose="020B0509030403020204" pitchFamily="49" charset="0"/>
                <a:ea typeface="Source Code Pro" panose="020B0509030403020204" pitchFamily="49" charset="0"/>
              </a:rPr>
              <a:t>target</a:t>
            </a:r>
            <a:r>
              <a:rPr lang="en-IN" dirty="0">
                <a:solidFill>
                  <a:srgbClr val="061621"/>
                </a:solidFill>
                <a:latin typeface="Source Code Pro" panose="020B0509030403020204" pitchFamily="49" charset="0"/>
                <a:ea typeface="Source Code Pro" panose="020B0509030403020204" pitchFamily="49" charset="0"/>
              </a:rPr>
              <a:t>, </a:t>
            </a:r>
            <a:r>
              <a:rPr lang="en-IN" i="1" dirty="0">
                <a:solidFill>
                  <a:srgbClr val="061621"/>
                </a:solidFill>
                <a:latin typeface="Source Code Pro" panose="020B0509030403020204" pitchFamily="49" charset="0"/>
                <a:ea typeface="Source Code Pro" panose="020B0509030403020204" pitchFamily="49" charset="0"/>
              </a:rPr>
              <a:t>dropTarget</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407368" y="4293096"/>
            <a:ext cx="1123324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6023029"/>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 </a:t>
              </a:r>
              <a:r>
                <a:rPr lang="en-IN" dirty="0">
                  <a:solidFill>
                    <a:srgbClr val="00B050"/>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"phone.0": </a:t>
              </a:r>
              <a:r>
                <a:rPr lang="en-IN" dirty="0">
                  <a:solidFill>
                    <a:srgbClr val="994646"/>
                  </a:solidFill>
                  <a:latin typeface="Source Code Pro" panose="020B0509030403020204" pitchFamily="49" charset="0"/>
                  <a:ea typeface="Source Code Pro" panose="020B0509030403020204" pitchFamily="49" charset="0"/>
                </a:rPr>
                <a:t>111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49DC8"/>
                  </a:solidFill>
                  <a:latin typeface="Consolas" panose="020B0609020204030204" pitchFamily="49" charset="0"/>
                  <a:cs typeface="Calibri" panose="020F0502020204030204" pitchFamily="34" charset="0"/>
                </a:rPr>
                <a:t> </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407368" y="5286399"/>
            <a:ext cx="9020488" cy="400110"/>
          </a:xfrm>
          <a:prstGeom prst="rect">
            <a:avLst/>
          </a:prstGeom>
          <a:noFill/>
        </p:spPr>
        <p:txBody>
          <a:bodyPr wrap="square">
            <a:spAutoFit/>
          </a:bodyPr>
          <a:lstStyle/>
          <a:p>
            <a:r>
              <a:rPr lang="en-IN" sz="2000" b="0" i="0" dirty="0">
                <a:effectLst/>
                <a:latin typeface="Source Code Pro" panose="020B0509030403020204" pitchFamily="49" charset="0"/>
                <a:ea typeface="Source Code Pro" panose="020B0509030403020204" pitchFamily="49" charset="0"/>
              </a:rPr>
              <a:t>Enterprise primaryDB&gt; </a:t>
            </a:r>
            <a:r>
              <a:rPr lang="en-IN" sz="2000" dirty="0" err="1">
                <a:solidFill>
                  <a:srgbClr val="6688CC"/>
                </a:solidFill>
                <a:latin typeface="Source Code Pro" panose="020B0509030403020204" pitchFamily="49" charset="0"/>
                <a:ea typeface="Source Code Pro" panose="020B0509030403020204" pitchFamily="49" charset="0"/>
              </a:rPr>
              <a:t>config</a:t>
            </a:r>
            <a:r>
              <a:rPr lang="en-IN" sz="2000" b="0" i="0" dirty="0" err="1">
                <a:solidFill>
                  <a:srgbClr val="061621"/>
                </a:solidFill>
                <a:effectLst/>
                <a:latin typeface="Source Code Pro" panose="020B0509030403020204" pitchFamily="49" charset="0"/>
                <a:ea typeface="Source Code Pro" panose="020B0509030403020204" pitchFamily="49" charset="0"/>
              </a:rPr>
              <a:t>.</a:t>
            </a:r>
            <a:r>
              <a:rPr lang="en-IN" sz="2000" dirty="0" err="1">
                <a:solidFill>
                  <a:srgbClr val="DDBB88"/>
                </a:solidFill>
                <a:latin typeface="Source Code Pro" panose="020B0509030403020204" pitchFamily="49" charset="0"/>
                <a:ea typeface="Source Code Pro" panose="020B0509030403020204" pitchFamily="49" charset="0"/>
              </a:rPr>
              <a:t>set</a:t>
            </a:r>
            <a:r>
              <a:rPr lang="en-IN" sz="2000" b="0" i="0" dirty="0">
                <a:solidFill>
                  <a:srgbClr val="061621"/>
                </a:solidFill>
                <a:effectLst/>
                <a:latin typeface="Source Code Pro" panose="020B0509030403020204" pitchFamily="49" charset="0"/>
                <a:ea typeface="Source Code Pro" panose="020B0509030403020204" pitchFamily="49" charset="0"/>
              </a:rPr>
              <a:t>(</a:t>
            </a:r>
            <a:r>
              <a:rPr lang="en-IN" sz="2000" i="0" dirty="0">
                <a:solidFill>
                  <a:srgbClr val="12824D"/>
                </a:solidFill>
                <a:effectLst/>
                <a:latin typeface="Source Code Pro" panose="020B0509030403020204" pitchFamily="49" charset="0"/>
                <a:ea typeface="Source Code Pro" panose="020B0509030403020204" pitchFamily="49" charset="0"/>
              </a:rPr>
              <a:t>"displayBatchSize"</a:t>
            </a:r>
            <a:r>
              <a:rPr lang="en-IN" sz="2000" b="0" i="0" dirty="0">
                <a:solidFill>
                  <a:srgbClr val="061621"/>
                </a:solidFill>
                <a:effectLst/>
                <a:latin typeface="Source Code Pro" panose="020B0509030403020204" pitchFamily="49" charset="0"/>
                <a:ea typeface="Source Code Pro" panose="020B0509030403020204" pitchFamily="49" charset="0"/>
              </a:rPr>
              <a:t>, </a:t>
            </a:r>
            <a:r>
              <a:rPr lang="en-IN" sz="2000" b="0" i="0" dirty="0">
                <a:solidFill>
                  <a:srgbClr val="016EE9"/>
                </a:solidFill>
                <a:effectLst/>
                <a:latin typeface="Source Code Pro" panose="020B0509030403020204" pitchFamily="49" charset="0"/>
                <a:ea typeface="Source Code Pro" panose="020B0509030403020204" pitchFamily="49" charset="0"/>
              </a:rPr>
              <a:t>3</a:t>
            </a:r>
            <a:r>
              <a:rPr lang="en-IN" sz="2000" b="0" i="0" dirty="0">
                <a:solidFill>
                  <a:srgbClr val="061621"/>
                </a:solidFill>
                <a:effectLst/>
                <a:latin typeface="Source Code Pro" panose="020B0509030403020204" pitchFamily="49" charset="0"/>
                <a:ea typeface="Source Code Pro" panose="020B0509030403020204" pitchFamily="49" charset="0"/>
              </a:rPr>
              <a:t>)</a:t>
            </a:r>
            <a:endParaRPr lang="en-IN" sz="2000"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323746580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639887221"/>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4192052"/>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i="1" dirty="0">
                <a:solidFill>
                  <a:srgbClr val="061621"/>
                </a:solidFill>
                <a:latin typeface="Source Code Pro" panose="020B0509030403020204" pitchFamily="49" charset="0"/>
                <a:ea typeface="Source Code Pro" panose="020B0509030403020204" pitchFamily="49" charset="0"/>
              </a:rPr>
              <a:t>'name</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a:t>
            </a:r>
            <a:r>
              <a:rPr lang="en-US" i="1" dirty="0">
                <a:solidFill>
                  <a:srgbClr val="061621"/>
                </a:solidFill>
                <a:latin typeface="Source Code Pro" panose="020B0509030403020204" pitchFamily="49" charset="0"/>
                <a:ea typeface="Source Code Pro" panose="020B0509030403020204" pitchFamily="49" charset="0"/>
              </a:rPr>
              <a:t>query</a:t>
            </a:r>
            <a:r>
              <a:rPr lang="en-US" dirty="0">
                <a:solidFill>
                  <a:srgbClr val="061621"/>
                </a:solidFill>
                <a:latin typeface="Source Code Pro" panose="020B0509030403020204" pitchFamily="49" charset="0"/>
                <a:ea typeface="Source Code Pro" panose="020B0509030403020204" pitchFamily="49" charset="0"/>
              </a:rPr>
              <a:t> }, { </a:t>
            </a:r>
            <a:r>
              <a:rPr lang="en-US" i="1" dirty="0">
                <a:solidFill>
                  <a:srgbClr val="061621"/>
                </a:solidFill>
                <a:latin typeface="Source Code Pro" panose="020B0509030403020204" pitchFamily="49" charset="0"/>
                <a:ea typeface="Source Code Pro" panose="020B0509030403020204" pitchFamily="49" charset="0"/>
              </a:rPr>
              <a:t>projection</a:t>
            </a:r>
            <a:r>
              <a:rPr lang="en-US" dirty="0">
                <a:solidFill>
                  <a:srgbClr val="061621"/>
                </a:solidFill>
                <a:latin typeface="Source Code Pro" panose="020B0509030403020204" pitchFamily="49" charset="0"/>
                <a:ea typeface="Source Code Pro" panose="020B0509030403020204" pitchFamily="49" charset="0"/>
              </a:rPr>
              <a:t> })</a:t>
            </a:r>
          </a:p>
        </p:txBody>
      </p:sp>
      <p:sp>
        <p:nvSpPr>
          <p:cNvPr id="8" name="TextBox 7">
            <a:extLst>
              <a:ext uri="{FF2B5EF4-FFF2-40B4-BE49-F238E27FC236}">
                <a16:creationId xmlns:a16="http://schemas.microsoft.com/office/drawing/2014/main" id="{09F73F9A-74FC-4DFC-83E5-BBF69EFB27A9}"/>
              </a:ext>
            </a:extLst>
          </p:cNvPr>
          <p:cNvSpPr txBox="1"/>
          <p:nvPr/>
        </p:nvSpPr>
        <p:spPr>
          <a:xfrm>
            <a:off x="1415480" y="2732727"/>
            <a:ext cx="9252519"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$exits</a:t>
            </a:r>
          </a:p>
        </p:txBody>
      </p:sp>
      <p:sp>
        <p:nvSpPr>
          <p:cNvPr id="9" name="Rectangle 8"/>
          <p:cNvSpPr/>
          <p:nvPr/>
        </p:nvSpPr>
        <p:spPr>
          <a:xfrm>
            <a:off x="335360" y="2732147"/>
            <a:ext cx="11593288"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phone: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4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$exists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'The Dark Knight Rises'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646331"/>
          </a:xfrm>
          <a:prstGeom prst="rect">
            <a:avLst/>
          </a:prstGeom>
        </p:spPr>
        <p:txBody>
          <a:bodyPr wrap="square">
            <a:spAutoFit/>
          </a:bodyPr>
          <a:lstStyle/>
          <a:p>
            <a:r>
              <a:rPr lang="en-US" dirty="0"/>
              <a:t>The </a:t>
            </a:r>
            <a:r>
              <a:rPr lang="en-US" b="1" dirty="0"/>
              <a:t>$exists </a:t>
            </a:r>
            <a:r>
              <a:rPr lang="en-US" dirty="0"/>
              <a:t>operator matches documents that contain or do not contain a specified field, including documents where the field value is null.</a:t>
            </a:r>
            <a:endParaRPr lang="en-IN" dirty="0"/>
          </a:p>
        </p:txBody>
      </p:sp>
      <p:sp>
        <p:nvSpPr>
          <p:cNvPr id="3" name="TextBox 2">
            <a:extLst>
              <a:ext uri="{FF2B5EF4-FFF2-40B4-BE49-F238E27FC236}">
                <a16:creationId xmlns:a16="http://schemas.microsoft.com/office/drawing/2014/main" id="{1A88E308-3027-13D1-91B0-752D10E2CB7B}"/>
              </a:ext>
            </a:extLst>
          </p:cNvPr>
          <p:cNvSpPr txBox="1"/>
          <p:nvPr/>
        </p:nvSpPr>
        <p:spPr>
          <a:xfrm>
            <a:off x="1673188" y="1762172"/>
            <a:ext cx="6096000" cy="369332"/>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a:t>
            </a:r>
            <a:r>
              <a:rPr lang="en-IN" dirty="0">
                <a:solidFill>
                  <a:srgbClr val="12824D"/>
                </a:solidFill>
                <a:highlight>
                  <a:srgbClr val="F9FBFA"/>
                </a:highlight>
                <a:latin typeface="Source Code Pro" panose="020B0509030403020204" pitchFamily="49" charset="0"/>
              </a:rPr>
              <a:t>field</a:t>
            </a:r>
            <a:r>
              <a:rPr lang="en-IN" dirty="0">
                <a:latin typeface="Source Code Pro" panose="020B0509030403020204" pitchFamily="49" charset="0"/>
                <a:ea typeface="Source Code Pro" panose="020B0509030403020204" pitchFamily="49" charset="0"/>
              </a:rPr>
              <a:t>: { </a:t>
            </a:r>
            <a:r>
              <a:rPr lang="en-IN" dirty="0">
                <a:solidFill>
                  <a:srgbClr val="D83713"/>
                </a:solidFill>
                <a:latin typeface="Source Code Pro" panose="020B0509030403020204" pitchFamily="49" charset="0"/>
                <a:ea typeface="Source Code Pro" panose="020B0509030403020204" pitchFamily="49" charset="0"/>
              </a:rPr>
              <a:t>$exists</a:t>
            </a:r>
            <a:r>
              <a:rPr lang="en-IN" dirty="0">
                <a:latin typeface="Source Code Pro" panose="020B0509030403020204" pitchFamily="49" charset="0"/>
                <a:ea typeface="Source Code Pro" panose="020B0509030403020204" pitchFamily="49" charset="0"/>
              </a:rPr>
              <a:t>: &lt;</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boolean</a:t>
            </a:r>
            <a:r>
              <a:rPr lang="en-IN" dirty="0">
                <a:latin typeface="Source Code Pro" panose="020B0509030403020204" pitchFamily="49" charset="0"/>
                <a:ea typeface="Source Code Pro" panose="020B0509030403020204" pitchFamily="49" charset="0"/>
              </a:rPr>
              <a:t>&gt; } }</a:t>
            </a:r>
          </a:p>
        </p:txBody>
      </p:sp>
    </p:spTree>
    <p:extLst>
      <p:ext uri="{BB962C8B-B14F-4D97-AF65-F5344CB8AC3E}">
        <p14:creationId xmlns:p14="http://schemas.microsoft.com/office/powerpoint/2010/main" val="48856503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$where</a:t>
            </a:r>
          </a:p>
        </p:txBody>
      </p:sp>
      <p:sp>
        <p:nvSpPr>
          <p:cNvPr id="9" name="Rectangle 8"/>
          <p:cNvSpPr/>
          <p:nvPr/>
        </p:nvSpPr>
        <p:spPr>
          <a:xfrm>
            <a:off x="335360" y="2732400"/>
            <a:ext cx="11593288" cy="1846659"/>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"this.sal &gt; 3000"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.employee.</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$where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function()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return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this</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accent5">
                    <a:lumMod val="75000"/>
                  </a:schemeClr>
                </a:solidFill>
                <a:latin typeface="Source Code Pro" panose="020B0509030403020204" pitchFamily="49" charset="0"/>
                <a:ea typeface="Source Code Pro" panose="020B0509030403020204" pitchFamily="49" charset="0"/>
                <a:cs typeface="Arial" panose="020B060402020202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phone: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646331"/>
          </a:xfrm>
          <a:prstGeom prst="rect">
            <a:avLst/>
          </a:prstGeom>
        </p:spPr>
        <p:txBody>
          <a:bodyPr wrap="square">
            <a:spAutoFit/>
          </a:bodyPr>
          <a:lstStyle/>
          <a:p>
            <a:r>
              <a:rPr lang="en-US" dirty="0"/>
              <a:t>The </a:t>
            </a:r>
            <a:r>
              <a:rPr lang="en-US" b="1" dirty="0"/>
              <a:t>$where</a:t>
            </a:r>
            <a:r>
              <a:rPr lang="en-US" dirty="0"/>
              <a:t> operator in MongoDB allows you to pass either a string containing a JavaScript expression or a full JavaScript function to the query system. </a:t>
            </a:r>
            <a:endParaRPr lang="en-IN" dirty="0"/>
          </a:p>
        </p:txBody>
      </p:sp>
      <p:sp>
        <p:nvSpPr>
          <p:cNvPr id="3" name="TextBox 2">
            <a:extLst>
              <a:ext uri="{FF2B5EF4-FFF2-40B4-BE49-F238E27FC236}">
                <a16:creationId xmlns:a16="http://schemas.microsoft.com/office/drawing/2014/main" id="{1A88E308-3027-13D1-91B0-752D10E2CB7B}"/>
              </a:ext>
            </a:extLst>
          </p:cNvPr>
          <p:cNvSpPr txBox="1"/>
          <p:nvPr/>
        </p:nvSpPr>
        <p:spPr>
          <a:xfrm>
            <a:off x="1673188" y="1762172"/>
            <a:ext cx="9895420" cy="369332"/>
          </a:xfrm>
          <a:prstGeom prst="rect">
            <a:avLst/>
          </a:prstGeom>
          <a:noFill/>
        </p:spPr>
        <p:txBody>
          <a:bodyPr wrap="square">
            <a:spAutoFit/>
          </a:bodyPr>
          <a:lstStyle/>
          <a:p>
            <a:r>
              <a:rPr lang="en-IN" b="0" i="0" dirty="0">
                <a:solidFill>
                  <a:srgbClr val="001E2B"/>
                </a:solidFill>
                <a:effectLst/>
                <a:highlight>
                  <a:srgbClr val="F9FBFA"/>
                </a:highlight>
                <a:latin typeface="Source Code Pro" panose="020B0509030403020204" pitchFamily="49" charset="0"/>
              </a:rPr>
              <a:t>{ </a:t>
            </a:r>
            <a:r>
              <a:rPr lang="en-IN" b="0" i="0" dirty="0">
                <a:solidFill>
                  <a:srgbClr val="D83713"/>
                </a:solidFill>
                <a:effectLst/>
                <a:highlight>
                  <a:srgbClr val="F9FBFA"/>
                </a:highlight>
                <a:latin typeface="Source Code Pro" panose="020B0509030403020204" pitchFamily="49" charset="0"/>
              </a:rPr>
              <a:t>$where</a:t>
            </a:r>
            <a:r>
              <a:rPr lang="en-IN" b="0" i="0" dirty="0">
                <a:solidFill>
                  <a:srgbClr val="001E2B"/>
                </a:solidFill>
                <a:effectLst/>
                <a:highlight>
                  <a:srgbClr val="F9FBFA"/>
                </a:highlight>
                <a:latin typeface="Source Code Pro" panose="020B0509030403020204" pitchFamily="49" charset="0"/>
              </a:rPr>
              <a:t>: &lt;string </a:t>
            </a:r>
            <a:r>
              <a:rPr lang="en-IN" b="0" i="0" dirty="0">
                <a:solidFill>
                  <a:schemeClr val="bg1">
                    <a:lumMod val="50000"/>
                  </a:schemeClr>
                </a:solidFill>
                <a:effectLst/>
                <a:highlight>
                  <a:srgbClr val="F9FBFA"/>
                </a:highlight>
                <a:latin typeface="Source Code Pro" panose="020B0509030403020204" pitchFamily="49" charset="0"/>
              </a:rPr>
              <a:t>|</a:t>
            </a:r>
            <a:r>
              <a:rPr lang="en-IN" b="0" i="0" dirty="0">
                <a:solidFill>
                  <a:srgbClr val="001E2B"/>
                </a:solidFill>
                <a:effectLst/>
                <a:highlight>
                  <a:srgbClr val="F9FBFA"/>
                </a:highlight>
                <a:latin typeface="Source Code Pro" panose="020B0509030403020204" pitchFamily="49" charset="0"/>
              </a:rPr>
              <a:t> JavaScript Code&gt; }</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409228128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 $regex</a:t>
            </a:r>
          </a:p>
        </p:txBody>
      </p:sp>
      <p:sp>
        <p:nvSpPr>
          <p:cNvPr id="9" name="Rectangle 8"/>
          <p:cNvSpPr/>
          <p:nvPr/>
        </p:nvSpPr>
        <p:spPr>
          <a:xfrm>
            <a:off x="191344" y="1913344"/>
            <a:ext cx="11737304" cy="252376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"Title":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 "Genres":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genres", "Director": "</a:t>
            </a:r>
            <a:r>
              <a:rPr lang="en-US" dirty="0">
                <a:solidFill>
                  <a:srgbClr val="4D0AF4"/>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cxnSp>
        <p:nvCxnSpPr>
          <p:cNvPr id="3" name="Straight Connector 2">
            <a:extLst>
              <a:ext uri="{FF2B5EF4-FFF2-40B4-BE49-F238E27FC236}">
                <a16:creationId xmlns:a16="http://schemas.microsoft.com/office/drawing/2014/main" id="{39CD4652-7ED1-3679-DAEE-169C80AE6E43}"/>
              </a:ext>
            </a:extLst>
          </p:cNvPr>
          <p:cNvCxnSpPr/>
          <p:nvPr/>
        </p:nvCxnSpPr>
        <p:spPr>
          <a:xfrm>
            <a:off x="191344" y="4581128"/>
            <a:ext cx="11809312" cy="0"/>
          </a:xfrm>
          <a:prstGeom prst="line">
            <a:avLst/>
          </a:prstGeom>
          <a:ln w="38100">
            <a:solidFill>
              <a:srgbClr val="FF0000"/>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18CB11D9-C76A-FCB7-59A3-DEDE53EFB8A1}"/>
              </a:ext>
            </a:extLst>
          </p:cNvPr>
          <p:cNvSpPr txBox="1"/>
          <p:nvPr/>
        </p:nvSpPr>
        <p:spPr>
          <a:xfrm>
            <a:off x="227256" y="5589240"/>
            <a:ext cx="11701392" cy="1046440"/>
          </a:xfrm>
          <a:prstGeom prst="rect">
            <a:avLst/>
          </a:prstGeom>
          <a:noFill/>
        </p:spPr>
        <p:txBody>
          <a:bodyPr wrap="square">
            <a:spAutoFit/>
          </a:bodyPr>
          <a:lstStyle/>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err="1">
                <a:solidFill>
                  <a:srgbClr val="FF5A36"/>
                </a:solidFill>
                <a:latin typeface="Source Code Pro" panose="020B0509030403020204" pitchFamily="49" charset="0"/>
                <a:ea typeface="Source Code Pro" panose="020B0509030403020204" pitchFamily="49" charset="0"/>
                <a:cs typeface="Calibri" panose="020F0502020204030204" pitchFamily="34" charset="0"/>
              </a:rPr>
              <a:t>i</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Clr>
                <a:schemeClr val="bg1">
                  <a:lumMod val="50000"/>
                </a:schemeClr>
              </a:buClr>
              <a:buFont typeface="Arial" panose="020B0604020202020204" pitchFamily="34" charset="0"/>
              <a:buChar char="•"/>
            </a:pPr>
            <a:endParaRPr lang="en-IN" sz="8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Clr>
                <a:schemeClr val="bg1">
                  <a:lumMod val="50000"/>
                </a:schemeClr>
              </a:buClr>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/^sa/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ename: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/^sh/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4" name="Rectangle 3">
            <a:extLst>
              <a:ext uri="{FF2B5EF4-FFF2-40B4-BE49-F238E27FC236}">
                <a16:creationId xmlns:a16="http://schemas.microsoft.com/office/drawing/2014/main" id="{811EAE82-FEC1-B6F1-827D-9141B63FC6FD}"/>
              </a:ext>
            </a:extLst>
          </p:cNvPr>
          <p:cNvSpPr/>
          <p:nvPr/>
        </p:nvSpPr>
        <p:spPr>
          <a:xfrm>
            <a:off x="227256" y="709651"/>
            <a:ext cx="11773400" cy="646331"/>
          </a:xfrm>
          <a:prstGeom prst="rect">
            <a:avLst/>
          </a:prstGeom>
        </p:spPr>
        <p:txBody>
          <a:bodyPr wrap="square">
            <a:spAutoFit/>
          </a:bodyPr>
          <a:lstStyle/>
          <a:p>
            <a:r>
              <a:rPr lang="en-US" dirty="0"/>
              <a:t>For patterns that include anchors (i.e. </a:t>
            </a:r>
            <a:r>
              <a:rPr lang="en-US" b="1" dirty="0">
                <a:solidFill>
                  <a:srgbClr val="B22251"/>
                </a:solidFill>
              </a:rPr>
              <a:t>^</a:t>
            </a:r>
            <a:r>
              <a:rPr lang="en-US" dirty="0"/>
              <a:t> for the start</a:t>
            </a:r>
            <a:r>
              <a:rPr lang="en-US"/>
              <a:t>, </a:t>
            </a:r>
            <a:r>
              <a:rPr lang="en-US" b="1" dirty="0">
                <a:solidFill>
                  <a:srgbClr val="B22251"/>
                </a:solidFill>
              </a:rPr>
              <a:t>$</a:t>
            </a:r>
            <a:r>
              <a:rPr lang="en-US"/>
              <a:t> </a:t>
            </a:r>
            <a:r>
              <a:rPr lang="en-US" dirty="0"/>
              <a:t>for the end), match at the beginning or end of each line for strings with multiline values. Without this option, these anchors match at beginning or end of the string.</a:t>
            </a:r>
            <a:endParaRPr lang="en-IN" dirty="0"/>
          </a:p>
        </p:txBody>
      </p:sp>
      <p:sp>
        <p:nvSpPr>
          <p:cNvPr id="8" name="TextBox 7">
            <a:extLst>
              <a:ext uri="{FF2B5EF4-FFF2-40B4-BE49-F238E27FC236}">
                <a16:creationId xmlns:a16="http://schemas.microsoft.com/office/drawing/2014/main" id="{35769F5D-C000-E88F-6DBC-8AD3D22A4997}"/>
              </a:ext>
            </a:extLst>
          </p:cNvPr>
          <p:cNvSpPr txBox="1"/>
          <p:nvPr/>
        </p:nvSpPr>
        <p:spPr>
          <a:xfrm>
            <a:off x="317312" y="1403484"/>
            <a:ext cx="11557376" cy="369332"/>
          </a:xfrm>
          <a:prstGeom prst="rect">
            <a:avLst/>
          </a:prstGeom>
          <a:noFill/>
        </p:spPr>
        <p:txBody>
          <a:bodyPr wrap="square">
            <a:spAutoFit/>
          </a:bodyPr>
          <a:lstStyle/>
          <a:p>
            <a:r>
              <a:rPr lang="en-IN" b="0" i="0" dirty="0">
                <a:solidFill>
                  <a:srgbClr val="001E2B"/>
                </a:solidFill>
                <a:effectLst/>
                <a:latin typeface="Source Code Pro" panose="020B0509030403020204" pitchFamily="49" charset="0"/>
                <a:ea typeface="Source Code Pro" panose="020B0509030403020204" pitchFamily="49" charset="0"/>
              </a:rPr>
              <a:t>{ &lt;</a:t>
            </a:r>
            <a:r>
              <a:rPr lang="en-IN" dirty="0">
                <a:solidFill>
                  <a:srgbClr val="12824D"/>
                </a:solidFill>
                <a:highlight>
                  <a:srgbClr val="F9FBFA"/>
                </a:highlight>
                <a:latin typeface="Source Code Pro" panose="020B0509030403020204" pitchFamily="49" charset="0"/>
              </a:rPr>
              <a:t>field</a:t>
            </a:r>
            <a:r>
              <a:rPr lang="en-IN" b="0" i="0" dirty="0">
                <a:solidFill>
                  <a:srgbClr val="001E2B"/>
                </a:solidFill>
                <a:effectLst/>
                <a:latin typeface="Source Code Pro" panose="020B0509030403020204" pitchFamily="49" charset="0"/>
                <a:ea typeface="Source Code Pro" panose="020B0509030403020204" pitchFamily="49" charset="0"/>
              </a:rPr>
              <a:t>&gt;: </a:t>
            </a:r>
            <a:r>
              <a:rPr lang="en-IN" b="0" i="0" dirty="0">
                <a:solidFill>
                  <a:srgbClr val="016EE9"/>
                </a:solidFill>
                <a:effectLst/>
                <a:latin typeface="Source Code Pro" panose="020B0509030403020204" pitchFamily="49" charset="0"/>
                <a:ea typeface="Source Code Pro" panose="020B0509030403020204" pitchFamily="49" charset="0"/>
              </a:rPr>
              <a:t>/pattern/ </a:t>
            </a:r>
            <a:r>
              <a:rPr lang="en-IN" dirty="0">
                <a:latin typeface="Source Code Pro" panose="020B0509030403020204" pitchFamily="49" charset="0"/>
                <a:ea typeface="Source Code Pro" panose="020B0509030403020204" pitchFamily="49" charset="0"/>
              </a:rPr>
              <a:t>}</a:t>
            </a:r>
          </a:p>
        </p:txBody>
      </p:sp>
      <p:sp>
        <p:nvSpPr>
          <p:cNvPr id="12" name="TextBox 11">
            <a:extLst>
              <a:ext uri="{FF2B5EF4-FFF2-40B4-BE49-F238E27FC236}">
                <a16:creationId xmlns:a16="http://schemas.microsoft.com/office/drawing/2014/main" id="{36680A1C-C326-2B83-A614-2980BB510307}"/>
              </a:ext>
            </a:extLst>
          </p:cNvPr>
          <p:cNvSpPr txBox="1"/>
          <p:nvPr/>
        </p:nvSpPr>
        <p:spPr>
          <a:xfrm>
            <a:off x="317312" y="4725144"/>
            <a:ext cx="7968208" cy="707886"/>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rPr>
              <a:t>{ &lt;field&gt;: { </a:t>
            </a:r>
            <a:r>
              <a:rPr lang="en-IN" dirty="0">
                <a:solidFill>
                  <a:srgbClr val="D83713"/>
                </a:solidFill>
                <a:latin typeface="Source Code Pro" panose="020B0509030403020204" pitchFamily="49" charset="0"/>
                <a:ea typeface="Source Code Pro" panose="020B0509030403020204" pitchFamily="49" charset="0"/>
              </a:rPr>
              <a:t>$regex</a:t>
            </a:r>
            <a:r>
              <a:rPr lang="en-IN" dirty="0">
                <a:latin typeface="Source Code Pro" panose="020B0509030403020204" pitchFamily="49" charset="0"/>
                <a:ea typeface="Source Code Pro" panose="020B0509030403020204" pitchFamily="49" charset="0"/>
              </a:rPr>
              <a:t>: </a:t>
            </a:r>
            <a:r>
              <a:rPr lang="en-IN" dirty="0">
                <a:solidFill>
                  <a:srgbClr val="016EE9"/>
                </a:solidFill>
                <a:latin typeface="Source Code Pro" panose="020B0509030403020204" pitchFamily="49" charset="0"/>
                <a:ea typeface="Source Code Pro" panose="020B0509030403020204" pitchFamily="49" charset="0"/>
              </a:rPr>
              <a:t>/pattern/</a:t>
            </a:r>
            <a:r>
              <a:rPr lang="en-IN" dirty="0">
                <a:latin typeface="Source Code Pro" panose="020B0509030403020204" pitchFamily="49" charset="0"/>
                <a:ea typeface="Source Code Pro" panose="020B0509030403020204" pitchFamily="49" charset="0"/>
              </a:rPr>
              <a:t>&lt;</a:t>
            </a:r>
            <a:r>
              <a:rPr lang="en-IN" dirty="0">
                <a:solidFill>
                  <a:srgbClr val="D83713"/>
                </a:solidFill>
                <a:latin typeface="Source Code Pro" panose="020B0509030403020204" pitchFamily="49" charset="0"/>
                <a:ea typeface="Source Code Pro" panose="020B0509030403020204" pitchFamily="49" charset="0"/>
              </a:rPr>
              <a:t>options</a:t>
            </a:r>
            <a:r>
              <a:rPr lang="en-IN" dirty="0">
                <a:latin typeface="Source Code Pro" panose="020B0509030403020204" pitchFamily="49" charset="0"/>
                <a:ea typeface="Source Code Pro" panose="020B0509030403020204" pitchFamily="49" charset="0"/>
              </a:rPr>
              <a:t>&gt; } }</a:t>
            </a:r>
          </a:p>
          <a:p>
            <a:endParaRPr lang="en-IN" sz="400" dirty="0">
              <a:latin typeface="Source Code Pro" panose="020B0509030403020204" pitchFamily="49" charset="0"/>
              <a:ea typeface="Source Code Pro" panose="020B0509030403020204" pitchFamily="49" charset="0"/>
            </a:endParaRPr>
          </a:p>
          <a:p>
            <a:r>
              <a:rPr lang="en-US" b="0" i="0" dirty="0">
                <a:solidFill>
                  <a:srgbClr val="001E2B"/>
                </a:solidFill>
                <a:effectLst/>
                <a:highlight>
                  <a:srgbClr val="F9FBFA"/>
                </a:highlight>
                <a:latin typeface="Source Code Pro" panose="020B0509030403020204" pitchFamily="49" charset="0"/>
              </a:rPr>
              <a:t>{ &lt;field&gt;: { </a:t>
            </a:r>
            <a:r>
              <a:rPr lang="en-US" b="0" i="0" dirty="0">
                <a:solidFill>
                  <a:srgbClr val="D83713"/>
                </a:solidFill>
                <a:effectLst/>
                <a:highlight>
                  <a:srgbClr val="F9FBFA"/>
                </a:highlight>
                <a:latin typeface="Source Code Pro" panose="020B0509030403020204" pitchFamily="49" charset="0"/>
              </a:rPr>
              <a:t>$regex</a:t>
            </a:r>
            <a:r>
              <a:rPr lang="en-US" b="0" i="0" dirty="0">
                <a:solidFill>
                  <a:srgbClr val="001E2B"/>
                </a:solidFill>
                <a:effectLst/>
                <a:highlight>
                  <a:srgbClr val="F9FBFA"/>
                </a:highlight>
                <a:latin typeface="Source Code Pro" panose="020B0509030403020204" pitchFamily="49" charset="0"/>
              </a:rPr>
              <a:t>: </a:t>
            </a:r>
            <a:r>
              <a:rPr lang="en-US" b="0" i="0" dirty="0">
                <a:solidFill>
                  <a:srgbClr val="016EE9"/>
                </a:solidFill>
                <a:effectLst/>
                <a:highlight>
                  <a:srgbClr val="F9FBFA"/>
                </a:highlight>
                <a:latin typeface="Source Code Pro" panose="020B0509030403020204" pitchFamily="49" charset="0"/>
              </a:rPr>
              <a:t>/pattern/</a:t>
            </a:r>
            <a:r>
              <a:rPr lang="en-US" b="0" i="0" dirty="0">
                <a:solidFill>
                  <a:srgbClr val="001E2B"/>
                </a:solidFill>
                <a:effectLst/>
                <a:highlight>
                  <a:srgbClr val="F9FBFA"/>
                </a:highlight>
                <a:latin typeface="Source Code Pro" panose="020B0509030403020204" pitchFamily="49" charset="0"/>
              </a:rPr>
              <a:t>, </a:t>
            </a:r>
            <a:r>
              <a:rPr lang="en-US" b="0" i="0" dirty="0">
                <a:solidFill>
                  <a:srgbClr val="D83713"/>
                </a:solidFill>
                <a:effectLst/>
                <a:highlight>
                  <a:srgbClr val="F9FBFA"/>
                </a:highlight>
                <a:latin typeface="Source Code Pro" panose="020B0509030403020204" pitchFamily="49" charset="0"/>
              </a:rPr>
              <a:t>$options</a:t>
            </a:r>
            <a:r>
              <a:rPr lang="en-US" b="0" i="0" dirty="0">
                <a:solidFill>
                  <a:srgbClr val="001E2B"/>
                </a:solidFill>
                <a:effectLst/>
                <a:highlight>
                  <a:srgbClr val="F9FBFA"/>
                </a:highlight>
                <a:latin typeface="Source Code Pro" panose="020B0509030403020204" pitchFamily="49" charset="0"/>
              </a:rPr>
              <a:t>: </a:t>
            </a:r>
            <a:r>
              <a:rPr lang="en-US" b="1" i="0" dirty="0">
                <a:solidFill>
                  <a:srgbClr val="12824D"/>
                </a:solidFill>
                <a:effectLst/>
                <a:highlight>
                  <a:srgbClr val="F9FBFA"/>
                </a:highlight>
                <a:latin typeface="Source Code Pro" panose="020B0509030403020204" pitchFamily="49" charset="0"/>
              </a:rPr>
              <a:t>'&lt;options&gt;'</a:t>
            </a:r>
            <a:r>
              <a:rPr lang="en-US" b="0" i="0" dirty="0">
                <a:solidFill>
                  <a:srgbClr val="001E2B"/>
                </a:solidFill>
                <a:effectLst/>
                <a:highlight>
                  <a:srgbClr val="F9FBFA"/>
                </a:highlight>
                <a:latin typeface="Source Code Pro" panose="020B0509030403020204" pitchFamily="49" charset="0"/>
              </a:rPr>
              <a:t> } }</a:t>
            </a:r>
            <a:endParaRPr lang="en-IN" dirty="0">
              <a:latin typeface="Source Code Pro" panose="020B0509030403020204" pitchFamily="49" charset="0"/>
              <a:ea typeface="Source Code Pro" panose="020B0509030403020204" pitchFamily="49" charset="0"/>
            </a:endParaRPr>
          </a:p>
        </p:txBody>
      </p:sp>
      <p:sp>
        <p:nvSpPr>
          <p:cNvPr id="10" name="TextBox 9">
            <a:extLst>
              <a:ext uri="{FF2B5EF4-FFF2-40B4-BE49-F238E27FC236}">
                <a16:creationId xmlns:a16="http://schemas.microsoft.com/office/drawing/2014/main" id="{511507BE-059B-3869-819E-05EE15D5F5DA}"/>
              </a:ext>
            </a:extLst>
          </p:cNvPr>
          <p:cNvSpPr txBox="1"/>
          <p:nvPr/>
        </p:nvSpPr>
        <p:spPr>
          <a:xfrm>
            <a:off x="8040216" y="4653598"/>
            <a:ext cx="3960440" cy="707886"/>
          </a:xfrm>
          <a:prstGeom prst="rect">
            <a:avLst/>
          </a:prstGeom>
          <a:solidFill>
            <a:schemeClr val="accent6">
              <a:lumMod val="20000"/>
              <a:lumOff val="80000"/>
            </a:schemeClr>
          </a:solidFill>
        </p:spPr>
        <p:txBody>
          <a:bodyPr wrap="square">
            <a:spAutoFit/>
          </a:bodyPr>
          <a:lstStyle/>
          <a:p>
            <a:r>
              <a:rPr lang="en-IN" sz="2000" dirty="0"/>
              <a:t>You cannot use </a:t>
            </a:r>
            <a:r>
              <a:rPr lang="en-IN" dirty="0">
                <a:solidFill>
                  <a:srgbClr val="D83713"/>
                </a:solidFill>
                <a:latin typeface="Source Code Pro" panose="020B0509030403020204" pitchFamily="49" charset="0"/>
                <a:ea typeface="Source Code Pro" panose="020B0509030403020204" pitchFamily="49" charset="0"/>
              </a:rPr>
              <a:t>$regex </a:t>
            </a:r>
            <a:r>
              <a:rPr lang="en-IN" sz="2000" dirty="0"/>
              <a:t>operator expressions inside an </a:t>
            </a:r>
            <a:r>
              <a:rPr lang="en-IN" dirty="0">
                <a:solidFill>
                  <a:srgbClr val="D83713"/>
                </a:solidFill>
                <a:latin typeface="Source Code Pro" panose="020B0509030403020204" pitchFamily="49" charset="0"/>
                <a:ea typeface="Source Code Pro" panose="020B0509030403020204" pitchFamily="49" charset="0"/>
              </a:rPr>
              <a:t>$in </a:t>
            </a:r>
            <a:r>
              <a:rPr lang="en-IN" sz="2000" dirty="0"/>
              <a:t>operator.</a:t>
            </a:r>
          </a:p>
        </p:txBody>
      </p:sp>
    </p:spTree>
    <p:extLst>
      <p:ext uri="{BB962C8B-B14F-4D97-AF65-F5344CB8AC3E}">
        <p14:creationId xmlns:p14="http://schemas.microsoft.com/office/powerpoint/2010/main" val="356759860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76267269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5872191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3550014894"/>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i="0"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690466655"/>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err="1">
                <a:solidFill>
                  <a:srgbClr val="D83713"/>
                </a:solidFill>
                <a:latin typeface="Source Code Pro" panose="020B0509030403020204" pitchFamily="49" charset="0"/>
                <a:ea typeface="Source Code Pro" panose="020B0509030403020204" pitchFamily="49" charset="0"/>
              </a:rPr>
              <a:t>collection</a:t>
            </a:r>
            <a:r>
              <a:rPr lang="en-US" dirty="0" err="1">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err="1">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12824D"/>
                </a:solidFill>
                <a:highlight>
                  <a:srgbClr val="F9FBFA"/>
                </a:highlight>
                <a:latin typeface="Source Code Pro" panose="020B0509030403020204" pitchFamily="49" charset="0"/>
              </a:rPr>
              <a:t>field</a:t>
            </a:r>
            <a:r>
              <a:rPr lang="en-US" dirty="0">
                <a:solidFill>
                  <a:srgbClr val="061621"/>
                </a:solidFill>
                <a:latin typeface="Source Code Pro" panose="020B0509030403020204" pitchFamily="49" charset="0"/>
                <a:ea typeface="Source Code Pro" panose="020B0509030403020204" pitchFamily="49" charset="0"/>
              </a:rPr>
              <a:t>", { query }, { options })</a:t>
            </a:r>
          </a:p>
        </p:txBody>
      </p:sp>
      <p:sp>
        <p:nvSpPr>
          <p:cNvPr id="2" name="Rectangle 1"/>
          <p:cNvSpPr/>
          <p:nvPr/>
        </p:nvSpPr>
        <p:spPr>
          <a:xfrm>
            <a:off x="1673188" y="2345829"/>
            <a:ext cx="8845624"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).length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//count distinct job’s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print(i)</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4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.movie_title</a:t>
            </a:r>
          </a:p>
          <a:p>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rgbClr val="B22251"/>
                </a:solidFill>
                <a:latin typeface="Source Code Pro" panose="020B0509030403020204" pitchFamily="49" charset="0"/>
                <a:ea typeface="Source Code Pro" panose="020B0509030403020204" pitchFamily="49" charset="0"/>
              </a:rPr>
              <a:t>typeof</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IN"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rPr>
              <a:t>).movie_title</a:t>
            </a:r>
          </a:p>
        </p:txBody>
      </p:sp>
    </p:spTree>
    <p:extLst>
      <p:ext uri="{BB962C8B-B14F-4D97-AF65-F5344CB8AC3E}">
        <p14:creationId xmlns:p14="http://schemas.microsoft.com/office/powerpoint/2010/main" val="6117551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755412"/>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289110"/>
            <a:ext cx="4968552" cy="3907471"/>
          </a:xfrm>
          <a:prstGeom prst="rect">
            <a:avLst/>
          </a:prstGeom>
        </p:spPr>
      </p:pic>
      <p:sp>
        <p:nvSpPr>
          <p:cNvPr id="9" name="Rectangle 8">
            <a:extLst>
              <a:ext uri="{FF2B5EF4-FFF2-40B4-BE49-F238E27FC236}">
                <a16:creationId xmlns:a16="http://schemas.microsoft.com/office/drawing/2014/main" id="{8AD61FD5-7532-4DEC-92E7-BB97C78282D3}"/>
              </a:ext>
            </a:extLst>
          </p:cNvPr>
          <p:cNvSpPr/>
          <p:nvPr/>
        </p:nvSpPr>
        <p:spPr>
          <a:xfrm>
            <a:off x="5951985" y="755412"/>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pic>
        <p:nvPicPr>
          <p:cNvPr id="8" name="Picture 7">
            <a:extLst>
              <a:ext uri="{FF2B5EF4-FFF2-40B4-BE49-F238E27FC236}">
                <a16:creationId xmlns:a16="http://schemas.microsoft.com/office/drawing/2014/main" id="{9DC2CD45-FBAF-B968-F084-BA9E54634221}"/>
              </a:ext>
            </a:extLst>
          </p:cNvPr>
          <p:cNvPicPr>
            <a:picLocks noChangeAspect="1"/>
          </p:cNvPicPr>
          <p:nvPr/>
        </p:nvPicPr>
        <p:blipFill>
          <a:blip r:embed="rId3"/>
          <a:stretch>
            <a:fillRect/>
          </a:stretch>
        </p:blipFill>
        <p:spPr>
          <a:xfrm>
            <a:off x="5087888" y="1268760"/>
            <a:ext cx="7084525" cy="4839997"/>
          </a:xfrm>
          <a:prstGeom prst="rect">
            <a:avLst/>
          </a:prstGeom>
        </p:spPr>
      </p:pic>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335360" y="304800"/>
            <a:ext cx="11449272" cy="1323439"/>
          </a:xfrm>
          <a:prstGeom prst="rect">
            <a:avLst/>
          </a:prstGeom>
          <a:solidFill>
            <a:schemeClr val="accent6">
              <a:lumMod val="20000"/>
              <a:lumOff val="80000"/>
            </a:schemeClr>
          </a:solidFill>
          <a:ln>
            <a:solidFill>
              <a:schemeClr val="accent6">
                <a:lumMod val="20000"/>
                <a:lumOff val="80000"/>
              </a:schemeClr>
            </a:solidFill>
          </a:ln>
        </p:spPr>
        <p:txBody>
          <a:bodyPr wrap="square">
            <a:spAutoFit/>
          </a:bodyPr>
          <a:lstStyle/>
          <a:p>
            <a:pPr marL="285750" indent="-285750">
              <a:buFont typeface="Arial" panose="020B0604020202020204" pitchFamily="34" charset="0"/>
              <a:buChar char="•"/>
            </a:pPr>
            <a:r>
              <a:rPr lang="en-US" dirty="0">
                <a:solidFill>
                  <a:srgbClr val="FF00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0000"/>
              </a:solidFill>
            </a:endParaRPr>
          </a:p>
          <a:p>
            <a:pPr marL="285750" indent="-285750">
              <a:buFont typeface="Arial" panose="020B0604020202020204" pitchFamily="34" charset="0"/>
              <a:buChar char="•"/>
            </a:pPr>
            <a:r>
              <a:rPr lang="en-US" dirty="0">
                <a:solidFill>
                  <a:srgbClr val="FF00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684568"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a:t>
            </a:r>
            <a:r>
              <a:rPr lang="en-IN" dirty="0">
                <a:solidFill>
                  <a:srgbClr val="4D0AF4"/>
                </a:solidFill>
                <a:latin typeface="Source Code Pro" panose="020B0509030403020204" pitchFamily="49" charset="0"/>
                <a:ea typeface="Source Code Pro" panose="020B0509030403020204" pitchFamily="49" charset="0"/>
              </a:rPr>
              <a:t>document</a:t>
            </a:r>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4D0AF4"/>
                </a:solidFill>
                <a:latin typeface="Source Code Pro" panose="020B0509030403020204" pitchFamily="49" charset="0"/>
                <a:ea typeface="Source Code Pro" panose="020B0509030403020204" pitchFamily="49" charset="0"/>
              </a:rPr>
              <a:t>1</a:t>
            </a:r>
            <a:r>
              <a:rPr lang="en-IN" dirty="0">
                <a:solidFill>
                  <a:srgbClr val="061621"/>
                </a:solidFill>
                <a:latin typeface="Source Code Pro" panose="020B0509030403020204" pitchFamily="49" charset="0"/>
                <a:ea typeface="Source Code Pro" panose="020B0509030403020204" pitchFamily="49" charset="0"/>
              </a:rPr>
              <a:t>&gt;} , {&lt;</a:t>
            </a:r>
            <a:r>
              <a:rPr lang="en-IN" dirty="0">
                <a:solidFill>
                  <a:srgbClr val="4D0AF4"/>
                </a:solidFill>
                <a:latin typeface="Source Code Pro" panose="020B0509030403020204" pitchFamily="49" charset="0"/>
                <a:ea typeface="Source Code Pro" panose="020B0509030403020204" pitchFamily="49" charset="0"/>
              </a:rPr>
              <a:t>document 2</a:t>
            </a:r>
            <a:r>
              <a:rPr lang="en-IN" dirty="0">
                <a:solidFill>
                  <a:srgbClr val="061621"/>
                </a:solidFill>
                <a:latin typeface="Source Code Pro" panose="020B0509030403020204" pitchFamily="49" charset="0"/>
                <a:ea typeface="Source Code Pro" panose="020B0509030403020204" pitchFamily="49" charset="0"/>
              </a:rPr>
              <a:t>&gt;},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.games.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"24-July-1988"</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"04-May-1998"</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passport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"24-July-1988"</a:t>
            </a:r>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"24-July-2008"</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"04-May-1998"</a:t>
            </a:r>
            <a:r>
              <a:rPr lang="en-IN" dirty="0">
                <a:latin typeface="Source Code Pro" panose="020B0509030403020204" pitchFamily="49" charset="0"/>
                <a:ea typeface="Source Code Pro" panose="020B0509030403020204" pitchFamily="49" charset="0"/>
              </a:rPr>
              <a:t>, "valid to":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310764361"/>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37779</TotalTime>
  <Words>31459</Words>
  <Application>Microsoft Office PowerPoint</Application>
  <PresentationFormat>Widescreen</PresentationFormat>
  <Paragraphs>3219</Paragraphs>
  <Slides>308</Slides>
  <Notes>7</Notes>
  <HiddenSlides>0</HiddenSlides>
  <MMClips>0</MMClips>
  <ScaleCrop>false</ScaleCrop>
  <HeadingPairs>
    <vt:vector size="6" baseType="variant">
      <vt:variant>
        <vt:lpstr>Fonts Used</vt:lpstr>
      </vt:variant>
      <vt:variant>
        <vt:i4>24</vt:i4>
      </vt:variant>
      <vt:variant>
        <vt:lpstr>Theme</vt:lpstr>
      </vt:variant>
      <vt:variant>
        <vt:i4>1</vt:i4>
      </vt:variant>
      <vt:variant>
        <vt:lpstr>Slide Titles</vt:lpstr>
      </vt:variant>
      <vt:variant>
        <vt:i4>308</vt:i4>
      </vt:variant>
    </vt:vector>
  </HeadingPairs>
  <TitlesOfParts>
    <vt:vector size="333"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Google Sans</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SALIL BAGDE</cp:lastModifiedBy>
  <cp:revision>7935</cp:revision>
  <dcterms:created xsi:type="dcterms:W3CDTF">2015-10-09T06:09:34Z</dcterms:created>
  <dcterms:modified xsi:type="dcterms:W3CDTF">2024-08-20T06:46:15Z</dcterms:modified>
</cp:coreProperties>
</file>