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58"/>
  </p:notesMasterIdLst>
  <p:sldIdLst>
    <p:sldId id="497" r:id="rId2"/>
    <p:sldId id="472" r:id="rId3"/>
    <p:sldId id="667" r:id="rId4"/>
    <p:sldId id="532" r:id="rId5"/>
    <p:sldId id="1088" r:id="rId6"/>
    <p:sldId id="1089" r:id="rId7"/>
    <p:sldId id="1197" r:id="rId8"/>
    <p:sldId id="1177" r:id="rId9"/>
    <p:sldId id="1178" r:id="rId10"/>
    <p:sldId id="1225" r:id="rId11"/>
    <p:sldId id="1195" r:id="rId12"/>
    <p:sldId id="1196" r:id="rId13"/>
    <p:sldId id="1100" r:id="rId14"/>
    <p:sldId id="1101" r:id="rId15"/>
    <p:sldId id="1130" r:id="rId16"/>
    <p:sldId id="1131" r:id="rId17"/>
    <p:sldId id="1134" r:id="rId18"/>
    <p:sldId id="1132" r:id="rId19"/>
    <p:sldId id="1133" r:id="rId20"/>
    <p:sldId id="1135" r:id="rId21"/>
    <p:sldId id="1136" r:id="rId22"/>
    <p:sldId id="1137" r:id="rId23"/>
    <p:sldId id="1138" r:id="rId24"/>
    <p:sldId id="1139" r:id="rId25"/>
    <p:sldId id="1159" r:id="rId26"/>
    <p:sldId id="1160" r:id="rId27"/>
    <p:sldId id="1165" r:id="rId28"/>
    <p:sldId id="1166" r:id="rId29"/>
    <p:sldId id="1198" r:id="rId30"/>
    <p:sldId id="1199" r:id="rId31"/>
    <p:sldId id="1157" r:id="rId32"/>
    <p:sldId id="1158" r:id="rId33"/>
    <p:sldId id="1140" r:id="rId34"/>
    <p:sldId id="1141" r:id="rId35"/>
    <p:sldId id="1163" r:id="rId36"/>
    <p:sldId id="1164" r:id="rId37"/>
    <p:sldId id="1228" r:id="rId38"/>
    <p:sldId id="1229" r:id="rId39"/>
    <p:sldId id="1169" r:id="rId40"/>
    <p:sldId id="1170" r:id="rId41"/>
    <p:sldId id="1171" r:id="rId42"/>
    <p:sldId id="1172" r:id="rId43"/>
    <p:sldId id="1167" r:id="rId44"/>
    <p:sldId id="1168" r:id="rId45"/>
    <p:sldId id="1142" r:id="rId46"/>
    <p:sldId id="1143" r:id="rId47"/>
    <p:sldId id="1144" r:id="rId48"/>
    <p:sldId id="1156" r:id="rId49"/>
    <p:sldId id="1145" r:id="rId50"/>
    <p:sldId id="1146" r:id="rId51"/>
    <p:sldId id="1147" r:id="rId52"/>
    <p:sldId id="1148" r:id="rId53"/>
    <p:sldId id="1149" r:id="rId54"/>
    <p:sldId id="1150" r:id="rId55"/>
    <p:sldId id="1151" r:id="rId56"/>
    <p:sldId id="1152" r:id="rId57"/>
    <p:sldId id="1153" r:id="rId58"/>
    <p:sldId id="1226" r:id="rId59"/>
    <p:sldId id="1227" r:id="rId60"/>
    <p:sldId id="1161" r:id="rId61"/>
    <p:sldId id="1162" r:id="rId62"/>
    <p:sldId id="1154" r:id="rId63"/>
    <p:sldId id="1155" r:id="rId64"/>
    <p:sldId id="1191" r:id="rId65"/>
    <p:sldId id="1192" r:id="rId66"/>
    <p:sldId id="1179" r:id="rId67"/>
    <p:sldId id="1180" r:id="rId68"/>
    <p:sldId id="1183" r:id="rId69"/>
    <p:sldId id="1184" r:id="rId70"/>
    <p:sldId id="1181" r:id="rId71"/>
    <p:sldId id="1182" r:id="rId72"/>
    <p:sldId id="1193" r:id="rId73"/>
    <p:sldId id="1194" r:id="rId74"/>
    <p:sldId id="1223" r:id="rId75"/>
    <p:sldId id="1224" r:id="rId76"/>
    <p:sldId id="1185" r:id="rId77"/>
    <p:sldId id="1186" r:id="rId78"/>
    <p:sldId id="1187" r:id="rId79"/>
    <p:sldId id="1188" r:id="rId80"/>
    <p:sldId id="1189" r:id="rId81"/>
    <p:sldId id="1190" r:id="rId82"/>
    <p:sldId id="1234" r:id="rId83"/>
    <p:sldId id="1235" r:id="rId84"/>
    <p:sldId id="1273" r:id="rId85"/>
    <p:sldId id="1274" r:id="rId86"/>
    <p:sldId id="1173" r:id="rId87"/>
    <p:sldId id="1174" r:id="rId88"/>
    <p:sldId id="1175" r:id="rId89"/>
    <p:sldId id="1176" r:id="rId90"/>
    <p:sldId id="1200" r:id="rId91"/>
    <p:sldId id="1201" r:id="rId92"/>
    <p:sldId id="1099" r:id="rId93"/>
    <p:sldId id="1256" r:id="rId94"/>
    <p:sldId id="1257" r:id="rId95"/>
    <p:sldId id="1258" r:id="rId96"/>
    <p:sldId id="1259" r:id="rId97"/>
    <p:sldId id="1260" r:id="rId98"/>
    <p:sldId id="1261" r:id="rId99"/>
    <p:sldId id="1262" r:id="rId100"/>
    <p:sldId id="1263" r:id="rId101"/>
    <p:sldId id="1264" r:id="rId102"/>
    <p:sldId id="1265" r:id="rId103"/>
    <p:sldId id="1266" r:id="rId104"/>
    <p:sldId id="1267" r:id="rId105"/>
    <p:sldId id="1268" r:id="rId106"/>
    <p:sldId id="1216" r:id="rId107"/>
    <p:sldId id="1092" r:id="rId108"/>
    <p:sldId id="1251" r:id="rId109"/>
    <p:sldId id="1252" r:id="rId110"/>
    <p:sldId id="1269" r:id="rId111"/>
    <p:sldId id="1270" r:id="rId112"/>
    <p:sldId id="1271" r:id="rId113"/>
    <p:sldId id="1272" r:id="rId114"/>
    <p:sldId id="1219" r:id="rId115"/>
    <p:sldId id="1204" r:id="rId116"/>
    <p:sldId id="1222" r:id="rId117"/>
    <p:sldId id="1213" r:id="rId118"/>
    <p:sldId id="1208" r:id="rId119"/>
    <p:sldId id="1209" r:id="rId120"/>
    <p:sldId id="1210" r:id="rId121"/>
    <p:sldId id="1211" r:id="rId122"/>
    <p:sldId id="1109" r:id="rId123"/>
    <p:sldId id="1110" r:id="rId124"/>
    <p:sldId id="1111" r:id="rId125"/>
    <p:sldId id="1112" r:id="rId126"/>
    <p:sldId id="1113" r:id="rId127"/>
    <p:sldId id="1114" r:id="rId128"/>
    <p:sldId id="1115" r:id="rId129"/>
    <p:sldId id="1116" r:id="rId130"/>
    <p:sldId id="1117" r:id="rId131"/>
    <p:sldId id="1236" r:id="rId132"/>
    <p:sldId id="1237" r:id="rId133"/>
    <p:sldId id="1238" r:id="rId134"/>
    <p:sldId id="1239" r:id="rId135"/>
    <p:sldId id="1240" r:id="rId136"/>
    <p:sldId id="1241" r:id="rId137"/>
    <p:sldId id="1242" r:id="rId138"/>
    <p:sldId id="1243" r:id="rId139"/>
    <p:sldId id="1244" r:id="rId140"/>
    <p:sldId id="1245" r:id="rId141"/>
    <p:sldId id="1246" r:id="rId142"/>
    <p:sldId id="1247" r:id="rId143"/>
    <p:sldId id="1248" r:id="rId144"/>
    <p:sldId id="1249" r:id="rId145"/>
    <p:sldId id="1250" r:id="rId146"/>
    <p:sldId id="1118" r:id="rId147"/>
    <p:sldId id="1119" r:id="rId148"/>
    <p:sldId id="1120" r:id="rId149"/>
    <p:sldId id="1121" r:id="rId150"/>
    <p:sldId id="1122" r:id="rId151"/>
    <p:sldId id="1123" r:id="rId152"/>
    <p:sldId id="1124" r:id="rId153"/>
    <p:sldId id="1125" r:id="rId154"/>
    <p:sldId id="954" r:id="rId155"/>
    <p:sldId id="788" r:id="rId156"/>
    <p:sldId id="1087" r:id="rId15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FFEF00"/>
    <a:srgbClr val="FF8C00"/>
    <a:srgbClr val="ECD540"/>
    <a:srgbClr val="FFBF00"/>
    <a:srgbClr val="DEB887"/>
    <a:srgbClr val="98817B"/>
    <a:srgbClr val="DFE100"/>
    <a:srgbClr val="B22251"/>
    <a:srgbClr val="0368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commentAuthors" Target="commentAuthor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presProps" Target="pres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theme" Target="theme/theme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tableStyles" Target="tableStyle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14-12-2018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12/14/2018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12/14/2018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12/14/2018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12/14/2018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a:t>
            </a:r>
            <a:endParaRPr lang="en-US" dirty="0"/>
          </a:p>
        </p:txBody>
      </p:sp>
      <p:sp>
        <p:nvSpPr>
          <p:cNvPr id="3" name="Rectangle 2"/>
          <p:cNvSpPr/>
          <p:nvPr/>
        </p:nvSpPr>
        <p:spPr>
          <a:xfrm>
            <a:off x="419100" y="2861953"/>
            <a:ext cx="8305800" cy="954107"/>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test or is set when you use the </a:t>
            </a:r>
            <a:r>
              <a:rPr lang="en-US" b="1" dirty="0">
                <a:solidFill>
                  <a:srgbClr val="B22251"/>
                </a:solidFill>
                <a:latin typeface="arial" panose="020B0604020202020204" pitchFamily="34" charset="0"/>
              </a:rPr>
              <a:t>use &lt;</a:t>
            </a:r>
            <a:r>
              <a:rPr lang="en-US" b="1" dirty="0" smtClean="0">
                <a:solidFill>
                  <a:srgbClr val="B22251"/>
                </a:solidFill>
                <a:latin typeface="arial" panose="020B0604020202020204" pitchFamily="34" charset="0"/>
              </a:rPr>
              <a:t>db_name&gt;</a:t>
            </a:r>
            <a:r>
              <a:rPr lang="en-US" b="1"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4136" y="609600"/>
            <a:ext cx="8840676" cy="1200329"/>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218524016"/>
              </p:ext>
            </p:extLst>
          </p:nvPr>
        </p:nvGraphicFramePr>
        <p:xfrm>
          <a:off x="131375" y="1981200"/>
          <a:ext cx="8840676" cy="3581403"/>
        </p:xfrm>
        <a:graphic>
          <a:graphicData uri="http://schemas.openxmlformats.org/drawingml/2006/table">
            <a:tbl>
              <a:tblPr firstRow="1" bandRow="1">
                <a:tableStyleId>{5940675A-B579-460E-94D1-54222C63F5DA}</a:tableStyleId>
              </a:tblPr>
              <a:tblGrid>
                <a:gridCol w="8840676"/>
              </a:tblGrid>
              <a:tr h="511629">
                <a:tc>
                  <a:txBody>
                    <a:bodyPr/>
                    <a:lstStyle/>
                    <a:p>
                      <a:r>
                        <a:rPr lang="en-US" dirty="0" smtClean="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tr>
            </a:tbl>
          </a:graphicData>
        </a:graphic>
      </p:graphicFrame>
    </p:spTree>
    <p:extLst>
      <p:ext uri="{BB962C8B-B14F-4D97-AF65-F5344CB8AC3E}">
        <p14:creationId xmlns:p14="http://schemas.microsoft.com/office/powerpoint/2010/main" val="82846744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0959" y="889099"/>
            <a:ext cx="8823853" cy="3539430"/>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'NA</a:t>
            </a:r>
            <a:r>
              <a:rPr lang="en-US" sz="2200" dirty="0" smtClean="0">
                <a:solidFill>
                  <a:srgbClr val="FC6F0D"/>
                </a:solidFill>
                <a:latin typeface="Calibri" panose="020F0502020204030204" pitchFamily="34" charset="0"/>
                <a:cs typeface="Calibri" panose="020F0502020204030204" pitchFamily="34" charset="0"/>
              </a:rPr>
              <a:t>']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"Gross Salary":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add: ['$sal',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0</a:t>
            </a:r>
            <a:r>
              <a:rPr lang="en-US" sz="2200" dirty="0" smtClean="0">
                <a:solidFill>
                  <a:srgbClr val="FC6F0D"/>
                </a:solidFill>
                <a:latin typeface="Calibri" panose="020F0502020204030204" pitchFamily="34" charset="0"/>
                <a:cs typeface="Calibri" panose="020F0502020204030204" pitchFamily="34" charset="0"/>
              </a:rPr>
              <a:t>] } ] }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 : { $toUpper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$toLower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$concat : ['$ename', '$job</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favouriteFruit: { $</a:t>
            </a:r>
            <a:r>
              <a:rPr lang="en-US" sz="2200" dirty="0">
                <a:solidFill>
                  <a:srgbClr val="FC6F0D"/>
                </a:solidFill>
                <a:latin typeface="Calibri" panose="020F0502020204030204" pitchFamily="34" charset="0"/>
                <a:cs typeface="Calibri" panose="020F0502020204030204" pitchFamily="34" charset="0"/>
              </a:rPr>
              <a:t>size: '$favouriteFruit</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 op</a:t>
            </a:r>
            <a:r>
              <a:rPr lang="en-US" sz="2200" dirty="0">
                <a:solidFill>
                  <a:srgbClr val="FC6F0D"/>
                </a:solidFill>
                <a:latin typeface="Calibri" panose="020F0502020204030204" pitchFamily="34" charset="0"/>
                <a:cs typeface="Calibri" panose="020F0502020204030204" pitchFamily="34" charset="0"/>
              </a:rPr>
              <a:t>: { $arrayElemAt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 1]}}}])</a:t>
            </a:r>
          </a:p>
        </p:txBody>
      </p:sp>
      <p:sp>
        <p:nvSpPr>
          <p:cNvPr id="2" name="Rectangle 1"/>
          <p:cNvSpPr/>
          <p:nvPr/>
        </p:nvSpPr>
        <p:spPr>
          <a:xfrm>
            <a:off x="160073" y="5181600"/>
            <a:ext cx="8823853" cy="646331"/>
          </a:xfrm>
          <a:prstGeom prst="rect">
            <a:avLst/>
          </a:prstGeom>
        </p:spPr>
        <p:txBody>
          <a:bodyPr wrap="square">
            <a:spAutoFit/>
          </a:bodyPr>
          <a:lstStyle/>
          <a:p>
            <a:r>
              <a:rPr lang="en-US" dirty="0">
                <a:solidFill>
                  <a:srgbClr val="FFBF00"/>
                </a:solidFill>
              </a:rPr>
              <a:t>db.emp.aggregate</a:t>
            </a:r>
            <a:r>
              <a:rPr lang="en-US" dirty="0" smtClean="0">
                <a:solidFill>
                  <a:srgbClr val="FFBF00"/>
                </a:solidFill>
              </a:rPr>
              <a:t>([ {$</a:t>
            </a:r>
            <a:r>
              <a:rPr lang="en-US" dirty="0">
                <a:solidFill>
                  <a:srgbClr val="FFBF00"/>
                </a:solidFill>
              </a:rPr>
              <a:t>project</a:t>
            </a:r>
            <a:r>
              <a:rPr lang="en-US" dirty="0" smtClean="0">
                <a:solidFill>
                  <a:srgbClr val="FFBF00"/>
                </a:solidFill>
              </a:rPr>
              <a:t>: { x :{ $</a:t>
            </a:r>
            <a:r>
              <a:rPr lang="en-US" dirty="0">
                <a:solidFill>
                  <a:srgbClr val="FFBF00"/>
                </a:solidFill>
              </a:rPr>
              <a:t>arrayElemAt</a:t>
            </a:r>
            <a:r>
              <a:rPr lang="en-US" dirty="0" smtClean="0">
                <a:solidFill>
                  <a:srgbClr val="FFBF00"/>
                </a:solidFill>
              </a:rPr>
              <a:t>: [ '$</a:t>
            </a:r>
            <a:r>
              <a:rPr lang="en-US" dirty="0">
                <a:solidFill>
                  <a:srgbClr val="FFBF00"/>
                </a:solidFill>
              </a:rPr>
              <a:t>favouriteFruit', 1</a:t>
            </a:r>
            <a:r>
              <a:rPr lang="en-US" dirty="0" smtClean="0">
                <a:solidFill>
                  <a:srgbClr val="FFBF00"/>
                </a:solidFill>
              </a:rPr>
              <a:t>] } } }, {$</a:t>
            </a:r>
            <a:r>
              <a:rPr lang="en-US" dirty="0">
                <a:solidFill>
                  <a:srgbClr val="FFBF00"/>
                </a:solidFill>
              </a:rPr>
              <a:t>match: </a:t>
            </a:r>
            <a:r>
              <a:rPr lang="en-US" dirty="0" smtClean="0">
                <a:solidFill>
                  <a:srgbClr val="FFBF00"/>
                </a:solidFill>
              </a:rPr>
              <a:t>{ x: 'Orange</a:t>
            </a:r>
            <a:r>
              <a:rPr lang="en-US" dirty="0">
                <a:solidFill>
                  <a:srgbClr val="FFBF00"/>
                </a:solidFill>
              </a:rPr>
              <a:t>'</a:t>
            </a:r>
            <a:r>
              <a:rPr lang="en-US" dirty="0" smtClean="0">
                <a:solidFill>
                  <a:srgbClr val="FFBF00"/>
                </a:solidFill>
              </a:rPr>
              <a:t> } } ])</a:t>
            </a:r>
            <a:endParaRPr lang="en-US" dirty="0">
              <a:solidFill>
                <a:srgbClr val="FFBF00"/>
              </a:solidFill>
            </a:endParaRPr>
          </a:p>
        </p:txBody>
      </p:sp>
    </p:spTree>
    <p:extLst>
      <p:ext uri="{BB962C8B-B14F-4D97-AF65-F5344CB8AC3E}">
        <p14:creationId xmlns:p14="http://schemas.microsoft.com/office/powerpoint/2010/main" val="3619244506"/>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operators</a:t>
            </a:r>
            <a:endParaRPr lang="en-US" dirty="0"/>
          </a:p>
        </p:txBody>
      </p:sp>
      <p:sp>
        <p:nvSpPr>
          <p:cNvPr id="4" name="Rectangle 3"/>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720796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operators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1543089"/>
              </p:ext>
            </p:extLst>
          </p:nvPr>
        </p:nvGraphicFramePr>
        <p:xfrm>
          <a:off x="149188" y="1600200"/>
          <a:ext cx="8845624" cy="3048000"/>
        </p:xfrm>
        <a:graphic>
          <a:graphicData uri="http://schemas.openxmlformats.org/drawingml/2006/table">
            <a:tbl>
              <a:tblPr firstRow="1" bandRow="1">
                <a:tableStyleId>{5940675A-B579-460E-94D1-54222C63F5DA}</a:tableStyleId>
              </a:tblPr>
              <a:tblGrid>
                <a:gridCol w="1984412"/>
                <a:gridCol w="6861212"/>
              </a:tblGrid>
              <a:tr h="466164">
                <a:tc gridSpan="2">
                  <a:txBody>
                    <a:bodyPr/>
                    <a:lstStyle/>
                    <a:p>
                      <a:r>
                        <a:rPr kumimoji="0" lang="en-US" sz="2000" b="1" kern="1200" dirty="0" smtClean="0">
                          <a:solidFill>
                            <a:srgbClr val="DFE100"/>
                          </a:solidFill>
                          <a:latin typeface="+mn-lt"/>
                          <a:ea typeface="+mn-ea"/>
                          <a:cs typeface="+mn-cs"/>
                        </a:rPr>
                        <a:t>Date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30306">
                <a:tc>
                  <a:txBody>
                    <a:bodyPr/>
                    <a:lstStyle/>
                    <a:p>
                      <a:r>
                        <a:rPr kumimoji="0" lang="en-US" kern="1200" dirty="0" smtClean="0">
                          <a:solidFill>
                            <a:srgbClr val="036883"/>
                          </a:solidFill>
                          <a:latin typeface="+mn-lt"/>
                          <a:ea typeface="+mn-ea"/>
                          <a:cs typeface="+mn-cs"/>
                        </a:rPr>
                        <a:t> $dayOfMonth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$dayOfMonth: '$&lt;</a:t>
                      </a:r>
                      <a:r>
                        <a:rPr lang="en-US" sz="1800" kern="1200" dirty="0" smtClean="0">
                          <a:solidFill>
                            <a:srgbClr val="049DC8"/>
                          </a:solidFill>
                          <a:latin typeface="Consolas" panose="020B0609020204030204" pitchFamily="49" charset="0"/>
                          <a:ea typeface="+mn-ea"/>
                          <a:cs typeface="Calibri" panose="020F0502020204030204" pitchFamily="34" charset="0"/>
                        </a:rPr>
                        <a:t>dateExpr</a:t>
                      </a:r>
                      <a:r>
                        <a:rPr kumimoji="0" lang="en-US" sz="1800" kern="1200" dirty="0" smtClean="0">
                          <a:solidFill>
                            <a:srgbClr val="049DC8"/>
                          </a:solidFill>
                          <a:latin typeface="Consolas" panose="020B0609020204030204" pitchFamily="49" charset="0"/>
                          <a:ea typeface="+mn-ea"/>
                          <a:cs typeface="Calibri" panose="020F0502020204030204" pitchFamily="34" charset="0"/>
                        </a:rPr>
                        <a:t>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$dayOfWeek</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$dayOfYear</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$month: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$week</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$year</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6219" y="48768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Day: </a:t>
            </a:r>
            <a:r>
              <a:rPr lang="en-US" sz="2200" dirty="0">
                <a:solidFill>
                  <a:srgbClr val="FC6F0D"/>
                </a:solidFill>
                <a:latin typeface="Calibri" panose="020F0502020204030204" pitchFamily="34" charset="0"/>
                <a:cs typeface="Calibri" panose="020F0502020204030204" pitchFamily="34" charset="0"/>
              </a:rPr>
              <a:t>{$dayOfMonth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hiredate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a:t>
            </a:r>
            <a:r>
              <a:rPr lang="en-US" sz="2200" dirty="0" smtClean="0">
                <a:solidFill>
                  <a:srgbClr val="FC6F0D"/>
                </a:solidFill>
                <a:latin typeface="Calibri" panose="020F0502020204030204" pitchFamily="34" charset="0"/>
                <a:cs typeface="Calibri" panose="020F0502020204030204" pitchFamily="34" charset="0"/>
              </a:rPr>
              <a:t>{ Month: {$month</a:t>
            </a:r>
            <a:r>
              <a:rPr lang="en-US" sz="2200" dirty="0">
                <a:solidFill>
                  <a:srgbClr val="FC6F0D"/>
                </a:solidFill>
                <a:latin typeface="Calibri" panose="020F0502020204030204" pitchFamily="34" charset="0"/>
                <a:cs typeface="Calibri" panose="020F0502020204030204" pitchFamily="34" charset="0"/>
              </a:rPr>
              <a:t>: '$hiredate'} } } </a:t>
            </a:r>
            <a:r>
              <a:rPr lang="en-US" sz="2200" dirty="0" smtClean="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04300748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$unwind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144888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$unwind</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a:t>
            </a:r>
            <a:r>
              <a:rPr lang="en-US" dirty="0" smtClean="0">
                <a:solidFill>
                  <a:srgbClr val="049DC8"/>
                </a:solidFill>
                <a:latin typeface="Consolas" panose="020B0609020204030204" pitchFamily="49" charset="0"/>
                <a:cs typeface="Calibri" panose="020F0502020204030204" pitchFamily="34" charset="0"/>
              </a:rPr>
              <a:t>&gt;</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p>
        </p:txBody>
      </p:sp>
      <p:sp>
        <p:nvSpPr>
          <p:cNvPr id="8" name="Rectangle 7"/>
          <p:cNvSpPr/>
          <p:nvPr/>
        </p:nvSpPr>
        <p:spPr>
          <a:xfrm>
            <a:off x="149188" y="2231648"/>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true}}, {$</a:t>
            </a:r>
            <a:r>
              <a:rPr lang="en-US" sz="2200" dirty="0">
                <a:solidFill>
                  <a:srgbClr val="FC6F0D"/>
                </a:solidFill>
                <a:latin typeface="Calibri" panose="020F0502020204030204" pitchFamily="34" charset="0"/>
                <a:cs typeface="Calibri" panose="020F0502020204030204" pitchFamily="34" charset="0"/>
              </a:rPr>
              <a:t>unwind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3110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3434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85724896"/>
              </p:ext>
            </p:extLst>
          </p:nvPr>
        </p:nvGraphicFramePr>
        <p:xfrm>
          <a:off x="149188" y="2286000"/>
          <a:ext cx="8845624" cy="185928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sz="2000" b="1" dirty="0" smtClean="0">
                          <a:solidFill>
                            <a:srgbClr val="DFE100"/>
                          </a:solidFill>
                        </a:rPr>
                        <a:t>Accumulator Operator  -</a:t>
                      </a:r>
                      <a:r>
                        <a:rPr lang="en-US" sz="2000" b="1" baseline="0" dirty="0" smtClean="0">
                          <a:solidFill>
                            <a:srgbClr val="DFE100"/>
                          </a:solidFill>
                        </a:rPr>
                        <a:t> </a:t>
                      </a:r>
                      <a:r>
                        <a:rPr kumimoji="0" lang="en-US" sz="2000" kern="1200" dirty="0" smtClean="0">
                          <a:solidFill>
                            <a:schemeClr val="tx1"/>
                          </a:solidFill>
                          <a:latin typeface="+mn-lt"/>
                          <a:ea typeface="+mn-ea"/>
                          <a:cs typeface="+mn-cs"/>
                        </a:rPr>
                        <a:t> [ </a:t>
                      </a:r>
                      <a:r>
                        <a:rPr kumimoji="0" lang="en-US" sz="2000" kern="1200" dirty="0" smtClean="0">
                          <a:solidFill>
                            <a:srgbClr val="C00000"/>
                          </a:solidFill>
                          <a:latin typeface="+mn-lt"/>
                          <a:ea typeface="+mn-ea"/>
                          <a:cs typeface="+mn-cs"/>
                        </a:rPr>
                        <a:t>$group  </a:t>
                      </a:r>
                      <a:r>
                        <a:rPr kumimoji="0" lang="en-US" sz="2000" kern="1200" baseline="0" dirty="0" smtClean="0">
                          <a:solidFill>
                            <a:schemeClr val="tx1"/>
                          </a:solidFill>
                          <a:latin typeface="+mn-lt"/>
                          <a:ea typeface="+mn-ea"/>
                          <a:cs typeface="+mn-cs"/>
                        </a:rPr>
                        <a:t>and </a:t>
                      </a:r>
                      <a:r>
                        <a:rPr lang="en-US" sz="2000" dirty="0" smtClean="0">
                          <a:solidFill>
                            <a:srgbClr val="C00000"/>
                          </a:solidFill>
                        </a:rPr>
                        <a:t>$project </a:t>
                      </a:r>
                      <a:r>
                        <a:rPr lang="en-US" sz="2000" dirty="0" smtClean="0"/>
                        <a:t>stage ]</a:t>
                      </a:r>
                      <a:endParaRPr lang="en-US" sz="2000"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$avg: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$sum: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$min: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$max: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 on multiple fields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672032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49188" y="2312313"/>
            <a:ext cx="876126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group: {_id</a:t>
            </a:r>
            <a:r>
              <a:rPr lang="en-US" sz="2200" dirty="0" smtClean="0">
                <a:solidFill>
                  <a:srgbClr val="FC6F0D"/>
                </a:solidFill>
                <a:latin typeface="Calibri" panose="020F0502020204030204" pitchFamily="34" charset="0"/>
                <a:cs typeface="Calibri" panose="020F0502020204030204" pitchFamily="34" charset="0"/>
              </a:rPr>
              <a:t>: { job: "$</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deptno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$deptno“ }, count : {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1 } } } ])</a:t>
            </a:r>
          </a:p>
        </p:txBody>
      </p:sp>
      <p:sp>
        <p:nvSpPr>
          <p:cNvPr id="8" name="Rectangle 7"/>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a:t>
            </a:r>
            <a:r>
              <a:rPr lang="en-US" dirty="0" smtClean="0">
                <a:solidFill>
                  <a:srgbClr val="049DC8"/>
                </a:solidFill>
                <a:latin typeface="Consolas" panose="020B0609020204030204" pitchFamily="49" charset="0"/>
                <a:cs typeface="Calibri" panose="020F0502020204030204" pitchFamily="34" charset="0"/>
              </a:rPr>
              <a:t>{ &lt;</a:t>
            </a:r>
            <a:r>
              <a:rPr lang="en-US" dirty="0">
                <a:solidFill>
                  <a:srgbClr val="049DC8"/>
                </a:solidFill>
                <a:latin typeface="Consolas" panose="020B0609020204030204" pitchFamily="49" charset="0"/>
                <a:cs typeface="Calibri" panose="020F0502020204030204" pitchFamily="34" charset="0"/>
              </a:rPr>
              <a:t>field1&gt;: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&lt;field1&gt;: { &lt;accumulator1&gt; :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expression1'&gt; }, ... } }</a:t>
            </a:r>
          </a:p>
        </p:txBody>
      </p:sp>
      <p:sp>
        <p:nvSpPr>
          <p:cNvPr id="9" name="Rectangle 8"/>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419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2446349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84316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49188" y="2231648"/>
            <a:ext cx="8845624" cy="430887"/>
          </a:xfrm>
          <a:prstGeom prst="rect">
            <a:avLst/>
          </a:prstGeom>
        </p:spPr>
        <p:txBody>
          <a:bodyPr wrap="square">
            <a:spAutoFit/>
          </a:bodyPr>
          <a:lstStyle/>
          <a:p>
            <a:r>
              <a:rPr lang="en-US" sz="2200">
                <a:solidFill>
                  <a:srgbClr val="FC6F0D"/>
                </a:solidFill>
                <a:latin typeface="Calibri" panose="020F0502020204030204" pitchFamily="34" charset="0"/>
                <a:cs typeface="Calibri" panose="020F0502020204030204" pitchFamily="34" charset="0"/>
              </a:rPr>
              <a:t>db.emp.aggregate</a:t>
            </a:r>
            <a:r>
              <a:rPr lang="en-US" sz="2200" smtClean="0">
                <a:solidFill>
                  <a:srgbClr val="FC6F0D"/>
                </a:solidFill>
                <a:latin typeface="Calibri" panose="020F0502020204030204" pitchFamily="34" charset="0"/>
                <a:cs typeface="Calibri" panose="020F0502020204030204" pitchFamily="34" charset="0"/>
              </a:rPr>
              <a:t>([ {$</a:t>
            </a:r>
            <a:r>
              <a:rPr lang="en-US" sz="2200">
                <a:solidFill>
                  <a:srgbClr val="FC6F0D"/>
                </a:solidFill>
                <a:latin typeface="Calibri" panose="020F0502020204030204" pitchFamily="34" charset="0"/>
                <a:cs typeface="Calibri" panose="020F0502020204030204" pitchFamily="34" charset="0"/>
              </a:rPr>
              <a:t>sort: {ename: 1</a:t>
            </a:r>
            <a:r>
              <a:rPr lang="en-US" sz="2200" smtClean="0">
                <a:solidFill>
                  <a:srgbClr val="FC6F0D"/>
                </a:solidFill>
                <a:latin typeface="Calibri" panose="020F0502020204030204" pitchFamily="34" charset="0"/>
                <a:cs typeface="Calibri" panose="020F0502020204030204" pitchFamily="34" charset="0"/>
              </a:rPr>
              <a:t>}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861657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385470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49188" y="2231648"/>
            <a:ext cx="8845624" cy="12311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total: {$add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p:txBody>
      </p:sp>
    </p:spTree>
    <p:extLst>
      <p:ext uri="{BB962C8B-B14F-4D97-AF65-F5344CB8AC3E}">
        <p14:creationId xmlns:p14="http://schemas.microsoft.com/office/powerpoint/2010/main" val="138511307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557535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49188" y="2231648"/>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{$skip:2} ])</a:t>
            </a:r>
          </a:p>
        </p:txBody>
      </p:sp>
    </p:spTree>
    <p:extLst>
      <p:ext uri="{BB962C8B-B14F-4D97-AF65-F5344CB8AC3E}">
        <p14:creationId xmlns:p14="http://schemas.microsoft.com/office/powerpoint/2010/main" val="145931969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435054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Tree>
    <p:extLst>
      <p:ext uri="{BB962C8B-B14F-4D97-AF65-F5344CB8AC3E}">
        <p14:creationId xmlns:p14="http://schemas.microsoft.com/office/powerpoint/2010/main" val="108750968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Tree>
    <p:extLst>
      <p:ext uri="{BB962C8B-B14F-4D97-AF65-F5344CB8AC3E}">
        <p14:creationId xmlns:p14="http://schemas.microsoft.com/office/powerpoint/2010/main" val="6910734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674377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Tree>
    <p:extLst>
      <p:ext uri="{BB962C8B-B14F-4D97-AF65-F5344CB8AC3E}">
        <p14:creationId xmlns:p14="http://schemas.microsoft.com/office/powerpoint/2010/main" val="189496030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Tree>
    <p:extLst>
      <p:ext uri="{BB962C8B-B14F-4D97-AF65-F5344CB8AC3E}">
        <p14:creationId xmlns:p14="http://schemas.microsoft.com/office/powerpoint/2010/main" val="420851311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29856135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67122750"/>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23222660"/>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674710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2494228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25906562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17149256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804077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1572894769"/>
              </p:ext>
            </p:extLst>
          </p:nvPr>
        </p:nvGraphicFramePr>
        <p:xfrm>
          <a:off x="228600" y="182880"/>
          <a:ext cx="8763000" cy="1950720"/>
        </p:xfrm>
        <a:graphic>
          <a:graphicData uri="http://schemas.openxmlformats.org/drawingml/2006/table">
            <a:tbl>
              <a:tblPr firstRow="1" bandRow="1">
                <a:tableStyleId>{5940675A-B579-460E-94D1-54222C63F5DA}</a:tableStyleId>
              </a:tblPr>
              <a:tblGrid>
                <a:gridCol w="1752600"/>
                <a:gridCol w="1752600"/>
                <a:gridCol w="1752600"/>
                <a:gridCol w="1752600"/>
                <a:gridCol w="1752600"/>
              </a:tblGrid>
              <a:tr h="370840">
                <a:tc>
                  <a:txBody>
                    <a:bodyPr/>
                    <a:lstStyle/>
                    <a:p>
                      <a:endParaRPr lang="en-US" dirty="0"/>
                    </a:p>
                  </a:txBody>
                  <a:tcPr/>
                </a:tc>
                <a:tc>
                  <a:txBody>
                    <a:bodyPr/>
                    <a:lstStyle/>
                    <a:p>
                      <a:pPr algn="ctr"/>
                      <a:r>
                        <a:rPr lang="en-US" sz="2200" dirty="0" smtClean="0">
                          <a:solidFill>
                            <a:srgbClr val="C00000"/>
                          </a:solidFill>
                        </a:rPr>
                        <a:t>MongoDB</a:t>
                      </a:r>
                      <a:endParaRPr lang="en-US" sz="2200" dirty="0">
                        <a:solidFill>
                          <a:srgbClr val="C00000"/>
                        </a:solidFill>
                      </a:endParaRPr>
                    </a:p>
                  </a:txBody>
                  <a:tcPr anchor="ctr"/>
                </a:tc>
                <a:tc>
                  <a:txBody>
                    <a:bodyPr/>
                    <a:lstStyle/>
                    <a:p>
                      <a:pPr algn="ctr"/>
                      <a:r>
                        <a:rPr lang="en-US" sz="2200" dirty="0" smtClean="0">
                          <a:solidFill>
                            <a:srgbClr val="C00000"/>
                          </a:solidFill>
                        </a:rPr>
                        <a:t>Redis</a:t>
                      </a:r>
                      <a:endParaRPr lang="en-US" sz="2200" dirty="0">
                        <a:solidFill>
                          <a:srgbClr val="C00000"/>
                        </a:solidFill>
                      </a:endParaRPr>
                    </a:p>
                  </a:txBody>
                  <a:tcPr anchor="ctr"/>
                </a:tc>
                <a:tc>
                  <a:txBody>
                    <a:bodyPr/>
                    <a:lstStyle/>
                    <a:p>
                      <a:pPr algn="ctr"/>
                      <a:r>
                        <a:rPr lang="en-US" sz="2200" dirty="0" smtClean="0">
                          <a:solidFill>
                            <a:srgbClr val="C00000"/>
                          </a:solidFill>
                        </a:rPr>
                        <a:t>MySQL</a:t>
                      </a:r>
                      <a:endParaRPr lang="en-US" sz="2200" dirty="0">
                        <a:solidFill>
                          <a:srgbClr val="C00000"/>
                        </a:solidFill>
                      </a:endParaRPr>
                    </a:p>
                  </a:txBody>
                  <a:tcPr anchor="ctr"/>
                </a:tc>
                <a:tc>
                  <a:txBody>
                    <a:bodyPr/>
                    <a:lstStyle/>
                    <a:p>
                      <a:pPr algn="ctr"/>
                      <a:r>
                        <a:rPr lang="en-US" sz="2200" dirty="0" smtClean="0">
                          <a:solidFill>
                            <a:srgbClr val="C00000"/>
                          </a:solidFill>
                        </a:rPr>
                        <a:t>Oracle</a:t>
                      </a:r>
                      <a:endParaRPr lang="en-US" sz="2200" dirty="0">
                        <a:solidFill>
                          <a:srgbClr val="C00000"/>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Database Server</a:t>
                      </a:r>
                    </a:p>
                  </a:txBody>
                  <a:tcPr/>
                </a:tc>
                <a:tc>
                  <a:txBody>
                    <a:bodyPr/>
                    <a:lstStyle/>
                    <a:p>
                      <a:pPr algn="ctr"/>
                      <a:r>
                        <a:rPr lang="en-US" sz="2200" dirty="0" smtClean="0">
                          <a:solidFill>
                            <a:srgbClr val="FF5A36"/>
                          </a:solidFill>
                        </a:rPr>
                        <a:t>mongod</a:t>
                      </a:r>
                      <a:endParaRPr lang="en-US" sz="2200" dirty="0">
                        <a:solidFill>
                          <a:srgbClr val="FF5A36"/>
                        </a:solidFill>
                      </a:endParaRPr>
                    </a:p>
                  </a:txBody>
                  <a:tcPr anchor="ctr"/>
                </a:tc>
                <a:tc>
                  <a:txBody>
                    <a:bodyPr/>
                    <a:lstStyle/>
                    <a:p>
                      <a:pPr algn="ctr"/>
                      <a:r>
                        <a:rPr lang="en-US" sz="2200" dirty="0" smtClean="0">
                          <a:solidFill>
                            <a:srgbClr val="FF5A36"/>
                          </a:solidFill>
                        </a:rPr>
                        <a:t>redis-server</a:t>
                      </a:r>
                      <a:endParaRPr lang="en-US" sz="2200" dirty="0">
                        <a:solidFill>
                          <a:srgbClr val="FF5A36"/>
                        </a:solidFill>
                      </a:endParaRPr>
                    </a:p>
                  </a:txBody>
                  <a:tcPr anchor="ctr"/>
                </a:tc>
                <a:tc>
                  <a:txBody>
                    <a:bodyPr/>
                    <a:lstStyle/>
                    <a:p>
                      <a:pPr algn="ctr"/>
                      <a:r>
                        <a:rPr lang="en-US" sz="2200" dirty="0" smtClean="0">
                          <a:solidFill>
                            <a:srgbClr val="FF5A36"/>
                          </a:solidFill>
                        </a:rPr>
                        <a:t>mysqld</a:t>
                      </a:r>
                      <a:endParaRPr lang="en-US" sz="2200" dirty="0">
                        <a:solidFill>
                          <a:srgbClr val="FF5A36"/>
                        </a:solidFill>
                      </a:endParaRPr>
                    </a:p>
                  </a:txBody>
                  <a:tcPr anchor="ctr"/>
                </a:tc>
                <a:tc>
                  <a:txBody>
                    <a:bodyPr/>
                    <a:lstStyle/>
                    <a:p>
                      <a:pPr algn="ctr"/>
                      <a:r>
                        <a:rPr lang="en-US" sz="2200" dirty="0" smtClean="0">
                          <a:solidFill>
                            <a:srgbClr val="FF5A36"/>
                          </a:solidFill>
                        </a:rPr>
                        <a:t>oracle</a:t>
                      </a:r>
                      <a:endParaRPr lang="en-US" sz="2200" dirty="0">
                        <a:solidFill>
                          <a:srgbClr val="FF5A36"/>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200" dirty="0" smtClean="0"/>
                        <a:t>Database Client</a:t>
                      </a:r>
                    </a:p>
                  </a:txBody>
                  <a:tcPr/>
                </a:tc>
                <a:tc>
                  <a:txBody>
                    <a:bodyPr/>
                    <a:lstStyle/>
                    <a:p>
                      <a:pPr algn="ctr"/>
                      <a:r>
                        <a:rPr lang="en-US" sz="2200" dirty="0" smtClean="0">
                          <a:solidFill>
                            <a:srgbClr val="FF5A36"/>
                          </a:solidFill>
                        </a:rPr>
                        <a:t>mongo</a:t>
                      </a:r>
                      <a:endParaRPr lang="en-US" sz="2200" dirty="0">
                        <a:solidFill>
                          <a:srgbClr val="FF5A36"/>
                        </a:solidFill>
                      </a:endParaRPr>
                    </a:p>
                  </a:txBody>
                  <a:tcPr anchor="ctr"/>
                </a:tc>
                <a:tc>
                  <a:txBody>
                    <a:bodyPr/>
                    <a:lstStyle/>
                    <a:p>
                      <a:pPr algn="ctr"/>
                      <a:r>
                        <a:rPr lang="en-US" sz="2200" dirty="0" smtClean="0">
                          <a:solidFill>
                            <a:srgbClr val="FF5A36"/>
                          </a:solidFill>
                        </a:rPr>
                        <a:t>redis-cli</a:t>
                      </a:r>
                      <a:endParaRPr lang="en-US" sz="2200" dirty="0">
                        <a:solidFill>
                          <a:srgbClr val="FF5A36"/>
                        </a:solidFill>
                      </a:endParaRPr>
                    </a:p>
                  </a:txBody>
                  <a:tcPr anchor="ctr"/>
                </a:tc>
                <a:tc>
                  <a:txBody>
                    <a:bodyPr/>
                    <a:lstStyle/>
                    <a:p>
                      <a:pPr algn="ctr"/>
                      <a:r>
                        <a:rPr lang="en-US" sz="2200" dirty="0" smtClean="0">
                          <a:solidFill>
                            <a:srgbClr val="FF5A36"/>
                          </a:solidFill>
                        </a:rPr>
                        <a:t>mysql</a:t>
                      </a:r>
                      <a:endParaRPr lang="en-US" sz="2200" dirty="0">
                        <a:solidFill>
                          <a:srgbClr val="FF5A36"/>
                        </a:solidFill>
                      </a:endParaRPr>
                    </a:p>
                  </a:txBody>
                  <a:tcPr anchor="ctr"/>
                </a:tc>
                <a:tc>
                  <a:txBody>
                    <a:bodyPr/>
                    <a:lstStyle/>
                    <a:p>
                      <a:pPr algn="ctr"/>
                      <a:r>
                        <a:rPr lang="en-US" sz="2200" dirty="0" smtClean="0">
                          <a:solidFill>
                            <a:srgbClr val="FF5A36"/>
                          </a:solidFill>
                        </a:rPr>
                        <a:t>sqlplus</a:t>
                      </a:r>
                      <a:endParaRPr lang="en-US" sz="2200" dirty="0">
                        <a:solidFill>
                          <a:srgbClr val="FF5A36"/>
                        </a:solidFill>
                      </a:endParaRPr>
                    </a:p>
                  </a:txBody>
                  <a:tcPr anchor="ctr"/>
                </a:tc>
              </a:tr>
            </a:tbl>
          </a:graphicData>
        </a:graphic>
      </p:graphicFrame>
    </p:spTree>
    <p:extLst>
      <p:ext uri="{BB962C8B-B14F-4D97-AF65-F5344CB8AC3E}">
        <p14:creationId xmlns:p14="http://schemas.microsoft.com/office/powerpoint/2010/main" val="6248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4847472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5026520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71000478"/>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89030510"/>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861182508"/>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43834222"/>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7197648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28786934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63871247"/>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85116121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149188" y="762000"/>
            <a:ext cx="8845624" cy="400110"/>
          </a:xfrm>
          <a:prstGeom prst="rect">
            <a:avLst/>
          </a:prstGeom>
        </p:spPr>
        <p:txBody>
          <a:bodyPr wrap="square">
            <a:spAutoFit/>
          </a:bodyPr>
          <a:lstStyle/>
          <a:p>
            <a:r>
              <a:rPr lang="en-US" dirty="0"/>
              <a:t>To </a:t>
            </a:r>
            <a:r>
              <a:rPr lang="en-US" dirty="0" smtClean="0"/>
              <a:t>start </a:t>
            </a:r>
            <a:r>
              <a:rPr lang="en-US" dirty="0" smtClean="0">
                <a:solidFill>
                  <a:srgbClr val="FF5A36"/>
                </a:solidFill>
              </a:rPr>
              <a:t>MongoDB server</a:t>
            </a:r>
            <a:r>
              <a:rPr lang="en-US" dirty="0" smtClean="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0480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bind_ip_all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 stp10</a:t>
            </a: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--journal --bind_ip 192.168.100.20</a:t>
            </a:r>
          </a:p>
        </p:txBody>
      </p:sp>
      <p:sp>
        <p:nvSpPr>
          <p:cNvPr id="5" name="Rectangle 4"/>
          <p:cNvSpPr/>
          <p:nvPr/>
        </p:nvSpPr>
        <p:spPr>
          <a:xfrm>
            <a:off x="146219" y="137285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a:t>
            </a:r>
            <a:r>
              <a:rPr lang="en-US" dirty="0" smtClean="0">
                <a:solidFill>
                  <a:srgbClr val="036883"/>
                </a:solidFill>
              </a:rPr>
              <a:t>on,  </a:t>
            </a:r>
            <a:r>
              <a:rPr lang="en-US" dirty="0">
                <a:solidFill>
                  <a:srgbClr val="036883"/>
                </a:solidFill>
              </a:rPr>
              <a:t>localhost by default.</a:t>
            </a:r>
          </a:p>
        </p:txBody>
      </p:sp>
      <p:sp>
        <p:nvSpPr>
          <p:cNvPr id="8" name="Rectangle 7"/>
          <p:cNvSpPr/>
          <p:nvPr/>
        </p:nvSpPr>
        <p:spPr>
          <a:xfrm>
            <a:off x="146219" y="4516606"/>
            <a:ext cx="8845624" cy="400110"/>
          </a:xfrm>
          <a:prstGeom prst="rect">
            <a:avLst/>
          </a:prstGeom>
        </p:spPr>
        <p:txBody>
          <a:bodyPr wrap="square">
            <a:spAutoFit/>
          </a:bodyPr>
          <a:lstStyle/>
          <a:p>
            <a:r>
              <a:rPr lang="en-US" dirty="0"/>
              <a:t>To start </a:t>
            </a:r>
            <a:r>
              <a:rPr lang="en-US" dirty="0" smtClean="0">
                <a:solidFill>
                  <a:srgbClr val="FF5A36"/>
                </a:solidFill>
              </a:rPr>
              <a:t>MongoDB client</a:t>
            </a:r>
            <a:r>
              <a:rPr lang="en-US" dirty="0" smtClean="0"/>
              <a: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350574"/>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4910555"/>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a:t>
            </a:r>
            <a:r>
              <a:rPr lang="en-US" sz="2200" dirty="0" smtClean="0">
                <a:solidFill>
                  <a:srgbClr val="049DC8"/>
                </a:solidFill>
                <a:latin typeface="Calibri" panose="020F0502020204030204" pitchFamily="34" charset="0"/>
                <a:cs typeface="Calibri" panose="020F0502020204030204" pitchFamily="34" charset="0"/>
              </a:rPr>
              <a:t>"192.168.100.20:27017/db1"</a:t>
            </a:r>
            <a:endParaRPr lang="en-US" sz="2200" dirty="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a:t>
            </a:r>
            <a:r>
              <a:rPr lang="en-US" sz="2200" dirty="0" smtClean="0">
                <a:solidFill>
                  <a:srgbClr val="049DC8"/>
                </a:solidFill>
                <a:latin typeface="Calibri" panose="020F0502020204030204" pitchFamily="34" charset="0"/>
                <a:cs typeface="Calibri" panose="020F0502020204030204" pitchFamily="34" charset="0"/>
              </a:rPr>
              <a:t>27017"</a:t>
            </a:r>
          </a:p>
        </p:txBody>
      </p:sp>
    </p:spTree>
    <p:extLst>
      <p:ext uri="{BB962C8B-B14F-4D97-AF65-F5344CB8AC3E}">
        <p14:creationId xmlns:p14="http://schemas.microsoft.com/office/powerpoint/2010/main" val="356166670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16632903"/>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0395174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855508427"/>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2316954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111710547"/>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48765081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30158449"/>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08605334"/>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478242473"/>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1362867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
        <p:nvSpPr>
          <p:cNvPr id="3" name="Rectangle 2"/>
          <p:cNvSpPr/>
          <p:nvPr/>
        </p:nvSpPr>
        <p:spPr>
          <a:xfrm>
            <a:off x="182713" y="152400"/>
            <a:ext cx="8808887"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db.version</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version number</a:t>
            </a:r>
            <a:endParaRPr lang="en-US" sz="2200" dirty="0">
              <a:solidFill>
                <a:srgbClr val="00B050"/>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db.getMongo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connection </a:t>
            </a:r>
            <a:r>
              <a:rPr lang="en-US" sz="2200" dirty="0">
                <a:solidFill>
                  <a:srgbClr val="00B050"/>
                </a:solidFill>
                <a:latin typeface="Calibri" panose="020F0502020204030204" pitchFamily="34" charset="0"/>
                <a:cs typeface="Calibri" panose="020F0502020204030204" pitchFamily="34" charset="0"/>
              </a:rPr>
              <a:t>to </a:t>
            </a:r>
            <a:r>
              <a:rPr lang="en-US" sz="2200" dirty="0" smtClean="0">
                <a:solidFill>
                  <a:srgbClr val="00B050"/>
                </a:solidFill>
                <a:latin typeface="Calibri" panose="020F0502020204030204" pitchFamily="34" charset="0"/>
                <a:cs typeface="Calibri" panose="020F0502020204030204" pitchFamily="34" charset="0"/>
              </a:rPr>
              <a:t>192.168.100.20:27017</a:t>
            </a:r>
          </a:p>
          <a:p>
            <a:r>
              <a:rPr lang="en-US" sz="2200" dirty="0">
                <a:solidFill>
                  <a:srgbClr val="FC6F0D"/>
                </a:solidFill>
                <a:latin typeface="Calibri" panose="020F0502020204030204" pitchFamily="34" charset="0"/>
                <a:cs typeface="Calibri" panose="020F0502020204030204" pitchFamily="34" charset="0"/>
              </a:rPr>
              <a:t>getHostName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stp5</a:t>
            </a:r>
          </a:p>
        </p:txBody>
      </p:sp>
    </p:spTree>
    <p:extLst>
      <p:ext uri="{BB962C8B-B14F-4D97-AF65-F5344CB8AC3E}">
        <p14:creationId xmlns:p14="http://schemas.microsoft.com/office/powerpoint/2010/main" val="2582720017"/>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0110094"/>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60267809"/>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137647517"/>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052086859"/>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524001"/>
            <a:ext cx="3124200" cy="48006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400" y="0"/>
            <a:ext cx="8610600" cy="1754326"/>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648141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681578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Tree>
    <p:extLst>
      <p:ext uri="{BB962C8B-B14F-4D97-AF65-F5344CB8AC3E}">
        <p14:creationId xmlns:p14="http://schemas.microsoft.com/office/powerpoint/2010/main" val="42048042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list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858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database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Returns: </a:t>
            </a:r>
            <a:r>
              <a:rPr lang="en-US" sz="2200" dirty="0" smtClean="0">
                <a:solidFill>
                  <a:srgbClr val="00B050"/>
                </a:solidFill>
                <a:latin typeface="Calibri" panose="020F0502020204030204" pitchFamily="34" charset="0"/>
                <a:cs typeface="Calibri" panose="020F0502020204030204" pitchFamily="34" charset="0"/>
              </a:rPr>
              <a:t>all database </a:t>
            </a:r>
            <a:r>
              <a:rPr lang="en-US" sz="2200" dirty="0">
                <a:solidFill>
                  <a:srgbClr val="00B050"/>
                </a:solidFill>
                <a:latin typeface="Calibri" panose="020F0502020204030204" pitchFamily="34" charset="0"/>
                <a:cs typeface="Calibri" panose="020F0502020204030204" pitchFamily="34" charset="0"/>
              </a:rPr>
              <a:t>name.</a:t>
            </a:r>
            <a:endParaRPr lang="en-US" sz="2200" dirty="0" smtClean="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7047"/>
            <a:ext cx="8610600"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a:t>
            </a:r>
          </a:p>
          <a:p>
            <a:r>
              <a:rPr lang="en-US" sz="2200" dirty="0" smtClean="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 </a:t>
            </a:r>
            <a:r>
              <a:rPr lang="en-US" sz="2200" dirty="0">
                <a:solidFill>
                  <a:srgbClr val="00B050"/>
                </a:solidFill>
                <a:latin typeface="Calibri" panose="020F0502020204030204" pitchFamily="34" charset="0"/>
                <a:cs typeface="Calibri" panose="020F0502020204030204" pitchFamily="34" charset="0"/>
              </a:rPr>
              <a:t>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
        <p:nvSpPr>
          <p:cNvPr id="4" name="Rectangle 3"/>
          <p:cNvSpPr/>
          <p:nvPr/>
        </p:nvSpPr>
        <p:spPr>
          <a:xfrm>
            <a:off x="152400" y="76200"/>
            <a:ext cx="4572000" cy="1200329"/>
          </a:xfrm>
          <a:prstGeom prst="rect">
            <a:avLst/>
          </a:prstGeom>
        </p:spPr>
        <p:txBody>
          <a:bodyPr>
            <a:spAutoFit/>
          </a:bodyPr>
          <a:lstStyle/>
          <a:p>
            <a:pPr algn="just"/>
            <a:r>
              <a:rPr lang="en-US" dirty="0">
                <a:solidFill>
                  <a:srgbClr val="FF8C00"/>
                </a:solidFill>
                <a:latin typeface="Arial" panose="020B0604020202020204" pitchFamily="34" charset="0"/>
              </a:rPr>
              <a:t>To access an element of an array by the zero-based index position, concatenate the array name with the dot (.) and zero-based index position, and enclose in quotes</a:t>
            </a:r>
            <a:endParaRPr lang="en-US" dirty="0">
              <a:solidFill>
                <a:srgbClr val="FF8C00"/>
              </a:solidFill>
            </a:endParaRPr>
          </a:p>
        </p:txBody>
      </p:sp>
    </p:spTree>
    <p:extLst>
      <p:ext uri="{BB962C8B-B14F-4D97-AF65-F5344CB8AC3E}">
        <p14:creationId xmlns:p14="http://schemas.microsoft.com/office/powerpoint/2010/main" val="290733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829879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69071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646331"/>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open-source, high-perform, document-oriented database</a:t>
            </a:r>
            <a:r>
              <a:rPr lang="en-US" dirty="0" smtClean="0"/>
              <a:t>.</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91314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 ()</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44951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37392395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367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8970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a:t>
            </a:r>
            <a:r>
              <a:rPr lang="en-IN" dirty="0" smtClean="0">
                <a:solidFill>
                  <a:srgbClr val="049DC8"/>
                </a:solidFill>
                <a:latin typeface="Consolas" panose="020B0609020204030204" pitchFamily="49" charset="0"/>
                <a:cs typeface="Calibri" panose="020F0502020204030204" pitchFamily="34" charset="0"/>
              </a:rPr>
              <a:t>{ options1</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options2, ... })</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76200" y="4419600"/>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dirty="0" smtClean="0">
                <a:solidFill>
                  <a:srgbClr val="00B050"/>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dirty="0" smtClean="0">
                <a:solidFill>
                  <a:srgbClr val="00B050"/>
                </a:solidFill>
                <a:latin typeface="Calibri" panose="020F0502020204030204" pitchFamily="34" charset="0"/>
                <a:cs typeface="Calibri" panose="020F0502020204030204" pitchFamily="34" charset="0"/>
              </a:rPr>
              <a:t>1 byte </a:t>
            </a:r>
            <a:r>
              <a:rPr lang="en-IN" dirty="0">
                <a:solidFill>
                  <a:srgbClr val="00B050"/>
                </a:solidFill>
                <a:latin typeface="Calibri" panose="020F0502020204030204" pitchFamily="34" charset="0"/>
                <a:cs typeface="Calibri" panose="020F0502020204030204" pitchFamily="34" charset="0"/>
              </a:rPr>
              <a:t>and a maximum of </a:t>
            </a:r>
            <a:r>
              <a:rPr lang="en-IN" dirty="0" smtClean="0">
                <a:solidFill>
                  <a:srgbClr val="00B050"/>
                </a:solidFill>
                <a:latin typeface="Calibri" panose="020F0502020204030204" pitchFamily="34" charset="0"/>
                <a:cs typeface="Calibri" panose="020F0502020204030204" pitchFamily="34" charset="0"/>
              </a:rPr>
              <a:t>2 documents</a:t>
            </a:r>
            <a:r>
              <a:rPr lang="en-IN" dirty="0">
                <a:solidFill>
                  <a:srgbClr val="00B050"/>
                </a:solidFill>
                <a:latin typeface="Calibri" panose="020F0502020204030204" pitchFamily="34" charset="0"/>
                <a:cs typeface="Calibri" panose="020F0502020204030204" pitchFamily="34" charset="0"/>
              </a:rPr>
              <a:t>.</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47208" y="2943761"/>
            <a:ext cx="8768191" cy="1323439"/>
          </a:xfrm>
          <a:prstGeom prst="rect">
            <a:avLst/>
          </a:prstGeom>
        </p:spPr>
        <p:txBody>
          <a:bodyPr wrap="square">
            <a:spAutoFit/>
          </a:bodyPr>
          <a:lstStyle/>
          <a:p>
            <a:r>
              <a:rPr lang="en-US" dirty="0"/>
              <a:t>The options document contains the following fields</a:t>
            </a:r>
            <a:r>
              <a:rPr lang="en-US" dirty="0" smtClean="0"/>
              <a:t>:</a:t>
            </a:r>
          </a:p>
          <a:p>
            <a:endParaRPr lang="en-US" sz="800" dirty="0" smtClean="0"/>
          </a:p>
          <a:p>
            <a:pPr marL="285750" indent="-285750">
              <a:buFont typeface="Arial" panose="020B0604020202020204" pitchFamily="34" charset="0"/>
              <a:buChar char="•"/>
            </a:pPr>
            <a:r>
              <a:rPr lang="en-US" dirty="0">
                <a:solidFill>
                  <a:srgbClr val="036883"/>
                </a:solidFill>
              </a:rPr>
              <a:t>c</a:t>
            </a:r>
            <a:r>
              <a:rPr lang="en-US" dirty="0" smtClean="0">
                <a:solidFill>
                  <a:srgbClr val="036883"/>
                </a:solidFill>
              </a:rPr>
              <a:t>apped : boolean</a:t>
            </a:r>
            <a:endParaRPr lang="en-US" dirty="0">
              <a:solidFill>
                <a:srgbClr val="036883"/>
              </a:solidFill>
            </a:endParaRPr>
          </a:p>
          <a:p>
            <a:pPr marL="285750" indent="-285750">
              <a:buFont typeface="Arial" panose="020B0604020202020204" pitchFamily="34" charset="0"/>
              <a:buChar char="•"/>
            </a:pPr>
            <a:r>
              <a:rPr lang="en-US" dirty="0" smtClean="0">
                <a:solidFill>
                  <a:srgbClr val="036883"/>
                </a:solidFill>
              </a:rPr>
              <a:t>size : number</a:t>
            </a:r>
            <a:endParaRPr lang="en-US" dirty="0">
              <a:solidFill>
                <a:srgbClr val="036883"/>
              </a:solidFill>
            </a:endParaRPr>
          </a:p>
          <a:p>
            <a:pPr marL="285750" indent="-285750">
              <a:buFont typeface="Arial" panose="020B0604020202020204" pitchFamily="34" charset="0"/>
              <a:buChar char="•"/>
            </a:pPr>
            <a:r>
              <a:rPr lang="en-US" dirty="0">
                <a:solidFill>
                  <a:srgbClr val="036883"/>
                </a:solidFill>
              </a:rPr>
              <a:t>max </a:t>
            </a:r>
            <a:r>
              <a:rPr lang="en-US" dirty="0" smtClean="0">
                <a:solidFill>
                  <a:srgbClr val="036883"/>
                </a:solidFill>
              </a:rPr>
              <a:t>: number</a:t>
            </a:r>
            <a:endParaRPr lang="en-US" dirty="0">
              <a:solidFill>
                <a:srgbClr val="036883"/>
              </a:solidFill>
            </a:endParaRPr>
          </a:p>
        </p:txBody>
      </p:sp>
    </p:spTree>
    <p:extLst>
      <p:ext uri="{BB962C8B-B14F-4D97-AF65-F5344CB8AC3E}">
        <p14:creationId xmlns:p14="http://schemas.microsoft.com/office/powerpoint/2010/main" val="23991515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76200" y="762000"/>
            <a:ext cx="8994812" cy="646331"/>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49188" y="1535668"/>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49188" y="20993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022697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862548"/>
            <a:ext cx="8845624" cy="3785652"/>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dirty="0">
                <a:solidFill>
                  <a:srgbClr val="036883"/>
                </a:solidFill>
              </a:rPr>
              <a:t>SQL databases have predefined schema whereas NoSQL databases have dynamic schema for unstructured data</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are vertically scalable whereas the NoSQL databases are horizontally scalable</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uses SQL ( structured query language ) for defining and manipulating the data. In NoSQL database, queries are focused on collection of documents</a:t>
            </a:r>
            <a:r>
              <a:rPr lang="en-US" dirty="0" smtClean="0">
                <a:solidFill>
                  <a:srgbClr val="036883"/>
                </a:solidFill>
              </a:rPr>
              <a:t>.</a:t>
            </a:r>
            <a:endParaRPr lang="en-IN" dirty="0">
              <a:solidFill>
                <a:srgbClr val="036883"/>
              </a:solidFill>
            </a:endParaRP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47726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142020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3540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
        <p:nvSpPr>
          <p:cNvPr id="4" name="Rectangle 3"/>
          <p:cNvSpPr/>
          <p:nvPr/>
        </p:nvSpPr>
        <p:spPr>
          <a:xfrm>
            <a:off x="419100" y="36783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The mongo shell will prompt the user to “Type it” to continue iterating the next 20 results.</a:t>
            </a:r>
          </a:p>
        </p:txBody>
      </p:sp>
      <p:sp>
        <p:nvSpPr>
          <p:cNvPr id="6" name="Rectangle 5"/>
          <p:cNvSpPr/>
          <p:nvPr/>
        </p:nvSpPr>
        <p:spPr>
          <a:xfrm>
            <a:off x="397329" y="152400"/>
            <a:ext cx="8305800" cy="830997"/>
          </a:xfrm>
          <a:prstGeom prst="rect">
            <a:avLst/>
          </a:prstGeom>
        </p:spPr>
        <p:txBody>
          <a:bodyPr wrap="square">
            <a:spAutoFit/>
          </a:bodyPr>
          <a:lstStyle/>
          <a:p>
            <a:r>
              <a:rPr lang="en-US" sz="2000" u="sng" dirty="0" smtClean="0">
                <a:solidFill>
                  <a:srgbClr val="0070C0"/>
                </a:solidFill>
              </a:rPr>
              <a:t>Method</a:t>
            </a:r>
          </a:p>
          <a:p>
            <a:endParaRPr lang="en-US" sz="800" dirty="0" smtClean="0">
              <a:solidFill>
                <a:srgbClr val="DEB887"/>
              </a:solidFill>
            </a:endParaRPr>
          </a:p>
          <a:p>
            <a:r>
              <a:rPr lang="en-US" sz="2000" dirty="0" smtClean="0">
                <a:solidFill>
                  <a:srgbClr val="FF5A36"/>
                </a:solidFill>
              </a:rPr>
              <a:t>.</a:t>
            </a:r>
            <a:r>
              <a:rPr lang="en-US" sz="2000" dirty="0">
                <a:solidFill>
                  <a:srgbClr val="FF5A36"/>
                </a:solidFill>
              </a:rPr>
              <a:t>pretty()</a:t>
            </a:r>
          </a:p>
        </p:txBody>
      </p:sp>
    </p:spTree>
    <p:extLst>
      <p:ext uri="{BB962C8B-B14F-4D97-AF65-F5344CB8AC3E}">
        <p14:creationId xmlns:p14="http://schemas.microsoft.com/office/powerpoint/2010/main" val="323746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177296"/>
            <a:ext cx="8845624" cy="41242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db.getSiblingDB('db1').getCollection('emp').find();</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2192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6352172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7626726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2181255"/>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630269"/>
            <a:ext cx="8811977" cy="646331"/>
          </a:xfrm>
          <a:prstGeom prst="rect">
            <a:avLst/>
          </a:prstGeom>
        </p:spPr>
        <p:txBody>
          <a:bodyPr wrap="square">
            <a:spAutoFit/>
          </a:bodyPr>
          <a:lstStyle/>
          <a:p>
            <a:r>
              <a:rPr lang="en-US" b="1" i="1" dirty="0">
                <a:solidFill>
                  <a:srgbClr val="036883"/>
                </a:solidFill>
              </a:rPr>
              <a:t>CRUD</a:t>
            </a:r>
            <a:r>
              <a:rPr lang="en-US" dirty="0"/>
              <a:t> stands for create, read, update, and delete,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val="2863493729"/>
              </p:ext>
            </p:extLst>
          </p:nvPr>
        </p:nvGraphicFramePr>
        <p:xfrm>
          <a:off x="381000" y="3581400"/>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val="21329367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2756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db['emp'].find({},{ename:true}).sort({ename:1</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db['emp'].find({},{ename:true}).sort({ename</a:t>
            </a:r>
            <a:r>
              <a:rPr lang="en-US" sz="2200" dirty="0" smtClean="0">
                <a:solidFill>
                  <a:srgbClr val="FC6F0D"/>
                </a:solidFill>
                <a:latin typeface="Calibri" panose="020F0502020204030204" pitchFamily="34" charset="0"/>
                <a:cs typeface="Calibri" panose="020F0502020204030204" pitchFamily="34" charset="0"/>
              </a:rPr>
              <a:t>:-1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27908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7" y="49975"/>
            <a:ext cx="3432212"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371978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db.emp.find().skip(db.emp.countDocuments</a:t>
            </a:r>
            <a:r>
              <a:rPr lang="en-IN" sz="2200" dirty="0" smtClean="0">
                <a:solidFill>
                  <a:srgbClr val="FC6F0D"/>
                </a:solidFill>
                <a:latin typeface="Calibri" panose="020F0502020204030204" pitchFamily="34" charset="0"/>
                <a:cs typeface="Calibri" panose="020F0502020204030204" pitchFamily="34" charset="0"/>
              </a:rPr>
              <a:t>({}) - 1</a:t>
            </a:r>
            <a:r>
              <a:rPr lang="en-IN"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88771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db.emp.find({job:'manager'}).count();</a:t>
            </a:r>
          </a:p>
        </p:txBody>
      </p:sp>
    </p:spTree>
    <p:extLst>
      <p:ext uri="{BB962C8B-B14F-4D97-AF65-F5344CB8AC3E}">
        <p14:creationId xmlns:p14="http://schemas.microsoft.com/office/powerpoint/2010/main" val="69046665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480213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54136" y="1676400"/>
            <a:ext cx="5883342"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query, options)</a:t>
            </a:r>
          </a:p>
        </p:txBody>
      </p:sp>
      <p:sp>
        <p:nvSpPr>
          <p:cNvPr id="2" name="Rectangle 1"/>
          <p:cNvSpPr/>
          <p:nvPr/>
        </p:nvSpPr>
        <p:spPr>
          <a:xfrm>
            <a:off x="149188" y="2345829"/>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db.emp.distinct("job")</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db.emp.distinct("job", </a:t>
            </a:r>
            <a:r>
              <a:rPr lang="en-US" sz="2200" dirty="0" smtClean="0">
                <a:solidFill>
                  <a:srgbClr val="FC6F0D"/>
                </a:solidFill>
                <a:latin typeface="Calibri" panose="020F0502020204030204" pitchFamily="34" charset="0"/>
                <a:cs typeface="Calibri" panose="020F0502020204030204" pitchFamily="34" charset="0"/>
              </a:rPr>
              <a:t>{ sal: {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5000 }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97635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4196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db.emp.countDocuments({job:'manager</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db.emp.countDocuments({job:'salesman</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skip:1, limit:3});</a:t>
            </a:r>
          </a:p>
        </p:txBody>
      </p:sp>
      <p:graphicFrame>
        <p:nvGraphicFramePr>
          <p:cNvPr id="3" name="Table 2"/>
          <p:cNvGraphicFramePr>
            <a:graphicFrameLocks noGrp="1"/>
          </p:cNvGraphicFramePr>
          <p:nvPr>
            <p:extLst>
              <p:ext uri="{D42A27DB-BD31-4B8C-83A1-F6EECF244321}">
                <p14:modId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val="100135769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247693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 'manager'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
        <p:nvSpPr>
          <p:cNvPr id="4" name="Rectangle 3"/>
          <p:cNvSpPr/>
          <p:nvPr/>
        </p:nvSpPr>
        <p:spPr>
          <a:xfrm>
            <a:off x="266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r>
              <a:rPr lang="en-US" dirty="0" smtClean="0">
                <a:solidFill>
                  <a:srgbClr val="FFBF00"/>
                </a:solidFill>
              </a:rPr>
              <a:t>.</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&lt;document&gt; )</a:t>
            </a: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a:t>
            </a:r>
            <a:r>
              <a:rPr lang="en-US" sz="2200" dirty="0" smtClean="0">
                <a:solidFill>
                  <a:srgbClr val="FC6F0D"/>
                </a:solidFill>
                <a:latin typeface="Calibri" panose="020F0502020204030204" pitchFamily="34" charset="0"/>
                <a:cs typeface="Calibri" panose="020F0502020204030204" pitchFamily="34" charset="0"/>
              </a:rPr>
              <a:t>: 10, firstName: '</a:t>
            </a:r>
            <a:r>
              <a:rPr lang="en-US" sz="2200" dirty="0" err="1" smtClean="0">
                <a:solidFill>
                  <a:srgbClr val="FC6F0D"/>
                </a:solidFill>
                <a:latin typeface="Calibri" panose="020F0502020204030204" pitchFamily="34" charset="0"/>
                <a:cs typeface="Calibri" panose="020F0502020204030204" pitchFamily="34" charset="0"/>
              </a:rPr>
              <a:t>neel</a:t>
            </a:r>
            <a:r>
              <a:rPr lang="en-US" sz="2200" dirty="0" smtClean="0">
                <a:solidFill>
                  <a:srgbClr val="FC6F0D"/>
                </a:solidFill>
                <a:latin typeface="Calibri" panose="020F0502020204030204" pitchFamily="34" charset="0"/>
                <a:cs typeface="Calibri" panose="020F0502020204030204" pitchFamily="34" charset="0"/>
              </a:rPr>
              <a:t>', sal: 5000, color: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'small</a:t>
            </a:r>
            <a:r>
              <a:rPr lang="en-US" sz="2200" dirty="0" smtClean="0">
                <a:solidFill>
                  <a:srgbClr val="FC6F0D"/>
                </a:solidFill>
                <a:latin typeface="Calibri" panose="020F0502020204030204" pitchFamily="34" charset="0"/>
                <a:cs typeface="Calibri" panose="020F0502020204030204" pitchFamily="34" charset="0"/>
              </a:rPr>
              <a:t>', 'medium', 'large', </a:t>
            </a:r>
            <a:r>
              <a:rPr lang="en-US" sz="2200" dirty="0">
                <a:solidFill>
                  <a:srgbClr val="FC6F0D"/>
                </a:solidFill>
                <a:latin typeface="Calibri" panose="020F0502020204030204" pitchFamily="34" charset="0"/>
                <a:cs typeface="Calibri" panose="020F0502020204030204" pitchFamily="34" charset="0"/>
              </a:rPr>
              <a:t>'xx-large'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854597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532022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ename: 'a</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 ename: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50072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db.emp.insertMany({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4840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Volume </a:t>
            </a:r>
            <a:r>
              <a:rPr lang="en-US" dirty="0">
                <a:solidFill>
                  <a:srgbClr val="036883"/>
                </a:solidFill>
              </a:rPr>
              <a:t>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val="144074647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67497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 {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 ename :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581872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object </a:t>
            </a:r>
            <a:r>
              <a:rPr lang="en-US" sz="2200" dirty="0">
                <a:solidFill>
                  <a:srgbClr val="00B050"/>
                </a:solidFill>
                <a:latin typeface="Calibri" panose="020F0502020204030204" pitchFamily="34" charset="0"/>
                <a:cs typeface="Calibri" panose="020F0502020204030204" pitchFamily="34" charset="0"/>
              </a:rPr>
              <a:t>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load </a:t>
            </a:r>
            <a:r>
              <a:rPr lang="en-IN" dirty="0"/>
              <a:t>("</a:t>
            </a:r>
            <a:r>
              <a:rPr lang="en-IN" dirty="0" smtClean="0"/>
              <a:t>app.js</a:t>
            </a:r>
            <a:r>
              <a:rPr lang="en-IN" dirty="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smtClean="0">
              <a:solidFill>
                <a:srgbClr val="222222"/>
              </a:solidFill>
              <a:latin typeface="arial" panose="020B0604020202020204" pitchFamily="34" charset="0"/>
            </a:endParaRPr>
          </a:p>
        </p:txBody>
      </p:sp>
      <p:sp>
        <p:nvSpPr>
          <p:cNvPr id="4" name="Rectangle 3"/>
          <p:cNvSpPr/>
          <p:nvPr/>
        </p:nvSpPr>
        <p:spPr>
          <a:xfrm>
            <a:off x="152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load(file.js)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219200"/>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r>
              <a:rPr lang="en-IN" dirty="0" smtClean="0">
                <a:solidFill>
                  <a:srgbClr val="049DC8"/>
                </a:solidFill>
                <a:latin typeface="Consolas" panose="020B0609020204030204" pitchFamily="49" charset="0"/>
                <a:cs typeface="Calibri" panose="020F0502020204030204" pitchFamily="34" charset="0"/>
              </a:rPr>
              <a:t>)</a:t>
            </a:r>
          </a:p>
          <a:p>
            <a:pPr>
              <a:spcBef>
                <a:spcPct val="0"/>
              </a:spcBef>
            </a:pPr>
            <a:r>
              <a:rPr lang="en-IN" dirty="0" smtClean="0">
                <a:solidFill>
                  <a:srgbClr val="049DC8"/>
                </a:solidFill>
                <a:latin typeface="Consolas" panose="020B0609020204030204" pitchFamily="49" charset="0"/>
                <a:cs typeface="Calibri" panose="020F0502020204030204" pitchFamily="34" charset="0"/>
              </a:rPr>
              <a:t>cat(file)</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Specifies the path of a JavaScript file to execute</a:t>
            </a:r>
            <a:r>
              <a:rPr lang="en-US" dirty="0" smtClean="0"/>
              <a:t>.</a:t>
            </a:r>
            <a:endParaRPr lang="en-IN" dirty="0"/>
          </a:p>
        </p:txBody>
      </p:sp>
      <p:sp>
        <p:nvSpPr>
          <p:cNvPr id="5" name="Rectangle 4"/>
          <p:cNvSpPr/>
          <p:nvPr/>
        </p:nvSpPr>
        <p:spPr>
          <a:xfrm>
            <a:off x="149188" y="4953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load("scripts/app.js</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cat </a:t>
            </a:r>
            <a:r>
              <a:rPr lang="en-US" sz="2200" dirty="0" smtClean="0">
                <a:solidFill>
                  <a:srgbClr val="FC6F0D"/>
                </a:solidFill>
                <a:latin typeface="Calibri" panose="020F0502020204030204" pitchFamily="34" charset="0"/>
                <a:cs typeface="Calibri" panose="020F0502020204030204" pitchFamily="34" charset="0"/>
              </a:rPr>
              <a:t>("scripts/app.js")</a:t>
            </a:r>
            <a:endParaRPr lang="en-US" sz="2200" dirty="0">
              <a:solidFill>
                <a:srgbClr val="FC6F0D"/>
              </a:solidFill>
              <a:latin typeface="Calibri" panose="020F0502020204030204" pitchFamily="34" charset="0"/>
              <a:cs typeface="Calibri" panose="020F0502020204030204" pitchFamily="34" charset="0"/>
            </a:endParaRPr>
          </a:p>
        </p:txBody>
      </p:sp>
      <p:sp>
        <p:nvSpPr>
          <p:cNvPr id="2" name="Rectangle 1"/>
          <p:cNvSpPr/>
          <p:nvPr/>
        </p:nvSpPr>
        <p:spPr>
          <a:xfrm>
            <a:off x="149188" y="2209800"/>
            <a:ext cx="8829790" cy="2246769"/>
          </a:xfrm>
          <a:prstGeom prst="rect">
            <a:avLst/>
          </a:prstGeom>
        </p:spPr>
        <p:txBody>
          <a:bodyPr wrap="square">
            <a:spAutoFit/>
          </a:bodyPr>
          <a:lstStyle/>
          <a:p>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smtClean="0">
                <a:solidFill>
                  <a:srgbClr val="FF5A36"/>
                </a:solidFill>
                <a:latin typeface="Consolas" panose="020B0609020204030204" pitchFamily="49" charset="0"/>
              </a:rPr>
              <a:t>app</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rgbClr val="FF5A36"/>
                </a:solidFill>
                <a:latin typeface="Consolas" panose="020B0609020204030204" pitchFamily="49" charset="0"/>
              </a:rPr>
              <a:t>{</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r>
              <a:rPr lang="en-US" sz="2000" dirty="0">
                <a:solidFill>
                  <a:srgbClr val="FF5A36"/>
                </a:solidFill>
                <a:latin typeface="Consolas" panose="020B0609020204030204" pitchFamily="49" charset="0"/>
              </a:rPr>
              <a:t>}</a:t>
            </a:r>
          </a:p>
          <a:p>
            <a:endParaRPr lang="en-US" sz="2000" dirty="0">
              <a:latin typeface="Consolas" panose="020B0609020204030204" pitchFamily="49" charset="0"/>
            </a:endParaRPr>
          </a:p>
          <a:p>
            <a:r>
              <a:rPr lang="en-US" sz="2000" dirty="0">
                <a:solidFill>
                  <a:schemeClr val="bg2">
                    <a:lumMod val="75000"/>
                  </a:schemeClr>
                </a:solidFill>
                <a:latin typeface="Consolas" panose="020B0609020204030204" pitchFamily="49" charset="0"/>
              </a:rPr>
              <a:t>function </a:t>
            </a:r>
            <a:r>
              <a:rPr lang="en-US" sz="2000" dirty="0" smtClean="0">
                <a:solidFill>
                  <a:srgbClr val="FF5A36"/>
                </a:solidFill>
                <a:latin typeface="Consolas" panose="020B0609020204030204" pitchFamily="49" charset="0"/>
              </a:rPr>
              <a:t>app1</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rgbClr val="FF5A36"/>
                </a:solidFill>
                <a:latin typeface="Consolas" panose="020B0609020204030204" pitchFamily="49" charset="0"/>
              </a:rPr>
              <a:t>{</a:t>
            </a:r>
          </a:p>
          <a:p>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r>
              <a:rPr lang="en-US" sz="2000" dirty="0">
                <a:solidFill>
                  <a:srgbClr val="FF5A36"/>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44348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740298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({query}, {update}, {options})</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{query}, </a:t>
            </a:r>
            <a:r>
              <a:rPr lang="en-IN" dirty="0" smtClean="0">
                <a:solidFill>
                  <a:srgbClr val="049DC8"/>
                </a:solidFill>
                <a:latin typeface="Consolas" panose="020B0609020204030204" pitchFamily="49" charset="0"/>
                <a:cs typeface="Calibri" panose="020F0502020204030204" pitchFamily="34" charset="0"/>
              </a:rPr>
              <a:t>{$set:{update}}, </a:t>
            </a:r>
            <a:r>
              <a:rPr lang="en-IN" dirty="0">
                <a:solidFill>
                  <a:srgbClr val="049DC8"/>
                </a:solidFill>
                <a:latin typeface="Consolas" panose="020B0609020204030204" pitchFamily="49" charset="0"/>
                <a:cs typeface="Calibri" panose="020F0502020204030204" pitchFamily="34" charset="0"/>
              </a:rPr>
              <a:t>{options}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By default, the update() method updates a single document. Set the Multi Parameter to update all documents that match the query criteria.</a:t>
            </a:r>
            <a:endParaRPr lang="en-IN" dirty="0"/>
          </a:p>
        </p:txBody>
      </p:sp>
      <p:sp>
        <p:nvSpPr>
          <p:cNvPr id="3" name="Rectangle 2"/>
          <p:cNvSpPr/>
          <p:nvPr/>
        </p:nvSpPr>
        <p:spPr>
          <a:xfrm>
            <a:off x="0" y="3352800"/>
            <a:ext cx="9144000"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 job: 'abc1‘ }, { job: 'sales</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upsert: true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job: '</a:t>
            </a:r>
            <a:r>
              <a:rPr lang="en-US" sz="2200" dirty="0" err="1" smtClean="0">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 upsert :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 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ename</a:t>
            </a:r>
            <a:r>
              <a:rPr lang="en-US" sz="2200" dirty="0">
                <a:solidFill>
                  <a:srgbClr val="FC6F0D"/>
                </a:solidFill>
                <a:latin typeface="Calibri" panose="020F0502020204030204" pitchFamily="34" charset="0"/>
                <a:cs typeface="Calibri" panose="020F0502020204030204" pitchFamily="34" charset="0"/>
              </a:rPr>
              <a:t>: 'saleel' </a:t>
            </a:r>
            <a:r>
              <a:rPr lang="en-US" sz="2200" dirty="0" smtClean="0">
                <a:solidFill>
                  <a:srgbClr val="FC6F0D"/>
                </a:solidFill>
                <a:latin typeface="Calibri" panose="020F0502020204030204" pitchFamily="34" charset="0"/>
                <a:cs typeface="Calibri" panose="020F0502020204030204" pitchFamily="34" charset="0"/>
              </a:rPr>
              <a:t>}, { $set :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'small</a:t>
            </a:r>
            <a:r>
              <a:rPr lang="en-US" sz="2200" dirty="0">
                <a:solidFill>
                  <a:srgbClr val="FC6F0D"/>
                </a:solidFill>
                <a:latin typeface="Calibri" panose="020F0502020204030204" pitchFamily="34" charset="0"/>
                <a:cs typeface="Calibri" panose="020F0502020204030204" pitchFamily="34" charset="0"/>
              </a:rPr>
              <a:t>',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 true }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438400"/>
            <a:ext cx="8962155" cy="707886"/>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reorder: true } }, { multi: true, upsert: true }</a:t>
            </a:r>
          </a:p>
        </p:txBody>
      </p:sp>
    </p:spTree>
    <p:extLst>
      <p:ext uri="{BB962C8B-B14F-4D97-AF65-F5344CB8AC3E}">
        <p14:creationId xmlns:p14="http://schemas.microsoft.com/office/powerpoint/2010/main" val="247369102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191941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a:t>
            </a:r>
            <a:r>
              <a:rPr lang="en-US" b="1" dirty="0">
                <a:solidFill>
                  <a:srgbClr val="FF8C00"/>
                </a:solidFill>
              </a:rPr>
              <a:t>single</a:t>
            </a:r>
            <a:r>
              <a:rPr lang="en-US" dirty="0">
                <a:solidFill>
                  <a:srgbClr val="FF8C00"/>
                </a:solidFill>
              </a:rPr>
              <a:t> </a:t>
            </a:r>
            <a:r>
              <a:rPr lang="en-US" dirty="0"/>
              <a:t>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1981200"/>
            <a:ext cx="8845624"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reorder: true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021759"/>
            <a:ext cx="884562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db.emp.updateOne({ ename </a:t>
            </a:r>
            <a:r>
              <a:rPr lang="en-US" sz="2200" dirty="0">
                <a:solidFill>
                  <a:srgbClr val="FC6F0D"/>
                </a:solidFill>
                <a:latin typeface="Calibri" panose="020F0502020204030204" pitchFamily="34" charset="0"/>
                <a:cs typeface="Calibri" panose="020F0502020204030204" pitchFamily="34" charset="0"/>
              </a:rPr>
              <a:t>: 'saleel1'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a:t>
            </a:r>
          </a:p>
          <a:p>
            <a:r>
              <a:rPr lang="en-US" sz="2200" dirty="0" smtClean="0">
                <a:solidFill>
                  <a:srgbClr val="FC6F0D"/>
                </a:solidFill>
                <a:latin typeface="Calibri" panose="020F0502020204030204" pitchFamily="34" charset="0"/>
                <a:cs typeface="Calibri" panose="020F0502020204030204" pitchFamily="34" charset="0"/>
              </a:rPr>
              <a:t>db.emp.updateOne({ename </a:t>
            </a:r>
            <a:r>
              <a:rPr lang="en-US" sz="2200" dirty="0">
                <a:solidFill>
                  <a:srgbClr val="FC6F0D"/>
                </a:solidFill>
                <a:latin typeface="Calibri" panose="020F0502020204030204" pitchFamily="34" charset="0"/>
                <a:cs typeface="Calibri" panose="020F0502020204030204" pitchFamily="34" charset="0"/>
              </a:rPr>
              <a:t>: 'saleel2'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 { </a:t>
            </a:r>
            <a:r>
              <a:rPr lang="en-US" sz="2200" dirty="0">
                <a:solidFill>
                  <a:srgbClr val="FC6F0D"/>
                </a:solidFill>
                <a:latin typeface="Calibri" panose="020F0502020204030204" pitchFamily="34" charset="0"/>
                <a:cs typeface="Calibri" panose="020F0502020204030204" pitchFamily="34" charset="0"/>
              </a:rPr>
              <a:t>upsert: true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pSp>
        <p:nvGrpSpPr>
          <p:cNvPr id="23" name="Group 22"/>
          <p:cNvGrpSpPr/>
          <p:nvPr/>
        </p:nvGrpSpPr>
        <p:grpSpPr>
          <a:xfrm>
            <a:off x="819068" y="2502932"/>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37058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7034"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t>
            </a:r>
            <a:r>
              <a:rPr lang="en-US" b="1" dirty="0">
                <a:solidFill>
                  <a:srgbClr val="FF8C00"/>
                </a:solidFill>
              </a:rPr>
              <a:t>multiple</a:t>
            </a:r>
            <a:r>
              <a:rPr lang="en-US" dirty="0"/>
              <a:t> documents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1981200"/>
            <a:ext cx="8962155"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reorder: true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105400"/>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$gt : 2000 } },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color :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 upsert: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759580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b="1" dirty="0">
                <a:solidFill>
                  <a:srgbClr val="FF8C00"/>
                </a:solidFill>
              </a:rPr>
              <a:t>$inc</a:t>
            </a:r>
            <a:r>
              <a:rPr lang="en-US" dirty="0"/>
              <a:t> operator increments a field by a specified value.</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smtClean="0">
                <a:solidFill>
                  <a:srgbClr val="FC6F0D"/>
                </a:solidFill>
                <a:latin typeface="Calibri" panose="020F0502020204030204" pitchFamily="34" charset="0"/>
                <a:cs typeface="Calibri" panose="020F0502020204030204" pitchFamily="34" charset="0"/>
              </a:rPr>
              <a:t>: 300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 $inc</a:t>
            </a:r>
            <a:r>
              <a:rPr lang="en-US" sz="2200" dirty="0" smtClean="0">
                <a:solidFill>
                  <a:srgbClr val="FC6F0D"/>
                </a:solidFill>
                <a:latin typeface="Calibri" panose="020F0502020204030204" pitchFamily="34" charset="0"/>
                <a:cs typeface="Calibri" panose="020F0502020204030204" pitchFamily="34" charset="0"/>
              </a:rPr>
              <a:t>: {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1 } </a:t>
            </a:r>
            <a:r>
              <a:rPr lang="en-US" sz="220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024606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err="1"/>
              <a:t>db.collection.replaceOne</a:t>
            </a:r>
            <a:r>
              <a:rPr lang="en-IN" dirty="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262821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db.collection.replaceOne</a:t>
            </a:r>
            <a:r>
              <a:rPr lang="en-IN" sz="3200" b="1" i="1" dirty="0">
                <a:solidFill>
                  <a:srgbClr val="FFFF00"/>
                </a:solidFill>
                <a:latin typeface="Arial" pitchFamily="34" charset="0"/>
                <a:cs typeface="Arial" pitchFamily="34" charset="0"/>
              </a:rPr>
              <a:t>()</a:t>
            </a:r>
          </a:p>
        </p:txBody>
      </p:sp>
      <p:sp>
        <p:nvSpPr>
          <p:cNvPr id="7" name="Rectangle 6"/>
          <p:cNvSpPr/>
          <p:nvPr/>
        </p:nvSpPr>
        <p:spPr>
          <a:xfrm>
            <a:off x="149188" y="762000"/>
            <a:ext cx="8845624" cy="369332"/>
          </a:xfrm>
          <a:prstGeom prst="rect">
            <a:avLst/>
          </a:prstGeom>
        </p:spPr>
        <p:txBody>
          <a:bodyPr wrap="square">
            <a:spAutoFit/>
          </a:bodyPr>
          <a:lstStyle/>
          <a:p>
            <a:r>
              <a:rPr lang="en-US" dirty="0"/>
              <a:t>Replaces a single document within the collection based on the filter.</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db.emp.replaceOne</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'saleel</a:t>
            </a:r>
            <a:r>
              <a:rPr lang="en-US" sz="2200" dirty="0">
                <a:solidFill>
                  <a:srgbClr val="FC6F0D"/>
                </a:solidFill>
                <a:latin typeface="Calibri" panose="020F0502020204030204" pitchFamily="34" charset="0"/>
                <a:cs typeface="Calibri" panose="020F0502020204030204" pitchFamily="34" charset="0"/>
              </a:rPr>
              <a:t>'}, {x</a:t>
            </a:r>
            <a:r>
              <a:rPr lang="en-US" sz="2200" dirty="0" smtClean="0">
                <a:solidFill>
                  <a:srgbClr val="FC6F0D"/>
                </a:solidFill>
                <a:latin typeface="Calibri" panose="020F0502020204030204" pitchFamily="34" charset="0"/>
                <a:cs typeface="Calibri" panose="020F0502020204030204" pitchFamily="34" charset="0"/>
              </a:rPr>
              <a:t>: 500</a:t>
            </a:r>
            <a:r>
              <a:rPr lang="en-US" sz="2200" dirty="0">
                <a:solidFill>
                  <a:srgbClr val="FC6F0D"/>
                </a:solidFill>
                <a:latin typeface="Calibri" panose="020F0502020204030204" pitchFamily="34" charset="0"/>
                <a:cs typeface="Calibri" panose="020F0502020204030204" pitchFamily="34" charset="0"/>
              </a:rPr>
              <a:t>, y</a:t>
            </a:r>
            <a:r>
              <a:rPr lang="en-US" sz="2200" dirty="0" smtClean="0">
                <a:solidFill>
                  <a:srgbClr val="FC6F0D"/>
                </a:solidFill>
                <a:latin typeface="Calibri" panose="020F0502020204030204" pitchFamily="34" charset="0"/>
                <a:cs typeface="Calibri" panose="020F0502020204030204" pitchFamily="34" charset="0"/>
              </a:rPr>
              <a:t>: 500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37549613"/>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719896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db.emp.deleteOne</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10389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49188" y="762000"/>
            <a:ext cx="8845624" cy="369332"/>
          </a:xfrm>
          <a:prstGeom prst="rect">
            <a:avLst/>
          </a:prstGeom>
        </p:spPr>
        <p:txBody>
          <a:bodyPr wrap="square">
            <a:spAutoFit/>
          </a:bodyPr>
          <a:lstStyle/>
          <a:p>
            <a:r>
              <a:rPr lang="en-US" dirty="0"/>
              <a:t>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dirty="0"/>
              <a:t> </a:t>
            </a:r>
            <a:r>
              <a:rPr lang="en-US" b="1" i="1" dirty="0">
                <a:solidFill>
                  <a:srgbClr val="C00000"/>
                </a:solidFill>
              </a:rPr>
              <a:t>_</a:t>
            </a:r>
            <a:r>
              <a:rPr lang="en-US" b="1" dirty="0">
                <a:solidFill>
                  <a:srgbClr val="C00000"/>
                </a:solidFill>
              </a:rPr>
              <a:t>id</a:t>
            </a:r>
            <a:r>
              <a:rPr lang="en-US" b="1"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343811673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99555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In aggregation, the result of one stage is simply passed to another stage.</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4131995080"/>
              </p:ext>
            </p:extLst>
          </p:nvPr>
        </p:nvGraphicFramePr>
        <p:xfrm>
          <a:off x="0" y="7620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6152811" y="76200"/>
            <a:ext cx="2980303" cy="369332"/>
          </a:xfrm>
          <a:prstGeom prst="rect">
            <a:avLst/>
          </a:prstGeom>
        </p:spPr>
        <p:txBody>
          <a:bodyPr wrap="none">
            <a:spAutoFit/>
          </a:bodyPr>
          <a:lstStyle/>
          <a:p>
            <a:r>
              <a:rPr lang="en-US" dirty="0">
                <a:solidFill>
                  <a:srgbClr val="222222"/>
                </a:solidFill>
                <a:latin typeface="arial" panose="020B0604020202020204" pitchFamily="34" charset="0"/>
              </a:rPr>
              <a:t>All stages are independent.</a:t>
            </a:r>
            <a:endParaRPr lang="en-US" dirty="0"/>
          </a:p>
        </p:txBody>
      </p:sp>
      <p:sp>
        <p:nvSpPr>
          <p:cNvPr id="5" name="Rectangle 4"/>
          <p:cNvSpPr/>
          <p:nvPr/>
        </p:nvSpPr>
        <p:spPr>
          <a:xfrm>
            <a:off x="32657" y="260866"/>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p14="http://schemas.microsoft.com/office/powerpoint/2010/main" val="332001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54136" y="2438400"/>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8" y="3349823"/>
            <a:ext cx="8766212"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a:t>
            </a:r>
          </a:p>
        </p:txBody>
      </p:sp>
      <p:graphicFrame>
        <p:nvGraphicFramePr>
          <p:cNvPr id="9" name="Table 8"/>
          <p:cNvGraphicFramePr>
            <a:graphicFrameLocks noGrp="1"/>
          </p:cNvGraphicFramePr>
          <p:nvPr>
            <p:extLst>
              <p:ext uri="{D42A27DB-BD31-4B8C-83A1-F6EECF244321}">
                <p14:modId xmlns:p14="http://schemas.microsoft.com/office/powerpoint/2010/main" val="3699582826"/>
              </p:ext>
            </p:extLst>
          </p:nvPr>
        </p:nvGraphicFramePr>
        <p:xfrm>
          <a:off x="0" y="12192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Rectangle 9"/>
          <p:cNvSpPr/>
          <p:nvPr/>
        </p:nvSpPr>
        <p:spPr>
          <a:xfrm>
            <a:off x="32657" y="718066"/>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p14="http://schemas.microsoft.com/office/powerpoint/2010/main" val="343010290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8" y="1764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91547" y="5486400"/>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88773" y="5955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978679404"/>
              </p:ext>
            </p:extLst>
          </p:nvPr>
        </p:nvGraphicFramePr>
        <p:xfrm>
          <a:off x="166010" y="3286825"/>
          <a:ext cx="8784026" cy="2250440"/>
        </p:xfrm>
        <a:graphic>
          <a:graphicData uri="http://schemas.openxmlformats.org/drawingml/2006/table">
            <a:tbl>
              <a:tblPr firstRow="1" bandRow="1">
                <a:tableStyleId>{5940675A-B579-460E-94D1-54222C63F5DA}</a:tableStyleId>
              </a:tblPr>
              <a:tblGrid>
                <a:gridCol w="4392013"/>
                <a:gridCol w="4392013"/>
              </a:tblGrid>
              <a:tr h="370840">
                <a:tc gridSpan="2">
                  <a:txBody>
                    <a:bodyPr/>
                    <a:lstStyle/>
                    <a:p>
                      <a:r>
                        <a:rPr kumimoji="0" lang="en-US" sz="2000" b="1" kern="1200" dirty="0" smtClean="0">
                          <a:solidFill>
                            <a:srgbClr val="DFE100"/>
                          </a:solidFill>
                          <a:latin typeface="+mn-lt"/>
                          <a:ea typeface="+mn-ea"/>
                          <a:cs typeface="+mn-cs"/>
                        </a:rPr>
                        <a:t>Stage Operators</a:t>
                      </a:r>
                      <a:endParaRPr kumimoji="0" lang="en-US" sz="2000" b="1" kern="1200" dirty="0">
                        <a:solidFill>
                          <a:srgbClr val="DFE100"/>
                        </a:solidFill>
                        <a:latin typeface="+mn-lt"/>
                        <a:ea typeface="+mn-ea"/>
                        <a:cs typeface="+mn-cs"/>
                      </a:endParaRPr>
                    </a:p>
                  </a:txBody>
                  <a:tcPr/>
                </a:tc>
                <a:tc hMerge="1">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r>
                        <a:rPr kumimoji="0" lang="en-US" kern="1200" dirty="0" smtClean="0">
                          <a:solidFill>
                            <a:srgbClr val="036883"/>
                          </a:solidFill>
                          <a:latin typeface="+mn-lt"/>
                          <a:ea typeface="+mn-ea"/>
                          <a:cs typeface="+mn-cs"/>
                        </a:rPr>
                        <a:t>  $sort  </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$project</a:t>
                      </a:r>
                      <a:endParaRPr kumimoji="0" lang="en-US" kern="1200" dirty="0">
                        <a:solidFill>
                          <a:srgbClr val="036883"/>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$limit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$unwind</a:t>
                      </a:r>
                    </a:p>
                  </a:txBody>
                  <a:tcPr/>
                </a:tc>
                <a:tc>
                  <a:txBody>
                    <a:bodyPr/>
                    <a:lstStyle/>
                    <a:p>
                      <a:r>
                        <a:rPr kumimoji="0" lang="en-US" kern="1200" dirty="0" smtClean="0">
                          <a:solidFill>
                            <a:srgbClr val="036883"/>
                          </a:solidFill>
                          <a:latin typeface="+mn-lt"/>
                          <a:ea typeface="+mn-ea"/>
                          <a:cs typeface="+mn-cs"/>
                        </a:rPr>
                        <a:t>  $skip</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$group</a:t>
                      </a:r>
                    </a:p>
                  </a:txBody>
                  <a:tcPr/>
                </a:tc>
                <a:tc>
                  <a:txBody>
                    <a:bodyPr/>
                    <a:lstStyle/>
                    <a:p>
                      <a:r>
                        <a:rPr kumimoji="0" lang="en-US" kern="1200" dirty="0" smtClean="0">
                          <a:solidFill>
                            <a:srgbClr val="036883"/>
                          </a:solidFill>
                          <a:latin typeface="+mn-lt"/>
                          <a:ea typeface="+mn-ea"/>
                          <a:cs typeface="+mn-cs"/>
                        </a:rPr>
                        <a:t>  $count</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endParaRPr kumimoji="0" lang="en-US" kern="1200" dirty="0">
                        <a:solidFill>
                          <a:srgbClr val="036883"/>
                        </a:solidFill>
                        <a:latin typeface="+mn-lt"/>
                        <a:ea typeface="+mn-ea"/>
                        <a:cs typeface="+mn-cs"/>
                      </a:endParaRPr>
                    </a:p>
                  </a:txBody>
                  <a:tcPr/>
                </a:tc>
              </a:tr>
            </a:tbl>
          </a:graphicData>
        </a:graphic>
      </p:graphicFrame>
    </p:spTree>
    <p:extLst>
      <p:ext uri="{BB962C8B-B14F-4D97-AF65-F5344CB8AC3E}">
        <p14:creationId xmlns:p14="http://schemas.microsoft.com/office/powerpoint/2010/main" val="358767072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$match</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87213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295465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{job: 'manager'}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{favouriteFruit</a:t>
            </a:r>
            <a:r>
              <a:rPr lang="en-US" sz="2200" dirty="0">
                <a:solidFill>
                  <a:srgbClr val="FC6F0D"/>
                </a:solidFill>
                <a:latin typeface="Calibri" panose="020F0502020204030204" pitchFamily="34" charset="0"/>
                <a:cs typeface="Calibri" panose="020F0502020204030204" pitchFamily="34" charset="0"/>
              </a:rPr>
              <a:t>: {$size</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'favouriteFruit.0</a:t>
            </a:r>
            <a:r>
              <a:rPr lang="en-US" sz="2200" dirty="0" smtClean="0">
                <a:solidFill>
                  <a:srgbClr val="FC6F0D"/>
                </a:solidFill>
                <a:latin typeface="Calibri" panose="020F0502020204030204" pitchFamily="34" charset="0"/>
                <a:cs typeface="Calibri" panose="020F0502020204030204" pitchFamily="34" charset="0"/>
              </a:rPr>
              <a:t>': 'Orange'} }, </a:t>
            </a:r>
            <a:r>
              <a:rPr lang="en-US" sz="2200" dirty="0">
                <a:solidFill>
                  <a:srgbClr val="FC6F0D"/>
                </a:solidFill>
                <a:latin typeface="Calibri" panose="020F0502020204030204" pitchFamily="34" charset="0"/>
                <a:cs typeface="Calibri" panose="020F0502020204030204" pitchFamily="34" charset="0"/>
              </a:rPr>
              <a:t>{$project: {favouriteFruit</a:t>
            </a:r>
            <a:r>
              <a:rPr lang="en-US" sz="2200" dirty="0" smtClean="0">
                <a:solidFill>
                  <a:srgbClr val="FC6F0D"/>
                </a:solidFill>
                <a:latin typeface="Calibri" panose="020F0502020204030204" pitchFamily="34" charset="0"/>
                <a:cs typeface="Calibri" panose="020F0502020204030204" pitchFamily="34" charset="0"/>
              </a:rPr>
              <a: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$project</a:t>
            </a:r>
            <a:endParaRPr lang="en-US" dirty="0"/>
          </a:p>
        </p:txBody>
      </p:sp>
      <p:sp>
        <p:nvSpPr>
          <p:cNvPr id="4" name="Rectangle 3"/>
          <p:cNvSpPr/>
          <p:nvPr/>
        </p:nvSpPr>
        <p:spPr>
          <a:xfrm>
            <a:off x="419100" y="304800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611367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49188" y="762000"/>
            <a:ext cx="8845624" cy="923330"/>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422029"/>
            <a:ext cx="8761264" cy="2954655"/>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{_id</a:t>
            </a:r>
            <a:r>
              <a:rPr lang="en-US" sz="2200" dirty="0" smtClean="0">
                <a:solidFill>
                  <a:srgbClr val="FC6F0D"/>
                </a:solidFill>
                <a:latin typeface="Calibri" panose="020F0502020204030204" pitchFamily="34" charset="0"/>
                <a:cs typeface="Calibri" panose="020F0502020204030204" pitchFamily="34" charset="0"/>
              </a:rPr>
              <a:t>: false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false, sal: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xx: {$max</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{$project :{_</a:t>
            </a:r>
            <a:r>
              <a:rPr lang="en-US" sz="2200" dirty="0">
                <a:solidFill>
                  <a:srgbClr val="FC6F0D"/>
                </a:solidFill>
                <a:latin typeface="Calibri" panose="020F0502020204030204" pitchFamily="34" charset="0"/>
                <a:cs typeface="Calibri" panose="020F0502020204030204" pitchFamily="34" charset="0"/>
              </a:rPr>
              <a:t>id: false, indexID: true, favouriteFruit: {$size: '$favouriteFruit'} }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451649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arithmetic expression operators</a:t>
            </a:r>
            <a:endParaRPr lang="en-US" dirty="0"/>
          </a:p>
        </p:txBody>
      </p:sp>
      <p:sp>
        <p:nvSpPr>
          <p:cNvPr id="4" name="Rectangle 3"/>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500575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49188" y="762000"/>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402629295"/>
              </p:ext>
            </p:extLst>
          </p:nvPr>
        </p:nvGraphicFramePr>
        <p:xfrm>
          <a:off x="66063" y="1524000"/>
          <a:ext cx="8994812" cy="3428998"/>
        </p:xfrm>
        <a:graphic>
          <a:graphicData uri="http://schemas.openxmlformats.org/drawingml/2006/table">
            <a:tbl>
              <a:tblPr firstRow="1" bandRow="1">
                <a:tableStyleId>{5940675A-B579-460E-94D1-54222C63F5DA}</a:tableStyleId>
              </a:tblPr>
              <a:tblGrid>
                <a:gridCol w="1165544"/>
                <a:gridCol w="7829268"/>
              </a:tblGrid>
              <a:tr h="459556">
                <a:tc gridSpan="2">
                  <a:txBody>
                    <a:bodyPr/>
                    <a:lstStyle/>
                    <a:p>
                      <a:r>
                        <a:rPr kumimoji="0" lang="en-US" sz="2000" b="1" kern="1200" dirty="0" smtClean="0">
                          <a:solidFill>
                            <a:srgbClr val="DFE100"/>
                          </a:solidFill>
                          <a:latin typeface="+mn-lt"/>
                          <a:ea typeface="+mn-ea"/>
                          <a:cs typeface="+mn-cs"/>
                        </a:rPr>
                        <a:t>Arithmetic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24206">
                <a:tc>
                  <a:txBody>
                    <a:bodyPr/>
                    <a:lstStyle/>
                    <a:p>
                      <a:r>
                        <a:rPr lang="en-US" u="none" dirty="0" smtClean="0"/>
                        <a:t> </a:t>
                      </a:r>
                      <a:r>
                        <a:rPr kumimoji="0" lang="en-US" kern="1200" dirty="0" smtClean="0">
                          <a:solidFill>
                            <a:srgbClr val="036883"/>
                          </a:solidFill>
                          <a:latin typeface="+mn-lt"/>
                          <a:ea typeface="+mn-ea"/>
                          <a:cs typeface="+mn-cs"/>
                        </a:rPr>
                        <a:t>$abs</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$abs: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 $add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$add: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$subtract</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$subtract: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$multiply</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$multiply: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$divide</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$divide: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$mod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$trunc</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$trunc: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9188" y="51816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{$project : { op: { $</a:t>
            </a:r>
            <a:r>
              <a:rPr lang="en-US" sz="2200" dirty="0">
                <a:solidFill>
                  <a:srgbClr val="FC6F0D"/>
                </a:solidFill>
                <a:latin typeface="Calibri" panose="020F0502020204030204" pitchFamily="34" charset="0"/>
                <a:cs typeface="Calibri" panose="020F0502020204030204" pitchFamily="34" charset="0"/>
              </a:rPr>
              <a:t>trunc</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 {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op : { $</a:t>
            </a:r>
            <a:r>
              <a:rPr lang="en-US" sz="2200" dirty="0">
                <a:solidFill>
                  <a:srgbClr val="FC6F0D"/>
                </a:solidFill>
                <a:latin typeface="Calibri" panose="020F0502020204030204" pitchFamily="34" charset="0"/>
                <a:cs typeface="Calibri" panose="020F0502020204030204" pitchFamily="34" charset="0"/>
              </a:rPr>
              <a:t>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p>
        </p:txBody>
      </p:sp>
    </p:spTree>
    <p:extLst>
      <p:ext uri="{BB962C8B-B14F-4D97-AF65-F5344CB8AC3E}">
        <p14:creationId xmlns:p14="http://schemas.microsoft.com/office/powerpoint/2010/main" val="268179471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t>
            </a:r>
            <a:r>
              <a:rPr lang="en-IN" dirty="0" smtClean="0"/>
              <a:t>ifNull(), $toUpper, $toLower, $concat, …</a:t>
            </a:r>
            <a:endParaRPr lang="en-US" dirty="0"/>
          </a:p>
        </p:txBody>
      </p:sp>
      <p:sp>
        <p:nvSpPr>
          <p:cNvPr id="3" name="Rectangle 2"/>
          <p:cNvSpPr/>
          <p:nvPr/>
        </p:nvSpPr>
        <p:spPr>
          <a:xfrm>
            <a:off x="419100" y="358140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019831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27192</TotalTime>
  <Words>5491</Words>
  <Application>Microsoft Office PowerPoint</Application>
  <PresentationFormat>On-screen Show (4:3)</PresentationFormat>
  <Paragraphs>806</Paragraphs>
  <Slides>156</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156</vt:i4>
      </vt:variant>
    </vt:vector>
  </HeadingPairs>
  <TitlesOfParts>
    <vt:vector size="171" baseType="lpstr">
      <vt:lpstr>SimSun</vt:lpstr>
      <vt:lpstr>Arial</vt:lpstr>
      <vt:lpstr>Arial</vt:lpstr>
      <vt:lpstr>Bookman Old Style</vt:lpstr>
      <vt:lpstr>Calibri</vt:lpstr>
      <vt:lpstr>Consolas</vt:lpstr>
      <vt:lpstr>Gill Sans MT</vt:lpstr>
      <vt:lpstr>Segoe Print</vt:lpstr>
      <vt:lpstr>Segoe UI Emoji</vt:lpstr>
      <vt:lpstr>Segoe UI Light</vt:lpstr>
      <vt:lpstr>Times New Roman</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5252</cp:revision>
  <dcterms:created xsi:type="dcterms:W3CDTF">2015-10-09T06:09:34Z</dcterms:created>
  <dcterms:modified xsi:type="dcterms:W3CDTF">2018-12-14T04:05:48Z</dcterms:modified>
</cp:coreProperties>
</file>