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7"/>
  </p:notesMasterIdLst>
  <p:sldIdLst>
    <p:sldId id="256" r:id="rId2"/>
    <p:sldId id="1390" r:id="rId3"/>
    <p:sldId id="258" r:id="rId4"/>
    <p:sldId id="259" r:id="rId5"/>
    <p:sldId id="1391" r:id="rId6"/>
    <p:sldId id="1394" r:id="rId7"/>
    <p:sldId id="1401" r:id="rId8"/>
    <p:sldId id="1395" r:id="rId9"/>
    <p:sldId id="1396" r:id="rId10"/>
    <p:sldId id="1397" r:id="rId11"/>
    <p:sldId id="1399" r:id="rId12"/>
    <p:sldId id="1400" r:id="rId13"/>
    <p:sldId id="1405" r:id="rId14"/>
    <p:sldId id="1403" r:id="rId15"/>
    <p:sldId id="1408" r:id="rId16"/>
    <p:sldId id="1406" r:id="rId17"/>
    <p:sldId id="1409" r:id="rId18"/>
    <p:sldId id="1410" r:id="rId19"/>
    <p:sldId id="1411" r:id="rId20"/>
    <p:sldId id="1402" r:id="rId21"/>
    <p:sldId id="1407" r:id="rId22"/>
    <p:sldId id="1404" r:id="rId23"/>
    <p:sldId id="1393" r:id="rId24"/>
    <p:sldId id="350" r:id="rId25"/>
    <p:sldId id="139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E041"/>
    <a:srgbClr val="39AE0A"/>
    <a:srgbClr val="E3903D"/>
    <a:srgbClr val="7B6989"/>
    <a:srgbClr val="3266FA"/>
    <a:srgbClr val="FDF101"/>
    <a:srgbClr val="781632"/>
    <a:srgbClr val="7E007E"/>
    <a:srgbClr val="9B1D41"/>
    <a:srgbClr val="5E4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01-07-2021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7/1/2021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7/1/2021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(n), (m), 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204864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(Saleel)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(Sharmin), (Vrushali) </a:t>
            </a: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(n:label_name), (m:label_name), ...</a:t>
            </a:r>
          </a:p>
          <a:p>
            <a:endParaRPr lang="en-IN" sz="400" b="0" i="0" spc="-1" dirty="0">
              <a:solidFill>
                <a:srgbClr val="0070C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(n:label1:label2:labelN), (m:label1:label2:labelN), 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15543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Saleel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(Sharmin:Person:Client), (Vrushali:Person:Client)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 { key1: value, key2: value, ... }), 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132856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Saleel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Person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"Blue"</a:t>
            </a:r>
            <a:r>
              <a:rPr lang="en-US" dirty="0">
                <a:solidFill>
                  <a:srgbClr val="333333"/>
                </a:solidFill>
                <a:effectLst/>
              </a:rPr>
              <a:t> 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true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Sharmin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Person 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false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 { key1: value, key2: value, ... }), ... [return n, m, ...]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204864"/>
            <a:ext cx="1169388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emailid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'saleel@gmail.com'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emailid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'sharmin@gmail.com'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'ruhan'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emailid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'ruhan@gmail.com'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'vrushali'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</a:rPr>
              <a:t>mumbai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emailid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'vrushali@gmail.com’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</a:p>
          <a:p>
            <a:r>
              <a:rPr lang="en-IN" dirty="0">
                <a:solidFill>
                  <a:srgbClr val="859900"/>
                </a:solidFill>
                <a:effectLst/>
              </a:rPr>
              <a:t>            return </a:t>
            </a:r>
            <a:r>
              <a:rPr lang="en-IN" dirty="0">
                <a:solidFill>
                  <a:srgbClr val="333333"/>
                </a:solidFill>
              </a:rPr>
              <a:t>a1, a2, a3, a4</a:t>
            </a:r>
          </a:p>
          <a:p>
            <a:pPr marL="273050"/>
            <a:endParaRPr lang="en-IN" sz="800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'redis-001'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'mongodb-001'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</a:rPr>
              <a:t>mongodb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'hard cover'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'hbase-001'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</a:rPr>
              <a:t>hbase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'soft-paper cover'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1200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'neo4j-001'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'neo4j'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b5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'node-001'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'node'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'hard cover'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b6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'c++-001'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'c++'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'soft-paper cover'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890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b7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'java-001'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'java'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890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</a:p>
          <a:p>
            <a:r>
              <a:rPr lang="en-IN" dirty="0">
                <a:solidFill>
                  <a:srgbClr val="859900"/>
                </a:solidFill>
                <a:effectLst/>
              </a:rPr>
              <a:t>            return </a:t>
            </a:r>
            <a:r>
              <a:rPr lang="en-IN" dirty="0">
                <a:solidFill>
                  <a:srgbClr val="333333"/>
                </a:solidFill>
              </a:rPr>
              <a:t>b1, b2, b3, b4, b5, b6, b7</a:t>
            </a:r>
            <a:endParaRPr lang="en-IN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2721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label and ID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RETURN n, </a:t>
            </a:r>
            <a:endParaRPr lang="en-IN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 return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(n:Person)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n</a:t>
            </a:r>
            <a:endParaRPr lang="en-US" dirty="0">
              <a:solidFill>
                <a:srgbClr val="C00000"/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Gill Sans MT (Body)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Gill Sans MT (Body)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Gill Sans MT (Body)"/>
              </a:rPr>
              <a:t>),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(m:Person) 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 n,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effectLst/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               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               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m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effectLst/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 =</a:t>
            </a:r>
            <a:r>
              <a:rPr lang="en-US" dirty="0">
                <a:solidFill>
                  <a:srgbClr val="2AA198"/>
                </a:solidFill>
                <a:effectLst/>
              </a:rPr>
              <a:t>1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property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 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</a:rPr>
              <a:t>'ruhan'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2AA198"/>
                </a:solidFill>
                <a:effectLst/>
              </a:rPr>
              <a:t>32000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B820CF-BEA7-4D4A-AFED-DF40DBE58E36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RETURN n </a:t>
            </a:r>
            <a:endParaRPr lang="en-IN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832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`Price`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1093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4984"/>
            <a:ext cx="116938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</a:rPr>
              <a:t>42000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2AA19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</a:rPr>
              <a:t>'ruhan’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B589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object1	</a:t>
            </a:r>
            <a:r>
              <a:rPr lang="en-IN" dirty="0">
                <a:solidFill>
                  <a:srgbClr val="2CE041"/>
                </a:solidFill>
                <a:effectLst/>
              </a:rPr>
              <a:t> 		//</a:t>
            </a:r>
            <a:r>
              <a:rPr lang="en-IN" dirty="0">
                <a:solidFill>
                  <a:srgbClr val="2CE041"/>
                </a:solidFill>
              </a:rPr>
              <a:t> SET </a:t>
            </a:r>
            <a:r>
              <a:rPr lang="en-IN">
                <a:solidFill>
                  <a:srgbClr val="2CE041"/>
                </a:solidFill>
              </a:rPr>
              <a:t>label name 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44E4B61F-C325-409D-B48E-5E0617F214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F1AF7-ED8D-45B6-A8CF-01C818605D5C}"/>
              </a:ext>
            </a:extLst>
          </p:cNvPr>
          <p:cNvSpPr txBox="1"/>
          <p:nvPr/>
        </p:nvSpPr>
        <p:spPr>
          <a:xfrm>
            <a:off x="119336" y="1686842"/>
            <a:ext cx="119533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SET n.newField=value</a:t>
            </a:r>
          </a:p>
          <a:p>
            <a:endParaRPr lang="pt-BR" sz="400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SET n={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endParaRPr lang="pt-BR" sz="400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REMOVE n.oldField SET n.newField=value</a:t>
            </a:r>
          </a:p>
          <a:p>
            <a:endParaRPr lang="pt-BR" sz="400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}), (m{}) SET n = m</a:t>
            </a:r>
            <a:endParaRPr lang="en-IN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043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9336" y="1686842"/>
            <a:ext cx="119533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SET n.newField=value</a:t>
            </a:r>
          </a:p>
          <a:p>
            <a:endParaRPr lang="pt-BR" sz="400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SET n={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endParaRPr lang="pt-BR" sz="400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REMOVE n.oldField SET n.newField=value</a:t>
            </a:r>
          </a:p>
          <a:p>
            <a:endParaRPr lang="pt-BR" sz="400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}), (m{}) SET n = m</a:t>
            </a:r>
            <a:endParaRPr lang="en-IN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={}</a:t>
            </a:r>
          </a:p>
          <a:p>
            <a:endParaRPr lang="en-US" sz="800" dirty="0">
              <a:solidFill>
                <a:srgbClr val="2CE04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</a:rPr>
              <a:t>}),(</a:t>
            </a:r>
            <a:r>
              <a:rPr lang="en-US" dirty="0">
                <a:solidFill>
                  <a:srgbClr val="333333"/>
                </a:solidFill>
                <a:effectLst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2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                set</a:t>
            </a:r>
            <a:r>
              <a:rPr lang="en-US" dirty="0">
                <a:solidFill>
                  <a:srgbClr val="333333"/>
                </a:solidFill>
                <a:effectLst/>
              </a:rPr>
              <a:t> m 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IN" dirty="0">
                <a:solidFill>
                  <a:srgbClr val="2CE041"/>
                </a:solidFill>
                <a:effectLst/>
              </a:rPr>
              <a:t>						//</a:t>
            </a:r>
            <a:r>
              <a:rPr lang="en-IN" dirty="0">
                <a:solidFill>
                  <a:srgbClr val="2CE041"/>
                </a:solidFill>
              </a:rPr>
              <a:t> Copy properties between nodes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2D408494-C04D-4F0D-919A-D50685297985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86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remove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9336" y="1686842"/>
            <a:ext cx="1195332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400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SET n={} </a:t>
            </a:r>
            <a:r>
              <a:rPr lang="en-IN" dirty="0">
                <a:solidFill>
                  <a:srgbClr val="2CE041"/>
                </a:solidFill>
                <a:effectLst/>
              </a:rPr>
              <a:t>//</a:t>
            </a:r>
            <a:r>
              <a:rPr lang="en-IN" dirty="0">
                <a:solidFill>
                  <a:srgbClr val="2CE041"/>
                </a:solidFill>
              </a:rPr>
              <a:t> Removes all properties from nodes</a:t>
            </a:r>
            <a:endParaRPr lang="pt-BR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pt-BR" sz="400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BR" sz="400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REMOVE n.oldField</a:t>
            </a:r>
            <a:endParaRPr lang="pt-BR" sz="400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BR" sz="400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REMOVE n.oldField SET n.newField=value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={}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salary </a:t>
            </a:r>
            <a:r>
              <a:rPr lang="en-US" dirty="0">
                <a:solidFill>
                  <a:srgbClr val="859900"/>
                </a:solidFill>
                <a:effectLst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</a:rPr>
              <a:t>42000	</a:t>
            </a:r>
            <a:endParaRPr lang="en-US" dirty="0">
              <a:solidFill>
                <a:srgbClr val="2CE041"/>
              </a:solidFill>
              <a:effectLst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44E4B61F-C325-409D-B48E-5E0617F214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8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2"/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03AE819-5793-4C2D-A808-F947BC614CB9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781632"/>
                </a:solidFill>
                <a:latin typeface="Century"/>
              </a:rPr>
              <a:t>neo4j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95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DELETE n</a:t>
            </a:r>
          </a:p>
          <a:p>
            <a:endParaRPr lang="pt-BR" sz="400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MATCH(m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DELETE n, m</a:t>
            </a:r>
          </a:p>
          <a:p>
            <a:endParaRPr lang="pt-BR" sz="400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DETACH DELETE n</a:t>
            </a:r>
            <a:endParaRPr lang="en-IN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157805"/>
            <a:ext cx="116938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</a:rPr>
              <a:t>  </a:t>
            </a:r>
            <a:r>
              <a:rPr lang="pt-BR" dirty="0">
                <a:solidFill>
                  <a:srgbClr val="859900"/>
                </a:solidFill>
                <a:effectLst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m 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</a:rPr>
              <a:t> n</a:t>
            </a:r>
          </a:p>
          <a:p>
            <a:endParaRPr lang="pt-BR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3669044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`Price`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9106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sum(expression)</a:t>
            </a:r>
          </a:p>
          <a:p>
            <a:endParaRPr lang="en-IN" sz="400" dirty="0"/>
          </a:p>
          <a:p>
            <a:r>
              <a:rPr lang="en-IN" dirty="0"/>
              <a:t>avg(expression)</a:t>
            </a:r>
          </a:p>
          <a:p>
            <a:endParaRPr lang="en-IN" sz="400" dirty="0"/>
          </a:p>
          <a:p>
            <a:r>
              <a:rPr lang="en-IN" dirty="0"/>
              <a:t>count(*), count(expression)</a:t>
            </a:r>
          </a:p>
          <a:p>
            <a:endParaRPr lang="en-IN" sz="400" dirty="0"/>
          </a:p>
          <a:p>
            <a:r>
              <a:rPr lang="en-IN" dirty="0"/>
              <a:t>max(expression)</a:t>
            </a:r>
          </a:p>
          <a:p>
            <a:endParaRPr lang="en-IN" sz="400" dirty="0"/>
          </a:p>
          <a:p>
            <a:r>
              <a:rPr lang="en-IN" dirty="0"/>
              <a:t>min(expression)</a:t>
            </a:r>
          </a:p>
          <a:p>
            <a:endParaRPr lang="en-IN" sz="400" dirty="0"/>
          </a:p>
          <a:p>
            <a:r>
              <a:rPr lang="en-IN" dirty="0"/>
              <a:t>collect(expression)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 </a:t>
            </a:r>
            <a:r>
              <a:rPr lang="en-US" dirty="0">
                <a:solidFill>
                  <a:srgbClr val="859900"/>
                </a:solidFill>
                <a:effectLst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Total_Nodes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5E4C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Open Sans"/>
                <a:ea typeface="DejaVu Sans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 name</a:t>
            </a:r>
            <a:r>
              <a:rPr lang="en-US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NOT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EXISTS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  <a:p>
            <a:endParaRPr lang="en-US" sz="400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or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REPLACE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 name</a:t>
            </a:r>
            <a:endParaRPr lang="en-IN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SHOW { DATABASE name | DATABASES | DEFAULT DATABASE | HOME DATABASE }</a:t>
            </a:r>
            <a:endParaRPr lang="en-US" b="0" i="0" dirty="0">
              <a:solidFill>
                <a:srgbClr val="0070C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use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:USE DATABASE name</a:t>
            </a:r>
            <a:endParaRPr lang="en-US" b="0" i="0" dirty="0">
              <a:solidFill>
                <a:srgbClr val="0070C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movies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DATABASE name 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EXISTS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en-US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 IF EXISTS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C1CFA5AC-A6FE-4EC2-80D0-E39BAFC04F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1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02AD98A7-2A5F-4425-BDD7-7EFBA857FD08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You can add or ignore semicolon (;). It is optional.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38989</TotalTime>
  <Words>2192</Words>
  <Application>Microsoft Office PowerPoint</Application>
  <PresentationFormat>Widescreen</PresentationFormat>
  <Paragraphs>282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4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Gill Sans MT (Body)</vt:lpstr>
      <vt:lpstr>Helvetica Neue</vt:lpstr>
      <vt:lpstr>Monaco</vt:lpstr>
      <vt:lpstr>Nunito Sans</vt:lpstr>
      <vt:lpstr>Open Sans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8867</cp:revision>
  <dcterms:created xsi:type="dcterms:W3CDTF">2015-10-09T06:09:34Z</dcterms:created>
  <dcterms:modified xsi:type="dcterms:W3CDTF">2021-07-01T14:18:26Z</dcterms:modified>
</cp:coreProperties>
</file>