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65.xml" ContentType="application/vnd.openxmlformats-officedocument.presentationml.slide+xml"/>
  <Override PartName="/ppt/slides/slide466.xml" ContentType="application/vnd.openxmlformats-officedocument.presentationml.slide+xml"/>
  <Override PartName="/ppt/slides/slide467.xml" ContentType="application/vnd.openxmlformats-officedocument.presentationml.slide+xml"/>
  <Override PartName="/ppt/slides/slide468.xml" ContentType="application/vnd.openxmlformats-officedocument.presentationml.slide+xml"/>
  <Override PartName="/ppt/slides/slide46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71"/>
  </p:notesMasterIdLst>
  <p:sldIdLst>
    <p:sldId id="497" r:id="rId2"/>
    <p:sldId id="691" r:id="rId3"/>
    <p:sldId id="693" r:id="rId4"/>
    <p:sldId id="694" r:id="rId5"/>
    <p:sldId id="695" r:id="rId6"/>
    <p:sldId id="696" r:id="rId7"/>
    <p:sldId id="697" r:id="rId8"/>
    <p:sldId id="698" r:id="rId9"/>
    <p:sldId id="472" r:id="rId10"/>
    <p:sldId id="667" r:id="rId11"/>
    <p:sldId id="668" r:id="rId12"/>
    <p:sldId id="496" r:id="rId13"/>
    <p:sldId id="605" r:id="rId14"/>
    <p:sldId id="532" r:id="rId15"/>
    <p:sldId id="596" r:id="rId16"/>
    <p:sldId id="578" r:id="rId17"/>
    <p:sldId id="597" r:id="rId18"/>
    <p:sldId id="579" r:id="rId19"/>
    <p:sldId id="851" r:id="rId20"/>
    <p:sldId id="850" r:id="rId21"/>
    <p:sldId id="598" r:id="rId22"/>
    <p:sldId id="326" r:id="rId23"/>
    <p:sldId id="599" r:id="rId24"/>
    <p:sldId id="327" r:id="rId25"/>
    <p:sldId id="328" r:id="rId26"/>
    <p:sldId id="329" r:id="rId27"/>
    <p:sldId id="330" r:id="rId28"/>
    <p:sldId id="315" r:id="rId29"/>
    <p:sldId id="314" r:id="rId30"/>
    <p:sldId id="317" r:id="rId31"/>
    <p:sldId id="600" r:id="rId32"/>
    <p:sldId id="318" r:id="rId33"/>
    <p:sldId id="692" r:id="rId34"/>
    <p:sldId id="319" r:id="rId35"/>
    <p:sldId id="601" r:id="rId36"/>
    <p:sldId id="500" r:id="rId37"/>
    <p:sldId id="321" r:id="rId38"/>
    <p:sldId id="494" r:id="rId39"/>
    <p:sldId id="901" r:id="rId40"/>
    <p:sldId id="902" r:id="rId41"/>
    <p:sldId id="603" r:id="rId42"/>
    <p:sldId id="499" r:id="rId43"/>
    <p:sldId id="604" r:id="rId44"/>
    <p:sldId id="489" r:id="rId45"/>
    <p:sldId id="325" r:id="rId46"/>
    <p:sldId id="501" r:id="rId47"/>
    <p:sldId id="951" r:id="rId48"/>
    <p:sldId id="984" r:id="rId49"/>
    <p:sldId id="955" r:id="rId50"/>
    <p:sldId id="606" r:id="rId51"/>
    <p:sldId id="535" r:id="rId52"/>
    <p:sldId id="536" r:id="rId53"/>
    <p:sldId id="537" r:id="rId54"/>
    <p:sldId id="538" r:id="rId55"/>
    <p:sldId id="883" r:id="rId56"/>
    <p:sldId id="900" r:id="rId57"/>
    <p:sldId id="898" r:id="rId58"/>
    <p:sldId id="842" r:id="rId59"/>
    <p:sldId id="843" r:id="rId60"/>
    <p:sldId id="844" r:id="rId61"/>
    <p:sldId id="845" r:id="rId62"/>
    <p:sldId id="932" r:id="rId63"/>
    <p:sldId id="846" r:id="rId64"/>
    <p:sldId id="590" r:id="rId65"/>
    <p:sldId id="490" r:id="rId66"/>
    <p:sldId id="602" r:id="rId67"/>
    <p:sldId id="540" r:id="rId68"/>
    <p:sldId id="491" r:id="rId69"/>
    <p:sldId id="492" r:id="rId70"/>
    <p:sldId id="493" r:id="rId71"/>
    <p:sldId id="495" r:id="rId72"/>
    <p:sldId id="958" r:id="rId73"/>
    <p:sldId id="959" r:id="rId74"/>
    <p:sldId id="960" r:id="rId75"/>
    <p:sldId id="971" r:id="rId76"/>
    <p:sldId id="961" r:id="rId77"/>
    <p:sldId id="962" r:id="rId78"/>
    <p:sldId id="966" r:id="rId79"/>
    <p:sldId id="967" r:id="rId80"/>
    <p:sldId id="963" r:id="rId81"/>
    <p:sldId id="970" r:id="rId82"/>
    <p:sldId id="972" r:id="rId83"/>
    <p:sldId id="973" r:id="rId84"/>
    <p:sldId id="974" r:id="rId85"/>
    <p:sldId id="595" r:id="rId86"/>
    <p:sldId id="539" r:id="rId87"/>
    <p:sldId id="580" r:id="rId88"/>
    <p:sldId id="620" r:id="rId89"/>
    <p:sldId id="621" r:id="rId90"/>
    <p:sldId id="796" r:id="rId91"/>
    <p:sldId id="931" r:id="rId92"/>
    <p:sldId id="985" r:id="rId93"/>
    <p:sldId id="849" r:id="rId94"/>
    <p:sldId id="800" r:id="rId95"/>
    <p:sldId id="615" r:id="rId96"/>
    <p:sldId id="506" r:id="rId97"/>
    <p:sldId id="803" r:id="rId98"/>
    <p:sldId id="804" r:id="rId99"/>
    <p:sldId id="791" r:id="rId100"/>
    <p:sldId id="793" r:id="rId101"/>
    <p:sldId id="794" r:id="rId102"/>
    <p:sldId id="795" r:id="rId103"/>
    <p:sldId id="616" r:id="rId104"/>
    <p:sldId id="505" r:id="rId105"/>
    <p:sldId id="513" r:id="rId106"/>
    <p:sldId id="618" r:id="rId107"/>
    <p:sldId id="619" r:id="rId108"/>
    <p:sldId id="617" r:id="rId109"/>
    <p:sldId id="502" r:id="rId110"/>
    <p:sldId id="503" r:id="rId111"/>
    <p:sldId id="699" r:id="rId112"/>
    <p:sldId id="504" r:id="rId113"/>
    <p:sldId id="700" r:id="rId114"/>
    <p:sldId id="679" r:id="rId115"/>
    <p:sldId id="940" r:id="rId116"/>
    <p:sldId id="942" r:id="rId117"/>
    <p:sldId id="941" r:id="rId118"/>
    <p:sldId id="677" r:id="rId119"/>
    <p:sldId id="678" r:id="rId120"/>
    <p:sldId id="680" r:id="rId121"/>
    <p:sldId id="507" r:id="rId122"/>
    <p:sldId id="591" r:id="rId123"/>
    <p:sldId id="509" r:id="rId124"/>
    <p:sldId id="510" r:id="rId125"/>
    <p:sldId id="511" r:id="rId126"/>
    <p:sldId id="512" r:id="rId127"/>
    <p:sldId id="527" r:id="rId128"/>
    <p:sldId id="529" r:id="rId129"/>
    <p:sldId id="701" r:id="rId130"/>
    <p:sldId id="853" r:id="rId131"/>
    <p:sldId id="530" r:id="rId132"/>
    <p:sldId id="899" r:id="rId133"/>
    <p:sldId id="702" r:id="rId134"/>
    <p:sldId id="531" r:id="rId135"/>
    <p:sldId id="947" r:id="rId136"/>
    <p:sldId id="948" r:id="rId137"/>
    <p:sldId id="949" r:id="rId138"/>
    <p:sldId id="950" r:id="rId139"/>
    <p:sldId id="644" r:id="rId140"/>
    <p:sldId id="854" r:id="rId141"/>
    <p:sldId id="645" r:id="rId142"/>
    <p:sldId id="855" r:id="rId143"/>
    <p:sldId id="816" r:id="rId144"/>
    <p:sldId id="817" r:id="rId145"/>
    <p:sldId id="545" r:id="rId146"/>
    <p:sldId id="533" r:id="rId147"/>
    <p:sldId id="534" r:id="rId148"/>
    <p:sldId id="542" r:id="rId149"/>
    <p:sldId id="543" r:id="rId150"/>
    <p:sldId id="544" r:id="rId151"/>
    <p:sldId id="546" r:id="rId152"/>
    <p:sldId id="522" r:id="rId153"/>
    <p:sldId id="523" r:id="rId154"/>
    <p:sldId id="809" r:id="rId155"/>
    <p:sldId id="526" r:id="rId156"/>
    <p:sldId id="524" r:id="rId157"/>
    <p:sldId id="525" r:id="rId158"/>
    <p:sldId id="548" r:id="rId159"/>
    <p:sldId id="646" r:id="rId160"/>
    <p:sldId id="647" r:id="rId161"/>
    <p:sldId id="773" r:id="rId162"/>
    <p:sldId id="772" r:id="rId163"/>
    <p:sldId id="789" r:id="rId164"/>
    <p:sldId id="790" r:id="rId165"/>
    <p:sldId id="549" r:id="rId166"/>
    <p:sldId id="550" r:id="rId167"/>
    <p:sldId id="547" r:id="rId168"/>
    <p:sldId id="515" r:id="rId169"/>
    <p:sldId id="516" r:id="rId170"/>
    <p:sldId id="517" r:id="rId171"/>
    <p:sldId id="551" r:id="rId172"/>
    <p:sldId id="554" r:id="rId173"/>
    <p:sldId id="555" r:id="rId174"/>
    <p:sldId id="556" r:id="rId175"/>
    <p:sldId id="557" r:id="rId176"/>
    <p:sldId id="558" r:id="rId177"/>
    <p:sldId id="562" r:id="rId178"/>
    <p:sldId id="563" r:id="rId179"/>
    <p:sldId id="661" r:id="rId180"/>
    <p:sldId id="625" r:id="rId181"/>
    <p:sldId id="559" r:id="rId182"/>
    <p:sldId id="936" r:id="rId183"/>
    <p:sldId id="304" r:id="rId184"/>
    <p:sldId id="560" r:id="rId185"/>
    <p:sldId id="903" r:id="rId186"/>
    <p:sldId id="561" r:id="rId187"/>
    <p:sldId id="564" r:id="rId188"/>
    <p:sldId id="826" r:id="rId189"/>
    <p:sldId id="566" r:id="rId190"/>
    <p:sldId id="567" r:id="rId191"/>
    <p:sldId id="832" r:id="rId192"/>
    <p:sldId id="568" r:id="rId193"/>
    <p:sldId id="820" r:id="rId194"/>
    <p:sldId id="821" r:id="rId195"/>
    <p:sldId id="798" r:id="rId196"/>
    <p:sldId id="799" r:id="rId197"/>
    <p:sldId id="666" r:id="rId198"/>
    <p:sldId id="665" r:id="rId199"/>
    <p:sldId id="569" r:id="rId200"/>
    <p:sldId id="944" r:id="rId201"/>
    <p:sldId id="823" r:id="rId202"/>
    <p:sldId id="570" r:id="rId203"/>
    <p:sldId id="864" r:id="rId204"/>
    <p:sldId id="945" r:id="rId205"/>
    <p:sldId id="863" r:id="rId206"/>
    <p:sldId id="806" r:id="rId207"/>
    <p:sldId id="828" r:id="rId208"/>
    <p:sldId id="808" r:id="rId209"/>
    <p:sldId id="807" r:id="rId210"/>
    <p:sldId id="572" r:id="rId211"/>
    <p:sldId id="586" r:id="rId212"/>
    <p:sldId id="827" r:id="rId213"/>
    <p:sldId id="836" r:id="rId214"/>
    <p:sldId id="837" r:id="rId215"/>
    <p:sldId id="573" r:id="rId216"/>
    <p:sldId id="574" r:id="rId217"/>
    <p:sldId id="838" r:id="rId218"/>
    <p:sldId id="839" r:id="rId219"/>
    <p:sldId id="582" r:id="rId220"/>
    <p:sldId id="581" r:id="rId221"/>
    <p:sldId id="859" r:id="rId222"/>
    <p:sldId id="576" r:id="rId223"/>
    <p:sldId id="824" r:id="rId224"/>
    <p:sldId id="577" r:id="rId225"/>
    <p:sldId id="935" r:id="rId226"/>
    <p:sldId id="371" r:id="rId227"/>
    <p:sldId id="575" r:id="rId228"/>
    <p:sldId id="733" r:id="rId229"/>
    <p:sldId id="583" r:id="rId230"/>
    <p:sldId id="584" r:id="rId231"/>
    <p:sldId id="585" r:id="rId232"/>
    <p:sldId id="609" r:id="rId233"/>
    <p:sldId id="610" r:id="rId234"/>
    <p:sldId id="703" r:id="rId235"/>
    <p:sldId id="611" r:id="rId236"/>
    <p:sldId id="612" r:id="rId237"/>
    <p:sldId id="704" r:id="rId238"/>
    <p:sldId id="613" r:id="rId239"/>
    <p:sldId id="705" r:id="rId240"/>
    <p:sldId id="614" r:id="rId241"/>
    <p:sldId id="311" r:id="rId242"/>
    <p:sldId id="934" r:id="rId243"/>
    <p:sldId id="937" r:id="rId244"/>
    <p:sldId id="894" r:id="rId245"/>
    <p:sldId id="312" r:id="rId246"/>
    <p:sldId id="892" r:id="rId247"/>
    <p:sldId id="911" r:id="rId248"/>
    <p:sldId id="912" r:id="rId249"/>
    <p:sldId id="587" r:id="rId250"/>
    <p:sldId id="675" r:id="rId251"/>
    <p:sldId id="588" r:id="rId252"/>
    <p:sldId id="706" r:id="rId253"/>
    <p:sldId id="589" r:id="rId254"/>
    <p:sldId id="856" r:id="rId255"/>
    <p:sldId id="857" r:id="rId256"/>
    <p:sldId id="707" r:id="rId257"/>
    <p:sldId id="815" r:id="rId258"/>
    <p:sldId id="979" r:id="rId259"/>
    <p:sldId id="982" r:id="rId260"/>
    <p:sldId id="983" r:id="rId261"/>
    <p:sldId id="975" r:id="rId262"/>
    <p:sldId id="708" r:id="rId263"/>
    <p:sldId id="593" r:id="rId264"/>
    <p:sldId id="709" r:id="rId265"/>
    <p:sldId id="594" r:id="rId266"/>
    <p:sldId id="710" r:id="rId267"/>
    <p:sldId id="607" r:id="rId268"/>
    <p:sldId id="336" r:id="rId269"/>
    <p:sldId id="337" r:id="rId270"/>
    <p:sldId id="748" r:id="rId271"/>
    <p:sldId id="622" r:id="rId272"/>
    <p:sldId id="989" r:id="rId273"/>
    <p:sldId id="987" r:id="rId274"/>
    <p:sldId id="623" r:id="rId275"/>
    <p:sldId id="990" r:id="rId276"/>
    <p:sldId id="991" r:id="rId277"/>
    <p:sldId id="858" r:id="rId278"/>
    <p:sldId id="627" r:id="rId279"/>
    <p:sldId id="628" r:id="rId280"/>
    <p:sldId id="626" r:id="rId281"/>
    <p:sldId id="992" r:id="rId282"/>
    <p:sldId id="629" r:id="rId283"/>
    <p:sldId id="630" r:id="rId284"/>
    <p:sldId id="818" r:id="rId285"/>
    <p:sldId id="631" r:id="rId286"/>
    <p:sldId id="993" r:id="rId287"/>
    <p:sldId id="913" r:id="rId288"/>
    <p:sldId id="632" r:id="rId289"/>
    <p:sldId id="994" r:id="rId290"/>
    <p:sldId id="751" r:id="rId291"/>
    <p:sldId id="352" r:id="rId292"/>
    <p:sldId id="633" r:id="rId293"/>
    <p:sldId id="995" r:id="rId294"/>
    <p:sldId id="996" r:id="rId295"/>
    <p:sldId id="634" r:id="rId296"/>
    <p:sldId id="635" r:id="rId297"/>
    <p:sldId id="368" r:id="rId298"/>
    <p:sldId id="636" r:id="rId299"/>
    <p:sldId id="663" r:id="rId300"/>
    <p:sldId id="664" r:id="rId301"/>
    <p:sldId id="637" r:id="rId302"/>
    <p:sldId id="638" r:id="rId303"/>
    <p:sldId id="712" r:id="rId304"/>
    <p:sldId id="713" r:id="rId305"/>
    <p:sldId id="714" r:id="rId306"/>
    <p:sldId id="904" r:id="rId307"/>
    <p:sldId id="906" r:id="rId308"/>
    <p:sldId id="910" r:id="rId309"/>
    <p:sldId id="379" r:id="rId310"/>
    <p:sldId id="953" r:id="rId311"/>
    <p:sldId id="643" r:id="rId312"/>
    <p:sldId id="642" r:id="rId313"/>
    <p:sldId id="847" r:id="rId314"/>
    <p:sldId id="848" r:id="rId315"/>
    <p:sldId id="640" r:id="rId316"/>
    <p:sldId id="641" r:id="rId317"/>
    <p:sldId id="648" r:id="rId318"/>
    <p:sldId id="649" r:id="rId319"/>
    <p:sldId id="650" r:id="rId320"/>
    <p:sldId id="651" r:id="rId321"/>
    <p:sldId id="652" r:id="rId322"/>
    <p:sldId id="653" r:id="rId323"/>
    <p:sldId id="386" r:id="rId324"/>
    <p:sldId id="654" r:id="rId325"/>
    <p:sldId id="655" r:id="rId326"/>
    <p:sldId id="656" r:id="rId327"/>
    <p:sldId id="397" r:id="rId328"/>
    <p:sldId id="657" r:id="rId329"/>
    <p:sldId id="658" r:id="rId330"/>
    <p:sldId id="659" r:id="rId331"/>
    <p:sldId id="399" r:id="rId332"/>
    <p:sldId id="660" r:id="rId333"/>
    <p:sldId id="829" r:id="rId334"/>
    <p:sldId id="830" r:id="rId335"/>
    <p:sldId id="669" r:id="rId336"/>
    <p:sldId id="670" r:id="rId337"/>
    <p:sldId id="831" r:id="rId338"/>
    <p:sldId id="683" r:id="rId339"/>
    <p:sldId id="684" r:id="rId340"/>
    <p:sldId id="682" r:id="rId341"/>
    <p:sldId id="860" r:id="rId342"/>
    <p:sldId id="671" r:id="rId343"/>
    <p:sldId id="672" r:id="rId344"/>
    <p:sldId id="673" r:id="rId345"/>
    <p:sldId id="674" r:id="rId346"/>
    <p:sldId id="801" r:id="rId347"/>
    <p:sldId id="802" r:id="rId348"/>
    <p:sldId id="914" r:id="rId349"/>
    <p:sldId id="852" r:id="rId350"/>
    <p:sldId id="895" r:id="rId351"/>
    <p:sldId id="896" r:id="rId352"/>
    <p:sldId id="978" r:id="rId353"/>
    <p:sldId id="741" r:id="rId354"/>
    <p:sldId id="742" r:id="rId355"/>
    <p:sldId id="743" r:id="rId356"/>
    <p:sldId id="744" r:id="rId357"/>
    <p:sldId id="746" r:id="rId358"/>
    <p:sldId id="745" r:id="rId359"/>
    <p:sldId id="747" r:id="rId360"/>
    <p:sldId id="835" r:id="rId361"/>
    <p:sldId id="686" r:id="rId362"/>
    <p:sldId id="685" r:id="rId363"/>
    <p:sldId id="957" r:id="rId364"/>
    <p:sldId id="719" r:id="rId365"/>
    <p:sldId id="720" r:id="rId366"/>
    <p:sldId id="715" r:id="rId367"/>
    <p:sldId id="716" r:id="rId368"/>
    <p:sldId id="717" r:id="rId369"/>
    <p:sldId id="872" r:id="rId370"/>
    <p:sldId id="721" r:id="rId371"/>
    <p:sldId id="722" r:id="rId372"/>
    <p:sldId id="718" r:id="rId373"/>
    <p:sldId id="723" r:id="rId374"/>
    <p:sldId id="724" r:id="rId375"/>
    <p:sldId id="749" r:id="rId376"/>
    <p:sldId id="915" r:id="rId377"/>
    <p:sldId id="750" r:id="rId378"/>
    <p:sldId id="810" r:id="rId379"/>
    <p:sldId id="811" r:id="rId380"/>
    <p:sldId id="812" r:id="rId381"/>
    <p:sldId id="725" r:id="rId382"/>
    <p:sldId id="726" r:id="rId383"/>
    <p:sldId id="727" r:id="rId384"/>
    <p:sldId id="728" r:id="rId385"/>
    <p:sldId id="781" r:id="rId386"/>
    <p:sldId id="730" r:id="rId387"/>
    <p:sldId id="775" r:id="rId388"/>
    <p:sldId id="734" r:id="rId389"/>
    <p:sldId id="735" r:id="rId390"/>
    <p:sldId id="738" r:id="rId391"/>
    <p:sldId id="774" r:id="rId392"/>
    <p:sldId id="737" r:id="rId393"/>
    <p:sldId id="740" r:id="rId394"/>
    <p:sldId id="968" r:id="rId395"/>
    <p:sldId id="969" r:id="rId396"/>
    <p:sldId id="986" r:id="rId397"/>
    <p:sldId id="427" r:id="rId398"/>
    <p:sldId id="688" r:id="rId399"/>
    <p:sldId id="689" r:id="rId400"/>
    <p:sldId id="731" r:id="rId401"/>
    <p:sldId id="732" r:id="rId402"/>
    <p:sldId id="758" r:id="rId403"/>
    <p:sldId id="759" r:id="rId404"/>
    <p:sldId id="916" r:id="rId405"/>
    <p:sldId id="917" r:id="rId406"/>
    <p:sldId id="840" r:id="rId407"/>
    <p:sldId id="841" r:id="rId408"/>
    <p:sldId id="939" r:id="rId409"/>
    <p:sldId id="766" r:id="rId410"/>
    <p:sldId id="767" r:id="rId411"/>
    <p:sldId id="776" r:id="rId412"/>
    <p:sldId id="752" r:id="rId413"/>
    <p:sldId id="753" r:id="rId414"/>
    <p:sldId id="764" r:id="rId415"/>
    <p:sldId id="765" r:id="rId416"/>
    <p:sldId id="874" r:id="rId417"/>
    <p:sldId id="946" r:id="rId418"/>
    <p:sldId id="777" r:id="rId419"/>
    <p:sldId id="762" r:id="rId420"/>
    <p:sldId id="763" r:id="rId421"/>
    <p:sldId id="769" r:id="rId422"/>
    <p:sldId id="770" r:id="rId423"/>
    <p:sldId id="873" r:id="rId424"/>
    <p:sldId id="875" r:id="rId425"/>
    <p:sldId id="943" r:id="rId426"/>
    <p:sldId id="755" r:id="rId427"/>
    <p:sldId id="754" r:id="rId428"/>
    <p:sldId id="760" r:id="rId429"/>
    <p:sldId id="952" r:id="rId430"/>
    <p:sldId id="768" r:id="rId431"/>
    <p:sldId id="761" r:id="rId432"/>
    <p:sldId id="861" r:id="rId433"/>
    <p:sldId id="862" r:id="rId434"/>
    <p:sldId id="756" r:id="rId435"/>
    <p:sldId id="771" r:id="rId436"/>
    <p:sldId id="876" r:id="rId437"/>
    <p:sldId id="877" r:id="rId438"/>
    <p:sldId id="778" r:id="rId439"/>
    <p:sldId id="779" r:id="rId440"/>
    <p:sldId id="834" r:id="rId441"/>
    <p:sldId id="780" r:id="rId442"/>
    <p:sldId id="833" r:id="rId443"/>
    <p:sldId id="783" r:id="rId444"/>
    <p:sldId id="880" r:id="rId445"/>
    <p:sldId id="881" r:id="rId446"/>
    <p:sldId id="879" r:id="rId447"/>
    <p:sldId id="866" r:id="rId448"/>
    <p:sldId id="878" r:id="rId449"/>
    <p:sldId id="867" r:id="rId450"/>
    <p:sldId id="868" r:id="rId451"/>
    <p:sldId id="870" r:id="rId452"/>
    <p:sldId id="871" r:id="rId453"/>
    <p:sldId id="869" r:id="rId454"/>
    <p:sldId id="918" r:id="rId455"/>
    <p:sldId id="919" r:id="rId456"/>
    <p:sldId id="920" r:id="rId457"/>
    <p:sldId id="921" r:id="rId458"/>
    <p:sldId id="922" r:id="rId459"/>
    <p:sldId id="923" r:id="rId460"/>
    <p:sldId id="924" r:id="rId461"/>
    <p:sldId id="925" r:id="rId462"/>
    <p:sldId id="926" r:id="rId463"/>
    <p:sldId id="927" r:id="rId464"/>
    <p:sldId id="885" r:id="rId465"/>
    <p:sldId id="976" r:id="rId466"/>
    <p:sldId id="933" r:id="rId467"/>
    <p:sldId id="954" r:id="rId468"/>
    <p:sldId id="788" r:id="rId469"/>
    <p:sldId id="988" r:id="rId47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C86"/>
    <a:srgbClr val="C74C49"/>
    <a:srgbClr val="D9DD21"/>
    <a:srgbClr val="E01E1E"/>
    <a:srgbClr val="FE1212"/>
    <a:srgbClr val="C41A1A"/>
    <a:srgbClr val="2658E6"/>
    <a:srgbClr val="7EEEE3"/>
    <a:srgbClr val="E1FBF9"/>
    <a:srgbClr val="D2E8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7" d="100"/>
          <a:sy n="87" d="100"/>
        </p:scale>
        <p:origin x="1470" y="72"/>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475" Type="http://schemas.openxmlformats.org/officeDocument/2006/relationships/theme" Target="theme/theme1.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slide" Target="slides/slide443.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455" Type="http://schemas.openxmlformats.org/officeDocument/2006/relationships/slide" Target="slides/slide454.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466" Type="http://schemas.openxmlformats.org/officeDocument/2006/relationships/slide" Target="slides/slide465.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slide" Target="slides/slide445.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457" Type="http://schemas.openxmlformats.org/officeDocument/2006/relationships/slide" Target="slides/slide456.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468" Type="http://schemas.openxmlformats.org/officeDocument/2006/relationships/slide" Target="slides/slide467.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48" Type="http://schemas.openxmlformats.org/officeDocument/2006/relationships/slide" Target="slides/slide447.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459" Type="http://schemas.openxmlformats.org/officeDocument/2006/relationships/slide" Target="slides/slide458.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470" Type="http://schemas.openxmlformats.org/officeDocument/2006/relationships/slide" Target="slides/slide469.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450" Type="http://schemas.openxmlformats.org/officeDocument/2006/relationships/slide" Target="slides/slide449.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461" Type="http://schemas.openxmlformats.org/officeDocument/2006/relationships/slide" Target="slides/slide460.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265" Type="http://schemas.openxmlformats.org/officeDocument/2006/relationships/slide" Target="slides/slide264.xml"/><Relationship Id="rId472" Type="http://schemas.openxmlformats.org/officeDocument/2006/relationships/commentAuthors" Target="commentAuthors.xml"/><Relationship Id="rId125" Type="http://schemas.openxmlformats.org/officeDocument/2006/relationships/slide" Target="slides/slide124.xml"/><Relationship Id="rId167" Type="http://schemas.openxmlformats.org/officeDocument/2006/relationships/slide" Target="slides/slide166.xml"/><Relationship Id="rId332" Type="http://schemas.openxmlformats.org/officeDocument/2006/relationships/slide" Target="slides/slide331.xml"/><Relationship Id="rId374" Type="http://schemas.openxmlformats.org/officeDocument/2006/relationships/slide" Target="slides/slide373.xml"/><Relationship Id="rId71" Type="http://schemas.openxmlformats.org/officeDocument/2006/relationships/slide" Target="slides/slide70.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76" Type="http://schemas.openxmlformats.org/officeDocument/2006/relationships/slide" Target="slides/slide275.xml"/><Relationship Id="rId441" Type="http://schemas.openxmlformats.org/officeDocument/2006/relationships/slide" Target="slides/slide440.xml"/><Relationship Id="rId40" Type="http://schemas.openxmlformats.org/officeDocument/2006/relationships/slide" Target="slides/slide39.xml"/><Relationship Id="rId136" Type="http://schemas.openxmlformats.org/officeDocument/2006/relationships/slide" Target="slides/slide135.xml"/><Relationship Id="rId178" Type="http://schemas.openxmlformats.org/officeDocument/2006/relationships/slide" Target="slides/slide177.xml"/><Relationship Id="rId301" Type="http://schemas.openxmlformats.org/officeDocument/2006/relationships/slide" Target="slides/slide300.xml"/><Relationship Id="rId343" Type="http://schemas.openxmlformats.org/officeDocument/2006/relationships/slide" Target="slides/slide342.xml"/><Relationship Id="rId82" Type="http://schemas.openxmlformats.org/officeDocument/2006/relationships/slide" Target="slides/slide81.xml"/><Relationship Id="rId203" Type="http://schemas.openxmlformats.org/officeDocument/2006/relationships/slide" Target="slides/slide202.xml"/><Relationship Id="rId385" Type="http://schemas.openxmlformats.org/officeDocument/2006/relationships/slide" Target="slides/slide384.xml"/><Relationship Id="rId245" Type="http://schemas.openxmlformats.org/officeDocument/2006/relationships/slide" Target="slides/slide244.xml"/><Relationship Id="rId287" Type="http://schemas.openxmlformats.org/officeDocument/2006/relationships/slide" Target="slides/slide286.xml"/><Relationship Id="rId410" Type="http://schemas.openxmlformats.org/officeDocument/2006/relationships/slide" Target="slides/slide409.xml"/><Relationship Id="rId452" Type="http://schemas.openxmlformats.org/officeDocument/2006/relationships/slide" Target="slides/slide451.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slide" Target="slides/slide441.xml"/><Relationship Id="rId463" Type="http://schemas.openxmlformats.org/officeDocument/2006/relationships/slide" Target="slides/slide462.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453" Type="http://schemas.openxmlformats.org/officeDocument/2006/relationships/slide" Target="slides/slide452.xml"/><Relationship Id="rId474" Type="http://schemas.openxmlformats.org/officeDocument/2006/relationships/viewProps" Target="viewProps.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464" Type="http://schemas.openxmlformats.org/officeDocument/2006/relationships/slide" Target="slides/slide463.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slide" Target="slides/slide453.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465" Type="http://schemas.openxmlformats.org/officeDocument/2006/relationships/slide" Target="slides/slide464.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476" Type="http://schemas.openxmlformats.org/officeDocument/2006/relationships/tableStyles" Target="tableStyles.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456" Type="http://schemas.openxmlformats.org/officeDocument/2006/relationships/slide" Target="slides/slide455.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467" Type="http://schemas.openxmlformats.org/officeDocument/2006/relationships/slide" Target="slides/slide466.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slide" Target="slides/slide446.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458" Type="http://schemas.openxmlformats.org/officeDocument/2006/relationships/slide" Target="slides/slide457.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469" Type="http://schemas.openxmlformats.org/officeDocument/2006/relationships/slide" Target="slides/slide468.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449" Type="http://schemas.openxmlformats.org/officeDocument/2006/relationships/slide" Target="slides/slide448.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60" Type="http://schemas.openxmlformats.org/officeDocument/2006/relationships/slide" Target="slides/slide459.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471" Type="http://schemas.openxmlformats.org/officeDocument/2006/relationships/notesMaster" Target="notesMasters/notesMaster1.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202" Type="http://schemas.openxmlformats.org/officeDocument/2006/relationships/slide" Target="slides/slide201.xml"/><Relationship Id="rId244" Type="http://schemas.openxmlformats.org/officeDocument/2006/relationships/slide" Target="slides/slide243.xml"/><Relationship Id="rId39" Type="http://schemas.openxmlformats.org/officeDocument/2006/relationships/slide" Target="slides/slide38.xml"/><Relationship Id="rId286" Type="http://schemas.openxmlformats.org/officeDocument/2006/relationships/slide" Target="slides/slide285.xml"/><Relationship Id="rId451" Type="http://schemas.openxmlformats.org/officeDocument/2006/relationships/slide" Target="slides/slide450.xml"/><Relationship Id="rId50" Type="http://schemas.openxmlformats.org/officeDocument/2006/relationships/slide" Target="slides/slide49.xml"/><Relationship Id="rId104" Type="http://schemas.openxmlformats.org/officeDocument/2006/relationships/slide" Target="slides/slide103.xml"/><Relationship Id="rId146" Type="http://schemas.openxmlformats.org/officeDocument/2006/relationships/slide" Target="slides/slide145.xml"/><Relationship Id="rId188" Type="http://schemas.openxmlformats.org/officeDocument/2006/relationships/slide" Target="slides/slide187.xml"/><Relationship Id="rId311" Type="http://schemas.openxmlformats.org/officeDocument/2006/relationships/slide" Target="slides/slide310.xml"/><Relationship Id="rId353" Type="http://schemas.openxmlformats.org/officeDocument/2006/relationships/slide" Target="slides/slide352.xml"/><Relationship Id="rId395" Type="http://schemas.openxmlformats.org/officeDocument/2006/relationships/slide" Target="slides/slide394.xml"/><Relationship Id="rId409" Type="http://schemas.openxmlformats.org/officeDocument/2006/relationships/slide" Target="slides/slide408.xml"/><Relationship Id="rId92" Type="http://schemas.openxmlformats.org/officeDocument/2006/relationships/slide" Target="slides/slide91.xml"/><Relationship Id="rId213" Type="http://schemas.openxmlformats.org/officeDocument/2006/relationships/slide" Target="slides/slide212.xml"/><Relationship Id="rId420" Type="http://schemas.openxmlformats.org/officeDocument/2006/relationships/slide" Target="slides/slide419.xml"/><Relationship Id="rId255" Type="http://schemas.openxmlformats.org/officeDocument/2006/relationships/slide" Target="slides/slide254.xml"/><Relationship Id="rId297" Type="http://schemas.openxmlformats.org/officeDocument/2006/relationships/slide" Target="slides/slide296.xml"/><Relationship Id="rId462" Type="http://schemas.openxmlformats.org/officeDocument/2006/relationships/slide" Target="slides/slide461.xml"/><Relationship Id="rId115" Type="http://schemas.openxmlformats.org/officeDocument/2006/relationships/slide" Target="slides/slide114.xml"/><Relationship Id="rId157" Type="http://schemas.openxmlformats.org/officeDocument/2006/relationships/slide" Target="slides/slide156.xml"/><Relationship Id="rId322" Type="http://schemas.openxmlformats.org/officeDocument/2006/relationships/slide" Target="slides/slide321.xml"/><Relationship Id="rId364" Type="http://schemas.openxmlformats.org/officeDocument/2006/relationships/slide" Target="slides/slide363.xml"/><Relationship Id="rId61" Type="http://schemas.openxmlformats.org/officeDocument/2006/relationships/slide" Target="slides/slide60.xml"/><Relationship Id="rId199" Type="http://schemas.openxmlformats.org/officeDocument/2006/relationships/slide" Target="slides/slide198.xml"/><Relationship Id="rId19" Type="http://schemas.openxmlformats.org/officeDocument/2006/relationships/slide" Target="slides/slide18.xml"/><Relationship Id="rId224" Type="http://schemas.openxmlformats.org/officeDocument/2006/relationships/slide" Target="slides/slide223.xml"/><Relationship Id="rId266" Type="http://schemas.openxmlformats.org/officeDocument/2006/relationships/slide" Target="slides/slide265.xml"/><Relationship Id="rId431" Type="http://schemas.openxmlformats.org/officeDocument/2006/relationships/slide" Target="slides/slide430.xml"/><Relationship Id="rId47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10-01-2019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74</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138</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267</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279</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C5AE1-8B73-453E-AD5C-7AC64EE599C7}" type="slidenum">
              <a:rPr lang="en-IN" smtClean="0"/>
              <a:t>280</a:t>
            </a:fld>
            <a:endParaRPr lang="en-IN"/>
          </a:p>
        </p:txBody>
      </p:sp>
    </p:spTree>
    <p:extLst>
      <p:ext uri="{BB962C8B-B14F-4D97-AF65-F5344CB8AC3E}">
        <p14:creationId xmlns:p14="http://schemas.microsoft.com/office/powerpoint/2010/main" val="3027147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C5AE1-8B73-453E-AD5C-7AC64EE599C7}" type="slidenum">
              <a:rPr lang="en-IN" smtClean="0"/>
              <a:t>281</a:t>
            </a:fld>
            <a:endParaRPr lang="en-IN"/>
          </a:p>
        </p:txBody>
      </p:sp>
    </p:spTree>
    <p:extLst>
      <p:ext uri="{BB962C8B-B14F-4D97-AF65-F5344CB8AC3E}">
        <p14:creationId xmlns:p14="http://schemas.microsoft.com/office/powerpoint/2010/main" val="3152126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364</a:t>
            </a:fld>
            <a:endParaRPr lang="en-IN"/>
          </a:p>
        </p:txBody>
      </p:sp>
    </p:spTree>
    <p:extLst>
      <p:ext uri="{BB962C8B-B14F-4D97-AF65-F5344CB8AC3E}">
        <p14:creationId xmlns:p14="http://schemas.microsoft.com/office/powerpoint/2010/main" val="11999534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446</a:t>
            </a:fld>
            <a:endParaRPr lang="en-IN"/>
          </a:p>
        </p:txBody>
      </p:sp>
    </p:spTree>
    <p:extLst>
      <p:ext uri="{BB962C8B-B14F-4D97-AF65-F5344CB8AC3E}">
        <p14:creationId xmlns:p14="http://schemas.microsoft.com/office/powerpoint/2010/main" val="24155581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1/10/2019</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1/10/2019</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1/10/2019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1/10/2019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 Id="rId9" Type="http://schemas.openxmlformats.org/officeDocument/2006/relationships/image" Target="../media/image6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80.xml.rels><?xml version="1.0" encoding="UTF-8" standalone="yes"?>
<Relationships xmlns="http://schemas.openxmlformats.org/package/2006/relationships"><Relationship Id="rId2" Type="http://schemas.openxmlformats.org/officeDocument/2006/relationships/image" Target="../media/image63.jpg"/><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7.xml"/><Relationship Id="rId5" Type="http://schemas.openxmlformats.org/officeDocument/2006/relationships/image" Target="../media/image71.png"/><Relationship Id="rId4" Type="http://schemas.openxmlformats.org/officeDocument/2006/relationships/image" Target="../media/image70.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jpg"/><Relationship Id="rId1" Type="http://schemas.openxmlformats.org/officeDocument/2006/relationships/slideLayout" Target="../slideLayouts/slideLayout7.xml"/><Relationship Id="rId4" Type="http://schemas.openxmlformats.org/officeDocument/2006/relationships/image" Target="../media/image76.png"/></Relationships>
</file>

<file path=ppt/slides/_rels/slide2.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13.xml"/><Relationship Id="rId7" Type="http://schemas.openxmlformats.org/officeDocument/2006/relationships/slide" Target="slide23.xml"/><Relationship Id="rId12" Type="http://schemas.openxmlformats.org/officeDocument/2006/relationships/slide" Target="slide41.xml"/><Relationship Id="rId2" Type="http://schemas.openxmlformats.org/officeDocument/2006/relationships/slide" Target="slide10.xml"/><Relationship Id="rId1" Type="http://schemas.openxmlformats.org/officeDocument/2006/relationships/slideLayout" Target="../slideLayouts/slideLayout7.xml"/><Relationship Id="rId6" Type="http://schemas.openxmlformats.org/officeDocument/2006/relationships/slide" Target="slide21.xml"/><Relationship Id="rId11" Type="http://schemas.openxmlformats.org/officeDocument/2006/relationships/slide" Target="slide35.xml"/><Relationship Id="rId5" Type="http://schemas.openxmlformats.org/officeDocument/2006/relationships/slide" Target="slide17.xml"/><Relationship Id="rId10" Type="http://schemas.openxmlformats.org/officeDocument/2006/relationships/slide" Target="slide33.xml"/><Relationship Id="rId4" Type="http://schemas.openxmlformats.org/officeDocument/2006/relationships/slide" Target="slide15.xml"/><Relationship Id="rId9" Type="http://schemas.openxmlformats.org/officeDocument/2006/relationships/slide" Target="slide31.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8" Type="http://schemas.openxmlformats.org/officeDocument/2006/relationships/image" Target="../media/image83.png"/><Relationship Id="rId3" Type="http://schemas.openxmlformats.org/officeDocument/2006/relationships/image" Target="../media/image78.png"/><Relationship Id="rId7" Type="http://schemas.openxmlformats.org/officeDocument/2006/relationships/image" Target="../media/image82.png"/><Relationship Id="rId2" Type="http://schemas.openxmlformats.org/officeDocument/2006/relationships/image" Target="../media/image77.png"/><Relationship Id="rId1" Type="http://schemas.openxmlformats.org/officeDocument/2006/relationships/slideLayout" Target="../slideLayouts/slideLayout7.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79.png"/><Relationship Id="rId9" Type="http://schemas.openxmlformats.org/officeDocument/2006/relationships/image" Target="../media/image84.png"/></Relationships>
</file>

<file path=ppt/slides/_rels/slide204.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77.png"/><Relationship Id="rId1" Type="http://schemas.openxmlformats.org/officeDocument/2006/relationships/slideLayout" Target="../slideLayouts/slideLayout7.xml"/><Relationship Id="rId4" Type="http://schemas.openxmlformats.org/officeDocument/2006/relationships/image" Target="../media/image86.png"/></Relationships>
</file>

<file path=ppt/slides/_rels/slide205.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6.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6.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2" Type="http://schemas.openxmlformats.org/officeDocument/2006/relationships/image" Target="../media/image92.jpg"/><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2" Type="http://schemas.openxmlformats.org/officeDocument/2006/relationships/image" Target="../media/image92.jpg"/><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7.xml"/><Relationship Id="rId4" Type="http://schemas.openxmlformats.org/officeDocument/2006/relationships/image" Target="../media/image106.png"/></Relationships>
</file>

<file path=ppt/slides/_rels/slide274.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13.png"/></Relationships>
</file>

<file path=ppt/slides/_rels/slide281.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15.png"/></Relationships>
</file>

<file path=ppt/slides/_rels/slide282.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slideLayout" Target="../slideLayouts/slideLayout7.xml"/><Relationship Id="rId5" Type="http://schemas.openxmlformats.org/officeDocument/2006/relationships/image" Target="../media/image125.png"/><Relationship Id="rId4" Type="http://schemas.openxmlformats.org/officeDocument/2006/relationships/image" Target="../media/image124.png"/></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slide" Target="slide103.xml"/><Relationship Id="rId3" Type="http://schemas.openxmlformats.org/officeDocument/2006/relationships/slide" Target="slide50.xml"/><Relationship Id="rId7" Type="http://schemas.openxmlformats.org/officeDocument/2006/relationships/slide" Target="slide95.xml"/><Relationship Id="rId12" Type="http://schemas.openxmlformats.org/officeDocument/2006/relationships/slide" Target="slide113.xml"/><Relationship Id="rId2" Type="http://schemas.openxmlformats.org/officeDocument/2006/relationships/slide" Target="slide43.xml"/><Relationship Id="rId1" Type="http://schemas.openxmlformats.org/officeDocument/2006/relationships/slideLayout" Target="../slideLayouts/slideLayout7.xml"/><Relationship Id="rId6" Type="http://schemas.openxmlformats.org/officeDocument/2006/relationships/slide" Target="slide88.xml"/><Relationship Id="rId11" Type="http://schemas.openxmlformats.org/officeDocument/2006/relationships/slide" Target="slide111.xml"/><Relationship Id="rId5" Type="http://schemas.openxmlformats.org/officeDocument/2006/relationships/slide" Target="slide85.xml"/><Relationship Id="rId10" Type="http://schemas.openxmlformats.org/officeDocument/2006/relationships/slide" Target="slide108.xml"/><Relationship Id="rId4" Type="http://schemas.openxmlformats.org/officeDocument/2006/relationships/slide" Target="slide64.xml"/><Relationship Id="rId9" Type="http://schemas.openxmlformats.org/officeDocument/2006/relationships/slide" Target="slide10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image" Target="../media/image128.png"/><Relationship Id="rId1" Type="http://schemas.openxmlformats.org/officeDocument/2006/relationships/slideLayout" Target="../slideLayouts/slideLayout7.xml"/><Relationship Id="rId4" Type="http://schemas.openxmlformats.org/officeDocument/2006/relationships/image" Target="../media/image130.png"/></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0.xml.rels><?xml version="1.0" encoding="UTF-8" standalone="yes"?>
<Relationships xmlns="http://schemas.openxmlformats.org/package/2006/relationships"><Relationship Id="rId3" Type="http://schemas.openxmlformats.org/officeDocument/2006/relationships/image" Target="../media/image133.gif"/><Relationship Id="rId2" Type="http://schemas.openxmlformats.org/officeDocument/2006/relationships/image" Target="../media/image132.gif"/><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image" Target="../media/image134.png"/><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slide" Target="slide151.xml"/><Relationship Id="rId13" Type="http://schemas.openxmlformats.org/officeDocument/2006/relationships/slide" Target="slide183.xml"/><Relationship Id="rId3" Type="http://schemas.openxmlformats.org/officeDocument/2006/relationships/slide" Target="slide121.xml"/><Relationship Id="rId7" Type="http://schemas.openxmlformats.org/officeDocument/2006/relationships/slide" Target="slide145.xml"/><Relationship Id="rId12" Type="http://schemas.openxmlformats.org/officeDocument/2006/relationships/slide" Target="slide180.xml"/><Relationship Id="rId2" Type="http://schemas.openxmlformats.org/officeDocument/2006/relationships/slide" Target="slide118.xml"/><Relationship Id="rId1" Type="http://schemas.openxmlformats.org/officeDocument/2006/relationships/slideLayout" Target="../slideLayouts/slideLayout7.xml"/><Relationship Id="rId6" Type="http://schemas.openxmlformats.org/officeDocument/2006/relationships/slide" Target="slide139.xml"/><Relationship Id="rId11" Type="http://schemas.openxmlformats.org/officeDocument/2006/relationships/slide" Target="slide177.xml"/><Relationship Id="rId5" Type="http://schemas.openxmlformats.org/officeDocument/2006/relationships/slide" Target="slide133.xml"/><Relationship Id="rId10" Type="http://schemas.openxmlformats.org/officeDocument/2006/relationships/slide" Target="slide171.xml"/><Relationship Id="rId4" Type="http://schemas.openxmlformats.org/officeDocument/2006/relationships/slide" Target="slide129.xml"/><Relationship Id="rId9" Type="http://schemas.openxmlformats.org/officeDocument/2006/relationships/slide" Target="slide167.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2" Type="http://schemas.openxmlformats.org/officeDocument/2006/relationships/image" Target="../media/image136.png"/><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7.xml.rels><?xml version="1.0" encoding="UTF-8" standalone="yes"?>
<Relationships xmlns="http://schemas.openxmlformats.org/package/2006/relationships"><Relationship Id="rId3" Type="http://schemas.openxmlformats.org/officeDocument/2006/relationships/image" Target="../media/image138.png"/><Relationship Id="rId2" Type="http://schemas.openxmlformats.org/officeDocument/2006/relationships/image" Target="../media/image137.png"/><Relationship Id="rId1" Type="http://schemas.openxmlformats.org/officeDocument/2006/relationships/slideLayout" Target="../slideLayouts/slideLayout7.xml"/></Relationships>
</file>

<file path=ppt/slides/_rels/slide468.xml.rels><?xml version="1.0" encoding="UTF-8" standalone="yes"?>
<Relationships xmlns="http://schemas.openxmlformats.org/package/2006/relationships"><Relationship Id="rId2" Type="http://schemas.openxmlformats.org/officeDocument/2006/relationships/image" Target="../media/image139.jpeg"/><Relationship Id="rId1" Type="http://schemas.openxmlformats.org/officeDocument/2006/relationships/slideLayout" Target="../slideLayouts/slideLayout7.xml"/></Relationships>
</file>

<file path=ppt/slides/_rels/slide469.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image" Target="../media/image140.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slide" Target="slide226.xml"/><Relationship Id="rId13" Type="http://schemas.openxmlformats.org/officeDocument/2006/relationships/slide" Target="slide239.xml"/><Relationship Id="rId3" Type="http://schemas.openxmlformats.org/officeDocument/2006/relationships/slide" Target="slide197.xml"/><Relationship Id="rId7" Type="http://schemas.openxmlformats.org/officeDocument/2006/relationships/slide" Target="slide222.xml"/><Relationship Id="rId12" Type="http://schemas.openxmlformats.org/officeDocument/2006/relationships/slide" Target="slide237.xml"/><Relationship Id="rId2" Type="http://schemas.openxmlformats.org/officeDocument/2006/relationships/slide" Target="slide186.xml"/><Relationship Id="rId1" Type="http://schemas.openxmlformats.org/officeDocument/2006/relationships/slideLayout" Target="../slideLayouts/slideLayout7.xml"/><Relationship Id="rId6" Type="http://schemas.openxmlformats.org/officeDocument/2006/relationships/slide" Target="slide219.xml"/><Relationship Id="rId11" Type="http://schemas.openxmlformats.org/officeDocument/2006/relationships/slide" Target="slide234.xml"/><Relationship Id="rId5" Type="http://schemas.openxmlformats.org/officeDocument/2006/relationships/slide" Target="slide215.xml"/><Relationship Id="rId10" Type="http://schemas.openxmlformats.org/officeDocument/2006/relationships/slide" Target="slide232.xml"/><Relationship Id="rId4" Type="http://schemas.openxmlformats.org/officeDocument/2006/relationships/slide" Target="slide199.xml"/><Relationship Id="rId9" Type="http://schemas.openxmlformats.org/officeDocument/2006/relationships/slide" Target="slide22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5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6.xml.rels><?xml version="1.0" encoding="UTF-8" standalone="yes"?>
<Relationships xmlns="http://schemas.openxmlformats.org/package/2006/relationships"><Relationship Id="rId8" Type="http://schemas.openxmlformats.org/officeDocument/2006/relationships/slide" Target="slide301.xml"/><Relationship Id="rId13" Type="http://schemas.openxmlformats.org/officeDocument/2006/relationships/slide" Target="slide317.xml"/><Relationship Id="rId3" Type="http://schemas.openxmlformats.org/officeDocument/2006/relationships/slide" Target="slide268.xml"/><Relationship Id="rId7" Type="http://schemas.openxmlformats.org/officeDocument/2006/relationships/slide" Target="slide299.xml"/><Relationship Id="rId12" Type="http://schemas.openxmlformats.org/officeDocument/2006/relationships/slide" Target="slide315.xml"/><Relationship Id="rId2" Type="http://schemas.openxmlformats.org/officeDocument/2006/relationships/slide" Target="slide241.xml"/><Relationship Id="rId1" Type="http://schemas.openxmlformats.org/officeDocument/2006/relationships/slideLayout" Target="../slideLayouts/slideLayout7.xml"/><Relationship Id="rId6" Type="http://schemas.openxmlformats.org/officeDocument/2006/relationships/slide" Target="slide297.xml"/><Relationship Id="rId11" Type="http://schemas.openxmlformats.org/officeDocument/2006/relationships/slide" Target="slide311.xml"/><Relationship Id="rId5" Type="http://schemas.openxmlformats.org/officeDocument/2006/relationships/slide" Target="slide291.xml"/><Relationship Id="rId10" Type="http://schemas.openxmlformats.org/officeDocument/2006/relationships/slide" Target="slide309.xml"/><Relationship Id="rId4" Type="http://schemas.openxmlformats.org/officeDocument/2006/relationships/slide" Target="slide278.xml"/><Relationship Id="rId9" Type="http://schemas.openxmlformats.org/officeDocument/2006/relationships/slide" Target="slide303.xml"/></Relationships>
</file>

<file path=ppt/slides/_rels/slide6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6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slide" Target="slide330.xml"/><Relationship Id="rId3" Type="http://schemas.openxmlformats.org/officeDocument/2006/relationships/slide" Target="slide320.xml"/><Relationship Id="rId7" Type="http://schemas.openxmlformats.org/officeDocument/2006/relationships/slide" Target="slide328.xml"/><Relationship Id="rId12" Type="http://schemas.openxmlformats.org/officeDocument/2006/relationships/slide" Target="slide364.xml"/><Relationship Id="rId2" Type="http://schemas.openxmlformats.org/officeDocument/2006/relationships/slide" Target="slide318.xml"/><Relationship Id="rId1" Type="http://schemas.openxmlformats.org/officeDocument/2006/relationships/slideLayout" Target="../slideLayouts/slideLayout7.xml"/><Relationship Id="rId6" Type="http://schemas.openxmlformats.org/officeDocument/2006/relationships/slide" Target="slide326.xml"/><Relationship Id="rId11" Type="http://schemas.openxmlformats.org/officeDocument/2006/relationships/slide" Target="slide345.xml"/><Relationship Id="rId5" Type="http://schemas.openxmlformats.org/officeDocument/2006/relationships/slide" Target="slide324.xml"/><Relationship Id="rId10" Type="http://schemas.openxmlformats.org/officeDocument/2006/relationships/slide" Target="slide343.xml"/><Relationship Id="rId4" Type="http://schemas.openxmlformats.org/officeDocument/2006/relationships/slide" Target="slide322.xml"/><Relationship Id="rId9" Type="http://schemas.openxmlformats.org/officeDocument/2006/relationships/slide" Target="slide336.xml"/></Relationships>
</file>

<file path=ppt/slides/_rels/slide70.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MySQL</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How would you explain a </a:t>
            </a:r>
            <a:r>
              <a:rPr lang="en-IN" dirty="0" smtClean="0">
                <a:solidFill>
                  <a:srgbClr val="DC525C"/>
                </a:solidFill>
                <a:latin typeface="Segoe UI Light" panose="020B0502040204020203" pitchFamily="34" charset="0"/>
                <a:cs typeface="Segoe UI Light" panose="020B0502040204020203" pitchFamily="34" charset="0"/>
              </a:rPr>
              <a:t>database to a child?</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chemeClr val="bg1">
                    <a:lumMod val="95000"/>
                  </a:schemeClr>
                </a:solidFill>
                <a:latin typeface="Arial" panose="020B0604020202020204" pitchFamily="34" charset="0"/>
                <a:cs typeface="Arial" panose="020B0604020202020204" pitchFamily="34" charset="0"/>
              </a:rPr>
              <a:t>CREATE DATABASE</a:t>
            </a:r>
          </a:p>
        </p:txBody>
      </p:sp>
      <p:sp>
        <p:nvSpPr>
          <p:cNvPr id="5" name="Rectangle 4"/>
          <p:cNvSpPr/>
          <p:nvPr/>
        </p:nvSpPr>
        <p:spPr>
          <a:xfrm>
            <a:off x="217714" y="16118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CREATE {DATABASE | SCHEMA} [IF NOT EXISTS] db_name</a:t>
            </a:r>
          </a:p>
        </p:txBody>
      </p:sp>
      <p:sp>
        <p:nvSpPr>
          <p:cNvPr id="6" name="Rectangle 5"/>
          <p:cNvSpPr/>
          <p:nvPr/>
        </p:nvSpPr>
        <p:spPr>
          <a:xfrm>
            <a:off x="152400" y="2819400"/>
            <a:ext cx="8839199" cy="923330"/>
          </a:xfrm>
          <a:prstGeom prst="rect">
            <a:avLst/>
          </a:prstGeom>
        </p:spPr>
        <p:txBody>
          <a:bodyPr wrap="square">
            <a:spAutoFit/>
          </a:bodyPr>
          <a:lstStyle/>
          <a:p>
            <a:pPr>
              <a:lnSpc>
                <a:spcPct val="150000"/>
              </a:lnSpc>
            </a:pPr>
            <a:r>
              <a:rPr lang="en-IN" dirty="0">
                <a:solidFill>
                  <a:srgbClr val="0070C0"/>
                </a:solidFill>
                <a:latin typeface="Liberation Mono"/>
                <a:ea typeface="Arial Unicode MS"/>
                <a:cs typeface="Arial" panose="020B0604020202020204" pitchFamily="34" charset="0"/>
              </a:rPr>
              <a:t>CREATE </a:t>
            </a:r>
            <a:r>
              <a:rPr lang="en-IN" dirty="0" smtClean="0">
                <a:solidFill>
                  <a:srgbClr val="0070C0"/>
                </a:solidFill>
                <a:latin typeface="Liberation Mono"/>
                <a:ea typeface="Arial Unicode MS"/>
                <a:cs typeface="Arial" panose="020B0604020202020204" pitchFamily="34" charset="0"/>
              </a:rPr>
              <a:t>DATABASE </a:t>
            </a:r>
            <a:r>
              <a:rPr lang="en-IN" dirty="0">
                <a:solidFill>
                  <a:srgbClr val="669900"/>
                </a:solidFill>
                <a:latin typeface="Liberation Mono"/>
              </a:rPr>
              <a:t>USER01</a:t>
            </a:r>
            <a:r>
              <a:rPr lang="en-IN" dirty="0" smtClean="0">
                <a:solidFill>
                  <a:srgbClr val="0070C0"/>
                </a:solidFill>
                <a:latin typeface="Liberation Mono"/>
                <a:ea typeface="Arial Unicode MS"/>
                <a:cs typeface="Arial" panose="020B0604020202020204" pitchFamily="34" charset="0"/>
              </a:rPr>
              <a:t>;</a:t>
            </a:r>
          </a:p>
          <a:p>
            <a:pPr>
              <a:lnSpc>
                <a:spcPct val="150000"/>
              </a:lnSpc>
            </a:pPr>
            <a:r>
              <a:rPr lang="en-IN" dirty="0">
                <a:solidFill>
                  <a:srgbClr val="0070C0"/>
                </a:solidFill>
                <a:latin typeface="Liberation Mono"/>
                <a:ea typeface="Arial Unicode MS"/>
                <a:cs typeface="Arial" panose="020B0604020202020204" pitchFamily="34" charset="0"/>
              </a:rPr>
              <a:t>CREATE </a:t>
            </a:r>
            <a:r>
              <a:rPr lang="en-IN" dirty="0" smtClean="0">
                <a:solidFill>
                  <a:srgbClr val="0070C0"/>
                </a:solidFill>
                <a:latin typeface="Liberation Mono"/>
                <a:ea typeface="Arial Unicode MS"/>
                <a:cs typeface="Arial" panose="020B0604020202020204" pitchFamily="34" charset="0"/>
              </a:rPr>
              <a:t>DATABASE </a:t>
            </a:r>
            <a:r>
              <a:rPr lang="en-IN" dirty="0">
                <a:solidFill>
                  <a:srgbClr val="A67F59"/>
                </a:solidFill>
                <a:latin typeface="Liberation Mono"/>
              </a:rPr>
              <a:t>IF NOT EXISTS </a:t>
            </a:r>
            <a:r>
              <a:rPr lang="en-IN" dirty="0">
                <a:solidFill>
                  <a:srgbClr val="669900"/>
                </a:solidFill>
                <a:latin typeface="Liberation Mono"/>
              </a:rPr>
              <a:t>USER01</a:t>
            </a:r>
            <a:r>
              <a:rPr lang="en-IN" dirty="0">
                <a:solidFill>
                  <a:srgbClr val="0070C0"/>
                </a:solidFill>
                <a:latin typeface="Liberation Mono"/>
                <a:ea typeface="Arial Unicode MS"/>
                <a:cs typeface="Arial" panose="020B0604020202020204" pitchFamily="34" charset="0"/>
              </a:rPr>
              <a:t>;</a:t>
            </a:r>
          </a:p>
        </p:txBody>
      </p:sp>
      <p:sp>
        <p:nvSpPr>
          <p:cNvPr id="7" name="Rectangle 6"/>
          <p:cNvSpPr/>
          <p:nvPr/>
        </p:nvSpPr>
        <p:spPr>
          <a:xfrm>
            <a:off x="152400" y="703183"/>
            <a:ext cx="88392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CREATE DATABASE creates a database with the given name. To use this statement, you need the CREATE privilege for the database</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2438400" y="2209800"/>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CREATE SCHEMA is a synonym for CREATE DATABASE.</a:t>
            </a:r>
          </a:p>
        </p:txBody>
      </p:sp>
    </p:spTree>
    <p:extLst>
      <p:ext uri="{BB962C8B-B14F-4D97-AF65-F5344CB8AC3E}">
        <p14:creationId xmlns:p14="http://schemas.microsoft.com/office/powerpoint/2010/main" val="250504884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DROP DATABASE</a:t>
            </a:r>
            <a:endParaRPr lang="en-US" sz="4600"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95400" y="3276600"/>
            <a:ext cx="6553200" cy="707886"/>
          </a:xfrm>
          <a:prstGeom prst="rect">
            <a:avLst/>
          </a:prstGeom>
          <a:solidFill>
            <a:srgbClr val="C74C49"/>
          </a:solidFill>
        </p:spPr>
        <p:txBody>
          <a:bodyPr wrap="square">
            <a:spAutoFit/>
          </a:bodyPr>
          <a:lstStyle/>
          <a:p>
            <a:r>
              <a:rPr lang="en-IN" sz="2000" dirty="0">
                <a:solidFill>
                  <a:schemeClr val="bg1">
                    <a:lumMod val="95000"/>
                  </a:schemeClr>
                </a:solidFill>
              </a:rPr>
              <a:t>If the default database is dropped, the default database is unset (the DATABASE() function returns NULL).</a:t>
            </a:r>
          </a:p>
        </p:txBody>
      </p:sp>
    </p:spTree>
    <p:extLst>
      <p:ext uri="{BB962C8B-B14F-4D97-AF65-F5344CB8AC3E}">
        <p14:creationId xmlns:p14="http://schemas.microsoft.com/office/powerpoint/2010/main" val="197510678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DROP DATABASE</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5" name="Rectangle 4"/>
          <p:cNvSpPr/>
          <p:nvPr/>
        </p:nvSpPr>
        <p:spPr>
          <a:xfrm>
            <a:off x="217714" y="17642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DROP {DATABASE | SCHEMA} [IF EXISTS] db_name</a:t>
            </a:r>
          </a:p>
        </p:txBody>
      </p:sp>
      <p:sp>
        <p:nvSpPr>
          <p:cNvPr id="6" name="Rectangle 5"/>
          <p:cNvSpPr/>
          <p:nvPr/>
        </p:nvSpPr>
        <p:spPr>
          <a:xfrm>
            <a:off x="152400" y="2819400"/>
            <a:ext cx="8839199" cy="872034"/>
          </a:xfrm>
          <a:prstGeom prst="rect">
            <a:avLst/>
          </a:prstGeom>
        </p:spPr>
        <p:txBody>
          <a:bodyPr wrap="square">
            <a:spAutoFit/>
          </a:bodyPr>
          <a:lstStyle/>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database USER01</a:t>
            </a:r>
            <a:r>
              <a:rPr lang="en-IN" dirty="0" smtClean="0">
                <a:solidFill>
                  <a:srgbClr val="0070C0"/>
                </a:solidFill>
                <a:latin typeface="Arial" panose="020B0604020202020204" pitchFamily="34" charset="0"/>
                <a:ea typeface="Arial Unicode MS"/>
                <a:cs typeface="Arial" panose="020B0604020202020204" pitchFamily="34" charset="0"/>
              </a:rPr>
              <a:t>;</a:t>
            </a:r>
          </a:p>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database IF EXISTS  </a:t>
            </a:r>
            <a:r>
              <a:rPr lang="en-IN" dirty="0" smtClean="0">
                <a:solidFill>
                  <a:srgbClr val="0070C0"/>
                </a:solidFill>
                <a:latin typeface="Arial" panose="020B0604020202020204" pitchFamily="34" charset="0"/>
                <a:ea typeface="Arial Unicode MS"/>
                <a:cs typeface="Arial" panose="020B0604020202020204" pitchFamily="34" charset="0"/>
              </a:rPr>
              <a:t>USER01</a:t>
            </a:r>
            <a:r>
              <a:rPr lang="en-IN" dirty="0">
                <a:solidFill>
                  <a:srgbClr val="0070C0"/>
                </a:solidFill>
                <a:latin typeface="Arial" panose="020B0604020202020204" pitchFamily="34" charset="0"/>
                <a:ea typeface="Arial Unicode MS"/>
                <a:cs typeface="Arial" panose="020B0604020202020204" pitchFamily="34" charset="0"/>
              </a:rPr>
              <a:t>;</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DATABASE drops all tables in the database and deletes the database. Be very careful with this statement! To use DROP DATABASE, you need the DROP privilege on the database.</a:t>
            </a:r>
          </a:p>
        </p:txBody>
      </p:sp>
      <p:sp>
        <p:nvSpPr>
          <p:cNvPr id="8" name="Rectangle 7"/>
          <p:cNvSpPr/>
          <p:nvPr/>
        </p:nvSpPr>
        <p:spPr>
          <a:xfrm>
            <a:off x="2438400" y="2297668"/>
            <a:ext cx="64770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DROP SCHEMA </a:t>
            </a:r>
            <a:r>
              <a:rPr lang="en-IN" b="1" dirty="0">
                <a:solidFill>
                  <a:schemeClr val="bg1">
                    <a:lumMod val="95000"/>
                  </a:schemeClr>
                </a:solidFill>
                <a:latin typeface="Arial" panose="020B0604020202020204" pitchFamily="34" charset="0"/>
                <a:cs typeface="Arial" panose="020B0604020202020204" pitchFamily="34" charset="0"/>
              </a:rPr>
              <a:t>is a synonym for </a:t>
            </a:r>
            <a:r>
              <a:rPr lang="en-IN" b="1" dirty="0" smtClean="0">
                <a:solidFill>
                  <a:schemeClr val="bg1">
                    <a:lumMod val="95000"/>
                  </a:schemeClr>
                </a:solidFill>
                <a:latin typeface="Arial" panose="020B0604020202020204" pitchFamily="34" charset="0"/>
                <a:cs typeface="Arial" panose="020B0604020202020204" pitchFamily="34" charset="0"/>
              </a:rPr>
              <a:t>DROP DATABASE</a:t>
            </a:r>
            <a:r>
              <a:rPr lang="en-IN" b="1" dirty="0">
                <a:solidFill>
                  <a:schemeClr val="bg1">
                    <a:lumMod val="95000"/>
                  </a:schemeClr>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90382406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295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Information </a:t>
            </a:r>
            <a:r>
              <a:rPr lang="en-IN" sz="4800" dirty="0" smtClean="0">
                <a:solidFill>
                  <a:srgbClr val="DC525C"/>
                </a:solidFill>
                <a:latin typeface="Segoe UI Light" panose="020B0502040204020203" pitchFamily="34" charset="0"/>
                <a:cs typeface="Segoe UI Light" panose="020B0502040204020203" pitchFamily="34" charset="0"/>
              </a:rPr>
              <a:t>Functions</a:t>
            </a:r>
          </a:p>
          <a:p>
            <a:pPr lvl="0" algn="ctr">
              <a:spcBef>
                <a:spcPct val="0"/>
              </a:spcBef>
              <a:defRPr/>
            </a:pPr>
            <a:r>
              <a:rPr lang="en-IN" sz="2800" dirty="0" smtClean="0">
                <a:solidFill>
                  <a:srgbClr val="DC525C"/>
                </a:solidFill>
                <a:latin typeface="Segoe UI Light" panose="020B0502040204020203" pitchFamily="34" charset="0"/>
                <a:cs typeface="Segoe UI Light" panose="020B0502040204020203" pitchFamily="34" charset="0"/>
              </a:rPr>
              <a:t>Use these function with SELECT statement</a:t>
            </a:r>
            <a:endParaRPr lang="en-US" sz="2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0000975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286232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FOUND_ROWS()</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 For </a:t>
            </a:r>
            <a:r>
              <a:rPr lang="en-IN" dirty="0">
                <a:latin typeface="Arial" panose="020B0604020202020204" pitchFamily="34" charset="0"/>
                <a:cs typeface="Arial" panose="020B0604020202020204" pitchFamily="34" charset="0"/>
              </a:rPr>
              <a:t>a SELECT with a LIMIT clause, the number of rows that would be returned were there no LIMIT clause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LAST_INSERT_ID()</a:t>
            </a:r>
            <a:r>
              <a:rPr lang="en-IN" dirty="0" smtClean="0">
                <a:latin typeface="Arial" panose="020B0604020202020204" pitchFamily="34" charset="0"/>
                <a:cs typeface="Arial" panose="020B0604020202020204" pitchFamily="34" charset="0"/>
              </a:rPr>
              <a:t> - Value </a:t>
            </a:r>
            <a:r>
              <a:rPr lang="en-IN" dirty="0">
                <a:latin typeface="Arial" panose="020B0604020202020204" pitchFamily="34" charset="0"/>
                <a:cs typeface="Arial" panose="020B0604020202020204" pitchFamily="34" charset="0"/>
              </a:rPr>
              <a:t>of the AUTOINCREMENT column for the last INSERT</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ROW_COUNT()</a:t>
            </a:r>
            <a:r>
              <a:rPr lang="en-IN" dirty="0" smtClean="0">
                <a:latin typeface="Arial" panose="020B0604020202020204" pitchFamily="34" charset="0"/>
                <a:cs typeface="Arial" panose="020B0604020202020204" pitchFamily="34" charset="0"/>
              </a:rPr>
              <a:t> - The </a:t>
            </a:r>
            <a:r>
              <a:rPr lang="en-IN" dirty="0">
                <a:latin typeface="Arial" panose="020B0604020202020204" pitchFamily="34" charset="0"/>
                <a:cs typeface="Arial" panose="020B0604020202020204" pitchFamily="34" charset="0"/>
              </a:rPr>
              <a:t>number of rows updated</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DATABASE()</a:t>
            </a:r>
            <a:r>
              <a:rPr lang="en-IN" dirty="0" smtClean="0">
                <a:latin typeface="Arial" panose="020B0604020202020204" pitchFamily="34" charset="0"/>
                <a:cs typeface="Arial" panose="020B0604020202020204" pitchFamily="34" charset="0"/>
              </a:rPr>
              <a:t> - Return </a:t>
            </a:r>
            <a:r>
              <a:rPr lang="en-IN" dirty="0">
                <a:latin typeface="Arial" panose="020B0604020202020204" pitchFamily="34" charset="0"/>
                <a:cs typeface="Arial" panose="020B0604020202020204" pitchFamily="34" charset="0"/>
              </a:rPr>
              <a:t>the default (current) database name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SCHEMA()</a:t>
            </a:r>
            <a:r>
              <a:rPr lang="en-IN" dirty="0" smtClean="0">
                <a:latin typeface="Arial" panose="020B0604020202020204" pitchFamily="34" charset="0"/>
                <a:cs typeface="Arial" panose="020B0604020202020204" pitchFamily="34" charset="0"/>
              </a:rPr>
              <a:t> - Synonym </a:t>
            </a:r>
            <a:r>
              <a:rPr lang="en-IN" dirty="0">
                <a:latin typeface="Arial" panose="020B0604020202020204" pitchFamily="34" charset="0"/>
                <a:cs typeface="Arial" panose="020B0604020202020204" pitchFamily="34" charset="0"/>
              </a:rPr>
              <a:t>for DATABASE</a:t>
            </a:r>
            <a:r>
              <a:rPr lang="en-IN" dirty="0" smtClean="0">
                <a:latin typeface="Arial" panose="020B0604020202020204" pitchFamily="34" charset="0"/>
                <a:cs typeface="Arial" panose="020B0604020202020204" pitchFamily="34" charset="0"/>
              </a:rPr>
              <a:t>()</a:t>
            </a:r>
          </a:p>
        </p:txBody>
      </p:sp>
      <p:sp>
        <p:nvSpPr>
          <p:cNvPr id="3" name="Rectangle 2"/>
          <p:cNvSpPr/>
          <p:nvPr/>
        </p:nvSpPr>
        <p:spPr>
          <a:xfrm>
            <a:off x="152400" y="4800600"/>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database();</a:t>
            </a:r>
          </a:p>
        </p:txBody>
      </p:sp>
    </p:spTree>
    <p:extLst>
      <p:ext uri="{BB962C8B-B14F-4D97-AF65-F5344CB8AC3E}">
        <p14:creationId xmlns:p14="http://schemas.microsoft.com/office/powerpoint/2010/main" val="169650233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3416320"/>
          </a:xfrm>
          <a:prstGeom prst="rect">
            <a:avLst/>
          </a:prstGeom>
        </p:spPr>
        <p:txBody>
          <a:bodyPr wrap="square">
            <a:spAutoFit/>
          </a:bodyPr>
          <a:lstStyle/>
          <a:p>
            <a:r>
              <a:rPr lang="en-IN" b="1" dirty="0" smtClean="0">
                <a:latin typeface="Arial" panose="020B0604020202020204" pitchFamily="34" charset="0"/>
                <a:cs typeface="Arial" panose="020B0604020202020204" pitchFamily="34" charset="0"/>
              </a:rPr>
              <a:t>CURRENT_USER(), CURRENT_USER</a:t>
            </a:r>
            <a:r>
              <a:rPr lang="en-IN" dirty="0" smtClean="0">
                <a:latin typeface="Arial" panose="020B0604020202020204" pitchFamily="34" charset="0"/>
                <a:cs typeface="Arial" panose="020B0604020202020204" pitchFamily="34" charset="0"/>
              </a:rPr>
              <a:t> - The authenticated user name and host name</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USER()</a:t>
            </a:r>
            <a:r>
              <a:rPr lang="en-IN" dirty="0" smtClean="0">
                <a:latin typeface="Arial" panose="020B0604020202020204" pitchFamily="34" charset="0"/>
                <a:cs typeface="Arial" panose="020B0604020202020204" pitchFamily="34" charset="0"/>
              </a:rPr>
              <a:t> - The user name and host name provided by the client</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SESSION_USER()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SYSTEM_USER()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VERSION()</a:t>
            </a:r>
            <a:r>
              <a:rPr lang="en-IN" dirty="0" smtClean="0">
                <a:latin typeface="Arial" panose="020B0604020202020204" pitchFamily="34" charset="0"/>
                <a:cs typeface="Arial" panose="020B0604020202020204" pitchFamily="34" charset="0"/>
              </a:rPr>
              <a:t> - Return a string that indicates the MySQL server version</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CONNECTION_ID()</a:t>
            </a:r>
            <a:r>
              <a:rPr lang="en-IN" dirty="0" smtClean="0">
                <a:latin typeface="Arial" panose="020B0604020202020204" pitchFamily="34" charset="0"/>
                <a:cs typeface="Arial" panose="020B0604020202020204" pitchFamily="34" charset="0"/>
              </a:rPr>
              <a:t> - Return the connection ID (thread ID) for the connection</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5190691"/>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user();</a:t>
            </a:r>
          </a:p>
        </p:txBody>
      </p:sp>
    </p:spTree>
    <p:extLst>
      <p:ext uri="{BB962C8B-B14F-4D97-AF65-F5344CB8AC3E}">
        <p14:creationId xmlns:p14="http://schemas.microsoft.com/office/powerpoint/2010/main" val="298077907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Source Command</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51836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Source command</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You can execute an SQL script file using the source command or \. command</a:t>
            </a:r>
          </a:p>
        </p:txBody>
      </p:sp>
      <p:sp>
        <p:nvSpPr>
          <p:cNvPr id="7" name="Rectangle 6"/>
          <p:cNvSpPr/>
          <p:nvPr/>
        </p:nvSpPr>
        <p:spPr>
          <a:xfrm>
            <a:off x="239486" y="2131874"/>
            <a:ext cx="8719457" cy="1754326"/>
          </a:xfrm>
          <a:prstGeom prst="rect">
            <a:avLst/>
          </a:prstGeom>
        </p:spPr>
        <p:txBody>
          <a:bodyPr wrap="square">
            <a:spAutoFit/>
          </a:bodyPr>
          <a:lstStyle/>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 'D:\MySQLDEMOBLD7.SQL'</a:t>
            </a:r>
            <a:endParaRPr lang="en-IN" dirty="0" smtClean="0">
              <a:solidFill>
                <a:srgbClr val="0089A4"/>
              </a:solidFill>
              <a:latin typeface="Arial" panose="020B0604020202020204" pitchFamily="34" charset="0"/>
              <a:cs typeface="Arial" panose="020B0604020202020204" pitchFamily="34" charset="0"/>
            </a:endParaRPr>
          </a:p>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SOURCE 'D:\</a:t>
            </a:r>
            <a:r>
              <a:rPr lang="en-IN" dirty="0" smtClean="0">
                <a:solidFill>
                  <a:srgbClr val="0089A4"/>
                </a:solidFill>
                <a:latin typeface="Arial" panose="020B0604020202020204" pitchFamily="34" charset="0"/>
                <a:cs typeface="Arial" panose="020B0604020202020204" pitchFamily="34" charset="0"/>
              </a:rPr>
              <a:t>MySQLDEMOBLD7.SQL‘</a:t>
            </a:r>
          </a:p>
          <a:p>
            <a:pPr marL="342900" indent="-342900">
              <a:lnSpc>
                <a:spcPct val="200000"/>
              </a:lnSpc>
              <a:buFont typeface="Arial" panose="020B0604020202020204" pitchFamily="34" charset="0"/>
              <a:buChar char="•"/>
            </a:pPr>
            <a:r>
              <a:rPr lang="en-IN" dirty="0" smtClean="0">
                <a:solidFill>
                  <a:srgbClr val="0089A4"/>
                </a:solidFill>
                <a:latin typeface="Arial" panose="020B0604020202020204" pitchFamily="34" charset="0"/>
                <a:cs typeface="Arial" panose="020B0604020202020204" pitchFamily="34" charset="0"/>
              </a:rPr>
              <a:t>SOURCE //infoserver1/infodomain1/Everyone/DBT/MySQLDEMOBLD7.SQL</a:t>
            </a:r>
            <a:endParaRPr lang="en-IN" dirty="0">
              <a:solidFill>
                <a:srgbClr val="0089A4"/>
              </a:solidFill>
              <a:latin typeface="Arial" panose="020B0604020202020204" pitchFamily="34" charset="0"/>
              <a:cs typeface="Arial" panose="020B0604020202020204" pitchFamily="34" charset="0"/>
            </a:endParaRPr>
          </a:p>
        </p:txBody>
      </p:sp>
      <p:sp>
        <p:nvSpPr>
          <p:cNvPr id="8" name="Rectangle 7"/>
          <p:cNvSpPr/>
          <p:nvPr/>
        </p:nvSpPr>
        <p:spPr>
          <a:xfrm>
            <a:off x="152400" y="1295400"/>
            <a:ext cx="8839200"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     </a:t>
            </a:r>
            <a:r>
              <a:rPr lang="en-US" sz="2000" dirty="0">
                <a:solidFill>
                  <a:srgbClr val="0077AA"/>
                </a:solidFill>
                <a:latin typeface="Liberation Mono"/>
              </a:rPr>
              <a:t>\. file_name</a:t>
            </a:r>
          </a:p>
          <a:p>
            <a:r>
              <a:rPr lang="en-US" sz="2000" dirty="0">
                <a:solidFill>
                  <a:srgbClr val="0077AA"/>
                </a:solidFill>
                <a:latin typeface="Liberation Mono"/>
              </a:rPr>
              <a:t>     source file_name</a:t>
            </a:r>
          </a:p>
        </p:txBody>
      </p:sp>
    </p:spTree>
    <p:extLst>
      <p:ext uri="{BB962C8B-B14F-4D97-AF65-F5344CB8AC3E}">
        <p14:creationId xmlns:p14="http://schemas.microsoft.com/office/powerpoint/2010/main" val="2514119296"/>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i="1" dirty="0" smtClean="0">
                <a:solidFill>
                  <a:srgbClr val="DC525C"/>
                </a:solidFill>
                <a:latin typeface="Segoe UI Light" panose="020B0502040204020203" pitchFamily="34" charset="0"/>
                <a:cs typeface="Segoe UI Light" panose="020B0502040204020203" pitchFamily="34" charset="0"/>
              </a:rPr>
              <a:t>SHOW </a:t>
            </a:r>
            <a:r>
              <a:rPr lang="en-IN" sz="4800" i="1" dirty="0" smtClean="0">
                <a:solidFill>
                  <a:srgbClr val="DC525C"/>
                </a:solidFill>
                <a:latin typeface="Segoe UI Light" panose="020B0502040204020203" pitchFamily="34" charset="0"/>
                <a:cs typeface="Segoe UI Light" panose="020B0502040204020203" pitchFamily="34" charset="0"/>
              </a:rPr>
              <a:t>COLUMNS</a:t>
            </a:r>
            <a:r>
              <a:rPr lang="en-IN" sz="4800" dirty="0" smtClean="0">
                <a:solidFill>
                  <a:srgbClr val="DC525C"/>
                </a:solidFill>
                <a:latin typeface="Segoe UI Light" panose="020B0502040204020203" pitchFamily="34" charset="0"/>
                <a:cs typeface="Segoe UI Light" panose="020B0502040204020203" pitchFamily="34" charset="0"/>
              </a:rPr>
              <a:t> </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8420307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EMP &amp; DEPT Table structure</a:t>
            </a:r>
            <a:endParaRPr lang="en-IN" b="1" dirty="0">
              <a:latin typeface="Arial" pitchFamily="34" charset="0"/>
              <a:cs typeface="Arial" pitchFamily="34" charset="0"/>
            </a:endParaRPr>
          </a:p>
        </p:txBody>
      </p:sp>
      <p:pic>
        <p:nvPicPr>
          <p:cNvPr id="4" name="Picture 3"/>
          <p:cNvPicPr>
            <a:picLocks noChangeAspect="1"/>
          </p:cNvPicPr>
          <p:nvPr/>
        </p:nvPicPr>
        <p:blipFill>
          <a:blip r:embed="rId2"/>
          <a:stretch>
            <a:fillRect/>
          </a:stretch>
        </p:blipFill>
        <p:spPr>
          <a:xfrm>
            <a:off x="1066800" y="1271650"/>
            <a:ext cx="6325084" cy="3086778"/>
          </a:xfrm>
          <a:prstGeom prst="rect">
            <a:avLst/>
          </a:prstGeom>
        </p:spPr>
      </p:pic>
      <p:pic>
        <p:nvPicPr>
          <p:cNvPr id="5" name="Picture 4"/>
          <p:cNvPicPr>
            <a:picLocks noChangeAspect="1"/>
          </p:cNvPicPr>
          <p:nvPr/>
        </p:nvPicPr>
        <p:blipFill>
          <a:blip r:embed="rId3"/>
          <a:stretch>
            <a:fillRect/>
          </a:stretch>
        </p:blipFill>
        <p:spPr>
          <a:xfrm>
            <a:off x="1066800" y="4477292"/>
            <a:ext cx="6325084" cy="1805057"/>
          </a:xfrm>
          <a:prstGeom prst="rect">
            <a:avLst/>
          </a:prstGeom>
        </p:spPr>
      </p:pic>
    </p:spTree>
    <p:extLst>
      <p:ext uri="{BB962C8B-B14F-4D97-AF65-F5344CB8AC3E}">
        <p14:creationId xmlns:p14="http://schemas.microsoft.com/office/powerpoint/2010/main" val="23788811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Explain</a:t>
            </a:r>
            <a:r>
              <a:rPr lang="en-IN" sz="3600" b="1" i="1" dirty="0" smtClean="0">
                <a:solidFill>
                  <a:srgbClr val="FFFF00"/>
                </a:solidFill>
              </a:rPr>
              <a:t> </a:t>
            </a:r>
            <a:r>
              <a:rPr lang="en-IN" sz="3600" dirty="0">
                <a:solidFill>
                  <a:srgbClr val="FFFF00"/>
                </a:solidFill>
                <a:latin typeface="Arial" panose="020B0604020202020204" pitchFamily="34" charset="0"/>
                <a:cs typeface="Arial" panose="020B0604020202020204" pitchFamily="34" charset="0"/>
              </a:rPr>
              <a:t>a database in </a:t>
            </a:r>
            <a:r>
              <a:rPr lang="en-IN" sz="3600">
                <a:solidFill>
                  <a:srgbClr val="FFFF00"/>
                </a:solidFill>
                <a:latin typeface="Arial" panose="020B0604020202020204" pitchFamily="34" charset="0"/>
                <a:cs typeface="Arial" panose="020B0604020202020204" pitchFamily="34" charset="0"/>
              </a:rPr>
              <a:t>three </a:t>
            </a:r>
            <a:r>
              <a:rPr lang="en-IN" sz="3600" smtClean="0">
                <a:solidFill>
                  <a:srgbClr val="FFFF00"/>
                </a:solidFill>
                <a:latin typeface="Arial" panose="020B0604020202020204" pitchFamily="34" charset="0"/>
                <a:cs typeface="Arial" panose="020B0604020202020204" pitchFamily="34" charset="0"/>
              </a:rPr>
              <a:t>sentences.</a:t>
            </a:r>
            <a:r>
              <a:rPr lang="en-US" sz="3600" smtClean="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COLUMNS Syntax</a:t>
            </a:r>
          </a:p>
        </p:txBody>
      </p:sp>
      <p:sp>
        <p:nvSpPr>
          <p:cNvPr id="3" name="Rectangle 2"/>
          <p:cNvSpPr/>
          <p:nvPr/>
        </p:nvSpPr>
        <p:spPr>
          <a:xfrm>
            <a:off x="152400" y="2637979"/>
            <a:ext cx="8839200" cy="3000821"/>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in </a:t>
            </a:r>
            <a:r>
              <a:rPr lang="en-IN" dirty="0">
                <a:latin typeface="Arial" panose="020B0604020202020204" pitchFamily="34" charset="0"/>
                <a:ea typeface="Times New Roman" panose="02020603050405020304" pitchFamily="18" charset="0"/>
              </a:rPr>
              <a:t>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full columns from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with Privileges	</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from </a:t>
            </a:r>
            <a:r>
              <a:rPr lang="en-IN" dirty="0">
                <a:latin typeface="Arial" panose="020B0604020202020204" pitchFamily="34" charset="0"/>
                <a:ea typeface="Times New Roman" panose="02020603050405020304" pitchFamily="18" charset="0"/>
              </a:rPr>
              <a:t>user01;</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user01.EMP;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like 'E%'</a:t>
            </a:r>
            <a:r>
              <a:rPr lang="en-IN" dirty="0">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starting with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where field in </a:t>
            </a:r>
            <a:r>
              <a:rPr lang="en-IN" dirty="0">
                <a:latin typeface="Arial" panose="020B0604020202020204" pitchFamily="34" charset="0"/>
                <a:ea typeface="Times New Roman" panose="02020603050405020304" pitchFamily="18" charset="0"/>
              </a:rPr>
              <a:t>('ename');</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only ename column</a:t>
            </a:r>
          </a:p>
        </p:txBody>
      </p:sp>
      <p:sp>
        <p:nvSpPr>
          <p:cNvPr id="4" name="Rectangle 3"/>
          <p:cNvSpPr/>
          <p:nvPr/>
        </p:nvSpPr>
        <p:spPr>
          <a:xfrm>
            <a:off x="457200" y="1438870"/>
            <a:ext cx="4572000" cy="923330"/>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COLUMNS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FIELDS</a:t>
            </a:r>
            <a:r>
              <a:rPr lang="en-IN" dirty="0">
                <a:solidFill>
                  <a:srgbClr val="000000"/>
                </a:solidFill>
                <a:latin typeface="Liberation Mono"/>
              </a:rPr>
              <a:t>} {</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err="1">
                <a:solidFill>
                  <a:srgbClr val="000000"/>
                </a:solidFill>
                <a:latin typeface="Liberation Mono"/>
              </a:rPr>
              <a:t>tbl_name</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141328063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4836120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Syntax</a:t>
            </a:r>
            <a:endParaRPr lang="en-IN" b="1" dirty="0">
              <a:latin typeface="Arial" pitchFamily="34" charset="0"/>
              <a:cs typeface="Arial" pitchFamily="34" charset="0"/>
            </a:endParaRPr>
          </a:p>
        </p:txBody>
      </p:sp>
      <p:sp>
        <p:nvSpPr>
          <p:cNvPr id="3" name="Rectangle 2"/>
          <p:cNvSpPr/>
          <p:nvPr/>
        </p:nvSpPr>
        <p:spPr>
          <a:xfrm>
            <a:off x="152400" y="2402175"/>
            <a:ext cx="8839200" cy="2169825"/>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full</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smtClean="0">
                <a:latin typeface="Arial" panose="020B0604020202020204" pitchFamily="34" charset="0"/>
                <a:ea typeface="Arial Unicode MS"/>
                <a:cs typeface="Arial" panose="020B0604020202020204" pitchFamily="34" charset="0"/>
              </a:rPr>
              <a:t>;    </a:t>
            </a:r>
            <a:r>
              <a:rPr lang="en-IN" sz="1400" b="1" dirty="0">
                <a:solidFill>
                  <a:srgbClr val="FF0000"/>
                </a:solidFill>
                <a:latin typeface="Arial" panose="020B0604020202020204" pitchFamily="34" charset="0"/>
                <a:ea typeface="Arial Unicode MS"/>
                <a:cs typeface="Arial" panose="020B0604020202020204" pitchFamily="34" charset="0"/>
              </a:rPr>
              <a:t>// with </a:t>
            </a:r>
            <a:r>
              <a:rPr lang="en-IN" sz="1400" b="1" dirty="0" smtClean="0">
                <a:solidFill>
                  <a:srgbClr val="FF0000"/>
                </a:solidFill>
                <a:latin typeface="Arial" panose="020B0604020202020204" pitchFamily="34" charset="0"/>
                <a:ea typeface="Arial Unicode MS"/>
                <a:cs typeface="Arial" panose="020B0604020202020204" pitchFamily="34" charset="0"/>
              </a:rPr>
              <a:t>Table Type</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4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 </a:t>
            </a:r>
            <a:r>
              <a:rPr lang="en-IN" dirty="0">
                <a:solidFill>
                  <a:srgbClr val="0077AA"/>
                </a:solidFill>
                <a:latin typeface="Arial" panose="020B0604020202020204" pitchFamily="34" charset="0"/>
                <a:ea typeface="Times New Roman" panose="02020603050405020304" pitchFamily="18" charset="0"/>
              </a:rPr>
              <a:t>or</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'B%';</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457200" y="1411069"/>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TABLES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196350664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 STATUS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2619783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a:t>
            </a:r>
            <a:r>
              <a:rPr lang="en-US" b="1" dirty="0" smtClean="0">
                <a:latin typeface="Arial" pitchFamily="34" charset="0"/>
                <a:cs typeface="Arial" pitchFamily="34" charset="0"/>
              </a:rPr>
              <a:t>STATUS Syntax</a:t>
            </a:r>
            <a:endParaRPr lang="en-IN" b="1" dirty="0">
              <a:latin typeface="Arial" pitchFamily="34" charset="0"/>
              <a:cs typeface="Arial" pitchFamily="34" charset="0"/>
            </a:endParaRPr>
          </a:p>
        </p:txBody>
      </p:sp>
      <p:sp>
        <p:nvSpPr>
          <p:cNvPr id="3" name="Rectangle 2"/>
          <p:cNvSpPr/>
          <p:nvPr/>
        </p:nvSpPr>
        <p:spPr>
          <a:xfrm>
            <a:off x="152400" y="2360474"/>
            <a:ext cx="8839200" cy="1754326"/>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 </a:t>
            </a:r>
            <a:endParaRPr lang="en-IN" sz="16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457200" y="1428571"/>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a:t>
            </a:r>
            <a:r>
              <a:rPr lang="en-IN" dirty="0">
                <a:solidFill>
                  <a:srgbClr val="0077AA"/>
                </a:solidFill>
                <a:latin typeface="Liberation Mono"/>
              </a:rPr>
              <a:t>STATUS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4261328356"/>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smtClean="0"/>
              <a:t>SHOW VARIABLES</a:t>
            </a:r>
            <a:endParaRPr lang="en-US" dirty="0"/>
          </a:p>
        </p:txBody>
      </p:sp>
      <p:sp>
        <p:nvSpPr>
          <p:cNvPr id="3" name="Rectangle 2"/>
          <p:cNvSpPr/>
          <p:nvPr/>
        </p:nvSpPr>
        <p:spPr>
          <a:xfrm>
            <a:off x="165100" y="3200400"/>
            <a:ext cx="8826500" cy="400110"/>
          </a:xfrm>
          <a:prstGeom prst="rect">
            <a:avLst/>
          </a:prstGeom>
        </p:spPr>
        <p:txBody>
          <a:bodyPr wrap="square">
            <a:spAutoFit/>
          </a:bodyPr>
          <a:lstStyle/>
          <a:p>
            <a:pPr algn="ctr"/>
            <a:r>
              <a:rPr lang="en-IN" sz="2000" dirty="0">
                <a:latin typeface="Segoe UI Light" panose="020B0502040204020203" pitchFamily="34" charset="0"/>
                <a:cs typeface="Segoe UI Light" panose="020B0502040204020203" pitchFamily="34" charset="0"/>
              </a:rPr>
              <a:t>shows the values of MySQL system </a:t>
            </a:r>
            <a:r>
              <a:rPr lang="en-IN" sz="2000" dirty="0" smtClean="0">
                <a:latin typeface="Segoe UI Light" panose="020B0502040204020203" pitchFamily="34" charset="0"/>
                <a:cs typeface="Segoe UI Light" panose="020B0502040204020203" pitchFamily="34" charset="0"/>
              </a:rPr>
              <a:t>variables.</a:t>
            </a:r>
            <a:endParaRPr lang="en-IN"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2543098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a:t>
            </a:r>
            <a:r>
              <a:rPr lang="en-US" b="1" dirty="0" smtClean="0">
                <a:latin typeface="Arial" pitchFamily="34" charset="0"/>
                <a:cs typeface="Arial" pitchFamily="34" charset="0"/>
              </a:rPr>
              <a:t>VARIABLES Syntax</a:t>
            </a:r>
            <a:endParaRPr lang="en-IN" b="1" dirty="0">
              <a:latin typeface="Arial" pitchFamily="34" charset="0"/>
              <a:cs typeface="Arial" pitchFamily="34" charset="0"/>
            </a:endParaRPr>
          </a:p>
        </p:txBody>
      </p:sp>
      <p:sp>
        <p:nvSpPr>
          <p:cNvPr id="6" name="Rectangle 5"/>
          <p:cNvSpPr/>
          <p:nvPr/>
        </p:nvSpPr>
        <p:spPr>
          <a:xfrm>
            <a:off x="457200" y="1447800"/>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36315383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5100" y="4115544"/>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01535575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Explain</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80596928"/>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
        <p:nvSpPr>
          <p:cNvPr id="5" name="Rectangle 4"/>
          <p:cNvSpPr/>
          <p:nvPr/>
        </p:nvSpPr>
        <p:spPr>
          <a:xfrm>
            <a:off x="217714" y="2020669"/>
            <a:ext cx="8773885" cy="707886"/>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tbl_name [col_name]</a:t>
            </a:r>
          </a:p>
        </p:txBody>
      </p:sp>
      <p:sp>
        <p:nvSpPr>
          <p:cNvPr id="6" name="Rectangle 5"/>
          <p:cNvSpPr/>
          <p:nvPr/>
        </p:nvSpPr>
        <p:spPr>
          <a:xfrm>
            <a:off x="228600" y="2743200"/>
            <a:ext cx="8458199" cy="1938992"/>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 ENAME;</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DESCRIBE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 empno;</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17714" y="5029200"/>
            <a:ext cx="8686800" cy="338554"/>
          </a:xfrm>
          <a:prstGeom prst="rect">
            <a:avLst/>
          </a:prstGeom>
          <a:solidFill>
            <a:schemeClr val="accent4">
              <a:lumMod val="75000"/>
            </a:schemeClr>
          </a:solidFill>
        </p:spPr>
        <p:txBody>
          <a:bodyPr wrap="square">
            <a:spAutoFit/>
          </a:bodyPr>
          <a:lstStyle/>
          <a:p>
            <a:r>
              <a:rPr lang="en-US" sz="1600" dirty="0" smtClean="0">
                <a:latin typeface="Arial" pitchFamily="34" charset="0"/>
                <a:ea typeface="+mj-ea"/>
                <a:cs typeface="Arial" pitchFamily="34" charset="0"/>
              </a:rPr>
              <a:t> </a:t>
            </a:r>
            <a:r>
              <a:rPr lang="en-IN" sz="1600" b="1" dirty="0">
                <a:latin typeface="Arial" panose="020B0604020202020204" pitchFamily="34" charset="0"/>
                <a:cs typeface="Arial" panose="020B0604020202020204" pitchFamily="34" charset="0"/>
              </a:rPr>
              <a:t>EXPLAIN works with SELECT, DELETE, INSERT, REPLACE, and UPDATE statements.</a:t>
            </a:r>
            <a:endParaRPr lang="en-US" sz="16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573454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MySQL</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 </a:t>
            </a:r>
            <a:r>
              <a:rPr lang="en-IN" sz="3200" b="1" dirty="0" smtClean="0">
                <a:latin typeface="Arial" panose="020B0604020202020204" pitchFamily="34" charset="0"/>
                <a:cs typeface="Arial" panose="020B0604020202020204" pitchFamily="34" charset="0"/>
              </a:rPr>
              <a:t>Open </a:t>
            </a:r>
            <a:r>
              <a:rPr lang="en-IN" sz="3200" b="1" dirty="0">
                <a:latin typeface="Arial" panose="020B0604020202020204" pitchFamily="34" charset="0"/>
                <a:cs typeface="Arial" panose="020B0604020202020204" pitchFamily="34" charset="0"/>
              </a:rPr>
              <a:t>Source</a:t>
            </a:r>
            <a:r>
              <a:rPr lang="en-IN" sz="2800" b="1" dirty="0" smtClean="0">
                <a:latin typeface="Arial" panose="020B0604020202020204" pitchFamily="34" charset="0"/>
                <a:cs typeface="Arial" panose="020B0604020202020204" pitchFamily="34" charset="0"/>
              </a:rPr>
              <a:t> </a:t>
            </a: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769441"/>
          </a:xfrm>
          <a:prstGeom prst="rect">
            <a:avLst/>
          </a:prstGeom>
          <a:solidFill>
            <a:schemeClr val="bg2">
              <a:lumMod val="10000"/>
            </a:schemeClr>
          </a:solidFill>
        </p:spPr>
        <p:txBody>
          <a:bodyPr wrap="square">
            <a:spAutoFit/>
          </a:bodyPr>
          <a:lstStyle/>
          <a:p>
            <a:pPr algn="r"/>
            <a:r>
              <a:rPr lang="en-IN" sz="4400" b="1" dirty="0">
                <a:solidFill>
                  <a:srgbClr val="FFFF00"/>
                </a:solidFill>
                <a:latin typeface="Arial" panose="020B0604020202020204" pitchFamily="34" charset="0"/>
                <a:cs typeface="Arial" panose="020B0604020202020204" pitchFamily="34" charset="0"/>
              </a:rPr>
              <a:t>MySQL</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228600" y="2819400"/>
            <a:ext cx="8686800" cy="523220"/>
          </a:xfrm>
          <a:prstGeom prst="rect">
            <a:avLst/>
          </a:prstGeom>
        </p:spPr>
        <p:txBody>
          <a:bodyPr wrap="square">
            <a:spAutoFit/>
          </a:bodyPr>
          <a:lstStyle/>
          <a:p>
            <a:pPr algn="ctr"/>
            <a:r>
              <a:rPr lang="en-IN" sz="1400" dirty="0">
                <a:latin typeface="Arial" panose="020B0604020202020204" pitchFamily="34" charset="0"/>
                <a:cs typeface="Arial" panose="020B0604020202020204" pitchFamily="34" charset="0"/>
              </a:rPr>
              <a:t>MySQL was created by a Swedish </a:t>
            </a:r>
            <a:r>
              <a:rPr lang="en-IN" sz="1400" dirty="0" smtClean="0">
                <a:latin typeface="Arial" panose="020B0604020202020204" pitchFamily="34" charset="0"/>
                <a:cs typeface="Arial" panose="020B0604020202020204" pitchFamily="34" charset="0"/>
              </a:rPr>
              <a:t>company - </a:t>
            </a:r>
            <a:r>
              <a:rPr lang="en-IN" sz="1400" dirty="0">
                <a:latin typeface="Arial" panose="020B0604020202020204" pitchFamily="34" charset="0"/>
                <a:cs typeface="Arial" panose="020B0604020202020204" pitchFamily="34" charset="0"/>
              </a:rPr>
              <a:t>MySQL AB that was founded in 1995. It was acquired by Sun Microsystems in 2008; Sun was in turn acquired by Oracle Corporation in 2010.</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3757934"/>
            <a:ext cx="4203204" cy="2185666"/>
          </a:xfrm>
          <a:prstGeom prst="rect">
            <a:avLst/>
          </a:prstGeom>
        </p:spPr>
      </p:pic>
      <p:sp>
        <p:nvSpPr>
          <p:cNvPr id="5" name="TextBox 4"/>
          <p:cNvSpPr txBox="1"/>
          <p:nvPr/>
        </p:nvSpPr>
        <p:spPr>
          <a:xfrm>
            <a:off x="76200" y="3581400"/>
            <a:ext cx="6629400" cy="1384995"/>
          </a:xfrm>
          <a:prstGeom prst="rect">
            <a:avLst/>
          </a:prstGeom>
          <a:noFill/>
        </p:spPr>
        <p:txBody>
          <a:bodyPr wrap="square" rtlCol="0">
            <a:spAutoFit/>
          </a:bodyPr>
          <a:lstStyle/>
          <a:p>
            <a:pPr algn="just"/>
            <a:r>
              <a:rPr lang="en-IN" sz="2000" dirty="0" smtClean="0"/>
              <a:t>When you use MySQL, you’re actually using at least two programmes. One program is the MySQL server, </a:t>
            </a:r>
            <a:r>
              <a:rPr lang="en-IN" sz="2400" i="1" dirty="0" smtClean="0">
                <a:solidFill>
                  <a:srgbClr val="FF0000"/>
                </a:solidFill>
              </a:rPr>
              <a:t>mysqld</a:t>
            </a:r>
            <a:r>
              <a:rPr lang="en-IN" sz="2000" i="1" dirty="0" smtClean="0"/>
              <a:t> </a:t>
            </a:r>
            <a:r>
              <a:rPr lang="en-IN" sz="2000" dirty="0" smtClean="0"/>
              <a:t>and other program is </a:t>
            </a:r>
            <a:r>
              <a:rPr lang="en-IN" sz="2400" i="1" dirty="0">
                <a:solidFill>
                  <a:srgbClr val="FF0000"/>
                </a:solidFill>
              </a:rPr>
              <a:t>client</a:t>
            </a:r>
            <a:r>
              <a:rPr lang="en-IN" sz="2000" dirty="0" smtClean="0"/>
              <a:t> program that connects to the database server.</a:t>
            </a:r>
            <a:endParaRPr lang="en-IN" sz="2000" i="1" dirty="0"/>
          </a:p>
        </p:txBody>
      </p:sp>
    </p:spTree>
    <p:extLst>
      <p:ext uri="{BB962C8B-B14F-4D97-AF65-F5344CB8AC3E}">
        <p14:creationId xmlns:p14="http://schemas.microsoft.com/office/powerpoint/2010/main" val="3962819444"/>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7714" y="1706701"/>
            <a:ext cx="8773885" cy="3170099"/>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{explainable_stmt}</a:t>
            </a:r>
          </a:p>
          <a:p>
            <a:pPr eaLnBrk="0" fontAlgn="base" hangingPunct="0">
              <a:spcBef>
                <a:spcPct val="0"/>
              </a:spcBef>
              <a:spcAft>
                <a:spcPct val="0"/>
              </a:spcAft>
            </a:pPr>
            <a:endParaRPr lang="en-IN" sz="2000" dirty="0">
              <a:solidFill>
                <a:srgbClr val="0077AA"/>
              </a:solidFill>
              <a:latin typeface="Liberation Mono"/>
            </a:endParaRPr>
          </a:p>
          <a:p>
            <a:pPr eaLnBrk="0" fontAlgn="base" hangingPunct="0">
              <a:spcBef>
                <a:spcPct val="0"/>
              </a:spcBef>
              <a:spcAft>
                <a:spcPct val="0"/>
              </a:spcAft>
            </a:pPr>
            <a:r>
              <a:rPr lang="en-IN" sz="2000" dirty="0">
                <a:solidFill>
                  <a:srgbClr val="0077AA"/>
                </a:solidFill>
                <a:latin typeface="Liberation Mono"/>
              </a:rPr>
              <a:t>explainable_stmt: {</a:t>
            </a:r>
          </a:p>
          <a:p>
            <a:pPr eaLnBrk="0" fontAlgn="base" hangingPunct="0">
              <a:spcBef>
                <a:spcPct val="0"/>
              </a:spcBef>
              <a:spcAft>
                <a:spcPct val="0"/>
              </a:spcAft>
            </a:pPr>
            <a:r>
              <a:rPr lang="en-IN" sz="2000" dirty="0">
                <a:solidFill>
                  <a:srgbClr val="0077AA"/>
                </a:solidFill>
                <a:latin typeface="Liberation Mono"/>
              </a:rPr>
              <a:t>    SELECT statement</a:t>
            </a:r>
          </a:p>
          <a:p>
            <a:pPr eaLnBrk="0" fontAlgn="base" hangingPunct="0">
              <a:spcBef>
                <a:spcPct val="0"/>
              </a:spcBef>
              <a:spcAft>
                <a:spcPct val="0"/>
              </a:spcAft>
            </a:pPr>
            <a:r>
              <a:rPr lang="en-IN" sz="2000" dirty="0">
                <a:solidFill>
                  <a:srgbClr val="0077AA"/>
                </a:solidFill>
                <a:latin typeface="Liberation Mono"/>
              </a:rPr>
              <a:t>  | DELETE statement</a:t>
            </a:r>
          </a:p>
          <a:p>
            <a:pPr eaLnBrk="0" fontAlgn="base" hangingPunct="0">
              <a:spcBef>
                <a:spcPct val="0"/>
              </a:spcBef>
              <a:spcAft>
                <a:spcPct val="0"/>
              </a:spcAft>
            </a:pPr>
            <a:r>
              <a:rPr lang="en-IN" sz="2000" dirty="0">
                <a:solidFill>
                  <a:srgbClr val="0077AA"/>
                </a:solidFill>
                <a:latin typeface="Liberation Mono"/>
              </a:rPr>
              <a:t>  | INSERT statement</a:t>
            </a:r>
          </a:p>
          <a:p>
            <a:pPr eaLnBrk="0" fontAlgn="base" hangingPunct="0">
              <a:spcBef>
                <a:spcPct val="0"/>
              </a:spcBef>
              <a:spcAft>
                <a:spcPct val="0"/>
              </a:spcAft>
            </a:pPr>
            <a:r>
              <a:rPr lang="en-IN" sz="2000" dirty="0">
                <a:solidFill>
                  <a:srgbClr val="0077AA"/>
                </a:solidFill>
                <a:latin typeface="Liberation Mono"/>
              </a:rPr>
              <a:t>  | REPLACE statement</a:t>
            </a:r>
          </a:p>
          <a:p>
            <a:pPr eaLnBrk="0" fontAlgn="base" hangingPunct="0">
              <a:spcBef>
                <a:spcPct val="0"/>
              </a:spcBef>
              <a:spcAft>
                <a:spcPct val="0"/>
              </a:spcAft>
            </a:pPr>
            <a:r>
              <a:rPr lang="en-IN" sz="2000" dirty="0">
                <a:solidFill>
                  <a:srgbClr val="0077AA"/>
                </a:solidFill>
                <a:latin typeface="Liberation Mono"/>
              </a:rPr>
              <a:t>  | UPDATE statement</a:t>
            </a:r>
          </a:p>
          <a:p>
            <a:pPr eaLnBrk="0" fontAlgn="base" hangingPunct="0">
              <a:spcBef>
                <a:spcPct val="0"/>
              </a:spcBef>
              <a:spcAft>
                <a:spcPct val="0"/>
              </a:spcAft>
            </a:pPr>
            <a:r>
              <a:rPr lang="en-IN" sz="2000" dirty="0">
                <a:solidFill>
                  <a:srgbClr val="0077AA"/>
                </a:solidFill>
                <a:latin typeface="Liberation Mono"/>
              </a:rPr>
              <a:t>}</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28600" y="4833372"/>
            <a:ext cx="8458199" cy="133882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 empno=7788;</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INNER JOIN DEPT USING(DEPTNO);</a:t>
            </a:r>
          </a:p>
        </p:txBody>
      </p:sp>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Tree>
    <p:extLst>
      <p:ext uri="{BB962C8B-B14F-4D97-AF65-F5344CB8AC3E}">
        <p14:creationId xmlns:p14="http://schemas.microsoft.com/office/powerpoint/2010/main" val="1545143975"/>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4247317"/>
          </a:xfrm>
          <a:prstGeom prst="rect">
            <a:avLst/>
          </a:prstGeom>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fetch one or more fields in a single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star (*) in place of fields. In this case, SELECT will return all the fields.</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any condition using WHERE clause.</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 </a:t>
            </a:r>
            <a:r>
              <a:rPr lang="en-IN" b="1" dirty="0" smtClean="0">
                <a:latin typeface="Arial" panose="020B0604020202020204" pitchFamily="34" charset="0"/>
                <a:cs typeface="Arial" panose="020B0604020202020204" pitchFamily="34" charset="0"/>
              </a:rPr>
              <a:t>offset using </a:t>
            </a:r>
            <a:r>
              <a:rPr lang="en-IN" b="1" dirty="0">
                <a:latin typeface="Arial" panose="020B0604020202020204" pitchFamily="34" charset="0"/>
                <a:cs typeface="Arial" panose="020B0604020202020204" pitchFamily="34" charset="0"/>
              </a:rPr>
              <a:t>OFFSET </a:t>
            </a:r>
            <a:r>
              <a:rPr lang="en-IN" b="1" dirty="0" smtClean="0">
                <a:latin typeface="Arial" panose="020B0604020202020204" pitchFamily="34" charset="0"/>
                <a:cs typeface="Arial" panose="020B0604020202020204" pitchFamily="34" charset="0"/>
              </a:rPr>
              <a:t>from where SELECT will </a:t>
            </a:r>
            <a:r>
              <a:rPr lang="en-IN" b="1" dirty="0">
                <a:latin typeface="Arial" panose="020B0604020202020204" pitchFamily="34" charset="0"/>
                <a:cs typeface="Arial" panose="020B0604020202020204" pitchFamily="34" charset="0"/>
              </a:rPr>
              <a:t>start returning records. By default offset is zero.</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limit the number of returns using LIMIT attribute.</a:t>
            </a: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7571" y="1969256"/>
            <a:ext cx="8229600"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a:t>
            </a:r>
            <a:r>
              <a:rPr lang="en-US" sz="2400" dirty="0">
                <a:latin typeface="Arial" panose="020B0604020202020204" pitchFamily="34" charset="0"/>
                <a:cs typeface="Arial" panose="020B0604020202020204" pitchFamily="34" charset="0"/>
              </a:rPr>
              <a:t>*</a:t>
            </a:r>
            <a:r>
              <a:rPr lang="en-US" sz="2400" dirty="0" smtClean="0">
                <a:latin typeface="Arial"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a:t>
            </a:r>
            <a:r>
              <a:rPr lang="en-US" sz="2400" dirty="0" smtClean="0">
                <a:latin typeface="Arial" pitchFamily="34" charset="0"/>
                <a:cs typeface="Arial" pitchFamily="34" charset="0"/>
              </a:rPr>
              <a:t>table_references&gt;</a:t>
            </a:r>
            <a:endParaRPr lang="en-US" sz="2400" dirty="0">
              <a:latin typeface="Arial" pitchFamily="34" charset="0"/>
              <a:cs typeface="Arial" pitchFamily="34" charset="0"/>
            </a:endParaRPr>
          </a:p>
          <a:p>
            <a:endParaRPr lang="en-US" sz="2400" dirty="0">
              <a:latin typeface="Arial" pitchFamily="34" charset="0"/>
              <a:cs typeface="Arial" pitchFamily="34" charset="0"/>
            </a:endParaRPr>
          </a:p>
        </p:txBody>
      </p:sp>
      <p:sp>
        <p:nvSpPr>
          <p:cNvPr id="6" name="Rectangle 5"/>
          <p:cNvSpPr/>
          <p:nvPr/>
        </p:nvSpPr>
        <p:spPr>
          <a:xfrm>
            <a:off x="685800" y="3962400"/>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column-list</a:t>
            </a:r>
            <a:r>
              <a:rPr lang="en-US" sz="2400" dirty="0" smtClean="0">
                <a:solidFill>
                  <a:srgbClr val="298AE5"/>
                </a:solidFill>
                <a:latin typeface="Arial" panose="020B0604020202020204" pitchFamily="34" charset="0"/>
                <a:cs typeface="Arial" panose="020B0604020202020204"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&lt;table_references&gt;</a:t>
            </a:r>
          </a:p>
        </p:txBody>
      </p:sp>
      <p:sp>
        <p:nvSpPr>
          <p:cNvPr id="15" name="Rectangle 14"/>
          <p:cNvSpPr/>
          <p:nvPr/>
        </p:nvSpPr>
        <p:spPr>
          <a:xfrm>
            <a:off x="685800" y="1265223"/>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16" name="Rectangle 15"/>
          <p:cNvSpPr/>
          <p:nvPr/>
        </p:nvSpPr>
        <p:spPr>
          <a:xfrm>
            <a:off x="685800" y="3257490"/>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2523090" y="3882815"/>
            <a:ext cx="495300" cy="1492670"/>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1905000" y="4888468"/>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20" name="Left Brace 19"/>
          <p:cNvSpPr/>
          <p:nvPr/>
        </p:nvSpPr>
        <p:spPr>
          <a:xfrm rot="16200000">
            <a:off x="2114411" y="2223508"/>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1435588" y="2590800"/>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Column - </a:t>
            </a:r>
            <a:r>
              <a:rPr lang="en-US" sz="4800" dirty="0">
                <a:solidFill>
                  <a:srgbClr val="DC525C"/>
                </a:solidFill>
                <a:latin typeface="Segoe UI Light" panose="020B0502040204020203" pitchFamily="34" charset="0"/>
                <a:cs typeface="Segoe UI Light" panose="020B0502040204020203" pitchFamily="34" charset="0"/>
              </a:rPr>
              <a:t>ALIAS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28600" y="3897868"/>
            <a:ext cx="8686800" cy="2031325"/>
          </a:xfrm>
          <a:prstGeom prst="rect">
            <a:avLst/>
          </a:prstGeom>
        </p:spPr>
        <p:txBody>
          <a:bodyPr wrap="square">
            <a:spAutoFit/>
          </a:bodyPr>
          <a:lstStyle/>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 ' WORLD'</a:t>
            </a:r>
            <a:r>
              <a:rPr lang="en-IN"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 WORLD</a:t>
            </a:r>
            <a:r>
              <a:rPr lang="en-IN" dirty="0" smtClean="0">
                <a:solidFill>
                  <a:srgbClr val="DD4A68"/>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a:latin typeface="Arial" panose="020B0604020202020204" pitchFamily="34" charset="0"/>
                <a:cs typeface="Arial" panose="020B0604020202020204" pitchFamily="34" charset="0"/>
              </a:rPr>
              <a:t> ENAME </a:t>
            </a:r>
            <a:r>
              <a:rPr lang="en-IN" dirty="0" smtClean="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a:latin typeface="Arial" panose="020B0604020202020204" pitchFamily="34" charset="0"/>
                <a:cs typeface="Arial" panose="020B0604020202020204" pitchFamily="34" charset="0"/>
              </a:rPr>
              <a:t> EMP;</a:t>
            </a:r>
          </a:p>
          <a:p>
            <a:endParaRPr lang="en-IN" dirty="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smtClean="0">
                <a:latin typeface="Arial" panose="020B0604020202020204" pitchFamily="34" charset="0"/>
                <a:cs typeface="Arial" panose="020B0604020202020204" pitchFamily="34" charset="0"/>
              </a:rPr>
              <a:t> `EmployeeName`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identifier </a:t>
            </a:r>
            <a:r>
              <a:rPr lang="en-IN" sz="2200" b="1" dirty="0" smtClean="0">
                <a:latin typeface="Segoe UI Light" panose="020B0502040204020203" pitchFamily="34" charset="0"/>
                <a:cs typeface="Segoe UI Light" panose="020B0502040204020203" pitchFamily="34" charset="0"/>
              </a:rPr>
              <a:t>( `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or </a:t>
            </a:r>
            <a:r>
              <a:rPr lang="en-IN" sz="2200" b="1" i="1" dirty="0">
                <a:latin typeface="Segoe UI Light" panose="020B0502040204020203" pitchFamily="34" charset="0"/>
                <a:cs typeface="Segoe UI Light" panose="020B0502040204020203" pitchFamily="34" charset="0"/>
              </a:rPr>
              <a:t>string </a:t>
            </a:r>
            <a:r>
              <a:rPr lang="en-IN" sz="2200" b="1" i="1" dirty="0" smtClean="0">
                <a:latin typeface="Segoe UI Light" panose="020B0502040204020203" pitchFamily="34" charset="0"/>
                <a:cs typeface="Segoe UI Light" panose="020B0502040204020203" pitchFamily="34" charset="0"/>
              </a:rPr>
              <a:t>quoting </a:t>
            </a:r>
            <a:r>
              <a:rPr lang="en-IN" sz="2200" b="1" dirty="0" smtClean="0">
                <a:latin typeface="Segoe UI Light" panose="020B0502040204020203" pitchFamily="34" charset="0"/>
                <a:cs typeface="Segoe UI Light" panose="020B0502040204020203" pitchFamily="34" charset="0"/>
              </a:rPr>
              <a:t>( ' </a:t>
            </a:r>
            <a:r>
              <a:rPr lang="en-IN" sz="2200" dirty="0">
                <a:latin typeface="Segoe UI Light" panose="020B0502040204020203" pitchFamily="34" charset="0"/>
                <a:cs typeface="Segoe UI Light" panose="020B0502040204020203" pitchFamily="34" charset="0"/>
              </a:rPr>
              <a:t>or</a:t>
            </a:r>
            <a:r>
              <a:rPr lang="en-IN" sz="2200" b="1" dirty="0" smtClean="0">
                <a:latin typeface="Segoe UI Light" panose="020B0502040204020203" pitchFamily="34" charset="0"/>
                <a:cs typeface="Segoe UI Light" panose="020B0502040204020203" pitchFamily="34" charset="0"/>
              </a:rPr>
              <a:t> </a:t>
            </a:r>
            <a:r>
              <a:rPr lang="en-IN" sz="2200" b="1" dirty="0">
                <a:latin typeface="Segoe UI Light" panose="020B0502040204020203" pitchFamily="34" charset="0"/>
                <a:cs typeface="Segoe UI Light" panose="020B0502040204020203" pitchFamily="34" charset="0"/>
              </a:rPr>
              <a:t>" </a:t>
            </a:r>
            <a:r>
              <a:rPr lang="en-IN" sz="2200" b="1" dirty="0" smtClean="0">
                <a:latin typeface="Segoe UI Light" panose="020B0502040204020203" pitchFamily="34" charset="0"/>
                <a:cs typeface="Segoe UI Light" panose="020B0502040204020203" pitchFamily="34" charset="0"/>
              </a:rPr>
              <a:t>)</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Relation and </a:t>
            </a:r>
            <a:r>
              <a:rPr lang="en-IN" dirty="0" smtClean="0">
                <a:solidFill>
                  <a:srgbClr val="DC525C"/>
                </a:solidFill>
                <a:latin typeface="Segoe UI Light" panose="020B0502040204020203" pitchFamily="34" charset="0"/>
                <a:cs typeface="Segoe UI Light" panose="020B0502040204020203" pitchFamily="34" charset="0"/>
              </a:rPr>
              <a:t>Relationship?</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3416320"/>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latin typeface="Arial" panose="020B0604020202020204" pitchFamily="34" charset="0"/>
                <a:cs typeface="Arial" panose="020B0604020202020204" pitchFamily="34" charset="0"/>
              </a:rPr>
              <a:t>AS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ORDER BY, </a:t>
            </a:r>
            <a:r>
              <a:rPr lang="en-IN" dirty="0">
                <a:latin typeface="Arial" panose="020B0604020202020204" pitchFamily="34" charset="0"/>
                <a:cs typeface="Arial" panose="020B0604020202020204" pitchFamily="34" charset="0"/>
              </a:rPr>
              <a:t>or</a:t>
            </a:r>
            <a:r>
              <a:rPr lang="en-IN" b="1" dirty="0">
                <a:latin typeface="Arial" panose="020B0604020202020204" pitchFamily="34" charset="0"/>
                <a:cs typeface="Arial" panose="020B0604020202020204" pitchFamily="34" charset="0"/>
              </a:rPr>
              <a:t> HAVING clauses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AS keyword is </a:t>
            </a:r>
            <a:r>
              <a:rPr lang="en-IN" b="1" dirty="0">
                <a:latin typeface="Arial" panose="020B0604020202020204" pitchFamily="34" charset="0"/>
                <a:cs typeface="Arial" panose="020B0604020202020204" pitchFamily="34" charset="0"/>
              </a:rPr>
              <a:t>optional</a:t>
            </a:r>
            <a:r>
              <a:rPr lang="en-IN" dirty="0">
                <a:latin typeface="Arial" panose="020B0604020202020204" pitchFamily="34" charset="0"/>
                <a:cs typeface="Arial" panose="020B0604020202020204" pitchFamily="34" charset="0"/>
              </a:rPr>
              <a:t>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AS alias_name </a:t>
            </a:r>
            <a:r>
              <a:rPr lang="en-IN" dirty="0">
                <a:latin typeface="Arial" pitchFamily="34" charset="0"/>
                <a:cs typeface="Arial" pitchFamily="34" charset="0"/>
              </a:rPr>
              <a:t>or</a:t>
            </a:r>
            <a:r>
              <a:rPr lang="en-IN" b="1" dirty="0">
                <a:latin typeface="Arial" pitchFamily="34" charset="0"/>
                <a:cs typeface="Arial" pitchFamily="34" charset="0"/>
              </a:rPr>
              <a:t> tbl_name 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a:t>
            </a:r>
            <a:r>
              <a:rPr lang="en-IN" dirty="0">
                <a:latin typeface="Arial" panose="020B0604020202020204" pitchFamily="34" charset="0"/>
                <a:cs typeface="Arial" panose="020B0604020202020204" pitchFamily="34" charset="0"/>
              </a:rPr>
              <a:t>.</a:t>
            </a: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13173"/>
            <a:ext cx="8839200" cy="707886"/>
          </a:xfrm>
          <a:prstGeom prst="rect">
            <a:avLst/>
          </a:prstGeom>
        </p:spPr>
        <p:txBody>
          <a:bodyPr wrap="square">
            <a:spAutoFit/>
          </a:bodyPr>
          <a:lstStyle/>
          <a:p>
            <a:r>
              <a:rPr lang="en-US" sz="2000" dirty="0">
                <a:solidFill>
                  <a:srgbClr val="0077AA"/>
                </a:solidFill>
                <a:latin typeface="Liberation Mono"/>
              </a:rPr>
              <a:t>SELECT ColName1 [ [as] alias_name], ColName2 [ [as] alias_name],... ColN from &lt;table_references&gt; [ [as] alias_name]</a:t>
            </a:r>
          </a:p>
        </p:txBody>
      </p:sp>
      <p:sp>
        <p:nvSpPr>
          <p:cNvPr id="12" name="Rectangle 11"/>
          <p:cNvSpPr/>
          <p:nvPr/>
        </p:nvSpPr>
        <p:spPr>
          <a:xfrm>
            <a:off x="101533" y="137160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4" name="Rectangle 3"/>
          <p:cNvSpPr/>
          <p:nvPr/>
        </p:nvSpPr>
        <p:spPr>
          <a:xfrm>
            <a:off x="152400" y="2575173"/>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EMPNO</a:t>
            </a:r>
            <a:r>
              <a:rPr lang="en-US" dirty="0" smtClean="0">
                <a:solidFill>
                  <a:srgbClr val="DD4A68"/>
                </a:solidFill>
                <a:latin typeface="Arial" panose="020B0604020202020204" pitchFamily="34" charset="0"/>
                <a:ea typeface="Times New Roman" panose="02020603050405020304" pitchFamily="18" charset="0"/>
              </a:rPr>
              <a:t> as </a:t>
            </a:r>
            <a:r>
              <a:rPr lang="en-US" dirty="0">
                <a:solidFill>
                  <a:srgbClr val="DD4A68"/>
                </a:solidFill>
                <a:latin typeface="Arial" panose="020B0604020202020204" pitchFamily="34" charset="0"/>
                <a:ea typeface="Times New Roman" panose="02020603050405020304" pitchFamily="18" charset="0"/>
              </a:rPr>
              <a:t>EmployeeNumber,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EmployeeName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Employee 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'Employee </a:t>
            </a:r>
            <a:r>
              <a:rPr lang="en-US" dirty="0">
                <a:solidFill>
                  <a:srgbClr val="DD4A68"/>
                </a:solidFill>
                <a:latin typeface="Arial" panose="020B0604020202020204" pitchFamily="34" charset="0"/>
                <a:ea typeface="Times New Roman" panose="02020603050405020304" pitchFamily="18" charset="0"/>
              </a:rPr>
              <a:t>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sz="1600" dirty="0">
                <a:latin typeface="Arial" pitchFamily="34" charset="0"/>
                <a:cs typeface="Arial" pitchFamily="34"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 </a:t>
            </a:r>
            <a:r>
              <a:rPr lang="en-US" sz="1600" dirty="0">
                <a:latin typeface="Arial" pitchFamily="34" charset="0"/>
                <a:cs typeface="Arial" pitchFamily="34" charset="0"/>
              </a:rPr>
              <a:t>E;</a:t>
            </a:r>
            <a:endParaRPr lang="en-IN" sz="1600" dirty="0"/>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4696361"/>
            <a:ext cx="8752114" cy="1323439"/>
          </a:xfrm>
          <a:prstGeom prst="rect">
            <a:avLst/>
          </a:prstGeom>
          <a:solidFill>
            <a:srgbClr val="F9DAFE"/>
          </a:solidFill>
        </p:spPr>
        <p:txBody>
          <a:bodyPr wrap="square">
            <a:spAutoFit/>
          </a:bodyPr>
          <a:lstStyle/>
          <a:p>
            <a:pPr marL="342900" indent="-342900">
              <a:buFont typeface="Arial" panose="020B0604020202020204" pitchFamily="34" charset="0"/>
              <a:buChar char="•"/>
            </a:pPr>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p>
          <a:p>
            <a:pPr marL="342900" indent="-342900">
              <a:buFont typeface="Arial" panose="020B0604020202020204" pitchFamily="34" charset="0"/>
              <a:buChar char="•"/>
            </a:pPr>
            <a:r>
              <a:rPr lang="en-IN" sz="2000" dirty="0">
                <a:latin typeface="Arial" pitchFamily="34" charset="0"/>
                <a:ea typeface="+mj-ea"/>
                <a:cs typeface="Arial" pitchFamily="34" charset="0"/>
              </a:rPr>
              <a:t>Standard SQL disallows references to column aliases in a </a:t>
            </a:r>
            <a:r>
              <a:rPr lang="en-IN" sz="2000" i="1" dirty="0">
                <a:latin typeface="Arial" pitchFamily="34" charset="0"/>
                <a:ea typeface="+mj-ea"/>
                <a:cs typeface="Arial" pitchFamily="34" charset="0"/>
              </a:rPr>
              <a:t>WHERE</a:t>
            </a:r>
            <a:r>
              <a:rPr lang="en-IN" sz="2000" dirty="0">
                <a:latin typeface="Arial" pitchFamily="34" charset="0"/>
                <a:ea typeface="+mj-ea"/>
                <a:cs typeface="Arial" pitchFamily="34" charset="0"/>
              </a:rPr>
              <a:t> clause.</a:t>
            </a: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707886"/>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323439"/>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a:solidFill>
                  <a:srgbClr val="FECF84"/>
                </a:solidFill>
                <a:latin typeface="inherit"/>
              </a:rPr>
              <a:t>GROUP</a:t>
            </a:r>
            <a:r>
              <a:rPr lang="en-IN" sz="2000" dirty="0">
                <a:solidFill>
                  <a:srgbClr val="82ADC9"/>
                </a:solidFill>
                <a:latin typeface="inherit"/>
              </a:rPr>
              <a:t> </a:t>
            </a:r>
            <a:r>
              <a:rPr lang="en-IN" sz="2000" dirty="0" smtClean="0">
                <a:solidFill>
                  <a:srgbClr val="FECF84"/>
                </a:solidFill>
                <a:latin typeface="inherit"/>
              </a:rPr>
              <a:t>BY </a:t>
            </a:r>
            <a:r>
              <a:rPr lang="en-IN" sz="2000" dirty="0" smtClean="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a:solidFill>
                  <a:srgbClr val="FFFFFF"/>
                </a:solidFill>
                <a:latin typeface="Liberation Mono"/>
              </a:rPr>
              <a:t>.`</a:t>
            </a:r>
          </a:p>
          <a:p>
            <a:pPr latinLnBrk="1"/>
            <a:r>
              <a:rPr lang="en-IN" sz="2000" dirty="0" smtClean="0">
                <a:solidFill>
                  <a:srgbClr val="FECF84"/>
                </a:solidFill>
                <a:latin typeface="inherit"/>
              </a:rPr>
              <a:t>HAVING </a:t>
            </a:r>
            <a:r>
              <a:rPr lang="en-IN" sz="2000" dirty="0" smtClean="0">
                <a:solidFill>
                  <a:srgbClr val="FFFFFF"/>
                </a:solidFill>
                <a:latin typeface="Liberation Mono"/>
              </a:rPr>
              <a:t>total</a:t>
            </a:r>
            <a:r>
              <a:rPr lang="en-IN" sz="2000" dirty="0" smtClean="0">
                <a:solidFill>
                  <a:srgbClr val="82ADC9"/>
                </a:solidFill>
                <a:latin typeface="inherit"/>
              </a:rPr>
              <a:t> </a:t>
            </a:r>
            <a:r>
              <a:rPr lang="en-IN" sz="2000" dirty="0">
                <a:solidFill>
                  <a:srgbClr val="82ADC9"/>
                </a:solidFill>
                <a:latin typeface="inherit"/>
              </a:rPr>
              <a:t>&gt; </a:t>
            </a:r>
            <a:r>
              <a:rPr lang="en-IN" sz="2000" dirty="0">
                <a:solidFill>
                  <a:srgbClr val="FFFFFF"/>
                </a:solidFill>
                <a:latin typeface="Liberation Mono"/>
              </a:rPr>
              <a:t>60000;</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a:t>
            </a:r>
            <a:r>
              <a:rPr lang="en-US" sz="4800" dirty="0" smtClean="0">
                <a:solidFill>
                  <a:srgbClr val="DC525C"/>
                </a:solidFill>
                <a:latin typeface="Segoe UI Light" panose="020B0502040204020203" pitchFamily="34" charset="0"/>
                <a:cs typeface="Segoe UI Light" panose="020B0502040204020203" pitchFamily="34" charset="0"/>
              </a:rPr>
              <a:t>- EXPRESSIONS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t>
            </a:r>
            <a:r>
              <a:rPr lang="en-US" sz="2000" dirty="0">
                <a:solidFill>
                  <a:srgbClr val="FFFF00"/>
                </a:solidFill>
                <a:latin typeface="Arial" panose="020B0604020202020204" pitchFamily="34" charset="0"/>
                <a:cs typeface="Arial" panose="020B0604020202020204" pitchFamily="34" charset="0"/>
              </a:rPr>
              <a:t>EXPRESSIONS</a:t>
            </a:r>
            <a:endParaRPr lang="en-IN" sz="2000" dirty="0">
              <a:solidFill>
                <a:srgbClr val="FFFF00"/>
              </a:solidFill>
              <a:latin typeface="Arial" panose="020B0604020202020204" pitchFamily="34" charset="0"/>
              <a:cs typeface="Arial" panose="020B0604020202020204" pitchFamily="34" charset="0"/>
            </a:endParaRPr>
          </a:p>
        </p:txBody>
      </p:sp>
      <p:sp>
        <p:nvSpPr>
          <p:cNvPr id="9" name="Rectangle 8"/>
          <p:cNvSpPr/>
          <p:nvPr/>
        </p:nvSpPr>
        <p:spPr>
          <a:xfrm>
            <a:off x="152400" y="1295400"/>
            <a:ext cx="8839200" cy="400110"/>
          </a:xfrm>
          <a:prstGeom prst="rect">
            <a:avLst/>
          </a:prstGeom>
        </p:spPr>
        <p:txBody>
          <a:bodyPr wrap="square">
            <a:spAutoFit/>
          </a:bodyPr>
          <a:lstStyle/>
          <a:p>
            <a:r>
              <a:rPr lang="en-US" sz="2000" dirty="0">
                <a:solidFill>
                  <a:srgbClr val="0077AA"/>
                </a:solidFill>
                <a:latin typeface="Liberation Mono"/>
              </a:rPr>
              <a:t>SELECT ColName1, expressions,... from &lt;table_references&gt;</a:t>
            </a:r>
          </a:p>
        </p:txBody>
      </p:sp>
      <p:sp>
        <p:nvSpPr>
          <p:cNvPr id="6" name="Rectangle 5"/>
          <p:cNvSpPr/>
          <p:nvPr/>
        </p:nvSpPr>
        <p:spPr>
          <a:xfrm>
            <a:off x="152400" y="1772483"/>
            <a:ext cx="8839200" cy="4247317"/>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smtClean="0">
                <a:solidFill>
                  <a:srgbClr val="92D050"/>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a:t>
            </a:r>
            <a:r>
              <a:rPr lang="en-US" dirty="0">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smtClean="0">
                <a:solidFill>
                  <a:srgbClr val="92D050"/>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itchFamily="34" charset="0"/>
                <a:cs typeface="Arial" pitchFamily="34" charset="0"/>
              </a:rPr>
              <a:t> </a:t>
            </a:r>
            <a:r>
              <a:rPr lang="en-US" dirty="0" smtClean="0">
                <a:latin typeface="Arial" pitchFamily="34" charset="0"/>
                <a:cs typeface="Arial" pitchFamily="34" charset="0"/>
              </a:rPr>
              <a:t>DUAL;</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smtClean="0">
                <a:solidFill>
                  <a:srgbClr val="92D050"/>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 ;</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'a1</a:t>
            </a:r>
            <a:r>
              <a:rPr lang="en-IN" dirty="0" smtClean="0">
                <a:solidFill>
                  <a:srgbClr val="92D050"/>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a:t>
            </a:r>
            <a:r>
              <a:rPr lang="en-IN" dirty="0" smtClean="0">
                <a:solidFill>
                  <a:srgbClr val="92D050"/>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'a1'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1</a:t>
            </a:r>
            <a:r>
              <a:rPr lang="en-US" dirty="0" smtClean="0">
                <a:latin typeface="Arial" panose="020B0604020202020204" pitchFamily="34" charset="0"/>
                <a:ea typeface="Times New Roman" panose="02020603050405020304" pitchFamily="18" charset="0"/>
              </a:rPr>
              <a:t>;</a:t>
            </a:r>
            <a:endParaRPr lang="en-IN" dirty="0" smtClean="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smtClean="0">
                <a:solidFill>
                  <a:srgbClr val="92D050"/>
                </a:solidFill>
                <a:latin typeface="Arial" panose="020B0604020202020204" pitchFamily="34" charset="0"/>
                <a:ea typeface="Times New Roman" panose="02020603050405020304" pitchFamily="18" charset="0"/>
              </a:rPr>
              <a:t>'1a' </a:t>
            </a:r>
            <a:r>
              <a:rPr lang="en-US" dirty="0" smtClean="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1</a:t>
            </a:r>
            <a:r>
              <a:rPr lang="en-US" dirty="0" smtClean="0">
                <a:latin typeface="Arial" panose="020B0604020202020204" pitchFamily="34" charset="0"/>
                <a:ea typeface="Times New Roman" panose="02020603050405020304" pitchFamily="18" charset="0"/>
              </a:rPr>
              <a:t>;</a:t>
            </a:r>
            <a:endParaRPr lang="en-US" dirty="0" smtClean="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1000</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AS</a:t>
            </a:r>
            <a:r>
              <a:rPr lang="en-US" dirty="0" smtClean="0">
                <a:solidFill>
                  <a:srgbClr val="DD4A68"/>
                </a:solidFill>
                <a:latin typeface="Arial" panose="020B0604020202020204" pitchFamily="34" charset="0"/>
                <a:ea typeface="Times New Roman" panose="02020603050405020304" pitchFamily="18" charset="0"/>
              </a:rPr>
              <a:t> 'New </a:t>
            </a:r>
            <a:r>
              <a:rPr lang="en-US" dirty="0">
                <a:solidFill>
                  <a:srgbClr val="DD4A68"/>
                </a:solidFill>
                <a:latin typeface="Arial" panose="020B0604020202020204" pitchFamily="34" charset="0"/>
                <a:ea typeface="Times New Roman" panose="02020603050405020304" pitchFamily="18" charset="0"/>
              </a:rPr>
              <a:t>Salary'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IFNULL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0</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a:t>Comparison Functions and Operator</a:t>
            </a:r>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Comparison </a:t>
            </a:r>
            <a:r>
              <a:rPr lang="en-IN" sz="3200" b="1" i="1" dirty="0">
                <a:solidFill>
                  <a:srgbClr val="FFFF00"/>
                </a:solidFill>
                <a:latin typeface="Arial" pitchFamily="34" charset="0"/>
                <a:cs typeface="Arial" pitchFamily="34" charset="0"/>
              </a:rPr>
              <a:t>Functions </a:t>
            </a:r>
            <a:r>
              <a:rPr lang="en-IN" sz="3200" b="1" i="1" dirty="0" smtClean="0">
                <a:solidFill>
                  <a:srgbClr val="FFFF00"/>
                </a:solidFill>
                <a:latin typeface="Arial" pitchFamily="34" charset="0"/>
                <a:cs typeface="Arial" pitchFamily="34" charset="0"/>
              </a:rPr>
              <a:t>and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862738662"/>
              </p:ext>
            </p:extLst>
          </p:nvPr>
        </p:nvGraphicFramePr>
        <p:xfrm>
          <a:off x="152400" y="596900"/>
          <a:ext cx="8839200" cy="5794782"/>
        </p:xfrm>
        <a:graphic>
          <a:graphicData uri="http://schemas.openxmlformats.org/drawingml/2006/table">
            <a:tbl>
              <a:tblPr>
                <a:tableStyleId>{616DA210-FB5B-4158-B5E0-FEB733F419BA}</a:tableStyleId>
              </a:tblPr>
              <a:tblGrid>
                <a:gridCol w="2971800"/>
                <a:gridCol w="5867400"/>
              </a:tblGrid>
              <a:tr h="310698">
                <a:tc>
                  <a:txBody>
                    <a:bodyPr/>
                    <a:lstStyle/>
                    <a:p>
                      <a:pPr fontAlgn="base"/>
                      <a:r>
                        <a:rPr lang="en-IN" sz="1700" u="none" strike="noStrike" dirty="0">
                          <a:solidFill>
                            <a:srgbClr val="006C86"/>
                          </a:solidFill>
                          <a:effectLst/>
                        </a:rPr>
                        <a:t>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COALESCE()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Return 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NULL-safe equal to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Greater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Greater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IN</a:t>
                      </a:r>
                      <a:r>
                        <a:rPr lang="en-IN" sz="1700" u="none" strike="noStrike" dirty="0" smtClean="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whether the argument is NULL</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 &lt;&gt;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IN()</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NOT 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Negation 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BETWEEN </a:t>
            </a:r>
            <a:r>
              <a:rPr lang="en-IN" sz="3200" b="1" i="1" dirty="0">
                <a:solidFill>
                  <a:srgbClr val="FFFF00"/>
                </a:solidFill>
                <a:latin typeface="Arial" pitchFamily="34" charset="0"/>
                <a:cs typeface="Arial" pitchFamily="34" charset="0"/>
              </a:rPr>
              <a:t>... AND </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165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a:solidFill>
                  <a:srgbClr val="FFFF00"/>
                </a:solidFill>
                <a:latin typeface="Arial" pitchFamily="34" charset="0"/>
                <a:cs typeface="Arial" pitchFamily="34" charset="0"/>
              </a:rPr>
              <a:t>BETWEEN ... AND ...</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0" y="131430"/>
            <a:ext cx="5268686" cy="369332"/>
          </a:xfrm>
          <a:prstGeom prst="rect">
            <a:avLst/>
          </a:prstGeom>
        </p:spPr>
        <p:txBody>
          <a:bodyPr wrap="square">
            <a:spAutoFit/>
          </a:bodyPr>
          <a:lstStyle/>
          <a:p>
            <a:r>
              <a:rPr lang="en-IN" dirty="0">
                <a:solidFill>
                  <a:srgbClr val="FDE139"/>
                </a:solidFill>
              </a:rPr>
              <a:t>Check whether a value is within a range of </a:t>
            </a:r>
            <a:r>
              <a:rPr lang="en-IN" dirty="0" smtClean="0">
                <a:solidFill>
                  <a:srgbClr val="FDE139"/>
                </a:solidFill>
              </a:rPr>
              <a:t>values</a:t>
            </a:r>
            <a:endParaRPr lang="en-IN" dirty="0">
              <a:solidFill>
                <a:srgbClr val="FDE139"/>
              </a:solidFill>
            </a:endParaRPr>
          </a:p>
        </p:txBody>
      </p:sp>
      <p:pic>
        <p:nvPicPr>
          <p:cNvPr id="4" name="Picture 3"/>
          <p:cNvPicPr>
            <a:picLocks noChangeAspect="1"/>
          </p:cNvPicPr>
          <p:nvPr/>
        </p:nvPicPr>
        <p:blipFill>
          <a:blip r:embed="rId2"/>
          <a:stretch>
            <a:fillRect/>
          </a:stretch>
        </p:blipFill>
        <p:spPr>
          <a:xfrm>
            <a:off x="102222" y="2374645"/>
            <a:ext cx="7553315" cy="341607"/>
          </a:xfrm>
          <a:prstGeom prst="rect">
            <a:avLst/>
          </a:prstGeom>
        </p:spPr>
      </p:pic>
      <p:pic>
        <p:nvPicPr>
          <p:cNvPr id="7" name="Picture 6"/>
          <p:cNvPicPr>
            <a:picLocks noChangeAspect="1"/>
          </p:cNvPicPr>
          <p:nvPr/>
        </p:nvPicPr>
        <p:blipFill>
          <a:blip r:embed="rId3"/>
          <a:stretch>
            <a:fillRect/>
          </a:stretch>
        </p:blipFill>
        <p:spPr>
          <a:xfrm>
            <a:off x="98617" y="2923711"/>
            <a:ext cx="7568497" cy="371972"/>
          </a:xfrm>
          <a:prstGeom prst="rect">
            <a:avLst/>
          </a:prstGeom>
        </p:spPr>
      </p:pic>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256314" y="1501914"/>
            <a:ext cx="4909458" cy="707886"/>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0320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smtClean="0">
                <a:solidFill>
                  <a:srgbClr val="FFFF00"/>
                </a:solidFill>
                <a:latin typeface="Arial" pitchFamily="34" charset="0"/>
                <a:cs typeface="Arial" pitchFamily="34" charset="0"/>
              </a:rPr>
              <a:t>IS</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217714" y="762000"/>
            <a:ext cx="8686800" cy="646331"/>
          </a:xfrm>
          <a:prstGeom prst="rect">
            <a:avLst/>
          </a:prstGeom>
        </p:spPr>
        <p:txBody>
          <a:bodyPr wrap="square">
            <a:spAutoFit/>
          </a:bodyPr>
          <a:lstStyle/>
          <a:p>
            <a:r>
              <a:rPr lang="en-IN" dirty="0"/>
              <a:t>Tests a value against a boolean value, where boolean_value can be TRUE, FALSE, or UNKNOWN.</a:t>
            </a:r>
          </a:p>
        </p:txBody>
      </p:sp>
      <p:pic>
        <p:nvPicPr>
          <p:cNvPr id="5" name="Picture 4"/>
          <p:cNvPicPr>
            <a:picLocks noChangeAspect="1"/>
          </p:cNvPicPr>
          <p:nvPr/>
        </p:nvPicPr>
        <p:blipFill>
          <a:blip r:embed="rId3"/>
          <a:stretch>
            <a:fillRect/>
          </a:stretch>
        </p:blipFill>
        <p:spPr>
          <a:xfrm>
            <a:off x="451076" y="2027574"/>
            <a:ext cx="6108791" cy="507678"/>
          </a:xfrm>
          <a:prstGeom prst="rect">
            <a:avLst/>
          </a:prstGeom>
        </p:spPr>
      </p:pic>
      <p:pic>
        <p:nvPicPr>
          <p:cNvPr id="8" name="Picture 7"/>
          <p:cNvPicPr>
            <a:picLocks noChangeAspect="1"/>
          </p:cNvPicPr>
          <p:nvPr/>
        </p:nvPicPr>
        <p:blipFill>
          <a:blip r:embed="rId4"/>
          <a:stretch>
            <a:fillRect/>
          </a:stretch>
        </p:blipFill>
        <p:spPr>
          <a:xfrm>
            <a:off x="451077" y="2708830"/>
            <a:ext cx="5875762" cy="357873"/>
          </a:xfrm>
          <a:prstGeom prst="rect">
            <a:avLst/>
          </a:prstGeom>
        </p:spPr>
      </p:pic>
      <p:pic>
        <p:nvPicPr>
          <p:cNvPr id="9" name="Picture 8"/>
          <p:cNvPicPr>
            <a:picLocks noChangeAspect="1"/>
          </p:cNvPicPr>
          <p:nvPr/>
        </p:nvPicPr>
        <p:blipFill>
          <a:blip r:embed="rId5"/>
          <a:stretch>
            <a:fillRect/>
          </a:stretch>
        </p:blipFill>
        <p:spPr>
          <a:xfrm>
            <a:off x="460601" y="3232149"/>
            <a:ext cx="5867441" cy="416131"/>
          </a:xfrm>
          <a:prstGeom prst="rect">
            <a:avLst/>
          </a:prstGeom>
        </p:spPr>
      </p:pic>
      <p:pic>
        <p:nvPicPr>
          <p:cNvPr id="10" name="Picture 9"/>
          <p:cNvPicPr>
            <a:picLocks noChangeAspect="1"/>
          </p:cNvPicPr>
          <p:nvPr/>
        </p:nvPicPr>
        <p:blipFill>
          <a:blip r:embed="rId6"/>
          <a:stretch>
            <a:fillRect/>
          </a:stretch>
        </p:blipFill>
        <p:spPr>
          <a:xfrm>
            <a:off x="446313" y="3765890"/>
            <a:ext cx="6117115" cy="424452"/>
          </a:xfrm>
          <a:prstGeom prst="rect">
            <a:avLst/>
          </a:prstGeom>
        </p:spPr>
      </p:pic>
      <p:pic>
        <p:nvPicPr>
          <p:cNvPr id="11" name="Picture 10"/>
          <p:cNvPicPr>
            <a:picLocks noChangeAspect="1"/>
          </p:cNvPicPr>
          <p:nvPr/>
        </p:nvPicPr>
        <p:blipFill>
          <a:blip r:embed="rId7"/>
          <a:stretch>
            <a:fillRect/>
          </a:stretch>
        </p:blipFill>
        <p:spPr>
          <a:xfrm>
            <a:off x="460600" y="4334391"/>
            <a:ext cx="6541573" cy="416131"/>
          </a:xfrm>
          <a:prstGeom prst="rect">
            <a:avLst/>
          </a:prstGeom>
        </p:spPr>
      </p:pic>
      <p:pic>
        <p:nvPicPr>
          <p:cNvPr id="13" name="Picture 12"/>
          <p:cNvPicPr>
            <a:picLocks noChangeAspect="1"/>
          </p:cNvPicPr>
          <p:nvPr/>
        </p:nvPicPr>
        <p:blipFill>
          <a:blip r:embed="rId8"/>
          <a:stretch>
            <a:fillRect/>
          </a:stretch>
        </p:blipFill>
        <p:spPr>
          <a:xfrm>
            <a:off x="473301" y="4924387"/>
            <a:ext cx="6524926" cy="399485"/>
          </a:xfrm>
          <a:prstGeom prst="rect">
            <a:avLst/>
          </a:prstGeom>
        </p:spPr>
      </p:pic>
      <p:pic>
        <p:nvPicPr>
          <p:cNvPr id="14" name="Picture 13"/>
          <p:cNvPicPr>
            <a:picLocks noChangeAspect="1"/>
          </p:cNvPicPr>
          <p:nvPr/>
        </p:nvPicPr>
        <p:blipFill>
          <a:blip r:embed="rId9"/>
          <a:stretch>
            <a:fillRect/>
          </a:stretch>
        </p:blipFill>
        <p:spPr>
          <a:xfrm>
            <a:off x="460601" y="5459592"/>
            <a:ext cx="7165761" cy="407807"/>
          </a:xfrm>
          <a:prstGeom prst="rect">
            <a:avLst/>
          </a:prstGeom>
        </p:spPr>
      </p:pic>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Identifier Qualifiers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33528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(Database, Table, Column, Index, Constraint, View, Stored Program, User-Defined Variable, Tablespace) is 64 characters, </a:t>
            </a:r>
            <a:r>
              <a:rPr lang="en-IN" sz="2200" dirty="0" smtClean="0">
                <a:latin typeface="Segoe UI Light" panose="020B0502040204020203" pitchFamily="34" charset="0"/>
                <a:cs typeface="Segoe UI Light" panose="020B0502040204020203" pitchFamily="34" charset="0"/>
              </a:rPr>
              <a:t>whereas for </a:t>
            </a:r>
            <a:r>
              <a:rPr lang="en-IN" sz="2200" dirty="0">
                <a:latin typeface="Segoe UI Light" panose="020B0502040204020203" pitchFamily="34" charset="0"/>
                <a:cs typeface="Segoe UI Light" panose="020B0502040204020203" pitchFamily="34" charset="0"/>
              </a:rPr>
              <a:t>Alias is 256 characters.</a:t>
            </a:r>
          </a:p>
        </p:txBody>
      </p:sp>
    </p:spTree>
    <p:extLst>
      <p:ext uri="{BB962C8B-B14F-4D97-AF65-F5344CB8AC3E}">
        <p14:creationId xmlns:p14="http://schemas.microsoft.com/office/powerpoint/2010/main" val="20694903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Relation and Relationship?</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1866900" y="3962400"/>
            <a:ext cx="5410200" cy="954107"/>
          </a:xfrm>
          <a:prstGeom prst="rect">
            <a:avLst/>
          </a:prstGeom>
          <a:solidFill>
            <a:srgbClr val="CFFF21"/>
          </a:solidFill>
        </p:spPr>
        <p:txBody>
          <a:bodyPr wrap="square">
            <a:spAutoFit/>
          </a:bodyPr>
          <a:lstStyle/>
          <a:p>
            <a:r>
              <a:rPr lang="en-IN" sz="2800" b="1" dirty="0" smtClean="0">
                <a:solidFill>
                  <a:srgbClr val="C00000"/>
                </a:solidFill>
                <a:latin typeface="Arial" panose="020B0604020202020204" pitchFamily="34" charset="0"/>
                <a:cs typeface="Arial" panose="020B0604020202020204" pitchFamily="34" charset="0"/>
              </a:rPr>
              <a:t>Primary/Foreign </a:t>
            </a:r>
            <a:r>
              <a:rPr lang="en-IN" sz="2800" b="1" dirty="0">
                <a:solidFill>
                  <a:srgbClr val="C00000"/>
                </a:solidFill>
                <a:latin typeface="Arial" panose="020B0604020202020204" pitchFamily="34" charset="0"/>
                <a:cs typeface="Arial" panose="020B0604020202020204" pitchFamily="34" charset="0"/>
              </a:rPr>
              <a:t>key</a:t>
            </a:r>
            <a:r>
              <a:rPr lang="en-IN" sz="28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3" name="Rectangle 2"/>
          <p:cNvSpPr/>
          <p:nvPr/>
        </p:nvSpPr>
        <p:spPr>
          <a:xfrm>
            <a:off x="228600" y="838200"/>
            <a:ext cx="8686800"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as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to specify a database explicitly.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a:latin typeface="Arial" panose="020B0604020202020204" pitchFamily="34" charset="0"/>
                <a:cs typeface="Arial" panose="020B0604020202020204" pitchFamily="34" charset="0"/>
              </a:rPr>
              <a:t>tbl_name.col_name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prefix 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backtick (`)</a:t>
            </a:r>
          </a:p>
        </p:txBody>
      </p:sp>
    </p:spTree>
    <p:extLst>
      <p:ext uri="{BB962C8B-B14F-4D97-AF65-F5344CB8AC3E}">
        <p14:creationId xmlns:p14="http://schemas.microsoft.com/office/powerpoint/2010/main" val="2583964539"/>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8900522"/>
              </p:ext>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database.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db_name.tbl_name.col_name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40386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3731712547"/>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787059843"/>
              </p:ext>
            </p:extLst>
          </p:nvPr>
        </p:nvGraphicFramePr>
        <p:xfrm>
          <a:off x="152400" y="1371600"/>
          <a:ext cx="8839200" cy="1524846"/>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db_name.tbl_name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32004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265439772"/>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The NULL value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18904722"/>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NULL value - NULL</a:t>
            </a:r>
          </a:p>
        </p:txBody>
      </p:sp>
      <p:sp>
        <p:nvSpPr>
          <p:cNvPr id="7" name="Rectangle 6"/>
          <p:cNvSpPr/>
          <p:nvPr/>
        </p:nvSpPr>
        <p:spPr>
          <a:xfrm>
            <a:off x="90647" y="857071"/>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9" name="Rectangle 8"/>
          <p:cNvSpPr/>
          <p:nvPr/>
        </p:nvSpPr>
        <p:spPr>
          <a:xfrm>
            <a:off x="90647" y="2477869"/>
            <a:ext cx="8890067" cy="646331"/>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b="1" i="1" dirty="0" smtClean="0">
                <a:solidFill>
                  <a:srgbClr val="222222"/>
                </a:solidFill>
                <a:latin typeface="arial" panose="020B0604020202020204" pitchFamily="34" charset="0"/>
              </a:rPr>
              <a:t>IS NULL</a:t>
            </a:r>
            <a:r>
              <a:rPr lang="en-IN" i="1" dirty="0" smtClean="0">
                <a:solidFill>
                  <a:srgbClr val="222222"/>
                </a:solidFill>
                <a:latin typeface="arial" panose="020B0604020202020204" pitchFamily="34" charset="0"/>
              </a:rPr>
              <a:t> or </a:t>
            </a:r>
            <a:r>
              <a:rPr lang="en-IN"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
        <p:nvSpPr>
          <p:cNvPr id="5" name="Rectangle 4"/>
          <p:cNvSpPr/>
          <p:nvPr/>
        </p:nvSpPr>
        <p:spPr>
          <a:xfrm>
            <a:off x="0" y="3429000"/>
            <a:ext cx="9067800" cy="369332"/>
          </a:xfrm>
          <a:prstGeom prst="rect">
            <a:avLst/>
          </a:prstGeom>
          <a:solidFill>
            <a:schemeClr val="bg1"/>
          </a:solidFill>
        </p:spPr>
        <p:txBody>
          <a:bodyPr wrap="square">
            <a:spAutoFit/>
          </a:bodyPr>
          <a:lstStyle/>
          <a:p>
            <a:r>
              <a:rPr lang="en-IN" dirty="0" smtClean="0">
                <a:solidFill>
                  <a:srgbClr val="006C86"/>
                </a:solidFill>
                <a:latin typeface="arial" panose="020B0604020202020204" pitchFamily="34" charset="0"/>
              </a:rPr>
              <a:t>MySQL specific &lt;=&gt; comparison operator is true even for NULL-to-NULL comparisons.</a:t>
            </a:r>
          </a:p>
        </p:txBody>
      </p:sp>
      <p:pic>
        <p:nvPicPr>
          <p:cNvPr id="2" name="Picture 1"/>
          <p:cNvPicPr>
            <a:picLocks noChangeAspect="1"/>
          </p:cNvPicPr>
          <p:nvPr/>
        </p:nvPicPr>
        <p:blipFill>
          <a:blip r:embed="rId2"/>
          <a:stretch>
            <a:fillRect/>
          </a:stretch>
        </p:blipFill>
        <p:spPr>
          <a:xfrm>
            <a:off x="152399" y="4191000"/>
            <a:ext cx="8458201" cy="584200"/>
          </a:xfrm>
          <a:prstGeom prst="rect">
            <a:avLst/>
          </a:prstGeom>
        </p:spPr>
      </p:pic>
      <p:sp>
        <p:nvSpPr>
          <p:cNvPr id="8" name="Rectangle 7"/>
          <p:cNvSpPr/>
          <p:nvPr/>
        </p:nvSpPr>
        <p:spPr>
          <a:xfrm>
            <a:off x="5295900" y="4209256"/>
            <a:ext cx="3352800"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93632094"/>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Control Flow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IFNULL</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IFNULL function</a:t>
            </a:r>
          </a:p>
        </p:txBody>
      </p:sp>
      <p:sp>
        <p:nvSpPr>
          <p:cNvPr id="2" name="Rectangle 1"/>
          <p:cNvSpPr/>
          <p:nvPr/>
        </p:nvSpPr>
        <p:spPr>
          <a:xfrm>
            <a:off x="101532" y="1371600"/>
            <a:ext cx="8890067" cy="984885"/>
          </a:xfrm>
          <a:prstGeom prst="rect">
            <a:avLst/>
          </a:prstGeom>
        </p:spPr>
        <p:txBody>
          <a:bodyPr wrap="square">
            <a:spAutoFit/>
          </a:bodyPr>
          <a:lstStyle/>
          <a:p>
            <a:r>
              <a:rPr lang="en-IN" b="1" dirty="0">
                <a:solidFill>
                  <a:srgbClr val="222222"/>
                </a:solidFill>
                <a:latin typeface="arial" panose="020B0604020202020204" pitchFamily="34" charset="0"/>
              </a:rPr>
              <a:t>MySQL IFNULL</a:t>
            </a:r>
            <a:r>
              <a:rPr lang="en-IN" dirty="0">
                <a:solidFill>
                  <a:srgbClr val="222222"/>
                </a:solidFill>
                <a:latin typeface="arial" panose="020B0604020202020204" pitchFamily="34" charset="0"/>
              </a:rPr>
              <a:t>() takes two </a:t>
            </a:r>
            <a:r>
              <a:rPr lang="en-IN" dirty="0" smtClean="0">
                <a:solidFill>
                  <a:srgbClr val="222222"/>
                </a:solidFill>
                <a:latin typeface="arial" panose="020B0604020202020204" pitchFamily="34" charset="0"/>
              </a:rPr>
              <a:t>expressions, if </a:t>
            </a:r>
            <a:r>
              <a:rPr lang="en-IN" dirty="0">
                <a:solidFill>
                  <a:srgbClr val="222222"/>
                </a:solidFill>
                <a:latin typeface="arial" panose="020B0604020202020204" pitchFamily="34" charset="0"/>
              </a:rPr>
              <a:t>the first expression is not NULL, it returns the first expression. Otherwise, it returns the second </a:t>
            </a:r>
            <a:r>
              <a:rPr lang="en-IN" dirty="0" smtClean="0">
                <a:solidFill>
                  <a:srgbClr val="222222"/>
                </a:solidFill>
                <a:latin typeface="arial" panose="020B0604020202020204" pitchFamily="34" charset="0"/>
              </a:rPr>
              <a:t>expression, </a:t>
            </a:r>
            <a:r>
              <a:rPr lang="en-IN" sz="2000" b="1" dirty="0" smtClean="0">
                <a:solidFill>
                  <a:srgbClr val="222222"/>
                </a:solidFill>
                <a:latin typeface="arial" panose="020B0604020202020204" pitchFamily="34" charset="0"/>
              </a:rPr>
              <a:t>it </a:t>
            </a:r>
            <a:r>
              <a:rPr lang="en-IN" sz="2000"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510184"/>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marR="0" lvl="0" indent="0" defTabSz="914400" fontAlgn="t">
              <a:lnSpc>
                <a:spcPct val="100000"/>
              </a:lnSpc>
              <a:spcBef>
                <a:spcPct val="0"/>
              </a:spcBef>
              <a:spcAft>
                <a:spcPct val="0"/>
              </a:spcAft>
              <a:buClrTx/>
              <a:buSzTx/>
              <a:buFontTx/>
              <a:buNone/>
              <a:tabLst/>
            </a:pPr>
            <a:r>
              <a:rPr lang="en-US" sz="2000" dirty="0">
                <a:solidFill>
                  <a:srgbClr val="0077AA"/>
                </a:solidFill>
                <a:latin typeface="Liberation Mono"/>
              </a:rPr>
              <a:t>IFNULL(expression1, expression2) </a:t>
            </a:r>
          </a:p>
        </p:txBody>
      </p:sp>
      <p:sp>
        <p:nvSpPr>
          <p:cNvPr id="8" name="Rectangle 7"/>
          <p:cNvSpPr/>
          <p:nvPr/>
        </p:nvSpPr>
        <p:spPr>
          <a:xfrm>
            <a:off x="152400" y="3048000"/>
            <a:ext cx="8839200" cy="2169825"/>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 2)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(null,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'Yes')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r>
              <a:rPr lang="en-US" dirty="0" smtClean="0">
                <a:latin typeface="Arial" pitchFamily="34" charset="0"/>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comm, </a:t>
            </a:r>
            <a:r>
              <a:rPr lang="en-IN" dirty="0">
                <a:solidFill>
                  <a:srgbClr val="DD4A68"/>
                </a:solidFill>
                <a:latin typeface="Arial" panose="020B0604020202020204" pitchFamily="34" charset="0"/>
                <a:ea typeface="Times New Roman" panose="02020603050405020304" pitchFamily="18" charset="0"/>
              </a:rPr>
              <a:t>IFNULL(COMM + COMM*.25, 1000)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1733901836"/>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a:t>
            </a:r>
          </a:p>
        </p:txBody>
      </p:sp>
      <p:sp>
        <p:nvSpPr>
          <p:cNvPr id="12" name="Rectangle 11"/>
          <p:cNvSpPr/>
          <p:nvPr/>
        </p:nvSpPr>
        <p:spPr>
          <a:xfrm>
            <a:off x="101533" y="819090"/>
            <a:ext cx="1498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 function</a:t>
            </a:r>
          </a:p>
        </p:txBody>
      </p:sp>
      <p:sp>
        <p:nvSpPr>
          <p:cNvPr id="2" name="Rectangle 1"/>
          <p:cNvSpPr/>
          <p:nvPr/>
        </p:nvSpPr>
        <p:spPr>
          <a:xfrm>
            <a:off x="101532" y="1371600"/>
            <a:ext cx="8890067" cy="646331"/>
          </a:xfrm>
          <a:prstGeom prst="rect">
            <a:avLst/>
          </a:prstGeom>
        </p:spPr>
        <p:txBody>
          <a:bodyPr wrap="square">
            <a:spAutoFit/>
          </a:bodyPr>
          <a:lstStyle/>
          <a:p>
            <a:r>
              <a:rPr lang="en-US" dirty="0" smtClean="0">
                <a:solidFill>
                  <a:srgbClr val="222222"/>
                </a:solidFill>
                <a:latin typeface="arial" panose="020B0604020202020204" pitchFamily="34" charset="0"/>
              </a:rPr>
              <a:t>If </a:t>
            </a:r>
            <a:r>
              <a:rPr lang="en-US" b="1" dirty="0">
                <a:solidFill>
                  <a:srgbClr val="222222"/>
                </a:solidFill>
                <a:latin typeface="arial" panose="020B0604020202020204" pitchFamily="34" charset="0"/>
              </a:rPr>
              <a:t>expr1 is TRUE or expr1 &lt;&gt; 0 </a:t>
            </a:r>
            <a:r>
              <a:rPr lang="en-US" b="1" dirty="0" smtClean="0">
                <a:solidFill>
                  <a:srgbClr val="222222"/>
                </a:solidFill>
                <a:latin typeface="arial" panose="020B0604020202020204" pitchFamily="34" charset="0"/>
              </a:rPr>
              <a:t>or expr1 </a:t>
            </a:r>
            <a:r>
              <a:rPr lang="en-US" b="1" dirty="0">
                <a:solidFill>
                  <a:srgbClr val="222222"/>
                </a:solidFill>
                <a:latin typeface="arial" panose="020B0604020202020204" pitchFamily="34" charset="0"/>
              </a:rPr>
              <a:t>&lt;&gt; NULL</a:t>
            </a:r>
            <a:r>
              <a:rPr lang="en-US" dirty="0">
                <a:solidFill>
                  <a:srgbClr val="222222"/>
                </a:solidFill>
                <a:latin typeface="arial" panose="020B0604020202020204" pitchFamily="34" charset="0"/>
              </a:rPr>
              <a:t>, then IF() returns expr2, otherwise it returns </a:t>
            </a:r>
            <a:r>
              <a:rPr lang="en-US" dirty="0" smtClean="0">
                <a:solidFill>
                  <a:srgbClr val="222222"/>
                </a:solidFill>
                <a:latin typeface="arial" panose="020B0604020202020204" pitchFamily="34" charset="0"/>
              </a:rPr>
              <a:t>expr3, </a:t>
            </a:r>
            <a:r>
              <a:rPr lang="en-IN" b="1" dirty="0" smtClean="0">
                <a:solidFill>
                  <a:srgbClr val="222222"/>
                </a:solidFill>
                <a:latin typeface="arial" panose="020B0604020202020204" pitchFamily="34" charset="0"/>
              </a:rPr>
              <a:t>it </a:t>
            </a:r>
            <a:r>
              <a:rPr lang="en-IN"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240578"/>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IF(expr1, expr2 , expr3) </a:t>
            </a:r>
          </a:p>
        </p:txBody>
      </p:sp>
      <p:sp>
        <p:nvSpPr>
          <p:cNvPr id="8" name="Rectangle 7"/>
          <p:cNvSpPr/>
          <p:nvPr/>
        </p:nvSpPr>
        <p:spPr>
          <a:xfrm>
            <a:off x="152400" y="2819400"/>
            <a:ext cx="8839200" cy="3139321"/>
          </a:xfrm>
          <a:prstGeom prst="rect">
            <a:avLst/>
          </a:prstGeom>
        </p:spPr>
        <p:txBody>
          <a:bodyPr wrap="square">
            <a:spAutoFit/>
          </a:bodyPr>
          <a:lstStyle/>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IF(1 &gt; 2, 2, 3) </a:t>
            </a:r>
            <a:r>
              <a:rPr lang="en-US" dirty="0">
                <a:latin typeface="Arial" panose="020B0604020202020204" pitchFamily="34" charset="0"/>
                <a:ea typeface="Times New Roman" panose="02020603050405020304" pitchFamily="18" charset="0"/>
              </a:rPr>
              <a:t>as R1;</a:t>
            </a:r>
          </a:p>
          <a:p>
            <a:pPr marL="342900" indent="-342900">
              <a:buFont typeface="Arial" panose="020B0604020202020204" pitchFamily="34" charset="0"/>
              <a:buChar char="•"/>
            </a:pPr>
            <a:endParaRPr lang="en-US" dirty="0" smtClean="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'Ok', 'Not Bad')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ename, 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and ename = 'FORD', 'Y', 'N')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ename, sal, comm, </a:t>
            </a:r>
            <a:r>
              <a:rPr lang="en-US" dirty="0" smtClean="0">
                <a:solidFill>
                  <a:srgbClr val="DD4A68"/>
                </a:solidFill>
                <a:latin typeface="Arial" panose="020B0604020202020204" pitchFamily="34" charset="0"/>
                <a:ea typeface="Times New Roman" panose="02020603050405020304" pitchFamily="18" charset="0"/>
              </a:rPr>
              <a:t>IF(comm </a:t>
            </a:r>
            <a:r>
              <a:rPr lang="en-US" dirty="0">
                <a:solidFill>
                  <a:srgbClr val="DD4A68"/>
                </a:solidFill>
                <a:latin typeface="Arial" panose="020B0604020202020204" pitchFamily="34" charset="0"/>
                <a:ea typeface="Times New Roman" panose="02020603050405020304" pitchFamily="18" charset="0"/>
              </a:rPr>
              <a:t>is </a:t>
            </a:r>
            <a:r>
              <a:rPr lang="en-US" dirty="0" smtClean="0">
                <a:solidFill>
                  <a:srgbClr val="DD4A68"/>
                </a:solidFill>
                <a:latin typeface="Arial" panose="020B0604020202020204" pitchFamily="34" charset="0"/>
                <a:ea typeface="Times New Roman" panose="02020603050405020304" pitchFamily="18" charset="0"/>
              </a:rPr>
              <a:t>NULL &amp;&amp; </a:t>
            </a:r>
            <a:r>
              <a:rPr lang="en-US" dirty="0">
                <a:solidFill>
                  <a:srgbClr val="DD4A68"/>
                </a:solidFill>
                <a:latin typeface="Arial" panose="020B0604020202020204" pitchFamily="34" charset="0"/>
                <a:ea typeface="Times New Roman" panose="02020603050405020304" pitchFamily="18" charset="0"/>
              </a:rPr>
              <a:t>ename = 'FORD', 'Y', 'N') </a:t>
            </a:r>
            <a:r>
              <a:rPr lang="en-US" dirty="0">
                <a:latin typeface="Arial" pitchFamily="34" charset="0"/>
                <a:cs typeface="Arial" pitchFamily="34" charset="0"/>
              </a:rPr>
              <a:t>R1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deptno,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10, 'Sales',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20 , 'Purchase' ,'N/A')) </a:t>
            </a:r>
            <a:r>
              <a:rPr lang="en-IN" dirty="0">
                <a:latin typeface="Arial" panose="020B0604020202020204" pitchFamily="34" charset="0"/>
                <a:ea typeface="Times New Roman" panose="02020603050405020304" pitchFamily="18" charset="0"/>
              </a:rPr>
              <a:t>R1</a:t>
            </a:r>
            <a:r>
              <a:rPr lang="en-IN" dirty="0">
                <a:latin typeface="Arial" pitchFamily="34" charset="0"/>
                <a:cs typeface="Arial" pitchFamily="34"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IN" dirty="0" smtClean="0">
                <a:latin typeface="Arial" pitchFamily="34" charset="0"/>
                <a:cs typeface="Arial" pitchFamily="34" charset="0"/>
              </a:rPr>
              <a:t>EMP;</a:t>
            </a:r>
            <a:endParaRPr lang="en-IN" dirty="0">
              <a:latin typeface="Arial" pitchFamily="34" charset="0"/>
              <a:cs typeface="Arial" pitchFamily="34" charset="0"/>
            </a:endParaRPr>
          </a:p>
        </p:txBody>
      </p:sp>
      <p:sp>
        <p:nvSpPr>
          <p:cNvPr id="13" name="Rectangle 12"/>
          <p:cNvSpPr/>
          <p:nvPr/>
        </p:nvSpPr>
        <p:spPr>
          <a:xfrm>
            <a:off x="152399" y="4800600"/>
            <a:ext cx="8839200" cy="400110"/>
          </a:xfrm>
          <a:prstGeom prst="rect">
            <a:avLst/>
          </a:prstGeom>
        </p:spPr>
        <p:txBody>
          <a:bodyPr wrap="square">
            <a:spAutoFit/>
          </a:bodyPr>
          <a:lstStyle/>
          <a:p>
            <a:endParaRPr lang="en-IN" sz="2000" dirty="0">
              <a:latin typeface="Arial" pitchFamily="34" charset="0"/>
              <a:cs typeface="Arial" pitchFamily="34" charset="0"/>
            </a:endParaRPr>
          </a:p>
        </p:txBody>
      </p:sp>
    </p:spTree>
    <p:extLst>
      <p:ext uri="{BB962C8B-B14F-4D97-AF65-F5344CB8AC3E}">
        <p14:creationId xmlns:p14="http://schemas.microsoft.com/office/powerpoint/2010/main" val="3271572254"/>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NULLIF</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NULLIF function</a:t>
            </a:r>
          </a:p>
        </p:txBody>
      </p:sp>
      <p:sp>
        <p:nvSpPr>
          <p:cNvPr id="2" name="Rectangle 1"/>
          <p:cNvSpPr/>
          <p:nvPr/>
        </p:nvSpPr>
        <p:spPr>
          <a:xfrm>
            <a:off x="101532" y="1371600"/>
            <a:ext cx="8890067" cy="369332"/>
          </a:xfrm>
          <a:prstGeom prst="rect">
            <a:avLst/>
          </a:prstGeom>
        </p:spPr>
        <p:txBody>
          <a:bodyPr wrap="square">
            <a:spAutoFit/>
          </a:bodyPr>
          <a:lstStyle/>
          <a:p>
            <a:r>
              <a:rPr lang="en-IN" dirty="0">
                <a:solidFill>
                  <a:srgbClr val="222222"/>
                </a:solidFill>
                <a:latin typeface="arial" panose="020B0604020202020204" pitchFamily="34" charset="0"/>
              </a:rPr>
              <a:t>Returns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if expr1 = expr2 is true, otherwise returns expr1.</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399" y="1981200"/>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NULLIF(expr1, expr2) </a:t>
            </a:r>
          </a:p>
        </p:txBody>
      </p:sp>
      <p:sp>
        <p:nvSpPr>
          <p:cNvPr id="8" name="Rectangle 7"/>
          <p:cNvSpPr/>
          <p:nvPr/>
        </p:nvSpPr>
        <p:spPr>
          <a:xfrm>
            <a:off x="152400" y="2514600"/>
            <a:ext cx="8839200"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1) 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2) as R1;</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415764811"/>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value WHEN [compare_value] THEN result [WHEN [compare_value] THEN result ...] [ELSE result] END</a:t>
            </a:r>
          </a:p>
        </p:txBody>
      </p:sp>
      <p:sp>
        <p:nvSpPr>
          <p:cNvPr id="8" name="Rectangle 7"/>
          <p:cNvSpPr/>
          <p:nvPr/>
        </p:nvSpPr>
        <p:spPr>
          <a:xfrm>
            <a:off x="152399" y="3200400"/>
            <a:ext cx="8839199"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a:t>
            </a:r>
            <a:r>
              <a:rPr lang="en-IN" dirty="0">
                <a:latin typeface="Arial" panose="020B0604020202020204" pitchFamily="34" charset="0"/>
                <a:cs typeface="Arial" panose="020B0604020202020204" pitchFamily="34"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when </a:t>
            </a:r>
            <a:r>
              <a:rPr lang="en-IN" dirty="0">
                <a:latin typeface="Arial" panose="020B0604020202020204" pitchFamily="34" charset="0"/>
                <a:ea typeface="Times New Roman" panose="02020603050405020304" pitchFamily="18" charset="0"/>
              </a:rPr>
              <a:t>10</a:t>
            </a:r>
            <a:r>
              <a:rPr lang="en-IN" dirty="0">
                <a:solidFill>
                  <a:srgbClr val="DD4A68"/>
                </a:solidFill>
                <a:latin typeface="Arial" panose="020B0604020202020204" pitchFamily="34" charset="0"/>
                <a:ea typeface="Times New Roman" panose="02020603050405020304" pitchFamily="18" charset="0"/>
              </a:rPr>
              <a:t> then </a:t>
            </a:r>
            <a:r>
              <a:rPr lang="en-IN" dirty="0">
                <a:latin typeface="Arial" panose="020B0604020202020204" pitchFamily="34" charset="0"/>
                <a:ea typeface="Times New Roman" panose="02020603050405020304" pitchFamily="18" charset="0"/>
              </a:rPr>
              <a:t>'Accounts'</a:t>
            </a:r>
            <a:r>
              <a:rPr lang="en-IN" dirty="0">
                <a:solidFill>
                  <a:srgbClr val="DD4A68"/>
                </a:solidFill>
                <a:latin typeface="Arial" panose="020B0604020202020204" pitchFamily="34" charset="0"/>
                <a:ea typeface="Times New Roman" panose="02020603050405020304" pitchFamily="18" charset="0"/>
              </a:rPr>
              <a:t> when </a:t>
            </a:r>
            <a:r>
              <a:rPr lang="en-IN" dirty="0">
                <a:latin typeface="Arial" panose="020B0604020202020204" pitchFamily="34" charset="0"/>
                <a:ea typeface="Times New Roman" panose="02020603050405020304" pitchFamily="18" charset="0"/>
              </a:rPr>
              <a:t>20</a:t>
            </a:r>
            <a:r>
              <a:rPr lang="en-IN" dirty="0">
                <a:solidFill>
                  <a:srgbClr val="DD4A68"/>
                </a:solidFill>
                <a:latin typeface="Arial" panose="020B0604020202020204" pitchFamily="34" charset="0"/>
                <a:ea typeface="Times New Roman" panose="02020603050405020304" pitchFamily="18" charset="0"/>
              </a:rPr>
              <a:t> then 'Sales' </a:t>
            </a:r>
            <a:r>
              <a:rPr lang="en-IN" dirty="0" smtClean="0">
                <a:solidFill>
                  <a:srgbClr val="DD4A68"/>
                </a:solidFill>
                <a:latin typeface="Arial" panose="020B0604020202020204" pitchFamily="34" charset="0"/>
                <a:ea typeface="Times New Roman" panose="02020603050405020304" pitchFamily="18" charset="0"/>
              </a:rPr>
              <a:t>ELSE 'N/A</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9" name="Rectangle 8"/>
          <p:cNvSpPr/>
          <p:nvPr/>
        </p:nvSpPr>
        <p:spPr>
          <a:xfrm>
            <a:off x="119604" y="4098716"/>
            <a:ext cx="8839199" cy="646331"/>
          </a:xfrm>
          <a:prstGeom prst="rect">
            <a:avLst/>
          </a:prstGeom>
        </p:spPr>
        <p:txBody>
          <a:bodyPr wrap="square">
            <a:spAutoFit/>
          </a:bodyPr>
          <a:lstStyle/>
          <a:p>
            <a:r>
              <a:rPr lang="en-IN" dirty="0">
                <a:solidFill>
                  <a:srgbClr val="FF0000"/>
                </a:solidFill>
                <a:latin typeface="Arial" panose="020B0604020202020204" pitchFamily="34" charset="0"/>
                <a:ea typeface="Times New Roman" panose="02020603050405020304" pitchFamily="18" charset="0"/>
              </a:rPr>
              <a:t>SELECT</a:t>
            </a:r>
            <a:r>
              <a:rPr lang="en-IN" dirty="0" smtClean="0">
                <a:solidFill>
                  <a:srgbClr val="FF0000"/>
                </a:solidFill>
                <a:latin typeface="Arial" panose="020B0604020202020204" pitchFamily="34" charset="0"/>
                <a:cs typeface="Arial" panose="020B0604020202020204" pitchFamily="34" charset="0"/>
              </a:rPr>
              <a:t> deptno</a:t>
            </a:r>
            <a:r>
              <a:rPr lang="en-IN" dirty="0">
                <a:solidFill>
                  <a:srgbClr val="FF0000"/>
                </a:solidFill>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ea typeface="Times New Roman" panose="02020603050405020304" pitchFamily="18" charset="0"/>
              </a:rPr>
              <a:t>CASE </a:t>
            </a:r>
            <a:r>
              <a:rPr lang="en-IN" dirty="0">
                <a:solidFill>
                  <a:srgbClr val="FF0000"/>
                </a:solidFill>
                <a:latin typeface="Arial" panose="020B0604020202020204" pitchFamily="34" charset="0"/>
                <a:cs typeface="Arial" panose="020B0604020202020204" pitchFamily="34" charset="0"/>
              </a:rPr>
              <a:t>deptno</a:t>
            </a:r>
            <a:r>
              <a:rPr lang="en-IN" dirty="0" smtClean="0">
                <a:solidFill>
                  <a:srgbClr val="FF0000"/>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when 10 then 'Accounts' </a:t>
            </a:r>
            <a:r>
              <a:rPr lang="en-IN" dirty="0" smtClean="0">
                <a:solidFill>
                  <a:srgbClr val="FF0000"/>
                </a:solidFill>
                <a:latin typeface="Arial" panose="020B0604020202020204" pitchFamily="34" charset="0"/>
                <a:ea typeface="Times New Roman" panose="02020603050405020304" pitchFamily="18" charset="0"/>
              </a:rPr>
              <a:t>ELSE 'N/A</a:t>
            </a:r>
            <a:r>
              <a:rPr lang="en-IN" dirty="0">
                <a:solidFill>
                  <a:srgbClr val="FF0000"/>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END  CASE FROM</a:t>
            </a:r>
            <a:r>
              <a:rPr lang="en-IN" dirty="0" smtClean="0">
                <a:solidFill>
                  <a:srgbClr val="FF0000"/>
                </a:solidFill>
                <a:latin typeface="Arial" panose="020B0604020202020204" pitchFamily="34" charset="0"/>
                <a:cs typeface="Arial" panose="020B0604020202020204" pitchFamily="34" charset="0"/>
              </a:rPr>
              <a:t> EMP;  </a:t>
            </a:r>
            <a:r>
              <a:rPr lang="en-IN" dirty="0" smtClean="0">
                <a:solidFill>
                  <a:srgbClr val="92D050"/>
                </a:solidFill>
                <a:latin typeface="Arial" panose="020B0604020202020204" pitchFamily="34" charset="0"/>
                <a:cs typeface="Arial" panose="020B0604020202020204" pitchFamily="34" charset="0"/>
              </a:rPr>
              <a:t>// error</a:t>
            </a:r>
            <a:endParaRPr lang="en-IN" dirty="0">
              <a:solidFill>
                <a:srgbClr val="92D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database </a:t>
            </a:r>
            <a:r>
              <a:rPr lang="en-IN" dirty="0" smtClean="0">
                <a:solidFill>
                  <a:srgbClr val="DC525C"/>
                </a:solidFill>
                <a:latin typeface="Segoe UI Light" panose="020B0502040204020203" pitchFamily="34" charset="0"/>
                <a:cs typeface="Segoe UI Light" panose="020B0502040204020203" pitchFamily="34" charset="0"/>
              </a:rPr>
              <a:t>management </a:t>
            </a:r>
            <a:r>
              <a:rPr lang="en-IN" dirty="0">
                <a:solidFill>
                  <a:srgbClr val="DC525C"/>
                </a:solidFill>
                <a:latin typeface="Segoe UI Light" panose="020B0502040204020203" pitchFamily="34" charset="0"/>
                <a:cs typeface="Segoe UI Light" panose="020B0502040204020203" pitchFamily="34" charset="0"/>
              </a:rPr>
              <a:t>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2" name="Rectangle 1"/>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WHEN [condition] THEN result [WHEN [condition] THEN result ...] [ELSE result] END</a:t>
            </a:r>
            <a:r>
              <a:rPr lang="en-US" sz="2000" dirty="0">
                <a:solidFill>
                  <a:srgbClr val="0077AA"/>
                </a:solidFill>
                <a:latin typeface="Liberation Mono"/>
              </a:rPr>
              <a:t> </a:t>
            </a:r>
          </a:p>
        </p:txBody>
      </p:sp>
      <p:sp>
        <p:nvSpPr>
          <p:cNvPr id="8" name="Rectangle 7"/>
          <p:cNvSpPr/>
          <p:nvPr/>
        </p:nvSpPr>
        <p:spPr>
          <a:xfrm>
            <a:off x="101532" y="3124200"/>
            <a:ext cx="8839200"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when </a:t>
            </a:r>
            <a:r>
              <a:rPr lang="en-IN" dirty="0">
                <a:latin typeface="Arial" panose="020B0604020202020204" pitchFamily="34" charset="0"/>
                <a:cs typeface="Arial" panose="020B0604020202020204" pitchFamily="34" charset="0"/>
              </a:rPr>
              <a:t>deptno</a:t>
            </a:r>
            <a:r>
              <a:rPr lang="en-IN" dirty="0">
                <a:latin typeface="Arial" panose="020B0604020202020204" pitchFamily="34" charset="0"/>
                <a:ea typeface="Times New Roman" panose="02020603050405020304" pitchFamily="18" charset="0"/>
              </a:rPr>
              <a:t> = 10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'Sales' </a:t>
            </a:r>
            <a:r>
              <a:rPr lang="en-IN" dirty="0">
                <a:solidFill>
                  <a:srgbClr val="DD4A68"/>
                </a:solidFill>
                <a:latin typeface="Arial" panose="020B0604020202020204" pitchFamily="34" charset="0"/>
                <a:ea typeface="Times New Roman" panose="02020603050405020304" pitchFamily="18" charset="0"/>
              </a:rPr>
              <a:t>when </a:t>
            </a:r>
            <a:r>
              <a:rPr lang="en-IN" dirty="0" smtClean="0">
                <a:latin typeface="Arial" panose="020B0604020202020204" pitchFamily="34" charset="0"/>
                <a:cs typeface="Arial" panose="020B0604020202020204" pitchFamily="34" charset="0"/>
              </a:rPr>
              <a:t>deptno </a:t>
            </a:r>
            <a:r>
              <a:rPr lang="en-IN" dirty="0">
                <a:latin typeface="Arial" panose="020B0604020202020204" pitchFamily="34" charset="0"/>
                <a:ea typeface="Times New Roman" panose="02020603050405020304" pitchFamily="18" charset="0"/>
              </a:rPr>
              <a:t>= 20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'Purchase'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ELSE </a:t>
            </a:r>
            <a:r>
              <a:rPr lang="en-IN" dirty="0" smtClean="0">
                <a:latin typeface="Arial" panose="020B0604020202020204" pitchFamily="34" charset="0"/>
                <a:ea typeface="Times New Roman" panose="02020603050405020304" pitchFamily="18" charset="0"/>
              </a:rPr>
              <a:t>'N/A</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843844"/>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14400"/>
            <a:ext cx="8839200" cy="1138773"/>
          </a:xfrm>
          <a:prstGeom prst="rect">
            <a:avLst/>
          </a:prstGeom>
        </p:spPr>
        <p:txBody>
          <a:bodyPr wrap="square">
            <a:spAutoFit/>
          </a:bodyPr>
          <a:lstStyle/>
          <a:p>
            <a:r>
              <a:rPr lang="en-IN" sz="2000" dirty="0" smtClean="0">
                <a:solidFill>
                  <a:srgbClr val="222222"/>
                </a:solidFill>
                <a:latin typeface="arial" panose="020B0604020202020204" pitchFamily="34" charset="0"/>
              </a:rPr>
              <a:t>In MySQL, the</a:t>
            </a:r>
            <a:r>
              <a:rPr lang="en-IN" sz="2000" dirty="0">
                <a:solidFill>
                  <a:srgbClr val="222222"/>
                </a:solidFill>
                <a:latin typeface="arial" panose="020B0604020202020204" pitchFamily="34" charset="0"/>
              </a:rPr>
              <a:t> </a:t>
            </a:r>
            <a:r>
              <a:rPr lang="en-IN" sz="2400" b="1" dirty="0">
                <a:solidFill>
                  <a:srgbClr val="365860"/>
                </a:solidFill>
                <a:latin typeface="arial" panose="020B0604020202020204" pitchFamily="34" charset="0"/>
              </a:rPr>
              <a:t>NOW()</a:t>
            </a:r>
            <a:r>
              <a:rPr lang="en-IN" sz="2000" dirty="0">
                <a:solidFill>
                  <a:srgbClr val="222222"/>
                </a:solidFill>
                <a:latin typeface="arial" panose="020B0604020202020204" pitchFamily="34" charset="0"/>
              </a:rPr>
              <a:t> function </a:t>
            </a:r>
            <a:r>
              <a:rPr lang="en-IN" sz="2000" dirty="0" smtClean="0">
                <a:solidFill>
                  <a:srgbClr val="222222"/>
                </a:solidFill>
                <a:latin typeface="arial" panose="020B0604020202020204" pitchFamily="34" charset="0"/>
              </a:rPr>
              <a:t>returns a </a:t>
            </a:r>
            <a:r>
              <a:rPr lang="en-IN" sz="2000" dirty="0">
                <a:solidFill>
                  <a:srgbClr val="222222"/>
                </a:solidFill>
                <a:latin typeface="arial" panose="020B0604020202020204" pitchFamily="34" charset="0"/>
              </a:rPr>
              <a:t>default value for a </a:t>
            </a:r>
            <a:r>
              <a:rPr lang="en-IN" sz="2000" b="1" dirty="0" smtClean="0">
                <a:solidFill>
                  <a:srgbClr val="222222"/>
                </a:solidFill>
                <a:latin typeface="arial" panose="020B0604020202020204" pitchFamily="34" charset="0"/>
              </a:rPr>
              <a:t>DATETIME</a:t>
            </a:r>
            <a:r>
              <a:rPr lang="en-IN" sz="2000" dirty="0" smtClean="0">
                <a:solidFill>
                  <a:srgbClr val="222222"/>
                </a:solidFill>
                <a:latin typeface="arial" panose="020B0604020202020204" pitchFamily="34" charset="0"/>
              </a:rPr>
              <a:t>.</a:t>
            </a:r>
          </a:p>
          <a:p>
            <a:r>
              <a:rPr lang="en-IN" sz="2000" dirty="0"/>
              <a:t>MySQL inserts the current </a:t>
            </a:r>
            <a:r>
              <a:rPr lang="en-IN" sz="2400" b="1" dirty="0">
                <a:solidFill>
                  <a:srgbClr val="222222"/>
                </a:solidFill>
                <a:latin typeface="arial" panose="020B0604020202020204" pitchFamily="34" charset="0"/>
              </a:rPr>
              <a:t>date and time </a:t>
            </a:r>
            <a:r>
              <a:rPr lang="en-IN" sz="2000" dirty="0"/>
              <a:t>into the column whose default value is NOW().</a:t>
            </a:r>
          </a:p>
        </p:txBody>
      </p:sp>
      <p:sp>
        <p:nvSpPr>
          <p:cNvPr id="9" name="Rectangle 8"/>
          <p:cNvSpPr/>
          <p:nvPr/>
        </p:nvSpPr>
        <p:spPr>
          <a:xfrm>
            <a:off x="119742" y="2209800"/>
            <a:ext cx="8795657"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 </a:t>
            </a:r>
            <a:r>
              <a:rPr lang="en-IN" dirty="0">
                <a:latin typeface="Arial" panose="020B0604020202020204" pitchFamily="34" charset="0"/>
                <a:cs typeface="Arial" panose="020B0604020202020204" pitchFamily="34" charset="0"/>
              </a:rPr>
              <a:t>the </a:t>
            </a:r>
            <a:r>
              <a:rPr lang="en-IN" sz="2400" b="1" dirty="0">
                <a:solidFill>
                  <a:srgbClr val="365860"/>
                </a:solidFill>
                <a:latin typeface="Arial" panose="020B0604020202020204" pitchFamily="34" charset="0"/>
                <a:cs typeface="Arial" panose="020B0604020202020204" pitchFamily="34" charset="0"/>
              </a:rPr>
              <a:t>CURDATE()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current date in 'YYYY-MM-DD</a:t>
            </a:r>
            <a:r>
              <a:rPr lang="en-IN" dirty="0" smtClean="0">
                <a:latin typeface="Arial" panose="020B0604020202020204" pitchFamily="34" charset="0"/>
                <a:cs typeface="Arial" panose="020B0604020202020204" pitchFamily="34" charset="0"/>
              </a:rPr>
              <a:t>'. </a:t>
            </a:r>
            <a:r>
              <a:rPr lang="en-IN" sz="2400" b="1" dirty="0" smtClean="0">
                <a:solidFill>
                  <a:srgbClr val="222222"/>
                </a:solidFill>
                <a:latin typeface="Arial" panose="020B0604020202020204" pitchFamily="34" charset="0"/>
                <a:cs typeface="Arial" panose="020B0604020202020204" pitchFamily="34" charset="0"/>
              </a:rPr>
              <a:t>CURRENT_DATE()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sz="2400" b="1" dirty="0" smtClean="0">
                <a:solidFill>
                  <a:srgbClr val="222222"/>
                </a:solidFill>
                <a:latin typeface="Arial" panose="020B0604020202020204" pitchFamily="34" charset="0"/>
                <a:cs typeface="Arial" panose="020B0604020202020204" pitchFamily="34" charset="0"/>
              </a:rPr>
              <a:t>CURRENT_DATE </a:t>
            </a:r>
            <a:r>
              <a:rPr lang="en-IN" dirty="0">
                <a:latin typeface="Arial" panose="020B0604020202020204" pitchFamily="34" charset="0"/>
                <a:cs typeface="Arial" panose="020B0604020202020204" pitchFamily="34" charset="0"/>
              </a:rPr>
              <a:t>are the </a:t>
            </a:r>
            <a:r>
              <a:rPr lang="en-IN" b="1" dirty="0">
                <a:solidFill>
                  <a:srgbClr val="FF0000"/>
                </a:solidFill>
                <a:latin typeface="Arial" panose="020B0604020202020204" pitchFamily="34" charset="0"/>
                <a:cs typeface="Arial" panose="020B0604020202020204" pitchFamily="34" charset="0"/>
              </a:rPr>
              <a:t>synonym of CURDATE().</a:t>
            </a:r>
          </a:p>
        </p:txBody>
      </p:sp>
      <p:sp>
        <p:nvSpPr>
          <p:cNvPr id="10" name="Rectangle 9"/>
          <p:cNvSpPr/>
          <p:nvPr/>
        </p:nvSpPr>
        <p:spPr>
          <a:xfrm>
            <a:off x="152400" y="3616404"/>
            <a:ext cx="8762998"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a:t>
            </a:r>
            <a:r>
              <a:rPr lang="en-IN" dirty="0">
                <a:latin typeface="Arial" panose="020B0604020202020204" pitchFamily="34" charset="0"/>
                <a:cs typeface="Arial" panose="020B0604020202020204" pitchFamily="34" charset="0"/>
              </a:rPr>
              <a:t>, the </a:t>
            </a:r>
            <a:r>
              <a:rPr lang="en-IN" sz="2400" b="1" dirty="0">
                <a:solidFill>
                  <a:srgbClr val="365860"/>
                </a:solidFill>
                <a:latin typeface="Arial" panose="020B0604020202020204" pitchFamily="34" charset="0"/>
                <a:cs typeface="Arial" panose="020B0604020202020204" pitchFamily="34" charset="0"/>
              </a:rPr>
              <a:t>CURTIME()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value of current time in </a:t>
            </a:r>
            <a:r>
              <a:rPr lang="en-IN" dirty="0" smtClean="0">
                <a:latin typeface="Arial" panose="020B0604020202020204" pitchFamily="34" charset="0"/>
                <a:cs typeface="Arial" panose="020B0604020202020204" pitchFamily="34" charset="0"/>
              </a:rPr>
              <a:t>'HH:MM:SS</a:t>
            </a:r>
            <a:r>
              <a:rPr lang="en-IN" dirty="0">
                <a:latin typeface="Arial" panose="020B0604020202020204" pitchFamily="34" charset="0"/>
                <a:cs typeface="Arial" panose="020B0604020202020204" pitchFamily="34" charset="0"/>
              </a:rPr>
              <a:t>'. </a:t>
            </a:r>
            <a:r>
              <a:rPr lang="en-IN" sz="2400" b="1" dirty="0">
                <a:solidFill>
                  <a:srgbClr val="222222"/>
                </a:solidFill>
                <a:latin typeface="Arial" panose="020B0604020202020204" pitchFamily="34" charset="0"/>
                <a:cs typeface="Arial" panose="020B0604020202020204" pitchFamily="34" charset="0"/>
              </a:rPr>
              <a:t>CURRENT_TIME() </a:t>
            </a:r>
            <a:r>
              <a:rPr lang="en-IN" dirty="0">
                <a:latin typeface="Arial" panose="020B0604020202020204" pitchFamily="34" charset="0"/>
                <a:cs typeface="Arial" panose="020B0604020202020204" pitchFamily="34" charset="0"/>
              </a:rPr>
              <a:t>and </a:t>
            </a:r>
            <a:r>
              <a:rPr lang="en-IN" sz="2400" b="1" dirty="0">
                <a:solidFill>
                  <a:srgbClr val="222222"/>
                </a:solidFill>
                <a:latin typeface="Arial" panose="020B0604020202020204" pitchFamily="34" charset="0"/>
                <a:cs typeface="Arial" panose="020B0604020202020204" pitchFamily="34" charset="0"/>
              </a:rPr>
              <a:t>CURRENT_TIME</a:t>
            </a:r>
            <a:r>
              <a:rPr lang="en-IN" dirty="0">
                <a:latin typeface="Arial" panose="020B0604020202020204" pitchFamily="34" charset="0"/>
                <a:cs typeface="Arial" panose="020B0604020202020204" pitchFamily="34" charset="0"/>
              </a:rPr>
              <a:t> are the </a:t>
            </a:r>
            <a:r>
              <a:rPr lang="en-IN" b="1" dirty="0">
                <a:solidFill>
                  <a:srgbClr val="FF0000"/>
                </a:solidFill>
                <a:latin typeface="Arial" panose="020B0604020202020204" pitchFamily="34" charset="0"/>
                <a:cs typeface="Arial" panose="020B0604020202020204" pitchFamily="34" charset="0"/>
              </a:rPr>
              <a:t>synonym of CURTIME().</a:t>
            </a:r>
          </a:p>
        </p:txBody>
      </p:sp>
      <p:sp>
        <p:nvSpPr>
          <p:cNvPr id="8" name="Rectangle 7"/>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2" name="Rectangle 11"/>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4025255439"/>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762000"/>
            <a:ext cx="8839200"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CURDATE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CURTIME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12" name="Rectangle 11"/>
          <p:cNvSpPr/>
          <p:nvPr/>
        </p:nvSpPr>
        <p:spPr>
          <a:xfrm>
            <a:off x="228600" y="2133600"/>
            <a:ext cx="8686800" cy="984885"/>
          </a:xfrm>
          <a:prstGeom prst="rect">
            <a:avLst/>
          </a:prstGeom>
        </p:spPr>
        <p:txBody>
          <a:bodyPr wrap="square">
            <a:spAutoFit/>
          </a:bodyPr>
          <a:lstStyle/>
          <a:p>
            <a:r>
              <a:rPr lang="en-IN" b="1" i="1" dirty="0" smtClean="0">
                <a:latin typeface="Arial" panose="020B0604020202020204" pitchFamily="34" charset="0"/>
                <a:cs typeface="Arial" panose="020B0604020202020204" pitchFamily="34" charset="0"/>
              </a:rPr>
              <a:t>Result </a:t>
            </a:r>
            <a:r>
              <a:rPr lang="en-IN" b="1" i="1" dirty="0">
                <a:latin typeface="Arial" panose="020B0604020202020204" pitchFamily="34" charset="0"/>
                <a:cs typeface="Arial" panose="020B0604020202020204" pitchFamily="34" charset="0"/>
              </a:rPr>
              <a:t>in something like this:</a:t>
            </a:r>
          </a:p>
          <a:p>
            <a:endParaRPr lang="en-IN" sz="400"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NOW</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CURDATE</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CURTIME</a:t>
            </a:r>
            <a:r>
              <a:rPr lang="en-IN" b="1"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2017-02-11 10:22:31</a:t>
            </a:r>
            <a:r>
              <a:rPr lang="en-IN" b="1"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2017-02-11</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10:22:31</a:t>
            </a:r>
          </a:p>
        </p:txBody>
      </p:sp>
      <p:sp>
        <p:nvSpPr>
          <p:cNvPr id="9" name="Rectangle 8"/>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0" name="Rectangle 9"/>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3515856926"/>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DATE(expr)</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a:t>
            </a:r>
            <a:r>
              <a:rPr lang="en-IN" dirty="0">
                <a:solidFill>
                  <a:srgbClr val="92D050"/>
                </a:solidFill>
                <a:latin typeface="Arial" panose="020B0604020202020204" pitchFamily="34" charset="0"/>
                <a:ea typeface="Times New Roman" panose="02020603050405020304" pitchFamily="18" charset="0"/>
              </a:rPr>
              <a:t>2017-06-15 09:34:21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DATE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DATE() function extracts the date value from a date or </a:t>
            </a:r>
            <a:r>
              <a:rPr lang="en-IN" sz="2000" b="1" dirty="0" smtClean="0">
                <a:latin typeface="Arial" panose="020B0604020202020204" pitchFamily="34" charset="0"/>
                <a:cs typeface="Arial" panose="020B0604020202020204" pitchFamily="34" charset="0"/>
              </a:rPr>
              <a:t>datetime </a:t>
            </a:r>
            <a:r>
              <a:rPr lang="en-IN" sz="2000" b="1" dirty="0">
                <a:latin typeface="Arial" panose="020B0604020202020204" pitchFamily="34" charset="0"/>
                <a:cs typeface="Arial" panose="020B0604020202020204" pitchFamily="34" charset="0"/>
              </a:rPr>
              <a:t>expression.</a:t>
            </a:r>
          </a:p>
        </p:txBody>
      </p:sp>
      <p:sp>
        <p:nvSpPr>
          <p:cNvPr id="2" name="Rectangle 1"/>
          <p:cNvSpPr/>
          <p:nvPr/>
        </p:nvSpPr>
        <p:spPr>
          <a:xfrm>
            <a:off x="2197926" y="3465340"/>
            <a:ext cx="6858000" cy="369332"/>
          </a:xfrm>
          <a:prstGeom prst="rect">
            <a:avLst/>
          </a:prstGeom>
          <a:solidFill>
            <a:srgbClr val="FFC000"/>
          </a:solidFill>
        </p:spPr>
        <p:txBody>
          <a:bodyPr wrap="square">
            <a:spAutoFit/>
          </a:bodyPr>
          <a:lstStyle/>
          <a:p>
            <a:r>
              <a:rPr lang="en-IN" dirty="0">
                <a:latin typeface="Arial" panose="020B0604020202020204" pitchFamily="34" charset="0"/>
                <a:cs typeface="Arial" panose="020B0604020202020204" pitchFamily="34" charset="0"/>
              </a:rPr>
              <a:t>Returns NULL if expression is not a date or a datetime value.</a:t>
            </a:r>
          </a:p>
        </p:txBody>
      </p:sp>
    </p:spTree>
    <p:extLst>
      <p:ext uri="{BB962C8B-B14F-4D97-AF65-F5344CB8AC3E}">
        <p14:creationId xmlns:p14="http://schemas.microsoft.com/office/powerpoint/2010/main" val="3213815813"/>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 or - operator</a:t>
            </a:r>
          </a:p>
        </p:txBody>
      </p:sp>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2" name="Rectangle 1"/>
          <p:cNvSpPr/>
          <p:nvPr/>
        </p:nvSpPr>
        <p:spPr>
          <a:xfrm>
            <a:off x="185058" y="762000"/>
            <a:ext cx="8719456" cy="338554"/>
          </a:xfrm>
          <a:prstGeom prst="rect">
            <a:avLst/>
          </a:prstGeom>
        </p:spPr>
        <p:txBody>
          <a:bodyPr wrap="square">
            <a:spAutoFit/>
          </a:bodyPr>
          <a:lstStyle/>
          <a:p>
            <a:pPr algn="ctr"/>
            <a:r>
              <a:rPr lang="en-IN" sz="1600" b="1" dirty="0">
                <a:latin typeface="Arial" panose="020B0604020202020204" pitchFamily="34" charset="0"/>
                <a:cs typeface="Arial" panose="020B0604020202020204" pitchFamily="34" charset="0"/>
              </a:rPr>
              <a:t>Date arithmetic also can be performed using INTERVAL together with the + or - </a:t>
            </a:r>
            <a:r>
              <a:rPr lang="en-IN" sz="1600" b="1" dirty="0" smtClean="0">
                <a:latin typeface="Arial" panose="020B0604020202020204" pitchFamily="34" charset="0"/>
                <a:cs typeface="Arial" panose="020B0604020202020204" pitchFamily="34" charset="0"/>
              </a:rPr>
              <a:t>operator</a:t>
            </a:r>
            <a:endParaRPr lang="en-IN" sz="1600" b="1" dirty="0">
              <a:latin typeface="Arial" panose="020B0604020202020204" pitchFamily="34" charset="0"/>
              <a:cs typeface="Arial" panose="020B0604020202020204" pitchFamily="34" charset="0"/>
            </a:endParaRPr>
          </a:p>
        </p:txBody>
      </p:sp>
      <p:sp>
        <p:nvSpPr>
          <p:cNvPr id="3" name="Rectangle 2"/>
          <p:cNvSpPr/>
          <p:nvPr/>
        </p:nvSpPr>
        <p:spPr>
          <a:xfrm>
            <a:off x="185057" y="1112247"/>
            <a:ext cx="8719456" cy="461616"/>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eaLnBrk="0" fontAlgn="base" hangingPunct="0">
              <a:spcBef>
                <a:spcPct val="0"/>
              </a:spcBef>
              <a:spcAft>
                <a:spcPct val="0"/>
              </a:spcAft>
            </a:pPr>
            <a:r>
              <a:rPr lang="en-IN" sz="2000" dirty="0">
                <a:solidFill>
                  <a:srgbClr val="0077AA"/>
                </a:solidFill>
                <a:latin typeface="Liberation Mono"/>
              </a:rPr>
              <a:t>date + INTERVAL expr unit   /   date - INTERVAL expr unit</a:t>
            </a:r>
          </a:p>
        </p:txBody>
      </p:sp>
      <p:graphicFrame>
        <p:nvGraphicFramePr>
          <p:cNvPr id="10" name="Table 9"/>
          <p:cNvGraphicFramePr>
            <a:graphicFrameLocks noGrp="1"/>
          </p:cNvGraphicFramePr>
          <p:nvPr>
            <p:extLst>
              <p:ext uri="{D42A27DB-BD31-4B8C-83A1-F6EECF244321}">
                <p14:modId xmlns:p14="http://schemas.microsoft.com/office/powerpoint/2010/main" val="3570070284"/>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7" name="Rectangle 6"/>
          <p:cNvSpPr/>
          <p:nvPr/>
        </p:nvSpPr>
        <p:spPr>
          <a:xfrm>
            <a:off x="185057" y="1524000"/>
            <a:ext cx="8719456"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INTERVAL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853737152"/>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219200"/>
            <a:ext cx="86759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ADDDATE(date, INTERVAL expr unit)   /   ADDDATE(expr, days)</a:t>
            </a:r>
          </a:p>
        </p:txBody>
      </p:sp>
      <p:sp>
        <p:nvSpPr>
          <p:cNvPr id="6" name="Rectangle 5"/>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ADDDATE()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a:solidFill>
                  <a:srgbClr val="FF0000"/>
                </a:solidFill>
                <a:latin typeface="Arial" panose="020B0604020202020204" pitchFamily="34" charset="0"/>
                <a:cs typeface="Arial" panose="020B0604020202020204" pitchFamily="34" charset="0"/>
              </a:rPr>
              <a:t>DATE_ADD().</a:t>
            </a:r>
          </a:p>
        </p:txBody>
      </p:sp>
      <p:graphicFrame>
        <p:nvGraphicFramePr>
          <p:cNvPr id="11" name="Table 10"/>
          <p:cNvGraphicFramePr>
            <a:graphicFrameLocks noGrp="1"/>
          </p:cNvGraphicFramePr>
          <p:nvPr>
            <p:extLst>
              <p:ext uri="{D42A27DB-BD31-4B8C-83A1-F6EECF244321}">
                <p14:modId xmlns:p14="http://schemas.microsoft.com/office/powerpoint/2010/main" val="2479397340"/>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8" name="Rectangle 7"/>
          <p:cNvSpPr/>
          <p:nvPr/>
        </p:nvSpPr>
        <p:spPr>
          <a:xfrm>
            <a:off x="185057" y="1598635"/>
            <a:ext cx="8719457"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93435412"/>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773668"/>
            <a:ext cx="88392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DATE_ADD(date,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2474381363"/>
              </p:ext>
            </p:extLst>
          </p:nvPr>
        </p:nvGraphicFramePr>
        <p:xfrm>
          <a:off x="152400" y="1676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52400" y="1200090"/>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DATE_ADD</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53191910"/>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DATE_SUB()</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1230868"/>
            <a:ext cx="87521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DATE_SUB(date,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3647211100"/>
              </p:ext>
            </p:extLst>
          </p:nvPr>
        </p:nvGraphicFramePr>
        <p:xfrm>
          <a:off x="152400" y="2057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1642646"/>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DATE_SUB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9" name="Rectangle 8"/>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DATE_SUB()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smtClean="0">
                <a:solidFill>
                  <a:srgbClr val="FF0000"/>
                </a:solidFill>
                <a:latin typeface="Arial" panose="020B0604020202020204" pitchFamily="34" charset="0"/>
                <a:cs typeface="Arial" panose="020B0604020202020204" pitchFamily="34" charset="0"/>
              </a:rPr>
              <a:t>SUBDATE().</a:t>
            </a:r>
            <a:endParaRPr lang="en-IN" sz="28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5853210"/>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 'HH:MM:SS</a:t>
            </a:r>
            <a:r>
              <a:rPr lang="en-IN" dirty="0">
                <a:solidFill>
                  <a:srgbClr val="FF0000"/>
                </a:solidFill>
                <a:latin typeface="Arial" panose="020B0604020202020204" pitchFamily="34" charset="0"/>
                <a:cs typeface="Arial" panose="020B0604020202020204" pitchFamily="34" charset="0"/>
              </a:rPr>
              <a:t>'</a:t>
            </a:r>
            <a:endParaRPr lang="en-IN" dirty="0" smtClean="0">
              <a:solidFill>
                <a:srgbClr val="FF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'2 </a:t>
            </a:r>
            <a:r>
              <a:rPr lang="en-IN" dirty="0">
                <a:solidFill>
                  <a:srgbClr val="92D050"/>
                </a:solidFill>
                <a:latin typeface="Arial" panose="020B0604020202020204" pitchFamily="34" charset="0"/>
                <a:ea typeface="Times New Roman" panose="02020603050405020304" pitchFamily="18" charset="0"/>
              </a:rPr>
              <a:t>2:10:5</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'DAY HH:MM:SS'</a:t>
            </a:r>
            <a:endParaRPr lang="en-IN" dirty="0">
              <a:solidFill>
                <a:srgbClr val="FF0000"/>
              </a:solidFill>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ADDTIME() adds expr2 to expr1 and returns the result. expr1 is a time or datetime expression, and expr2 is a time expression.</a:t>
            </a:r>
          </a:p>
        </p:txBody>
      </p:sp>
    </p:spTree>
    <p:extLst>
      <p:ext uri="{BB962C8B-B14F-4D97-AF65-F5344CB8AC3E}">
        <p14:creationId xmlns:p14="http://schemas.microsoft.com/office/powerpoint/2010/main" val="1986259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 database management system?</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SUBTIME()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8404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SUBTIME(expr1,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4384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'HH:MM:SS'</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'2 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'DAY HH:MM:SS'</a:t>
            </a:r>
          </a:p>
        </p:txBody>
      </p:sp>
      <p:sp>
        <p:nvSpPr>
          <p:cNvPr id="7" name="Rectangle 6"/>
          <p:cNvSpPr/>
          <p:nvPr/>
        </p:nvSpPr>
        <p:spPr>
          <a:xfrm>
            <a:off x="152400" y="703183"/>
            <a:ext cx="8839200" cy="1015663"/>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SUBTIME() returns expr1 − expr2 expressed as a value in the same format as expr1. expr1 is a time or datetime expression, and expr2 is a time expression.</a:t>
            </a:r>
          </a:p>
        </p:txBody>
      </p:sp>
    </p:spTree>
    <p:extLst>
      <p:ext uri="{BB962C8B-B14F-4D97-AF65-F5344CB8AC3E}">
        <p14:creationId xmlns:p14="http://schemas.microsoft.com/office/powerpoint/2010/main" val="3149576464"/>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EXTRACT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EXTRACT(unit FROM date)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4274403"/>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DAY_MINUTE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YEAR_MONTH</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EXTRACT() function is used to return a single part of a date/time, such as year, month, day, hour, minute, etc.</a:t>
            </a:r>
          </a:p>
        </p:txBody>
      </p:sp>
      <p:graphicFrame>
        <p:nvGraphicFramePr>
          <p:cNvPr id="2" name="Table 1"/>
          <p:cNvGraphicFramePr>
            <a:graphicFrameLocks noGrp="1"/>
          </p:cNvGraphicFramePr>
          <p:nvPr>
            <p:extLst>
              <p:ext uri="{D42A27DB-BD31-4B8C-83A1-F6EECF244321}">
                <p14:modId xmlns:p14="http://schemas.microsoft.com/office/powerpoint/2010/main" val="913078271"/>
              </p:ext>
            </p:extLst>
          </p:nvPr>
        </p:nvGraphicFramePr>
        <p:xfrm>
          <a:off x="228600" y="2133600"/>
          <a:ext cx="8379488" cy="185420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MICROSECOND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MONTH</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QUARTER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MINUTE_SECOND</a:t>
                      </a:r>
                    </a:p>
                  </a:txBody>
                  <a:tcPr/>
                </a:tc>
                <a:tc>
                  <a:txBody>
                    <a:bodyPr/>
                    <a:lstStyle/>
                    <a:p>
                      <a:r>
                        <a:rPr lang="en-IN" sz="1600" dirty="0" smtClean="0">
                          <a:latin typeface="Arial" panose="020B0604020202020204" pitchFamily="34" charset="0"/>
                          <a:cs typeface="Arial" panose="020B0604020202020204" pitchFamily="34" charset="0"/>
                        </a:rPr>
                        <a:t>HOUR_SECOND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DAY_HOUR</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HOUR_MINUTE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YEAR_MONTH</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2580197117"/>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PERIOD_DIFF</a:t>
            </a:r>
            <a:r>
              <a:rPr lang="en-IN" sz="3200" b="1" dirty="0" smtClean="0">
                <a:solidFill>
                  <a:srgbClr val="FFFF00"/>
                </a:solidFill>
                <a:latin typeface="Arial" panose="020B0604020202020204" pitchFamily="34" charset="0"/>
                <a:cs typeface="Arial" panose="020B0604020202020204" pitchFamily="34" charset="0"/>
              </a:rPr>
              <a: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PERIOD_DIFF(P1, P2);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133600"/>
            <a:ext cx="8458199"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solidFill>
                  <a:srgbClr val="DD4A68"/>
                </a:solidFill>
                <a:latin typeface="Arial" panose="020B0604020202020204" pitchFamily="34" charset="0"/>
                <a:ea typeface="Times New Roman" panose="02020603050405020304" pitchFamily="18" charset="0"/>
              </a:rPr>
              <a:t> PERIOD_DIFF(201701, 201601);</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PERIOD_DIFF (EXTRACT (</a:t>
            </a:r>
            <a:r>
              <a:rPr lang="en-IN" dirty="0">
                <a:solidFill>
                  <a:srgbClr val="DD4A68"/>
                </a:solidFill>
                <a:latin typeface="Arial" panose="020B0604020202020204" pitchFamily="34" charset="0"/>
                <a:ea typeface="Times New Roman" panose="02020603050405020304" pitchFamily="18" charset="0"/>
              </a:rPr>
              <a:t>YEAR_MONTH </a:t>
            </a:r>
            <a:r>
              <a:rPr lang="en-IN" dirty="0" smtClean="0">
                <a:solidFill>
                  <a:srgbClr val="DD4A68"/>
                </a:solidFill>
                <a:latin typeface="Arial" panose="020B0604020202020204" pitchFamily="34" charset="0"/>
                <a:ea typeface="Times New Roman" panose="02020603050405020304" pitchFamily="18" charset="0"/>
              </a:rPr>
              <a:t>FROM now</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EXTRACT (</a:t>
            </a:r>
            <a:r>
              <a:rPr lang="en-IN" dirty="0">
                <a:solidFill>
                  <a:srgbClr val="DD4A68"/>
                </a:solidFill>
                <a:latin typeface="Arial" panose="020B0604020202020204" pitchFamily="34" charset="0"/>
                <a:ea typeface="Times New Roman" panose="02020603050405020304" pitchFamily="18" charset="0"/>
              </a:rPr>
              <a:t>YEAR_MONTH FROM hiredate)) </a:t>
            </a:r>
            <a:r>
              <a:rPr lang="en-IN" dirty="0" smtClean="0">
                <a:solidFill>
                  <a:srgbClr val="DD4A68"/>
                </a:solidFill>
                <a:latin typeface="Arial" panose="020B0604020202020204" pitchFamily="34" charset="0"/>
                <a:ea typeface="Times New Roman" panose="02020603050405020304" pitchFamily="18" charset="0"/>
              </a:rPr>
              <a:t>AS </a:t>
            </a:r>
            <a:r>
              <a:rPr lang="en-IN" dirty="0" smtClean="0">
                <a:latin typeface="Arial" panose="020B0604020202020204" pitchFamily="34" charset="0"/>
                <a:cs typeface="Arial" panose="020B0604020202020204" pitchFamily="34" charset="0"/>
              </a:rPr>
              <a:t>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MySQL PERIOD_DIFF() returns the difference between two periods. Periods should be in the same format i.e. YYYYMM or YYMM</a:t>
            </a:r>
            <a:r>
              <a:rPr lang="en-IN" sz="2000" b="1" dirty="0" smtClean="0">
                <a:latin typeface="Arial" panose="020B0604020202020204" pitchFamily="34" charset="0"/>
                <a:cs typeface="Arial" panose="020B0604020202020204" pitchFamily="34" charset="0"/>
              </a:rPr>
              <a:t>.</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6502013"/>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TIMESTAMPADD (&lt;unit&gt;, interval, date_time);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timestampadd (month, 2, '2017-03-26')</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455513860"/>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6400800" y="1581090"/>
            <a:ext cx="2590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date_time + interval</a:t>
            </a:r>
          </a:p>
        </p:txBody>
      </p:sp>
      <p:sp>
        <p:nvSpPr>
          <p:cNvPr id="2" name="Rectangle 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738260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TIMESTAMPDIFF()</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TIMESTAMPDIFF (&lt;unit&gt;, date1, date2)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sp>
        <p:nvSpPr>
          <p:cNvPr id="9" name="Rectangle 8"/>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Timestampdiff (month, hiredate, now())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30002949"/>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11" name="Rectangle 10"/>
          <p:cNvSpPr/>
          <p:nvPr/>
        </p:nvSpPr>
        <p:spPr>
          <a:xfrm>
            <a:off x="6938347" y="1677262"/>
            <a:ext cx="1837362"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Date2 – Date1</a:t>
            </a:r>
          </a:p>
        </p:txBody>
      </p:sp>
      <p:sp>
        <p:nvSpPr>
          <p:cNvPr id="12" name="Rectangle 1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3382038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505394513"/>
              </p:ext>
            </p:extLst>
          </p:nvPr>
        </p:nvGraphicFramePr>
        <p:xfrm>
          <a:off x="152400" y="668022"/>
          <a:ext cx="8839200" cy="4818378"/>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lang="en-IN" dirty="0" smtClean="0">
                          <a:solidFill>
                            <a:srgbClr val="B7F7E2"/>
                          </a:solidFill>
                          <a:latin typeface="Arial" panose="020B0604020202020204" pitchFamily="34" charset="0"/>
                          <a:cs typeface="Arial" panose="020B0604020202020204" pitchFamily="34" charset="0"/>
                        </a:rPr>
                        <a:t>Result</a:t>
                      </a:r>
                      <a:endParaRPr lang="en-IN" dirty="0">
                        <a:solidFill>
                          <a:srgbClr val="B7F7E2"/>
                        </a:solidFill>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DAY() is a synonym for DAYOFMONTH().</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name of the weekday for date.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month for date, in the range 1 to 31</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DAYOFWEEK(date)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(1 = Sunday, 2 = Monday, …, 7 = Saturday).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year for date, in the range 1 to 366</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LAST_DAY(date)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Takes a date or datetime value and returns the corresponding value for the last day of the month. Returns NULL if the argument is invalid.</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month for date, in the range 1 to 12 for January to December</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full name of the month for date.</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7" name="Rectangle 6"/>
          <p:cNvSpPr/>
          <p:nvPr/>
        </p:nvSpPr>
        <p:spPr>
          <a:xfrm>
            <a:off x="0" y="5486400"/>
            <a:ext cx="9067800" cy="830997"/>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t> </a:t>
            </a:r>
            <a:r>
              <a:rPr lang="en-IN" sz="1600" dirty="0">
                <a:solidFill>
                  <a:srgbClr val="DD4A68"/>
                </a:solidFill>
                <a:latin typeface="Arial" panose="020B0604020202020204" pitchFamily="34" charset="0"/>
                <a:ea typeface="Times New Roman" panose="02020603050405020304" pitchFamily="18" charset="0"/>
              </a:rPr>
              <a:t>dayofweek (now()), WEEKDAY(now</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dayofweek (date_add(now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 </a:t>
            </a:r>
            <a:r>
              <a:rPr lang="en-IN" sz="1600" dirty="0" smtClean="0">
                <a:solidFill>
                  <a:srgbClr val="DD4A68"/>
                </a:solidFill>
                <a:latin typeface="Arial" panose="020B0604020202020204" pitchFamily="34" charset="0"/>
                <a:ea typeface="Times New Roman" panose="02020603050405020304" pitchFamily="18" charset="0"/>
              </a:rPr>
              <a:t>weekday (date_add (</a:t>
            </a:r>
            <a:r>
              <a:rPr lang="en-IN" sz="1600" dirty="0">
                <a:solidFill>
                  <a:srgbClr val="DD4A68"/>
                </a:solidFill>
                <a:latin typeface="Arial" panose="020B0604020202020204" pitchFamily="34" charset="0"/>
                <a:ea typeface="Times New Roman" panose="02020603050405020304" pitchFamily="18" charset="0"/>
              </a:rPr>
              <a:t>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a:t>
            </a:r>
          </a:p>
        </p:txBody>
      </p:sp>
    </p:spTree>
    <p:extLst>
      <p:ext uri="{BB962C8B-B14F-4D97-AF65-F5344CB8AC3E}">
        <p14:creationId xmlns:p14="http://schemas.microsoft.com/office/powerpoint/2010/main" val="2270596306"/>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872873668"/>
              </p:ext>
            </p:extLst>
          </p:nvPr>
        </p:nvGraphicFramePr>
        <p:xfrm>
          <a:off x="152400" y="838200"/>
          <a:ext cx="8839200" cy="4132155"/>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WEEKDAY(date)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(0 = Monday, 1 = Tuesday, … 6 = Sunday).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WEEKOFYEAR(date)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calendar week of the date as a number in the range from 1 to 53.</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QUARTER(date)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quarter of the year for date, in the range 1 to 4.</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HOUR(time)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hour for time. The range of the return value is 0 to 23 for time-of-day values.</a:t>
                      </a: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MINUTE(time)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minute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SECOND(time)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second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DATEDIFF(expr1,expr2)</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b="0" i="0" kern="1200" dirty="0" smtClean="0">
                          <a:solidFill>
                            <a:schemeClr val="tx1"/>
                          </a:solidFill>
                          <a:effectLst/>
                          <a:latin typeface="+mn-lt"/>
                          <a:ea typeface="+mn-ea"/>
                          <a:cs typeface="+mn-cs"/>
                        </a:rPr>
                        <a:t>Returns the number of days between two dates or datetimes.</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5" name="Rectangle 4"/>
          <p:cNvSpPr/>
          <p:nvPr/>
        </p:nvSpPr>
        <p:spPr>
          <a:xfrm>
            <a:off x="152400" y="5112603"/>
            <a:ext cx="8839200"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WEEKDAY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HIREDATE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17</a:t>
            </a:r>
            <a:r>
              <a:rPr lang="en-IN" dirty="0">
                <a:solidFill>
                  <a:srgbClr val="DD4A68"/>
                </a:solidFill>
                <a:latin typeface="Arial" panose="020B0604020202020204" pitchFamily="34" charset="0"/>
                <a:ea typeface="Times New Roman" panose="02020603050405020304" pitchFamily="18" charset="0"/>
              </a:rPr>
              <a:t>;</a:t>
            </a:r>
          </a:p>
        </p:txBody>
      </p:sp>
    </p:spTree>
    <p:extLst>
      <p:ext uri="{BB962C8B-B14F-4D97-AF65-F5344CB8AC3E}">
        <p14:creationId xmlns:p14="http://schemas.microsoft.com/office/powerpoint/2010/main" val="2238145823"/>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Formats</a:t>
            </a:r>
          </a:p>
        </p:txBody>
      </p:sp>
    </p:spTree>
    <p:extLst>
      <p:ext uri="{BB962C8B-B14F-4D97-AF65-F5344CB8AC3E}">
        <p14:creationId xmlns:p14="http://schemas.microsoft.com/office/powerpoint/2010/main" val="1734541318"/>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5410200"/>
            <a:ext cx="88392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t>
            </a:r>
            <a:r>
              <a:rPr lang="en-US" dirty="0">
                <a:solidFill>
                  <a:srgbClr val="3F6971"/>
                </a:solidFill>
                <a:latin typeface="Arial" panose="020B0604020202020204" pitchFamily="34" charset="0"/>
                <a:ea typeface="Times New Roman" panose="02020603050405020304" pitchFamily="18" charset="0"/>
              </a:rPr>
              <a:t>DATE_FORMAT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3F6971"/>
                </a:solidFill>
                <a:latin typeface="Arial" panose="020B0604020202020204" pitchFamily="34" charset="0"/>
                <a:ea typeface="Times New Roman" panose="02020603050405020304" pitchFamily="18" charset="0"/>
              </a:rPr>
              <a:t>now</a:t>
            </a:r>
            <a:r>
              <a:rPr lang="en-US" dirty="0">
                <a:solidFill>
                  <a:srgbClr val="DD4A68"/>
                </a:solidFill>
                <a:latin typeface="Arial" panose="020B0604020202020204" pitchFamily="34" charset="0"/>
                <a:ea typeface="Times New Roman" panose="02020603050405020304" pitchFamily="18" charset="0"/>
              </a:rPr>
              <a:t>(), '%a');</a:t>
            </a:r>
            <a:endParaRPr lang="en-IN" dirty="0">
              <a:solidFill>
                <a:srgbClr val="DD4A68"/>
              </a:solidFill>
              <a:latin typeface="Arial" panose="020B0604020202020204" pitchFamily="34" charset="0"/>
              <a:ea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4250555972"/>
              </p:ext>
            </p:extLst>
          </p:nvPr>
        </p:nvGraphicFramePr>
        <p:xfrm>
          <a:off x="152400" y="787404"/>
          <a:ext cx="8839200" cy="442383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%a</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Abbreviated weekday name (Sun-Sat)</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%b</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Abbreviated month name (Jan-Dec)</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%c</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Month, numeric (0-12)</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with English suffix (0th, 1st, 2nd, 3rd, </a:t>
                      </a:r>
                      <a:r>
                        <a:rPr lang="en-US" sz="1600" dirty="0">
                          <a:effectLst/>
                          <a:latin typeface="Tahoma" panose="020B0604030504040204" pitchFamily="34" charset="0"/>
                          <a:ea typeface="Times New Roman" panose="02020603050405020304" pitchFamily="18" charset="0"/>
                        </a:rPr>
                        <a:t>�</a:t>
                      </a:r>
                      <a:r>
                        <a:rPr lang="en-US" sz="1600" dirty="0">
                          <a:effectLst/>
                          <a:latin typeface="Arial" panose="020B0604020202020204" pitchFamily="34"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%e</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%f</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Microseconds (000000-999999)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279567045"/>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82837935"/>
              </p:ext>
            </p:extLst>
          </p:nvPr>
        </p:nvGraphicFramePr>
        <p:xfrm>
          <a:off x="152400" y="787404"/>
          <a:ext cx="8839200" cy="5308596"/>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Minutes, numeric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%j</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year (001-366)</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%k</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%l</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name (January-December)</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numeric (00-12)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%p</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Time, 12-hour (hh:mm:ss followed by 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430156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relational </a:t>
            </a:r>
            <a:r>
              <a:rPr lang="en-IN" dirty="0" smtClean="0">
                <a:solidFill>
                  <a:srgbClr val="DC525C"/>
                </a:solidFill>
                <a:latin typeface="Segoe UI Light" panose="020B0502040204020203" pitchFamily="34" charset="0"/>
                <a:cs typeface="Segoe UI Light" panose="020B0502040204020203" pitchFamily="34" charset="0"/>
              </a:rPr>
              <a:t>database </a:t>
            </a:r>
            <a:r>
              <a:rPr lang="en-IN" dirty="0">
                <a:solidFill>
                  <a:srgbClr val="DC525C"/>
                </a:solidFill>
                <a:latin typeface="Segoe UI Light" panose="020B0502040204020203" pitchFamily="34" charset="0"/>
                <a:cs typeface="Segoe UI Light" panose="020B0502040204020203" pitchFamily="34" charset="0"/>
              </a:rPr>
              <a:t>management 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28837081"/>
              </p:ext>
            </p:extLst>
          </p:nvPr>
        </p:nvGraphicFramePr>
        <p:xfrm>
          <a:off x="152400" y="787404"/>
          <a:ext cx="8839200" cy="539919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lvl="0">
                        <a:spcAft>
                          <a:spcPts val="0"/>
                        </a:spcAft>
                      </a:pPr>
                      <a:r>
                        <a:rPr kumimoji="0" lang="en-US" sz="1600" kern="1200" dirty="0">
                          <a:solidFill>
                            <a:srgbClr val="0077AA"/>
                          </a:solidFill>
                          <a:latin typeface="Liberation Mono"/>
                          <a:ea typeface="+mn-ea"/>
                          <a:cs typeface="+mn-cs"/>
                        </a:rPr>
                        <a:t>%T</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smtClean="0">
                          <a:solidFill>
                            <a:schemeClr val="tx1"/>
                          </a:solidFill>
                          <a:effectLst/>
                          <a:latin typeface="Arial" panose="020B0604020202020204" pitchFamily="34" charset="0"/>
                          <a:ea typeface="Times New Roman" panose="02020603050405020304" pitchFamily="18" charset="0"/>
                          <a:cs typeface="+mn-cs"/>
                        </a:rPr>
                        <a:t>Time, 24-hour (hh:mm:ss)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Week (00-53) where Sunday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(00-53) where Monday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Sunday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Monday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Weekday name (Sunday-Saturday)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the week (0=Sunday, 6=Saturday)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Sunday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Monday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four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two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01153533"/>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3689396500"/>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30527426"/>
              </p:ext>
            </p:extLst>
          </p:nvPr>
        </p:nvGraphicFramePr>
        <p:xfrm>
          <a:off x="152400" y="787404"/>
          <a:ext cx="8839200" cy="501438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IN" sz="1600" kern="1200" dirty="0" smtClean="0">
                          <a:solidFill>
                            <a:srgbClr val="0077AA"/>
                          </a:solidFill>
                          <a:latin typeface="Liberation Mono"/>
                          <a:ea typeface="+mn-ea"/>
                          <a:cs typeface="+mn-cs"/>
                        </a:rPr>
                        <a:t>ASCII(str)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lgn="l">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lgn="l">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numeric value of the leftmost character of the string str. Returns 0 if str is the empty string. Returns NULL if str is NULL.</a:t>
                      </a:r>
                    </a:p>
                    <a:p>
                      <a:pPr algn="l">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p>
                    <a:p>
                      <a:pPr algn="l">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ascii(ename)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IN" sz="1600" kern="1200" dirty="0" smtClean="0">
                          <a:solidFill>
                            <a:srgbClr val="0077AA"/>
                          </a:solidFill>
                          <a:latin typeface="Liberation Mono"/>
                          <a:ea typeface="+mn-ea"/>
                          <a:cs typeface="+mn-cs"/>
                        </a:rPr>
                        <a:t>CHAR(N,...)</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CHAR() interprets each argument N as an integer and returns a string consisting of the characters given by the code values of those integers.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NULL values are skipped</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char(65, 66, 67);</a:t>
                      </a:r>
                    </a:p>
                    <a:p>
                      <a:pPr>
                        <a:spcAft>
                          <a:spcPts val="0"/>
                        </a:spcAft>
                      </a:pPr>
                      <a:endParaRPr kumimoji="0" lang="en-IN" sz="1600" b="1"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IN" sz="1600" kern="1200" dirty="0" smtClean="0">
                          <a:solidFill>
                            <a:srgbClr val="0077AA"/>
                          </a:solidFill>
                          <a:latin typeface="Liberation Mono"/>
                          <a:ea typeface="+mn-ea"/>
                          <a:cs typeface="+mn-cs"/>
                        </a:rPr>
                        <a:t>CONCAT(str1,str2,...)</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that results from concatenating the arguments. CONCAT()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returns NULL if any argument is NULL</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concat('</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Mr.</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 , 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035298888"/>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72624829"/>
              </p:ext>
            </p:extLst>
          </p:nvPr>
        </p:nvGraphicFramePr>
        <p:xfrm>
          <a:off x="152400" y="787404"/>
          <a:ext cx="8839200" cy="477054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CONCAT(str1,str2,...)</a:t>
                      </a: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For quoted strings, concatenation can be performed by placing the strings next to each other.</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'My' 'S' 'QL';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ELT(N,str1,str2,str3,...)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ELT() returns the Nth element of the list of strings: str1 if N = 1, str2 if N = 2, and so on. Returns NULL if N is less than 1 or greater than the number of arguments.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ename, job, sal) from EMP;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STRCMP(expr1,expr2)</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STRCMP() returns 0 if the strings are the same, -1 if the first argument is smaller than the second according to the current sort order, and 1 otherwise.</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981062780"/>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15173891"/>
              </p:ext>
            </p:extLst>
          </p:nvPr>
        </p:nvGraphicFramePr>
        <p:xfrm>
          <a:off x="111825" y="787404"/>
          <a:ext cx="8915400" cy="4543212"/>
        </p:xfrm>
        <a:graphic>
          <a:graphicData uri="http://schemas.openxmlformats.org/drawingml/2006/table">
            <a:tbl>
              <a:tblPr firstRow="1" bandRow="1">
                <a:tableStyleId>{7E9639D4-E3E2-4D34-9284-5A2195B3D0D7}</a:tableStyleId>
              </a:tblPr>
              <a:tblGrid>
                <a:gridCol w="2536278"/>
                <a:gridCol w="6379122"/>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FIELD(str,str1,str2,str3,...)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index (position) of str in the str1, str2, str3, ... list. Returns 0 if str is not found. If str is NULL, the return value is 0.</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pune</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field(NULL,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LCASE(str)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lower case string. LCASE() is a synonym for LOWER().</a:t>
                      </a:r>
                    </a:p>
                  </a:txBody>
                  <a:tcPr marL="68580" marR="68580" marT="0" marB="0" anchor="ctr"/>
                </a:tc>
              </a:tr>
              <a:tr h="442383">
                <a:tc>
                  <a:txBody>
                    <a:bodyPr/>
                    <a:lstStyle/>
                    <a:p>
                      <a:r>
                        <a:rPr kumimoji="0" lang="en-US" sz="1600" kern="1200" dirty="0" smtClean="0">
                          <a:solidFill>
                            <a:srgbClr val="0077AA"/>
                          </a:solidFill>
                          <a:latin typeface="Liberation Mono"/>
                          <a:ea typeface="+mn-ea"/>
                          <a:cs typeface="+mn-cs"/>
                        </a:rPr>
                        <a:t>UCASE(str)</a:t>
                      </a:r>
                      <a:endParaRPr kumimoji="0" lang="en-US" sz="16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upper case string. </a:t>
                      </a: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UCASE() is a synonym for UPPER().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LENGTH(str)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length of the string.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left-padded with the string padstr to a length of len characters.</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55592295"/>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19540207"/>
              </p:ext>
            </p:extLst>
          </p:nvPr>
        </p:nvGraphicFramePr>
        <p:xfrm>
          <a:off x="152400" y="787404"/>
          <a:ext cx="8839200" cy="4253229"/>
        </p:xfrm>
        <a:graphic>
          <a:graphicData uri="http://schemas.openxmlformats.org/drawingml/2006/table">
            <a:tbl>
              <a:tblPr firstRow="1" bandRow="1">
                <a:tableStyleId>{7E9639D4-E3E2-4D34-9284-5A2195B3D0D7}</a:tableStyleId>
              </a:tblPr>
              <a:tblGrid>
                <a:gridCol w="3048000"/>
                <a:gridCol w="5791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right-padded with the string padstr to a length of len characters.</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LEFT(str,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leftmost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RIGHT(str,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rightmost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leading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trailing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TRIM([{BOTH | LEADING | TRAILING} [remstr] FROM] 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TRIM(LEADING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ABCxxx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TRIM(BOTH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-&gt; 'ABC'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TRIM(TRAILING 'xyz'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ABCxxyz</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5334000"/>
            <a:ext cx="8839200" cy="584775"/>
          </a:xfrm>
          <a:prstGeom prst="rect">
            <a:avLst/>
          </a:prstGeom>
          <a:solidFill>
            <a:srgbClr val="E0D612"/>
          </a:solidFill>
        </p:spPr>
        <p:txBody>
          <a:bodyPr wrap="square">
            <a:spAutoFit/>
          </a:bodyPr>
          <a:lstStyle/>
          <a:p>
            <a:r>
              <a:rPr lang="en-IN" sz="1600" b="1" dirty="0">
                <a:latin typeface="Arial" panose="020B0604020202020204" pitchFamily="34" charset="0"/>
                <a:cs typeface="Arial" panose="020B0604020202020204" pitchFamily="34" charset="0"/>
              </a:rPr>
              <a:t>If none of the specifiers BOTH, LEADING, or TRAILING is given, BOTH is assumed. remstr is optional and, if not specified, spaces are removed.</a:t>
            </a:r>
          </a:p>
        </p:txBody>
      </p:sp>
    </p:spTree>
    <p:extLst>
      <p:ext uri="{BB962C8B-B14F-4D97-AF65-F5344CB8AC3E}">
        <p14:creationId xmlns:p14="http://schemas.microsoft.com/office/powerpoint/2010/main" val="2358182600"/>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133548715"/>
              </p:ext>
            </p:extLst>
          </p:nvPr>
        </p:nvGraphicFramePr>
        <p:xfrm>
          <a:off x="152400" y="787404"/>
          <a:ext cx="8820000" cy="5228589"/>
        </p:xfrm>
        <a:graphic>
          <a:graphicData uri="http://schemas.openxmlformats.org/drawingml/2006/table">
            <a:tbl>
              <a:tblPr firstRow="1" bandRow="1">
                <a:tableStyleId>{7E9639D4-E3E2-4D34-9284-5A2195B3D0D7}</a:tableStyleId>
              </a:tblPr>
              <a:tblGrid>
                <a:gridCol w="2661207"/>
                <a:gridCol w="6158793"/>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FORMAT(X,D)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Formats the number X to a format like '#,###,###.##', rounded to D decimal places, and returns the result as a string. If D is 0, the result has no decimal point or fractional part.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format(1234.456,2);</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INSTR(str, substr)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position of the first occurrence of substring substr in string str.</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REPLACE(str, from_str, to_str)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all occurrences of the string from_str replaced by the string to_str. REPLACE() performs a case-sensitive match when searching for from_str.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replace('Hello', 'l',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REVERSE(str)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the order of the characters reversed.</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SUBSTR(str, pos, len)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SUBSTR() </a:t>
                      </a:r>
                      <a:r>
                        <a:rPr kumimoji="0" lang="en-US" sz="1600" b="1" kern="1200" dirty="0" smtClean="0">
                          <a:solidFill>
                            <a:srgbClr val="FF0000"/>
                          </a:solidFill>
                          <a:effectLst/>
                          <a:latin typeface="Arial" panose="020B0604020202020204" pitchFamily="34" charset="0"/>
                          <a:ea typeface="Times New Roman" panose="02020603050405020304" pitchFamily="18" charset="0"/>
                          <a:cs typeface="+mn-cs"/>
                        </a:rPr>
                        <a:t>is a synonym for SUBSTRING().</a:t>
                      </a:r>
                      <a:endParaRPr kumimoji="0" lang="en-IN" sz="1600" b="1" kern="1200" dirty="0" smtClean="0">
                        <a:solidFill>
                          <a:srgbClr val="FF0000"/>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-4, 4);</a:t>
                      </a: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MID(str, pos,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MID(str, pos, len)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is a synonym for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SUBSTRING(str, pos, len).</a:t>
                      </a:r>
                    </a:p>
                  </a:txBody>
                  <a:tcPr marL="68580" marR="68580" marT="0" marB="0" anchor="ctr"/>
                </a:tc>
              </a:tr>
            </a:tbl>
          </a:graphicData>
        </a:graphic>
      </p:graphicFrame>
    </p:spTree>
    <p:extLst>
      <p:ext uri="{BB962C8B-B14F-4D97-AF65-F5344CB8AC3E}">
        <p14:creationId xmlns:p14="http://schemas.microsoft.com/office/powerpoint/2010/main" val="1549864259"/>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Mathematical </a:t>
            </a: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854163911"/>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127150490"/>
              </p:ext>
            </p:extLst>
          </p:nvPr>
        </p:nvGraphicFramePr>
        <p:xfrm>
          <a:off x="152400" y="787404"/>
          <a:ext cx="8820000" cy="3385818"/>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ABS(X)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absolute value of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CEIL() is a synonym for CEILING().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CEILING(X)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CEIL value.</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FLOOR(X)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t>
                      </a:r>
                      <a:r>
                        <a:rPr kumimoji="0" lang="en-IN" sz="1600" kern="1200" smtClean="0">
                          <a:solidFill>
                            <a:schemeClr val="tx1"/>
                          </a:solidFill>
                          <a:effectLst/>
                          <a:latin typeface="Arial" panose="020B0604020202020204" pitchFamily="34" charset="0"/>
                          <a:ea typeface="Times New Roman" panose="02020603050405020304" pitchFamily="18" charset="0"/>
                          <a:cs typeface="+mn-cs"/>
                        </a:rPr>
                        <a:t>FLOOR value.</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MOD(N,M),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 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MOD M</a:t>
                      </a: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remainder of N divided by M. MOD(N,0) returns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POWER(X,Y)</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This is a synonym for POW().</a:t>
                      </a:r>
                    </a:p>
                  </a:txBody>
                  <a:tcPr marL="68580" marR="68580" marT="0" marB="0" anchor="ctr"/>
                </a:tc>
              </a:tr>
            </a:tbl>
          </a:graphicData>
        </a:graphic>
      </p:graphicFrame>
    </p:spTree>
    <p:extLst>
      <p:ext uri="{BB962C8B-B14F-4D97-AF65-F5344CB8AC3E}">
        <p14:creationId xmlns:p14="http://schemas.microsoft.com/office/powerpoint/2010/main" val="598073951"/>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647348725"/>
              </p:ext>
            </p:extLst>
          </p:nvPr>
        </p:nvGraphicFramePr>
        <p:xfrm>
          <a:off x="152400" y="787404"/>
          <a:ext cx="8820000" cy="2591646"/>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RAND([N])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 random floating-point value v</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Rounds the argument X to D decimal places. The rounding algorithm depends on the data type of X. D defaults to 0 if not specified. D can be negative to cause D digits left of the decimal point of the value X to become zero.</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TRUNCATE(X,D)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number X, truncated to D decimal places. If D is 0, the result has no decimal point or fractional part. D can be negative to cause D digits left of the decimal point of the value X to become zero.</a:t>
                      </a:r>
                    </a:p>
                  </a:txBody>
                  <a:tcPr marL="68580" marR="68580" marT="0" marB="0" anchor="ctr"/>
                </a:tc>
              </a:tr>
            </a:tbl>
          </a:graphicData>
        </a:graphic>
      </p:graphicFrame>
      <p:sp>
        <p:nvSpPr>
          <p:cNvPr id="4" name="Rectangle 3"/>
          <p:cNvSpPr/>
          <p:nvPr/>
        </p:nvSpPr>
        <p:spPr>
          <a:xfrm>
            <a:off x="228600" y="3657600"/>
            <a:ext cx="8686800" cy="369332"/>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solidFill>
                  <a:srgbClr val="DD4A68"/>
                </a:solidFill>
                <a:latin typeface="Arial" panose="020B0604020202020204" pitchFamily="34" charset="0"/>
                <a:ea typeface="Times New Roman" panose="02020603050405020304" pitchFamily="18" charset="0"/>
              </a:rPr>
              <a:t>ROUND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RAND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a:t>
            </a:r>
            <a:r>
              <a:rPr lang="en-US" dirty="0" smtClean="0">
                <a:solidFill>
                  <a:schemeClr val="bg1">
                    <a:lumMod val="65000"/>
                  </a:schemeClr>
                </a:solidFill>
                <a:latin typeface="Arial" panose="020B0604020202020204" pitchFamily="34" charset="0"/>
                <a:ea typeface="Times New Roman" panose="02020603050405020304" pitchFamily="18" charset="0"/>
              </a:rPr>
              <a:t>)</a:t>
            </a:r>
            <a:endParaRPr lang="en-US"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6298745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relational database </a:t>
            </a:r>
            <a:r>
              <a:rPr lang="en-IN" sz="3600" dirty="0">
                <a:solidFill>
                  <a:srgbClr val="FFFF00"/>
                </a:solidFill>
                <a:latin typeface="Arial" panose="020B0604020202020204" pitchFamily="34" charset="0"/>
                <a:cs typeface="Arial" panose="020B0604020202020204" pitchFamily="34" charset="0"/>
              </a:rPr>
              <a:t>management system?</a:t>
            </a:r>
            <a:r>
              <a:rPr lang="en-US" sz="3600" dirty="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r>
              <a:rPr lang="en-US" sz="4800" dirty="0">
                <a:solidFill>
                  <a:srgbClr val="DC525C"/>
                </a:solidFill>
                <a:latin typeface="Segoe UI Light" panose="020B0502040204020203" pitchFamily="34" charset="0"/>
                <a:cs typeface="Segoe UI Light" panose="020B0502040204020203" pitchFamily="34" charset="0"/>
              </a:rPr>
              <a:t>… syntax</a:t>
            </a:r>
          </a:p>
          <a:p>
            <a:pPr lvl="0" algn="ctr">
              <a:spcBef>
                <a:spcPct val="0"/>
              </a:spcBef>
              <a:defRPr/>
            </a:pP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967305241"/>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93875"/>
            <a:ext cx="8839200" cy="3323987"/>
          </a:xfrm>
          <a:prstGeom prst="rect">
            <a:avLst/>
          </a:prstGeom>
        </p:spPr>
        <p:txBody>
          <a:bodyPr wrap="square">
            <a:spAutoFit/>
          </a:bodyPr>
          <a:lstStyle/>
          <a:p>
            <a:pPr>
              <a:lnSpc>
                <a:spcPct val="150000"/>
              </a:lnSpc>
            </a:pPr>
            <a:r>
              <a:rPr lang="en-US" sz="2000" dirty="0">
                <a:solidFill>
                  <a:srgbClr val="0077AA"/>
                </a:solidFill>
                <a:latin typeface="Liberation Mono"/>
              </a:rPr>
              <a:t>SELECT [ALL / DISTINCT / DISTINCTROW] * / ColName1, ColName2, expressions,... from &lt;table_references&gt;</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WHERE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HAVING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ORDER BY {col_name | expr | position}  [ASC | DESC], ...]</a:t>
            </a:r>
          </a:p>
          <a:p>
            <a:pPr>
              <a:lnSpc>
                <a:spcPct val="150000"/>
              </a:lnSpc>
            </a:pPr>
            <a:r>
              <a:rPr lang="en-US" sz="2000" dirty="0">
                <a:solidFill>
                  <a:srgbClr val="0077AA"/>
                </a:solidFill>
                <a:latin typeface="Liberation Mono"/>
              </a:rPr>
              <a:t> [LIMIT {[offset,] row_count | row_count OFFSET offset}]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52400" y="4953000"/>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spTree>
    <p:extLst>
      <p:ext uri="{BB962C8B-B14F-4D97-AF65-F5344CB8AC3E}">
        <p14:creationId xmlns:p14="http://schemas.microsoft.com/office/powerpoint/2010/main" val="1901945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52400" y="4819471"/>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pic>
        <p:nvPicPr>
          <p:cNvPr id="10" name="Picture 9"/>
          <p:cNvPicPr>
            <a:picLocks noChangeAspect="1"/>
          </p:cNvPicPr>
          <p:nvPr/>
        </p:nvPicPr>
        <p:blipFill>
          <a:blip r:embed="rId2"/>
          <a:stretch>
            <a:fillRect/>
          </a:stretch>
        </p:blipFill>
        <p:spPr>
          <a:xfrm>
            <a:off x="252651" y="1511536"/>
            <a:ext cx="8644639" cy="3090666"/>
          </a:xfrm>
          <a:prstGeom prst="rect">
            <a:avLst/>
          </a:prstGeom>
        </p:spPr>
      </p:pic>
    </p:spTree>
    <p:extLst>
      <p:ext uri="{BB962C8B-B14F-4D97-AF65-F5344CB8AC3E}">
        <p14:creationId xmlns:p14="http://schemas.microsoft.com/office/powerpoint/2010/main" val="1710746735"/>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ORDER BY Clause</a:t>
            </a:r>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4" name="Rectangle 3"/>
          <p:cNvSpPr/>
          <p:nvPr/>
        </p:nvSpPr>
        <p:spPr>
          <a:xfrm>
            <a:off x="304800" y="130314"/>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Nulls by default occur at the top, but you can use </a:t>
            </a:r>
            <a:r>
              <a:rPr lang="en-IN" sz="2000" b="1" i="1" dirty="0">
                <a:latin typeface="Segoe UI Light" panose="020B0502040204020203" pitchFamily="34" charset="0"/>
                <a:cs typeface="Segoe UI Light" panose="020B0502040204020203" pitchFamily="34" charset="0"/>
              </a:rPr>
              <a:t>IsNull</a:t>
            </a:r>
            <a:r>
              <a:rPr lang="en-IN" sz="2000" dirty="0">
                <a:latin typeface="Segoe UI Light" panose="020B0502040204020203" pitchFamily="34" charset="0"/>
                <a:cs typeface="Segoe UI Light" panose="020B0502040204020203" pitchFamily="34" charset="0"/>
              </a:rPr>
              <a:t> to assign default values, that will put it in the position you require.</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6" name="Rectangle 5"/>
          <p:cNvSpPr/>
          <p:nvPr/>
        </p:nvSpPr>
        <p:spPr>
          <a:xfrm>
            <a:off x="304800" y="4388381"/>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ascending, 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7" name="Rectangle 6"/>
          <p:cNvSpPr/>
          <p:nvPr/>
        </p:nvSpPr>
        <p:spPr>
          <a:xfrm>
            <a:off x="152400" y="5613266"/>
            <a:ext cx="8839200" cy="643533"/>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smtClean="0">
                <a:solidFill>
                  <a:srgbClr val="000000"/>
                </a:solidFill>
                <a:latin typeface="Liberation Mono"/>
              </a:rPr>
              <a:t> </a:t>
            </a:r>
            <a:r>
              <a:rPr lang="en-IN" sz="2000" dirty="0">
                <a:solidFill>
                  <a:srgbClr val="0077AA"/>
                </a:solidFill>
                <a:latin typeface="Liberation Mono"/>
              </a:rPr>
              <a:t>FROM</a:t>
            </a:r>
            <a:r>
              <a:rPr lang="en-IN" sz="2000" dirty="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smtClean="0">
                <a:solidFill>
                  <a:srgbClr val="0077AA"/>
                </a:solidFill>
                <a:latin typeface="Liberation Mono"/>
              </a:rPr>
              <a:t>ORDER BY</a:t>
            </a:r>
            <a:r>
              <a:rPr lang="en-IN" sz="2000" dirty="0" smtClean="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a</a:t>
            </a:r>
            <a:r>
              <a:rPr lang="en-IN" sz="2000" dirty="0" smtClean="0">
                <a:solidFill>
                  <a:srgbClr val="999999"/>
                </a:solidFill>
                <a:latin typeface="Liberation Mono"/>
              </a:rPr>
              <a:t>`;</a:t>
            </a:r>
          </a:p>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a:solidFill>
                  <a:srgbClr val="669900"/>
                </a:solidFill>
                <a:latin typeface="Liberation Mono"/>
              </a:rPr>
              <a:t>'</a:t>
            </a:r>
            <a:r>
              <a:rPr lang="en-IN" sz="2000" dirty="0" smtClean="0">
                <a:solidFill>
                  <a:srgbClr val="669900"/>
                </a:solidFill>
                <a:latin typeface="Liberation Mono"/>
              </a:rPr>
              <a:t> </a:t>
            </a:r>
            <a:r>
              <a:rPr lang="en-IN" sz="2000" dirty="0" smtClean="0">
                <a:solidFill>
                  <a:srgbClr val="0077AA"/>
                </a:solidFill>
                <a:latin typeface="Liberation Mono"/>
              </a:rPr>
              <a:t>FROM</a:t>
            </a:r>
            <a:r>
              <a:rPr lang="en-IN" sz="2000" dirty="0" smtClean="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a:solidFill>
                  <a:srgbClr val="0077AA"/>
                </a:solidFill>
                <a:latin typeface="Liberation Mono"/>
              </a:rPr>
              <a:t>ORDER </a:t>
            </a:r>
            <a:r>
              <a:rPr lang="en-IN" sz="2000" dirty="0" smtClean="0">
                <a:solidFill>
                  <a:srgbClr val="0077AA"/>
                </a:solidFill>
                <a:latin typeface="Liberation Mono"/>
              </a:rPr>
              <a:t>BY</a:t>
            </a:r>
            <a:r>
              <a:rPr lang="en-IN" sz="2000" dirty="0" smtClean="0">
                <a:solidFill>
                  <a:srgbClr val="000000"/>
                </a:solidFill>
                <a:latin typeface="Liberation Mono"/>
              </a:rPr>
              <a:t> </a:t>
            </a:r>
            <a:r>
              <a:rPr lang="en-IN" sz="2000" dirty="0">
                <a:solidFill>
                  <a:srgbClr val="669900"/>
                </a:solidFill>
                <a:latin typeface="Liberation Mono"/>
              </a:rPr>
              <a:t>'a</a:t>
            </a:r>
            <a:r>
              <a:rPr lang="en-IN" sz="2000" dirty="0" smtClean="0">
                <a:solidFill>
                  <a:srgbClr val="669900"/>
                </a:solidFill>
                <a:latin typeface="Liberation Mono"/>
              </a:rPr>
              <a:t>'</a:t>
            </a:r>
            <a:r>
              <a:rPr lang="en-IN" sz="2000" dirty="0" smtClean="0">
                <a:solidFill>
                  <a:srgbClr val="999999"/>
                </a:solidFill>
                <a:latin typeface="Liberation Mono"/>
              </a:rPr>
              <a:t>;</a:t>
            </a:r>
            <a:endParaRPr lang="en-IN" sz="2000" dirty="0"/>
          </a:p>
        </p:txBody>
      </p:sp>
      <p:sp>
        <p:nvSpPr>
          <p:cNvPr id="8" name="Rectangle 7"/>
          <p:cNvSpPr/>
          <p:nvPr/>
        </p:nvSpPr>
        <p:spPr>
          <a:xfrm>
            <a:off x="152400" y="944289"/>
            <a:ext cx="8763000" cy="707886"/>
          </a:xfrm>
          <a:prstGeom prst="rect">
            <a:avLst/>
          </a:prstGeom>
        </p:spPr>
        <p:txBody>
          <a:bodyPr wrap="square">
            <a:spAutoFit/>
          </a:bodyPr>
          <a:lstStyle/>
          <a:p>
            <a:pPr algn="just"/>
            <a:r>
              <a:rPr lang="en-IN" sz="2000" dirty="0">
                <a:solidFill>
                  <a:schemeClr val="accent3">
                    <a:lumMod val="75000"/>
                  </a:schemeClr>
                </a:solidFill>
              </a:rPr>
              <a:t>The </a:t>
            </a:r>
            <a:r>
              <a:rPr lang="en-IN" sz="2000" i="1" dirty="0">
                <a:solidFill>
                  <a:schemeClr val="accent3">
                    <a:lumMod val="75000"/>
                  </a:schemeClr>
                </a:solidFill>
              </a:rPr>
              <a:t>ISNULL()</a:t>
            </a:r>
            <a:r>
              <a:rPr lang="en-IN" sz="2000" dirty="0">
                <a:solidFill>
                  <a:schemeClr val="accent3">
                    <a:lumMod val="75000"/>
                  </a:schemeClr>
                </a:solidFill>
              </a:rPr>
              <a:t> function tests whether an expression is NULL. If expression is a NULL value, the ISNULL() function returns 1. Otherwise, it returns 0.</a:t>
            </a:r>
          </a:p>
        </p:txBody>
      </p:sp>
      <p:pic>
        <p:nvPicPr>
          <p:cNvPr id="9" name="Picture 8"/>
          <p:cNvPicPr>
            <a:picLocks noChangeAspect="1"/>
          </p:cNvPicPr>
          <p:nvPr/>
        </p:nvPicPr>
        <p:blipFill>
          <a:blip r:embed="rId2"/>
          <a:stretch>
            <a:fillRect/>
          </a:stretch>
        </p:blipFill>
        <p:spPr>
          <a:xfrm>
            <a:off x="228599" y="1721399"/>
            <a:ext cx="7997003" cy="440781"/>
          </a:xfrm>
          <a:prstGeom prst="rect">
            <a:avLst/>
          </a:prstGeom>
        </p:spPr>
      </p:pic>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47974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3" name="Rectangle 2"/>
          <p:cNvSpPr/>
          <p:nvPr/>
        </p:nvSpPr>
        <p:spPr>
          <a:xfrm>
            <a:off x="141514" y="4953000"/>
            <a:ext cx="8860971" cy="1323439"/>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If the ASC or DESC modifier is not provided in the ORDER BY clause, the results will be sorted by expression in ascending order. This is equivalent to ORDER BY expression ASC</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The ORDER BY clause can be used in a SELECT statement, SELECT LIMIT statement, </a:t>
            </a:r>
            <a:r>
              <a:rPr lang="en-IN" sz="1600" dirty="0" smtClean="0">
                <a:latin typeface="Arial" panose="020B0604020202020204" pitchFamily="34" charset="0"/>
                <a:cs typeface="Arial" panose="020B0604020202020204" pitchFamily="34" charset="0"/>
              </a:rPr>
              <a:t>Update LIMIT, and </a:t>
            </a:r>
            <a:r>
              <a:rPr lang="en-IN" sz="1600" dirty="0">
                <a:latin typeface="Arial" panose="020B0604020202020204" pitchFamily="34" charset="0"/>
                <a:cs typeface="Arial" panose="020B0604020202020204" pitchFamily="34" charset="0"/>
              </a:rPr>
              <a:t>DELETE LIMIT statement in MySQL.</a:t>
            </a:r>
          </a:p>
        </p:txBody>
      </p:sp>
      <p:sp>
        <p:nvSpPr>
          <p:cNvPr id="6" name="Rectangle 5"/>
          <p:cNvSpPr/>
          <p:nvPr/>
        </p:nvSpPr>
        <p:spPr>
          <a:xfrm>
            <a:off x="165100" y="680590"/>
            <a:ext cx="8839199" cy="830997"/>
          </a:xfrm>
          <a:prstGeom prst="rect">
            <a:avLst/>
          </a:prstGeom>
          <a:solidFill>
            <a:srgbClr val="E0D612"/>
          </a:solidFill>
        </p:spPr>
        <p:txBody>
          <a:bodyPr wrap="square">
            <a:spAutoFit/>
          </a:bodyPr>
          <a:lstStyle/>
          <a:p>
            <a:r>
              <a:rPr lang="en-IN" sz="2400" dirty="0">
                <a:latin typeface="Segoe UI Light" panose="020B0502040204020203" pitchFamily="34" charset="0"/>
                <a:cs typeface="Segoe UI Light" panose="020B0502040204020203" pitchFamily="34" charset="0"/>
              </a:rPr>
              <a:t>When doing an ORDER BY, NULL values are presented first if you do ORDER BY ... ASC and last if you do ORDER BY ... DESC.</a:t>
            </a:r>
          </a:p>
        </p:txBody>
      </p:sp>
      <p:sp>
        <p:nvSpPr>
          <p:cNvPr id="2" name="Rectangle 1"/>
          <p:cNvSpPr/>
          <p:nvPr/>
        </p:nvSpPr>
        <p:spPr>
          <a:xfrm>
            <a:off x="152400" y="2695307"/>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Tree>
    <p:extLst>
      <p:ext uri="{BB962C8B-B14F-4D97-AF65-F5344CB8AC3E}">
        <p14:creationId xmlns:p14="http://schemas.microsoft.com/office/powerpoint/2010/main" val="2427937762"/>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2" name="Rectangle 1"/>
          <p:cNvSpPr/>
          <p:nvPr/>
        </p:nvSpPr>
        <p:spPr>
          <a:xfrm>
            <a:off x="152400" y="703183"/>
            <a:ext cx="8839200"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a:t>
            </a:r>
            <a:r>
              <a:rPr lang="en-IN" b="1" dirty="0" smtClean="0">
                <a:latin typeface="Arial" panose="020B0604020202020204" pitchFamily="34" charset="0"/>
                <a:cs typeface="Arial" panose="020B0604020202020204" pitchFamily="34" charset="0"/>
              </a:rPr>
              <a:t>ORDER </a:t>
            </a:r>
            <a:r>
              <a:rPr lang="en-IN" b="1" dirty="0">
                <a:latin typeface="Arial" panose="020B0604020202020204" pitchFamily="34" charset="0"/>
                <a:cs typeface="Arial" panose="020B0604020202020204" pitchFamily="34" charset="0"/>
              </a:rPr>
              <a:t>BY clause is used to sort the records in your result set.</a:t>
            </a:r>
          </a:p>
        </p:txBody>
      </p:sp>
      <p:sp>
        <p:nvSpPr>
          <p:cNvPr id="6" name="Rectangle 5"/>
          <p:cNvSpPr/>
          <p:nvPr/>
        </p:nvSpPr>
        <p:spPr>
          <a:xfrm>
            <a:off x="59871" y="2356591"/>
            <a:ext cx="9024257" cy="3968009"/>
          </a:xfrm>
          <a:prstGeom prst="rect">
            <a:avLst/>
          </a:prstGeom>
        </p:spPr>
        <p:txBody>
          <a:bodyPr wrap="square">
            <a:spAutoFit/>
          </a:bodyPr>
          <a:lstStyle/>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latin typeface="Arial" panose="020B0604020202020204" pitchFamily="34" charset="0"/>
                <a:ea typeface="Times New Roman" panose="02020603050405020304" pitchFamily="18" charset="0"/>
              </a:rPr>
              <a:t>COMM</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latin typeface="Arial" panose="020B0604020202020204" pitchFamily="34" charset="0"/>
                <a:ea typeface="Times New Roman" panose="02020603050405020304" pitchFamily="18" charset="0"/>
              </a:rPr>
              <a:t>COMM</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is null</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1700" dirty="0" smtClean="0">
                <a:latin typeface="Arial" panose="020B0604020202020204" pitchFamily="34" charset="0"/>
                <a:cs typeface="Arial" panose="020B0604020202020204" pitchFamily="34" charset="0"/>
              </a:rPr>
              <a:t>ENAME, </a:t>
            </a:r>
            <a:r>
              <a:rPr lang="en-IN" sz="1700" dirty="0" smtClean="0">
                <a:solidFill>
                  <a:srgbClr val="DD4A68"/>
                </a:solidFill>
                <a:latin typeface="Arial" panose="020B0604020202020204" pitchFamily="34" charset="0"/>
                <a:ea typeface="Times New Roman" panose="02020603050405020304" pitchFamily="18" charset="0"/>
              </a:rPr>
              <a:t>length</a:t>
            </a:r>
            <a:r>
              <a:rPr lang="en-IN" sz="1700" dirty="0" smtClean="0">
                <a:solidFill>
                  <a:schemeClr val="bg1">
                    <a:lumMod val="65000"/>
                  </a:schemeClr>
                </a:solidFill>
                <a:latin typeface="Arial" panose="020B0604020202020204" pitchFamily="34" charset="0"/>
                <a:cs typeface="Arial" panose="020B0604020202020204" pitchFamily="34" charset="0"/>
              </a:rPr>
              <a:t>(</a:t>
            </a:r>
            <a:r>
              <a:rPr lang="en-IN" sz="1700" dirty="0" smtClean="0">
                <a:latin typeface="Arial" panose="020B0604020202020204" pitchFamily="34" charset="0"/>
                <a:cs typeface="Arial" panose="020B0604020202020204" pitchFamily="34" charset="0"/>
              </a:rPr>
              <a:t>ENAME</a:t>
            </a:r>
            <a:r>
              <a:rPr lang="en-IN" sz="1700" dirty="0" smtClean="0">
                <a:solidFill>
                  <a:schemeClr val="bg1">
                    <a:lumMod val="65000"/>
                  </a:schemeClr>
                </a:solidFill>
                <a:latin typeface="Arial" panose="020B0604020202020204" pitchFamily="34" charset="0"/>
                <a:cs typeface="Arial" panose="020B0604020202020204" pitchFamily="34" charset="0"/>
              </a:rPr>
              <a:t>)</a:t>
            </a:r>
            <a:r>
              <a:rPr lang="en-IN" sz="1700" dirty="0" smtClean="0">
                <a:latin typeface="Arial" panose="020B0604020202020204" pitchFamily="34" charset="0"/>
                <a:cs typeface="Arial" panose="020B0604020202020204" pitchFamily="34"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length</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ENAME</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ENAME</a:t>
            </a:r>
            <a:r>
              <a:rPr lang="en-IN" sz="1700" dirty="0" smtClean="0">
                <a:solidFill>
                  <a:srgbClr val="DD4A68"/>
                </a:solidFill>
                <a:latin typeface="Arial" panose="020B0604020202020204" pitchFamily="34" charset="0"/>
                <a:ea typeface="Times New Roman" panose="02020603050405020304" pitchFamily="18" charset="0"/>
              </a:rPr>
              <a:t> desc</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700" dirty="0" smtClean="0">
                <a:solidFill>
                  <a:srgbClr val="DD4A68"/>
                </a:solidFill>
                <a:latin typeface="Arial" panose="020B0604020202020204" pitchFamily="34" charset="0"/>
                <a:ea typeface="Times New Roman" panose="02020603050405020304" pitchFamily="18" charset="0"/>
              </a:rPr>
              <a:t>IF</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JOB</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‘manager'</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3</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a:solidFill>
                  <a:srgbClr val="DD4A68"/>
                </a:solidFill>
                <a:latin typeface="Arial" panose="020B0604020202020204" pitchFamily="34" charset="0"/>
                <a:ea typeface="Times New Roman" panose="02020603050405020304" pitchFamily="18" charset="0"/>
              </a:rPr>
              <a:t> </a:t>
            </a:r>
            <a:r>
              <a:rPr lang="en-US" sz="1700" dirty="0" smtClean="0">
                <a:solidFill>
                  <a:srgbClr val="DD4A68"/>
                </a:solidFill>
                <a:latin typeface="Arial" panose="020B0604020202020204" pitchFamily="34" charset="0"/>
                <a:ea typeface="Times New Roman" panose="02020603050405020304" pitchFamily="18" charset="0"/>
              </a:rPr>
              <a:t>IF</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JOB</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'salesman'</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2</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null</a:t>
            </a:r>
            <a:r>
              <a:rPr lang="en-IN" sz="1700" dirty="0" smtClean="0">
                <a:solidFill>
                  <a:schemeClr val="bg1">
                    <a:lumMod val="65000"/>
                  </a:schemeClr>
                </a:solidFill>
                <a:latin typeface="Arial" panose="020B0604020202020204" pitchFamily="34" charset="0"/>
                <a:ea typeface="Times New Roman" panose="02020603050405020304" pitchFamily="18" charset="0"/>
              </a:rPr>
              <a:t>))</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700" dirty="0" smtClean="0">
                <a:solidFill>
                  <a:srgbClr val="DD4A68"/>
                </a:solidFill>
                <a:latin typeface="Arial" panose="020B0604020202020204" pitchFamily="34" charset="0"/>
                <a:ea typeface="Times New Roman" panose="02020603050405020304" pitchFamily="18" charset="0"/>
              </a:rPr>
              <a:t>FIELD</a:t>
            </a:r>
            <a:r>
              <a:rPr lang="en-US" sz="1700" dirty="0" smtClean="0">
                <a:solidFill>
                  <a:schemeClr val="bg1">
                    <a:lumMod val="65000"/>
                  </a:schemeClr>
                </a:solidFill>
                <a:latin typeface="Arial" panose="020B0604020202020204" pitchFamily="34" charset="0"/>
                <a:ea typeface="Times New Roman" panose="02020603050405020304" pitchFamily="18" charset="0"/>
              </a:rPr>
              <a:t>(</a:t>
            </a:r>
            <a:r>
              <a:rPr lang="en-US" sz="1700" dirty="0" smtClean="0">
                <a:latin typeface="Arial" panose="020B0604020202020204" pitchFamily="34" charset="0"/>
                <a:ea typeface="Times New Roman" panose="02020603050405020304" pitchFamily="18" charset="0"/>
              </a:rPr>
              <a:t>JOB</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700" dirty="0" smtClean="0">
                <a:solidFill>
                  <a:srgbClr val="DD4A68"/>
                </a:solidFill>
                <a:latin typeface="Arial" panose="020B0604020202020204" pitchFamily="34" charset="0"/>
                <a:ea typeface="Times New Roman" panose="02020603050405020304" pitchFamily="18" charset="0"/>
              </a:rPr>
              <a:t> </a:t>
            </a:r>
            <a:r>
              <a:rPr lang="en-US" sz="1700" dirty="0">
                <a:solidFill>
                  <a:srgbClr val="92D050"/>
                </a:solidFill>
                <a:latin typeface="Arial" panose="020B0604020202020204" pitchFamily="34" charset="0"/>
                <a:ea typeface="Times New Roman" panose="02020603050405020304" pitchFamily="18" charset="0"/>
              </a:rPr>
              <a:t>'manager'</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DD4A68"/>
                </a:solidFill>
                <a:latin typeface="Arial" panose="020B0604020202020204" pitchFamily="34" charset="0"/>
                <a:ea typeface="Times New Roman" panose="02020603050405020304" pitchFamily="18" charset="0"/>
              </a:rPr>
              <a:t> </a:t>
            </a:r>
            <a:r>
              <a:rPr lang="en-US" sz="1700" dirty="0">
                <a:solidFill>
                  <a:srgbClr val="92D050"/>
                </a:solidFill>
                <a:latin typeface="Arial" panose="020B0604020202020204" pitchFamily="34" charset="0"/>
                <a:ea typeface="Times New Roman" panose="02020603050405020304" pitchFamily="18" charset="0"/>
              </a:rPr>
              <a:t>'salesman</a:t>
            </a:r>
            <a:r>
              <a:rPr lang="en-US" sz="1700" dirty="0" smtClean="0">
                <a:solidFill>
                  <a:srgbClr val="92D050"/>
                </a:solidFill>
                <a:latin typeface="Arial" panose="020B0604020202020204" pitchFamily="34" charset="0"/>
                <a:ea typeface="Times New Roman" panose="02020603050405020304" pitchFamily="18" charset="0"/>
              </a:rPr>
              <a:t>'</a:t>
            </a:r>
            <a:r>
              <a:rPr lang="en-US" sz="1700" dirty="0" smtClean="0">
                <a:solidFill>
                  <a:schemeClr val="bg1">
                    <a:lumMod val="65000"/>
                  </a:schemeClr>
                </a:solidFill>
                <a:latin typeface="Arial" panose="020B0604020202020204" pitchFamily="34" charset="0"/>
                <a:ea typeface="Times New Roman" panose="02020603050405020304" pitchFamily="18" charset="0"/>
              </a:rPr>
              <a:t>)</a:t>
            </a:r>
            <a:endParaRPr lang="en-US" sz="1700" dirty="0" smtClean="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ISNULL</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COMM</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COMM</a:t>
            </a: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a:solidFill>
                  <a:srgbClr val="000000"/>
                </a:solidFill>
                <a:latin typeface="Arial" panose="020B0604020202020204" pitchFamily="34" charset="0"/>
                <a:ea typeface="Times New Roman" panose="02020603050405020304" pitchFamily="18" charset="0"/>
              </a:rPr>
              <a:t>e` </a:t>
            </a: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EMP</a:t>
            </a:r>
            <a:r>
              <a:rPr lang="en-IN" sz="1700" dirty="0" smtClean="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a:solidFill>
                  <a:srgbClr val="DD4A68"/>
                </a:solidFill>
                <a:latin typeface="Arial" panose="020B0604020202020204" pitchFamily="34" charset="0"/>
                <a:ea typeface="Times New Roman" panose="02020603050405020304" pitchFamily="18" charset="0"/>
              </a:rPr>
              <a:t>`e</a:t>
            </a:r>
            <a:r>
              <a:rPr lang="en-IN" sz="1700" dirty="0" smtClean="0">
                <a:solidFill>
                  <a:srgbClr val="DD4A68"/>
                </a:solidFill>
                <a:latin typeface="Arial" panose="020B0604020202020204" pitchFamily="34" charset="0"/>
                <a:ea typeface="Times New Roman" panose="02020603050405020304" pitchFamily="18" charset="0"/>
              </a:rPr>
              <a:t>`</a:t>
            </a:r>
            <a:endParaRPr lang="en-IN" sz="17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a:solidFill>
                  <a:srgbClr val="000000"/>
                </a:solidFill>
                <a:latin typeface="Arial" panose="020B0604020202020204" pitchFamily="34" charset="0"/>
                <a:ea typeface="Times New Roman" panose="02020603050405020304" pitchFamily="18" charset="0"/>
              </a:rPr>
              <a:t>e`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e</a:t>
            </a:r>
            <a:endParaRPr lang="en-IN" sz="17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smtClean="0">
                <a:latin typeface="Arial" panose="020B0604020202020204" pitchFamily="34" charset="0"/>
                <a:ea typeface="Times New Roman" panose="02020603050405020304" pitchFamily="18" charset="0"/>
              </a:rPr>
              <a:t>'e</a:t>
            </a:r>
            <a:r>
              <a:rPr lang="en-IN" sz="1700" dirty="0">
                <a:latin typeface="Arial" panose="020B0604020202020204" pitchFamily="34" charset="0"/>
                <a:ea typeface="Times New Roman" panose="02020603050405020304" pitchFamily="18" charset="0"/>
              </a:rPr>
              <a:t>'</a:t>
            </a:r>
            <a:r>
              <a:rPr lang="en-IN" sz="1700" dirty="0" smtClean="0">
                <a:solidFill>
                  <a:srgbClr val="000000"/>
                </a:solidFill>
                <a:latin typeface="Arial" panose="020B0604020202020204" pitchFamily="34" charset="0"/>
                <a:ea typeface="Times New Roman" panose="02020603050405020304" pitchFamily="18" charset="0"/>
              </a:rPr>
              <a:t>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'e'</a:t>
            </a:r>
            <a:endParaRPr lang="en-IN" sz="1700" dirty="0">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85618820"/>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WHERE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4079809"/>
            <a:ext cx="8839200" cy="1635191"/>
          </a:xfrm>
          <a:prstGeom prst="rect">
            <a:avLst/>
          </a:prstGeom>
          <a:solidFill>
            <a:schemeClr val="accent4">
              <a:lumMod val="75000"/>
            </a:schemeClr>
          </a:solidFill>
        </p:spPr>
        <p:txBody>
          <a:bodyPr wrap="square">
            <a:spAutoFit/>
          </a:bodyPr>
          <a:lstStyle/>
          <a:p>
            <a:pPr>
              <a:lnSpc>
                <a:spcPct val="107000"/>
              </a:lnSpc>
              <a:spcAft>
                <a:spcPts val="0"/>
              </a:spcAft>
            </a:pPr>
            <a:r>
              <a:rPr lang="en-IN" b="1" dirty="0" smtClean="0">
                <a:latin typeface="Arial" panose="020B0604020202020204" pitchFamily="34" charset="0"/>
                <a:ea typeface="Calibri" panose="020F0502020204030204" pitchFamily="34" charset="0"/>
                <a:cs typeface="Arial" panose="020B0604020202020204" pitchFamily="34" charset="0"/>
              </a:rPr>
              <a:t>Expressions </a:t>
            </a:r>
            <a:r>
              <a:rPr lang="en-IN" b="1" dirty="0">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latin typeface="Arial" panose="020B0604020202020204" pitchFamily="34" charset="0"/>
                <a:ea typeface="Calibri" panose="020F0502020204030204" pitchFamily="34" charset="0"/>
                <a:cs typeface="Arial" panose="020B0604020202020204" pitchFamily="34" charset="0"/>
              </a:rPr>
              <a:t>use</a:t>
            </a:r>
            <a:endParaRPr lang="en-IN" b="1"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Arithmetic</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Comparison</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Logical</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a:t>
            </a:r>
            <a:r>
              <a:rPr lang="en-IN" i="1" dirty="0" smtClean="0">
                <a:latin typeface="Arial" panose="020B0604020202020204" pitchFamily="34" charset="0"/>
                <a:ea typeface="Calibri" panose="020F0502020204030204" pitchFamily="34" charset="0"/>
                <a:cs typeface="Arial" panose="020B0604020202020204" pitchFamily="34" charset="0"/>
              </a:rPr>
              <a:t>perators</a:t>
            </a:r>
            <a:endParaRPr lang="en-IN" i="1" dirty="0">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0590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2290982805"/>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61842585"/>
              </p:ext>
            </p:extLst>
          </p:nvPr>
        </p:nvGraphicFramePr>
        <p:xfrm>
          <a:off x="152400" y="259588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 &lt;&gt;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pic>
        <p:nvPicPr>
          <p:cNvPr id="4" name="Picture 3"/>
          <p:cNvPicPr>
            <a:picLocks noChangeAspect="1"/>
          </p:cNvPicPr>
          <p:nvPr/>
        </p:nvPicPr>
        <p:blipFill>
          <a:blip r:embed="rId2"/>
          <a:stretch>
            <a:fillRect/>
          </a:stretch>
        </p:blipFill>
        <p:spPr>
          <a:xfrm>
            <a:off x="152400" y="5638800"/>
            <a:ext cx="5362575" cy="342900"/>
          </a:xfrm>
          <a:prstGeom prst="rect">
            <a:avLst/>
          </a:prstGeom>
        </p:spPr>
      </p:pic>
      <p:pic>
        <p:nvPicPr>
          <p:cNvPr id="7" name="Picture 6"/>
          <p:cNvPicPr>
            <a:picLocks noChangeAspect="1"/>
          </p:cNvPicPr>
          <p:nvPr/>
        </p:nvPicPr>
        <p:blipFill>
          <a:blip r:embed="rId3"/>
          <a:stretch>
            <a:fillRect/>
          </a:stretch>
        </p:blipFill>
        <p:spPr>
          <a:xfrm>
            <a:off x="228600" y="6096000"/>
            <a:ext cx="4629150" cy="285750"/>
          </a:xfrm>
          <a:prstGeom prst="rect">
            <a:avLst/>
          </a:prstGeom>
        </p:spPr>
      </p:pic>
    </p:spTree>
    <p:extLst>
      <p:ext uri="{BB962C8B-B14F-4D97-AF65-F5344CB8AC3E}">
        <p14:creationId xmlns:p14="http://schemas.microsoft.com/office/powerpoint/2010/main" val="139947438"/>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83385212"/>
              </p:ext>
            </p:extLst>
          </p:nvPr>
        </p:nvGraphicFramePr>
        <p:xfrm>
          <a:off x="152400" y="2555240"/>
          <a:ext cx="8839200" cy="148336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Logical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AND, &amp;&amp;</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Logical AND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AND 1;</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OR,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Logical OR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OR 1;</a:t>
                      </a: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NOT,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Negates value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NOT 1;</a:t>
                      </a: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4" name="Rectangle 3"/>
          <p:cNvSpPr/>
          <p:nvPr/>
        </p:nvSpPr>
        <p:spPr>
          <a:xfrm>
            <a:off x="152400" y="4217075"/>
            <a:ext cx="8839200" cy="2031325"/>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a:t>
            </a:r>
            <a:r>
              <a:rPr lang="en-IN" sz="1400" b="1" dirty="0" smtClean="0">
                <a:latin typeface="Arial" panose="020B0604020202020204" pitchFamily="34" charset="0"/>
                <a:cs typeface="Arial" panose="020B0604020202020204" pitchFamily="34" charset="0"/>
              </a:rPr>
              <a:t>AND.</a:t>
            </a:r>
            <a:r>
              <a:rPr lang="en-IN" sz="1400" dirty="0" smtClean="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Evaluates to 1 if all operands are nonzero and not NULL, to 0 if one or more operands are 0, otherwise NULL is returned</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OR.</a:t>
            </a:r>
            <a:r>
              <a:rPr lang="en-IN" sz="1400"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NOT.</a:t>
            </a:r>
            <a:r>
              <a:rPr lang="en-IN" sz="1400" dirty="0">
                <a:latin typeface="Arial" panose="020B0604020202020204" pitchFamily="34" charset="0"/>
                <a:cs typeface="Arial" panose="020B0604020202020204" pitchFamily="34" charset="0"/>
              </a:rPr>
              <a:t> Evaluates to 1 if the operand is 0, to 0 if the operand is nonzero, and NOT NULL returns NULL.</a:t>
            </a:r>
          </a:p>
        </p:txBody>
      </p:sp>
    </p:spTree>
    <p:extLst>
      <p:ext uri="{BB962C8B-B14F-4D97-AF65-F5344CB8AC3E}">
        <p14:creationId xmlns:p14="http://schemas.microsoft.com/office/powerpoint/2010/main" val="4091968451"/>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192373735"/>
              </p:ext>
            </p:extLst>
          </p:nvPr>
        </p:nvGraphicFramePr>
        <p:xfrm>
          <a:off x="152400" y="2819400"/>
          <a:ext cx="8839200" cy="3048000"/>
        </p:xfrm>
        <a:graphic>
          <a:graphicData uri="http://schemas.openxmlformats.org/drawingml/2006/table">
            <a:tbl>
              <a:tblPr firstRow="1" bandRow="1">
                <a:tableStyleId>{7E9639D4-E3E2-4D34-9284-5A2195B3D0D7}</a:tableStyleId>
              </a:tblPr>
              <a:tblGrid>
                <a:gridCol w="2971800"/>
                <a:gridCol w="5867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NOT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ISNULL(expr)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If expr is NULL, ISNULL() returns 1, otherwise it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STRCMP(expr1,expr2)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STRCMP() returns 0 if the strings are the same, -1 if the first argument is smaller than the second according to the current sort order, and 1 otherwise.</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LEAST(value1,value2,...)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smallest argument.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GREATEST(value1,value2,...)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largest argument.</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Tree>
    <p:extLst>
      <p:ext uri="{BB962C8B-B14F-4D97-AF65-F5344CB8AC3E}">
        <p14:creationId xmlns:p14="http://schemas.microsoft.com/office/powerpoint/2010/main" val="8877053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400" b="1" dirty="0" smtClean="0">
                <a:solidFill>
                  <a:srgbClr val="EDE701"/>
                </a:solidFill>
                <a:latin typeface="Arial" panose="020B0604020202020204" pitchFamily="34" charset="0"/>
                <a:cs typeface="Arial" panose="020B0604020202020204" pitchFamily="34" charset="0"/>
              </a:rPr>
              <a:t>Relational </a:t>
            </a:r>
            <a:r>
              <a:rPr lang="en-IN" sz="2400" b="1" dirty="0">
                <a:solidFill>
                  <a:srgbClr val="EDE701"/>
                </a:solidFill>
                <a:latin typeface="Arial" panose="020B0604020202020204" pitchFamily="34" charset="0"/>
                <a:cs typeface="Arial" panose="020B0604020202020204" pitchFamily="34" charset="0"/>
              </a:rPr>
              <a:t>tables have six properties: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properties of relational table</a:t>
            </a:r>
            <a:endParaRPr lang="en-IN" sz="3600" dirty="0">
              <a:solidFill>
                <a:srgbClr val="FFFF00"/>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28519673"/>
              </p:ext>
            </p:extLst>
          </p:nvPr>
        </p:nvGraphicFramePr>
        <p:xfrm>
          <a:off x="152400" y="2819400"/>
          <a:ext cx="8839200" cy="301244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NOT 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Pattern matching using an SQL pattern. Returns 1 (TRUE) or 0 (FALSE). If either expr or pat is NULL, the result is NULL.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Negation of simple pattern matching.</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139534799"/>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493496343"/>
              </p:ext>
            </p:extLst>
          </p:nvPr>
        </p:nvGraphicFramePr>
        <p:xfrm>
          <a:off x="152400" y="2819400"/>
          <a:ext cx="8839200" cy="11125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Group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solidFill>
                            <a:srgbClr val="005E74"/>
                          </a:solidFill>
                          <a:latin typeface="Arial" panose="020B0604020202020204" pitchFamily="34" charset="0"/>
                          <a:cs typeface="Arial" panose="020B0604020202020204" pitchFamily="34" charset="0"/>
                        </a:rPr>
                        <a:t>ROW(expr, [expr]…)</a:t>
                      </a: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4237672"/>
            <a:ext cx="8839200" cy="1477328"/>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ROW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4800600" y="3821668"/>
            <a:ext cx="3962400" cy="369332"/>
          </a:xfrm>
          <a:prstGeom prst="rect">
            <a:avLst/>
          </a:prstGeom>
          <a:solidFill>
            <a:schemeClr val="accent4">
              <a:lumMod val="75000"/>
            </a:schemeClr>
          </a:solidFill>
        </p:spPr>
        <p:txBody>
          <a:bodyPr wrap="square">
            <a:spAutoFit/>
          </a:bodyPr>
          <a:lstStyle/>
          <a:p>
            <a:r>
              <a:rPr lang="en-IN" dirty="0" smtClean="0">
                <a:latin typeface="Arial" panose="020B0604020202020204" pitchFamily="34" charset="0"/>
                <a:cs typeface="Arial" panose="020B0604020202020204" pitchFamily="34" charset="0"/>
              </a:rPr>
              <a:t>Note: Both the statements are same.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9364523"/>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3751917077"/>
              </p:ext>
            </p:extLst>
          </p:nvPr>
        </p:nvGraphicFramePr>
        <p:xfrm>
          <a:off x="152400" y="2819400"/>
          <a:ext cx="8839200" cy="17729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COALESCE(value,...)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first non-NULL value in the list, or NULL if there are no non-NULL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600" kern="1200" dirty="0" smtClean="0">
                          <a:solidFill>
                            <a:srgbClr val="005E74"/>
                          </a:solidFill>
                          <a:latin typeface="Arial" panose="020B0604020202020204" pitchFamily="34" charset="0"/>
                          <a:ea typeface="+mn-ea"/>
                          <a:cs typeface="Arial" panose="020B0604020202020204" pitchFamily="34" charset="0"/>
                        </a:rPr>
                        <a:t>INTERVAL(N,N1,N2,N3,...)</a:t>
                      </a:r>
                      <a:endParaRPr kumimoji="0" lang="en-IN" sz="1600" kern="1200" dirty="0">
                        <a:solidFill>
                          <a:srgbClr val="005E74"/>
                        </a:solidFill>
                        <a:latin typeface="Arial" panose="020B0604020202020204" pitchFamily="34" charset="0"/>
                        <a:ea typeface="+mn-ea"/>
                        <a:cs typeface="Arial" panose="020B0604020202020204" pitchFamily="34" charset="0"/>
                      </a:endParaRPr>
                    </a:p>
                  </a:txBody>
                  <a:tcPr anchor="ctr"/>
                </a:tc>
                <a:tc>
                  <a:txBody>
                    <a:bodyPr/>
                    <a:lstStyle/>
                    <a:p>
                      <a:r>
                        <a:rPr kumimoji="0" lang="en-IN" sz="1600" kern="1200" dirty="0" smtClean="0">
                          <a:solidFill>
                            <a:schemeClr val="tx1"/>
                          </a:solidFill>
                          <a:latin typeface="Arial" panose="020B0604020202020204" pitchFamily="34" charset="0"/>
                          <a:ea typeface="+mn-ea"/>
                          <a:cs typeface="Arial" panose="020B0604020202020204" pitchFamily="34" charset="0"/>
                        </a:rPr>
                        <a:t>Returns 0 if N &lt; N1, 1 if N &lt; N2 and so on or -1 if N is NULL. All arguments are treated as integers. It is required that N1 &lt; N2 &lt; N3 &lt; ... &lt; Nn for this function to work correctly.</a:t>
                      </a:r>
                      <a:endParaRPr kumimoji="0" lang="en-IN" sz="1600"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
        <p:nvSpPr>
          <p:cNvPr id="7" name="Rectangle 6"/>
          <p:cNvSpPr/>
          <p:nvPr/>
        </p:nvSpPr>
        <p:spPr>
          <a:xfrm>
            <a:off x="152400" y="4953000"/>
            <a:ext cx="88392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'MANAGER</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UNION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'SALESMAN'</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3680069024"/>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IS NULL / IS NOT NULL</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723900" y="3172361"/>
            <a:ext cx="7696200" cy="2246769"/>
          </a:xfrm>
          <a:prstGeom prst="rect">
            <a:avLst/>
          </a:prstGeom>
          <a:solidFill>
            <a:schemeClr val="tx1">
              <a:lumMod val="85000"/>
              <a:lumOff val="15000"/>
            </a:schemeClr>
          </a:solidFill>
        </p:spPr>
        <p:txBody>
          <a:bodyPr wrap="square">
            <a:spAutoFit/>
          </a:bodyPr>
          <a:lstStyle/>
          <a:p>
            <a:pPr marL="285750" indent="-285750" algn="just">
              <a:buFont typeface="Arial" panose="020B0604020202020204" pitchFamily="34" charset="0"/>
              <a:buChar char="•"/>
            </a:pPr>
            <a:r>
              <a:rPr lang="en-IN" sz="2000" dirty="0">
                <a:solidFill>
                  <a:srgbClr val="00FF99"/>
                </a:solidFill>
                <a:latin typeface="Open Sans"/>
                <a:cs typeface="Courier New" panose="02070309020205020404" pitchFamily="49" charset="0"/>
              </a:rPr>
              <a:t>"</a:t>
            </a:r>
            <a:r>
              <a:rPr lang="en-IN" sz="2000" i="1" dirty="0">
                <a:solidFill>
                  <a:srgbClr val="00FF99"/>
                </a:solidFill>
                <a:latin typeface="Open Sans"/>
                <a:cs typeface="Courier New" panose="02070309020205020404" pitchFamily="49" charset="0"/>
              </a:rPr>
              <a:t>IS 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NULL and false if the supplied value is not NULL</a:t>
            </a:r>
            <a:r>
              <a:rPr lang="en-IN" sz="2000" dirty="0" smtClean="0">
                <a:solidFill>
                  <a:srgbClr val="00FF99"/>
                </a:solidFill>
                <a:latin typeface="Open Sans"/>
                <a:cs typeface="Courier New" panose="02070309020205020404" pitchFamily="49" charset="0"/>
              </a:rPr>
              <a:t>.</a:t>
            </a:r>
          </a:p>
          <a:p>
            <a:pPr marL="285750" indent="-285750" algn="just">
              <a:buFont typeface="Arial" panose="020B0604020202020204" pitchFamily="34" charset="0"/>
              <a:buChar char="•"/>
            </a:pPr>
            <a:endParaRPr lang="en-IN" sz="2000" dirty="0">
              <a:solidFill>
                <a:srgbClr val="00FF99"/>
              </a:solidFill>
              <a:latin typeface="Open Sans"/>
              <a:cs typeface="Courier New" panose="02070309020205020404" pitchFamily="49" charset="0"/>
            </a:endParaRPr>
          </a:p>
          <a:p>
            <a:pPr marL="285750" indent="-285750" algn="just">
              <a:buFont typeface="Arial" panose="020B0604020202020204" pitchFamily="34" charset="0"/>
              <a:buChar char="•"/>
            </a:pPr>
            <a:r>
              <a:rPr lang="en-IN" sz="2000" dirty="0" smtClean="0">
                <a:solidFill>
                  <a:srgbClr val="00FF99"/>
                </a:solidFill>
                <a:latin typeface="Open Sans"/>
                <a:cs typeface="Courier New" panose="02070309020205020404" pitchFamily="49" charset="0"/>
              </a:rPr>
              <a:t>“</a:t>
            </a:r>
            <a:r>
              <a:rPr lang="en-IN" sz="2000" i="1" dirty="0" smtClean="0">
                <a:solidFill>
                  <a:srgbClr val="00FF99"/>
                </a:solidFill>
                <a:latin typeface="Open Sans"/>
                <a:cs typeface="Courier New" panose="02070309020205020404" pitchFamily="49" charset="0"/>
              </a:rPr>
              <a:t>IS NOT </a:t>
            </a:r>
            <a:r>
              <a:rPr lang="en-IN" sz="2000" i="1" dirty="0">
                <a:solidFill>
                  <a:srgbClr val="00FF99"/>
                </a:solidFill>
                <a:latin typeface="Open Sans"/>
                <a:cs typeface="Courier New" panose="02070309020205020404" pitchFamily="49" charset="0"/>
              </a:rPr>
              <a:t>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not NULL and false if the supplied value is null.</a:t>
            </a:r>
          </a:p>
        </p:txBody>
      </p:sp>
    </p:spTree>
    <p:extLst>
      <p:ext uri="{BB962C8B-B14F-4D97-AF65-F5344CB8AC3E}">
        <p14:creationId xmlns:p14="http://schemas.microsoft.com/office/powerpoint/2010/main" val="3558986064"/>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NULL- IS NULL / IS NOT NULL</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stretch>
            <a:fillRect/>
          </a:stretch>
        </p:blipFill>
        <p:spPr>
          <a:xfrm>
            <a:off x="152400" y="889597"/>
            <a:ext cx="4075200" cy="761978"/>
          </a:xfrm>
          <a:prstGeom prst="rect">
            <a:avLst/>
          </a:prstGeom>
        </p:spPr>
      </p:pic>
      <p:pic>
        <p:nvPicPr>
          <p:cNvPr id="8" name="Picture 7"/>
          <p:cNvPicPr>
            <a:picLocks noChangeAspect="1"/>
          </p:cNvPicPr>
          <p:nvPr/>
        </p:nvPicPr>
        <p:blipFill>
          <a:blip r:embed="rId3"/>
          <a:stretch>
            <a:fillRect/>
          </a:stretch>
        </p:blipFill>
        <p:spPr>
          <a:xfrm>
            <a:off x="4569523" y="841589"/>
            <a:ext cx="4074067" cy="809986"/>
          </a:xfrm>
          <a:prstGeom prst="rect">
            <a:avLst/>
          </a:prstGeom>
        </p:spPr>
      </p:pic>
      <p:pic>
        <p:nvPicPr>
          <p:cNvPr id="9" name="Picture 8"/>
          <p:cNvPicPr>
            <a:picLocks noChangeAspect="1"/>
          </p:cNvPicPr>
          <p:nvPr/>
        </p:nvPicPr>
        <p:blipFill>
          <a:blip r:embed="rId4"/>
          <a:stretch>
            <a:fillRect/>
          </a:stretch>
        </p:blipFill>
        <p:spPr>
          <a:xfrm>
            <a:off x="152398" y="1991047"/>
            <a:ext cx="4075200" cy="794545"/>
          </a:xfrm>
          <a:prstGeom prst="rect">
            <a:avLst/>
          </a:prstGeom>
        </p:spPr>
      </p:pic>
      <p:pic>
        <p:nvPicPr>
          <p:cNvPr id="10" name="Picture 9"/>
          <p:cNvPicPr>
            <a:picLocks noChangeAspect="1"/>
          </p:cNvPicPr>
          <p:nvPr/>
        </p:nvPicPr>
        <p:blipFill>
          <a:blip r:embed="rId5"/>
          <a:stretch>
            <a:fillRect/>
          </a:stretch>
        </p:blipFill>
        <p:spPr>
          <a:xfrm>
            <a:off x="4569523" y="2001933"/>
            <a:ext cx="4075200" cy="834041"/>
          </a:xfrm>
          <a:prstGeom prst="rect">
            <a:avLst/>
          </a:prstGeom>
        </p:spPr>
      </p:pic>
      <p:cxnSp>
        <p:nvCxnSpPr>
          <p:cNvPr id="12" name="Straight Connector 11"/>
          <p:cNvCxnSpPr/>
          <p:nvPr/>
        </p:nvCxnSpPr>
        <p:spPr>
          <a:xfrm>
            <a:off x="152398" y="1828800"/>
            <a:ext cx="8839202" cy="0"/>
          </a:xfrm>
          <a:prstGeom prst="line">
            <a:avLst/>
          </a:prstGeom>
          <a:ln w="19050">
            <a:solidFill>
              <a:srgbClr val="00FF99"/>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267200" y="762000"/>
            <a:ext cx="0" cy="2133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211057"/>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Like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29025191"/>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Like - </a:t>
            </a:r>
            <a:r>
              <a:rPr lang="en-IN" sz="3200" b="1" i="1" dirty="0">
                <a:solidFill>
                  <a:srgbClr val="FFFF00"/>
                </a:solidFill>
                <a:latin typeface="Arial" pitchFamily="34" charset="0"/>
                <a:cs typeface="Arial" pitchFamily="34" charset="0"/>
              </a:rPr>
              <a:t>String Comparison Functions</a:t>
            </a:r>
          </a:p>
        </p:txBody>
      </p:sp>
      <p:sp>
        <p:nvSpPr>
          <p:cNvPr id="4" name="Rectangle 3"/>
          <p:cNvSpPr/>
          <p:nvPr/>
        </p:nvSpPr>
        <p:spPr>
          <a:xfrm>
            <a:off x="152400" y="990600"/>
            <a:ext cx="8839200" cy="400110"/>
          </a:xfrm>
          <a:prstGeom prst="rect">
            <a:avLst/>
          </a:prstGeom>
        </p:spPr>
        <p:txBody>
          <a:bodyPr wrap="square">
            <a:spAutoFit/>
          </a:bodyPr>
          <a:lstStyle/>
          <a:p>
            <a:r>
              <a:rPr lang="en-IN" sz="2000" dirty="0">
                <a:solidFill>
                  <a:srgbClr val="0077AA"/>
                </a:solidFill>
                <a:latin typeface="Liberation Mono"/>
              </a:rPr>
              <a:t>expr LIKE pat [ESCAPE 'escape_char']</a:t>
            </a:r>
            <a:endParaRPr lang="en-US" sz="2000" dirty="0">
              <a:solidFill>
                <a:srgbClr val="0077AA"/>
              </a:solidFill>
              <a:latin typeface="Liberation Mono"/>
            </a:endParaRPr>
          </a:p>
        </p:txBody>
      </p:sp>
      <p:sp>
        <p:nvSpPr>
          <p:cNvPr id="7" name="Rectangle 6"/>
          <p:cNvSpPr/>
          <p:nvPr/>
        </p:nvSpPr>
        <p:spPr>
          <a:xfrm>
            <a:off x="188026" y="66669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endParaRPr lang="en-US" sz="2800" b="1" i="1" dirty="0" smtClean="0">
              <a:solidFill>
                <a:schemeClr val="bg1">
                  <a:lumMod val="85000"/>
                </a:schemeClr>
              </a:solidFill>
              <a:latin typeface="Arial" pitchFamily="34" charset="0"/>
              <a:cs typeface="Arial" pitchFamily="34" charset="0"/>
            </a:endParaRPr>
          </a:p>
        </p:txBody>
      </p:sp>
      <p:sp>
        <p:nvSpPr>
          <p:cNvPr id="3" name="Rectangle 2"/>
          <p:cNvSpPr/>
          <p:nvPr/>
        </p:nvSpPr>
        <p:spPr>
          <a:xfrm>
            <a:off x="152400" y="1419761"/>
            <a:ext cx="8839200" cy="1200329"/>
          </a:xfrm>
          <a:prstGeom prst="rect">
            <a:avLst/>
          </a:prstGeom>
          <a:solidFill>
            <a:schemeClr val="tx1">
              <a:lumMod val="85000"/>
              <a:lumOff val="15000"/>
            </a:schemeClr>
          </a:solidFill>
        </p:spPr>
        <p:txBody>
          <a:bodyPr wrap="square">
            <a:spAutoFit/>
          </a:bodyPr>
          <a:lstStyle/>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 </a:t>
            </a:r>
            <a:r>
              <a:rPr lang="en-IN" sz="1600" dirty="0">
                <a:solidFill>
                  <a:srgbClr val="00FF99"/>
                </a:solidFill>
                <a:latin typeface="Arial" panose="020B0604020202020204" pitchFamily="34" charset="0"/>
                <a:cs typeface="Arial" panose="020B0604020202020204" pitchFamily="34" charset="0"/>
              </a:rPr>
              <a:t>matches any number of characters, even zero characters.</a:t>
            </a:r>
          </a:p>
          <a:p>
            <a:pPr marL="285750" indent="-285750">
              <a:lnSpc>
                <a:spcPct val="150000"/>
              </a:lnSpc>
              <a:buFont typeface="Arial" panose="020B0604020202020204" pitchFamily="34" charset="0"/>
              <a:buChar char="•"/>
            </a:pPr>
            <a:r>
              <a:rPr lang="en-IN" sz="1600" dirty="0">
                <a:solidFill>
                  <a:srgbClr val="00FF99"/>
                </a:solidFill>
                <a:latin typeface="Arial" panose="020B0604020202020204" pitchFamily="34" charset="0"/>
                <a:cs typeface="Arial" panose="020B0604020202020204" pitchFamily="34" charset="0"/>
              </a:rPr>
              <a:t>_ matches exactly one character</a:t>
            </a:r>
            <a:r>
              <a:rPr lang="en-IN" sz="1600" dirty="0" smtClean="0">
                <a:solidFill>
                  <a:srgbClr val="00FF99"/>
                </a:solidFill>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If we use default </a:t>
            </a:r>
            <a:r>
              <a:rPr lang="en-IN" sz="1600" dirty="0">
                <a:solidFill>
                  <a:srgbClr val="00FF99"/>
                </a:solidFill>
                <a:latin typeface="Arial" panose="020B0604020202020204" pitchFamily="34" charset="0"/>
                <a:cs typeface="Arial" panose="020B0604020202020204" pitchFamily="34" charset="0"/>
              </a:rPr>
              <a:t>escape character '\',  </a:t>
            </a:r>
            <a:r>
              <a:rPr lang="en-IN" sz="1600" dirty="0" smtClean="0">
                <a:solidFill>
                  <a:srgbClr val="00FF99"/>
                </a:solidFill>
                <a:latin typeface="Arial" panose="020B0604020202020204" pitchFamily="34" charset="0"/>
                <a:cs typeface="Arial" panose="020B0604020202020204" pitchFamily="34" charset="0"/>
              </a:rPr>
              <a:t>then don’t use ESCAPE keyword.</a:t>
            </a:r>
            <a:endParaRPr lang="en-IN" sz="1600" dirty="0">
              <a:solidFill>
                <a:srgbClr val="00FF99"/>
              </a:solidFill>
              <a:latin typeface="Arial" panose="020B0604020202020204" pitchFamily="34" charset="0"/>
              <a:cs typeface="Arial" panose="020B0604020202020204" pitchFamily="34" charset="0"/>
            </a:endParaRPr>
          </a:p>
        </p:txBody>
      </p:sp>
      <p:sp>
        <p:nvSpPr>
          <p:cNvPr id="9" name="Rectangle 8"/>
          <p:cNvSpPr/>
          <p:nvPr/>
        </p:nvSpPr>
        <p:spPr>
          <a:xfrm>
            <a:off x="152400" y="2743200"/>
            <a:ext cx="8839200" cy="1477328"/>
          </a:xfrm>
          <a:prstGeom prst="rect">
            <a:avLst/>
          </a:prstGeom>
        </p:spPr>
        <p:txBody>
          <a:bodyPr wrap="square">
            <a:spAutoFit/>
          </a:bodyPr>
          <a:lstStyle/>
          <a:p>
            <a:r>
              <a:rPr lang="en-IN" dirty="0"/>
              <a:t>To test for literal instances of a wildcard character, precede it by the escape character. If you do not specify the ESCAPE character, \ is assumed.</a:t>
            </a:r>
          </a:p>
          <a:p>
            <a:pPr marL="285750" indent="-285750">
              <a:lnSpc>
                <a:spcPct val="150000"/>
              </a:lnSpc>
              <a:buFont typeface="Arial" panose="020B0604020202020204" pitchFamily="34" charset="0"/>
              <a:buChar char="•"/>
            </a:pPr>
            <a:r>
              <a:rPr lang="en-IN" dirty="0" smtClean="0"/>
              <a:t>\% </a:t>
            </a:r>
            <a:r>
              <a:rPr lang="en-IN" dirty="0"/>
              <a:t>matches one % character.</a:t>
            </a:r>
          </a:p>
          <a:p>
            <a:pPr marL="285750" indent="-285750">
              <a:lnSpc>
                <a:spcPct val="150000"/>
              </a:lnSpc>
              <a:buFont typeface="Arial" panose="020B0604020202020204" pitchFamily="34" charset="0"/>
              <a:buChar char="•"/>
            </a:pPr>
            <a:r>
              <a:rPr lang="en-IN" dirty="0"/>
              <a:t>\_ matches one _ character.</a:t>
            </a:r>
          </a:p>
        </p:txBody>
      </p:sp>
      <p:sp>
        <p:nvSpPr>
          <p:cNvPr id="2" name="Rectangle 1"/>
          <p:cNvSpPr/>
          <p:nvPr/>
        </p:nvSpPr>
        <p:spPr>
          <a:xfrm>
            <a:off x="3810000" y="3581162"/>
            <a:ext cx="5253037" cy="923330"/>
          </a:xfrm>
          <a:prstGeom prst="rect">
            <a:avLst/>
          </a:prstGeom>
          <a:solidFill>
            <a:schemeClr val="bg1"/>
          </a:solidFill>
          <a:ln w="22225">
            <a:solidFill>
              <a:schemeClr val="accent3">
                <a:lumMod val="50000"/>
              </a:schemeClr>
            </a:solidFill>
          </a:ln>
        </p:spPr>
        <p:txBody>
          <a:bodyPr wrap="square">
            <a:spAutoFit/>
          </a:bodyPr>
          <a:lstStyle/>
          <a:p>
            <a:pPr algn="just"/>
            <a:r>
              <a:rPr lang="en-IN" dirty="0">
                <a:solidFill>
                  <a:srgbClr val="005E74"/>
                </a:solidFill>
              </a:rPr>
              <a:t>The ESCAPE keyword is used to escape pattern matching characters such as the (%) percentage and underscore (_) if they form part of the data.</a:t>
            </a:r>
          </a:p>
        </p:txBody>
      </p:sp>
      <p:pic>
        <p:nvPicPr>
          <p:cNvPr id="6" name="Picture 5"/>
          <p:cNvPicPr>
            <a:picLocks noChangeAspect="1"/>
          </p:cNvPicPr>
          <p:nvPr/>
        </p:nvPicPr>
        <p:blipFill>
          <a:blip r:embed="rId2"/>
          <a:stretch>
            <a:fillRect/>
          </a:stretch>
        </p:blipFill>
        <p:spPr>
          <a:xfrm>
            <a:off x="127000" y="4652969"/>
            <a:ext cx="4002974" cy="787195"/>
          </a:xfrm>
          <a:prstGeom prst="rect">
            <a:avLst/>
          </a:prstGeom>
        </p:spPr>
      </p:pic>
      <p:pic>
        <p:nvPicPr>
          <p:cNvPr id="8" name="Picture 7"/>
          <p:cNvPicPr>
            <a:picLocks noChangeAspect="1"/>
          </p:cNvPicPr>
          <p:nvPr/>
        </p:nvPicPr>
        <p:blipFill>
          <a:blip r:embed="rId3"/>
          <a:stretch>
            <a:fillRect/>
          </a:stretch>
        </p:blipFill>
        <p:spPr>
          <a:xfrm>
            <a:off x="4208522" y="5304354"/>
            <a:ext cx="4783078" cy="940028"/>
          </a:xfrm>
          <a:prstGeom prst="rect">
            <a:avLst/>
          </a:prstGeom>
        </p:spPr>
      </p:pic>
    </p:spTree>
    <p:extLst>
      <p:ext uri="{BB962C8B-B14F-4D97-AF65-F5344CB8AC3E}">
        <p14:creationId xmlns:p14="http://schemas.microsoft.com/office/powerpoint/2010/main" val="1882570621"/>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b="1" i="1" dirty="0" smtClean="0">
                <a:solidFill>
                  <a:srgbClr val="DC525C"/>
                </a:solidFill>
                <a:latin typeface="Segoe UI Light" panose="020B0502040204020203" pitchFamily="34" charset="0"/>
                <a:cs typeface="Segoe UI Light" panose="020B0502040204020203" pitchFamily="34" charset="0"/>
              </a:rPr>
              <a:t>SELECT …</a:t>
            </a:r>
            <a:r>
              <a:rPr lang="en-US" sz="4800" dirty="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expressions</a:t>
            </a:r>
            <a:endParaRPr kumimoji="0" lang="en-US" sz="48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80339252"/>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400110"/>
          </a:xfrm>
          <a:prstGeom prst="rect">
            <a:avLst/>
          </a:prstGeom>
        </p:spPr>
        <p:txBody>
          <a:bodyPr wrap="square">
            <a:spAutoFit/>
          </a:bodyPr>
          <a:lstStyle/>
          <a:p>
            <a:r>
              <a:rPr lang="en-US" sz="2000" dirty="0">
                <a:solidFill>
                  <a:srgbClr val="0077AA"/>
                </a:solidFill>
                <a:latin typeface="Liberation Mono"/>
              </a:rPr>
              <a:t>SELECT expressions,... from &lt;table_references&gt;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8" name="Rectangle 7"/>
          <p:cNvSpPr/>
          <p:nvPr/>
        </p:nvSpPr>
        <p:spPr>
          <a:xfrm>
            <a:off x="152400" y="1771471"/>
            <a:ext cx="8763000" cy="1015663"/>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smtClean="0">
                <a:latin typeface="Arial" pitchFamily="34" charset="0"/>
                <a:cs typeface="Arial" pitchFamily="34" charset="0"/>
              </a:rPr>
              <a:t>ename</a:t>
            </a:r>
            <a:r>
              <a:rPr lang="en-IN" sz="2000" dirty="0">
                <a:latin typeface="Arial" pitchFamily="34" charset="0"/>
                <a:cs typeface="Arial" pitchFamily="34" charset="0"/>
              </a:rPr>
              <a:t>, </a:t>
            </a:r>
            <a:r>
              <a:rPr lang="en-IN" sz="2000" dirty="0">
                <a:solidFill>
                  <a:srgbClr val="DD4A68"/>
                </a:solidFill>
                <a:latin typeface="Arial" panose="020B0604020202020204" pitchFamily="34" charset="0"/>
                <a:ea typeface="Times New Roman" panose="02020603050405020304" pitchFamily="18" charset="0"/>
              </a:rPr>
              <a:t>ename = ename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EMP;</a:t>
            </a:r>
          </a:p>
          <a:p>
            <a:pPr marL="342900" indent="-342900">
              <a:lnSpc>
                <a:spcPct val="150000"/>
              </a:lnSpc>
              <a:buFont typeface="Arial" panose="020B0604020202020204" pitchFamily="34" charset="0"/>
              <a:buChar char="•"/>
            </a:pPr>
            <a:r>
              <a:rPr lang="en-US"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smtClean="0">
                <a:latin typeface="Arial" pitchFamily="34" charset="0"/>
                <a:cs typeface="Arial" pitchFamily="34" charset="0"/>
              </a:rPr>
              <a:t>ename</a:t>
            </a:r>
            <a:r>
              <a:rPr lang="en-IN" sz="2000" dirty="0">
                <a:latin typeface="Arial" pitchFamily="34" charset="0"/>
                <a:cs typeface="Arial" pitchFamily="34" charset="0"/>
              </a:rPr>
              <a:t>, </a:t>
            </a:r>
            <a:r>
              <a:rPr lang="en-IN" sz="2000" dirty="0">
                <a:solidFill>
                  <a:srgbClr val="DD4A68"/>
                </a:solidFill>
                <a:latin typeface="Arial" panose="020B0604020202020204" pitchFamily="34" charset="0"/>
                <a:ea typeface="Times New Roman" panose="02020603050405020304" pitchFamily="18" charset="0"/>
              </a:rPr>
              <a:t>ename = </a:t>
            </a:r>
            <a:r>
              <a:rPr lang="en-IN" sz="2000" dirty="0">
                <a:solidFill>
                  <a:srgbClr val="92D050"/>
                </a:solidFill>
                <a:latin typeface="Arial" panose="020B0604020202020204" pitchFamily="34" charset="0"/>
                <a:ea typeface="Times New Roman" panose="02020603050405020304" pitchFamily="18" charset="0"/>
              </a:rPr>
              <a:t>'smith'</a:t>
            </a:r>
            <a:r>
              <a:rPr lang="en-IN" sz="2000" dirty="0">
                <a:solidFill>
                  <a:srgbClr val="DD4A68"/>
                </a:solidFill>
                <a:latin typeface="Arial" panose="020B0604020202020204" pitchFamily="34" charset="0"/>
                <a:ea typeface="Times New Roman" panose="02020603050405020304" pitchFamily="18" charset="0"/>
              </a:rPr>
              <a:t>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EMP;</a:t>
            </a:r>
            <a:endParaRPr lang="en-IN" sz="2000" dirty="0">
              <a:latin typeface="Arial" pitchFamily="34" charset="0"/>
              <a:cs typeface="Arial" pitchFamily="34" charset="0"/>
            </a:endParaRPr>
          </a:p>
        </p:txBody>
      </p:sp>
    </p:spTree>
    <p:extLst>
      <p:ext uri="{BB962C8B-B14F-4D97-AF65-F5344CB8AC3E}">
        <p14:creationId xmlns:p14="http://schemas.microsoft.com/office/powerpoint/2010/main" val="1070194761"/>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5" name="Rectangle 4"/>
          <p:cNvSpPr/>
          <p:nvPr/>
        </p:nvSpPr>
        <p:spPr>
          <a:xfrm>
            <a:off x="152400" y="3420070"/>
            <a:ext cx="8839200"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a:t>
            </a:r>
            <a:r>
              <a:rPr lang="en-IN" dirty="0" smtClean="0">
                <a:solidFill>
                  <a:srgbClr val="999999"/>
                </a:solidFill>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669900"/>
                </a:solidFill>
                <a:latin typeface="Liberation Mono"/>
              </a:rPr>
              <a:t>'a</a:t>
            </a:r>
            <a:r>
              <a:rPr lang="en-IN" dirty="0" smtClean="0">
                <a:solidFill>
                  <a:srgbClr val="669900"/>
                </a:solidFill>
                <a:latin typeface="Liberation Mono"/>
              </a:rPr>
              <a:t>'</a:t>
            </a:r>
            <a:r>
              <a:rPr lang="en-IN" dirty="0" smtClean="0">
                <a:solidFill>
                  <a:srgbClr val="999999"/>
                </a:solidFill>
                <a:latin typeface="Liberation Mono"/>
              </a:rPr>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4267200"/>
            <a:ext cx="5029200" cy="2452035"/>
          </a:xfrm>
          <a:prstGeom prst="rect">
            <a:avLst/>
          </a:prstGeom>
        </p:spPr>
      </p:pic>
      <p:sp>
        <p:nvSpPr>
          <p:cNvPr id="8" name="Rectangle 7"/>
          <p:cNvSpPr/>
          <p:nvPr/>
        </p:nvSpPr>
        <p:spPr>
          <a:xfrm>
            <a:off x="76200" y="1602279"/>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pic>
        <p:nvPicPr>
          <p:cNvPr id="9" name="Picture 8"/>
          <p:cNvPicPr>
            <a:picLocks noChangeAspect="1"/>
          </p:cNvPicPr>
          <p:nvPr/>
        </p:nvPicPr>
        <p:blipFill>
          <a:blip r:embed="rId3"/>
          <a:stretch>
            <a:fillRect/>
          </a:stretch>
        </p:blipFill>
        <p:spPr>
          <a:xfrm>
            <a:off x="108857" y="2040489"/>
            <a:ext cx="8743950" cy="495300"/>
          </a:xfrm>
          <a:prstGeom prst="rect">
            <a:avLst/>
          </a:prstGeom>
        </p:spPr>
      </p:pic>
      <p:pic>
        <p:nvPicPr>
          <p:cNvPr id="10" name="Picture 9"/>
          <p:cNvPicPr>
            <a:picLocks noChangeAspect="1"/>
          </p:cNvPicPr>
          <p:nvPr/>
        </p:nvPicPr>
        <p:blipFill>
          <a:blip r:embed="rId4"/>
          <a:stretch>
            <a:fillRect/>
          </a:stretch>
        </p:blipFill>
        <p:spPr>
          <a:xfrm>
            <a:off x="137432" y="2544014"/>
            <a:ext cx="8686800" cy="533400"/>
          </a:xfrm>
          <a:prstGeom prst="rect">
            <a:avLst/>
          </a:prstGeom>
        </p:spPr>
      </p:pic>
    </p:spTree>
    <p:extLst>
      <p:ext uri="{BB962C8B-B14F-4D97-AF65-F5344CB8AC3E}">
        <p14:creationId xmlns:p14="http://schemas.microsoft.com/office/powerpoint/2010/main" val="23447575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330423438"/>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2" action="ppaction://hlinksldjump"/>
                        </a:rPr>
                        <a:t>How would you explain a database in three sentences to a child?</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3" action="ppaction://hlinksldjump"/>
                        </a:rPr>
                        <a:t>What is Relation and Relationship?</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r>
                        <a:rPr lang="en-IN" sz="1200" b="1" i="1" dirty="0" smtClean="0">
                          <a:latin typeface="Arial" panose="020B0604020202020204" pitchFamily="34" charset="0"/>
                          <a:cs typeface="Arial" panose="020B0604020202020204" pitchFamily="34" charset="0"/>
                          <a:hlinkClick r:id="rId4" action="ppaction://hlinksldjump"/>
                        </a:rPr>
                        <a:t>What is a database management system?</a:t>
                      </a:r>
                      <a:endParaRPr lang="en-US" sz="1200" dirty="0">
                        <a:latin typeface="Arial" panose="020B0604020202020204" pitchFamily="34" charset="0"/>
                        <a:cs typeface="Arial" panose="020B0604020202020204" pitchFamily="34" charset="0"/>
                      </a:endParaRPr>
                    </a:p>
                  </a:txBody>
                  <a:tcPr anchor="ctr"/>
                </a:tc>
              </a:tr>
              <a:tr h="370840">
                <a:tc>
                  <a:txBody>
                    <a:bodyPr/>
                    <a:lstStyle/>
                    <a:p>
                      <a:r>
                        <a:rPr kumimoji="0" lang="en-IN"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What is a relational database management system?</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What is database?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What is data?</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rPr>
                        <a:t>DBMS and RDBMS</a:t>
                      </a: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What is Entity Relationship Diagram?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What is Entity?</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What is Entity Type?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What is an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What is an Prime, Non-Prime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3887726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r>
              <a:rPr kumimoji="0" lang="en-US" sz="4400" u="none" strike="noStrike" kern="1200" cap="none" spc="0" normalizeH="0" noProof="0" dirty="0" smtClean="0">
                <a:ln>
                  <a:noFill/>
                </a:ln>
                <a:solidFill>
                  <a:srgbClr val="DC525C"/>
                </a:solidFill>
                <a:effectLst/>
                <a:uLnTx/>
                <a:uFillTx/>
                <a:latin typeface="Segoe UI Light" panose="020B0502040204020203" pitchFamily="34" charset="0"/>
                <a:cs typeface="Segoe UI Light" panose="020B0502040204020203" pitchFamily="34" charset="0"/>
              </a:rPr>
              <a:t> with DISTINCT</a:t>
            </a:r>
            <a:endPar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8" name="Rectangle 7"/>
          <p:cNvSpPr/>
          <p:nvPr/>
        </p:nvSpPr>
        <p:spPr>
          <a:xfrm>
            <a:off x="76200" y="3249265"/>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grpSp>
        <p:nvGrpSpPr>
          <p:cNvPr id="6" name="Group 5"/>
          <p:cNvGrpSpPr/>
          <p:nvPr/>
        </p:nvGrpSpPr>
        <p:grpSpPr>
          <a:xfrm>
            <a:off x="457200" y="4163665"/>
            <a:ext cx="8196943" cy="1017935"/>
            <a:chOff x="108857" y="3687475"/>
            <a:chExt cx="8743950" cy="1036925"/>
          </a:xfrm>
        </p:grpSpPr>
        <p:pic>
          <p:nvPicPr>
            <p:cNvPr id="9" name="Picture 8"/>
            <p:cNvPicPr>
              <a:picLocks noChangeAspect="1"/>
            </p:cNvPicPr>
            <p:nvPr/>
          </p:nvPicPr>
          <p:blipFill>
            <a:blip r:embed="rId2"/>
            <a:stretch>
              <a:fillRect/>
            </a:stretch>
          </p:blipFill>
          <p:spPr>
            <a:xfrm>
              <a:off x="108857" y="3687475"/>
              <a:ext cx="8743950" cy="495300"/>
            </a:xfrm>
            <a:prstGeom prst="rect">
              <a:avLst/>
            </a:prstGeom>
          </p:spPr>
        </p:pic>
        <p:pic>
          <p:nvPicPr>
            <p:cNvPr id="10" name="Picture 9"/>
            <p:cNvPicPr>
              <a:picLocks noChangeAspect="1"/>
            </p:cNvPicPr>
            <p:nvPr/>
          </p:nvPicPr>
          <p:blipFill>
            <a:blip r:embed="rId3"/>
            <a:stretch>
              <a:fillRect/>
            </a:stretch>
          </p:blipFill>
          <p:spPr>
            <a:xfrm>
              <a:off x="137432" y="4191000"/>
              <a:ext cx="8686800" cy="533400"/>
            </a:xfrm>
            <a:prstGeom prst="rect">
              <a:avLst/>
            </a:prstGeom>
          </p:spPr>
        </p:pic>
      </p:grpSp>
      <p:sp>
        <p:nvSpPr>
          <p:cNvPr id="11" name="Rectangle 10"/>
          <p:cNvSpPr/>
          <p:nvPr/>
        </p:nvSpPr>
        <p:spPr>
          <a:xfrm>
            <a:off x="304800" y="1676400"/>
            <a:ext cx="8610600" cy="646331"/>
          </a:xfrm>
          <a:prstGeom prst="rect">
            <a:avLst/>
          </a:prstGeom>
        </p:spPr>
        <p:txBody>
          <a:bodyPr wrap="square">
            <a:spAutoFit/>
          </a:bodyPr>
          <a:lstStyle/>
          <a:p>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n</a:t>
            </a:r>
            <a:r>
              <a:rPr lang="en-IN" sz="3000" i="1" dirty="0">
                <a:solidFill>
                  <a:srgbClr val="FFC000"/>
                </a:solidFill>
                <a:latin typeface="Verdana" panose="020B0604030504040204" pitchFamily="34" charset="0"/>
                <a:ea typeface="Verdana" panose="020B0604030504040204" pitchFamily="34" charset="0"/>
              </a:rPr>
              <a:t> </a:t>
            </a:r>
            <a:r>
              <a:rPr lang="en-IN" sz="4800" i="1" baseline="30000" dirty="0" smtClean="0">
                <a:solidFill>
                  <a:srgbClr val="FFC000"/>
                </a:solidFill>
                <a:latin typeface="Verdana" panose="020B0604030504040204" pitchFamily="34" charset="0"/>
                <a:ea typeface="Verdana" panose="020B0604030504040204" pitchFamily="34" charset="0"/>
              </a:rPr>
              <a:t>G</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t>
            </a:r>
            <a:r>
              <a:rPr lang="en-IN" sz="3200" i="1" dirty="0">
                <a:solidFill>
                  <a:srgbClr val="FFC000"/>
                </a:solidFill>
                <a:latin typeface="Verdana" panose="020B0604030504040204" pitchFamily="34" charset="0"/>
                <a:ea typeface="Verdana" panose="020B0604030504040204" pitchFamily="34" charset="0"/>
              </a:rPr>
              <a:t> </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t>
            </a:r>
            <a:r>
              <a:rPr lang="en-IN" sz="3000" i="1" baseline="-25000" dirty="0" smtClean="0">
                <a:solidFill>
                  <a:srgbClr val="FFC000"/>
                </a:solidFill>
                <a:latin typeface="Verdana" panose="020B0604030504040204" pitchFamily="34" charset="0"/>
                <a:ea typeface="Verdana" panose="020B0604030504040204" pitchFamily="34" charset="0"/>
              </a:rPr>
              <a:t>…..</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t>
            </a:r>
            <a:r>
              <a:rPr lang="en-IN" sz="5400" i="1" baseline="30000" dirty="0" smtClean="0">
                <a:solidFill>
                  <a:srgbClr val="FFC000"/>
                </a:solidFill>
                <a:latin typeface="Verdana" panose="020B0604030504040204" pitchFamily="34" charset="0"/>
                <a:ea typeface="Verdana" panose="020B0604030504040204" pitchFamily="34" charset="0"/>
              </a:rPr>
              <a:t> </a:t>
            </a:r>
            <a:r>
              <a:rPr lang="en-IN" sz="4800" baseline="30000" dirty="0" smtClean="0">
                <a:solidFill>
                  <a:srgbClr val="FFC000"/>
                </a:solidFill>
                <a:latin typeface="Verdana" panose="020B0604030504040204" pitchFamily="34" charset="0"/>
                <a:ea typeface="Verdana" panose="020B0604030504040204" pitchFamily="34" charset="0"/>
              </a:rPr>
              <a:t>(r)</a:t>
            </a:r>
            <a:endParaRPr lang="en-IN" sz="4800" baseline="300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793845099"/>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62000"/>
            <a:ext cx="8686800" cy="3693319"/>
          </a:xfrm>
          <a:prstGeom prst="rect">
            <a:avLst/>
          </a:prstGeom>
          <a:solidFill>
            <a:srgbClr val="DFE5B9"/>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Columns selected for output can be referred to in ORDER BY and GROUP BY clauses using column names, column aliases, or column positions. Column positions are integers and begin with </a:t>
            </a:r>
            <a:r>
              <a:rPr lang="en-IN" dirty="0" smtClean="0">
                <a:latin typeface="Arial" panose="020B0604020202020204" pitchFamily="34" charset="0"/>
                <a:cs typeface="Arial" panose="020B0604020202020204" pitchFamily="34" charset="0"/>
              </a:rPr>
              <a:t>1</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use GROUP BY, output rows are sorted according to the GROUP BY columns as if you had an ORDER BY for the same columns. To avoid the overhead of sorting that GROUP BY produces, add ORDER BY </a:t>
            </a:r>
            <a:r>
              <a:rPr lang="en-IN" dirty="0" smtClean="0">
                <a:latin typeface="Arial" panose="020B0604020202020204" pitchFamily="34" charset="0"/>
                <a:cs typeface="Arial" panose="020B0604020202020204" pitchFamily="34" charset="0"/>
              </a:rPr>
              <a:t>NULL.</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MySQL extends the GROUP BY clause so that you can also specify ASC and DESC after columns named in the </a:t>
            </a:r>
            <a:r>
              <a:rPr lang="en-IN" dirty="0" smtClean="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a query includes GROUP BY but you want to avoid the overhead of sorting the result, you can suppress sorting by specifying ORDER BY NULL. </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228600" y="4976693"/>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solidFill>
                  <a:srgbClr val="999999"/>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0000"/>
                </a:solidFill>
                <a:latin typeface="Arial" panose="020B0604020202020204" pitchFamily="34" charset="0"/>
                <a:ea typeface="Times New Roman" panose="02020603050405020304" pitchFamily="18" charset="0"/>
              </a:rPr>
              <a:t>JOB </a:t>
            </a:r>
            <a:r>
              <a:rPr lang="en-US" dirty="0">
                <a:solidFill>
                  <a:srgbClr val="0077AA"/>
                </a:solidFill>
                <a:latin typeface="Arial" panose="020B0604020202020204" pitchFamily="34" charset="0"/>
                <a:ea typeface="Times New Roman" panose="02020603050405020304" pitchFamily="18" charset="0"/>
              </a:rPr>
              <a:t>ORDER</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a:solidFill>
                  <a:schemeClr val="accent5">
                    <a:lumMod val="75000"/>
                  </a:schemeClr>
                </a:solidFill>
                <a:latin typeface="Arial" panose="020B0604020202020204" pitchFamily="34" charset="0"/>
                <a:ea typeface="Times New Roman" panose="02020603050405020304" pitchFamily="18" charset="0"/>
              </a:rPr>
              <a:t>NULL</a:t>
            </a:r>
            <a:r>
              <a:rPr lang="en-US" dirty="0">
                <a:solidFill>
                  <a:srgbClr val="999999"/>
                </a:solidFill>
                <a:latin typeface="Arial" panose="020B0604020202020204" pitchFamily="34" charset="0"/>
                <a:ea typeface="Times New Roman" panose="02020603050405020304" pitchFamily="18" charset="0"/>
              </a:rPr>
              <a:t>;</a:t>
            </a:r>
            <a:endParaRPr lang="en-IN" dirty="0"/>
          </a:p>
        </p:txBody>
      </p:sp>
      <p:sp>
        <p:nvSpPr>
          <p:cNvPr id="10" name="Rectangle 9"/>
          <p:cNvSpPr/>
          <p:nvPr/>
        </p:nvSpPr>
        <p:spPr>
          <a:xfrm>
            <a:off x="228600" y="4607361"/>
            <a:ext cx="1531188" cy="369332"/>
          </a:xfrm>
          <a:prstGeom prst="rect">
            <a:avLst/>
          </a:prstGeom>
        </p:spPr>
        <p:txBody>
          <a:bodyPr wrap="none">
            <a:spAutoFit/>
          </a:bodyPr>
          <a:lstStyle/>
          <a:p>
            <a:r>
              <a:rPr lang="en-IN" dirty="0">
                <a:latin typeface="Arial" panose="020B0604020202020204" pitchFamily="34" charset="0"/>
                <a:cs typeface="Arial" panose="020B0604020202020204" pitchFamily="34" charset="0"/>
              </a:rPr>
              <a:t>For example:</a:t>
            </a:r>
            <a:endParaRPr lang="en-IN" dirty="0"/>
          </a:p>
        </p:txBody>
      </p:sp>
      <p:sp>
        <p:nvSpPr>
          <p:cNvPr id="2" name="Rectangle 1"/>
          <p:cNvSpPr/>
          <p:nvPr/>
        </p:nvSpPr>
        <p:spPr>
          <a:xfrm>
            <a:off x="228600" y="5478704"/>
            <a:ext cx="8686800" cy="388696"/>
          </a:xfrm>
          <a:prstGeom prst="rect">
            <a:avLst/>
          </a:prstGeom>
        </p:spPr>
        <p:txBody>
          <a:bodyPr wrap="square">
            <a:spAutoFit/>
          </a:bodyPr>
          <a:lstStyle/>
          <a:p>
            <a:pPr>
              <a:lnSpc>
                <a:spcPct val="107000"/>
              </a:lnSpc>
              <a:spcAft>
                <a:spcPts val="0"/>
              </a:spcAft>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US" dirty="0" smtClean="0">
                <a:solidFill>
                  <a:srgbClr val="DD4A68"/>
                </a:solidFill>
                <a:latin typeface="Arial" panose="020B0604020202020204" pitchFamily="34" charset="0"/>
                <a:ea typeface="Times New Roman" panose="02020603050405020304" pitchFamily="18" charset="0"/>
              </a:rPr>
              <a:t>field</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'MANAGER'</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'SALESMAN'</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endParaRPr lang="en-IN" dirty="0">
              <a:solidFill>
                <a:srgbClr val="999999"/>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9712585"/>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64746"/>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703183"/>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4043077599"/>
              </p:ext>
            </p:extLst>
          </p:nvPr>
        </p:nvGraphicFramePr>
        <p:xfrm>
          <a:off x="152400" y="3332480"/>
          <a:ext cx="8839200" cy="2839720"/>
        </p:xfrm>
        <a:graphic>
          <a:graphicData uri="http://schemas.openxmlformats.org/drawingml/2006/table">
            <a:tbl>
              <a:tblPr firstRow="1" bandRow="1">
                <a:tableStyleId>{7E9639D4-E3E2-4D34-9284-5A2195B3D0D7}</a:tableStyleId>
              </a:tblPr>
              <a:tblGrid>
                <a:gridCol w="3657600"/>
                <a:gridCol w="51816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 </a:t>
                      </a:r>
                    </a:p>
                  </a:txBody>
                  <a:tcPr/>
                </a:tc>
                <a:tc hMerge="1">
                  <a:txBody>
                    <a:bodyPr/>
                    <a:lstStyle/>
                    <a:p>
                      <a:endParaRPr lang="en-IN" dirty="0"/>
                    </a:p>
                  </a:txBody>
                  <a:tcPr/>
                </a:tc>
              </a:tr>
              <a:tr h="370840">
                <a:tc>
                  <a:txBody>
                    <a:bodyPr/>
                    <a:lstStyle/>
                    <a:p>
                      <a:r>
                        <a:rPr lang="en-IN" sz="1800" dirty="0" smtClean="0">
                          <a:solidFill>
                            <a:srgbClr val="008080"/>
                          </a:solidFill>
                          <a:latin typeface="Liberation Mono"/>
                          <a:cs typeface="Arial" panose="020B0604020202020204" pitchFamily="34" charset="0"/>
                        </a:rPr>
                        <a:t>AVG([DISTINCT] 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average value of expr. The DISTINCT option can be used to return the average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non-NULL values of expr in the rows retrieved by a SELECT statement. If there are no matching rows, COUNT()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COUNT(DISTINCT expr,[expr...])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rows with different non-NULL expr values. If there are no matching rows, COUNT(DISTINCT) returns 0.</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19793" y="2369403"/>
            <a:ext cx="9100457"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JOB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COALESCE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JOB</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a:solidFill>
                  <a:srgbClr val="92D050"/>
                </a:solidFill>
                <a:latin typeface="Arial" panose="020B0604020202020204" pitchFamily="34" charset="0"/>
                <a:cs typeface="Arial" panose="020B0604020202020204" pitchFamily="34" charset="0"/>
              </a:rPr>
              <a:t>'Total'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p:txBody>
      </p:sp>
      <p:sp>
        <p:nvSpPr>
          <p:cNvPr id="3" name="Rectangle 2"/>
          <p:cNvSpPr/>
          <p:nvPr/>
        </p:nvSpPr>
        <p:spPr>
          <a:xfrm>
            <a:off x="152400" y="56852"/>
            <a:ext cx="3962400" cy="646331"/>
          </a:xfrm>
          <a:prstGeom prst="rect">
            <a:avLst/>
          </a:prstGeom>
          <a:solidFill>
            <a:srgbClr val="F9DAFE"/>
          </a:solidFill>
        </p:spPr>
        <p:txBody>
          <a:bodyPr wrap="square">
            <a:spAutoFit/>
          </a:bodyPr>
          <a:lstStyle/>
          <a:p>
            <a:r>
              <a:rPr lang="en-IN" i="1" dirty="0">
                <a:latin typeface="Arial" panose="020B0604020202020204" pitchFamily="34" charset="0"/>
                <a:cs typeface="Arial" panose="020B0604020202020204" pitchFamily="34" charset="0"/>
              </a:rPr>
              <a:t>This function's will produce a single value for an entire group or </a:t>
            </a:r>
            <a:r>
              <a:rPr lang="en-IN" i="1" dirty="0" smtClean="0">
                <a:latin typeface="Arial" panose="020B0604020202020204" pitchFamily="34" charset="0"/>
                <a:cs typeface="Arial" panose="020B0604020202020204" pitchFamily="34" charset="0"/>
              </a:rPr>
              <a:t>a table</a:t>
            </a:r>
            <a:r>
              <a:rPr lang="en-IN" i="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56834162"/>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4" name="Picture 13"/>
          <p:cNvPicPr>
            <a:picLocks noChangeAspect="1"/>
          </p:cNvPicPr>
          <p:nvPr/>
        </p:nvPicPr>
        <p:blipFill>
          <a:blip r:embed="rId3"/>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4"/>
            <a:stretch>
              <a:fillRect/>
            </a:stretch>
          </p:blipFill>
          <p:spPr>
            <a:xfrm>
              <a:off x="2599206" y="4942951"/>
              <a:ext cx="1737120" cy="413629"/>
            </a:xfrm>
            <a:prstGeom prst="rect">
              <a:avLst/>
            </a:prstGeom>
          </p:spPr>
        </p:pic>
        <p:pic>
          <p:nvPicPr>
            <p:cNvPr id="16" name="Picture 15"/>
            <p:cNvPicPr>
              <a:picLocks noChangeAspect="1"/>
            </p:cNvPicPr>
            <p:nvPr/>
          </p:nvPicPr>
          <p:blipFill>
            <a:blip r:embed="rId5"/>
            <a:stretch>
              <a:fillRect/>
            </a:stretch>
          </p:blipFill>
          <p:spPr>
            <a:xfrm>
              <a:off x="4651106" y="5385869"/>
              <a:ext cx="1770851" cy="429849"/>
            </a:xfrm>
            <a:prstGeom prst="rect">
              <a:avLst/>
            </a:prstGeom>
          </p:spPr>
        </p:pic>
        <p:pic>
          <p:nvPicPr>
            <p:cNvPr id="17" name="Picture 16"/>
            <p:cNvPicPr>
              <a:picLocks noChangeAspect="1"/>
            </p:cNvPicPr>
            <p:nvPr/>
          </p:nvPicPr>
          <p:blipFill>
            <a:blip r:embed="rId6"/>
            <a:stretch>
              <a:fillRect/>
            </a:stretch>
          </p:blipFill>
          <p:spPr>
            <a:xfrm>
              <a:off x="4648653" y="4918620"/>
              <a:ext cx="1762418" cy="437960"/>
            </a:xfrm>
            <a:prstGeom prst="rect">
              <a:avLst/>
            </a:prstGeom>
          </p:spPr>
        </p:pic>
        <p:pic>
          <p:nvPicPr>
            <p:cNvPr id="18" name="Picture 17"/>
            <p:cNvPicPr>
              <a:picLocks noChangeAspect="1"/>
            </p:cNvPicPr>
            <p:nvPr/>
          </p:nvPicPr>
          <p:blipFill>
            <a:blip r:embed="rId7"/>
            <a:stretch>
              <a:fillRect/>
            </a:stretch>
          </p:blipFill>
          <p:spPr>
            <a:xfrm>
              <a:off x="2566549" y="5406144"/>
              <a:ext cx="1787716" cy="413629"/>
            </a:xfrm>
            <a:prstGeom prst="rect">
              <a:avLst/>
            </a:prstGeom>
          </p:spPr>
        </p:pic>
        <p:pic>
          <p:nvPicPr>
            <p:cNvPr id="19" name="Picture 18"/>
            <p:cNvPicPr>
              <a:picLocks noChangeAspect="1"/>
            </p:cNvPicPr>
            <p:nvPr/>
          </p:nvPicPr>
          <p:blipFill>
            <a:blip r:embed="rId8"/>
            <a:stretch>
              <a:fillRect/>
            </a:stretch>
          </p:blipFill>
          <p:spPr>
            <a:xfrm>
              <a:off x="6782253" y="5410200"/>
              <a:ext cx="2209347" cy="405518"/>
            </a:xfrm>
            <a:prstGeom prst="rect">
              <a:avLst/>
            </a:prstGeom>
          </p:spPr>
        </p:pic>
        <p:pic>
          <p:nvPicPr>
            <p:cNvPr id="21" name="Picture 20"/>
            <p:cNvPicPr>
              <a:picLocks noChangeAspect="1"/>
            </p:cNvPicPr>
            <p:nvPr/>
          </p:nvPicPr>
          <p:blipFill>
            <a:blip r:embed="rId9"/>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92D050"/>
                </a:solidFill>
              </a:rPr>
              <a:t>// ERROR</a:t>
            </a:r>
            <a:endParaRPr lang="en-IN" sz="2400" dirty="0">
              <a:solidFill>
                <a:srgbClr val="92D050"/>
              </a:solidFill>
            </a:endParaRPr>
          </a:p>
        </p:txBody>
      </p:sp>
    </p:spTree>
    <p:extLst>
      <p:ext uri="{BB962C8B-B14F-4D97-AF65-F5344CB8AC3E}">
        <p14:creationId xmlns:p14="http://schemas.microsoft.com/office/powerpoint/2010/main" val="1372885297"/>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2" name="Picture 11"/>
          <p:cNvPicPr>
            <a:picLocks noChangeAspect="1"/>
          </p:cNvPicPr>
          <p:nvPr/>
        </p:nvPicPr>
        <p:blipFill>
          <a:blip r:embed="rId3"/>
          <a:stretch>
            <a:fillRect/>
          </a:stretch>
        </p:blipFill>
        <p:spPr>
          <a:xfrm>
            <a:off x="152400" y="4043362"/>
            <a:ext cx="5935320" cy="833438"/>
          </a:xfrm>
          <a:prstGeom prst="rect">
            <a:avLst/>
          </a:prstGeom>
        </p:spPr>
      </p:pic>
      <p:pic>
        <p:nvPicPr>
          <p:cNvPr id="13" name="Picture 12"/>
          <p:cNvPicPr>
            <a:picLocks noChangeAspect="1"/>
          </p:cNvPicPr>
          <p:nvPr/>
        </p:nvPicPr>
        <p:blipFill>
          <a:blip r:embed="rId4"/>
          <a:stretch>
            <a:fillRect/>
          </a:stretch>
        </p:blipFill>
        <p:spPr>
          <a:xfrm>
            <a:off x="152400" y="5359372"/>
            <a:ext cx="5935320" cy="889028"/>
          </a:xfrm>
          <a:prstGeom prst="rect">
            <a:avLst/>
          </a:prstGeom>
        </p:spPr>
      </p:pic>
    </p:spTree>
    <p:extLst>
      <p:ext uri="{BB962C8B-B14F-4D97-AF65-F5344CB8AC3E}">
        <p14:creationId xmlns:p14="http://schemas.microsoft.com/office/powerpoint/2010/main" val="2154041715"/>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219200"/>
            <a:ext cx="8686800" cy="1477328"/>
          </a:xfrm>
          <a:prstGeom prst="rect">
            <a:avLst/>
          </a:prstGeom>
          <a:solidFill>
            <a:schemeClr val="bg1"/>
          </a:solidFill>
        </p:spPr>
        <p:txBody>
          <a:bodyPr wrap="square">
            <a:spAutoFit/>
          </a:bodyPr>
          <a:lstStyle/>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SELECT-LIST</a:t>
            </a:r>
            <a:r>
              <a:rPr lang="en-US" sz="2100" dirty="0" smtClean="0">
                <a:solidFill>
                  <a:srgbClr val="527E67"/>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ORDER BY</a:t>
            </a:r>
            <a:r>
              <a:rPr lang="en-US" sz="2100" dirty="0" smtClean="0">
                <a:solidFill>
                  <a:srgbClr val="527E67"/>
                </a:solidFill>
                <a:latin typeface="Arial" pitchFamily="34" charset="0"/>
                <a:ea typeface="+mj-ea"/>
                <a:cs typeface="Arial" pitchFamily="34" charset="0"/>
              </a:rPr>
              <a:t>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and in the </a:t>
            </a:r>
            <a:r>
              <a:rPr lang="en-US" sz="2100" b="1" dirty="0" smtClean="0">
                <a:solidFill>
                  <a:srgbClr val="527E67"/>
                </a:solidFill>
                <a:latin typeface="Arial" pitchFamily="34" charset="0"/>
                <a:ea typeface="+mj-ea"/>
                <a:cs typeface="Arial" pitchFamily="34" charset="0"/>
              </a:rPr>
              <a:t>HAVING</a:t>
            </a:r>
            <a:r>
              <a:rPr lang="en-US" sz="2100" dirty="0" smtClean="0">
                <a:solidFill>
                  <a:srgbClr val="527E67"/>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228600" y="4775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may </a:t>
            </a:r>
            <a:r>
              <a:rPr lang="en-IN" sz="2000" b="1" i="1" dirty="0">
                <a:solidFill>
                  <a:srgbClr val="C00000"/>
                </a:solidFill>
                <a:latin typeface="Segoe UI Light" panose="020B0502040204020203" pitchFamily="34" charset="0"/>
                <a:cs typeface="Segoe UI Light" panose="020B0502040204020203" pitchFamily="34" charset="0"/>
              </a:rPr>
              <a:t>not</a:t>
            </a:r>
            <a:r>
              <a:rPr lang="en-IN" sz="2000" dirty="0">
                <a:solidFill>
                  <a:srgbClr val="242729"/>
                </a:solidFill>
                <a:latin typeface="Segoe UI Light" panose="020B0502040204020203" pitchFamily="34" charset="0"/>
                <a:cs typeface="Segoe UI Light" panose="020B0502040204020203" pitchFamily="34" charset="0"/>
              </a:rPr>
              <a:t> 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a:t>
            </a:r>
            <a:r>
              <a:rPr lang="en-IN" sz="2000" dirty="0" smtClean="0">
                <a:solidFill>
                  <a:srgbClr val="242729"/>
                </a:solidFill>
                <a:latin typeface="Segoe UI Light" panose="020B0502040204020203" pitchFamily="34" charset="0"/>
                <a:cs typeface="Segoe UI Light" panose="020B0502040204020203" pitchFamily="34" charset="0"/>
              </a:rPr>
              <a:t>WHERE or HAVING </a:t>
            </a:r>
            <a:r>
              <a:rPr lang="en-IN" sz="2000" dirty="0">
                <a:solidFill>
                  <a:srgbClr val="242729"/>
                </a:solidFill>
                <a:latin typeface="Segoe UI Light" panose="020B0502040204020203" pitchFamily="34" charset="0"/>
                <a:cs typeface="Segoe UI Light" panose="020B0502040204020203" pitchFamily="34" charset="0"/>
              </a:rPr>
              <a:t>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5" name="Group 4"/>
          <p:cNvGrpSpPr/>
          <p:nvPr/>
        </p:nvGrpSpPr>
        <p:grpSpPr>
          <a:xfrm>
            <a:off x="228600" y="2957874"/>
            <a:ext cx="8686800" cy="1626919"/>
            <a:chOff x="208808" y="2957874"/>
            <a:chExt cx="7434262" cy="1626919"/>
          </a:xfrm>
        </p:grpSpPr>
        <p:pic>
          <p:nvPicPr>
            <p:cNvPr id="6" name="Picture 5"/>
            <p:cNvPicPr>
              <a:picLocks noChangeAspect="1"/>
            </p:cNvPicPr>
            <p:nvPr/>
          </p:nvPicPr>
          <p:blipFill>
            <a:blip r:embed="rId2"/>
            <a:stretch>
              <a:fillRect/>
            </a:stretch>
          </p:blipFill>
          <p:spPr>
            <a:xfrm>
              <a:off x="228600" y="2957874"/>
              <a:ext cx="4572000" cy="733567"/>
            </a:xfrm>
            <a:prstGeom prst="rect">
              <a:avLst/>
            </a:prstGeom>
          </p:spPr>
        </p:pic>
        <p:pic>
          <p:nvPicPr>
            <p:cNvPr id="7" name="Picture 6"/>
            <p:cNvPicPr>
              <a:picLocks noChangeAspect="1"/>
            </p:cNvPicPr>
            <p:nvPr/>
          </p:nvPicPr>
          <p:blipFill>
            <a:blip r:embed="rId3"/>
            <a:stretch>
              <a:fillRect/>
            </a:stretch>
          </p:blipFill>
          <p:spPr>
            <a:xfrm>
              <a:off x="208808" y="3882185"/>
              <a:ext cx="7434262" cy="702608"/>
            </a:xfrm>
            <a:prstGeom prst="rect">
              <a:avLst/>
            </a:prstGeom>
          </p:spPr>
        </p:pic>
      </p:grpSp>
    </p:spTree>
    <p:extLst>
      <p:ext uri="{BB962C8B-B14F-4D97-AF65-F5344CB8AC3E}">
        <p14:creationId xmlns:p14="http://schemas.microsoft.com/office/powerpoint/2010/main" val="4112397665"/>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4" name="Rectangle 3"/>
          <p:cNvSpPr/>
          <p:nvPr/>
        </p:nvSpPr>
        <p:spPr>
          <a:xfrm>
            <a:off x="152400" y="1143000"/>
            <a:ext cx="8839200" cy="4739759"/>
          </a:xfrm>
          <a:prstGeom prst="rect">
            <a:avLst/>
          </a:prstGeom>
          <a:solidFill>
            <a:srgbClr val="2E2E36"/>
          </a:solidFill>
        </p:spPr>
        <p:txBody>
          <a:bodyPr wrap="square">
            <a:spAutoFit/>
          </a:bodyPr>
          <a:lstStyle/>
          <a:p>
            <a:r>
              <a:rPr lang="en-IN" sz="2000" b="1" dirty="0" smtClean="0">
                <a:solidFill>
                  <a:srgbClr val="FADF8A"/>
                </a:solidFill>
                <a:latin typeface="Arial" panose="020B0604020202020204" pitchFamily="34" charset="0"/>
                <a:cs typeface="Arial" panose="020B0604020202020204" pitchFamily="34" charset="0"/>
              </a:rPr>
              <a:t>AVG()</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AVG() returns NULL.</a:t>
            </a:r>
            <a:r>
              <a:rPr lang="en-IN" dirty="0" smtClean="0">
                <a:solidFill>
                  <a:srgbClr val="FADF8A"/>
                </a:solidFill>
                <a:latin typeface="Arial" panose="020B0604020202020204" pitchFamily="34" charset="0"/>
                <a:cs typeface="Arial" panose="020B0604020202020204" pitchFamily="34" charset="0"/>
              </a:rPr>
              <a:t> </a:t>
            </a: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SUM()</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 return set has no rows, SUM()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The DISTINCT keyword can be used to sum only the distinct values of expr.</a:t>
            </a:r>
          </a:p>
          <a:p>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COUNT()</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Returns a count of the number of non-NULL values.</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COUNT() returns 0.</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COUNT(*) is somewhat different in that it returns a count of the number of rows retrieved, whether or not they contain NULL values</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p:txBody>
      </p:sp>
      <p:sp>
        <p:nvSpPr>
          <p:cNvPr id="2" name="Rectangle 1"/>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a:t>
            </a:r>
            <a:r>
              <a:rPr lang="en-IN" sz="1600" i="1" dirty="0" err="1" smtClean="0">
                <a:solidFill>
                  <a:srgbClr val="FFFF00"/>
                </a:solidFill>
                <a:latin typeface="Arial" panose="020B0604020202020204" pitchFamily="34" charset="0"/>
                <a:cs typeface="Arial" panose="020B0604020202020204" pitchFamily="34" charset="0"/>
              </a:rPr>
              <a:t>Eg</a:t>
            </a:r>
            <a:r>
              <a:rPr lang="en-IN" sz="1600" i="1" dirty="0" smtClean="0">
                <a:solidFill>
                  <a:srgbClr val="FFFF00"/>
                </a:solidFill>
                <a:latin typeface="Arial" panose="020B0604020202020204" pitchFamily="34" charset="0"/>
                <a:cs typeface="Arial" panose="020B0604020202020204" pitchFamily="34" charset="0"/>
              </a:rPr>
              <a:t>.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6652757"/>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2" name="Rectangle 1"/>
          <p:cNvSpPr/>
          <p:nvPr/>
        </p:nvSpPr>
        <p:spPr>
          <a:xfrm>
            <a:off x="185058" y="1447800"/>
            <a:ext cx="8686800" cy="2308324"/>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latin typeface="Arial" panose="020B0604020202020204" pitchFamily="34" charset="0"/>
                <a:ea typeface="Times New Roman" panose="02020603050405020304" pitchFamily="18" charset="0"/>
              </a:rPr>
              <a:t>(JOB</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EMP</a:t>
            </a:r>
            <a:r>
              <a:rPr lang="en-US" dirty="0" smtClean="0">
                <a:solidFill>
                  <a:srgbClr val="DD4A68"/>
                </a:solidFill>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smtClean="0">
              <a:solidFill>
                <a:srgbClr val="000000"/>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 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NOT</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0</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a:solidFill>
                  <a:srgbClr val="000000"/>
                </a:solidFill>
                <a:latin typeface="Arial" panose="020B0604020202020204" pitchFamily="34" charset="0"/>
                <a:ea typeface="Times New Roman" panose="02020603050405020304" pitchFamily="18" charset="0"/>
              </a:rPr>
              <a:t>;</a:t>
            </a:r>
          </a:p>
        </p:txBody>
      </p:sp>
      <p:sp>
        <p:nvSpPr>
          <p:cNvPr id="4" name="Rectangle 3"/>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
        <p:nvSpPr>
          <p:cNvPr id="3" name="Rectangle 2"/>
          <p:cNvSpPr/>
          <p:nvPr/>
        </p:nvSpPr>
        <p:spPr>
          <a:xfrm>
            <a:off x="228600" y="4114800"/>
            <a:ext cx="4876800" cy="110799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IGNORE_SPACE;</a:t>
            </a:r>
          </a:p>
        </p:txBody>
      </p:sp>
    </p:spTree>
    <p:extLst>
      <p:ext uri="{BB962C8B-B14F-4D97-AF65-F5344CB8AC3E}">
        <p14:creationId xmlns:p14="http://schemas.microsoft.com/office/powerpoint/2010/main" val="4077305590"/>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990600"/>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1269185237"/>
              </p:ext>
            </p:extLst>
          </p:nvPr>
        </p:nvGraphicFramePr>
        <p:xfrm>
          <a:off x="152400" y="2692400"/>
          <a:ext cx="8839200" cy="3327400"/>
        </p:xfrm>
        <a:graphic>
          <a:graphicData uri="http://schemas.openxmlformats.org/drawingml/2006/table">
            <a:tbl>
              <a:tblPr firstRow="1" bandRow="1">
                <a:tableStyleId>{7E9639D4-E3E2-4D34-9284-5A2195B3D0D7}</a:tableStyleId>
              </a:tblPr>
              <a:tblGrid>
                <a:gridCol w="2743200"/>
                <a:gridCol w="60960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MAX([DISTINCT]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maximum value of expr. MAX() may take a string argument; in such cases, it returns the maximum string value. The DISTINCT keyword can be used to find the maximum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MIN([DISTINCT]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minimum value of expr. MIN() may take a string argument; in such cases, it returns the minimum string value. The DISTINCT keyword can be used to find the minimum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SUM([DISTINCT]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sum of expr. If the return set has no rows, SUM() returns NULL. The DISTINCT keyword can be used to sum only the distinct values of expr.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8" name="Rectangle 7"/>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7" name="Rectangle 6"/>
          <p:cNvSpPr/>
          <p:nvPr/>
        </p:nvSpPr>
        <p:spPr>
          <a:xfrm>
            <a:off x="152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3605536760"/>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MIN and MAX Aggregate </a:t>
            </a:r>
            <a:r>
              <a:rPr lang="en-US" sz="3200" b="1" i="1" dirty="0">
                <a:solidFill>
                  <a:srgbClr val="FF9900"/>
                </a:solidFill>
                <a:latin typeface="Arial" pitchFamily="34" charset="0"/>
                <a:cs typeface="Arial" pitchFamily="34" charset="0"/>
              </a:rPr>
              <a:t>(GROUP BY) Function </a:t>
            </a:r>
            <a:endParaRPr lang="en-IN" sz="3200" b="1" i="1" dirty="0">
              <a:solidFill>
                <a:srgbClr val="FF9900"/>
              </a:solidFill>
              <a:latin typeface="Arial" pitchFamily="34" charset="0"/>
              <a:cs typeface="Arial" pitchFamily="34" charset="0"/>
            </a:endParaRPr>
          </a:p>
        </p:txBody>
      </p:sp>
      <p:sp>
        <p:nvSpPr>
          <p:cNvPr id="10" name="Rectangle 9"/>
          <p:cNvSpPr/>
          <p:nvPr/>
        </p:nvSpPr>
        <p:spPr>
          <a:xfrm>
            <a:off x="152400" y="1143000"/>
            <a:ext cx="8839200" cy="5139869"/>
          </a:xfrm>
          <a:prstGeom prst="rect">
            <a:avLst/>
          </a:prstGeom>
          <a:solidFill>
            <a:srgbClr val="2E2E36"/>
          </a:solidFill>
        </p:spPr>
        <p:txBody>
          <a:bodyPr wrap="square">
            <a:spAutoFit/>
          </a:bodyPr>
          <a:lstStyle/>
          <a:p>
            <a:r>
              <a:rPr lang="en-IN" sz="2000" b="1" dirty="0">
                <a:solidFill>
                  <a:srgbClr val="FADF8A"/>
                </a:solidFill>
                <a:latin typeface="Arial" panose="020B0604020202020204" pitchFamily="34" charset="0"/>
                <a:cs typeface="Arial" panose="020B0604020202020204" pitchFamily="34" charset="0"/>
              </a:rPr>
              <a:t>MAX()</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MAX()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may take a string argument; in such cases, it returns the maximum string </a:t>
            </a:r>
            <a:r>
              <a:rPr lang="en-IN" dirty="0" smtClean="0">
                <a:solidFill>
                  <a:srgbClr val="FADF8A"/>
                </a:solidFill>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compares ENUM and SET columns by their string value rather than by the string's relative position in the set. </a:t>
            </a: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MIN()</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MIN()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may take a string argument; in such cases, it returns the minimum string value</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compares ENUM and SET columns by their string value rather than by the string's relative position in the set.</a:t>
            </a:r>
          </a:p>
        </p:txBody>
      </p:sp>
      <p:sp>
        <p:nvSpPr>
          <p:cNvPr id="6" name="Rectangle 5"/>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81583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a:t>
            </a:r>
            <a:r>
              <a:rPr lang="en-IN" dirty="0" smtClean="0">
                <a:solidFill>
                  <a:srgbClr val="DC525C"/>
                </a:solidFill>
                <a:latin typeface="Segoe UI Light" panose="020B0502040204020203" pitchFamily="34" charset="0"/>
                <a:cs typeface="Segoe UI Light" panose="020B0502040204020203" pitchFamily="34" charset="0"/>
              </a:rPr>
              <a:t>is database</a:t>
            </a:r>
            <a:r>
              <a:rPr lang="en-IN" dirty="0">
                <a:solidFill>
                  <a:srgbClr val="DC525C"/>
                </a:solidFill>
                <a:latin typeface="Segoe UI Light" panose="020B0502040204020203" pitchFamily="34" charset="0"/>
                <a:cs typeface="Segoe UI Light" panose="020B0502040204020203" pitchFamily="34" charset="0"/>
              </a:rPr>
              <a:t>?</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228600" y="152400"/>
            <a:ext cx="8610600" cy="707886"/>
          </a:xfrm>
          <a:prstGeom prst="rect">
            <a:avLst/>
          </a:prstGeom>
        </p:spPr>
        <p:txBody>
          <a:bodyPr wrap="square">
            <a:spAutoFit/>
          </a:bodyPr>
          <a:lstStyle/>
          <a:p>
            <a:r>
              <a:rPr lang="en-IN" sz="2000" dirty="0">
                <a:solidFill>
                  <a:schemeClr val="accent5">
                    <a:lumMod val="50000"/>
                  </a:schemeClr>
                </a:solidFill>
                <a:latin typeface="arial" panose="020B0604020202020204" pitchFamily="34" charset="0"/>
              </a:rPr>
              <a:t>A </a:t>
            </a:r>
            <a:r>
              <a:rPr lang="en-IN" sz="2000" b="1" dirty="0">
                <a:solidFill>
                  <a:schemeClr val="accent5">
                    <a:lumMod val="50000"/>
                  </a:schemeClr>
                </a:solidFill>
                <a:latin typeface="arial" panose="020B0604020202020204" pitchFamily="34" charset="0"/>
              </a:rPr>
              <a:t>database application</a:t>
            </a:r>
            <a:r>
              <a:rPr lang="en-IN" sz="2000" dirty="0">
                <a:solidFill>
                  <a:schemeClr val="accent5">
                    <a:lumMod val="50000"/>
                  </a:schemeClr>
                </a:solidFill>
                <a:latin typeface="arial" panose="020B0604020202020204" pitchFamily="34" charset="0"/>
              </a:rPr>
              <a:t> is a computer program whose primary purpose is entering and retrieving </a:t>
            </a:r>
            <a:r>
              <a:rPr lang="en-IN" sz="2000" dirty="0" smtClean="0">
                <a:solidFill>
                  <a:schemeClr val="accent5">
                    <a:lumMod val="50000"/>
                  </a:schemeClr>
                </a:solidFill>
                <a:latin typeface="arial" panose="020B0604020202020204" pitchFamily="34" charset="0"/>
              </a:rPr>
              <a:t>information.</a:t>
            </a:r>
            <a:endParaRPr lang="en-IN" sz="20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053564"/>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2518513343"/>
              </p:ext>
            </p:extLst>
          </p:nvPr>
        </p:nvGraphicFramePr>
        <p:xfrm>
          <a:off x="152400" y="2722880"/>
          <a:ext cx="8839200" cy="3144520"/>
        </p:xfrm>
        <a:graphic>
          <a:graphicData uri="http://schemas.openxmlformats.org/drawingml/2006/table">
            <a:tbl>
              <a:tblPr firstRow="1" bandRow="1">
                <a:tableStyleId>{7E9639D4-E3E2-4D34-9284-5A2195B3D0D7}</a:tableStyleId>
              </a:tblPr>
              <a:tblGrid>
                <a:gridCol w="3352800"/>
                <a:gridCol w="5486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GROUP_CONCAT([DISTINCT] expr [,expr ...]</a:t>
                      </a:r>
                    </a:p>
                    <a:p>
                      <a:r>
                        <a:rPr kumimoji="0" lang="en-IN" sz="1800" kern="1200" dirty="0" smtClean="0">
                          <a:solidFill>
                            <a:srgbClr val="008080"/>
                          </a:solidFill>
                          <a:latin typeface="Liberation Mono"/>
                          <a:ea typeface="+mn-ea"/>
                          <a:cs typeface="Arial" panose="020B0604020202020204" pitchFamily="34" charset="0"/>
                        </a:rPr>
                        <a:t>[ORDER BY {col_name | expr}</a:t>
                      </a:r>
                    </a:p>
                    <a:p>
                      <a:r>
                        <a:rPr kumimoji="0" lang="en-IN" sz="1800" kern="1200" dirty="0" smtClean="0">
                          <a:solidFill>
                            <a:srgbClr val="008080"/>
                          </a:solidFill>
                          <a:latin typeface="Liberation Mono"/>
                          <a:ea typeface="+mn-ea"/>
                          <a:cs typeface="Arial" panose="020B0604020202020204" pitchFamily="34" charset="0"/>
                        </a:rPr>
                        <a:t>[ASC | DESC] [,col_name ...]]</a:t>
                      </a:r>
                    </a:p>
                    <a:p>
                      <a:r>
                        <a:rPr kumimoji="0" lang="en-IN" sz="1800" kern="1200" dirty="0" smtClean="0">
                          <a:solidFill>
                            <a:srgbClr val="008080"/>
                          </a:solidFill>
                          <a:latin typeface="Liberation Mono"/>
                          <a:ea typeface="+mn-ea"/>
                          <a:cs typeface="Arial" panose="020B0604020202020204" pitchFamily="34" charset="0"/>
                        </a:rPr>
                        <a:t>[SEPARATOR str_val])</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This function returns a string result with the concatenated non-NULL values from a group. It returns NULL if there are no non-NULL values.</a:t>
                      </a:r>
                    </a:p>
                    <a:p>
                      <a:endParaRPr lang="en-IN" sz="1600" dirty="0" smtClean="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r>
                        <a:rPr lang="en-IN" sz="1600" b="1" dirty="0" smtClean="0">
                          <a:solidFill>
                            <a:schemeClr val="tx1"/>
                          </a:solidFill>
                          <a:latin typeface="Arial" panose="020B0604020202020204" pitchFamily="34" charset="0"/>
                          <a:cs typeface="Arial" panose="020B0604020202020204" pitchFamily="34" charset="0"/>
                        </a:rPr>
                        <a:t>SELECT job, group_concat(deptno order by deptno) from EMP group by job;</a:t>
                      </a:r>
                    </a:p>
                    <a:p>
                      <a:endParaRPr lang="en-IN" sz="1600" b="1" dirty="0" smtClean="0">
                        <a:solidFill>
                          <a:schemeClr val="tx1"/>
                        </a:solidFill>
                        <a:latin typeface="Arial" panose="020B0604020202020204" pitchFamily="34" charset="0"/>
                        <a:cs typeface="Arial" panose="020B0604020202020204" pitchFamily="34" charset="0"/>
                      </a:endParaRPr>
                    </a:p>
                    <a:p>
                      <a:r>
                        <a:rPr lang="en-IN" sz="1600" b="1" dirty="0" smtClean="0">
                          <a:solidFill>
                            <a:schemeClr val="tx1"/>
                          </a:solidFill>
                          <a:latin typeface="Arial" panose="020B0604020202020204" pitchFamily="34" charset="0"/>
                          <a:cs typeface="Arial" panose="020B0604020202020204" pitchFamily="34" charset="0"/>
                        </a:rPr>
                        <a:t>SELECT job, group_concat(sal order by sal separator ' ! ') from EMP group by job;</a:t>
                      </a:r>
                    </a:p>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9" name="Rectangle 8"/>
          <p:cNvSpPr/>
          <p:nvPr/>
        </p:nvSpPr>
        <p:spPr>
          <a:xfrm>
            <a:off x="152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783479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4" name="Rectangle 3"/>
          <p:cNvSpPr/>
          <p:nvPr/>
        </p:nvSpPr>
        <p:spPr>
          <a:xfrm>
            <a:off x="228600" y="1295400"/>
            <a:ext cx="8686800" cy="1477328"/>
          </a:xfrm>
          <a:prstGeom prst="rect">
            <a:avLst/>
          </a:prstGeom>
          <a:solidFill>
            <a:schemeClr val="tx1">
              <a:lumMod val="85000"/>
              <a:lumOff val="15000"/>
            </a:schemeClr>
          </a:solidFill>
        </p:spPr>
        <p:txBody>
          <a:bodyPr wrap="square">
            <a:spAutoFit/>
          </a:bodyPr>
          <a:lstStyle/>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SELECT-LIST</a:t>
            </a:r>
            <a:r>
              <a:rPr lang="en-US" sz="2000" dirty="0" smtClean="0">
                <a:solidFill>
                  <a:srgbClr val="00FF99"/>
                </a:solidFill>
                <a:latin typeface="Arial" pitchFamily="34" charset="0"/>
                <a:ea typeface="+mj-ea"/>
                <a:cs typeface="Arial" pitchFamily="34" charset="0"/>
              </a:rPr>
              <a:t> </a:t>
            </a:r>
            <a:r>
              <a:rPr lang="en-US" sz="2000" dirty="0" smtClean="0">
                <a:solidFill>
                  <a:schemeClr val="bg1"/>
                </a:solidFill>
                <a:latin typeface="Arial" pitchFamily="34" charset="0"/>
                <a:ea typeface="+mj-ea"/>
                <a:cs typeface="Arial" pitchFamily="34" charset="0"/>
              </a:rPr>
              <a:t>(the items before the FROM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ORDER BY</a:t>
            </a:r>
            <a:r>
              <a:rPr lang="en-US" sz="2000" dirty="0" smtClean="0">
                <a:solidFill>
                  <a:schemeClr val="bg1"/>
                </a:solidFill>
                <a:latin typeface="Arial" pitchFamily="34" charset="0"/>
                <a:ea typeface="+mj-ea"/>
                <a:cs typeface="Arial" pitchFamily="34" charset="0"/>
              </a:rPr>
              <a:t>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and in the </a:t>
            </a:r>
            <a:r>
              <a:rPr lang="en-US" sz="2000" b="1" dirty="0" smtClean="0">
                <a:solidFill>
                  <a:srgbClr val="00FF99"/>
                </a:solidFill>
                <a:latin typeface="Arial" pitchFamily="34" charset="0"/>
                <a:ea typeface="+mj-ea"/>
                <a:cs typeface="Arial" pitchFamily="34" charset="0"/>
              </a:rPr>
              <a:t>HAVING</a:t>
            </a:r>
            <a:r>
              <a:rPr lang="en-US" sz="2000" dirty="0" smtClean="0">
                <a:solidFill>
                  <a:schemeClr val="bg1"/>
                </a:solidFill>
                <a:latin typeface="Arial" pitchFamily="34" charset="0"/>
                <a:ea typeface="+mj-ea"/>
                <a:cs typeface="Arial" pitchFamily="34" charset="0"/>
              </a:rPr>
              <a:t> clause.</a:t>
            </a:r>
          </a:p>
        </p:txBody>
      </p:sp>
      <p:sp>
        <p:nvSpPr>
          <p:cNvPr id="3" name="Rectangle 2"/>
          <p:cNvSpPr/>
          <p:nvPr/>
        </p:nvSpPr>
        <p:spPr>
          <a:xfrm>
            <a:off x="228600" y="5156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a:t>
            </a:r>
            <a:r>
              <a:rPr lang="en-IN" sz="2000" dirty="0" smtClean="0">
                <a:solidFill>
                  <a:srgbClr val="242729"/>
                </a:solidFill>
                <a:latin typeface="Segoe UI Light" panose="020B0502040204020203" pitchFamily="34" charset="0"/>
                <a:cs typeface="Segoe UI Light" panose="020B0502040204020203" pitchFamily="34" charset="0"/>
              </a:rPr>
              <a:t>may </a:t>
            </a:r>
            <a:r>
              <a:rPr lang="en-IN" sz="2000" b="1" i="1" dirty="0" smtClean="0">
                <a:solidFill>
                  <a:srgbClr val="C00000"/>
                </a:solidFill>
                <a:latin typeface="Segoe UI Light" panose="020B0502040204020203" pitchFamily="34" charset="0"/>
                <a:cs typeface="Segoe UI Light" panose="020B0502040204020203" pitchFamily="34" charset="0"/>
              </a:rPr>
              <a:t>not</a:t>
            </a:r>
            <a:r>
              <a:rPr lang="en-IN" sz="2000" dirty="0" smtClean="0">
                <a:solidFill>
                  <a:srgbClr val="242729"/>
                </a:solidFill>
                <a:latin typeface="Segoe UI Light" panose="020B0502040204020203" pitchFamily="34" charset="0"/>
                <a:cs typeface="Segoe UI Light" panose="020B0502040204020203" pitchFamily="34" charset="0"/>
              </a:rPr>
              <a:t> </a:t>
            </a:r>
            <a:r>
              <a:rPr lang="en-IN" sz="2000" dirty="0">
                <a:solidFill>
                  <a:srgbClr val="242729"/>
                </a:solidFill>
                <a:latin typeface="Segoe UI Light" panose="020B0502040204020203" pitchFamily="34" charset="0"/>
                <a:cs typeface="Segoe UI Light" panose="020B0502040204020203" pitchFamily="34" charset="0"/>
              </a:rPr>
              <a:t>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HAVING 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8" name="Group 7"/>
          <p:cNvGrpSpPr/>
          <p:nvPr/>
        </p:nvGrpSpPr>
        <p:grpSpPr>
          <a:xfrm>
            <a:off x="228600" y="3173681"/>
            <a:ext cx="8686800" cy="1322119"/>
            <a:chOff x="208808" y="3402281"/>
            <a:chExt cx="7434262" cy="1626919"/>
          </a:xfrm>
        </p:grpSpPr>
        <p:pic>
          <p:nvPicPr>
            <p:cNvPr id="6" name="Picture 5"/>
            <p:cNvPicPr>
              <a:picLocks noChangeAspect="1"/>
            </p:cNvPicPr>
            <p:nvPr/>
          </p:nvPicPr>
          <p:blipFill>
            <a:blip r:embed="rId2"/>
            <a:stretch>
              <a:fillRect/>
            </a:stretch>
          </p:blipFill>
          <p:spPr>
            <a:xfrm>
              <a:off x="228600" y="3402281"/>
              <a:ext cx="4572000" cy="733567"/>
            </a:xfrm>
            <a:prstGeom prst="rect">
              <a:avLst/>
            </a:prstGeom>
          </p:spPr>
        </p:pic>
        <p:pic>
          <p:nvPicPr>
            <p:cNvPr id="7" name="Picture 6"/>
            <p:cNvPicPr>
              <a:picLocks noChangeAspect="1"/>
            </p:cNvPicPr>
            <p:nvPr/>
          </p:nvPicPr>
          <p:blipFill>
            <a:blip r:embed="rId3"/>
            <a:stretch>
              <a:fillRect/>
            </a:stretch>
          </p:blipFill>
          <p:spPr>
            <a:xfrm>
              <a:off x="208808" y="4326592"/>
              <a:ext cx="7434262" cy="702608"/>
            </a:xfrm>
            <a:prstGeom prst="rect">
              <a:avLst/>
            </a:prstGeom>
          </p:spPr>
        </p:pic>
      </p:grpSp>
    </p:spTree>
    <p:extLst>
      <p:ext uri="{BB962C8B-B14F-4D97-AF65-F5344CB8AC3E}">
        <p14:creationId xmlns:p14="http://schemas.microsoft.com/office/powerpoint/2010/main" val="4084998653"/>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19200"/>
            <a:ext cx="8686800" cy="2062103"/>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SAL </a:t>
            </a:r>
            <a:r>
              <a:rPr lang="en-US" dirty="0">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1001</a:t>
            </a:r>
            <a:r>
              <a:rPr lang="en-IN"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p>
          <a:p>
            <a:endParaRPr lang="en-IN" dirty="0">
              <a:solidFill>
                <a:srgbClr val="DD4A68"/>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J</a:t>
            </a:r>
            <a:r>
              <a:rPr lang="en-US" dirty="0">
                <a:latin typeface="Arial" panose="020B0604020202020204" pitchFamily="34" charset="0"/>
                <a:ea typeface="Times New Roman" panose="02020603050405020304" pitchFamily="18" charset="0"/>
              </a:rPr>
              <a:t>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a:solidFill>
                  <a:srgbClr val="DD4A68"/>
                </a:solidFill>
                <a:latin typeface="Arial" panose="020B0604020202020204" pitchFamily="34" charset="0"/>
                <a:ea typeface="Times New Roman" panose="02020603050405020304" pitchFamily="18" charset="0"/>
              </a:rPr>
              <a:t>COUNT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//error</a:t>
            </a:r>
            <a:endParaRPr lang="en-IN" dirty="0" smtClean="0">
              <a:solidFill>
                <a:srgbClr val="92D050"/>
              </a:solidFill>
              <a:latin typeface="Arial" panose="020B0604020202020204" pitchFamily="34" charset="0"/>
              <a:ea typeface="Times New Roman" panose="02020603050405020304" pitchFamily="18" charset="0"/>
            </a:endParaRPr>
          </a:p>
          <a:p>
            <a:endParaRPr lang="en-IN" dirty="0" smtClean="0">
              <a:solidFill>
                <a:srgbClr val="DD4A68"/>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JO</a:t>
            </a:r>
            <a:r>
              <a:rPr lang="en-US" dirty="0">
                <a:latin typeface="Arial" panose="020B0604020202020204" pitchFamily="34" charset="0"/>
                <a:ea typeface="Times New Roman" panose="02020603050405020304" pitchFamily="18" charset="0"/>
              </a:rPr>
              <a:t>B</a:t>
            </a:r>
            <a:r>
              <a:rPr lang="en-IN" dirty="0">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SAL</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latin typeface="Arial" panose="020B0604020202020204" pitchFamily="34" charset="0"/>
                <a:ea typeface="Times New Roman" panose="02020603050405020304" pitchFamily="18" charset="0"/>
              </a:rPr>
              <a:t> SAL +</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a:t>
            </a:r>
          </a:p>
          <a:p>
            <a:endParaRPr lang="en-US" dirty="0" smtClean="0">
              <a:solidFill>
                <a:srgbClr val="0077AA"/>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ENAM</a:t>
            </a:r>
            <a:r>
              <a:rPr lang="en-IN" dirty="0" smtClean="0">
                <a:latin typeface="Arial" panose="020B0604020202020204" pitchFamily="34" charset="0"/>
                <a:ea typeface="Times New Roman" panose="02020603050405020304" pitchFamily="18" charset="0"/>
              </a:rPr>
              <a:t>E,</a:t>
            </a:r>
            <a:r>
              <a:rPr lang="en-IN" dirty="0" smtClean="0">
                <a:solidFill>
                  <a:srgbClr val="DD4A68"/>
                </a:solidFill>
                <a:latin typeface="Arial" panose="020B0604020202020204" pitchFamily="34" charset="0"/>
                <a:ea typeface="Times New Roman" panose="02020603050405020304" pitchFamily="18" charset="0"/>
              </a:rPr>
              <a:t> LENGTH</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ENAME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smtClean="0">
                <a:latin typeface="Arial" panose="020B0604020202020204" pitchFamily="34" charset="0"/>
                <a:ea typeface="Times New Roman" panose="02020603050405020304" pitchFamily="18" charset="0"/>
              </a:rPr>
              <a:t>R1;</a:t>
            </a:r>
          </a:p>
        </p:txBody>
      </p:sp>
      <p:sp>
        <p:nvSpPr>
          <p:cNvPr id="10" name="Rectangle 9"/>
          <p:cNvSpPr/>
          <p:nvPr/>
        </p:nvSpPr>
        <p:spPr>
          <a:xfrm>
            <a:off x="210787" y="717454"/>
            <a:ext cx="1261884" cy="369332"/>
          </a:xfrm>
          <a:prstGeom prst="rect">
            <a:avLst/>
          </a:prstGeom>
        </p:spPr>
        <p:txBody>
          <a:bodyPr wrap="none">
            <a:spAutoFit/>
          </a:bodyPr>
          <a:lstStyle/>
          <a:p>
            <a:r>
              <a:rPr lang="en-IN" dirty="0" smtClean="0">
                <a:latin typeface="Arial" panose="020B0604020202020204" pitchFamily="34" charset="0"/>
                <a:cs typeface="Arial" panose="020B0604020202020204" pitchFamily="34" charset="0"/>
              </a:rPr>
              <a:t>Examples:</a:t>
            </a:r>
            <a:endParaRPr lang="en-IN" dirty="0"/>
          </a:p>
        </p:txBody>
      </p:sp>
      <p:sp>
        <p:nvSpPr>
          <p:cNvPr id="3" name="Rectangle 2"/>
          <p:cNvSpPr/>
          <p:nvPr/>
        </p:nvSpPr>
        <p:spPr>
          <a:xfrm>
            <a:off x="76201" y="3915728"/>
            <a:ext cx="6254982" cy="1056123"/>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'ONLY_FULL_GROUP_BY';</a:t>
            </a:r>
          </a:p>
        </p:txBody>
      </p:sp>
    </p:spTree>
    <p:extLst>
      <p:ext uri="{BB962C8B-B14F-4D97-AF65-F5344CB8AC3E}">
        <p14:creationId xmlns:p14="http://schemas.microsoft.com/office/powerpoint/2010/main" val="2174102441"/>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SELECT …. For UPDATE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7118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390326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HAVING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015663"/>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 HAVING clause is often used with the GROUP BY clause to filter groups based on a specified condition. If the GROUP BY clause is omitted, the </a:t>
            </a:r>
            <a:r>
              <a:rPr lang="en-IN" sz="2000" b="1" dirty="0">
                <a:latin typeface="Segoe UI Light" panose="020B0502040204020203" pitchFamily="34" charset="0"/>
                <a:cs typeface="Segoe UI Light" panose="020B0502040204020203" pitchFamily="34" charset="0"/>
              </a:rPr>
              <a:t>HAVING clause behaves like the WHERE clause.</a:t>
            </a:r>
          </a:p>
        </p:txBody>
      </p:sp>
      <p:sp>
        <p:nvSpPr>
          <p:cNvPr id="4" name="Rectangle 3"/>
          <p:cNvSpPr/>
          <p:nvPr/>
        </p:nvSpPr>
        <p:spPr>
          <a:xfrm>
            <a:off x="2895600" y="1524000"/>
            <a:ext cx="62484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7" name="Picture 6"/>
          <p:cNvPicPr>
            <a:picLocks noChangeAspect="1"/>
          </p:cNvPicPr>
          <p:nvPr/>
        </p:nvPicPr>
        <p:blipFill>
          <a:blip r:embed="rId2"/>
          <a:stretch>
            <a:fillRect/>
          </a:stretch>
        </p:blipFill>
        <p:spPr>
          <a:xfrm>
            <a:off x="381000" y="3272917"/>
            <a:ext cx="8382000" cy="685994"/>
          </a:xfrm>
          <a:prstGeom prst="rect">
            <a:avLst/>
          </a:prstGeom>
        </p:spPr>
      </p:pic>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928372"/>
            <a:ext cx="8839200" cy="1477328"/>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HAVING where_condition]</a:t>
            </a: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52400" y="2099846"/>
            <a:ext cx="8839200" cy="646331"/>
          </a:xfrm>
          <a:prstGeom prst="rect">
            <a:avLst/>
          </a:prstGeom>
          <a:solidFill>
            <a:srgbClr val="F9DAFE"/>
          </a:solidFill>
        </p:spPr>
        <p:txBody>
          <a:bodyPr wrap="square">
            <a:spAutoFit/>
          </a:bodyPr>
          <a:lstStyle/>
          <a:p>
            <a:r>
              <a:rPr lang="en-US" dirty="0">
                <a:latin typeface="Arial" pitchFamily="34" charset="0"/>
                <a:ea typeface="+mj-ea"/>
                <a:cs typeface="Arial" pitchFamily="34" charset="0"/>
              </a:rPr>
              <a:t>If the </a:t>
            </a:r>
            <a:r>
              <a:rPr lang="en-US" i="1" dirty="0">
                <a:latin typeface="Arial" pitchFamily="34" charset="0"/>
                <a:ea typeface="+mj-ea"/>
                <a:cs typeface="Arial" pitchFamily="34" charset="0"/>
              </a:rPr>
              <a:t>GROUP</a:t>
            </a:r>
            <a:r>
              <a:rPr lang="en-US" dirty="0">
                <a:latin typeface="Arial" pitchFamily="34" charset="0"/>
                <a:ea typeface="+mj-ea"/>
                <a:cs typeface="Arial" pitchFamily="34" charset="0"/>
              </a:rPr>
              <a:t> </a:t>
            </a:r>
            <a:r>
              <a:rPr lang="en-US" i="1" dirty="0">
                <a:latin typeface="Arial" pitchFamily="34" charset="0"/>
                <a:ea typeface="+mj-ea"/>
                <a:cs typeface="Arial" pitchFamily="34" charset="0"/>
              </a:rPr>
              <a:t>BY</a:t>
            </a:r>
            <a:r>
              <a:rPr lang="en-US" dirty="0">
                <a:latin typeface="Arial" pitchFamily="34" charset="0"/>
                <a:ea typeface="+mj-ea"/>
                <a:cs typeface="Arial" pitchFamily="34" charset="0"/>
              </a:rPr>
              <a:t> clause is omitted, the </a:t>
            </a:r>
            <a:r>
              <a:rPr lang="en-US" i="1" dirty="0">
                <a:latin typeface="Arial" pitchFamily="34" charset="0"/>
                <a:ea typeface="+mj-ea"/>
                <a:cs typeface="Arial" pitchFamily="34" charset="0"/>
              </a:rPr>
              <a:t>HAVING</a:t>
            </a:r>
            <a:r>
              <a:rPr lang="en-US" dirty="0">
                <a:latin typeface="Arial" pitchFamily="34" charset="0"/>
                <a:ea typeface="+mj-ea"/>
                <a:cs typeface="Arial" pitchFamily="34" charset="0"/>
              </a:rPr>
              <a:t> clause behaves like the </a:t>
            </a:r>
            <a:r>
              <a:rPr lang="en-US" i="1" dirty="0">
                <a:latin typeface="Arial" pitchFamily="34" charset="0"/>
                <a:ea typeface="+mj-ea"/>
                <a:cs typeface="Arial" pitchFamily="34" charset="0"/>
              </a:rPr>
              <a:t>WHERE</a:t>
            </a:r>
            <a:r>
              <a:rPr lang="en-US" dirty="0">
                <a:latin typeface="Arial" pitchFamily="34" charset="0"/>
                <a:ea typeface="+mj-ea"/>
                <a:cs typeface="Arial" pitchFamily="34" charset="0"/>
              </a:rPr>
              <a:t> clause.</a:t>
            </a:r>
            <a:endParaRPr lang="en-IN" dirty="0">
              <a:latin typeface="Arial" pitchFamily="34" charset="0"/>
              <a:ea typeface="+mj-ea"/>
              <a:cs typeface="Arial" pitchFamily="34" charset="0"/>
            </a:endParaRP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 Limiting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681803" y="3276600"/>
            <a:ext cx="3780394" cy="400110"/>
          </a:xfrm>
          <a:prstGeom prst="rect">
            <a:avLst/>
          </a:prstGeom>
          <a:solidFill>
            <a:srgbClr val="F9DAFE"/>
          </a:solidFill>
        </p:spPr>
        <p:txBody>
          <a:bodyPr wrap="none">
            <a:spAutoFit/>
          </a:bodyPr>
          <a:lstStyle/>
          <a:p>
            <a:r>
              <a:rPr lang="en-IN" sz="2000" b="1" dirty="0">
                <a:latin typeface="Arial" panose="020B0604020202020204" pitchFamily="34" charset="0"/>
                <a:cs typeface="Arial" panose="020B0604020202020204" pitchFamily="34" charset="0"/>
              </a:rPr>
              <a:t>LIMIT is applied after HAVING</a:t>
            </a:r>
          </a:p>
        </p:txBody>
      </p:sp>
      <p:sp>
        <p:nvSpPr>
          <p:cNvPr id="4" name="Rectangle 3"/>
          <p:cNvSpPr/>
          <p:nvPr/>
        </p:nvSpPr>
        <p:spPr>
          <a:xfrm>
            <a:off x="152400" y="4038600"/>
            <a:ext cx="8839200" cy="923330"/>
          </a:xfrm>
          <a:prstGeom prst="rect">
            <a:avLst/>
          </a:prstGeom>
          <a:solidFill>
            <a:srgbClr val="F9DAFE"/>
          </a:solidFill>
        </p:spPr>
        <p:txBody>
          <a:bodyPr wrap="square">
            <a:spAutoFit/>
          </a:bodyPr>
          <a:lstStyle/>
          <a:p>
            <a:r>
              <a:rPr lang="en-IN" dirty="0">
                <a:latin typeface="Arial" panose="020B0604020202020204" pitchFamily="34" charset="0"/>
                <a:cs typeface="Arial" panose="020B0604020202020204" pitchFamily="34" charset="0"/>
              </a:rPr>
              <a:t>LIMIT also enables you to pull a section of rows from the middle of a result set. Specify two values: </a:t>
            </a: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number of rows to skip at the beginning of the result set, and the number of rows to return.</a:t>
            </a:r>
          </a:p>
        </p:txBody>
      </p:sp>
      <p:pic>
        <p:nvPicPr>
          <p:cNvPr id="1026" name="Picture 2" descr="mysql limit offs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 y="89806"/>
            <a:ext cx="3486571" cy="2348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62950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t>
            </a:r>
            <a:r>
              <a:rPr lang="en-US" sz="3600" dirty="0">
                <a:solidFill>
                  <a:srgbClr val="FFFF00"/>
                </a:solidFill>
                <a:latin typeface="Arial" panose="020B0604020202020204" pitchFamily="34" charset="0"/>
                <a:cs typeface="Arial" panose="020B0604020202020204" pitchFamily="34" charset="0"/>
              </a:rPr>
              <a:t>Database</a:t>
            </a:r>
            <a:r>
              <a:rPr lang="en-IN" sz="3600" dirty="0" smtClean="0">
                <a:solidFill>
                  <a:srgbClr val="FFFF00"/>
                </a:solidFill>
                <a:latin typeface="Arial" panose="020B0604020202020204" pitchFamily="34" charset="0"/>
                <a:cs typeface="Arial" panose="020B0604020202020204" pitchFamily="34" charset="0"/>
              </a:rPr>
              <a:t>?</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6002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[LIMIT {[offset,] row_count | row_count OFFSET offset}]</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LIMIT clause can be used to constrain the number of rows returned by the SELECT statement. LIMIT takes one or two numeric arguments, which must both be nonnegative integer value.</a:t>
            </a:r>
          </a:p>
        </p:txBody>
      </p:sp>
      <p:sp>
        <p:nvSpPr>
          <p:cNvPr id="3" name="Rectangle 2"/>
          <p:cNvSpPr/>
          <p:nvPr/>
        </p:nvSpPr>
        <p:spPr>
          <a:xfrm>
            <a:off x="152400" y="3429000"/>
            <a:ext cx="8839200"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The first argument specifies the offset of the first row to return, and the second specifies the maximum number of rows to return.</a:t>
            </a:r>
          </a:p>
        </p:txBody>
      </p:sp>
      <p:sp>
        <p:nvSpPr>
          <p:cNvPr id="6" name="Rectangle 5"/>
          <p:cNvSpPr/>
          <p:nvPr/>
        </p:nvSpPr>
        <p:spPr>
          <a:xfrm>
            <a:off x="152400" y="4191000"/>
            <a:ext cx="87630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chemeClr val="bg1">
                    <a:lumMod val="65000"/>
                  </a:schemeClr>
                </a:solidFill>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5</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offset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rand()</a:t>
            </a:r>
            <a:r>
              <a:rPr lang="en-IN" dirty="0" smtClean="0">
                <a:latin typeface="Arial" pitchFamily="34" charset="0"/>
                <a:cs typeface="Arial" pitchFamily="34" charset="0"/>
              </a:rPr>
              <a:t>, EMP.*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ORDER</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BY</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2667000"/>
            <a:ext cx="8686800" cy="677108"/>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specify an offset </a:t>
            </a:r>
            <a:r>
              <a:rPr lang="en-IN" b="1" dirty="0" smtClean="0">
                <a:latin typeface="Arial" panose="020B0604020202020204" pitchFamily="34" charset="0"/>
                <a:cs typeface="Arial" panose="020B0604020202020204" pitchFamily="34" charset="0"/>
              </a:rPr>
              <a:t>using </a:t>
            </a:r>
            <a:r>
              <a:rPr lang="en-IN" b="1" dirty="0">
                <a:latin typeface="Arial" panose="020B0604020202020204" pitchFamily="34" charset="0"/>
                <a:cs typeface="Arial" panose="020B0604020202020204" pitchFamily="34" charset="0"/>
              </a:rPr>
              <a:t>OFFSET from where SELECT will start returning records. </a:t>
            </a:r>
            <a:r>
              <a:rPr lang="en-IN" sz="2000" b="1" i="1" dirty="0">
                <a:solidFill>
                  <a:srgbClr val="C74C49"/>
                </a:solidFill>
                <a:latin typeface="Arial" panose="020B0604020202020204" pitchFamily="34" charset="0"/>
                <a:cs typeface="Arial" panose="020B0604020202020204" pitchFamily="34" charset="0"/>
              </a:rPr>
              <a:t>By default offset is zero.</a:t>
            </a:r>
          </a:p>
        </p:txBody>
      </p:sp>
      <p:sp>
        <p:nvSpPr>
          <p:cNvPr id="8" name="Rectangle 7"/>
          <p:cNvSpPr/>
          <p:nvPr/>
        </p:nvSpPr>
        <p:spPr>
          <a:xfrm>
            <a:off x="228600" y="107721"/>
            <a:ext cx="4724400" cy="400110"/>
          </a:xfrm>
          <a:prstGeom prst="rect">
            <a:avLst/>
          </a:prstGeom>
          <a:solidFill>
            <a:srgbClr val="FFFF00"/>
          </a:solidFill>
        </p:spPr>
        <p:txBody>
          <a:bodyPr wrap="square">
            <a:spAutoFit/>
          </a:bodyPr>
          <a:lstStyle/>
          <a:p>
            <a:r>
              <a:rPr lang="en-IN" sz="2000" dirty="0" smtClean="0"/>
              <a:t>Limit value are not to be given within ()</a:t>
            </a:r>
            <a:endParaRPr lang="en-IN" sz="2000" dirty="0"/>
          </a:p>
        </p:txBody>
      </p:sp>
    </p:spTree>
    <p:extLst>
      <p:ext uri="{BB962C8B-B14F-4D97-AF65-F5344CB8AC3E}">
        <p14:creationId xmlns:p14="http://schemas.microsoft.com/office/powerpoint/2010/main" val="3118649723"/>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3551872"/>
            <a:ext cx="5264903"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SQL_SELECT_LIMIT=2;</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SQL_SELECT_LIMIT=DEFAULT;</a:t>
            </a:r>
          </a:p>
        </p:txBody>
      </p:sp>
      <p:sp>
        <p:nvSpPr>
          <p:cNvPr id="9" name="Rectangle 8"/>
          <p:cNvSpPr/>
          <p:nvPr/>
        </p:nvSpPr>
        <p:spPr>
          <a:xfrm>
            <a:off x="152400" y="1718766"/>
            <a:ext cx="8839200" cy="496996"/>
          </a:xfrm>
          <a:prstGeom prst="rect">
            <a:avLst/>
          </a:prstGeom>
        </p:spPr>
        <p:txBody>
          <a:bodyPr wrap="square">
            <a:spAutoFit/>
          </a:bodyPr>
          <a:lstStyle/>
          <a:p>
            <a:pPr>
              <a:lnSpc>
                <a:spcPct val="150000"/>
              </a:lnSpc>
            </a:pPr>
            <a:r>
              <a:rPr lang="en-IN" sz="2000" dirty="0">
                <a:solidFill>
                  <a:srgbClr val="0077AA"/>
                </a:solidFill>
                <a:latin typeface="Liberation Mono"/>
              </a:rPr>
              <a:t>SQL_SELECT_LIMIT = {value | DEFAULT}</a:t>
            </a:r>
            <a:endParaRPr lang="en-US" sz="2000" dirty="0">
              <a:solidFill>
                <a:srgbClr val="0077AA"/>
              </a:solidFill>
              <a:latin typeface="Liberation Mono"/>
            </a:endParaRPr>
          </a:p>
        </p:txBody>
      </p:sp>
      <p:sp>
        <p:nvSpPr>
          <p:cNvPr id="10" name="Rectangle 9"/>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This variable is used to return the maximum number of rows from SELECT statements. Its default value is unlimited. But if you changed the limit then SELECT statement returns the rows equals to the value.</a:t>
            </a:r>
          </a:p>
        </p:txBody>
      </p:sp>
      <p:sp>
        <p:nvSpPr>
          <p:cNvPr id="11" name="Rectangle 10"/>
          <p:cNvSpPr/>
          <p:nvPr/>
        </p:nvSpPr>
        <p:spPr>
          <a:xfrm>
            <a:off x="190500" y="2538681"/>
            <a:ext cx="8839200" cy="646331"/>
          </a:xfrm>
          <a:prstGeom prst="rect">
            <a:avLst/>
          </a:prstGeom>
          <a:solidFill>
            <a:srgbClr val="F9DAFE"/>
          </a:solidFill>
        </p:spPr>
        <p:txBody>
          <a:bodyPr wrap="square">
            <a:spAutoFit/>
          </a:bodyPr>
          <a:lstStyle/>
          <a:p>
            <a:r>
              <a:rPr lang="en-IN" dirty="0"/>
              <a:t>This variable does not apply to SELECT statement that executed in the stored procedures or functions.</a:t>
            </a:r>
          </a:p>
        </p:txBody>
      </p:sp>
      <p:sp>
        <p:nvSpPr>
          <p:cNvPr id="2" name="Rectangle 1"/>
          <p:cNvSpPr/>
          <p:nvPr/>
        </p:nvSpPr>
        <p:spPr>
          <a:xfrm>
            <a:off x="266205" y="4954252"/>
            <a:ext cx="2873094" cy="400110"/>
          </a:xfrm>
          <a:prstGeom prst="rect">
            <a:avLst/>
          </a:prstGeom>
        </p:spPr>
        <p:txBody>
          <a:bodyPr wrap="none">
            <a:spAutoFit/>
          </a:bodyPr>
          <a:lstStyle/>
          <a:p>
            <a:r>
              <a:rPr lang="en-US" sz="2000" dirty="0">
                <a:solidFill>
                  <a:srgbClr val="0077AA"/>
                </a:solidFill>
                <a:latin typeface="Arial" panose="020B0604020202020204" pitchFamily="34" charset="0"/>
                <a:ea typeface="Times New Roman" panose="02020603050405020304" pitchFamily="18" charset="0"/>
              </a:rPr>
              <a:t>SELECT</a:t>
            </a:r>
            <a:r>
              <a:rPr lang="en-US" sz="2000" dirty="0">
                <a:solidFill>
                  <a:srgbClr val="000000"/>
                </a:solidFill>
                <a:latin typeface="Arial" panose="020B0604020202020204" pitchFamily="34" charset="0"/>
                <a:ea typeface="Times New Roman" panose="02020603050405020304" pitchFamily="18" charset="0"/>
              </a:rPr>
              <a:t> </a:t>
            </a:r>
            <a:r>
              <a:rPr lang="en-IN" sz="2000" dirty="0">
                <a:solidFill>
                  <a:srgbClr val="000000"/>
                </a:solidFill>
                <a:latin typeface="Arial" panose="020B0604020202020204" pitchFamily="34" charset="0"/>
                <a:ea typeface="Times New Roman" panose="02020603050405020304" pitchFamily="18" charset="0"/>
              </a:rPr>
              <a:t>*</a:t>
            </a:r>
            <a:r>
              <a:rPr lang="en-IN" sz="2000" dirty="0">
                <a:solidFill>
                  <a:srgbClr val="DD4A68"/>
                </a:solidFill>
                <a:latin typeface="Arial" panose="020B0604020202020204" pitchFamily="34" charset="0"/>
                <a:ea typeface="Times New Roman" panose="02020603050405020304" pitchFamily="18" charset="0"/>
              </a:rPr>
              <a:t> </a:t>
            </a:r>
            <a:r>
              <a:rPr lang="en-US"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2000" dirty="0" smtClean="0">
                <a:solidFill>
                  <a:srgbClr val="000000"/>
                </a:solidFill>
                <a:latin typeface="Arial" panose="020B0604020202020204" pitchFamily="34" charset="0"/>
                <a:ea typeface="Times New Roman" panose="02020603050405020304" pitchFamily="18" charset="0"/>
              </a:rPr>
              <a:t>EMP</a:t>
            </a:r>
            <a:r>
              <a:rPr lang="en-US" sz="2000" dirty="0">
                <a:solidFill>
                  <a:srgbClr val="000000"/>
                </a:solidFill>
                <a:latin typeface="Arial" panose="020B0604020202020204" pitchFamily="34" charset="0"/>
                <a:ea typeface="Times New Roman" panose="02020603050405020304" pitchFamily="18" charset="0"/>
              </a:rPr>
              <a:t>;</a:t>
            </a:r>
            <a:endParaRPr lang="en-IN" sz="2000" dirty="0"/>
          </a:p>
        </p:txBody>
      </p:sp>
    </p:spTree>
    <p:extLst>
      <p:ext uri="{BB962C8B-B14F-4D97-AF65-F5344CB8AC3E}">
        <p14:creationId xmlns:p14="http://schemas.microsoft.com/office/powerpoint/2010/main" val="1603374250"/>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User-Defined </a:t>
            </a:r>
            <a:r>
              <a:rPr lang="en-US" sz="4800" dirty="0">
                <a:solidFill>
                  <a:srgbClr val="DC525C"/>
                </a:solidFill>
                <a:latin typeface="Segoe UI Light" panose="020B0502040204020203" pitchFamily="34" charset="0"/>
                <a:cs typeface="Segoe UI Light" panose="020B0502040204020203" pitchFamily="34" charset="0"/>
              </a:rPr>
              <a:t>Variables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91859850"/>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47665"/>
            <a:ext cx="8839200" cy="5324535"/>
          </a:xfrm>
          <a:prstGeom prst="rect">
            <a:avLst/>
          </a:prstGeom>
          <a:solidFill>
            <a:schemeClr val="bg2">
              <a:lumMod val="25000"/>
            </a:schemeClr>
          </a:solidFill>
        </p:spPr>
        <p:txBody>
          <a:bodyPr wrap="square">
            <a:spAutoFit/>
          </a:bodyPr>
          <a:lstStyle/>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 user variable name can contain other characters if you quote it as a string or identifier (for example,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or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User-defined variables are session specific. A user variable defined by one client cannot be seen or used by other clients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All variables for a given client session are automatically freed when that client exits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 variable names are not case sensitive. Names have a maximum length of 64 characters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the value of a user variable is selected in a result set, it is returned to the client as a string.</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you refer to a variable that has not been initialized, it has a value of NULL and a type of string</a:t>
            </a:r>
            <a:r>
              <a:rPr lang="en-IN" sz="2000" dirty="0" smtClean="0">
                <a:solidFill>
                  <a:srgbClr val="00FF99"/>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62842086"/>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4" name="Rectangle 3"/>
          <p:cNvSpPr/>
          <p:nvPr/>
        </p:nvSpPr>
        <p:spPr>
          <a:xfrm>
            <a:off x="152400" y="2032496"/>
            <a:ext cx="8839200" cy="400110"/>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For SET, either </a:t>
            </a:r>
            <a:r>
              <a:rPr lang="en-IN" sz="2000" b="1" dirty="0">
                <a:solidFill>
                  <a:srgbClr val="FF0000"/>
                </a:solidFill>
                <a:latin typeface="Arial" panose="020B0604020202020204" pitchFamily="34" charset="0"/>
                <a:cs typeface="Arial" panose="020B0604020202020204" pitchFamily="34" charset="0"/>
              </a:rPr>
              <a:t>= </a:t>
            </a:r>
            <a:r>
              <a:rPr lang="en-IN" sz="2000" b="1" dirty="0">
                <a:latin typeface="Arial" panose="020B0604020202020204" pitchFamily="34" charset="0"/>
                <a:cs typeface="Arial" panose="020B0604020202020204" pitchFamily="34" charset="0"/>
              </a:rPr>
              <a:t>or </a:t>
            </a:r>
            <a:r>
              <a:rPr lang="en-IN" sz="2000" b="1" dirty="0">
                <a:solidFill>
                  <a:srgbClr val="FF0000"/>
                </a:solidFill>
                <a:latin typeface="Arial" panose="020B0604020202020204" pitchFamily="34" charset="0"/>
                <a:cs typeface="Arial" panose="020B0604020202020204" pitchFamily="34" charset="0"/>
              </a:rPr>
              <a:t>:=</a:t>
            </a:r>
            <a:r>
              <a:rPr lang="en-IN" sz="2000" b="1" dirty="0">
                <a:latin typeface="Arial" panose="020B0604020202020204" pitchFamily="34" charset="0"/>
                <a:cs typeface="Arial" panose="020B0604020202020204" pitchFamily="34" charset="0"/>
              </a:rPr>
              <a:t> can be used as the assignment operator.</a:t>
            </a:r>
          </a:p>
        </p:txBody>
      </p:sp>
      <p:sp>
        <p:nvSpPr>
          <p:cNvPr id="7" name="Rectangle 6"/>
          <p:cNvSpPr/>
          <p:nvPr/>
        </p:nvSpPr>
        <p:spPr>
          <a:xfrm>
            <a:off x="152400" y="2565896"/>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assign a value to a user variable in </a:t>
            </a:r>
            <a:r>
              <a:rPr lang="en-IN" dirty="0" smtClean="0">
                <a:latin typeface="Arial" panose="020B0604020202020204" pitchFamily="34" charset="0"/>
                <a:cs typeface="Arial" panose="020B0604020202020204" pitchFamily="34" charset="0"/>
              </a:rPr>
              <a:t>statements (SELECT, …) </a:t>
            </a:r>
            <a:r>
              <a:rPr lang="en-IN" dirty="0">
                <a:latin typeface="Arial" panose="020B0604020202020204" pitchFamily="34" charset="0"/>
                <a:cs typeface="Arial" panose="020B0604020202020204" pitchFamily="34" charset="0"/>
              </a:rPr>
              <a:t>other than SET. In this case, the assignment operator must be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not =</a:t>
            </a:r>
            <a:r>
              <a:rPr lang="en-IN" dirty="0">
                <a:latin typeface="Arial" panose="020B0604020202020204" pitchFamily="34" charset="0"/>
                <a:cs typeface="Arial" panose="020B0604020202020204" pitchFamily="34" charset="0"/>
              </a:rPr>
              <a:t> because </a:t>
            </a:r>
            <a:r>
              <a:rPr lang="en-IN" dirty="0" smtClean="0">
                <a:latin typeface="Arial" panose="020B0604020202020204" pitchFamily="34" charset="0"/>
                <a:cs typeface="Arial" panose="020B0604020202020204" pitchFamily="34" charset="0"/>
              </a:rPr>
              <a:t>latter </a:t>
            </a:r>
            <a:r>
              <a:rPr lang="en-IN" dirty="0">
                <a:latin typeface="Arial" panose="020B0604020202020204" pitchFamily="34" charset="0"/>
                <a:cs typeface="Arial" panose="020B0604020202020204" pitchFamily="34" charset="0"/>
              </a:rPr>
              <a:t>is treated as the comparison operator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17764" y="1524000"/>
            <a:ext cx="8873836" cy="430887"/>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000000"/>
                </a:solidFill>
                <a:latin typeface="Liberation Mono"/>
              </a:rPr>
              <a:t> </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999999"/>
                </a:solidFill>
                <a:latin typeface="Liberation Mono"/>
              </a:rPr>
              <a:t>...</a:t>
            </a:r>
            <a:endParaRPr lang="en-IN" sz="2200" dirty="0"/>
          </a:p>
        </p:txBody>
      </p:sp>
      <p:sp>
        <p:nvSpPr>
          <p:cNvPr id="10" name="Rectangle 9"/>
          <p:cNvSpPr/>
          <p:nvPr/>
        </p:nvSpPr>
        <p:spPr>
          <a:xfrm>
            <a:off x="207819" y="3478570"/>
            <a:ext cx="8827324" cy="17030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a:solidFill>
                  <a:srgbClr val="A67F59"/>
                </a:solidFill>
                <a:latin typeface="Liberation Mono"/>
              </a:rPr>
              <a:t>=</a:t>
            </a:r>
            <a:r>
              <a:rPr lang="en-IN" dirty="0" smtClean="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v3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Saleel'</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@v2 </a:t>
            </a:r>
            <a:r>
              <a:rPr lang="en-IN" dirty="0">
                <a:solidFill>
                  <a:srgbClr val="A67F59"/>
                </a:solidFill>
                <a:latin typeface="Liberation Mono"/>
              </a:rPr>
              <a:t>=</a:t>
            </a:r>
            <a:r>
              <a:rPr lang="en-IN" dirty="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@v3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 </a:t>
            </a:r>
            <a:r>
              <a:rPr lang="en-IN" dirty="0" smtClean="0">
                <a:latin typeface="Liberation Mono"/>
              </a:rPr>
              <a:t>+</a:t>
            </a:r>
            <a:r>
              <a:rPr lang="en-IN" dirty="0" smtClean="0">
                <a:solidFill>
                  <a:srgbClr val="EE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smtClean="0">
                <a:solidFill>
                  <a:srgbClr val="DD4A68"/>
                </a:solidFill>
                <a:latin typeface="Liberation Mono"/>
              </a:rPr>
              <a:t>MIN</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smtClean="0">
                <a:solidFill>
                  <a:srgbClr val="A67F59"/>
                </a:solidFill>
                <a:latin typeface="Liberation Mono"/>
              </a:rPr>
              <a:t>:= </a:t>
            </a:r>
            <a:r>
              <a:rPr lang="en-IN" dirty="0" smtClean="0">
                <a:solidFill>
                  <a:srgbClr val="DD4A68"/>
                </a:solidFill>
                <a:latin typeface="Liberation Mono"/>
              </a:rPr>
              <a:t>MAX</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@v1</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@v2</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@v3</a:t>
            </a:r>
            <a:r>
              <a:rPr lang="en-IN" dirty="0">
                <a:latin typeface="Liberation Mono"/>
              </a:rPr>
              <a:t>;</a:t>
            </a:r>
            <a:endParaRPr lang="en-IN" dirty="0"/>
          </a:p>
        </p:txBody>
      </p:sp>
      <p:pic>
        <p:nvPicPr>
          <p:cNvPr id="11" name="Picture 10"/>
          <p:cNvPicPr>
            <a:picLocks noChangeAspect="1"/>
          </p:cNvPicPr>
          <p:nvPr/>
        </p:nvPicPr>
        <p:blipFill>
          <a:blip r:embed="rId2"/>
          <a:stretch>
            <a:fillRect/>
          </a:stretch>
        </p:blipFill>
        <p:spPr>
          <a:xfrm>
            <a:off x="207819" y="5483265"/>
            <a:ext cx="6780271" cy="875871"/>
          </a:xfrm>
          <a:prstGeom prst="rect">
            <a:avLst/>
          </a:prstGeom>
        </p:spPr>
      </p:pic>
    </p:spTree>
    <p:extLst>
      <p:ext uri="{BB962C8B-B14F-4D97-AF65-F5344CB8AC3E}">
        <p14:creationId xmlns:p14="http://schemas.microsoft.com/office/powerpoint/2010/main" val="2120274538"/>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88076" y="1530577"/>
            <a:ext cx="8873836" cy="430887"/>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000000"/>
                </a:solidFill>
                <a:latin typeface="Liberation Mono"/>
              </a:rPr>
              <a:t> </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999999"/>
                </a:solidFill>
                <a:latin typeface="Liberation Mono"/>
              </a:rPr>
              <a:t>...</a:t>
            </a:r>
            <a:endParaRPr lang="en-IN" sz="2200" dirty="0"/>
          </a:p>
        </p:txBody>
      </p:sp>
      <p:sp>
        <p:nvSpPr>
          <p:cNvPr id="3" name="Rectangle 2"/>
          <p:cNvSpPr/>
          <p:nvPr/>
        </p:nvSpPr>
        <p:spPr>
          <a:xfrm>
            <a:off x="88076" y="2200870"/>
            <a:ext cx="8827324" cy="9233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@v1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ENAME'</a:t>
            </a:r>
            <a:r>
              <a:rPr lang="en-IN" dirty="0" smtClean="0">
                <a:latin typeface="Liberation Mono"/>
              </a:rPr>
              <a:t>; </a:t>
            </a:r>
            <a:r>
              <a:rPr lang="en-IN" dirty="0" smtClean="0">
                <a:solidFill>
                  <a:srgbClr val="CFFF21"/>
                </a:solidFill>
                <a:latin typeface="Liberation Mono"/>
              </a:rPr>
              <a:t>// WHERE ENAME IS COLUMN NAME.</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smtClean="0">
                <a:solidFill>
                  <a:srgbClr val="0077AA"/>
                </a:solidFill>
                <a:latin typeface="Liberation Mono"/>
              </a:rPr>
              <a:t>FROM </a:t>
            </a:r>
            <a:r>
              <a:rPr lang="en-IN" dirty="0">
                <a:latin typeface="Liberation Mono"/>
              </a:rPr>
              <a:t>EMP;</a:t>
            </a:r>
            <a:r>
              <a:rPr lang="en-IN" dirty="0">
                <a:solidFill>
                  <a:srgbClr val="0077AA"/>
                </a:solidFill>
                <a:latin typeface="Liberation Mono"/>
              </a:rPr>
              <a:t> </a:t>
            </a:r>
          </a:p>
        </p:txBody>
      </p:sp>
      <p:sp>
        <p:nvSpPr>
          <p:cNvPr id="11" name="Rectangle 10"/>
          <p:cNvSpPr/>
          <p:nvPr/>
        </p:nvSpPr>
        <p:spPr>
          <a:xfrm>
            <a:off x="0" y="734510"/>
            <a:ext cx="8915400" cy="646331"/>
          </a:xfrm>
          <a:prstGeom prst="rect">
            <a:avLst/>
          </a:prstGeom>
        </p:spPr>
        <p:txBody>
          <a:bodyPr wrap="square">
            <a:spAutoFit/>
          </a:bodyPr>
          <a:lstStyle/>
          <a:p>
            <a:r>
              <a:rPr lang="en-IN" dirty="0">
                <a:solidFill>
                  <a:srgbClr val="008080"/>
                </a:solidFill>
                <a:latin typeface="Arial" panose="020B0604020202020204" pitchFamily="34" charset="0"/>
                <a:cs typeface="Arial" panose="020B0604020202020204" pitchFamily="34" charset="0"/>
              </a:rPr>
              <a:t>User variables are intended to provide data values. They cannot be used directly in an SQL statement as an </a:t>
            </a:r>
            <a:r>
              <a:rPr lang="en-IN" i="1" dirty="0">
                <a:solidFill>
                  <a:srgbClr val="008080"/>
                </a:solidFill>
                <a:latin typeface="Arial" panose="020B0604020202020204" pitchFamily="34" charset="0"/>
                <a:cs typeface="Arial" panose="020B0604020202020204" pitchFamily="34" charset="0"/>
              </a:rPr>
              <a:t>identifier</a:t>
            </a:r>
            <a:r>
              <a:rPr lang="en-IN" dirty="0">
                <a:solidFill>
                  <a:srgbClr val="008080"/>
                </a:solidFill>
                <a:latin typeface="Arial" panose="020B0604020202020204" pitchFamily="34" charset="0"/>
                <a:cs typeface="Arial" panose="020B0604020202020204" pitchFamily="34" charset="0"/>
              </a:rPr>
              <a:t> or as part of an identifier.</a:t>
            </a:r>
          </a:p>
        </p:txBody>
      </p:sp>
    </p:spTree>
    <p:extLst>
      <p:ext uri="{BB962C8B-B14F-4D97-AF65-F5344CB8AC3E}">
        <p14:creationId xmlns:p14="http://schemas.microsoft.com/office/powerpoint/2010/main" val="1123074349"/>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Rownum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Rownum</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935069"/>
            <a:ext cx="8839200" cy="646331"/>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US" dirty="0" smtClean="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a:t>
            </a:r>
            <a:r>
              <a:rPr lang="en-IN" dirty="0">
                <a:solidFill>
                  <a:srgbClr val="DD4A68"/>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EE9900"/>
                </a:solidFill>
                <a:latin typeface="Liberation Mono"/>
              </a:rPr>
              <a:t>@rank </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1</a:t>
            </a:r>
            <a:r>
              <a:rPr lang="en-IN" dirty="0">
                <a:solidFill>
                  <a:srgbClr val="DD4A68"/>
                </a:solidFill>
                <a:latin typeface="Liberation Mono"/>
                <a:ea typeface="Times New Roman" panose="02020603050405020304" pitchFamily="18" charset="0"/>
              </a:rPr>
              <a:t> </a:t>
            </a:r>
            <a:r>
              <a:rPr lang="en-IN" dirty="0" smtClean="0">
                <a:latin typeface="Liberation Mono"/>
                <a:cs typeface="Arial" panose="020B0604020202020204" pitchFamily="34" charset="0"/>
              </a:rPr>
              <a:t>,E.*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smtClean="0">
                <a:latin typeface="Liberation Mono"/>
                <a:cs typeface="Arial" panose="020B0604020202020204" pitchFamily="34" charset="0"/>
              </a:rPr>
              <a:t>JOB, SAL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latin typeface="Liberation Mono"/>
                <a:cs typeface="Arial" panose="020B0604020202020204" pitchFamily="34" charset="0"/>
              </a:rPr>
              <a:t>EMP  </a:t>
            </a:r>
          </a:p>
          <a:p>
            <a:r>
              <a:rPr lang="en-IN" dirty="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Times New Roman" panose="02020603050405020304" pitchFamily="18" charset="0"/>
              </a:rPr>
              <a:t>GROUP BY </a:t>
            </a:r>
            <a:r>
              <a:rPr lang="en-IN" dirty="0" smtClean="0">
                <a:latin typeface="Liberation Mono"/>
                <a:ea typeface="Times New Roman" panose="02020603050405020304" pitchFamily="18" charset="0"/>
                <a:cs typeface="Times New Roman" panose="02020603050405020304" pitchFamily="18" charset="0"/>
              </a:rPr>
              <a:t>JOB</a:t>
            </a:r>
            <a:r>
              <a:rPr lang="en-IN" dirty="0" smtClean="0">
                <a:solidFill>
                  <a:srgbClr val="0077AA"/>
                </a:solidFill>
                <a:latin typeface="Liberation Mono"/>
                <a:ea typeface="Times New Roman" panose="02020603050405020304" pitchFamily="18" charset="0"/>
                <a:cs typeface="Times New Roman" panose="02020603050405020304" pitchFamily="18" charset="0"/>
              </a:rPr>
              <a:t> ORDER BY </a:t>
            </a:r>
            <a:r>
              <a:rPr lang="en-IN" dirty="0" smtClean="0">
                <a:latin typeface="Liberation Mono"/>
                <a:ea typeface="Times New Roman" panose="02020603050405020304" pitchFamily="18" charset="0"/>
                <a:cs typeface="Times New Roman" panose="02020603050405020304" pitchFamily="18" charset="0"/>
              </a:rPr>
              <a:t>SAL</a:t>
            </a:r>
            <a:r>
              <a:rPr lang="en-IN" dirty="0" smtClean="0">
                <a:solidFill>
                  <a:srgbClr val="0077AA"/>
                </a:solidFill>
                <a:latin typeface="Liberation Mono"/>
                <a:ea typeface="Times New Roman" panose="02020603050405020304" pitchFamily="18" charset="0"/>
                <a:cs typeface="Times New Roman" panose="02020603050405020304" pitchFamily="18" charset="0"/>
              </a:rPr>
              <a:t> desc</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 ,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EE;</a:t>
            </a:r>
            <a:endParaRPr lang="en-IN" dirty="0">
              <a:latin typeface="Liberation Mono"/>
              <a:cs typeface="Arial" panose="020B0604020202020204" pitchFamily="34" charset="0"/>
            </a:endParaRPr>
          </a:p>
        </p:txBody>
      </p:sp>
      <p:sp>
        <p:nvSpPr>
          <p:cNvPr id="4" name="Rectangle 3"/>
          <p:cNvSpPr/>
          <p:nvPr/>
        </p:nvSpPr>
        <p:spPr>
          <a:xfrm>
            <a:off x="152400" y="762000"/>
            <a:ext cx="8839200" cy="1754326"/>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0</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a:solidFill>
                  <a:srgbClr val="EE9900"/>
                </a:solidFill>
                <a:latin typeface="Liberation Mono"/>
              </a:rPr>
              <a:t>@ROW </a:t>
            </a:r>
            <a:r>
              <a:rPr lang="en-IN" dirty="0" smtClean="0">
                <a:solidFill>
                  <a:srgbClr val="EE9900"/>
                </a:solidFill>
                <a:latin typeface="Liberation Mono"/>
              </a:rPr>
              <a:t> </a:t>
            </a:r>
            <a:r>
              <a:rPr lang="en-IN" dirty="0" smtClean="0">
                <a:latin typeface="Liberation Mono"/>
              </a:rPr>
              <a:t>+</a:t>
            </a:r>
            <a:r>
              <a:rPr lang="en-IN" dirty="0" smtClean="0">
                <a:solidFill>
                  <a:srgbClr val="EE9900"/>
                </a:solidFill>
                <a:latin typeface="Liberation Mono"/>
              </a:rPr>
              <a:t> </a:t>
            </a:r>
            <a:r>
              <a:rPr lang="en-IN" dirty="0" smtClean="0">
                <a:solidFill>
                  <a:srgbClr val="669900"/>
                </a:solidFill>
                <a:latin typeface="Liberation Mono"/>
              </a:rPr>
              <a:t>1 </a:t>
            </a:r>
            <a:r>
              <a:rPr lang="en-IN" dirty="0">
                <a:solidFill>
                  <a:srgbClr val="0077AA"/>
                </a:solidFill>
                <a:latin typeface="Liberation Mono"/>
              </a:rPr>
              <a:t>AS</a:t>
            </a:r>
            <a:r>
              <a:rPr lang="en-IN" dirty="0" smtClean="0">
                <a:solidFill>
                  <a:srgbClr val="669900"/>
                </a:solidFill>
                <a:latin typeface="Liberation Mono"/>
              </a:rPr>
              <a:t> </a:t>
            </a:r>
            <a:r>
              <a:rPr lang="en-IN" dirty="0" smtClean="0">
                <a:latin typeface="Liberation Mono"/>
              </a:rPr>
              <a:t>ROWNUM</a:t>
            </a:r>
            <a:r>
              <a:rPr lang="en-IN" dirty="0" smtClean="0">
                <a:solidFill>
                  <a:srgbClr val="669900"/>
                </a:solidFill>
                <a:latin typeface="Liberation Mono"/>
              </a:rPr>
              <a:t> </a:t>
            </a:r>
            <a:r>
              <a:rPr lang="en-IN" dirty="0" smtClean="0">
                <a:solidFill>
                  <a:srgbClr val="999999"/>
                </a:solidFill>
                <a:latin typeface="Liberation Mono"/>
              </a:rPr>
              <a:t>,</a:t>
            </a:r>
            <a:r>
              <a:rPr lang="en-IN" dirty="0" smtClean="0">
                <a:solidFill>
                  <a:srgbClr val="669900"/>
                </a:solidFill>
                <a:latin typeface="Liberation Mono"/>
              </a:rPr>
              <a:t> </a:t>
            </a:r>
            <a:r>
              <a:rPr lang="en-IN" dirty="0" smtClean="0">
                <a:latin typeface="Liberation Mono"/>
              </a:rPr>
              <a:t>EMP.*</a:t>
            </a:r>
            <a:r>
              <a:rPr lang="en-IN" dirty="0" smtClean="0">
                <a:solidFill>
                  <a:srgbClr val="669900"/>
                </a:solidFill>
                <a:latin typeface="Liberation Mono"/>
              </a:rPr>
              <a:t> </a:t>
            </a:r>
            <a:r>
              <a:rPr lang="en-IN" dirty="0">
                <a:solidFill>
                  <a:srgbClr val="0077AA"/>
                </a:solidFill>
                <a:latin typeface="Liberation Mono"/>
              </a:rPr>
              <a:t>FROM </a:t>
            </a:r>
            <a:r>
              <a:rPr lang="en-IN" dirty="0">
                <a:latin typeface="Liberation Mono"/>
              </a:rPr>
              <a:t>EMP</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EE9900"/>
                </a:solidFill>
                <a:latin typeface="Liberation Mono"/>
              </a:rPr>
              <a:t>@ROW  </a:t>
            </a:r>
            <a:r>
              <a:rPr lang="en-IN" dirty="0">
                <a:latin typeface="Liberation Mono"/>
              </a:rPr>
              <a:t>+</a:t>
            </a:r>
            <a:r>
              <a:rPr lang="en-IN" dirty="0">
                <a:solidFill>
                  <a:srgbClr val="EE9900"/>
                </a:solidFill>
                <a:latin typeface="Liberation Mono"/>
              </a:rPr>
              <a:t> </a:t>
            </a:r>
            <a:r>
              <a:rPr lang="en-IN" dirty="0">
                <a:solidFill>
                  <a:srgbClr val="669900"/>
                </a:solidFill>
                <a:latin typeface="Liberation Mono"/>
              </a:rPr>
              <a:t>1 </a:t>
            </a:r>
            <a:r>
              <a:rPr lang="en-IN" dirty="0">
                <a:solidFill>
                  <a:srgbClr val="0077AA"/>
                </a:solidFill>
                <a:latin typeface="Liberation Mono"/>
              </a:rPr>
              <a:t>AS</a:t>
            </a:r>
            <a:r>
              <a:rPr lang="en-IN" dirty="0">
                <a:solidFill>
                  <a:srgbClr val="669900"/>
                </a:solidFill>
                <a:latin typeface="Liberation Mono"/>
              </a:rPr>
              <a:t> </a:t>
            </a:r>
            <a:r>
              <a:rPr lang="en-IN" dirty="0">
                <a:latin typeface="Liberation Mono"/>
              </a:rPr>
              <a:t>ROWNUM</a:t>
            </a:r>
            <a:r>
              <a:rPr lang="en-IN" dirty="0">
                <a:solidFill>
                  <a:srgbClr val="669900"/>
                </a:solidFill>
                <a:latin typeface="Liberation Mono"/>
              </a:rPr>
              <a:t> </a:t>
            </a:r>
            <a:r>
              <a:rPr lang="en-IN" dirty="0">
                <a:solidFill>
                  <a:srgbClr val="999999"/>
                </a:solidFill>
                <a:latin typeface="Liberation Mono"/>
              </a:rPr>
              <a:t>,</a:t>
            </a:r>
            <a:r>
              <a:rPr lang="en-IN" dirty="0">
                <a:solidFill>
                  <a:srgbClr val="669900"/>
                </a:solidFill>
                <a:latin typeface="Liberation Mono"/>
              </a:rPr>
              <a:t> </a:t>
            </a:r>
            <a:r>
              <a:rPr lang="en-IN" dirty="0">
                <a:latin typeface="Liberation Mono"/>
              </a:rPr>
              <a:t>EMP.*</a:t>
            </a:r>
            <a:r>
              <a:rPr lang="en-IN" dirty="0">
                <a:solidFill>
                  <a:srgbClr val="669900"/>
                </a:solidFill>
                <a:latin typeface="Liberation Mono"/>
              </a:rPr>
              <a:t> </a:t>
            </a:r>
            <a:r>
              <a:rPr lang="en-IN" dirty="0">
                <a:solidFill>
                  <a:srgbClr val="0077AA"/>
                </a:solidFill>
                <a:latin typeface="Liberation Mono"/>
              </a:rPr>
              <a:t>FROM </a:t>
            </a:r>
            <a:r>
              <a:rPr lang="en-IN" dirty="0" smtClean="0">
                <a:latin typeface="Liberation Mono"/>
              </a:rPr>
              <a:t>EMP,   </a:t>
            </a:r>
          </a:p>
          <a:p>
            <a:r>
              <a:rPr lang="en-IN" dirty="0">
                <a:solidFill>
                  <a:srgbClr val="999999"/>
                </a:solidFill>
                <a:latin typeface="Liberation Mono"/>
              </a:rPr>
              <a:t> </a:t>
            </a:r>
            <a:r>
              <a:rPr lang="en-IN" dirty="0" smtClean="0">
                <a:solidFill>
                  <a:srgbClr val="999999"/>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smtClean="0">
                <a:solidFill>
                  <a:srgbClr val="A67F59"/>
                </a:solidFill>
                <a:latin typeface="Liberation Mono"/>
              </a:rPr>
              <a:t>:= </a:t>
            </a:r>
            <a:r>
              <a:rPr lang="en-IN" dirty="0">
                <a:solidFill>
                  <a:srgbClr val="669900"/>
                </a:solidFill>
                <a:latin typeface="Liberation Mono"/>
              </a:rPr>
              <a:t>0</a:t>
            </a:r>
            <a:r>
              <a:rPr lang="en-IN" dirty="0" smtClean="0">
                <a:solidFill>
                  <a:srgbClr val="999999"/>
                </a:solidFill>
                <a:latin typeface="Liberation Mono"/>
              </a:rPr>
              <a:t>) </a:t>
            </a:r>
            <a:r>
              <a:rPr lang="en-IN" dirty="0">
                <a:solidFill>
                  <a:srgbClr val="0077AA"/>
                </a:solidFill>
                <a:latin typeface="Liberation Mono"/>
              </a:rPr>
              <a:t>AS </a:t>
            </a:r>
            <a:r>
              <a:rPr lang="en-IN" dirty="0" smtClean="0">
                <a:latin typeface="Liberation Mono"/>
              </a:rPr>
              <a:t>E;</a:t>
            </a:r>
            <a:r>
              <a:rPr lang="en-IN" dirty="0" smtClean="0">
                <a:solidFill>
                  <a:srgbClr val="0077AA"/>
                </a:solidFill>
                <a:latin typeface="Liberation Mono"/>
              </a:rPr>
              <a:t> </a:t>
            </a:r>
            <a:endParaRPr lang="en-IN" dirty="0">
              <a:solidFill>
                <a:srgbClr val="0077AA"/>
              </a:solidFill>
              <a:latin typeface="Liberation Mono"/>
            </a:endParaRP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Prepared SQL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01367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t>
            </a:r>
            <a:r>
              <a:rPr lang="en-IN" dirty="0" smtClean="0">
                <a:solidFill>
                  <a:srgbClr val="DC525C"/>
                </a:solidFill>
                <a:latin typeface="Segoe UI Light" panose="020B0502040204020203" pitchFamily="34" charset="0"/>
                <a:cs typeface="Segoe UI Light" panose="020B0502040204020203" pitchFamily="34" charset="0"/>
              </a:rPr>
              <a:t>data?</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PREPARE statement prepares a SQL statement and assigns it a name, </a:t>
            </a:r>
            <a:r>
              <a:rPr lang="en-IN" dirty="0" smtClean="0">
                <a:latin typeface="Arial" panose="020B0604020202020204" pitchFamily="34" charset="0"/>
                <a:cs typeface="Arial" panose="020B0604020202020204" pitchFamily="34" charset="0"/>
              </a:rPr>
              <a:t>stmt_name. </a:t>
            </a:r>
            <a:r>
              <a:rPr lang="en-IN" dirty="0">
                <a:latin typeface="Arial" panose="020B0604020202020204" pitchFamily="34" charset="0"/>
                <a:cs typeface="Arial" panose="020B0604020202020204" pitchFamily="34" charset="0"/>
              </a:rPr>
              <a:t>The prepared statement is executed with EXECUTE and released with DEALLOCATE PREPARE.</a:t>
            </a:r>
          </a:p>
        </p:txBody>
      </p:sp>
      <p:sp>
        <p:nvSpPr>
          <p:cNvPr id="7" name="Rectangle 6"/>
          <p:cNvSpPr/>
          <p:nvPr/>
        </p:nvSpPr>
        <p:spPr>
          <a:xfrm>
            <a:off x="152400" y="1979474"/>
            <a:ext cx="8839200" cy="1938992"/>
          </a:xfrm>
          <a:prstGeom prst="rect">
            <a:avLst/>
          </a:prstGeom>
        </p:spPr>
        <p:txBody>
          <a:bodyPr wrap="square">
            <a:spAutoFit/>
          </a:bodyPr>
          <a:lstStyle/>
          <a:p>
            <a:r>
              <a:rPr lang="en-IN" sz="2000" dirty="0">
                <a:solidFill>
                  <a:srgbClr val="0077AA"/>
                </a:solidFill>
                <a:latin typeface="Liberation Mono"/>
              </a:rPr>
              <a:t>PREPARE stmt_name FROM preparable_stmt</a:t>
            </a:r>
          </a:p>
          <a:p>
            <a:endParaRPr lang="en-IN" sz="2000" dirty="0">
              <a:solidFill>
                <a:srgbClr val="0077AA"/>
              </a:solidFill>
              <a:latin typeface="Liberation Mono"/>
            </a:endParaRPr>
          </a:p>
          <a:p>
            <a:r>
              <a:rPr lang="en-IN" sz="2000" dirty="0">
                <a:solidFill>
                  <a:srgbClr val="0077AA"/>
                </a:solidFill>
                <a:latin typeface="Liberation Mono"/>
              </a:rPr>
              <a:t>EXECUTE stmt_name</a:t>
            </a:r>
          </a:p>
          <a:p>
            <a:r>
              <a:rPr lang="en-IN" sz="2000" dirty="0">
                <a:solidFill>
                  <a:srgbClr val="0077AA"/>
                </a:solidFill>
                <a:latin typeface="Liberation Mono"/>
              </a:rPr>
              <a:t>    [USING @var_name [, @var_name] ...]</a:t>
            </a:r>
          </a:p>
          <a:p>
            <a:endParaRPr lang="en-IN" sz="2000" dirty="0">
              <a:solidFill>
                <a:srgbClr val="0077AA"/>
              </a:solidFill>
              <a:latin typeface="Liberation Mono"/>
            </a:endParaRPr>
          </a:p>
          <a:p>
            <a:r>
              <a:rPr lang="en-US" sz="2000" dirty="0">
                <a:solidFill>
                  <a:srgbClr val="0077AA"/>
                </a:solidFill>
                <a:latin typeface="Liberation Mono"/>
              </a:rPr>
              <a:t>{DEALLOCATE | DROP} PREPARE stmt_name</a:t>
            </a:r>
          </a:p>
        </p:txBody>
      </p:sp>
    </p:spTree>
    <p:extLst>
      <p:ext uri="{BB962C8B-B14F-4D97-AF65-F5344CB8AC3E}">
        <p14:creationId xmlns:p14="http://schemas.microsoft.com/office/powerpoint/2010/main" val="195716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1320225"/>
            <a:ext cx="8839200" cy="584775"/>
          </a:xfrm>
          <a:prstGeom prst="rect">
            <a:avLst/>
          </a:prstGeom>
        </p:spPr>
        <p:txBody>
          <a:bodyPr wrap="square">
            <a:spAutoFit/>
          </a:bodyPr>
          <a:lstStyle/>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stat1</a:t>
            </a:r>
            <a:r>
              <a:rPr lang="en-IN" sz="1600" dirty="0">
                <a:latin typeface="Arial" panose="020B0604020202020204" pitchFamily="34" charset="0"/>
                <a:cs typeface="Arial" panose="020B0604020202020204" pitchFamily="34" charset="0"/>
              </a:rPr>
              <a:t>;</a:t>
            </a:r>
          </a:p>
        </p:txBody>
      </p:sp>
      <p:sp>
        <p:nvSpPr>
          <p:cNvPr id="9" name="Rectangle 8"/>
          <p:cNvSpPr/>
          <p:nvPr/>
        </p:nvSpPr>
        <p:spPr>
          <a:xfrm>
            <a:off x="152400" y="1981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 := 'SELECT * from EMP where deptno = 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@x;</a:t>
            </a: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a:t>
            </a:r>
          </a:p>
        </p:txBody>
      </p:sp>
      <p:sp>
        <p:nvSpPr>
          <p:cNvPr id="10" name="Rectangle 9"/>
          <p:cNvSpPr/>
          <p:nvPr/>
        </p:nvSpPr>
        <p:spPr>
          <a:xfrm>
            <a:off x="152400" y="2948226"/>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'SELECT * from EMP where </a:t>
            </a:r>
            <a:r>
              <a:rPr lang="en-IN" sz="1600" dirty="0" smtClean="0">
                <a:latin typeface="Arial" panose="020B0604020202020204" pitchFamily="34" charset="0"/>
                <a:cs typeface="Arial" panose="020B0604020202020204" pitchFamily="34" charset="0"/>
              </a:rPr>
              <a:t>deptno = ?';</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 using @x;</a:t>
            </a:r>
          </a:p>
        </p:txBody>
      </p:sp>
      <p:sp>
        <p:nvSpPr>
          <p:cNvPr id="11" name="Rectangle 10"/>
          <p:cNvSpPr/>
          <p:nvPr/>
        </p:nvSpPr>
        <p:spPr>
          <a:xfrm>
            <a:off x="-3958" y="622000"/>
            <a:ext cx="9143999" cy="400110"/>
          </a:xfrm>
          <a:prstGeom prst="rect">
            <a:avLst/>
          </a:prstGeom>
          <a:solidFill>
            <a:schemeClr val="bg2">
              <a:lumMod val="10000"/>
            </a:schemeClr>
          </a:solidFill>
        </p:spPr>
        <p:txBody>
          <a:bodyPr wrap="square">
            <a:spAutoFit/>
          </a:bodyPr>
          <a:lstStyle/>
          <a:p>
            <a:r>
              <a:rPr lang="en-IN" b="1" dirty="0">
                <a:solidFill>
                  <a:srgbClr val="B7F7E2"/>
                </a:solidFill>
                <a:latin typeface="Arial" panose="020B0604020202020204" pitchFamily="34" charset="0"/>
                <a:cs typeface="Arial" panose="020B0604020202020204" pitchFamily="34" charset="0"/>
              </a:rPr>
              <a:t>Example</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of</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prepared</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statement</a:t>
            </a:r>
          </a:p>
        </p:txBody>
      </p:sp>
      <p:sp>
        <p:nvSpPr>
          <p:cNvPr id="12" name="Rectangle 11"/>
          <p:cNvSpPr/>
          <p:nvPr/>
        </p:nvSpPr>
        <p:spPr>
          <a:xfrm>
            <a:off x="152400" y="3886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 @y := 3000;</a:t>
            </a:r>
          </a:p>
          <a:p>
            <a:r>
              <a:rPr lang="en-IN" sz="1600" dirty="0" smtClean="0">
                <a:latin typeface="Arial" panose="020B0604020202020204" pitchFamily="34" charset="0"/>
                <a:cs typeface="Arial" panose="020B0604020202020204" pitchFamily="34" charset="0"/>
              </a:rPr>
              <a:t>     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a:t>
            </a:r>
            <a:r>
              <a:rPr lang="en-IN" sz="1600" dirty="0">
                <a:latin typeface="Arial" panose="020B0604020202020204" pitchFamily="34" charset="0"/>
                <a:cs typeface="Arial" panose="020B0604020202020204" pitchFamily="34" charset="0"/>
              </a:rPr>
              <a:t>*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deptno = ? and sal &gt;= ?';</a:t>
            </a:r>
          </a:p>
          <a:p>
            <a:r>
              <a:rPr lang="en-IN" sz="1600" dirty="0" smtClean="0">
                <a:latin typeface="Arial" panose="020B0604020202020204" pitchFamily="34" charset="0"/>
                <a:cs typeface="Arial" panose="020B0604020202020204" pitchFamily="34" charset="0"/>
              </a:rPr>
              <a:t>     EXECUTE stat1 </a:t>
            </a:r>
            <a:r>
              <a:rPr lang="en-IN" sz="1600" dirty="0">
                <a:latin typeface="Arial" panose="020B0604020202020204" pitchFamily="34" charset="0"/>
                <a:cs typeface="Arial" panose="020B0604020202020204" pitchFamily="34" charset="0"/>
              </a:rPr>
              <a:t>using @x, @y;</a:t>
            </a:r>
          </a:p>
        </p:txBody>
      </p:sp>
      <p:sp>
        <p:nvSpPr>
          <p:cNvPr id="2" name="Rectangle 1"/>
          <p:cNvSpPr/>
          <p:nvPr/>
        </p:nvSpPr>
        <p:spPr>
          <a:xfrm>
            <a:off x="152400" y="4876800"/>
            <a:ext cx="3491597" cy="338554"/>
          </a:xfrm>
          <a:prstGeom prst="rect">
            <a:avLst/>
          </a:prstGeom>
        </p:spPr>
        <p:txBody>
          <a:bodyPr wrap="none">
            <a:spAutoFit/>
          </a:bodyPr>
          <a:lstStyle/>
          <a:p>
            <a:pPr marL="285750" indent="-285750">
              <a:buFont typeface="Arial" panose="020B0604020202020204" pitchFamily="34" charset="0"/>
              <a:buChar char="•"/>
            </a:pPr>
            <a:r>
              <a:rPr lang="en-IN" sz="1600" b="1" dirty="0">
                <a:latin typeface="Arial" panose="020B0604020202020204" pitchFamily="34" charset="0"/>
                <a:cs typeface="Arial" panose="020B0604020202020204" pitchFamily="34" charset="0"/>
              </a:rPr>
              <a:t>DEALLOCATE </a:t>
            </a:r>
            <a:r>
              <a:rPr lang="en-IN" sz="1600" b="1" dirty="0" smtClean="0">
                <a:latin typeface="Arial" panose="020B0604020202020204" pitchFamily="34" charset="0"/>
                <a:cs typeface="Arial" panose="020B0604020202020204" pitchFamily="34" charset="0"/>
              </a:rPr>
              <a:t>PREPARE stat1</a:t>
            </a:r>
            <a:r>
              <a:rPr lang="en-IN" sz="1600" b="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59194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var_list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OUTFILE</a:t>
            </a:r>
          </a:p>
        </p:txBody>
      </p:sp>
      <p:sp>
        <p:nvSpPr>
          <p:cNvPr id="3" name="Rectangle 2"/>
          <p:cNvSpPr/>
          <p:nvPr/>
        </p:nvSpPr>
        <p:spPr>
          <a:xfrm>
            <a:off x="152400" y="152400"/>
            <a:ext cx="5134932" cy="1015663"/>
          </a:xfrm>
          <a:prstGeom prst="rect">
            <a:avLst/>
          </a:prstGeom>
        </p:spPr>
        <p:txBody>
          <a:bodyPr wrap="none">
            <a:spAutoFit/>
          </a:bodyPr>
          <a:lstStyle/>
          <a:p>
            <a:r>
              <a:rPr lang="en-US" sz="2000" dirty="0" smtClean="0">
                <a:solidFill>
                  <a:srgbClr val="D9DD21"/>
                </a:solidFill>
              </a:rPr>
              <a:t>If not working then do changes in </a:t>
            </a:r>
            <a:r>
              <a:rPr lang="en-US" sz="2000" i="1" dirty="0" smtClean="0">
                <a:solidFill>
                  <a:srgbClr val="D9DD21"/>
                </a:solidFill>
              </a:rPr>
              <a:t>my.ini</a:t>
            </a:r>
            <a:r>
              <a:rPr lang="en-US" sz="2000" dirty="0" smtClean="0">
                <a:solidFill>
                  <a:srgbClr val="D9DD21"/>
                </a:solidFill>
              </a:rPr>
              <a:t> file.</a:t>
            </a:r>
          </a:p>
          <a:p>
            <a:endParaRPr lang="en-US" sz="2000" dirty="0" smtClean="0">
              <a:solidFill>
                <a:srgbClr val="D9DD21"/>
              </a:solidFill>
            </a:endParaRPr>
          </a:p>
          <a:p>
            <a:r>
              <a:rPr lang="en-US" sz="2000" dirty="0" smtClean="0">
                <a:solidFill>
                  <a:srgbClr val="298AE5"/>
                </a:solidFill>
                <a:latin typeface="Gill Sans MT (Body)"/>
                <a:cs typeface="Arial" panose="020B0604020202020204" pitchFamily="34" charset="0"/>
              </a:rPr>
              <a:t>secure_file_priv = ""</a:t>
            </a:r>
            <a:endParaRPr lang="en-US" sz="2000" dirty="0">
              <a:solidFill>
                <a:srgbClr val="298AE5"/>
              </a:solidFill>
              <a:latin typeface="Gill Sans MT (Body)"/>
              <a:cs typeface="Arial" panose="020B0604020202020204" pitchFamily="34" charset="0"/>
            </a:endParaRPr>
          </a:p>
        </p:txBody>
      </p:sp>
    </p:spTree>
    <p:extLst>
      <p:ext uri="{BB962C8B-B14F-4D97-AF65-F5344CB8AC3E}">
        <p14:creationId xmlns:p14="http://schemas.microsoft.com/office/powerpoint/2010/main" val="2360730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OUTFILE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081749"/>
            <a:ext cx="8839200" cy="230832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r>
              <a:rPr lang="en-IN" sz="1600" dirty="0">
                <a:latin typeface="Arial" panose="020B0604020202020204" pitchFamily="34" charset="0"/>
                <a:cs typeface="Arial" panose="020B0604020202020204" pitchFamily="34" charset="0"/>
              </a:rPr>
              <a:t>" fields terminated by </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lines terminated by '\n</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optionally enclosed by '"' lines terminated by '\n';</a:t>
            </a:r>
          </a:p>
        </p:txBody>
      </p:sp>
    </p:spTree>
    <p:extLst>
      <p:ext uri="{BB962C8B-B14F-4D97-AF65-F5344CB8AC3E}">
        <p14:creationId xmlns:p14="http://schemas.microsoft.com/office/powerpoint/2010/main" val="1701430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DUMPFILE</a:t>
            </a:r>
          </a:p>
        </p:txBody>
      </p:sp>
    </p:spTree>
    <p:extLst>
      <p:ext uri="{BB962C8B-B14F-4D97-AF65-F5344CB8AC3E}">
        <p14:creationId xmlns:p14="http://schemas.microsoft.com/office/powerpoint/2010/main" val="1123055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chemeClr val="bg1">
                    <a:lumMod val="95000"/>
                  </a:schemeClr>
                </a:solidFill>
                <a:latin typeface="Arial" panose="020B0604020202020204" pitchFamily="34" charset="0"/>
                <a:cs typeface="Arial" panose="020B0604020202020204" pitchFamily="34" charset="0"/>
              </a:rPr>
              <a:t>What is </a:t>
            </a:r>
            <a:r>
              <a:rPr lang="en-US" sz="3600" dirty="0" smtClean="0">
                <a:solidFill>
                  <a:schemeClr val="bg1">
                    <a:lumMod val="95000"/>
                  </a:schemeClr>
                </a:solidFill>
                <a:latin typeface="Arial" panose="020B0604020202020204" pitchFamily="34" charset="0"/>
                <a:cs typeface="Arial" panose="020B0604020202020204" pitchFamily="34" charset="0"/>
              </a:rPr>
              <a:t>Data</a:t>
            </a:r>
            <a:r>
              <a:rPr lang="en-IN" sz="3600" dirty="0" smtClean="0">
                <a:solidFill>
                  <a:schemeClr val="bg1">
                    <a:lumMod val="95000"/>
                  </a:schemeClr>
                </a:solidFill>
                <a:latin typeface="Arial" panose="020B0604020202020204" pitchFamily="34" charset="0"/>
                <a:cs typeface="Arial" panose="020B0604020202020204" pitchFamily="34" charset="0"/>
              </a:rPr>
              <a:t>?</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DUMPFILE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use INTO DUMPFILE instead of INTO OUTFILE, MySQL writes only one row into the file, without any column or line termination and without performing any escape processing. This is useful if you want to store a BLOB value in a file.</a:t>
            </a:r>
          </a:p>
        </p:txBody>
      </p:sp>
      <p:sp>
        <p:nvSpPr>
          <p:cNvPr id="9" name="Rectangle 8"/>
          <p:cNvSpPr/>
          <p:nvPr/>
        </p:nvSpPr>
        <p:spPr>
          <a:xfrm>
            <a:off x="152400" y="1916668"/>
            <a:ext cx="8839200" cy="369332"/>
          </a:xfrm>
          <a:prstGeom prst="rect">
            <a:avLst/>
          </a:prstGeom>
        </p:spPr>
        <p:txBody>
          <a:bodyPr wrap="square">
            <a:spAutoFit/>
          </a:bodyPr>
          <a:lstStyle/>
          <a:p>
            <a:r>
              <a:rPr lang="en-US" dirty="0">
                <a:solidFill>
                  <a:srgbClr val="298AE5"/>
                </a:solidFill>
                <a:latin typeface="Arial" panose="020B0604020202020204" pitchFamily="34" charset="0"/>
                <a:cs typeface="Arial" panose="020B0604020202020204" pitchFamily="34" charset="0"/>
              </a:rPr>
              <a:t>SELECT ... INTO DUMPFILE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492514"/>
            <a:ext cx="8839200" cy="33855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where empno = 7788 INTO DUMPFILE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p>
        </p:txBody>
      </p:sp>
    </p:spTree>
    <p:extLst>
      <p:ext uri="{BB962C8B-B14F-4D97-AF65-F5344CB8AC3E}">
        <p14:creationId xmlns:p14="http://schemas.microsoft.com/office/powerpoint/2010/main" val="3290262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 </a:t>
            </a:r>
            <a:r>
              <a:rPr lang="en-IN" sz="1900" dirty="0"/>
              <a:t>subquery must be enclosed in parentheses</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139954"/>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3846595"/>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848100"/>
            <a:ext cx="8839200" cy="1880316"/>
          </a:xfrm>
          <a:prstGeom prst="rect">
            <a:avLst/>
          </a:prstGeom>
        </p:spPr>
      </p:pic>
    </p:spTree>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152400"/>
            <a:ext cx="8839200" cy="677108"/>
          </a:xfrm>
          <a:prstGeom prst="rect">
            <a:avLst/>
          </a:prstGeom>
          <a:solidFill>
            <a:srgbClr val="E8F97F"/>
          </a:solidFill>
        </p:spPr>
        <p:txBody>
          <a:bodyPr wrap="square">
            <a:spAutoFit/>
          </a:bodyPr>
          <a:lstStyle/>
          <a:p>
            <a:r>
              <a:rPr lang="en-IN" sz="1900" dirty="0"/>
              <a:t>If ORDER BY occurs within a subquery and also is applied in the outer query, the outermost ORDER BY takes precedence.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343400"/>
            <a:ext cx="8839200" cy="1880316"/>
          </a:xfrm>
          <a:prstGeom prst="rect">
            <a:avLst/>
          </a:prstGeom>
        </p:spPr>
      </p:pic>
      <p:sp>
        <p:nvSpPr>
          <p:cNvPr id="8" name="Rectangle 7"/>
          <p:cNvSpPr/>
          <p:nvPr/>
        </p:nvSpPr>
        <p:spPr>
          <a:xfrm>
            <a:off x="152400" y="873825"/>
            <a:ext cx="5334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 </a:t>
            </a:r>
            <a:r>
              <a:rPr lang="en-IN" dirty="0">
                <a:solidFill>
                  <a:srgbClr val="0077AA"/>
                </a:solidFill>
                <a:latin typeface="Liberation Mono"/>
              </a:rPr>
              <a:t>DESC</a:t>
            </a:r>
            <a:r>
              <a:rPr lang="en-IN" dirty="0">
                <a:solidFill>
                  <a:srgbClr val="999999"/>
                </a:solidFill>
                <a:latin typeface="Liberation Mono"/>
              </a:rPr>
              <a:t>;</a:t>
            </a:r>
            <a:endParaRPr lang="en-IN" dirty="0"/>
          </a:p>
        </p:txBody>
      </p:sp>
      <p:sp>
        <p:nvSpPr>
          <p:cNvPr id="10" name="Rectangle 9"/>
          <p:cNvSpPr/>
          <p:nvPr/>
        </p:nvSpPr>
        <p:spPr>
          <a:xfrm>
            <a:off x="152400" y="1371600"/>
            <a:ext cx="8839200" cy="677108"/>
          </a:xfrm>
          <a:prstGeom prst="rect">
            <a:avLst/>
          </a:prstGeom>
          <a:solidFill>
            <a:srgbClr val="E8F97F"/>
          </a:solidFill>
        </p:spPr>
        <p:txBody>
          <a:bodyPr wrap="square">
            <a:spAutoFit/>
          </a:bodyPr>
          <a:lstStyle/>
          <a:p>
            <a:r>
              <a:rPr lang="en-IN" sz="1900" dirty="0"/>
              <a:t>If LIMIT occurs within a subquery and also is applied in the outer query, the outermost LIMIT takes precedence.</a:t>
            </a:r>
          </a:p>
        </p:txBody>
      </p:sp>
      <p:sp>
        <p:nvSpPr>
          <p:cNvPr id="11" name="Rectangle 10"/>
          <p:cNvSpPr/>
          <p:nvPr/>
        </p:nvSpPr>
        <p:spPr>
          <a:xfrm>
            <a:off x="152400" y="2121725"/>
            <a:ext cx="3429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1</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2</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Multiple</a:t>
            </a:r>
            <a:r>
              <a:rPr lang="en-IN" sz="3200" b="1" dirty="0"/>
              <a:t> </a:t>
            </a:r>
            <a:r>
              <a:rPr lang="en-IN" sz="3200" b="1" i="1" dirty="0">
                <a:solidFill>
                  <a:srgbClr val="FFFF00"/>
                </a:solidFill>
                <a:latin typeface="Arial" pitchFamily="34" charset="0"/>
                <a:cs typeface="Arial" pitchFamily="34" charset="0"/>
              </a:rPr>
              <a:t>Row</a:t>
            </a:r>
            <a:r>
              <a:rPr lang="en-IN" sz="3200" b="1" dirty="0"/>
              <a:t> </a:t>
            </a:r>
            <a:r>
              <a:rPr lang="en-IN" sz="3200" b="1" i="1" dirty="0">
                <a:solidFill>
                  <a:srgbClr val="FFFF00"/>
                </a:solidFill>
                <a:latin typeface="Arial" pitchFamily="34" charset="0"/>
                <a:cs typeface="Arial" pitchFamily="34" charset="0"/>
              </a:rPr>
              <a:t>and</a:t>
            </a:r>
            <a:r>
              <a:rPr lang="en-IN" sz="3200" b="1" dirty="0"/>
              <a:t> </a:t>
            </a:r>
            <a:r>
              <a:rPr lang="en-IN" sz="3200" b="1" i="1" dirty="0" smtClean="0">
                <a:solidFill>
                  <a:srgbClr val="FFFF00"/>
                </a:solidFill>
                <a:latin typeface="Arial" pitchFamily="34" charset="0"/>
                <a:cs typeface="Arial" pitchFamily="34" charset="0"/>
              </a:rPr>
              <a:t>Column</a:t>
            </a:r>
            <a:r>
              <a:rPr lang="en-IN" sz="3200" b="1" dirty="0" smtClean="0"/>
              <a:t> </a:t>
            </a:r>
            <a:r>
              <a:rPr lang="en-IN"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
        <p:nvSpPr>
          <p:cNvPr id="8" name="Rectangle 7"/>
          <p:cNvSpPr/>
          <p:nvPr/>
        </p:nvSpPr>
        <p:spPr>
          <a:xfrm>
            <a:off x="174170" y="4321314"/>
            <a:ext cx="881742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subquery's outer statement can be any one of: </a:t>
            </a:r>
            <a:r>
              <a:rPr lang="en-IN" b="1" i="1" dirty="0">
                <a:solidFill>
                  <a:srgbClr val="C00000"/>
                </a:solidFill>
                <a:latin typeface="Arial" panose="020B0604020202020204" pitchFamily="34" charset="0"/>
                <a:cs typeface="Arial" panose="020B0604020202020204" pitchFamily="34" charset="0"/>
              </a:rPr>
              <a:t>SELECT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INSERT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UPDATE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DELETE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SET</a:t>
            </a:r>
            <a:r>
              <a:rPr lang="en-IN" sz="2000" b="1" i="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DO</a:t>
            </a:r>
            <a:r>
              <a:rPr lang="en-IN" sz="2000" b="1" i="1" dirty="0">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12266341"/>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616541887"/>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475107062"/>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685800"/>
            <a:ext cx="8991600" cy="5170646"/>
          </a:xfrm>
          <a:prstGeom prst="rect">
            <a:avLst/>
          </a:prstGeom>
        </p:spPr>
        <p:txBody>
          <a:bodyPr wrap="square">
            <a:spAutoFit/>
          </a:bodyPr>
          <a:lstStyle/>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The </a:t>
            </a:r>
            <a:r>
              <a:rPr lang="en-IN" sz="2200" dirty="0">
                <a:solidFill>
                  <a:srgbClr val="008080"/>
                </a:solidFill>
                <a:latin typeface="Arial" panose="020B0604020202020204" pitchFamily="34" charset="0"/>
                <a:cs typeface="Arial" panose="020B0604020202020204" pitchFamily="34" charset="0"/>
              </a:rPr>
              <a:t>Subquery as Scalar </a:t>
            </a:r>
            <a:r>
              <a:rPr lang="en-IN" sz="2200" dirty="0" smtClean="0">
                <a:solidFill>
                  <a:srgbClr val="008080"/>
                </a:solidFill>
                <a:latin typeface="Arial" panose="020B0604020202020204" pitchFamily="34" charset="0"/>
                <a:cs typeface="Arial" panose="020B0604020202020204" pitchFamily="34" charset="0"/>
              </a:rPr>
              <a:t>Operand</a:t>
            </a:r>
            <a:r>
              <a:rPr lang="en-IN" sz="2200" dirty="0">
                <a:solidFill>
                  <a:srgbClr val="C00000"/>
                </a:solidFill>
                <a:latin typeface="Arial" panose="020B0604020202020204" pitchFamily="34" charset="0"/>
                <a:cs typeface="Arial" panose="020B0604020202020204" pitchFamily="34" charset="0"/>
              </a:rPr>
              <a:t> – </a:t>
            </a:r>
            <a:r>
              <a:rPr lang="en-IN" sz="2200" dirty="0" smtClean="0">
                <a:solidFill>
                  <a:srgbClr val="C00000"/>
                </a:solidFill>
                <a:latin typeface="Arial" panose="020B0604020202020204" pitchFamily="34" charset="0"/>
                <a:cs typeface="Arial" panose="020B0604020202020204" pitchFamily="34" charset="0"/>
              </a:rPr>
              <a:t>SELECT clause</a:t>
            </a:r>
            <a:endParaRPr lang="en-IN" sz="2200" dirty="0" smtClean="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Comparisons using </a:t>
            </a:r>
            <a:r>
              <a:rPr lang="en-IN" sz="2200" dirty="0" smtClean="0">
                <a:solidFill>
                  <a:srgbClr val="008080"/>
                </a:solidFill>
                <a:latin typeface="Arial" panose="020B0604020202020204" pitchFamily="34" charset="0"/>
                <a:cs typeface="Arial" panose="020B0604020202020204" pitchFamily="34" charset="0"/>
              </a:rPr>
              <a:t>Subqueries </a:t>
            </a:r>
            <a:r>
              <a:rPr lang="en-IN" sz="2200" dirty="0" smtClean="0">
                <a:solidFill>
                  <a:srgbClr val="C00000"/>
                </a:solidFill>
                <a:latin typeface="Arial" panose="020B0604020202020204" pitchFamily="34" charset="0"/>
                <a:cs typeface="Arial" panose="020B0604020202020204" pitchFamily="34" charset="0"/>
              </a:rPr>
              <a:t>– Single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or in having clause)</a:t>
            </a:r>
          </a:p>
          <a:p>
            <a:pPr marL="285750" indent="-285750">
              <a:buFont typeface="Arial" panose="020B0604020202020204" pitchFamily="34" charset="0"/>
              <a:buChar char="•"/>
            </a:pPr>
            <a:endParaRPr lang="en-IN" sz="22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in the FROM </a:t>
            </a:r>
            <a:r>
              <a:rPr lang="en-IN" sz="2200" dirty="0" smtClean="0">
                <a:solidFill>
                  <a:srgbClr val="008080"/>
                </a:solidFill>
                <a:latin typeface="Arial" panose="020B0604020202020204" pitchFamily="34" charset="0"/>
                <a:cs typeface="Arial" panose="020B0604020202020204" pitchFamily="34" charset="0"/>
              </a:rPr>
              <a:t>Clause </a:t>
            </a:r>
            <a:r>
              <a:rPr lang="en-IN" sz="2200" dirty="0">
                <a:solidFill>
                  <a:srgbClr val="C00000"/>
                </a:solidFill>
                <a:latin typeface="Arial" panose="020B0604020202020204" pitchFamily="34" charset="0"/>
                <a:cs typeface="Arial" panose="020B0604020202020204" pitchFamily="34" charset="0"/>
              </a:rPr>
              <a:t>– Inline </a:t>
            </a:r>
            <a:r>
              <a:rPr lang="en-IN" sz="2200" dirty="0" smtClean="0">
                <a:solidFill>
                  <a:srgbClr val="C00000"/>
                </a:solidFill>
                <a:latin typeface="Arial" panose="020B0604020202020204" pitchFamily="34" charset="0"/>
                <a:cs typeface="Arial" panose="020B0604020202020204" pitchFamily="34" charset="0"/>
              </a:rPr>
              <a:t>Views / </a:t>
            </a:r>
            <a:endParaRPr lang="en-IN" sz="2200" dirty="0">
              <a:solidFill>
                <a:srgbClr val="C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Subqueries </a:t>
            </a:r>
            <a:r>
              <a:rPr lang="en-IN" sz="2200" dirty="0">
                <a:solidFill>
                  <a:srgbClr val="008080"/>
                </a:solidFill>
                <a:latin typeface="Arial" panose="020B0604020202020204" pitchFamily="34" charset="0"/>
                <a:cs typeface="Arial" panose="020B0604020202020204" pitchFamily="34" charset="0"/>
              </a:rPr>
              <a:t>with ALL, ANY, IN, or </a:t>
            </a:r>
            <a:r>
              <a:rPr lang="en-IN" sz="2200" dirty="0" smtClean="0">
                <a:solidFill>
                  <a:srgbClr val="008080"/>
                </a:solidFill>
                <a:latin typeface="Arial" panose="020B0604020202020204" pitchFamily="34" charset="0"/>
                <a:cs typeface="Arial" panose="020B0604020202020204" pitchFamily="34" charset="0"/>
              </a:rPr>
              <a:t>SOME </a:t>
            </a:r>
            <a:r>
              <a:rPr lang="en-IN" sz="2200" dirty="0" smtClean="0">
                <a:solidFill>
                  <a:srgbClr val="C00000"/>
                </a:solidFill>
                <a:latin typeface="Arial" panose="020B0604020202020204" pitchFamily="34" charset="0"/>
                <a:cs typeface="Arial" panose="020B0604020202020204" pitchFamily="34" charset="0"/>
              </a:rPr>
              <a:t>– Multiple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clause or having clause)</a:t>
            </a:r>
          </a:p>
          <a:p>
            <a:pPr marL="285750" indent="-285750">
              <a:buFont typeface="Arial" panose="020B0604020202020204" pitchFamily="34" charset="0"/>
              <a:buChar char="•"/>
            </a:pPr>
            <a:endParaRPr lang="en-IN" sz="2200" dirty="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Row </a:t>
            </a:r>
            <a:r>
              <a:rPr lang="en-IN" sz="2200" dirty="0" smtClean="0">
                <a:solidFill>
                  <a:srgbClr val="008080"/>
                </a:solidFill>
                <a:latin typeface="Arial" panose="020B0604020202020204" pitchFamily="34" charset="0"/>
                <a:cs typeface="Arial" panose="020B0604020202020204" pitchFamily="34" charset="0"/>
              </a:rPr>
              <a:t>Subqueries</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with EXISTS or NOT </a:t>
            </a:r>
            <a:r>
              <a:rPr lang="en-IN" sz="2200" dirty="0" smtClean="0">
                <a:solidFill>
                  <a:srgbClr val="008080"/>
                </a:solidFill>
                <a:latin typeface="Arial" panose="020B0604020202020204" pitchFamily="34" charset="0"/>
                <a:cs typeface="Arial" panose="020B0604020202020204" pitchFamily="34" charset="0"/>
              </a:rPr>
              <a:t>EXISTS</a:t>
            </a:r>
          </a:p>
          <a:p>
            <a:endParaRPr lang="en-IN" sz="22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chemeClr val="bg1"/>
                </a:solidFill>
                <a:latin typeface="Arial" panose="020B0604020202020204" pitchFamily="34" charset="0"/>
                <a:cs typeface="Arial" panose="020B0604020202020204" pitchFamily="34" charset="0"/>
              </a:rPr>
              <a:t>Correlated </a:t>
            </a:r>
            <a:r>
              <a:rPr lang="en-IN" sz="2200" dirty="0" smtClean="0">
                <a:solidFill>
                  <a:schemeClr val="bg1"/>
                </a:solidFill>
                <a:latin typeface="Arial" panose="020B0604020202020204" pitchFamily="34" charset="0"/>
                <a:cs typeface="Arial" panose="020B0604020202020204" pitchFamily="34" charset="0"/>
              </a:rPr>
              <a:t>Subqueries</a:t>
            </a:r>
            <a:endParaRPr lang="en-IN"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6046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The Subquery as Scalar Operand</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5" name="Rectangle 4"/>
          <p:cNvSpPr/>
          <p:nvPr/>
        </p:nvSpPr>
        <p:spPr>
          <a:xfrm>
            <a:off x="76200" y="838200"/>
            <a:ext cx="8991600" cy="2462213"/>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scalar subquery is a subquery that returns </a:t>
            </a:r>
            <a:r>
              <a:rPr lang="en-IN" sz="2400" b="1" dirty="0">
                <a:solidFill>
                  <a:srgbClr val="0089A4"/>
                </a:solidFill>
                <a:latin typeface="Arial" panose="020B0604020202020204" pitchFamily="34" charset="0"/>
                <a:cs typeface="Arial" panose="020B0604020202020204" pitchFamily="34" charset="0"/>
              </a:rPr>
              <a:t>exactly one column value from one row</a:t>
            </a:r>
            <a:r>
              <a:rPr lang="en-IN" dirty="0">
                <a:latin typeface="Arial" panose="020B0604020202020204" pitchFamily="34" charset="0"/>
                <a:cs typeface="Arial" panose="020B0604020202020204" pitchFamily="34" charset="0"/>
              </a:rPr>
              <a:t>. A scalar subquery is a simple operand, and you can use it almost anywhere a single column value is legal. </a:t>
            </a:r>
            <a:endParaRPr lang="en-IN" dirty="0" smtClean="0">
              <a:latin typeface="Arial" panose="020B0604020202020204" pitchFamily="34" charset="0"/>
              <a:cs typeface="Arial" panose="020B0604020202020204" pitchFamily="34" charset="0"/>
            </a:endParaRPr>
          </a:p>
          <a:p>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0 rows then the value of scalar subquery expression </a:t>
            </a:r>
            <a:r>
              <a:rPr lang="en-IN" sz="2000" dirty="0" smtClean="0">
                <a:latin typeface="Arial" panose="020B0604020202020204" pitchFamily="34" charset="0"/>
                <a:cs typeface="Arial" panose="020B0604020202020204" pitchFamily="34" charset="0"/>
              </a:rPr>
              <a:t>is </a:t>
            </a:r>
            <a:r>
              <a:rPr lang="en-IN" sz="2000" b="1" dirty="0" smtClean="0">
                <a:solidFill>
                  <a:srgbClr val="0089A4"/>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more than one row then MySQL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2" name="Rectangle 1"/>
          <p:cNvSpPr/>
          <p:nvPr/>
        </p:nvSpPr>
        <p:spPr>
          <a:xfrm>
            <a:off x="76200" y="3244404"/>
            <a:ext cx="8991600" cy="2862322"/>
          </a:xfrm>
          <a:prstGeom prst="rect">
            <a:avLst/>
          </a:prstGeom>
        </p:spPr>
        <p:txBody>
          <a:bodyPr wrap="square">
            <a:spAutoFit/>
          </a:bodyPr>
          <a:lstStyle/>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1</a:t>
            </a:r>
            <a:r>
              <a:rPr lang="en-IN" sz="2000" dirty="0">
                <a:solidFill>
                  <a:srgbClr val="FF0000"/>
                </a:solidFill>
                <a:latin typeface="Arial" panose="020B0604020202020204" pitchFamily="34" charset="0"/>
                <a:cs typeface="Arial" panose="020B0604020202020204" pitchFamily="34" charset="0"/>
              </a:rPr>
              <a:t>, 2) </a:t>
            </a:r>
            <a:r>
              <a:rPr lang="en-IN" sz="2000" dirty="0" smtClean="0">
                <a:solidFill>
                  <a:srgbClr val="FF0000"/>
                </a:solidFill>
                <a:latin typeface="Arial" panose="020B0604020202020204" pitchFamily="34" charset="0"/>
                <a:cs typeface="Arial" panose="020B0604020202020204" pitchFamily="34" charset="0"/>
              </a:rPr>
              <a:t>; </a:t>
            </a:r>
            <a:r>
              <a:rPr lang="en-IN" sz="2000" dirty="0" smtClean="0">
                <a:solidFill>
                  <a:srgbClr val="92D050"/>
                </a:solidFill>
                <a:latin typeface="Arial" panose="020B0604020202020204" pitchFamily="34" charset="0"/>
                <a:cs typeface="Arial" panose="020B0604020202020204" pitchFamily="34" charset="0"/>
              </a:rPr>
              <a:t>// error</a:t>
            </a:r>
            <a:endParaRPr lang="en-IN" sz="2000" dirty="0">
              <a:solidFill>
                <a:srgbClr val="92D050"/>
              </a:solidFill>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ename</a:t>
            </a:r>
            <a:r>
              <a:rPr lang="en-IN" sz="2000" dirty="0">
                <a:solidFill>
                  <a:srgbClr val="FF0000"/>
                </a:solidFill>
                <a:latin typeface="Arial" panose="020B0604020202020204" pitchFamily="34" charset="0"/>
                <a:cs typeface="Arial" panose="020B0604020202020204" pitchFamily="34" charset="0"/>
              </a:rPr>
              <a:t>, sal </a:t>
            </a:r>
            <a:r>
              <a:rPr lang="en-IN" sz="2000" dirty="0" smtClean="0">
                <a:solidFill>
                  <a:srgbClr val="FF0000"/>
                </a:solidFill>
                <a:latin typeface="Arial" panose="020B0604020202020204" pitchFamily="34" charset="0"/>
                <a:cs typeface="Arial" panose="020B0604020202020204" pitchFamily="34" charset="0"/>
              </a:rPr>
              <a:t>FROM EMP);</a:t>
            </a:r>
            <a:r>
              <a:rPr lang="en-IN" sz="2000" dirty="0" smtClean="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smtClean="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a:solidFill>
                  <a:srgbClr val="FF0000"/>
                </a:solidFill>
                <a:latin typeface="Arial" panose="020B0604020202020204" pitchFamily="34" charset="0"/>
                <a:cs typeface="Arial" panose="020B0604020202020204" pitchFamily="34" charset="0"/>
              </a:rPr>
              <a:t>SELECT (SELECT * FROM EMP);</a:t>
            </a:r>
            <a:r>
              <a:rPr lang="en-IN" sz="2000" dirty="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NULL + 1</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ENAME, </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DNAME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DEPT</a:t>
            </a:r>
            <a:r>
              <a:rPr lang="en-IN" sz="2000" dirty="0" smtClean="0">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ea typeface="Times New Roman" panose="02020603050405020304" pitchFamily="18" charset="0"/>
              </a:rPr>
              <a:t>WHERE</a:t>
            </a:r>
            <a:r>
              <a:rPr lang="en-IN" sz="2000" dirty="0" smtClean="0">
                <a:solidFill>
                  <a:srgbClr val="DD4A68"/>
                </a:solidFill>
                <a:latin typeface="Arial" panose="020B0604020202020204" pitchFamily="34" charset="0"/>
                <a:ea typeface="Times New Roman" panose="02020603050405020304" pitchFamily="18" charset="0"/>
              </a:rPr>
              <a:t> </a:t>
            </a:r>
            <a:r>
              <a:rPr lang="en-IN" sz="2000" dirty="0" smtClean="0">
                <a:solidFill>
                  <a:srgbClr val="FFC000"/>
                </a:solidFill>
                <a:latin typeface="Arial" panose="020B0604020202020204" pitchFamily="34" charset="0"/>
                <a:ea typeface="Times New Roman" panose="02020603050405020304" pitchFamily="18" charset="0"/>
              </a:rPr>
              <a:t>EMP</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rgbClr val="DD4A68"/>
                </a:solidFill>
                <a:latin typeface="Arial" panose="020B0604020202020204" pitchFamily="34" charset="0"/>
                <a:ea typeface="Times New Roman" panose="02020603050405020304" pitchFamily="18" charset="0"/>
              </a:rPr>
              <a:t> = </a:t>
            </a:r>
            <a:r>
              <a:rPr lang="en-IN" sz="2000" dirty="0" smtClean="0">
                <a:solidFill>
                  <a:srgbClr val="FFC000"/>
                </a:solidFill>
                <a:latin typeface="Arial" panose="020B0604020202020204" pitchFamily="34" charset="0"/>
                <a:ea typeface="Times New Roman" panose="02020603050405020304" pitchFamily="18" charset="0"/>
              </a:rPr>
              <a:t>DEPT</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smtClean="0">
                <a:latin typeface="Arial" panose="020B0604020202020204" pitchFamily="34" charset="0"/>
                <a:cs typeface="Arial" panose="020B0604020202020204" pitchFamily="34" charset="0"/>
              </a:rPr>
              <a:t>  R1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EMP</a:t>
            </a:r>
            <a:r>
              <a:rPr lang="en-IN" sz="2000" dirty="0" smtClean="0">
                <a:latin typeface="Arial" panose="020B0604020202020204" pitchFamily="34" charset="0"/>
                <a:cs typeface="Arial" panose="020B0604020202020204" pitchFamily="34" charset="0"/>
              </a:rPr>
              <a:t>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Comparisons using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33816543"/>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5" name="Rectangle 4"/>
          <p:cNvSpPr/>
          <p:nvPr/>
        </p:nvSpPr>
        <p:spPr>
          <a:xfrm>
            <a:off x="76200" y="685800"/>
            <a:ext cx="8991600" cy="129266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can be used before or after any of the comparison operators. The subquery can return </a:t>
            </a:r>
            <a:r>
              <a:rPr lang="en-IN" sz="2400" b="1" dirty="0">
                <a:solidFill>
                  <a:srgbClr val="0089A4"/>
                </a:solidFill>
                <a:latin typeface="Arial" panose="020B0604020202020204" pitchFamily="34" charset="0"/>
                <a:cs typeface="Arial" panose="020B0604020202020204" pitchFamily="34" charset="0"/>
              </a:rPr>
              <a:t>at most one value</a:t>
            </a:r>
            <a:r>
              <a:rPr lang="en-IN" dirty="0">
                <a:latin typeface="Arial" panose="020B0604020202020204" pitchFamily="34" charset="0"/>
                <a:cs typeface="Arial" panose="020B0604020202020204" pitchFamily="34" charset="0"/>
              </a:rPr>
              <a:t>. The value can be the result of an </a:t>
            </a:r>
            <a:r>
              <a:rPr lang="en-IN" b="1" dirty="0">
                <a:latin typeface="Arial" panose="020B0604020202020204" pitchFamily="34" charset="0"/>
                <a:cs typeface="Arial" panose="020B0604020202020204" pitchFamily="34" charset="0"/>
              </a:rPr>
              <a:t>arithmetic expression or a column function</a:t>
            </a:r>
            <a:r>
              <a:rPr lang="en-IN" dirty="0">
                <a:latin typeface="Arial" panose="020B0604020202020204" pitchFamily="34" charset="0"/>
                <a:cs typeface="Arial" panose="020B0604020202020204" pitchFamily="34" charset="0"/>
              </a:rPr>
              <a:t>. SQL then compares the value </a:t>
            </a:r>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the value on the other side of the comparison operator</a:t>
            </a:r>
            <a:r>
              <a:rPr lang="en-IN" dirty="0" smtClean="0">
                <a:latin typeface="Arial" panose="020B0604020202020204" pitchFamily="34" charset="0"/>
                <a:cs typeface="Arial" panose="020B0604020202020204" pitchFamily="34" charset="0"/>
              </a:rPr>
              <a:t>.</a:t>
            </a:r>
          </a:p>
        </p:txBody>
      </p:sp>
      <p:sp>
        <p:nvSpPr>
          <p:cNvPr id="2" name="Rectangle 1"/>
          <p:cNvSpPr/>
          <p:nvPr/>
        </p:nvSpPr>
        <p:spPr>
          <a:xfrm>
            <a:off x="76200" y="1981200"/>
            <a:ext cx="8991600" cy="1292662"/>
          </a:xfrm>
          <a:prstGeom prst="rect">
            <a:avLst/>
          </a:prstGeom>
        </p:spPr>
        <p:txBody>
          <a:bodyPr wrap="square">
            <a:spAutoFit/>
          </a:bodyPr>
          <a:lstStyle/>
          <a:p>
            <a:pPr>
              <a:lnSpc>
                <a:spcPct val="150000"/>
              </a:lnSpc>
            </a:pPr>
            <a:r>
              <a:rPr lang="en-IN" sz="1600" dirty="0" smtClean="0">
                <a:solidFill>
                  <a:srgbClr val="FF0000"/>
                </a:solidFill>
                <a:latin typeface="Arial" panose="020B0604020202020204" pitchFamily="34" charset="0"/>
                <a:cs typeface="Arial" panose="020B0604020202020204" pitchFamily="34" charset="0"/>
              </a:rPr>
              <a:t>SELECT * FROM EMP where </a:t>
            </a:r>
            <a:r>
              <a:rPr lang="en-IN" sz="1600" dirty="0">
                <a:solidFill>
                  <a:srgbClr val="FF0000"/>
                </a:solidFill>
                <a:latin typeface="Arial" panose="020B0604020202020204" pitchFamily="34" charset="0"/>
                <a:cs typeface="Arial" panose="020B0604020202020204" pitchFamily="34" charset="0"/>
              </a:rPr>
              <a:t>deptno = </a:t>
            </a:r>
            <a:r>
              <a:rPr lang="en-IN" sz="1600" dirty="0" smtClean="0">
                <a:solidFill>
                  <a:srgbClr val="FF0000"/>
                </a:solidFill>
                <a:latin typeface="Arial" panose="020B0604020202020204" pitchFamily="34" charset="0"/>
                <a:cs typeface="Arial" panose="020B0604020202020204" pitchFamily="34" charset="0"/>
              </a:rPr>
              <a:t>(SELECT deptno FROM DEPT where </a:t>
            </a:r>
            <a:r>
              <a:rPr lang="en-IN" sz="1600" dirty="0">
                <a:solidFill>
                  <a:srgbClr val="FF0000"/>
                </a:solidFill>
                <a:latin typeface="Arial" panose="020B0604020202020204" pitchFamily="34" charset="0"/>
                <a:cs typeface="Arial" panose="020B0604020202020204" pitchFamily="34" charset="0"/>
              </a:rPr>
              <a:t>deptno in (10</a:t>
            </a:r>
            <a:r>
              <a:rPr lang="en-IN" sz="1600" dirty="0" smtClean="0">
                <a:solidFill>
                  <a:srgbClr val="FF0000"/>
                </a:solidFill>
                <a:latin typeface="Arial" panose="020B0604020202020204" pitchFamily="34" charset="0"/>
                <a:cs typeface="Arial" panose="020B0604020202020204" pitchFamily="34" charset="0"/>
              </a:rPr>
              <a:t>, 20</a:t>
            </a:r>
            <a:r>
              <a:rPr lang="en-IN" sz="1600" dirty="0">
                <a:solidFill>
                  <a:srgbClr val="FF0000"/>
                </a:solidFill>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5 </a:t>
            </a:r>
            <a:r>
              <a:rPr lang="en-IN" dirty="0">
                <a:latin typeface="Arial" panose="020B0604020202020204" pitchFamily="34" charset="0"/>
                <a:cs typeface="Arial" panose="020B0604020202020204" pitchFamily="34" charset="0"/>
              </a:rPr>
              <a:t>+ 5</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SAL</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MAX</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SAL</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84762836"/>
              </p:ext>
            </p:extLst>
          </p:nvPr>
        </p:nvGraphicFramePr>
        <p:xfrm>
          <a:off x="152400" y="32766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 &lt;&gt;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276567948"/>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in the FROM Clause</a:t>
            </a:r>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in the FROM Clause</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Subqueries work in a SELECT statement's FROM clause.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3048000"/>
            <a:ext cx="8991600" cy="2585323"/>
          </a:xfrm>
          <a:prstGeom prst="rect">
            <a:avLst/>
          </a:prstGeom>
        </p:spPr>
        <p:txBody>
          <a:bodyPr wrap="square">
            <a:spAutoFit/>
          </a:bodyPr>
          <a:lstStyle/>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x :=0;</a:t>
            </a:r>
          </a:p>
          <a:p>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 @</a:t>
            </a:r>
            <a:r>
              <a:rPr lang="en-IN" dirty="0" smtClean="0">
                <a:solidFill>
                  <a:srgbClr val="DD4A68"/>
                </a:solidFill>
                <a:latin typeface="Arial" panose="020B0604020202020204" pitchFamily="34" charset="0"/>
                <a:ea typeface="Times New Roman" panose="02020603050405020304" pitchFamily="18" charset="0"/>
              </a:rPr>
              <a:t>x + 1 </a:t>
            </a:r>
            <a:r>
              <a:rPr lang="en-IN" dirty="0">
                <a:solidFill>
                  <a:srgbClr val="DD4A68"/>
                </a:solidFill>
                <a:latin typeface="Arial" panose="020B0604020202020204" pitchFamily="34" charset="0"/>
                <a:ea typeface="Times New Roman" panose="02020603050405020304" pitchFamily="18" charset="0"/>
              </a:rPr>
              <a:t>as </a:t>
            </a:r>
            <a:r>
              <a:rPr lang="en-IN" dirty="0" smtClean="0">
                <a:solidFill>
                  <a:srgbClr val="DD4A68"/>
                </a:solidFill>
                <a:latin typeface="Arial" panose="020B0604020202020204" pitchFamily="34" charset="0"/>
                <a:ea typeface="Times New Roman" panose="02020603050405020304" pitchFamily="18" charset="0"/>
              </a:rPr>
              <a:t>R1,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E </a:t>
            </a:r>
          </a:p>
          <a:p>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R1 = 5;</a:t>
            </a:r>
            <a:endParaRPr lang="en-IN" dirty="0">
              <a:solidFill>
                <a:srgbClr val="DD4A68"/>
              </a:solidFill>
              <a:latin typeface="Arial" panose="020B0604020202020204" pitchFamily="34" charset="0"/>
              <a:ea typeface="Times New Roman" panose="02020603050405020304" pitchFamily="18" charset="0"/>
            </a:endParaRP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 := @cnt + 1 </a:t>
            </a:r>
            <a:r>
              <a:rPr lang="en-IN" dirty="0" smtClean="0">
                <a:solidFill>
                  <a:srgbClr val="DD4A68"/>
                </a:solidFill>
                <a:latin typeface="Arial" panose="020B0604020202020204" pitchFamily="34" charset="0"/>
                <a:ea typeface="Times New Roman" panose="02020603050405020304" pitchFamily="18" charset="0"/>
              </a:rPr>
              <a:t>R1, </a:t>
            </a:r>
            <a:r>
              <a:rPr lang="en-IN" dirty="0">
                <a:solidFill>
                  <a:srgbClr val="DD4A68"/>
                </a:solidFill>
                <a:latin typeface="Arial" panose="020B0604020202020204" pitchFamily="34" charset="0"/>
                <a:ea typeface="Times New Roman" panose="02020603050405020304" pitchFamily="18" charset="0"/>
              </a:rPr>
              <a:t>mod(@cnt,2) </a:t>
            </a:r>
            <a:r>
              <a:rPr lang="en-IN" dirty="0" smtClean="0">
                <a:solidFill>
                  <a:srgbClr val="DD4A68"/>
                </a:solidFill>
                <a:latin typeface="Arial" panose="020B0604020202020204" pitchFamily="34" charset="0"/>
                <a:ea typeface="Times New Roman" panose="02020603050405020304" pitchFamily="18" charset="0"/>
              </a:rPr>
              <a:t>R2, </a:t>
            </a:r>
            <a:r>
              <a:rPr lang="en-IN" dirty="0">
                <a:solidFill>
                  <a:srgbClr val="DD4A68"/>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@cnt:=0) E</a:t>
            </a:r>
            <a:r>
              <a:rPr lang="en-IN" dirty="0" smtClean="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E1</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R2=0;</a:t>
            </a:r>
            <a:endParaRPr lang="en-IN"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MIN</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R1</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rgbClr val="DD4A68"/>
                </a:solidFill>
                <a:latin typeface="Arial" panose="020B0604020202020204" pitchFamily="34" charset="0"/>
                <a:ea typeface="Times New Roman" panose="02020603050405020304" pitchFamily="18" charset="0"/>
              </a:rPr>
              <a:t>GROUP BY </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rPr>
              <a:t>SELECT ... FROM (subquery) [AS] name ... </a:t>
            </a:r>
          </a:p>
        </p:txBody>
      </p:sp>
      <p:sp>
        <p:nvSpPr>
          <p:cNvPr id="7" name="Rectangle 6"/>
          <p:cNvSpPr/>
          <p:nvPr/>
        </p:nvSpPr>
        <p:spPr>
          <a:xfrm>
            <a:off x="108856" y="2088178"/>
            <a:ext cx="888274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Every table in a FROM clause must have a name, therefore the [AS] name clause is mandatory.</a:t>
            </a: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IN,  ALL, ANY, or </a:t>
            </a:r>
            <a:r>
              <a:rPr lang="en-IN" sz="4800" b="0" i="0" dirty="0" smtClean="0">
                <a:solidFill>
                  <a:srgbClr val="DC525C"/>
                </a:solidFill>
                <a:latin typeface="Segoe UI Light" panose="020B0502040204020203" pitchFamily="34" charset="0"/>
                <a:cs typeface="Segoe UI Light" panose="020B0502040204020203" pitchFamily="34" charset="0"/>
              </a:rPr>
              <a:t>SOME</a:t>
            </a:r>
            <a:endParaRPr lang="en-IN" sz="4800" b="0" i="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5" y="2743200"/>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9" name="Rectangle 8"/>
          <p:cNvSpPr/>
          <p:nvPr/>
        </p:nvSpPr>
        <p:spPr>
          <a:xfrm>
            <a:off x="132606" y="4433669"/>
            <a:ext cx="8882743" cy="646331"/>
          </a:xfrm>
          <a:prstGeom prst="rect">
            <a:avLst/>
          </a:prstGeom>
          <a:solidFill>
            <a:srgbClr val="E1FBF9"/>
          </a:solidFill>
        </p:spPr>
        <p:txBody>
          <a:bodyPr wrap="square">
            <a:spAutoFit/>
          </a:bodyPr>
          <a:lstStyle/>
          <a:p>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and </a:t>
            </a:r>
            <a:r>
              <a:rPr lang="en-IN" b="1" dirty="0" smtClean="0">
                <a:latin typeface="Arial" panose="020B0604020202020204" pitchFamily="34" charset="0"/>
                <a:cs typeface="Arial" panose="020B0604020202020204" pitchFamily="34" charset="0"/>
              </a:rPr>
              <a:t>=ANY</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are not synonyms when used with an expression list.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can take an expression list, but </a:t>
            </a:r>
            <a:r>
              <a:rPr lang="en-IN" b="1" dirty="0">
                <a:latin typeface="Arial" panose="020B0604020202020204" pitchFamily="34" charset="0"/>
                <a:cs typeface="Arial" panose="020B0604020202020204" pitchFamily="34" charset="0"/>
              </a:rPr>
              <a:t>= ANY </a:t>
            </a:r>
            <a:r>
              <a:rPr lang="en-IN" dirty="0">
                <a:latin typeface="Arial" panose="020B0604020202020204" pitchFamily="34" charset="0"/>
                <a:cs typeface="Arial" panose="020B0604020202020204" pitchFamily="34" charset="0"/>
              </a:rPr>
              <a:t>cannot.</a:t>
            </a:r>
          </a:p>
        </p:txBody>
      </p:sp>
      <p:sp>
        <p:nvSpPr>
          <p:cNvPr id="10" name="Rectangle 9"/>
          <p:cNvSpPr/>
          <p:nvPr/>
        </p:nvSpPr>
        <p:spPr>
          <a:xfrm>
            <a:off x="6096000" y="757696"/>
            <a:ext cx="2895597" cy="707886"/>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
        <p:nvSpPr>
          <p:cNvPr id="11" name="Rectangle 10"/>
          <p:cNvSpPr/>
          <p:nvPr/>
        </p:nvSpPr>
        <p:spPr>
          <a:xfrm>
            <a:off x="108855" y="3722469"/>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
        <p:nvSpPr>
          <p:cNvPr id="5" name="Rectangle 4"/>
          <p:cNvSpPr/>
          <p:nvPr/>
        </p:nvSpPr>
        <p:spPr>
          <a:xfrm>
            <a:off x="152399" y="5257800"/>
            <a:ext cx="8862949"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a:solidFill>
                  <a:schemeClr val="accent5">
                    <a:lumMod val="75000"/>
                  </a:schemeClr>
                </a:solidFill>
                <a:latin typeface="Arial" panose="020B0604020202020204" pitchFamily="34" charset="0"/>
                <a:cs typeface="Arial" panose="020B0604020202020204" pitchFamily="34" charset="0"/>
              </a:rPr>
              <a:t>IN</a:t>
            </a:r>
            <a:r>
              <a:rPr lang="en-IN" sz="2000" dirty="0" smtClean="0">
                <a:latin typeface="Arial" panose="020B0604020202020204" pitchFamily="34" charset="0"/>
                <a:cs typeface="Arial" panose="020B0604020202020204" pitchFamily="34" charset="0"/>
              </a:rPr>
              <a:t> (5+5, 10+10)</a:t>
            </a:r>
            <a:endParaRPr lang="en-IN" sz="2000" dirty="0">
              <a:latin typeface="Arial" panose="020B0604020202020204" pitchFamily="34" charset="0"/>
              <a:cs typeface="Arial" panose="020B0604020202020204" pitchFamily="34" charset="0"/>
            </a:endParaRPr>
          </a:p>
        </p:txBody>
      </p:sp>
      <p:sp>
        <p:nvSpPr>
          <p:cNvPr id="12" name="Rectangle 11"/>
          <p:cNvSpPr/>
          <p:nvPr/>
        </p:nvSpPr>
        <p:spPr>
          <a:xfrm>
            <a:off x="152401" y="5772090"/>
            <a:ext cx="8839196"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smtClean="0">
                <a:solidFill>
                  <a:schemeClr val="accent5">
                    <a:lumMod val="75000"/>
                  </a:schemeClr>
                </a:solidFill>
                <a:latin typeface="Arial" panose="020B0604020202020204" pitchFamily="34" charset="0"/>
                <a:cs typeface="Arial" panose="020B0604020202020204" pitchFamily="34" charset="0"/>
              </a:rPr>
              <a:t>=ANY</a:t>
            </a:r>
            <a:r>
              <a:rPr lang="en-IN" sz="2000" dirty="0" smtClean="0">
                <a:latin typeface="Arial" panose="020B0604020202020204" pitchFamily="34" charset="0"/>
                <a:cs typeface="Arial" panose="020B0604020202020204" pitchFamily="34" charset="0"/>
              </a:rPr>
              <a:t> (10, 20) </a:t>
            </a:r>
            <a:r>
              <a:rPr lang="en-IN" sz="2000" dirty="0" smtClean="0">
                <a:solidFill>
                  <a:srgbClr val="92D050"/>
                </a:solidFill>
                <a:latin typeface="Arial" panose="020B0604020202020204" pitchFamily="34" charset="0"/>
                <a:cs typeface="Arial" panose="020B0604020202020204" pitchFamily="34" charset="0"/>
              </a:rPr>
              <a:t>//error</a:t>
            </a:r>
            <a:endParaRPr lang="en-IN" sz="2000" dirty="0">
              <a:solidFill>
                <a:srgbClr val="92D050"/>
              </a:solidFill>
              <a:latin typeface="Arial" panose="020B0604020202020204" pitchFamily="34" charset="0"/>
              <a:cs typeface="Arial" panose="020B0604020202020204" pitchFamily="34" charset="0"/>
            </a:endParaRPr>
          </a:p>
        </p:txBody>
      </p:sp>
      <p:cxnSp>
        <p:nvCxnSpPr>
          <p:cNvPr id="8" name="Elbow Connector 7"/>
          <p:cNvCxnSpPr/>
          <p:nvPr/>
        </p:nvCxnSpPr>
        <p:spPr>
          <a:xfrm rot="10800000" flipV="1">
            <a:off x="7010400" y="4954476"/>
            <a:ext cx="864000" cy="720000"/>
          </a:xfrm>
          <a:prstGeom prst="bentConnector3">
            <a:avLst>
              <a:gd name="adj1" fmla="val 0"/>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7801"/>
            <a:ext cx="9144000" cy="2308324"/>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any / some</a:t>
            </a:r>
          </a:p>
        </p:txBody>
      </p:sp>
      <p:pic>
        <p:nvPicPr>
          <p:cNvPr id="1026" name="Picture 2" descr="greater_than_an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00" y="3124200"/>
            <a:ext cx="4366800" cy="28675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ss_than_an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5281" y="3124199"/>
            <a:ext cx="4436906" cy="286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9669869"/>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51" y="722055"/>
            <a:ext cx="9144000" cy="2308324"/>
          </a:xfrm>
          <a:prstGeom prst="rect">
            <a:avLst/>
          </a:prstGeom>
          <a:noFill/>
        </p:spPr>
        <p:txBody>
          <a:bodyPr wrap="square">
            <a:spAutoFit/>
          </a:bodyPr>
          <a:lstStyle/>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all</a:t>
            </a:r>
          </a:p>
        </p:txBody>
      </p:sp>
      <p:sp>
        <p:nvSpPr>
          <p:cNvPr id="10" name="AutoShape 4" descr="sql_greater_than_a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sql_greater_than_al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s://i2.wp.com/ramkedem.com/wp-content/uploads/2015/08/sql_greater_than_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08" y="3275800"/>
            <a:ext cx="4438800" cy="248131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i2.wp.com/ramkedem.com/wp-content/uploads/2015/08/less_than_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3094" y="3225171"/>
            <a:ext cx="4438800" cy="2582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31844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Difference between DBMS and RDBMS?</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all</a:t>
            </a:r>
            <a:endParaRPr lang="en-IN" sz="3200" b="1" i="1" dirty="0">
              <a:solidFill>
                <a:srgbClr val="FFFF00"/>
              </a:solidFill>
              <a:latin typeface="Arial" pitchFamily="34" charset="0"/>
              <a:cs typeface="Arial" pitchFamily="34" charset="0"/>
            </a:endParaRPr>
          </a:p>
        </p:txBody>
      </p:sp>
      <p:grpSp>
        <p:nvGrpSpPr>
          <p:cNvPr id="6" name="Group 5"/>
          <p:cNvGrpSpPr/>
          <p:nvPr/>
        </p:nvGrpSpPr>
        <p:grpSpPr>
          <a:xfrm>
            <a:off x="72787" y="1143000"/>
            <a:ext cx="8998426" cy="1559760"/>
            <a:chOff x="152400" y="4634526"/>
            <a:chExt cx="8998426" cy="1559760"/>
          </a:xfrm>
        </p:grpSpPr>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16566366"/>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Row 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49963047"/>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Row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Scalar or column </a:t>
            </a:r>
            <a:r>
              <a:rPr lang="en-IN" dirty="0" smtClean="0">
                <a:latin typeface="Arial" panose="020B0604020202020204" pitchFamily="34" charset="0"/>
                <a:cs typeface="Arial" panose="020B0604020202020204" pitchFamily="34" charset="0"/>
              </a:rPr>
              <a:t>Subqueries </a:t>
            </a:r>
            <a:r>
              <a:rPr lang="en-IN" dirty="0">
                <a:latin typeface="Arial" panose="020B0604020202020204" pitchFamily="34" charset="0"/>
                <a:cs typeface="Arial" panose="020B0604020202020204" pitchFamily="34" charset="0"/>
              </a:rPr>
              <a:t>return a single value or a column of values. A row subquery is a subquery variant that returns a single row and can thus return more than one column value. You can use = , &gt;, &lt;, &gt;=, &lt;=, &lt;&gt;, !=, &lt;=&gt;</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981200"/>
            <a:ext cx="8991600" cy="1477328"/>
          </a:xfrm>
          <a:prstGeom prst="rect">
            <a:avLst/>
          </a:prstGeom>
        </p:spPr>
        <p:txBody>
          <a:bodyPr wrap="square">
            <a:spAutoFit/>
          </a:bodyPr>
          <a:lstStyle/>
          <a:p>
            <a:pPr marL="342900" indent="-342900">
              <a:buFont typeface="+mj-lt"/>
              <a:buAutoNum type="arabicPeriod"/>
            </a:pPr>
            <a:r>
              <a:rPr lang="en-IN" dirty="0" smtClean="0">
                <a:solidFill>
                  <a:srgbClr val="FF0000"/>
                </a:solidFill>
                <a:latin typeface="Arial" panose="020B0604020202020204" pitchFamily="34" charset="0"/>
                <a:cs typeface="Arial" panose="020B0604020202020204" pitchFamily="34" charset="0"/>
              </a:rPr>
              <a:t>SELECT * </a:t>
            </a:r>
            <a:r>
              <a:rPr lang="en-IN" dirty="0">
                <a:solidFill>
                  <a:srgbClr val="FF0000"/>
                </a:solidFill>
                <a:latin typeface="Arial" panose="020B0604020202020204" pitchFamily="34" charset="0"/>
                <a:cs typeface="Arial" panose="020B0604020202020204" pitchFamily="34" charset="0"/>
              </a:rPr>
              <a:t>from </a:t>
            </a:r>
            <a:r>
              <a:rPr lang="en-IN" dirty="0" smtClean="0">
                <a:solidFill>
                  <a:srgbClr val="FF0000"/>
                </a:solidFill>
                <a:latin typeface="Arial" panose="020B0604020202020204" pitchFamily="34" charset="0"/>
                <a:cs typeface="Arial" panose="020B0604020202020204" pitchFamily="34" charset="0"/>
              </a:rPr>
              <a:t>EMP where </a:t>
            </a:r>
            <a:r>
              <a:rPr lang="en-IN" dirty="0">
                <a:solidFill>
                  <a:srgbClr val="FF0000"/>
                </a:solidFill>
                <a:latin typeface="Arial" panose="020B0604020202020204" pitchFamily="34" charset="0"/>
                <a:cs typeface="Arial" panose="020B0604020202020204" pitchFamily="34" charset="0"/>
              </a:rPr>
              <a:t>deptno, 1 = </a:t>
            </a:r>
            <a:r>
              <a:rPr lang="en-IN" dirty="0" smtClean="0">
                <a:solidFill>
                  <a:srgbClr val="FF0000"/>
                </a:solidFill>
                <a:latin typeface="Arial" panose="020B0604020202020204" pitchFamily="34" charset="0"/>
                <a:cs typeface="Arial" panose="020B0604020202020204" pitchFamily="34" charset="0"/>
              </a:rPr>
              <a:t>(SELECT deptno</a:t>
            </a:r>
            <a:r>
              <a:rPr lang="en-IN" dirty="0">
                <a:solidFill>
                  <a:srgbClr val="FF0000"/>
                </a:solidFill>
                <a:latin typeface="Arial" panose="020B0604020202020204" pitchFamily="34" charset="0"/>
                <a:cs typeface="Arial" panose="020B0604020202020204" pitchFamily="34" charset="0"/>
              </a:rPr>
              <a:t>, 1 from </a:t>
            </a:r>
            <a:r>
              <a:rPr lang="en-IN" dirty="0" smtClean="0">
                <a:solidFill>
                  <a:srgbClr val="FF0000"/>
                </a:solidFill>
                <a:latin typeface="Arial" panose="020B0604020202020204" pitchFamily="34" charset="0"/>
                <a:cs typeface="Arial" panose="020B0604020202020204" pitchFamily="34" charset="0"/>
              </a:rPr>
              <a:t>DEPT where </a:t>
            </a:r>
            <a:r>
              <a:rPr lang="en-IN" dirty="0">
                <a:solidFill>
                  <a:srgbClr val="FF0000"/>
                </a:solidFill>
                <a:latin typeface="Arial" panose="020B0604020202020204" pitchFamily="34" charset="0"/>
                <a:cs typeface="Arial" panose="020B0604020202020204" pitchFamily="34" charset="0"/>
              </a:rPr>
              <a:t>deptno=10);</a:t>
            </a:r>
            <a:endParaRPr lang="en-IN" dirty="0" smtClean="0">
              <a:solidFill>
                <a:srgbClr val="FF0000"/>
              </a:solidFill>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ROW</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1</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a:latin typeface="Arial" panose="020B0604020202020204" pitchFamily="34" charset="0"/>
                <a:cs typeface="Arial" panose="020B0604020202020204" pitchFamily="34" charset="0"/>
              </a:rPr>
              <a:t>1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10</a:t>
            </a:r>
            <a:r>
              <a:rPr lang="en-IN"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13788860"/>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EXISTS or NOT EXISTS</a:t>
            </a:r>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EXISTS or NOT EXISTS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Correlated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Correlated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JOINS</a:t>
            </a:r>
          </a:p>
        </p:txBody>
      </p:sp>
    </p:spTree>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chemeClr val="bg1">
                    <a:lumMod val="95000"/>
                  </a:schemeClr>
                </a:solidFill>
                <a:latin typeface="Arial" panose="020B0604020202020204" pitchFamily="34" charset="0"/>
                <a:cs typeface="Arial" panose="020B0604020202020204" pitchFamily="34" charset="0"/>
              </a:rPr>
              <a:t>ACID properties of transactions</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600200"/>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pic>
        <p:nvPicPr>
          <p:cNvPr id="26" name="Picture 25"/>
          <p:cNvPicPr>
            <a:picLocks noChangeAspect="1"/>
          </p:cNvPicPr>
          <p:nvPr/>
        </p:nvPicPr>
        <p:blipFill>
          <a:blip r:embed="rId2"/>
          <a:stretch>
            <a:fillRect/>
          </a:stretch>
        </p:blipFill>
        <p:spPr>
          <a:xfrm>
            <a:off x="228600" y="2554307"/>
            <a:ext cx="8220075" cy="1543050"/>
          </a:xfrm>
          <a:prstGeom prst="rect">
            <a:avLst/>
          </a:prstGeom>
        </p:spPr>
      </p:pic>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524000"/>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sp>
        <p:nvSpPr>
          <p:cNvPr id="8" name="Rectangle 7"/>
          <p:cNvSpPr/>
          <p:nvPr/>
        </p:nvSpPr>
        <p:spPr>
          <a:xfrm>
            <a:off x="162296" y="1981200"/>
            <a:ext cx="881940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ea typeface="Times New Roman" panose="02020603050405020304" pitchFamily="18" charset="0"/>
              </a:rPr>
              <a:t> * </a:t>
            </a:r>
            <a:r>
              <a:rPr lang="en-US" dirty="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ea typeface="Times New Roman" panose="02020603050405020304" pitchFamily="18" charset="0"/>
              </a:rPr>
              <a:t> MENUCARD, SOFTDRINK;</a:t>
            </a:r>
          </a:p>
          <a:p>
            <a:pPr marL="285750" indent="-285750">
              <a:buFont typeface="Arial" panose="020B0604020202020204" pitchFamily="34" charset="0"/>
              <a:buChar char="•"/>
            </a:pPr>
            <a:endParaRPr lang="en-US" sz="800" dirty="0" smtClean="0">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t> M.NAME, S.NAME, M.RATE, S.RATE, M.RATE + S.RATE AS "TOTAL" </a:t>
            </a:r>
            <a:r>
              <a:rPr lang="en-US" dirty="0">
                <a:solidFill>
                  <a:srgbClr val="0077AA"/>
                </a:solidFill>
                <a:latin typeface="Arial" panose="020B0604020202020204" pitchFamily="34" charset="0"/>
                <a:ea typeface="Times New Roman" panose="02020603050405020304" pitchFamily="18" charset="0"/>
              </a:rPr>
              <a:t>FROM</a:t>
            </a:r>
            <a:r>
              <a:rPr lang="en-US" dirty="0" smtClean="0"/>
              <a:t> MENUCARD M, SOFTDRINK S;</a:t>
            </a:r>
            <a:endParaRPr lang="en-US" dirty="0"/>
          </a:p>
        </p:txBody>
      </p:sp>
      <p:pic>
        <p:nvPicPr>
          <p:cNvPr id="13" name="Picture 12"/>
          <p:cNvPicPr>
            <a:picLocks noChangeAspect="1"/>
          </p:cNvPicPr>
          <p:nvPr/>
        </p:nvPicPr>
        <p:blipFill>
          <a:blip r:embed="rId2"/>
          <a:stretch>
            <a:fillRect/>
          </a:stretch>
        </p:blipFill>
        <p:spPr>
          <a:xfrm>
            <a:off x="76200" y="3124200"/>
            <a:ext cx="4145478" cy="3185114"/>
          </a:xfrm>
          <a:prstGeom prst="rect">
            <a:avLst/>
          </a:prstGeom>
        </p:spPr>
      </p:pic>
      <p:pic>
        <p:nvPicPr>
          <p:cNvPr id="14" name="Picture 13"/>
          <p:cNvPicPr>
            <a:picLocks noChangeAspect="1"/>
          </p:cNvPicPr>
          <p:nvPr/>
        </p:nvPicPr>
        <p:blipFill>
          <a:blip r:embed="rId3"/>
          <a:stretch>
            <a:fillRect/>
          </a:stretch>
        </p:blipFill>
        <p:spPr>
          <a:xfrm>
            <a:off x="4724400" y="3098892"/>
            <a:ext cx="3962400" cy="3321424"/>
          </a:xfrm>
          <a:prstGeom prst="rect">
            <a:avLst/>
          </a:prstGeom>
        </p:spPr>
      </p:pic>
    </p:spTree>
    <p:extLst>
      <p:ext uri="{BB962C8B-B14F-4D97-AF65-F5344CB8AC3E}">
        <p14:creationId xmlns:p14="http://schemas.microsoft.com/office/powerpoint/2010/main" val="1308689304"/>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396116" cy="575075"/>
          </a:xfrm>
          <a:prstGeom prst="rect">
            <a:avLst/>
          </a:prstGeom>
        </p:spPr>
      </p:pic>
      <p:sp>
        <p:nvSpPr>
          <p:cNvPr id="8" name="Rectangle 7"/>
          <p:cNvSpPr/>
          <p:nvPr/>
        </p:nvSpPr>
        <p:spPr>
          <a:xfrm>
            <a:off x="162296" y="838200"/>
            <a:ext cx="8819408" cy="646331"/>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t> NAME, COUNT(*) "TOTAL EMPLOYEES", RATE * COUNT(*) "TOTAL COST" </a:t>
            </a:r>
            <a:r>
              <a:rPr lang="en-US" dirty="0">
                <a:solidFill>
                  <a:srgbClr val="0077AA"/>
                </a:solidFill>
                <a:latin typeface="Arial" panose="020B0604020202020204" pitchFamily="34" charset="0"/>
                <a:ea typeface="Times New Roman" panose="02020603050405020304" pitchFamily="18" charset="0"/>
              </a:rPr>
              <a:t>FROM</a:t>
            </a:r>
            <a:r>
              <a:rPr lang="en-US" dirty="0" smtClean="0"/>
              <a:t> N2EMPLOYEE, SOFTDRINK GROUP BY NAME;</a:t>
            </a:r>
            <a:endParaRPr lang="en-US" dirty="0"/>
          </a:p>
        </p:txBody>
      </p:sp>
      <p:pic>
        <p:nvPicPr>
          <p:cNvPr id="11" name="Picture 10"/>
          <p:cNvPicPr>
            <a:picLocks noChangeAspect="1"/>
          </p:cNvPicPr>
          <p:nvPr/>
        </p:nvPicPr>
        <p:blipFill>
          <a:blip r:embed="rId3"/>
          <a:stretch>
            <a:fillRect/>
          </a:stretch>
        </p:blipFill>
        <p:spPr>
          <a:xfrm>
            <a:off x="209684" y="1600200"/>
            <a:ext cx="6619504" cy="1759395"/>
          </a:xfrm>
          <a:prstGeom prst="rect">
            <a:avLst/>
          </a:prstGeom>
        </p:spPr>
      </p:pic>
      <p:sp>
        <p:nvSpPr>
          <p:cNvPr id="2" name="Rectangle 1"/>
          <p:cNvSpPr/>
          <p:nvPr/>
        </p:nvSpPr>
        <p:spPr>
          <a:xfrm>
            <a:off x="209684" y="3505200"/>
            <a:ext cx="8629516"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t> NAME, TYPE, COST </a:t>
            </a:r>
            <a:r>
              <a:rPr lang="en-US" dirty="0">
                <a:solidFill>
                  <a:srgbClr val="0077AA"/>
                </a:solidFill>
                <a:latin typeface="Arial" panose="020B0604020202020204" pitchFamily="34" charset="0"/>
                <a:ea typeface="Times New Roman" panose="02020603050405020304" pitchFamily="18" charset="0"/>
              </a:rPr>
              <a:t>FROM</a:t>
            </a:r>
            <a:r>
              <a:rPr lang="en-US" dirty="0" smtClean="0"/>
              <a:t> BOOK, AVAILABLEIN;</a:t>
            </a:r>
            <a:endParaRPr lang="en-US" dirty="0"/>
          </a:p>
        </p:txBody>
      </p:sp>
      <p:pic>
        <p:nvPicPr>
          <p:cNvPr id="5" name="Picture 4"/>
          <p:cNvPicPr>
            <a:picLocks noChangeAspect="1"/>
          </p:cNvPicPr>
          <p:nvPr/>
        </p:nvPicPr>
        <p:blipFill>
          <a:blip r:embed="rId4"/>
          <a:stretch>
            <a:fillRect/>
          </a:stretch>
        </p:blipFill>
        <p:spPr>
          <a:xfrm>
            <a:off x="224527" y="3954128"/>
            <a:ext cx="3356873" cy="2675271"/>
          </a:xfrm>
          <a:prstGeom prst="rect">
            <a:avLst/>
          </a:prstGeom>
        </p:spPr>
      </p:pic>
    </p:spTree>
    <p:extLst>
      <p:ext uri="{BB962C8B-B14F-4D97-AF65-F5344CB8AC3E}">
        <p14:creationId xmlns:p14="http://schemas.microsoft.com/office/powerpoint/2010/main" val="3515033859"/>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Cross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21523"/>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CROSS JOIN produced a result set which is the product of rows of two associated tables when no WHERE clause is used with CROSS JOIN. In this join, the result set appeared by multiplying each row of the first table with all rows in the second table if no condition introduced with CROSS JOIN.</a:t>
            </a:r>
          </a:p>
        </p:txBody>
      </p:sp>
      <p:sp>
        <p:nvSpPr>
          <p:cNvPr id="7" name="Rectangle 6"/>
          <p:cNvSpPr/>
          <p:nvPr/>
        </p:nvSpPr>
        <p:spPr>
          <a:xfrm>
            <a:off x="76200" y="1916923"/>
            <a:ext cx="9067800" cy="707886"/>
          </a:xfrm>
          <a:prstGeom prst="rect">
            <a:avLst/>
          </a:prstGeom>
        </p:spPr>
        <p:txBody>
          <a:bodyPr wrap="square">
            <a:spAutoFit/>
          </a:bodyPr>
          <a:lstStyle/>
          <a:p>
            <a:r>
              <a:rPr lang="en-US" sz="2000" dirty="0">
                <a:solidFill>
                  <a:srgbClr val="0077AA"/>
                </a:solidFill>
                <a:latin typeface="Liberation Mono"/>
              </a:rPr>
              <a:t>SELECT column-list from &lt;table_references&gt; CROSS </a:t>
            </a:r>
            <a:r>
              <a:rPr lang="en-US" sz="2000" dirty="0" smtClean="0">
                <a:solidFill>
                  <a:srgbClr val="0077AA"/>
                </a:solidFill>
                <a:latin typeface="Liberation Mono"/>
              </a:rPr>
              <a:t>JOIN &lt;</a:t>
            </a:r>
            <a:r>
              <a:rPr lang="en-US" sz="2000" dirty="0">
                <a:solidFill>
                  <a:srgbClr val="0077AA"/>
                </a:solidFill>
                <a:latin typeface="Liberation Mono"/>
              </a:rPr>
              <a:t>table_references&gt;</a:t>
            </a:r>
          </a:p>
        </p:txBody>
      </p:sp>
      <p:sp>
        <p:nvSpPr>
          <p:cNvPr id="10" name="Rectangle 9"/>
          <p:cNvSpPr/>
          <p:nvPr/>
        </p:nvSpPr>
        <p:spPr>
          <a:xfrm>
            <a:off x="162296" y="2667000"/>
            <a:ext cx="6030305" cy="369332"/>
          </a:xfrm>
          <a:prstGeom prst="rect">
            <a:avLst/>
          </a:prstGeom>
        </p:spPr>
        <p:txBody>
          <a:bodyPr wrap="non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t> *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t>BOOK</a:t>
            </a:r>
            <a:r>
              <a:rPr lang="en-IN" dirty="0" smtClean="0">
                <a:solidFill>
                  <a:srgbClr val="E0D612"/>
                </a:solidFill>
                <a:latin typeface="Arial" panose="020B0604020202020204" pitchFamily="34" charset="0"/>
                <a:cs typeface="Arial" panose="020B0604020202020204" pitchFamily="34" charset="0"/>
              </a:rPr>
              <a:t> CROSS</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US" dirty="0" smtClean="0"/>
              <a:t> AVAILABLEIN;</a:t>
            </a:r>
            <a:endParaRPr lang="en-US" dirty="0"/>
          </a:p>
        </p:txBody>
      </p:sp>
      <p:pic>
        <p:nvPicPr>
          <p:cNvPr id="11" name="Picture 10"/>
          <p:cNvPicPr>
            <a:picLocks noChangeAspect="1"/>
          </p:cNvPicPr>
          <p:nvPr/>
        </p:nvPicPr>
        <p:blipFill>
          <a:blip r:embed="rId2"/>
          <a:stretch>
            <a:fillRect/>
          </a:stretch>
        </p:blipFill>
        <p:spPr>
          <a:xfrm>
            <a:off x="181098" y="3124200"/>
            <a:ext cx="3705102" cy="3598862"/>
          </a:xfrm>
          <a:prstGeom prst="rect">
            <a:avLst/>
          </a:prstGeom>
        </p:spPr>
      </p:pic>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pic>
        <p:nvPicPr>
          <p:cNvPr id="26" name="Picture 25"/>
          <p:cNvPicPr>
            <a:picLocks noChangeAspect="1"/>
          </p:cNvPicPr>
          <p:nvPr/>
        </p:nvPicPr>
        <p:blipFill>
          <a:blip r:embed="rId2"/>
          <a:stretch>
            <a:fillRect/>
          </a:stretch>
        </p:blipFill>
        <p:spPr>
          <a:xfrm>
            <a:off x="252412" y="3581400"/>
            <a:ext cx="8639175" cy="1743075"/>
          </a:xfrm>
          <a:prstGeom prst="rect">
            <a:avLst/>
          </a:prstGeom>
        </p:spPr>
      </p:pic>
    </p:spTree>
    <p:extLst>
      <p:ext uri="{BB962C8B-B14F-4D97-AF65-F5344CB8AC3E}">
        <p14:creationId xmlns:p14="http://schemas.microsoft.com/office/powerpoint/2010/main" val="1669231532"/>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sp>
        <p:nvSpPr>
          <p:cNvPr id="3" name="Rectangle 2"/>
          <p:cNvSpPr/>
          <p:nvPr/>
        </p:nvSpPr>
        <p:spPr>
          <a:xfrm>
            <a:off x="228600" y="2669113"/>
            <a:ext cx="87630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t> * </a:t>
            </a:r>
            <a:r>
              <a:rPr lang="en-US" dirty="0">
                <a:solidFill>
                  <a:srgbClr val="0077AA"/>
                </a:solidFill>
                <a:latin typeface="Arial" panose="020B0604020202020204" pitchFamily="34" charset="0"/>
                <a:ea typeface="Times New Roman" panose="02020603050405020304" pitchFamily="18" charset="0"/>
              </a:rPr>
              <a:t>FROM</a:t>
            </a:r>
            <a:r>
              <a:rPr lang="en-US" dirty="0" smtClean="0"/>
              <a:t> EMPLOYEE E, ADDRESS A </a:t>
            </a:r>
            <a:r>
              <a:rPr lang="en-US" dirty="0">
                <a:solidFill>
                  <a:srgbClr val="E0D612"/>
                </a:solidFill>
                <a:latin typeface="Arial" panose="020B0604020202020204" pitchFamily="34" charset="0"/>
                <a:cs typeface="Arial" panose="020B0604020202020204" pitchFamily="34" charset="0"/>
              </a:rPr>
              <a:t>WHERE</a:t>
            </a:r>
            <a:r>
              <a:rPr lang="en-US" dirty="0" smtClean="0"/>
              <a:t> E.ID = A.EMPLOYEEID;</a:t>
            </a:r>
            <a:endParaRPr lang="en-US" dirty="0"/>
          </a:p>
        </p:txBody>
      </p:sp>
      <p:pic>
        <p:nvPicPr>
          <p:cNvPr id="2" name="Picture 1"/>
          <p:cNvPicPr>
            <a:picLocks noChangeAspect="1"/>
          </p:cNvPicPr>
          <p:nvPr/>
        </p:nvPicPr>
        <p:blipFill>
          <a:blip r:embed="rId2"/>
          <a:stretch>
            <a:fillRect/>
          </a:stretch>
        </p:blipFill>
        <p:spPr>
          <a:xfrm>
            <a:off x="228600" y="3200400"/>
            <a:ext cx="8382000" cy="3063222"/>
          </a:xfrm>
          <a:prstGeom prst="rect">
            <a:avLst/>
          </a:prstGeom>
        </p:spPr>
      </p:pic>
    </p:spTree>
    <p:extLst>
      <p:ext uri="{BB962C8B-B14F-4D97-AF65-F5344CB8AC3E}">
        <p14:creationId xmlns:p14="http://schemas.microsoft.com/office/powerpoint/2010/main" val="2999391625"/>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
        <p:nvSpPr>
          <p:cNvPr id="3" name="Oval 2"/>
          <p:cNvSpPr/>
          <p:nvPr/>
        </p:nvSpPr>
        <p:spPr>
          <a:xfrm>
            <a:off x="3048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20574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8100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7150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048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0574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5626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3152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a:off x="3962400" y="1828800"/>
            <a:ext cx="138545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ON condition and USING Attribute</a:t>
            </a:r>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581876"/>
            <a:ext cx="7594974"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752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ON table1.column-name = table2.column-name</a:t>
            </a:r>
          </a:p>
        </p:txBody>
      </p:sp>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
        <p:nvSpPr>
          <p:cNvPr id="3" name="Rectangle 2"/>
          <p:cNvSpPr/>
          <p:nvPr/>
        </p:nvSpPr>
        <p:spPr>
          <a:xfrm>
            <a:off x="76200" y="2514600"/>
            <a:ext cx="8991600" cy="64633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smtClean="0">
                <a:latin typeface="Arial" panose="020B0604020202020204" pitchFamily="34" charset="0"/>
                <a:cs typeface="Arial" panose="020B0604020202020204" pitchFamily="34" charset="0"/>
              </a:rPr>
              <a:t> *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US" dirty="0" smtClean="0">
                <a:latin typeface="Arial" panose="020B0604020202020204" pitchFamily="34" charset="0"/>
                <a:cs typeface="Arial" panose="020B0604020202020204" pitchFamily="34" charset="0"/>
              </a:rPr>
              <a:t> EMPLOYEE E </a:t>
            </a:r>
            <a:r>
              <a:rPr lang="en-IN" dirty="0">
                <a:solidFill>
                  <a:srgbClr val="E0D612"/>
                </a:solidFill>
                <a:latin typeface="Arial" panose="020B0604020202020204" pitchFamily="34" charset="0"/>
                <a:cs typeface="Arial" panose="020B0604020202020204" pitchFamily="34" charset="0"/>
              </a:rPr>
              <a:t>INNER</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US" dirty="0" smtClean="0">
                <a:latin typeface="Arial" panose="020B0604020202020204" pitchFamily="34" charset="0"/>
                <a:cs typeface="Arial" panose="020B0604020202020204" pitchFamily="34" charset="0"/>
              </a:rPr>
              <a:t> QUALIFICATION Q </a:t>
            </a:r>
            <a:r>
              <a:rPr lang="en-IN" dirty="0">
                <a:solidFill>
                  <a:srgbClr val="DD4A68"/>
                </a:solidFill>
                <a:latin typeface="Arial" panose="020B0604020202020204" pitchFamily="34" charset="0"/>
                <a:ea typeface="Times New Roman" panose="02020603050405020304" pitchFamily="18" charset="0"/>
              </a:rPr>
              <a:t>ON</a:t>
            </a:r>
            <a:r>
              <a:rPr lang="en-US" dirty="0" smtClean="0">
                <a:latin typeface="Arial" panose="020B0604020202020204" pitchFamily="34" charset="0"/>
                <a:cs typeface="Arial" panose="020B0604020202020204" pitchFamily="34" charset="0"/>
              </a:rPr>
              <a:t> E.ID = Q.EMPLOYEEID;</a:t>
            </a:r>
            <a:endParaRPr lang="en-US" dirty="0">
              <a:latin typeface="Arial" panose="020B0604020202020204" pitchFamily="34" charset="0"/>
              <a:cs typeface="Arial" panose="020B0604020202020204" pitchFamily="34" charset="0"/>
            </a:endParaRPr>
          </a:p>
        </p:txBody>
      </p:sp>
      <p:pic>
        <p:nvPicPr>
          <p:cNvPr id="35" name="Picture 34"/>
          <p:cNvPicPr>
            <a:picLocks noChangeAspect="1"/>
          </p:cNvPicPr>
          <p:nvPr/>
        </p:nvPicPr>
        <p:blipFill>
          <a:blip r:embed="rId3"/>
          <a:stretch>
            <a:fillRect/>
          </a:stretch>
        </p:blipFill>
        <p:spPr>
          <a:xfrm>
            <a:off x="71437" y="5038725"/>
            <a:ext cx="9001125" cy="1819275"/>
          </a:xfrm>
          <a:prstGeom prst="rect">
            <a:avLst/>
          </a:prstGeom>
        </p:spPr>
      </p:pic>
      <p:pic>
        <p:nvPicPr>
          <p:cNvPr id="2" name="Picture 1"/>
          <p:cNvPicPr>
            <a:picLocks noChangeAspect="1"/>
          </p:cNvPicPr>
          <p:nvPr/>
        </p:nvPicPr>
        <p:blipFill>
          <a:blip r:embed="rId4"/>
          <a:stretch>
            <a:fillRect/>
          </a:stretch>
        </p:blipFill>
        <p:spPr>
          <a:xfrm>
            <a:off x="71437" y="3237131"/>
            <a:ext cx="8935529" cy="1792069"/>
          </a:xfrm>
          <a:prstGeom prst="rect">
            <a:avLst/>
          </a:prstGeom>
        </p:spPr>
      </p:pic>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1752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USING (column-name)</a:t>
            </a:r>
          </a:p>
        </p:txBody>
      </p:sp>
      <p:sp>
        <p:nvSpPr>
          <p:cNvPr id="10" name="Rectangle 9"/>
          <p:cNvSpPr/>
          <p:nvPr/>
        </p:nvSpPr>
        <p:spPr>
          <a:xfrm>
            <a:off x="76200" y="2514600"/>
            <a:ext cx="8991600" cy="369332"/>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smtClean="0">
                <a:latin typeface="Arial" panose="020B0604020202020204" pitchFamily="34" charset="0"/>
                <a:ea typeface="Times New Roman" panose="02020603050405020304" pitchFamily="18" charset="0"/>
                <a:cs typeface="Arial" panose="020B0604020202020204" pitchFamily="34" charset="0"/>
              </a:rPr>
              <a:t>*</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FROM </a:t>
            </a:r>
            <a:r>
              <a:rPr lang="en-US" dirty="0" smtClean="0">
                <a:latin typeface="Arial" panose="020B0604020202020204" pitchFamily="34" charset="0"/>
                <a:ea typeface="Times New Roman" panose="02020603050405020304" pitchFamily="18" charset="0"/>
                <a:cs typeface="Arial" panose="020B0604020202020204" pitchFamily="34" charset="0"/>
              </a:rPr>
              <a:t>CUSTOMER</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E0D612"/>
                </a:solidFill>
                <a:latin typeface="Arial" panose="020B0604020202020204" pitchFamily="34" charset="0"/>
                <a:cs typeface="Arial" panose="020B0604020202020204" pitchFamily="34" charset="0"/>
              </a:rPr>
              <a:t>INNER</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E0D612"/>
                </a:solidFill>
                <a:latin typeface="Arial" panose="020B0604020202020204" pitchFamily="34" charset="0"/>
                <a:cs typeface="Arial" panose="020B0604020202020204" pitchFamily="34" charset="0"/>
              </a:rPr>
              <a:t>JOIN</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latin typeface="Arial" panose="020B0604020202020204" pitchFamily="34" charset="0"/>
                <a:ea typeface="Times New Roman" panose="02020603050405020304" pitchFamily="18" charset="0"/>
                <a:cs typeface="Arial" panose="020B0604020202020204" pitchFamily="34" charset="0"/>
              </a:rPr>
              <a:t>ORD</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DD4A68"/>
                </a:solidFill>
                <a:latin typeface="Arial" panose="020B0604020202020204" pitchFamily="34" charset="0"/>
                <a:ea typeface="Times New Roman" panose="02020603050405020304" pitchFamily="18" charset="0"/>
              </a:rPr>
              <a:t>USING</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latin typeface="Arial" panose="020B0604020202020204" pitchFamily="34" charset="0"/>
                <a:ea typeface="Times New Roman" panose="02020603050405020304" pitchFamily="18" charset="0"/>
                <a:cs typeface="Arial" panose="020B0604020202020204" pitchFamily="34" charset="0"/>
              </a:rPr>
              <a:t>(CUSTID);</a:t>
            </a:r>
            <a:endParaRPr lang="en-US" dirty="0">
              <a:latin typeface="Arial" panose="020B0604020202020204" pitchFamily="34" charset="0"/>
              <a:ea typeface="Times New Roman" panose="02020603050405020304" pitchFamily="18" charset="0"/>
              <a:cs typeface="Arial" panose="020B0604020202020204" pitchFamily="34" charset="0"/>
            </a:endParaRPr>
          </a:p>
        </p:txBody>
      </p:sp>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pic>
        <p:nvPicPr>
          <p:cNvPr id="2" name="Picture 1"/>
          <p:cNvPicPr>
            <a:picLocks noChangeAspect="1"/>
          </p:cNvPicPr>
          <p:nvPr/>
        </p:nvPicPr>
        <p:blipFill>
          <a:blip r:embed="rId3"/>
          <a:stretch>
            <a:fillRect/>
          </a:stretch>
        </p:blipFill>
        <p:spPr>
          <a:xfrm>
            <a:off x="65039" y="3048000"/>
            <a:ext cx="8970104" cy="2133600"/>
          </a:xfrm>
          <a:prstGeom prst="rect">
            <a:avLst/>
          </a:prstGeom>
        </p:spPr>
      </p:pic>
      <p:pic>
        <p:nvPicPr>
          <p:cNvPr id="28" name="Picture 27"/>
          <p:cNvPicPr>
            <a:picLocks noChangeAspect="1"/>
          </p:cNvPicPr>
          <p:nvPr/>
        </p:nvPicPr>
        <p:blipFill>
          <a:blip r:embed="rId4"/>
          <a:stretch>
            <a:fillRect/>
          </a:stretch>
        </p:blipFill>
        <p:spPr>
          <a:xfrm>
            <a:off x="76200" y="5162550"/>
            <a:ext cx="9000000" cy="1697034"/>
          </a:xfrm>
          <a:prstGeom prst="rect">
            <a:avLst/>
          </a:prstGeom>
        </p:spPr>
      </p:pic>
    </p:spTree>
    <p:extLst>
      <p:ext uri="{BB962C8B-B14F-4D97-AF65-F5344CB8AC3E}">
        <p14:creationId xmlns:p14="http://schemas.microsoft.com/office/powerpoint/2010/main" val="3906557571"/>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US" sz="2800" b="1" i="1" dirty="0">
                <a:solidFill>
                  <a:srgbClr val="FFFF00"/>
                </a:solidFill>
                <a:latin typeface="Arial" pitchFamily="34" charset="0"/>
                <a:cs typeface="Arial" pitchFamily="34" charset="0"/>
              </a:rPr>
              <a:t>JOINS – Natural Join</a:t>
            </a:r>
            <a:endParaRPr lang="en-IN" sz="2800" b="1" i="1" dirty="0">
              <a:solidFill>
                <a:srgbClr val="FFFF00"/>
              </a:solidFill>
              <a:latin typeface="Arial" pitchFamily="34" charset="0"/>
              <a:cs typeface="Arial" pitchFamily="34" charset="0"/>
            </a:endParaRPr>
          </a:p>
        </p:txBody>
      </p:sp>
      <p:sp>
        <p:nvSpPr>
          <p:cNvPr id="5" name="Rectangle 4"/>
          <p:cNvSpPr/>
          <p:nvPr/>
        </p:nvSpPr>
        <p:spPr>
          <a:xfrm>
            <a:off x="76200" y="10784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NATURAL JOIN </a:t>
            </a:r>
            <a:r>
              <a:rPr lang="en-IN" dirty="0">
                <a:latin typeface="Arial" panose="020B0604020202020204" pitchFamily="34" charset="0"/>
                <a:cs typeface="Arial" panose="020B0604020202020204" pitchFamily="34" charset="0"/>
              </a:rPr>
              <a:t>is such a join that performs the same task as an </a:t>
            </a:r>
            <a:r>
              <a:rPr lang="en-IN" dirty="0" smtClean="0">
                <a:solidFill>
                  <a:srgbClr val="C74C49"/>
                </a:solidFill>
                <a:latin typeface="Arial" panose="020B0604020202020204" pitchFamily="34" charset="0"/>
                <a:cs typeface="Arial" panose="020B0604020202020204" pitchFamily="34" charset="0"/>
              </a:rPr>
              <a:t>INNER JOIN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406924"/>
            <a:ext cx="8991600" cy="707886"/>
          </a:xfrm>
          <a:prstGeom prst="rect">
            <a:avLst/>
          </a:prstGeom>
        </p:spPr>
        <p:txBody>
          <a:bodyPr wrap="square">
            <a:spAutoFit/>
          </a:bodyPr>
          <a:lstStyle/>
          <a:p>
            <a:r>
              <a:rPr lang="en-US" sz="2000" dirty="0">
                <a:solidFill>
                  <a:srgbClr val="0077AA"/>
                </a:solidFill>
                <a:latin typeface="Liberation Mono"/>
              </a:rPr>
              <a:t>SELECT column-list from &lt;</a:t>
            </a:r>
            <a:r>
              <a:rPr lang="en-US" sz="2000" dirty="0" smtClean="0">
                <a:solidFill>
                  <a:srgbClr val="0077AA"/>
                </a:solidFill>
                <a:latin typeface="Liberation Mono"/>
              </a:rPr>
              <a:t>table_references&gt; </a:t>
            </a:r>
            <a:r>
              <a:rPr lang="en-US" sz="2000" dirty="0">
                <a:solidFill>
                  <a:srgbClr val="0077AA"/>
                </a:solidFill>
                <a:latin typeface="Liberation Mono"/>
              </a:rPr>
              <a:t>NATURAL JOIN &lt;table_references&gt; NATURAL JOIN &lt;table_references&gt;</a:t>
            </a:r>
          </a:p>
        </p:txBody>
      </p:sp>
      <p:sp>
        <p:nvSpPr>
          <p:cNvPr id="8" name="Rectangle 7"/>
          <p:cNvSpPr/>
          <p:nvPr/>
        </p:nvSpPr>
        <p:spPr>
          <a:xfrm>
            <a:off x="76200" y="2101730"/>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sp>
        <p:nvSpPr>
          <p:cNvPr id="11" name="Rectangle 10"/>
          <p:cNvSpPr/>
          <p:nvPr/>
        </p:nvSpPr>
        <p:spPr>
          <a:xfrm>
            <a:off x="76200" y="2543695"/>
            <a:ext cx="8991600" cy="2400657"/>
          </a:xfrm>
          <a:prstGeom prst="rect">
            <a:avLst/>
          </a:prstGeom>
          <a:solidFill>
            <a:schemeClr val="bg2">
              <a:lumMod val="25000"/>
            </a:schemeClr>
          </a:solidFill>
        </p:spPr>
        <p:txBody>
          <a:bodyPr wrap="square">
            <a:spAutoFit/>
          </a:bodyPr>
          <a:lstStyle/>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a:t>
            </a:r>
            <a:r>
              <a:rPr lang="en-IN" sz="2000" dirty="0" smtClean="0">
                <a:solidFill>
                  <a:srgbClr val="FFFF00"/>
                </a:solidFill>
                <a:latin typeface="Arial" panose="020B0604020202020204" pitchFamily="34" charset="0"/>
                <a:cs typeface="Arial" panose="020B0604020202020204" pitchFamily="34" charset="0"/>
              </a:rPr>
              <a:t>name and data </a:t>
            </a:r>
            <a:r>
              <a:rPr lang="en-IN" sz="2000" dirty="0">
                <a:solidFill>
                  <a:srgbClr val="FFFF00"/>
                </a:solidFill>
                <a:latin typeface="Arial" panose="020B0604020202020204" pitchFamily="34" charset="0"/>
                <a:cs typeface="Arial" panose="020B0604020202020204" pitchFamily="34" charset="0"/>
              </a:rPr>
              <a:t>type.</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0" y="5830669"/>
            <a:ext cx="5388429" cy="646331"/>
          </a:xfrm>
          <a:prstGeom prst="rect">
            <a:avLst/>
          </a:prstGeom>
          <a:solidFill>
            <a:srgbClr val="FE1212"/>
          </a:solidFill>
        </p:spPr>
        <p:txBody>
          <a:bodyPr wrap="square">
            <a:spAutoFit/>
          </a:bodyPr>
          <a:lstStyle/>
          <a:p>
            <a:r>
              <a:rPr lang="en-IN" dirty="0" smtClean="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76199" y="5068669"/>
            <a:ext cx="6096001" cy="646331"/>
          </a:xfrm>
          <a:prstGeom prst="rect">
            <a:avLst/>
          </a:prstGeom>
        </p:spPr>
        <p:txBody>
          <a:bodyPr wrap="square">
            <a:spAutoFit/>
          </a:bodyPr>
          <a:lstStyle/>
          <a:p>
            <a:r>
              <a:rPr lang="en-US" dirty="0" smtClean="0">
                <a:solidFill>
                  <a:srgbClr val="C74C49"/>
                </a:solidFill>
                <a:latin typeface="Arial" pitchFamily="34" charset="0"/>
                <a:cs typeface="Arial" pitchFamily="34" charset="0"/>
              </a:rPr>
              <a:t>A </a:t>
            </a:r>
            <a:r>
              <a:rPr lang="en-US" b="1" dirty="0" smtClean="0">
                <a:solidFill>
                  <a:srgbClr val="C74C49"/>
                </a:solidFill>
                <a:latin typeface="Arial" pitchFamily="34" charset="0"/>
                <a:cs typeface="Arial" pitchFamily="34" charset="0"/>
              </a:rPr>
              <a:t>NATURAL JOIN </a:t>
            </a:r>
            <a:r>
              <a:rPr lang="en-US" dirty="0" smtClean="0">
                <a:solidFill>
                  <a:srgbClr val="C74C49"/>
                </a:solidFill>
                <a:latin typeface="Arial" pitchFamily="34" charset="0"/>
                <a:cs typeface="Arial" pitchFamily="34" charset="0"/>
              </a:rPr>
              <a:t>can be used with </a:t>
            </a:r>
            <a:r>
              <a:rPr lang="en-US" b="1" dirty="0" smtClean="0">
                <a:solidFill>
                  <a:srgbClr val="C74C49"/>
                </a:solidFill>
                <a:latin typeface="Arial" pitchFamily="34" charset="0"/>
                <a:cs typeface="Arial" pitchFamily="34" charset="0"/>
              </a:rPr>
              <a:t>a LEFT OUTER join, </a:t>
            </a:r>
            <a:r>
              <a:rPr lang="en-US" dirty="0" smtClean="0">
                <a:solidFill>
                  <a:srgbClr val="C74C49"/>
                </a:solidFill>
                <a:latin typeface="Arial" pitchFamily="34" charset="0"/>
                <a:cs typeface="Arial" pitchFamily="34" charset="0"/>
              </a:rPr>
              <a:t>or</a:t>
            </a:r>
            <a:r>
              <a:rPr lang="en-US" b="1" dirty="0" smtClean="0">
                <a:solidFill>
                  <a:srgbClr val="C74C49"/>
                </a:solidFill>
                <a:latin typeface="Arial" pitchFamily="34" charset="0"/>
                <a:cs typeface="Arial" pitchFamily="34" charset="0"/>
              </a:rPr>
              <a:t> a RIGHT OUTER join</a:t>
            </a:r>
            <a:r>
              <a:rPr lang="en-US" dirty="0" smtClean="0">
                <a:solidFill>
                  <a:srgbClr val="C74C49"/>
                </a:solidFill>
                <a:latin typeface="Arial" pitchFamily="34" charset="0"/>
                <a:cs typeface="Arial" pitchFamily="34" charset="0"/>
              </a:rPr>
              <a:t>.</a:t>
            </a:r>
            <a:endParaRPr lang="en-US" dirty="0">
              <a:solidFill>
                <a:srgbClr val="C74C49"/>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7907" y="5540830"/>
            <a:ext cx="3539893" cy="936170"/>
          </a:xfrm>
          <a:prstGeom prst="rect">
            <a:avLst/>
          </a:prstGeom>
        </p:spPr>
      </p:pic>
      <p:sp>
        <p:nvSpPr>
          <p:cNvPr id="6" name="Rectangle 5"/>
          <p:cNvSpPr/>
          <p:nvPr/>
        </p:nvSpPr>
        <p:spPr>
          <a:xfrm>
            <a:off x="21771" y="28666"/>
            <a:ext cx="53122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Simple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solidFill>
                  <a:srgbClr val="C74C49"/>
                </a:solidFill>
                <a:latin typeface="Arial" panose="020B0604020202020204" pitchFamily="34" charset="0"/>
                <a:cs typeface="Arial" panose="020B0604020202020204" pitchFamily="34" charset="0"/>
              </a:rPr>
              <a:t>SIMPLE</a:t>
            </a:r>
            <a:r>
              <a:rPr lang="en-IN" dirty="0" smtClean="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is such a join that performs the same task as an </a:t>
            </a:r>
            <a:r>
              <a:rPr lang="en-IN" dirty="0" smtClean="0">
                <a:solidFill>
                  <a:srgbClr val="C74C49"/>
                </a:solidFill>
                <a:latin typeface="Arial" panose="020B0604020202020204" pitchFamily="34" charset="0"/>
                <a:cs typeface="Arial" panose="020B0604020202020204" pitchFamily="34" charset="0"/>
              </a:rPr>
              <a:t>INNER</a:t>
            </a:r>
            <a:r>
              <a:rPr lang="en-IN" dirty="0" smtClean="0">
                <a:latin typeface="Arial" panose="020B0604020202020204" pitchFamily="34" charset="0"/>
                <a:cs typeface="Arial" panose="020B0604020202020204" pitchFamily="34" charset="0"/>
              </a:rPr>
              <a:t> </a:t>
            </a:r>
            <a:r>
              <a:rPr lang="en-IN" dirty="0" smtClean="0">
                <a:solidFill>
                  <a:srgbClr val="C74C49"/>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3070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SIMPLE JOIN &lt;table_references&gt; USING (column-list)</a:t>
            </a:r>
          </a:p>
        </p:txBody>
      </p:sp>
      <p:sp>
        <p:nvSpPr>
          <p:cNvPr id="8" name="Rectangle 7"/>
          <p:cNvSpPr/>
          <p:nvPr/>
        </p:nvSpPr>
        <p:spPr>
          <a:xfrm>
            <a:off x="76200" y="2133600"/>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SIMPLE</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smtClean="0">
              <a:latin typeface="Arial" panose="020B0604020202020204" pitchFamily="34" charset="0"/>
              <a:cs typeface="Arial" panose="020B0604020202020204" pitchFamily="34" charset="0"/>
            </a:endParaRPr>
          </a:p>
        </p:txBody>
      </p:sp>
      <p:grpSp>
        <p:nvGrpSpPr>
          <p:cNvPr id="2" name="Group 1"/>
          <p:cNvGrpSpPr/>
          <p:nvPr/>
        </p:nvGrpSpPr>
        <p:grpSpPr>
          <a:xfrm>
            <a:off x="228600" y="2971800"/>
            <a:ext cx="4354286" cy="2548354"/>
            <a:chOff x="228600" y="2971800"/>
            <a:chExt cx="4354286" cy="2548354"/>
          </a:xfrm>
        </p:grpSpPr>
        <p:grpSp>
          <p:nvGrpSpPr>
            <p:cNvPr id="6" name="Group 5"/>
            <p:cNvGrpSpPr/>
            <p:nvPr/>
          </p:nvGrpSpPr>
          <p:grpSpPr>
            <a:xfrm>
              <a:off x="228600" y="2971800"/>
              <a:ext cx="4354286" cy="1609950"/>
              <a:chOff x="228600" y="2971800"/>
              <a:chExt cx="4354286" cy="160995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43" y="2971800"/>
                <a:ext cx="4248743" cy="1609950"/>
              </a:xfrm>
              <a:prstGeom prst="rect">
                <a:avLst/>
              </a:prstGeom>
            </p:spPr>
          </p:pic>
          <p:sp>
            <p:nvSpPr>
              <p:cNvPr id="10" name="Rectangle 9"/>
              <p:cNvSpPr/>
              <p:nvPr/>
            </p:nvSpPr>
            <p:spPr>
              <a:xfrm>
                <a:off x="228600" y="4052970"/>
                <a:ext cx="3481377"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9" name="Straight Arrow Connector 8"/>
            <p:cNvCxnSpPr/>
            <p:nvPr/>
          </p:nvCxnSpPr>
          <p:spPr>
            <a:xfrm flipV="1">
              <a:off x="1752600" y="4604658"/>
              <a:ext cx="0" cy="60503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6686" y="51816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 </a:t>
            </a:r>
            <a:endParaRPr lang="en-IN" sz="3200" b="1" i="1" dirty="0">
              <a:solidFill>
                <a:srgbClr val="FFFF00"/>
              </a:solidFill>
              <a:latin typeface="Arial" pitchFamily="34" charset="0"/>
              <a:cs typeface="Arial" pitchFamily="34" charset="0"/>
            </a:endParaRPr>
          </a:p>
        </p:txBody>
      </p:sp>
      <p:pic>
        <p:nvPicPr>
          <p:cNvPr id="41" name="Picture 40"/>
          <p:cNvPicPr>
            <a:picLocks noChangeAspect="1"/>
          </p:cNvPicPr>
          <p:nvPr/>
        </p:nvPicPr>
        <p:blipFill>
          <a:blip r:embed="rId2"/>
          <a:stretch>
            <a:fillRect/>
          </a:stretch>
        </p:blipFill>
        <p:spPr>
          <a:xfrm>
            <a:off x="23502" y="3028516"/>
            <a:ext cx="9096996" cy="1695884"/>
          </a:xfrm>
          <a:prstGeom prst="rect">
            <a:avLst/>
          </a:prstGeom>
        </p:spPr>
      </p:pic>
      <p:sp>
        <p:nvSpPr>
          <p:cNvPr id="42" name="Rectangle 41"/>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LEFT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left table (table1), with the matching rows in the right table (table2). The result is NULL in the right side when there is no match.</a:t>
            </a:r>
          </a:p>
        </p:txBody>
      </p:sp>
      <p:sp>
        <p:nvSpPr>
          <p:cNvPr id="43" name="Rectangle 42"/>
          <p:cNvSpPr/>
          <p:nvPr/>
        </p:nvSpPr>
        <p:spPr>
          <a:xfrm>
            <a:off x="76200" y="176153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ON table1.column-name = table2.column-name</a:t>
            </a:r>
          </a:p>
        </p:txBody>
      </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838200"/>
            <a:ext cx="8991600" cy="646331"/>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 FROM </a:t>
            </a:r>
            <a:r>
              <a:rPr lang="en-US" dirty="0" smtClean="0">
                <a:solidFill>
                  <a:srgbClr val="000000"/>
                </a:solidFill>
                <a:latin typeface="Arial" panose="020B0604020202020204" pitchFamily="34" charset="0"/>
                <a:ea typeface="Times New Roman" panose="02020603050405020304" pitchFamily="18" charset="0"/>
              </a:rPr>
              <a:t>ORDER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O</a:t>
            </a:r>
            <a:r>
              <a:rPr lang="en-US" dirty="0" smtClean="0">
                <a:solidFill>
                  <a:srgbClr val="0077AA"/>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LEFT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US" dirty="0" smtClean="0">
                <a:solidFill>
                  <a:srgbClr val="0077AA"/>
                </a:solidFill>
                <a:latin typeface="Arial" panose="020B0604020202020204" pitchFamily="34" charset="0"/>
                <a:ea typeface="Times New Roman" panose="02020603050405020304" pitchFamily="18" charset="0"/>
              </a:rPr>
              <a:t> </a:t>
            </a:r>
            <a:r>
              <a:rPr lang="en-US" dirty="0" smtClean="0">
                <a:solidFill>
                  <a:srgbClr val="000000"/>
                </a:solidFill>
                <a:latin typeface="Arial" panose="020B0604020202020204" pitchFamily="34" charset="0"/>
                <a:ea typeface="Times New Roman" panose="02020603050405020304" pitchFamily="18" charset="0"/>
              </a:rPr>
              <a:t>EMPLOYEE</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E</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ON</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E.ID</a:t>
            </a:r>
            <a:r>
              <a:rPr lang="en-US" dirty="0" smtClean="0">
                <a:solidFill>
                  <a:srgbClr val="0077AA"/>
                </a:solidFill>
                <a:latin typeface="Arial" panose="020B0604020202020204" pitchFamily="34" charset="0"/>
                <a:ea typeface="Times New Roman" panose="02020603050405020304" pitchFamily="18" charset="0"/>
              </a:rPr>
              <a:t> = </a:t>
            </a:r>
            <a:r>
              <a:rPr lang="en-US" dirty="0">
                <a:solidFill>
                  <a:srgbClr val="000000"/>
                </a:solidFill>
                <a:latin typeface="Arial" panose="020B0604020202020204" pitchFamily="34" charset="0"/>
                <a:ea typeface="Times New Roman" panose="02020603050405020304" pitchFamily="18" charset="0"/>
              </a:rPr>
              <a:t>O.EMPLOYEEID</a:t>
            </a:r>
            <a:r>
              <a:rPr lang="en-US" dirty="0" smtClean="0">
                <a:solidFill>
                  <a:srgbClr val="0077AA"/>
                </a:solidFill>
                <a:latin typeface="Arial" panose="020B0604020202020204" pitchFamily="34" charset="0"/>
                <a:ea typeface="Times New Roman" panose="02020603050405020304" pitchFamily="18" charset="0"/>
              </a:rPr>
              <a:t>;</a:t>
            </a:r>
            <a:endParaRPr lang="en-IN" dirty="0">
              <a:solidFill>
                <a:srgbClr val="0077AA"/>
              </a:solidFill>
              <a:latin typeface="Arial" panose="020B0604020202020204" pitchFamily="34" charset="0"/>
              <a:ea typeface="Times New Roman" panose="02020603050405020304" pitchFamily="18" charset="0"/>
            </a:endParaRPr>
          </a:p>
        </p:txBody>
      </p:sp>
      <p:sp>
        <p:nvSpPr>
          <p:cNvPr id="7" name="Rectangle 6"/>
          <p:cNvSpPr/>
          <p:nvPr/>
        </p:nvSpPr>
        <p:spPr>
          <a:xfrm>
            <a:off x="468085" y="3873696"/>
            <a:ext cx="8599715" cy="2231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87085" y="1705731"/>
            <a:ext cx="8969830" cy="3628269"/>
            <a:chOff x="87085" y="3048000"/>
            <a:chExt cx="8969830" cy="3628269"/>
          </a:xfrm>
        </p:grpSpPr>
        <p:pic>
          <p:nvPicPr>
            <p:cNvPr id="3" name="Picture 2"/>
            <p:cNvPicPr>
              <a:picLocks noChangeAspect="1"/>
            </p:cNvPicPr>
            <p:nvPr/>
          </p:nvPicPr>
          <p:blipFill>
            <a:blip r:embed="rId2"/>
            <a:stretch>
              <a:fillRect/>
            </a:stretch>
          </p:blipFill>
          <p:spPr>
            <a:xfrm>
              <a:off x="87085" y="3048000"/>
              <a:ext cx="8969830" cy="3628269"/>
            </a:xfrm>
            <a:prstGeom prst="rect">
              <a:avLst/>
            </a:prstGeom>
            <a:ln>
              <a:noFill/>
            </a:ln>
          </p:spPr>
        </p:pic>
        <p:sp>
          <p:nvSpPr>
            <p:cNvPr id="8" name="Rectangle 7"/>
            <p:cNvSpPr/>
            <p:nvPr/>
          </p:nvSpPr>
          <p:spPr>
            <a:xfrm>
              <a:off x="429985" y="3866495"/>
              <a:ext cx="8626930" cy="23753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29985" y="4619463"/>
              <a:ext cx="8626930" cy="23753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29985" y="5943600"/>
              <a:ext cx="8626930" cy="23753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LEFT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left table (table1), with the matching rows in the right table (table2). The result is NULL in the right side when there is no match.</a:t>
            </a:r>
          </a:p>
        </p:txBody>
      </p:sp>
      <p:sp>
        <p:nvSpPr>
          <p:cNvPr id="10" name="Rectangle 9"/>
          <p:cNvSpPr/>
          <p:nvPr/>
        </p:nvSpPr>
        <p:spPr>
          <a:xfrm>
            <a:off x="76200" y="2023646"/>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USING (column-name)</a:t>
            </a:r>
          </a:p>
        </p:txBody>
      </p:sp>
      <p:sp>
        <p:nvSpPr>
          <p:cNvPr id="11" name="Rectangle 10"/>
          <p:cNvSpPr/>
          <p:nvPr/>
        </p:nvSpPr>
        <p:spPr>
          <a:xfrm>
            <a:off x="76200" y="3014246"/>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LEFT</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sp>
        <p:nvSpPr>
          <p:cNvPr id="12" name="Rectangle 11"/>
          <p:cNvSpPr/>
          <p:nvPr/>
        </p:nvSpPr>
        <p:spPr>
          <a:xfrm>
            <a:off x="76200" y="4812268"/>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LEFT</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a:t>
            </a:r>
          </a:p>
        </p:txBody>
      </p:sp>
      <p:sp>
        <p:nvSpPr>
          <p:cNvPr id="13" name="Rectangle 12"/>
          <p:cNvSpPr/>
          <p:nvPr/>
        </p:nvSpPr>
        <p:spPr>
          <a:xfrm>
            <a:off x="76200" y="38216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LEFT [OUTER ] JOIN &lt;table_references&gt;</a:t>
            </a:r>
          </a:p>
        </p:txBody>
      </p:sp>
    </p:spTree>
    <p:extLst>
      <p:ext uri="{BB962C8B-B14F-4D97-AF65-F5344CB8AC3E}">
        <p14:creationId xmlns:p14="http://schemas.microsoft.com/office/powerpoint/2010/main" val="3416029874"/>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smtClean="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pic>
        <p:nvPicPr>
          <p:cNvPr id="32" name="Picture 31"/>
          <p:cNvPicPr>
            <a:picLocks noChangeAspect="1"/>
          </p:cNvPicPr>
          <p:nvPr/>
        </p:nvPicPr>
        <p:blipFill>
          <a:blip r:embed="rId2"/>
          <a:stretch>
            <a:fillRect/>
          </a:stretch>
        </p:blipFill>
        <p:spPr>
          <a:xfrm>
            <a:off x="76200" y="2996045"/>
            <a:ext cx="9067800" cy="1714500"/>
          </a:xfrm>
          <a:prstGeom prst="rect">
            <a:avLst/>
          </a:prstGeom>
        </p:spPr>
      </p:pic>
      <p:sp>
        <p:nvSpPr>
          <p:cNvPr id="34" name="Rectangle 33"/>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RIGHT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right table (table2), with the matching rows in the left table (table1). The result is NULL in the left side when there is no match.</a:t>
            </a:r>
          </a:p>
        </p:txBody>
      </p:sp>
      <p:sp>
        <p:nvSpPr>
          <p:cNvPr id="35" name="Rectangle 34"/>
          <p:cNvSpPr/>
          <p:nvPr/>
        </p:nvSpPr>
        <p:spPr>
          <a:xfrm>
            <a:off x="76200" y="1923871"/>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ON table1.column-name = table2.column-name</a:t>
            </a:r>
          </a:p>
        </p:txBody>
      </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Right Outer Join</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889617"/>
            <a:ext cx="8991600" cy="646331"/>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t>ORDER </a:t>
            </a:r>
            <a:r>
              <a:rPr lang="en-IN" sz="1600" dirty="0" smtClean="0">
                <a:solidFill>
                  <a:srgbClr val="E0D612"/>
                </a:solidFill>
                <a:latin typeface="Arial" panose="020B0604020202020204" pitchFamily="34" charset="0"/>
                <a:cs typeface="Arial" panose="020B0604020202020204" pitchFamily="34" charset="0"/>
              </a:rPr>
              <a:t>RIGHT</a:t>
            </a:r>
            <a:r>
              <a:rPr lang="en-IN"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E0D612"/>
                </a:solidFill>
                <a:latin typeface="Arial" panose="020B0604020202020204" pitchFamily="34" charset="0"/>
                <a:cs typeface="Arial" panose="020B0604020202020204" pitchFamily="34" charset="0"/>
              </a:rPr>
              <a:t>OUTER</a:t>
            </a:r>
            <a:r>
              <a:rPr lang="en-IN"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US" dirty="0" smtClean="0"/>
              <a:t>EMPLOYEE</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ON </a:t>
            </a:r>
            <a:r>
              <a:rPr lang="en-US" dirty="0" smtClean="0"/>
              <a:t>ON E.ID = O.EMPLOYEEID</a:t>
            </a:r>
            <a:r>
              <a:rPr lang="en-IN" dirty="0" smtClean="0">
                <a:latin typeface="Arial" panose="020B0604020202020204" pitchFamily="34" charset="0"/>
                <a:cs typeface="Arial" panose="020B0604020202020204" pitchFamily="34" charset="0"/>
              </a:rPr>
              <a:t>;</a:t>
            </a:r>
          </a:p>
        </p:txBody>
      </p:sp>
      <p:pic>
        <p:nvPicPr>
          <p:cNvPr id="16" name="Picture 15"/>
          <p:cNvPicPr>
            <a:picLocks noChangeAspect="1"/>
          </p:cNvPicPr>
          <p:nvPr/>
        </p:nvPicPr>
        <p:blipFill>
          <a:blip r:embed="rId2"/>
          <a:stretch>
            <a:fillRect/>
          </a:stretch>
        </p:blipFill>
        <p:spPr>
          <a:xfrm>
            <a:off x="48491" y="1822977"/>
            <a:ext cx="8991600" cy="2286000"/>
          </a:xfrm>
          <a:prstGeom prst="rect">
            <a:avLst/>
          </a:prstGeom>
        </p:spPr>
      </p:pic>
      <p:sp>
        <p:nvSpPr>
          <p:cNvPr id="17" name="Rectangle 16"/>
          <p:cNvSpPr/>
          <p:nvPr/>
        </p:nvSpPr>
        <p:spPr>
          <a:xfrm>
            <a:off x="429985" y="2174175"/>
            <a:ext cx="8626930" cy="56435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smtClean="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76200" y="20574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USING (column-name)</a:t>
            </a:r>
          </a:p>
        </p:txBody>
      </p:sp>
      <p:sp>
        <p:nvSpPr>
          <p:cNvPr id="8" name="Rectangle 7"/>
          <p:cNvSpPr/>
          <p:nvPr/>
        </p:nvSpPr>
        <p:spPr>
          <a:xfrm>
            <a:off x="76200" y="30596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RIGHT</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48122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RIGHT</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a:t>
            </a:r>
          </a:p>
        </p:txBody>
      </p:sp>
      <p:sp>
        <p:nvSpPr>
          <p:cNvPr id="10" name="Rectangle 9"/>
          <p:cNvSpPr/>
          <p:nvPr/>
        </p:nvSpPr>
        <p:spPr>
          <a:xfrm>
            <a:off x="76200" y="3821668"/>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RIGHT [OUTER ] JOIN &lt;table_references&gt;</a:t>
            </a:r>
          </a:p>
        </p:txBody>
      </p:sp>
      <p:sp>
        <p:nvSpPr>
          <p:cNvPr id="11" name="Rectangle 10"/>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RIGHT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right table (table2), with the matching rows in the left table (table1). The result is NULL in the left side when there is no match.</a:t>
            </a:r>
          </a:p>
        </p:txBody>
      </p:sp>
    </p:spTree>
    <p:extLst>
      <p:ext uri="{BB962C8B-B14F-4D97-AF65-F5344CB8AC3E}">
        <p14:creationId xmlns:p14="http://schemas.microsoft.com/office/powerpoint/2010/main" val="9865359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dirty="0" smtClean="0">
                <a:solidFill>
                  <a:srgbClr val="C74C49"/>
                </a:solidFill>
                <a:latin typeface="Arial" panose="020B0604020202020204" pitchFamily="34" charset="0"/>
                <a:cs typeface="Arial" panose="020B0604020202020204" pitchFamily="34" charset="0"/>
              </a:rPr>
              <a:t>SELF</a:t>
            </a:r>
            <a:r>
              <a:rPr lang="en-IN" dirty="0" smtClean="0">
                <a:latin typeface="Arial" panose="020B0604020202020204" pitchFamily="34" charset="0"/>
                <a:cs typeface="Arial" panose="020B0604020202020204" pitchFamily="34" charset="0"/>
              </a:rPr>
              <a:t> </a:t>
            </a:r>
            <a:r>
              <a:rPr lang="en-IN" dirty="0" smtClean="0">
                <a:solidFill>
                  <a:srgbClr val="C74C49"/>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is </a:t>
            </a:r>
            <a:r>
              <a:rPr lang="en-IN" dirty="0">
                <a:latin typeface="Arial" panose="020B0604020202020204" pitchFamily="34" charset="0"/>
                <a:cs typeface="Arial" panose="020B0604020202020204" pitchFamily="34" charset="0"/>
              </a:rPr>
              <a:t>a join in which a table is joined with itself (which is also called Unary relationships), especially when the table has a FOREIGN KEY which references its own PRIMARY KEY.</a:t>
            </a:r>
          </a:p>
        </p:txBody>
      </p:sp>
      <p:sp>
        <p:nvSpPr>
          <p:cNvPr id="7" name="Rectangle 6"/>
          <p:cNvSpPr/>
          <p:nvPr/>
        </p:nvSpPr>
        <p:spPr>
          <a:xfrm>
            <a:off x="76200" y="1944469"/>
            <a:ext cx="8991600" cy="707886"/>
          </a:xfrm>
          <a:prstGeom prst="rect">
            <a:avLst/>
          </a:prstGeom>
        </p:spPr>
        <p:txBody>
          <a:bodyPr wrap="square">
            <a:spAutoFit/>
          </a:bodyPr>
          <a:lstStyle/>
          <a:p>
            <a:r>
              <a:rPr lang="en-IN" sz="2000" dirty="0">
                <a:solidFill>
                  <a:srgbClr val="0077AA"/>
                </a:solidFill>
                <a:latin typeface="Liberation Mono"/>
              </a:rPr>
              <a:t>SELECT a.column_name, b.column_name... FROM table1 a, table1 b  WHERE a.common_name = b.common_name;</a:t>
            </a:r>
            <a:endParaRPr lang="en-US" sz="2000" dirty="0">
              <a:solidFill>
                <a:srgbClr val="0077AA"/>
              </a:solidFill>
              <a:latin typeface="Liberation Mono"/>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Operation in SQL</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6" name="Rectangle 5"/>
          <p:cNvSpPr/>
          <p:nvPr/>
        </p:nvSpPr>
        <p:spPr>
          <a:xfrm>
            <a:off x="152400" y="143470"/>
            <a:ext cx="8534400" cy="923330"/>
          </a:xfrm>
          <a:prstGeom prst="rect">
            <a:avLst/>
          </a:prstGeom>
        </p:spPr>
        <p:txBody>
          <a:bodyPr wrap="square">
            <a:spAutoFit/>
          </a:bodyPr>
          <a:lstStyle/>
          <a:p>
            <a:r>
              <a:rPr lang="en-IN" dirty="0">
                <a:solidFill>
                  <a:srgbClr val="006C86"/>
                </a:solidFill>
                <a:latin typeface="Liberation Mono"/>
              </a:rPr>
              <a:t>UNION: To apply ORDER BY or LIMIT to an individual SELECT, place the clause inside the parentheses that enclose the SELECT.</a:t>
            </a:r>
          </a:p>
          <a:p>
            <a:r>
              <a:rPr lang="en-IN" dirty="0">
                <a:solidFill>
                  <a:srgbClr val="006C86"/>
                </a:solidFill>
                <a:latin typeface="Liberation Mono"/>
              </a:rPr>
              <a:t>E.g. (SELECT …) UNION (SELECT …)</a:t>
            </a:r>
          </a:p>
        </p:txBody>
      </p:sp>
      <p:pic>
        <p:nvPicPr>
          <p:cNvPr id="9" name="Picture 8"/>
          <p:cNvPicPr>
            <a:picLocks noChangeAspect="1"/>
          </p:cNvPicPr>
          <p:nvPr/>
        </p:nvPicPr>
        <p:blipFill>
          <a:blip r:embed="rId2"/>
          <a:stretch>
            <a:fillRect/>
          </a:stretch>
        </p:blipFill>
        <p:spPr>
          <a:xfrm>
            <a:off x="186046" y="1219200"/>
            <a:ext cx="8500753" cy="990600"/>
          </a:xfrm>
          <a:prstGeom prst="rect">
            <a:avLst/>
          </a:prstGeom>
        </p:spPr>
      </p:pic>
      <p:pic>
        <p:nvPicPr>
          <p:cNvPr id="8" name="Picture 7"/>
          <p:cNvPicPr>
            <a:picLocks noChangeAspect="1"/>
          </p:cNvPicPr>
          <p:nvPr/>
        </p:nvPicPr>
        <p:blipFill>
          <a:blip r:embed="rId3"/>
          <a:stretch>
            <a:fillRect/>
          </a:stretch>
        </p:blipFill>
        <p:spPr>
          <a:xfrm>
            <a:off x="842996" y="3475175"/>
            <a:ext cx="7301153" cy="685799"/>
          </a:xfrm>
          <a:prstGeom prst="rect">
            <a:avLst/>
          </a:prstGeom>
        </p:spPr>
      </p:pic>
      <p:pic>
        <p:nvPicPr>
          <p:cNvPr id="10" name="Picture 9"/>
          <p:cNvPicPr>
            <a:picLocks noChangeAspect="1"/>
          </p:cNvPicPr>
          <p:nvPr/>
        </p:nvPicPr>
        <p:blipFill>
          <a:blip r:embed="rId4"/>
          <a:stretch>
            <a:fillRect/>
          </a:stretch>
        </p:blipFill>
        <p:spPr>
          <a:xfrm>
            <a:off x="842996" y="4341600"/>
            <a:ext cx="7186851" cy="687600"/>
          </a:xfrm>
          <a:prstGeom prst="rect">
            <a:avLst/>
          </a:prstGeom>
        </p:spPr>
      </p:pic>
      <p:pic>
        <p:nvPicPr>
          <p:cNvPr id="11" name="Picture 10"/>
          <p:cNvPicPr>
            <a:picLocks noChangeAspect="1"/>
          </p:cNvPicPr>
          <p:nvPr/>
        </p:nvPicPr>
        <p:blipFill>
          <a:blip r:embed="rId5"/>
          <a:stretch>
            <a:fillRect/>
          </a:stretch>
        </p:blipFill>
        <p:spPr>
          <a:xfrm>
            <a:off x="826174" y="5257800"/>
            <a:ext cx="7186851" cy="687600"/>
          </a:xfrm>
          <a:prstGeom prst="rect">
            <a:avLst/>
          </a:prstGeom>
        </p:spPr>
      </p:pic>
    </p:spTree>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705761"/>
            <a:ext cx="8991600" cy="1323439"/>
          </a:xfrm>
          <a:prstGeom prst="rect">
            <a:avLst/>
          </a:prstGeom>
        </p:spPr>
        <p:txBody>
          <a:bodyPr wrap="square">
            <a:spAutoFit/>
          </a:bodyPr>
          <a:lstStyle/>
          <a:p>
            <a:pPr marL="285750" indent="-285750">
              <a:buFont typeface="Arial" panose="020B0604020202020204" pitchFamily="34" charset="0"/>
              <a:buChar char="•"/>
            </a:pP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smtClean="0">
                <a:solidFill>
                  <a:srgbClr val="DD4A68"/>
                </a:solidFill>
                <a:latin typeface="Arial" panose="020B0604020202020204" pitchFamily="34" charset="0"/>
                <a:ea typeface="Times New Roman" panose="02020603050405020304" pitchFamily="18" charset="0"/>
              </a:rPr>
              <a:t>LIMIT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1</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LIMIT 1</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 as 'Table Name',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 count(*)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'BONUS</a:t>
            </a:r>
            <a:r>
              <a:rPr lang="en-IN" dirty="0">
                <a:latin typeface="Arial" panose="020B0604020202020204" pitchFamily="34" charset="0"/>
                <a:cs typeface="Arial" panose="020B0604020202020204" pitchFamily="34" charset="0"/>
              </a:rPr>
              <a:t>',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BONUS;</a:t>
            </a:r>
          </a:p>
        </p:txBody>
      </p:sp>
      <p:sp>
        <p:nvSpPr>
          <p:cNvPr id="2" name="Rectangle 1"/>
          <p:cNvSpPr/>
          <p:nvPr/>
        </p:nvSpPr>
        <p:spPr>
          <a:xfrm>
            <a:off x="152400" y="2136099"/>
            <a:ext cx="4572000" cy="1015663"/>
          </a:xfrm>
          <a:prstGeom prst="rect">
            <a:avLst/>
          </a:prstGeom>
        </p:spPr>
        <p:txBody>
          <a:bodyPr>
            <a:spAutoFit/>
          </a:bodyPr>
          <a:lstStyle/>
          <a:p>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endParaRPr lang="en-IN" sz="2000" dirty="0">
              <a:latin typeface="Liberation Mono"/>
            </a:endParaRPr>
          </a:p>
        </p:txBody>
      </p:sp>
      <p:sp>
        <p:nvSpPr>
          <p:cNvPr id="7" name="Rectangle 6"/>
          <p:cNvSpPr/>
          <p:nvPr/>
        </p:nvSpPr>
        <p:spPr>
          <a:xfrm>
            <a:off x="4800600" y="1985813"/>
            <a:ext cx="4267200" cy="923330"/>
          </a:xfrm>
          <a:prstGeom prst="rect">
            <a:avLst/>
          </a:prstGeom>
          <a:solidFill>
            <a:srgbClr val="E5EAC8"/>
          </a:solidFill>
        </p:spPr>
        <p:txBody>
          <a:bodyPr wrap="square">
            <a:spAutoFit/>
          </a:bodyPr>
          <a:lstStyle/>
          <a:p>
            <a:r>
              <a:rPr lang="en-IN" dirty="0"/>
              <a:t>The default </a:t>
            </a:r>
            <a:r>
              <a:rPr lang="en-IN" dirty="0" smtClean="0"/>
              <a:t>behaviour </a:t>
            </a:r>
            <a:r>
              <a:rPr lang="en-IN"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158825195"/>
              </p:ext>
            </p:extLst>
          </p:nvPr>
        </p:nvGraphicFramePr>
        <p:xfrm>
          <a:off x="119743" y="1660792"/>
          <a:ext cx="2514600" cy="2149208"/>
        </p:xfrm>
        <a:graphic>
          <a:graphicData uri="http://schemas.openxmlformats.org/drawingml/2006/table">
            <a:tbl>
              <a:tblPr firstRow="1" firstCol="1" bandRow="1">
                <a:tableStyleId>{69012ECD-51FC-41F1-AA8D-1B2483CD663E}</a:tableStyleId>
              </a:tblPr>
              <a:tblGrid>
                <a:gridCol w="558800"/>
                <a:gridCol w="1955800"/>
              </a:tblGrid>
              <a:tr h="370490">
                <a:tc gridSpan="2">
                  <a:txBody>
                    <a:bodyPr/>
                    <a:lstStyle/>
                    <a:p>
                      <a:pPr algn="ctr">
                        <a:lnSpc>
                          <a:spcPct val="107000"/>
                        </a:lnSpc>
                        <a:spcAft>
                          <a:spcPts val="0"/>
                        </a:spcAft>
                      </a:pPr>
                      <a:r>
                        <a:rPr lang="en-US" sz="1500" dirty="0" smtClean="0">
                          <a:effectLst/>
                        </a:rPr>
                        <a:t>OldBook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hMerge="1">
                  <a:txBody>
                    <a:bodyPr/>
                    <a:lstStyle/>
                    <a:p>
                      <a:endParaRPr lang="en-US"/>
                    </a:p>
                  </a:txBody>
                  <a:tcPr/>
                </a:tc>
              </a:tr>
              <a:tr h="296453">
                <a:tc>
                  <a:txBody>
                    <a:bodyPr/>
                    <a:lstStyle/>
                    <a:p>
                      <a:pPr algn="ctr">
                        <a:lnSpc>
                          <a:spcPct val="107000"/>
                        </a:lnSpc>
                        <a:spcAft>
                          <a:spcPts val="0"/>
                        </a:spcAft>
                      </a:pPr>
                      <a:r>
                        <a:rPr lang="en-US" sz="1400" b="1" dirty="0">
                          <a:solidFill>
                            <a:srgbClr val="006C86"/>
                          </a:solidFill>
                          <a:effectLst/>
                        </a:rPr>
                        <a:t>ID</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gn="l">
                        <a:lnSpc>
                          <a:spcPct val="107000"/>
                        </a:lnSpc>
                        <a:spcAft>
                          <a:spcPts val="0"/>
                        </a:spcAft>
                      </a:pPr>
                      <a:r>
                        <a:rPr lang="en-US" sz="1400" b="1" dirty="0">
                          <a:solidFill>
                            <a:srgbClr val="006C86"/>
                          </a:solidFill>
                          <a:effectLst/>
                        </a:rPr>
                        <a:t>NAME</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MySQL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c>
                  <a:txBody>
                    <a:bodyPr/>
                    <a:lstStyle/>
                    <a:p>
                      <a:pPr>
                        <a:lnSpc>
                          <a:spcPct val="107000"/>
                        </a:lnSpc>
                        <a:spcAft>
                          <a:spcPts val="0"/>
                        </a:spcAft>
                      </a:pPr>
                      <a:r>
                        <a:rPr lang="en-US" sz="1400" dirty="0" smtClean="0">
                          <a:effectLst/>
                        </a:rPr>
                        <a:t>hBase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r>
              <a:tr h="296453">
                <a:tc>
                  <a:txBody>
                    <a:bodyPr/>
                    <a:lstStyle/>
                    <a:p>
                      <a:pPr algn="ctr">
                        <a:lnSpc>
                          <a:spcPct val="107000"/>
                        </a:lnSpc>
                        <a:spcAft>
                          <a:spcPts val="0"/>
                        </a:spcAft>
                      </a:pPr>
                      <a:r>
                        <a:rPr lang="en-US" sz="14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Oracle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r>
              <a:tr h="296453">
                <a:tc>
                  <a:txBody>
                    <a:bodyPr/>
                    <a:lstStyle/>
                    <a:p>
                      <a:pPr algn="ctr">
                        <a:lnSpc>
                          <a:spcPct val="107000"/>
                        </a:lnSpc>
                        <a:spcAft>
                          <a:spcPts val="0"/>
                        </a:spcAft>
                      </a:pPr>
                      <a:r>
                        <a:rPr lang="en-US" sz="1400" dirty="0" smtClean="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87390609"/>
              </p:ext>
            </p:extLst>
          </p:nvPr>
        </p:nvGraphicFramePr>
        <p:xfrm>
          <a:off x="3200400" y="1660792"/>
          <a:ext cx="2516400" cy="1569063"/>
        </p:xfrm>
        <a:graphic>
          <a:graphicData uri="http://schemas.openxmlformats.org/drawingml/2006/table">
            <a:tbl>
              <a:tblPr firstRow="1" firstCol="1" bandRow="1">
                <a:tableStyleId>{69012ECD-51FC-41F1-AA8D-1B2483CD663E}</a:tableStyleId>
              </a:tblPr>
              <a:tblGrid>
                <a:gridCol w="387527"/>
                <a:gridCol w="2128873"/>
              </a:tblGrid>
              <a:tr h="393856">
                <a:tc gridSpan="2">
                  <a:txBody>
                    <a:bodyPr/>
                    <a:lstStyle/>
                    <a:p>
                      <a:pPr algn="ctr">
                        <a:lnSpc>
                          <a:spcPct val="107000"/>
                        </a:lnSpc>
                        <a:spcAft>
                          <a:spcPts val="0"/>
                        </a:spcAft>
                      </a:pPr>
                      <a:r>
                        <a:rPr lang="en-US" sz="1600" dirty="0" smtClean="0">
                          <a:effectLst/>
                        </a:rPr>
                        <a:t>NewBook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hMerge="1">
                  <a:txBody>
                    <a:bodyPr/>
                    <a:lstStyle/>
                    <a:p>
                      <a:endParaRPr lang="en-US"/>
                    </a:p>
                  </a:txBody>
                  <a:tcPr/>
                </a:tc>
              </a:tr>
              <a:tr h="288653">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marL="0" algn="l" rtl="0" eaLnBrk="1" latinLnBrk="0" hangingPunct="1">
                        <a:lnSpc>
                          <a:spcPct val="107000"/>
                        </a:lnSpc>
                        <a:spcAft>
                          <a:spcPts val="0"/>
                        </a:spcAft>
                      </a:pPr>
                      <a:r>
                        <a:rPr kumimoji="0" lang="en-US" sz="1400" b="1" kern="1200" dirty="0">
                          <a:solidFill>
                            <a:srgbClr val="006C86"/>
                          </a:solidFill>
                          <a:effectLst/>
                          <a:latin typeface="+mn-lt"/>
                          <a:ea typeface="+mn-ea"/>
                          <a:cs typeface="+mn-cs"/>
                        </a:rPr>
                        <a:t>NAME</a:t>
                      </a:r>
                    </a:p>
                  </a:txBody>
                  <a:tcPr marL="67912" marR="67912" marT="0" marB="0" anchor="ctr"/>
                </a:tc>
              </a:tr>
              <a:tr h="295518">
                <a:tc>
                  <a:txBody>
                    <a:bodyPr/>
                    <a:lstStyle/>
                    <a:p>
                      <a:pPr algn="ctr">
                        <a:lnSpc>
                          <a:spcPct val="107000"/>
                        </a:lnSpc>
                        <a:spcAft>
                          <a:spcPts val="0"/>
                        </a:spcAft>
                      </a:pPr>
                      <a:r>
                        <a:rPr lang="en-US" sz="1400" dirty="0">
                          <a:effectLst/>
                        </a:rPr>
                        <a:t>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JavaScript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dirty="0">
                          <a:effectLst/>
                        </a:rPr>
                        <a:t>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noFill/>
                  </a:tcPr>
                </a:tc>
                <a:tc>
                  <a:txBody>
                    <a:bodyPr/>
                    <a:lstStyle/>
                    <a:p>
                      <a:pPr algn="l">
                        <a:lnSpc>
                          <a:spcPct val="107000"/>
                        </a:lnSpc>
                        <a:spcAft>
                          <a:spcPts val="0"/>
                        </a:spcAft>
                      </a:pPr>
                      <a:r>
                        <a:rPr lang="en-US" sz="1400" dirty="0" smtClean="0">
                          <a:effectLst/>
                        </a:rPr>
                        <a:t>hBase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noFill/>
                  </a:tcPr>
                </a:tc>
              </a:tr>
              <a:tr h="295518">
                <a:tc>
                  <a:txBody>
                    <a:bodyPr/>
                    <a:lstStyle/>
                    <a:p>
                      <a:pPr algn="ctr">
                        <a:lnSpc>
                          <a:spcPct val="107000"/>
                        </a:lnSpc>
                        <a:spcAft>
                          <a:spcPts val="0"/>
                        </a:spcAft>
                      </a:pPr>
                      <a:r>
                        <a:rPr lang="en-US" sz="1400">
                          <a:effectLst/>
                        </a:rPr>
                        <a:t>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sp>
        <p:nvSpPr>
          <p:cNvPr id="9" name="TextBox 8"/>
          <p:cNvSpPr txBox="1"/>
          <p:nvPr/>
        </p:nvSpPr>
        <p:spPr>
          <a:xfrm>
            <a:off x="2667000" y="1676400"/>
            <a:ext cx="500009" cy="1669047"/>
          </a:xfrm>
          <a:prstGeom prst="rect">
            <a:avLst/>
          </a:prstGeom>
          <a:noFill/>
        </p:spPr>
        <p:txBody>
          <a:bodyPr vert="wordArtVert" wrap="none" rtlCol="0" anchor="ctr">
            <a:spAutoFit/>
          </a:bodyPr>
          <a:lstStyle/>
          <a:p>
            <a:r>
              <a:rPr lang="en-US" dirty="0" smtClean="0">
                <a:solidFill>
                  <a:srgbClr val="E01E1E"/>
                </a:solidFill>
                <a:latin typeface="Consolas" panose="020B0609020204030204" pitchFamily="49" charset="0"/>
              </a:rPr>
              <a:t>UNION</a:t>
            </a:r>
            <a:endParaRPr lang="en-US" dirty="0">
              <a:solidFill>
                <a:srgbClr val="E01E1E"/>
              </a:solidFill>
              <a:latin typeface="Consolas" panose="020B0609020204030204" pitchFamily="49" charset="0"/>
            </a:endParaRPr>
          </a:p>
        </p:txBody>
      </p:sp>
      <p:sp>
        <p:nvSpPr>
          <p:cNvPr id="2" name="Rectangle 1"/>
          <p:cNvSpPr/>
          <p:nvPr/>
        </p:nvSpPr>
        <p:spPr>
          <a:xfrm>
            <a:off x="152400" y="838200"/>
            <a:ext cx="88392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OLDBOOK </a:t>
            </a:r>
            <a:r>
              <a:rPr lang="en-US" dirty="0">
                <a:solidFill>
                  <a:srgbClr val="E0D612"/>
                </a:solidFill>
                <a:latin typeface="Arial" panose="020B0604020202020204" pitchFamily="34" charset="0"/>
                <a:cs typeface="Arial" panose="020B0604020202020204" pitchFamily="34" charset="0"/>
              </a:rPr>
              <a:t>UNION</a:t>
            </a:r>
            <a:r>
              <a:rPr lang="en-US" dirty="0" smtClean="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NEWBOOK;</a:t>
            </a:r>
            <a:endParaRPr lang="en-US"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042048211"/>
              </p:ext>
            </p:extLst>
          </p:nvPr>
        </p:nvGraphicFramePr>
        <p:xfrm>
          <a:off x="6425384" y="1658161"/>
          <a:ext cx="2544445" cy="2149199"/>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MySQL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r h="255857">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Oracle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r h="255857">
                <a:tc>
                  <a:txBody>
                    <a:bodyPr/>
                    <a:lstStyle/>
                    <a:p>
                      <a:pPr algn="ctr">
                        <a:lnSpc>
                          <a:spcPct val="107000"/>
                        </a:lnSpc>
                        <a:spcAft>
                          <a:spcPts val="0"/>
                        </a:spcAft>
                      </a:pPr>
                      <a:r>
                        <a:rPr lang="en-US"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a:effectLst/>
                        </a:rPr>
                        <a:t>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bl>
          </a:graphicData>
        </a:graphic>
      </p:graphicFrame>
      <p:sp>
        <p:nvSpPr>
          <p:cNvPr id="7" name="TextBox 6"/>
          <p:cNvSpPr txBox="1"/>
          <p:nvPr/>
        </p:nvSpPr>
        <p:spPr>
          <a:xfrm>
            <a:off x="5867400" y="2362200"/>
            <a:ext cx="425116" cy="584775"/>
          </a:xfrm>
          <a:prstGeom prst="rect">
            <a:avLst/>
          </a:prstGeom>
          <a:noFill/>
        </p:spPr>
        <p:txBody>
          <a:bodyPr wrap="none" rtlCol="0">
            <a:spAutoFit/>
          </a:bodyPr>
          <a:lstStyle/>
          <a:p>
            <a:r>
              <a:rPr lang="en-US" sz="3200" dirty="0">
                <a:solidFill>
                  <a:srgbClr val="FF0000"/>
                </a:solidFill>
              </a:rPr>
              <a:t>=</a:t>
            </a:r>
          </a:p>
        </p:txBody>
      </p:sp>
      <p:pic>
        <p:nvPicPr>
          <p:cNvPr id="3" name="Picture 2"/>
          <p:cNvPicPr>
            <a:picLocks noChangeAspect="1"/>
          </p:cNvPicPr>
          <p:nvPr/>
        </p:nvPicPr>
        <p:blipFill>
          <a:blip r:embed="rId2"/>
          <a:stretch>
            <a:fillRect/>
          </a:stretch>
        </p:blipFill>
        <p:spPr>
          <a:xfrm>
            <a:off x="6781800" y="3962400"/>
            <a:ext cx="1743709" cy="1065600"/>
          </a:xfrm>
          <a:prstGeom prst="rect">
            <a:avLst/>
          </a:prstGeom>
        </p:spPr>
      </p:pic>
    </p:spTree>
    <p:extLst>
      <p:ext uri="{BB962C8B-B14F-4D97-AF65-F5344CB8AC3E}">
        <p14:creationId xmlns:p14="http://schemas.microsoft.com/office/powerpoint/2010/main" val="1993342127"/>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UNION ALL</a:t>
            </a:r>
            <a:endParaRPr lang="en-IN" sz="3200" b="1" i="1" dirty="0">
              <a:solidFill>
                <a:srgbClr val="FFFF00"/>
              </a:solidFill>
              <a:latin typeface="Arial" pitchFamily="34" charset="0"/>
              <a:cs typeface="Arial" pitchFamily="34" charset="0"/>
            </a:endParaRPr>
          </a:p>
        </p:txBody>
      </p:sp>
      <p:sp>
        <p:nvSpPr>
          <p:cNvPr id="11" name="Rectangle 10"/>
          <p:cNvSpPr/>
          <p:nvPr/>
        </p:nvSpPr>
        <p:spPr>
          <a:xfrm>
            <a:off x="152400" y="838200"/>
            <a:ext cx="88392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OLDBOOK </a:t>
            </a:r>
            <a:r>
              <a:rPr lang="en-US" dirty="0" smtClean="0">
                <a:solidFill>
                  <a:srgbClr val="E0D612"/>
                </a:solidFill>
                <a:latin typeface="Arial" panose="020B0604020202020204" pitchFamily="34" charset="0"/>
                <a:cs typeface="Arial" panose="020B0604020202020204" pitchFamily="34" charset="0"/>
              </a:rPr>
              <a:t>UNION ALL</a:t>
            </a:r>
            <a:r>
              <a:rPr lang="en-US" dirty="0" smtClean="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NEWBOOK;</a:t>
            </a:r>
            <a:endParaRPr lang="en-US" dirty="0">
              <a:latin typeface="Arial" panose="020B0604020202020204" pitchFamily="34" charset="0"/>
              <a:cs typeface="Arial" panose="020B060402020202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924181547"/>
              </p:ext>
            </p:extLst>
          </p:nvPr>
        </p:nvGraphicFramePr>
        <p:xfrm>
          <a:off x="119743" y="1660792"/>
          <a:ext cx="2514600" cy="2149208"/>
        </p:xfrm>
        <a:graphic>
          <a:graphicData uri="http://schemas.openxmlformats.org/drawingml/2006/table">
            <a:tbl>
              <a:tblPr firstRow="1" firstCol="1" bandRow="1">
                <a:tableStyleId>{69012ECD-51FC-41F1-AA8D-1B2483CD663E}</a:tableStyleId>
              </a:tblPr>
              <a:tblGrid>
                <a:gridCol w="558800"/>
                <a:gridCol w="1955800"/>
              </a:tblGrid>
              <a:tr h="370490">
                <a:tc gridSpan="2">
                  <a:txBody>
                    <a:bodyPr/>
                    <a:lstStyle/>
                    <a:p>
                      <a:pPr algn="ctr">
                        <a:lnSpc>
                          <a:spcPct val="107000"/>
                        </a:lnSpc>
                        <a:spcAft>
                          <a:spcPts val="0"/>
                        </a:spcAft>
                      </a:pPr>
                      <a:r>
                        <a:rPr lang="en-US" sz="1500" dirty="0" smtClean="0">
                          <a:effectLst/>
                        </a:rPr>
                        <a:t>OldBook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hMerge="1">
                  <a:txBody>
                    <a:bodyPr/>
                    <a:lstStyle/>
                    <a:p>
                      <a:endParaRPr lang="en-US"/>
                    </a:p>
                  </a:txBody>
                  <a:tcPr/>
                </a:tc>
              </a:tr>
              <a:tr h="296453">
                <a:tc>
                  <a:txBody>
                    <a:bodyPr/>
                    <a:lstStyle/>
                    <a:p>
                      <a:pPr algn="ctr">
                        <a:lnSpc>
                          <a:spcPct val="107000"/>
                        </a:lnSpc>
                        <a:spcAft>
                          <a:spcPts val="0"/>
                        </a:spcAft>
                      </a:pPr>
                      <a:r>
                        <a:rPr lang="en-US" sz="1400" b="1" dirty="0">
                          <a:solidFill>
                            <a:srgbClr val="006C86"/>
                          </a:solidFill>
                          <a:effectLst/>
                        </a:rPr>
                        <a:t>ID</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gn="l">
                        <a:lnSpc>
                          <a:spcPct val="107000"/>
                        </a:lnSpc>
                        <a:spcAft>
                          <a:spcPts val="0"/>
                        </a:spcAft>
                      </a:pPr>
                      <a:r>
                        <a:rPr lang="en-US" sz="1400" b="1" dirty="0">
                          <a:solidFill>
                            <a:srgbClr val="006C86"/>
                          </a:solidFill>
                          <a:effectLst/>
                        </a:rPr>
                        <a:t>NAME</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MySQL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hBase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Oracle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smtClean="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4017939087"/>
              </p:ext>
            </p:extLst>
          </p:nvPr>
        </p:nvGraphicFramePr>
        <p:xfrm>
          <a:off x="3200400" y="1660792"/>
          <a:ext cx="2516400" cy="1569063"/>
        </p:xfrm>
        <a:graphic>
          <a:graphicData uri="http://schemas.openxmlformats.org/drawingml/2006/table">
            <a:tbl>
              <a:tblPr firstRow="1" firstCol="1" bandRow="1">
                <a:tableStyleId>{69012ECD-51FC-41F1-AA8D-1B2483CD663E}</a:tableStyleId>
              </a:tblPr>
              <a:tblGrid>
                <a:gridCol w="387527"/>
                <a:gridCol w="2128873"/>
              </a:tblGrid>
              <a:tr h="393856">
                <a:tc gridSpan="2">
                  <a:txBody>
                    <a:bodyPr/>
                    <a:lstStyle/>
                    <a:p>
                      <a:pPr algn="ctr">
                        <a:lnSpc>
                          <a:spcPct val="107000"/>
                        </a:lnSpc>
                        <a:spcAft>
                          <a:spcPts val="0"/>
                        </a:spcAft>
                      </a:pPr>
                      <a:r>
                        <a:rPr lang="en-US" sz="1600" dirty="0" smtClean="0">
                          <a:effectLst/>
                        </a:rPr>
                        <a:t>NewBook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hMerge="1">
                  <a:txBody>
                    <a:bodyPr/>
                    <a:lstStyle/>
                    <a:p>
                      <a:endParaRPr lang="en-US"/>
                    </a:p>
                  </a:txBody>
                  <a:tcPr/>
                </a:tc>
              </a:tr>
              <a:tr h="288653">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marL="0" algn="l" rtl="0" eaLnBrk="1" latinLnBrk="0" hangingPunct="1">
                        <a:lnSpc>
                          <a:spcPct val="107000"/>
                        </a:lnSpc>
                        <a:spcAft>
                          <a:spcPts val="0"/>
                        </a:spcAft>
                      </a:pPr>
                      <a:r>
                        <a:rPr kumimoji="0" lang="en-US" sz="1400" b="1" kern="1200" dirty="0">
                          <a:solidFill>
                            <a:srgbClr val="006C86"/>
                          </a:solidFill>
                          <a:effectLst/>
                          <a:latin typeface="+mn-lt"/>
                          <a:ea typeface="+mn-ea"/>
                          <a:cs typeface="+mn-cs"/>
                        </a:rPr>
                        <a:t>NAME</a:t>
                      </a:r>
                    </a:p>
                  </a:txBody>
                  <a:tcPr marL="67912" marR="67912" marT="0" marB="0" anchor="ctr"/>
                </a:tc>
              </a:tr>
              <a:tr h="295518">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sp>
        <p:nvSpPr>
          <p:cNvPr id="14" name="TextBox 13"/>
          <p:cNvSpPr txBox="1"/>
          <p:nvPr/>
        </p:nvSpPr>
        <p:spPr>
          <a:xfrm>
            <a:off x="2667000" y="1676400"/>
            <a:ext cx="500009" cy="2930418"/>
          </a:xfrm>
          <a:prstGeom prst="rect">
            <a:avLst/>
          </a:prstGeom>
          <a:noFill/>
        </p:spPr>
        <p:txBody>
          <a:bodyPr vert="wordArtVert" wrap="none" rtlCol="0" anchor="ctr">
            <a:spAutoFit/>
          </a:bodyPr>
          <a:lstStyle/>
          <a:p>
            <a:r>
              <a:rPr lang="en-US" dirty="0" smtClean="0">
                <a:solidFill>
                  <a:srgbClr val="E01E1E"/>
                </a:solidFill>
                <a:latin typeface="Consolas" panose="020B0609020204030204" pitchFamily="49" charset="0"/>
              </a:rPr>
              <a:t>UNION ALL</a:t>
            </a:r>
            <a:endParaRPr lang="en-US" dirty="0">
              <a:solidFill>
                <a:srgbClr val="E01E1E"/>
              </a:solidFill>
              <a:latin typeface="Consolas" panose="020B0609020204030204" pitchFamily="49" charset="0"/>
            </a:endParaRPr>
          </a:p>
        </p:txBody>
      </p:sp>
      <p:sp>
        <p:nvSpPr>
          <p:cNvPr id="15" name="TextBox 14"/>
          <p:cNvSpPr txBox="1"/>
          <p:nvPr/>
        </p:nvSpPr>
        <p:spPr>
          <a:xfrm>
            <a:off x="5867400" y="2362200"/>
            <a:ext cx="425116" cy="584775"/>
          </a:xfrm>
          <a:prstGeom prst="rect">
            <a:avLst/>
          </a:prstGeom>
          <a:noFill/>
        </p:spPr>
        <p:txBody>
          <a:bodyPr wrap="none" rtlCol="0">
            <a:spAutoFit/>
          </a:bodyPr>
          <a:lstStyle/>
          <a:p>
            <a:r>
              <a:rPr lang="en-US" sz="3200" dirty="0">
                <a:solidFill>
                  <a:srgbClr val="FF0000"/>
                </a:solidFill>
              </a:rPr>
              <a:t>=</a:t>
            </a:r>
          </a:p>
        </p:txBody>
      </p:sp>
      <p:graphicFrame>
        <p:nvGraphicFramePr>
          <p:cNvPr id="16" name="Table 15"/>
          <p:cNvGraphicFramePr>
            <a:graphicFrameLocks noGrp="1"/>
          </p:cNvGraphicFramePr>
          <p:nvPr>
            <p:extLst>
              <p:ext uri="{D42A27DB-BD31-4B8C-83A1-F6EECF244321}">
                <p14:modId xmlns:p14="http://schemas.microsoft.com/office/powerpoint/2010/main" val="826163890"/>
              </p:ext>
            </p:extLst>
          </p:nvPr>
        </p:nvGraphicFramePr>
        <p:xfrm>
          <a:off x="6425384" y="1658161"/>
          <a:ext cx="2544445" cy="2660913"/>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MySQL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r h="255857">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Oracle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r h="255857">
                <a:tc>
                  <a:txBody>
                    <a:bodyPr/>
                    <a:lstStyle/>
                    <a:p>
                      <a:pPr algn="ctr">
                        <a:lnSpc>
                          <a:spcPct val="107000"/>
                        </a:lnSpc>
                        <a:spcAft>
                          <a:spcPts val="0"/>
                        </a:spcAft>
                      </a:pPr>
                      <a:r>
                        <a:rPr lang="en-US" sz="1400" dirty="0">
                          <a:effectLst/>
                        </a:rPr>
                        <a:t>3</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pic>
        <p:nvPicPr>
          <p:cNvPr id="2" name="Picture 1"/>
          <p:cNvPicPr>
            <a:picLocks noChangeAspect="1"/>
          </p:cNvPicPr>
          <p:nvPr/>
        </p:nvPicPr>
        <p:blipFill>
          <a:blip r:embed="rId2"/>
          <a:stretch>
            <a:fillRect/>
          </a:stretch>
        </p:blipFill>
        <p:spPr>
          <a:xfrm>
            <a:off x="6705600" y="4472050"/>
            <a:ext cx="1981200" cy="1063977"/>
          </a:xfrm>
          <a:prstGeom prst="rect">
            <a:avLst/>
          </a:prstGeom>
        </p:spPr>
      </p:pic>
    </p:spTree>
    <p:extLst>
      <p:ext uri="{BB962C8B-B14F-4D97-AF65-F5344CB8AC3E}">
        <p14:creationId xmlns:p14="http://schemas.microsoft.com/office/powerpoint/2010/main" val="3299127102"/>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53308"/>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401669"/>
            <a:ext cx="8991600" cy="646331"/>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t>OLDBOOK O </a:t>
            </a:r>
            <a:r>
              <a:rPr lang="en-IN" dirty="0" smtClean="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t>NEWBOOK N </a:t>
            </a:r>
            <a:r>
              <a:rPr lang="en-IN" dirty="0" smtClean="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US" dirty="0" smtClean="0"/>
              <a:t>O.ID = N.ID AND O.NAME = N.NAME</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524000"/>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There is no </a:t>
            </a:r>
            <a:r>
              <a:rPr lang="en-IN" b="1" dirty="0">
                <a:latin typeface="Arial" panose="020B0604020202020204" pitchFamily="34" charset="0"/>
                <a:cs typeface="Arial" panose="020B0604020202020204" pitchFamily="34" charset="0"/>
              </a:rPr>
              <a:t>INTERSECT</a:t>
            </a:r>
            <a:r>
              <a:rPr lang="en-IN" dirty="0">
                <a:latin typeface="Arial" panose="020B0604020202020204" pitchFamily="34" charset="0"/>
                <a:cs typeface="Arial" panose="020B0604020202020204" pitchFamily="34" charset="0"/>
              </a:rPr>
              <a:t> operator in MySQL, you can easily simulate this type of query using either the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clause or the </a:t>
            </a:r>
            <a:r>
              <a:rPr lang="en-IN" b="1" dirty="0">
                <a:latin typeface="Arial" panose="020B0604020202020204" pitchFamily="34" charset="0"/>
                <a:cs typeface="Arial" panose="020B0604020202020204" pitchFamily="34" charset="0"/>
              </a:rPr>
              <a:t>EXISTS</a:t>
            </a:r>
            <a:r>
              <a:rPr lang="en-IN" dirty="0">
                <a:latin typeface="Arial" panose="020B0604020202020204" pitchFamily="34" charset="0"/>
                <a:cs typeface="Arial" panose="020B0604020202020204" pitchFamily="34" charset="0"/>
              </a:rPr>
              <a:t> clause.</a:t>
            </a:r>
          </a:p>
        </p:txBody>
      </p:sp>
      <p:graphicFrame>
        <p:nvGraphicFramePr>
          <p:cNvPr id="8" name="Table 7"/>
          <p:cNvGraphicFramePr>
            <a:graphicFrameLocks noGrp="1"/>
          </p:cNvGraphicFramePr>
          <p:nvPr>
            <p:extLst>
              <p:ext uri="{D42A27DB-BD31-4B8C-83A1-F6EECF244321}">
                <p14:modId xmlns:p14="http://schemas.microsoft.com/office/powerpoint/2010/main" val="692391823"/>
              </p:ext>
            </p:extLst>
          </p:nvPr>
        </p:nvGraphicFramePr>
        <p:xfrm>
          <a:off x="54429" y="3507831"/>
          <a:ext cx="2514600" cy="2149208"/>
        </p:xfrm>
        <a:graphic>
          <a:graphicData uri="http://schemas.openxmlformats.org/drawingml/2006/table">
            <a:tbl>
              <a:tblPr firstRow="1" firstCol="1" bandRow="1">
                <a:tableStyleId>{69012ECD-51FC-41F1-AA8D-1B2483CD663E}</a:tableStyleId>
              </a:tblPr>
              <a:tblGrid>
                <a:gridCol w="558800"/>
                <a:gridCol w="1955800"/>
              </a:tblGrid>
              <a:tr h="370490">
                <a:tc gridSpan="2">
                  <a:txBody>
                    <a:bodyPr/>
                    <a:lstStyle/>
                    <a:p>
                      <a:pPr algn="ctr">
                        <a:lnSpc>
                          <a:spcPct val="107000"/>
                        </a:lnSpc>
                        <a:spcAft>
                          <a:spcPts val="0"/>
                        </a:spcAft>
                      </a:pPr>
                      <a:r>
                        <a:rPr lang="en-US" sz="1500" dirty="0" smtClean="0">
                          <a:effectLst/>
                        </a:rPr>
                        <a:t>OldBook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hMerge="1">
                  <a:txBody>
                    <a:bodyPr/>
                    <a:lstStyle/>
                    <a:p>
                      <a:endParaRPr lang="en-US"/>
                    </a:p>
                  </a:txBody>
                  <a:tcPr/>
                </a:tc>
              </a:tr>
              <a:tr h="296453">
                <a:tc>
                  <a:txBody>
                    <a:bodyPr/>
                    <a:lstStyle/>
                    <a:p>
                      <a:pPr algn="ctr">
                        <a:lnSpc>
                          <a:spcPct val="107000"/>
                        </a:lnSpc>
                        <a:spcAft>
                          <a:spcPts val="0"/>
                        </a:spcAft>
                      </a:pPr>
                      <a:r>
                        <a:rPr lang="en-US" sz="1400" b="1" dirty="0">
                          <a:solidFill>
                            <a:srgbClr val="006C86"/>
                          </a:solidFill>
                          <a:effectLst/>
                        </a:rPr>
                        <a:t>ID</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gn="l">
                        <a:lnSpc>
                          <a:spcPct val="107000"/>
                        </a:lnSpc>
                        <a:spcAft>
                          <a:spcPts val="0"/>
                        </a:spcAft>
                      </a:pPr>
                      <a:r>
                        <a:rPr lang="en-US" sz="1400" b="1" dirty="0">
                          <a:solidFill>
                            <a:srgbClr val="006C86"/>
                          </a:solidFill>
                          <a:effectLst/>
                        </a:rPr>
                        <a:t>NAME</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MySQL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hBase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Oracle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smtClean="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705822313"/>
              </p:ext>
            </p:extLst>
          </p:nvPr>
        </p:nvGraphicFramePr>
        <p:xfrm>
          <a:off x="3135086" y="3507831"/>
          <a:ext cx="2516400" cy="1569063"/>
        </p:xfrm>
        <a:graphic>
          <a:graphicData uri="http://schemas.openxmlformats.org/drawingml/2006/table">
            <a:tbl>
              <a:tblPr firstRow="1" firstCol="1" bandRow="1">
                <a:tableStyleId>{69012ECD-51FC-41F1-AA8D-1B2483CD663E}</a:tableStyleId>
              </a:tblPr>
              <a:tblGrid>
                <a:gridCol w="387527"/>
                <a:gridCol w="2128873"/>
              </a:tblGrid>
              <a:tr h="393856">
                <a:tc gridSpan="2">
                  <a:txBody>
                    <a:bodyPr/>
                    <a:lstStyle/>
                    <a:p>
                      <a:pPr algn="ctr">
                        <a:lnSpc>
                          <a:spcPct val="107000"/>
                        </a:lnSpc>
                        <a:spcAft>
                          <a:spcPts val="0"/>
                        </a:spcAft>
                      </a:pPr>
                      <a:r>
                        <a:rPr lang="en-US" sz="1600" dirty="0" smtClean="0">
                          <a:effectLst/>
                        </a:rPr>
                        <a:t>NewBook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hMerge="1">
                  <a:txBody>
                    <a:bodyPr/>
                    <a:lstStyle/>
                    <a:p>
                      <a:endParaRPr lang="en-US"/>
                    </a:p>
                  </a:txBody>
                  <a:tcPr/>
                </a:tc>
              </a:tr>
              <a:tr h="288653">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marL="0" algn="l" rtl="0" eaLnBrk="1" latinLnBrk="0" hangingPunct="1">
                        <a:lnSpc>
                          <a:spcPct val="107000"/>
                        </a:lnSpc>
                        <a:spcAft>
                          <a:spcPts val="0"/>
                        </a:spcAft>
                      </a:pPr>
                      <a:r>
                        <a:rPr kumimoji="0" lang="en-US" sz="1400" b="1" kern="1200" dirty="0">
                          <a:solidFill>
                            <a:srgbClr val="006C86"/>
                          </a:solidFill>
                          <a:effectLst/>
                          <a:latin typeface="+mn-lt"/>
                          <a:ea typeface="+mn-ea"/>
                          <a:cs typeface="+mn-cs"/>
                        </a:rPr>
                        <a:t>NAME</a:t>
                      </a:r>
                    </a:p>
                  </a:txBody>
                  <a:tcPr marL="67912" marR="67912" marT="0" marB="0" anchor="ctr"/>
                </a:tc>
              </a:tr>
              <a:tr h="295518">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sp>
        <p:nvSpPr>
          <p:cNvPr id="11" name="TextBox 10"/>
          <p:cNvSpPr txBox="1"/>
          <p:nvPr/>
        </p:nvSpPr>
        <p:spPr>
          <a:xfrm>
            <a:off x="2601686" y="3523439"/>
            <a:ext cx="500009" cy="2930418"/>
          </a:xfrm>
          <a:prstGeom prst="rect">
            <a:avLst/>
          </a:prstGeom>
          <a:noFill/>
        </p:spPr>
        <p:txBody>
          <a:bodyPr vert="wordArtVert" wrap="none" rtlCol="0" anchor="ctr">
            <a:spAutoFit/>
          </a:bodyPr>
          <a:lstStyle/>
          <a:p>
            <a:r>
              <a:rPr lang="en-US" dirty="0" smtClean="0">
                <a:solidFill>
                  <a:srgbClr val="E01E1E"/>
                </a:solidFill>
                <a:latin typeface="Consolas" panose="020B0609020204030204" pitchFamily="49" charset="0"/>
              </a:rPr>
              <a:t>INTERSECT</a:t>
            </a:r>
            <a:endParaRPr lang="en-US" dirty="0">
              <a:solidFill>
                <a:srgbClr val="E01E1E"/>
              </a:solidFill>
              <a:latin typeface="Consolas" panose="020B0609020204030204" pitchFamily="49" charset="0"/>
            </a:endParaRPr>
          </a:p>
        </p:txBody>
      </p:sp>
      <p:sp>
        <p:nvSpPr>
          <p:cNvPr id="12" name="TextBox 11"/>
          <p:cNvSpPr txBox="1"/>
          <p:nvPr/>
        </p:nvSpPr>
        <p:spPr>
          <a:xfrm>
            <a:off x="5802086" y="3962400"/>
            <a:ext cx="425116" cy="584775"/>
          </a:xfrm>
          <a:prstGeom prst="rect">
            <a:avLst/>
          </a:prstGeom>
          <a:noFill/>
        </p:spPr>
        <p:txBody>
          <a:bodyPr wrap="none" rtlCol="0">
            <a:spAutoFit/>
          </a:bodyPr>
          <a:lstStyle/>
          <a:p>
            <a:r>
              <a:rPr lang="en-US" sz="3200" dirty="0">
                <a:solidFill>
                  <a:srgbClr val="FF0000"/>
                </a:solidFill>
              </a:rPr>
              <a:t>=</a:t>
            </a:r>
          </a:p>
        </p:txBody>
      </p:sp>
      <p:graphicFrame>
        <p:nvGraphicFramePr>
          <p:cNvPr id="13" name="Table 12"/>
          <p:cNvGraphicFramePr>
            <a:graphicFrameLocks noGrp="1"/>
          </p:cNvGraphicFramePr>
          <p:nvPr>
            <p:extLst>
              <p:ext uri="{D42A27DB-BD31-4B8C-83A1-F6EECF244321}">
                <p14:modId xmlns:p14="http://schemas.microsoft.com/office/powerpoint/2010/main" val="2676984121"/>
              </p:ext>
            </p:extLst>
          </p:nvPr>
        </p:nvGraphicFramePr>
        <p:xfrm>
          <a:off x="6360070" y="3505200"/>
          <a:ext cx="2544445" cy="869914"/>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bl>
          </a:graphicData>
        </a:graphic>
      </p:graphicFrame>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7" name="Rectangle 6"/>
          <p:cNvSpPr/>
          <p:nvPr/>
        </p:nvSpPr>
        <p:spPr>
          <a:xfrm>
            <a:off x="76200" y="1334869"/>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There is no </a:t>
            </a:r>
            <a:r>
              <a:rPr lang="en-IN" b="1" dirty="0">
                <a:latin typeface="Arial" panose="020B0604020202020204" pitchFamily="34" charset="0"/>
                <a:cs typeface="Arial" panose="020B0604020202020204" pitchFamily="34" charset="0"/>
              </a:rPr>
              <a:t>MINUS</a:t>
            </a:r>
            <a:r>
              <a:rPr lang="en-IN" dirty="0">
                <a:latin typeface="Arial" panose="020B0604020202020204" pitchFamily="34" charset="0"/>
                <a:cs typeface="Arial" panose="020B0604020202020204" pitchFamily="34" charset="0"/>
              </a:rPr>
              <a:t> operator in MySQL, you can easily simulate this type of query using either the </a:t>
            </a:r>
            <a:r>
              <a:rPr lang="en-IN" b="1" dirty="0">
                <a:latin typeface="Arial" panose="020B0604020202020204" pitchFamily="34" charset="0"/>
                <a:cs typeface="Arial" panose="020B0604020202020204" pitchFamily="34" charset="0"/>
              </a:rPr>
              <a:t>NOT</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clause or the </a:t>
            </a:r>
            <a:r>
              <a:rPr lang="en-IN" b="1" dirty="0">
                <a:latin typeface="Arial" panose="020B0604020202020204" pitchFamily="34" charset="0"/>
                <a:cs typeface="Arial" panose="020B0604020202020204" pitchFamily="34" charset="0"/>
              </a:rPr>
              <a:t>NOT</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EXISTS</a:t>
            </a:r>
            <a:r>
              <a:rPr lang="en-IN" dirty="0">
                <a:latin typeface="Arial" panose="020B0604020202020204" pitchFamily="34" charset="0"/>
                <a:cs typeface="Arial" panose="020B0604020202020204" pitchFamily="34" charset="0"/>
              </a:rPr>
              <a:t> clause.</a:t>
            </a:r>
          </a:p>
        </p:txBody>
      </p:sp>
      <p:graphicFrame>
        <p:nvGraphicFramePr>
          <p:cNvPr id="6" name="Table 5"/>
          <p:cNvGraphicFramePr>
            <a:graphicFrameLocks noGrp="1"/>
          </p:cNvGraphicFramePr>
          <p:nvPr>
            <p:extLst>
              <p:ext uri="{D42A27DB-BD31-4B8C-83A1-F6EECF244321}">
                <p14:modId xmlns:p14="http://schemas.microsoft.com/office/powerpoint/2010/main" val="3231188856"/>
              </p:ext>
            </p:extLst>
          </p:nvPr>
        </p:nvGraphicFramePr>
        <p:xfrm>
          <a:off x="54429" y="3584031"/>
          <a:ext cx="2514600" cy="2149208"/>
        </p:xfrm>
        <a:graphic>
          <a:graphicData uri="http://schemas.openxmlformats.org/drawingml/2006/table">
            <a:tbl>
              <a:tblPr firstRow="1" firstCol="1" bandRow="1">
                <a:tableStyleId>{69012ECD-51FC-41F1-AA8D-1B2483CD663E}</a:tableStyleId>
              </a:tblPr>
              <a:tblGrid>
                <a:gridCol w="558800"/>
                <a:gridCol w="1955800"/>
              </a:tblGrid>
              <a:tr h="370490">
                <a:tc gridSpan="2">
                  <a:txBody>
                    <a:bodyPr/>
                    <a:lstStyle/>
                    <a:p>
                      <a:pPr algn="ctr">
                        <a:lnSpc>
                          <a:spcPct val="107000"/>
                        </a:lnSpc>
                        <a:spcAft>
                          <a:spcPts val="0"/>
                        </a:spcAft>
                      </a:pPr>
                      <a:r>
                        <a:rPr lang="en-US" sz="1500" dirty="0" smtClean="0">
                          <a:effectLst/>
                        </a:rPr>
                        <a:t>OldBook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hMerge="1">
                  <a:txBody>
                    <a:bodyPr/>
                    <a:lstStyle/>
                    <a:p>
                      <a:endParaRPr lang="en-US"/>
                    </a:p>
                  </a:txBody>
                  <a:tcPr/>
                </a:tc>
              </a:tr>
              <a:tr h="296453">
                <a:tc>
                  <a:txBody>
                    <a:bodyPr/>
                    <a:lstStyle/>
                    <a:p>
                      <a:pPr algn="ctr">
                        <a:lnSpc>
                          <a:spcPct val="107000"/>
                        </a:lnSpc>
                        <a:spcAft>
                          <a:spcPts val="0"/>
                        </a:spcAft>
                      </a:pPr>
                      <a:r>
                        <a:rPr lang="en-US" sz="1400" b="1" dirty="0">
                          <a:solidFill>
                            <a:srgbClr val="006C86"/>
                          </a:solidFill>
                          <a:effectLst/>
                        </a:rPr>
                        <a:t>ID</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gn="l">
                        <a:lnSpc>
                          <a:spcPct val="107000"/>
                        </a:lnSpc>
                        <a:spcAft>
                          <a:spcPts val="0"/>
                        </a:spcAft>
                      </a:pPr>
                      <a:r>
                        <a:rPr lang="en-US" sz="1400" b="1" dirty="0">
                          <a:solidFill>
                            <a:srgbClr val="006C86"/>
                          </a:solidFill>
                          <a:effectLst/>
                        </a:rPr>
                        <a:t>NAME</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MySQL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hBase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Oracle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smtClean="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499422659"/>
              </p:ext>
            </p:extLst>
          </p:nvPr>
        </p:nvGraphicFramePr>
        <p:xfrm>
          <a:off x="3135086" y="3584031"/>
          <a:ext cx="2516400" cy="1569063"/>
        </p:xfrm>
        <a:graphic>
          <a:graphicData uri="http://schemas.openxmlformats.org/drawingml/2006/table">
            <a:tbl>
              <a:tblPr firstRow="1" firstCol="1" bandRow="1">
                <a:tableStyleId>{69012ECD-51FC-41F1-AA8D-1B2483CD663E}</a:tableStyleId>
              </a:tblPr>
              <a:tblGrid>
                <a:gridCol w="387527"/>
                <a:gridCol w="2128873"/>
              </a:tblGrid>
              <a:tr h="393856">
                <a:tc gridSpan="2">
                  <a:txBody>
                    <a:bodyPr/>
                    <a:lstStyle/>
                    <a:p>
                      <a:pPr algn="ctr">
                        <a:lnSpc>
                          <a:spcPct val="107000"/>
                        </a:lnSpc>
                        <a:spcAft>
                          <a:spcPts val="0"/>
                        </a:spcAft>
                      </a:pPr>
                      <a:r>
                        <a:rPr lang="en-US" sz="1600" dirty="0" smtClean="0">
                          <a:effectLst/>
                        </a:rPr>
                        <a:t>NewBook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hMerge="1">
                  <a:txBody>
                    <a:bodyPr/>
                    <a:lstStyle/>
                    <a:p>
                      <a:endParaRPr lang="en-US"/>
                    </a:p>
                  </a:txBody>
                  <a:tcPr/>
                </a:tc>
              </a:tr>
              <a:tr h="288653">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marL="0" algn="l" rtl="0" eaLnBrk="1" latinLnBrk="0" hangingPunct="1">
                        <a:lnSpc>
                          <a:spcPct val="107000"/>
                        </a:lnSpc>
                        <a:spcAft>
                          <a:spcPts val="0"/>
                        </a:spcAft>
                      </a:pPr>
                      <a:r>
                        <a:rPr kumimoji="0" lang="en-US" sz="1400" b="1" kern="1200" dirty="0">
                          <a:solidFill>
                            <a:srgbClr val="006C86"/>
                          </a:solidFill>
                          <a:effectLst/>
                          <a:latin typeface="+mn-lt"/>
                          <a:ea typeface="+mn-ea"/>
                          <a:cs typeface="+mn-cs"/>
                        </a:rPr>
                        <a:t>NAME</a:t>
                      </a:r>
                    </a:p>
                  </a:txBody>
                  <a:tcPr marL="67912" marR="67912" marT="0" marB="0" anchor="ctr"/>
                </a:tc>
              </a:tr>
              <a:tr h="295518">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sp>
        <p:nvSpPr>
          <p:cNvPr id="10" name="TextBox 9"/>
          <p:cNvSpPr txBox="1"/>
          <p:nvPr/>
        </p:nvSpPr>
        <p:spPr>
          <a:xfrm>
            <a:off x="2601686" y="3599639"/>
            <a:ext cx="500009" cy="1669047"/>
          </a:xfrm>
          <a:prstGeom prst="rect">
            <a:avLst/>
          </a:prstGeom>
          <a:noFill/>
        </p:spPr>
        <p:txBody>
          <a:bodyPr vert="wordArtVert" wrap="none" rtlCol="0" anchor="ctr">
            <a:spAutoFit/>
          </a:bodyPr>
          <a:lstStyle/>
          <a:p>
            <a:r>
              <a:rPr lang="en-US" dirty="0" smtClean="0">
                <a:solidFill>
                  <a:srgbClr val="E01E1E"/>
                </a:solidFill>
                <a:latin typeface="Consolas" panose="020B0609020204030204" pitchFamily="49" charset="0"/>
              </a:rPr>
              <a:t>MINUS</a:t>
            </a:r>
            <a:endParaRPr lang="en-US" dirty="0">
              <a:solidFill>
                <a:srgbClr val="E01E1E"/>
              </a:solidFill>
              <a:latin typeface="Consolas" panose="020B0609020204030204" pitchFamily="49" charset="0"/>
            </a:endParaRPr>
          </a:p>
        </p:txBody>
      </p:sp>
      <p:sp>
        <p:nvSpPr>
          <p:cNvPr id="11" name="TextBox 10"/>
          <p:cNvSpPr txBox="1"/>
          <p:nvPr/>
        </p:nvSpPr>
        <p:spPr>
          <a:xfrm>
            <a:off x="5802086" y="4285439"/>
            <a:ext cx="425116" cy="584775"/>
          </a:xfrm>
          <a:prstGeom prst="rect">
            <a:avLst/>
          </a:prstGeom>
          <a:noFill/>
        </p:spPr>
        <p:txBody>
          <a:bodyPr wrap="none" rtlCol="0">
            <a:spAutoFit/>
          </a:bodyPr>
          <a:lstStyle/>
          <a:p>
            <a:r>
              <a:rPr lang="en-US" sz="3200" dirty="0">
                <a:solidFill>
                  <a:srgbClr val="FF0000"/>
                </a:solidFill>
              </a:rPr>
              <a:t>=</a:t>
            </a:r>
          </a:p>
        </p:txBody>
      </p:sp>
      <p:graphicFrame>
        <p:nvGraphicFramePr>
          <p:cNvPr id="12" name="Table 11"/>
          <p:cNvGraphicFramePr>
            <a:graphicFrameLocks noGrp="1"/>
          </p:cNvGraphicFramePr>
          <p:nvPr>
            <p:extLst>
              <p:ext uri="{D42A27DB-BD31-4B8C-83A1-F6EECF244321}">
                <p14:modId xmlns:p14="http://schemas.microsoft.com/office/powerpoint/2010/main" val="1665981720"/>
              </p:ext>
            </p:extLst>
          </p:nvPr>
        </p:nvGraphicFramePr>
        <p:xfrm>
          <a:off x="6360070" y="3581400"/>
          <a:ext cx="2544445" cy="1637485"/>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MySQL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Oracle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tr>
            </a:tbl>
          </a:graphicData>
        </a:graphic>
      </p:graphicFrame>
      <p:sp>
        <p:nvSpPr>
          <p:cNvPr id="13" name="Rectangle 12"/>
          <p:cNvSpPr/>
          <p:nvPr/>
        </p:nvSpPr>
        <p:spPr>
          <a:xfrm>
            <a:off x="76200" y="2057400"/>
            <a:ext cx="8991600" cy="1323439"/>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US" dirty="0" smtClean="0">
                <a:latin typeface="Arial" panose="020B0604020202020204" pitchFamily="34" charset="0"/>
                <a:cs typeface="Arial" panose="020B0604020202020204" pitchFamily="34" charset="0"/>
              </a:rPr>
              <a:t>OLDBOOK O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NOT</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US" dirty="0" smtClean="0">
                <a:latin typeface="Arial" panose="020B0604020202020204" pitchFamily="34" charset="0"/>
                <a:cs typeface="Arial" panose="020B0604020202020204" pitchFamily="34" charset="0"/>
              </a:rPr>
              <a:t>NEWBOOK N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US" dirty="0" smtClean="0">
                <a:latin typeface="Arial" panose="020B0604020202020204" pitchFamily="34" charset="0"/>
                <a:cs typeface="Arial" panose="020B0604020202020204" pitchFamily="34" charset="0"/>
              </a:rPr>
              <a:t>O.ID = N.ID </a:t>
            </a:r>
            <a:r>
              <a:rPr lang="en-US" dirty="0" smtClean="0">
                <a:solidFill>
                  <a:schemeClr val="accent5">
                    <a:lumMod val="50000"/>
                  </a:schemeClr>
                </a:solidFill>
                <a:latin typeface="Arial" panose="020B0604020202020204" pitchFamily="34" charset="0"/>
                <a:cs typeface="Arial" panose="020B0604020202020204" pitchFamily="34" charset="0"/>
              </a:rPr>
              <a:t>AND</a:t>
            </a:r>
            <a:r>
              <a:rPr lang="en-US" dirty="0" smtClean="0">
                <a:latin typeface="Arial" panose="020B0604020202020204" pitchFamily="34" charset="0"/>
                <a:cs typeface="Arial" panose="020B0604020202020204" pitchFamily="34" charset="0"/>
              </a:rPr>
              <a:t> O.NAME = N.NAME</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rgbClr val="000000"/>
                </a:solidFill>
                <a:latin typeface="Arial" panose="020B0604020202020204" pitchFamily="34" charset="0"/>
                <a:ea typeface="Times New Roman" panose="02020603050405020304" pitchFamily="18" charset="0"/>
                <a:cs typeface="Arial" panose="020B0604020202020204" pitchFamily="34" charset="0"/>
              </a:rPr>
              <a:t>*</a:t>
            </a:r>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US" dirty="0" smtClean="0">
                <a:latin typeface="Arial" panose="020B0604020202020204" pitchFamily="34" charset="0"/>
                <a:cs typeface="Arial" panose="020B0604020202020204" pitchFamily="34" charset="0"/>
              </a:rPr>
              <a:t>NEWBOOK N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a:t>
            </a:r>
            <a:r>
              <a:rPr lang="en-IN" dirty="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NOT</a:t>
            </a:r>
            <a:r>
              <a:rPr lang="en-IN" dirty="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IN"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US" dirty="0">
                <a:latin typeface="Arial" panose="020B0604020202020204" pitchFamily="34" charset="0"/>
                <a:cs typeface="Arial" panose="020B0604020202020204" pitchFamily="34" charset="0"/>
              </a:rPr>
              <a:t>OLDBOOK</a:t>
            </a:r>
            <a:r>
              <a:rPr lang="en-US" dirty="0" smtClean="0">
                <a:latin typeface="Arial" panose="020B0604020202020204" pitchFamily="34" charset="0"/>
                <a:cs typeface="Arial" panose="020B0604020202020204" pitchFamily="34" charset="0"/>
              </a:rPr>
              <a:t> O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a:t>
            </a:r>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US" dirty="0">
                <a:latin typeface="Arial" panose="020B0604020202020204" pitchFamily="34" charset="0"/>
                <a:cs typeface="Arial" panose="020B0604020202020204" pitchFamily="34" charset="0"/>
              </a:rPr>
              <a:t>O.ID = N.ID </a:t>
            </a:r>
            <a:r>
              <a:rPr lang="en-US" dirty="0">
                <a:solidFill>
                  <a:schemeClr val="accent5">
                    <a:lumMod val="50000"/>
                  </a:schemeClr>
                </a:solidFill>
                <a:latin typeface="Arial" panose="020B0604020202020204" pitchFamily="34" charset="0"/>
                <a:cs typeface="Arial" panose="020B0604020202020204" pitchFamily="34" charset="0"/>
              </a:rPr>
              <a:t>AND</a:t>
            </a:r>
            <a:r>
              <a:rPr lang="en-US" dirty="0">
                <a:latin typeface="Arial" panose="020B0604020202020204" pitchFamily="34" charset="0"/>
                <a:cs typeface="Arial" panose="020B0604020202020204" pitchFamily="34" charset="0"/>
              </a:rPr>
              <a:t> O.NAME = N.NAME</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14" name="TextBox 13"/>
          <p:cNvSpPr txBox="1"/>
          <p:nvPr/>
        </p:nvSpPr>
        <p:spPr>
          <a:xfrm>
            <a:off x="5791200" y="5657039"/>
            <a:ext cx="425116" cy="584775"/>
          </a:xfrm>
          <a:prstGeom prst="rect">
            <a:avLst/>
          </a:prstGeom>
          <a:noFill/>
        </p:spPr>
        <p:txBody>
          <a:bodyPr wrap="none" rtlCol="0">
            <a:spAutoFit/>
          </a:bodyPr>
          <a:lstStyle/>
          <a:p>
            <a:r>
              <a:rPr lang="en-US" sz="3200" dirty="0">
                <a:solidFill>
                  <a:srgbClr val="FF0000"/>
                </a:solidFill>
              </a:rPr>
              <a:t>=</a:t>
            </a:r>
          </a:p>
        </p:txBody>
      </p:sp>
      <p:graphicFrame>
        <p:nvGraphicFramePr>
          <p:cNvPr id="15" name="Table 14"/>
          <p:cNvGraphicFramePr>
            <a:graphicFrameLocks noGrp="1"/>
          </p:cNvGraphicFramePr>
          <p:nvPr>
            <p:extLst>
              <p:ext uri="{D42A27DB-BD31-4B8C-83A1-F6EECF244321}">
                <p14:modId xmlns:p14="http://schemas.microsoft.com/office/powerpoint/2010/main" val="525430499"/>
              </p:ext>
            </p:extLst>
          </p:nvPr>
        </p:nvGraphicFramePr>
        <p:xfrm>
          <a:off x="6349184" y="5334000"/>
          <a:ext cx="2544445" cy="1125771"/>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smtClean="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smtClean="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bl>
          </a:graphicData>
        </a:graphic>
      </p:graphicFrame>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LIKE STATEMENT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 including any column attributes and indexes defined in the original table.</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[IF NOT EXISTS] new_tbl LIKE orig_tbl;</a:t>
            </a:r>
            <a:endParaRPr lang="en-US" sz="2000" dirty="0">
              <a:solidFill>
                <a:srgbClr val="0077AA"/>
              </a:solidFill>
              <a:latin typeface="Liberation Mono"/>
            </a:endParaRPr>
          </a:p>
        </p:txBody>
      </p:sp>
      <p:sp>
        <p:nvSpPr>
          <p:cNvPr id="8" name="Rectangle 7"/>
          <p:cNvSpPr/>
          <p:nvPr/>
        </p:nvSpPr>
        <p:spPr>
          <a:xfrm>
            <a:off x="76200" y="3352800"/>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 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Tree>
    <p:extLst>
      <p:ext uri="{BB962C8B-B14F-4D97-AF65-F5344CB8AC3E}">
        <p14:creationId xmlns:p14="http://schemas.microsoft.com/office/powerpoint/2010/main" val="1892188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CREATE TEMPORARY TABLE ... </a:t>
            </a:r>
            <a:r>
              <a:rPr lang="en-US" sz="4800" i="1" dirty="0" smtClean="0">
                <a:solidFill>
                  <a:srgbClr val="DC525C"/>
                </a:solidFill>
                <a:latin typeface="Segoe UI Light" panose="020B0502040204020203" pitchFamily="34" charset="0"/>
                <a:cs typeface="Segoe UI Light" panose="020B0502040204020203" pitchFamily="34" charset="0"/>
              </a:rPr>
              <a:t>LIKE STATEMENT</a:t>
            </a: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4148665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783077260"/>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Entity Relationship Diagram Symbols.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Common relationships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What is Data Modeling?</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rPr>
                        <a:t>What is 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SQL Structured Query Language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Login to MySQL</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SHOW DATABASES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Information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Source Command</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Show Columns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Show Tables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Show Tables Status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6345293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TEMPORARY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a:t>
            </a:r>
            <a:r>
              <a:rPr lang="en-IN" dirty="0" smtClean="0">
                <a:latin typeface="Arial" panose="020B0604020202020204" pitchFamily="34" charset="0"/>
                <a:cs typeface="Arial" panose="020B0604020202020204" pitchFamily="34" charset="0"/>
              </a:rPr>
              <a:t>table.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TEMPORARY TABLE [IF NOT EXISTS] new_tbl LIKE orig_tbl;</a:t>
            </a:r>
            <a:endParaRPr lang="en-US" sz="2000" dirty="0">
              <a:solidFill>
                <a:srgbClr val="0077AA"/>
              </a:solidFill>
              <a:latin typeface="Liberation Mono"/>
            </a:endParaRPr>
          </a:p>
        </p:txBody>
      </p:sp>
      <p:sp>
        <p:nvSpPr>
          <p:cNvPr id="8" name="Rectangle 7"/>
          <p:cNvSpPr/>
          <p:nvPr/>
        </p:nvSpPr>
        <p:spPr>
          <a:xfrm>
            <a:off x="76200" y="4309646"/>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TEMPORARY</a:t>
            </a:r>
            <a:r>
              <a:rPr lang="en-IN" dirty="0">
                <a:solidFill>
                  <a:srgbClr val="298AE5"/>
                </a:solidFill>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
        <p:nvSpPr>
          <p:cNvPr id="9" name="Rectangle 8"/>
          <p:cNvSpPr/>
          <p:nvPr/>
        </p:nvSpPr>
        <p:spPr>
          <a:xfrm>
            <a:off x="76200" y="3048000"/>
            <a:ext cx="8991600" cy="923330"/>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 use the TEMPORARY keyword when creating a table. A TEMPORARY table is visible only to the current session, and is dropped automatically when the session is closed.</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76200" y="47244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a:t>
            </a:r>
            <a:r>
              <a:rPr lang="en-IN" dirty="0" smtClean="0">
                <a:latin typeface="Arial" panose="020B0604020202020204" pitchFamily="34" charset="0"/>
                <a:cs typeface="Arial" panose="020B0604020202020204" pitchFamily="34" charset="0"/>
              </a:rPr>
              <a:t>TEMPORARY table with the same name as the original can be useful when you want to try some statements that modify the contents of the table, without changing the original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0947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SELECT STATEMENT</a:t>
            </a:r>
          </a:p>
        </p:txBody>
      </p:sp>
    </p:spTree>
    <p:extLst>
      <p:ext uri="{BB962C8B-B14F-4D97-AF65-F5344CB8AC3E}">
        <p14:creationId xmlns:p14="http://schemas.microsoft.com/office/powerpoint/2010/main" val="512018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656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Commit and Rollback</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93899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 </a:t>
            </a:r>
            <a:r>
              <a:rPr lang="en-IN" sz="2000" dirty="0">
                <a:solidFill>
                  <a:srgbClr val="0077AA"/>
                </a:solidFill>
                <a:latin typeface="Liberation Mono"/>
              </a:rPr>
              <a:t>START TRANSACTION</a:t>
            </a:r>
          </a:p>
          <a:p>
            <a:r>
              <a:rPr lang="en-IN" sz="2000" dirty="0">
                <a:solidFill>
                  <a:srgbClr val="0077AA"/>
                </a:solidFill>
                <a:latin typeface="Liberation Mono"/>
              </a:rPr>
              <a:t>     [transaction_characteristic]</a:t>
            </a:r>
          </a:p>
          <a:p>
            <a:endParaRPr lang="en-IN" sz="2000" dirty="0">
              <a:solidFill>
                <a:srgbClr val="0077AA"/>
              </a:solidFill>
              <a:latin typeface="Liberation Mono"/>
            </a:endParaRPr>
          </a:p>
          <a:p>
            <a:r>
              <a:rPr lang="en-IN" sz="2000" dirty="0">
                <a:solidFill>
                  <a:srgbClr val="0077AA"/>
                </a:solidFill>
                <a:latin typeface="Liberation Mono"/>
              </a:rPr>
              <a:t> transaction_characteristic:</a:t>
            </a:r>
          </a:p>
          <a:p>
            <a:r>
              <a:rPr lang="en-IN" sz="2000" dirty="0">
                <a:solidFill>
                  <a:srgbClr val="0077AA"/>
                </a:solidFill>
                <a:latin typeface="Liberation Mono"/>
              </a:rPr>
              <a:t>  | READ WRITE</a:t>
            </a:r>
          </a:p>
          <a:p>
            <a:r>
              <a:rPr lang="en-IN" sz="2000" dirty="0">
                <a:solidFill>
                  <a:srgbClr val="0077AA"/>
                </a:solidFill>
                <a:latin typeface="Liberation Mono"/>
              </a:rPr>
              <a:t>  | READ ONLY</a:t>
            </a:r>
            <a:endParaRPr lang="en-US" sz="2000" dirty="0">
              <a:solidFill>
                <a:srgbClr val="0077AA"/>
              </a:solidFill>
              <a:latin typeface="Liberation Mono"/>
            </a:endParaRPr>
          </a:p>
        </p:txBody>
      </p:sp>
      <p:sp>
        <p:nvSpPr>
          <p:cNvPr id="8" name="Rectangle 7"/>
          <p:cNvSpPr/>
          <p:nvPr/>
        </p:nvSpPr>
        <p:spPr>
          <a:xfrm>
            <a:off x="76200" y="4286071"/>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START TRANSACTION READ ONLY;</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INSERT DEPT values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COMMIT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3581400"/>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323439"/>
          </a:xfrm>
          <a:prstGeom prst="rect">
            <a:avLst/>
          </a:prstGeom>
        </p:spPr>
        <p:txBody>
          <a:bodyPr wrap="square">
            <a:spAutoFit/>
          </a:bodyPr>
          <a:lstStyle/>
          <a:p>
            <a:r>
              <a:rPr lang="en-IN" sz="2000" dirty="0">
                <a:solidFill>
                  <a:srgbClr val="0077AA"/>
                </a:solidFill>
                <a:latin typeface="Liberation Mono"/>
              </a:rPr>
              <a:t>BEGIN [WORK]</a:t>
            </a:r>
          </a:p>
          <a:p>
            <a:r>
              <a:rPr lang="en-IN" sz="2000" dirty="0">
                <a:solidFill>
                  <a:srgbClr val="0077AA"/>
                </a:solidFill>
                <a:latin typeface="Liberation Mono"/>
              </a:rPr>
              <a:t>COMMIT [WORK]</a:t>
            </a:r>
          </a:p>
          <a:p>
            <a:r>
              <a:rPr lang="en-IN" sz="2000" dirty="0">
                <a:solidFill>
                  <a:srgbClr val="0077AA"/>
                </a:solidFill>
                <a:latin typeface="Liberation Mono"/>
              </a:rPr>
              <a:t>ROLLBACK [WORK] </a:t>
            </a:r>
          </a:p>
          <a:p>
            <a:r>
              <a:rPr lang="en-IN" sz="2000" dirty="0">
                <a:solidFill>
                  <a:srgbClr val="0077AA"/>
                </a:solidFill>
                <a:latin typeface="Liberation Mono"/>
              </a:rPr>
              <a:t>SET autocommit = {0 | 1}</a:t>
            </a:r>
            <a:endParaRPr lang="en-US" sz="2000" dirty="0">
              <a:solidFill>
                <a:srgbClr val="0077AA"/>
              </a:solidFill>
              <a:latin typeface="Liberation Mono"/>
            </a:endParaRPr>
          </a:p>
        </p:txBody>
      </p:sp>
      <p:sp>
        <p:nvSpPr>
          <p:cNvPr id="8" name="Rectangle 7"/>
          <p:cNvSpPr/>
          <p:nvPr/>
        </p:nvSpPr>
        <p:spPr>
          <a:xfrm>
            <a:off x="76200" y="35814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BEGIN WORK</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COMMIT WORK</a:t>
            </a:r>
          </a:p>
        </p:txBody>
      </p:sp>
      <p:sp>
        <p:nvSpPr>
          <p:cNvPr id="6" name="Rectangle 5"/>
          <p:cNvSpPr/>
          <p:nvPr/>
        </p:nvSpPr>
        <p:spPr>
          <a:xfrm>
            <a:off x="76200" y="2873514"/>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
        <p:nvSpPr>
          <p:cNvPr id="9" name="Rectangle 8"/>
          <p:cNvSpPr/>
          <p:nvPr/>
        </p:nvSpPr>
        <p:spPr>
          <a:xfrm>
            <a:off x="152400" y="5029200"/>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SET autocommit = {0 | 1</a:t>
            </a:r>
            <a:r>
              <a:rPr lang="en-IN" dirty="0" smtClean="0">
                <a:solidFill>
                  <a:srgbClr val="298AE5"/>
                </a:solidFill>
                <a:latin typeface="Arial" panose="020B0604020202020204" pitchFamily="34" charset="0"/>
                <a:cs typeface="Arial" panose="020B0604020202020204" pitchFamily="34" charset="0"/>
              </a:rPr>
              <a:t>}    0 - </a:t>
            </a:r>
            <a:r>
              <a:rPr lang="en-US" dirty="0" smtClean="0">
                <a:solidFill>
                  <a:srgbClr val="298AE5"/>
                </a:solidFill>
                <a:latin typeface="Arial" panose="020B0604020202020204" pitchFamily="34" charset="0"/>
                <a:cs typeface="Arial" panose="020B0604020202020204" pitchFamily="34" charset="0"/>
              </a:rPr>
              <a:t>disable; 1 - enable</a:t>
            </a:r>
          </a:p>
        </p:txBody>
      </p:sp>
      <p:sp>
        <p:nvSpPr>
          <p:cNvPr id="10" name="Rectangle 9"/>
          <p:cNvSpPr/>
          <p:nvPr/>
        </p:nvSpPr>
        <p:spPr>
          <a:xfrm>
            <a:off x="152400" y="5599837"/>
            <a:ext cx="2917273" cy="369332"/>
          </a:xfrm>
          <a:prstGeom prst="rect">
            <a:avLst/>
          </a:prstGeom>
        </p:spPr>
        <p:txBody>
          <a:bodyPr wrap="non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dirty="0"/>
              <a:t> </a:t>
            </a:r>
            <a:r>
              <a:rPr lang="en-IN" sz="1600" dirty="0">
                <a:solidFill>
                  <a:srgbClr val="DD4A68"/>
                </a:solidFill>
                <a:latin typeface="Arial" panose="020B0604020202020204" pitchFamily="34" charset="0"/>
                <a:ea typeface="Times New Roman" panose="02020603050405020304" pitchFamily="18" charset="0"/>
              </a:rPr>
              <a:t>@@AUTOCOMMIT;</a:t>
            </a:r>
          </a:p>
        </p:txBody>
      </p:sp>
    </p:spTree>
    <p:extLst>
      <p:ext uri="{BB962C8B-B14F-4D97-AF65-F5344CB8AC3E}">
        <p14:creationId xmlns:p14="http://schemas.microsoft.com/office/powerpoint/2010/main" val="556562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Anomalies in 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lvl="0" algn="r"/>
            <a:r>
              <a:rPr lang="en-US" sz="3200" b="1" i="1" dirty="0" smtClean="0">
                <a:solidFill>
                  <a:srgbClr val="FFFF00"/>
                </a:solidFill>
                <a:latin typeface="Arial" pitchFamily="34" charset="0"/>
                <a:cs typeface="Arial" pitchFamily="34" charset="0"/>
              </a:rPr>
              <a:t>Anomalies </a:t>
            </a:r>
            <a:r>
              <a:rPr lang="en-US" sz="3200" b="1" i="1" dirty="0">
                <a:solidFill>
                  <a:srgbClr val="FFFF00"/>
                </a:solidFill>
                <a:latin typeface="Arial" pitchFamily="34" charset="0"/>
                <a:cs typeface="Arial" pitchFamily="34" charset="0"/>
              </a:rPr>
              <a:t>in </a:t>
            </a:r>
            <a:r>
              <a:rPr lang="en-US" sz="3200" b="1" i="1" dirty="0" smtClean="0">
                <a:solidFill>
                  <a:srgbClr val="FFFF00"/>
                </a:solidFill>
                <a:latin typeface="Arial" pitchFamily="34" charset="0"/>
                <a:cs typeface="Arial" pitchFamily="34" charset="0"/>
              </a:rPr>
              <a:t>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INSERT ROWS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762000"/>
            <a:ext cx="8686800" cy="492443"/>
          </a:xfrm>
          <a:prstGeom prst="rect">
            <a:avLst/>
          </a:prstGeom>
        </p:spPr>
        <p:txBody>
          <a:bodyPr wrap="square">
            <a:spAutoFit/>
          </a:bodyPr>
          <a:lstStyle/>
          <a:p>
            <a:pPr lvl="0" algn="just" fontAlgn="base">
              <a:spcBef>
                <a:spcPct val="0"/>
              </a:spcBef>
              <a:spcAft>
                <a:spcPct val="0"/>
              </a:spcAft>
            </a:pPr>
            <a:r>
              <a:rPr lang="en-US" sz="2600" dirty="0">
                <a:solidFill>
                  <a:srgbClr val="527E67"/>
                </a:solidFill>
                <a:latin typeface="Arial" pitchFamily="34" charset="0"/>
                <a:ea typeface="MS Mincho" pitchFamily="49" charset="-128"/>
                <a:cs typeface="Arial" pitchFamily="34" charset="0"/>
              </a:rPr>
              <a:t>An entity can be a </a:t>
            </a:r>
            <a:r>
              <a:rPr lang="en-US" sz="2600" b="1" dirty="0">
                <a:solidFill>
                  <a:srgbClr val="527E67"/>
                </a:solidFill>
                <a:latin typeface="Arial" pitchFamily="34" charset="0"/>
                <a:ea typeface="MS Mincho" pitchFamily="49" charset="-128"/>
                <a:cs typeface="Arial" pitchFamily="34" charset="0"/>
              </a:rPr>
              <a:t>real-world </a:t>
            </a:r>
            <a:r>
              <a:rPr lang="en-US" sz="2600" b="1" dirty="0" smtClean="0">
                <a:solidFill>
                  <a:srgbClr val="527E67"/>
                </a:solidFill>
                <a:latin typeface="Arial" pitchFamily="34" charset="0"/>
                <a:ea typeface="MS Mincho" pitchFamily="49" charset="-128"/>
                <a:cs typeface="Arial" pitchFamily="34" charset="0"/>
              </a:rPr>
              <a:t>object.</a:t>
            </a:r>
            <a:endParaRPr lang="en-US" sz="26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3124200"/>
            <a:ext cx="8534400" cy="3271240"/>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2"/>
          <a:stretch>
            <a:fillRect/>
          </a:stretch>
        </p:blipFill>
        <p:spPr>
          <a:xfrm>
            <a:off x="168828" y="3200400"/>
            <a:ext cx="7826226" cy="407679"/>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a:t>
            </a:r>
            <a:r>
              <a:rPr lang="en-IN" dirty="0" smtClean="0">
                <a:latin typeface="Arial" panose="020B0604020202020204" pitchFamily="34" charset="0"/>
                <a:cs typeface="Arial" panose="020B0604020202020204" pitchFamily="34" charset="0"/>
              </a:rPr>
              <a:t>VALUES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478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 assignment_list]</a:t>
            </a:r>
            <a:endParaRPr lang="en-US" sz="2000" dirty="0">
              <a:solidFill>
                <a:srgbClr val="0077AA"/>
              </a:solidFill>
              <a:latin typeface="Liberation Mono"/>
            </a:endParaRPr>
          </a:p>
        </p:txBody>
      </p:sp>
      <p:sp>
        <p:nvSpPr>
          <p:cNvPr id="6" name="Rectangle 5"/>
          <p:cNvSpPr/>
          <p:nvPr/>
        </p:nvSpPr>
        <p:spPr>
          <a:xfrm>
            <a:off x="76200" y="2340114"/>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grpSp>
        <p:nvGrpSpPr>
          <p:cNvPr id="3" name="Group 2"/>
          <p:cNvGrpSpPr/>
          <p:nvPr/>
        </p:nvGrpSpPr>
        <p:grpSpPr>
          <a:xfrm>
            <a:off x="3817620" y="4442415"/>
            <a:ext cx="2647667" cy="472666"/>
            <a:chOff x="3817620" y="4442415"/>
            <a:chExt cx="2647667" cy="472666"/>
          </a:xfrm>
        </p:grpSpPr>
        <p:cxnSp>
          <p:nvCxnSpPr>
            <p:cNvPr id="23" name="Elbow Connector 22"/>
            <p:cNvCxnSpPr/>
            <p:nvPr/>
          </p:nvCxnSpPr>
          <p:spPr>
            <a:xfrm rot="16200000" flipV="1">
              <a:off x="4321620" y="3938415"/>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62339" y="4545749"/>
              <a:ext cx="1402948" cy="369332"/>
            </a:xfrm>
            <a:prstGeom prst="rect">
              <a:avLst/>
            </a:prstGeom>
            <a:noFill/>
          </p:spPr>
          <p:txBody>
            <a:bodyPr wrap="none" rtlCol="0">
              <a:spAutoFit/>
            </a:bodyPr>
            <a:lstStyle/>
            <a:p>
              <a:r>
                <a:rPr lang="en-IN" dirty="0" smtClean="0">
                  <a:solidFill>
                    <a:srgbClr val="C8A0C3"/>
                  </a:solidFill>
                </a:rPr>
                <a:t>Column List</a:t>
              </a:r>
              <a:endParaRPr lang="en-IN" dirty="0">
                <a:solidFill>
                  <a:srgbClr val="C8A0C3"/>
                </a:solidFill>
              </a:endParaRPr>
            </a:p>
          </p:txBody>
        </p:sp>
      </p:grpSp>
      <p:grpSp>
        <p:nvGrpSpPr>
          <p:cNvPr id="2" name="Group 1"/>
          <p:cNvGrpSpPr/>
          <p:nvPr/>
        </p:nvGrpSpPr>
        <p:grpSpPr>
          <a:xfrm>
            <a:off x="6123543" y="3536458"/>
            <a:ext cx="2989977" cy="472666"/>
            <a:chOff x="6123543" y="3536458"/>
            <a:chExt cx="2989977" cy="472666"/>
          </a:xfrm>
        </p:grpSpPr>
        <p:cxnSp>
          <p:nvCxnSpPr>
            <p:cNvPr id="27" name="Elbow Connector 26"/>
            <p:cNvCxnSpPr/>
            <p:nvPr/>
          </p:nvCxnSpPr>
          <p:spPr>
            <a:xfrm rot="16200000" flipV="1">
              <a:off x="6627543" y="3032458"/>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1443" y="3639792"/>
              <a:ext cx="1732077" cy="369332"/>
            </a:xfrm>
            <a:prstGeom prst="rect">
              <a:avLst/>
            </a:prstGeom>
            <a:noFill/>
          </p:spPr>
          <p:txBody>
            <a:bodyPr wrap="none" rtlCol="0">
              <a:spAutoFit/>
            </a:bodyPr>
            <a:lstStyle/>
            <a:p>
              <a:r>
                <a:rPr lang="en-IN" dirty="0" smtClean="0">
                  <a:solidFill>
                    <a:srgbClr val="C8A0C3"/>
                  </a:solidFill>
                </a:rPr>
                <a:t>Column Values</a:t>
              </a:r>
              <a:endParaRPr lang="en-IN" dirty="0">
                <a:solidFill>
                  <a:srgbClr val="C8A0C3"/>
                </a:solidFill>
              </a:endParaRPr>
            </a:p>
          </p:txBody>
        </p:sp>
      </p:grpSp>
      <p:grpSp>
        <p:nvGrpSpPr>
          <p:cNvPr id="8" name="Group 7"/>
          <p:cNvGrpSpPr/>
          <p:nvPr/>
        </p:nvGrpSpPr>
        <p:grpSpPr>
          <a:xfrm>
            <a:off x="3429000" y="5771156"/>
            <a:ext cx="5257801" cy="401044"/>
            <a:chOff x="3429000" y="5885637"/>
            <a:chExt cx="4701100" cy="401044"/>
          </a:xfrm>
        </p:grpSpPr>
        <p:cxnSp>
          <p:nvCxnSpPr>
            <p:cNvPr id="29" name="Elbow Connector 28"/>
            <p:cNvCxnSpPr/>
            <p:nvPr/>
          </p:nvCxnSpPr>
          <p:spPr>
            <a:xfrm rot="16200000" flipV="1">
              <a:off x="4583581" y="4731056"/>
              <a:ext cx="216378" cy="252554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96845" y="5917349"/>
              <a:ext cx="2233255" cy="369332"/>
            </a:xfrm>
            <a:prstGeom prst="rect">
              <a:avLst/>
            </a:prstGeom>
            <a:noFill/>
          </p:spPr>
          <p:txBody>
            <a:bodyPr wrap="square" rtlCol="0">
              <a:spAutoFit/>
            </a:bodyPr>
            <a:lstStyle/>
            <a:p>
              <a:r>
                <a:rPr lang="en-IN" dirty="0" smtClean="0">
                  <a:solidFill>
                    <a:srgbClr val="C8A0C3"/>
                  </a:solidFill>
                </a:rPr>
                <a:t>Inserting multiple rows</a:t>
              </a:r>
              <a:endParaRPr lang="en-IN" dirty="0">
                <a:solidFill>
                  <a:srgbClr val="C8A0C3"/>
                </a:solidFill>
              </a:endParaRPr>
            </a:p>
          </p:txBody>
        </p:sp>
      </p:grpSp>
      <p:pic>
        <p:nvPicPr>
          <p:cNvPr id="32" name="Picture 31"/>
          <p:cNvPicPr>
            <a:picLocks noChangeAspect="1"/>
          </p:cNvPicPr>
          <p:nvPr/>
        </p:nvPicPr>
        <p:blipFill>
          <a:blip r:embed="rId3"/>
          <a:stretch>
            <a:fillRect/>
          </a:stretch>
        </p:blipFill>
        <p:spPr>
          <a:xfrm>
            <a:off x="160614" y="4054884"/>
            <a:ext cx="8822772" cy="381000"/>
          </a:xfrm>
          <a:prstGeom prst="rect">
            <a:avLst/>
          </a:prstGeom>
        </p:spPr>
      </p:pic>
      <p:pic>
        <p:nvPicPr>
          <p:cNvPr id="33" name="Picture 32"/>
          <p:cNvPicPr>
            <a:picLocks noChangeAspect="1"/>
          </p:cNvPicPr>
          <p:nvPr/>
        </p:nvPicPr>
        <p:blipFill>
          <a:blip r:embed="rId4"/>
          <a:stretch>
            <a:fillRect/>
          </a:stretch>
        </p:blipFill>
        <p:spPr>
          <a:xfrm>
            <a:off x="152400" y="5027710"/>
            <a:ext cx="8898972" cy="724264"/>
          </a:xfrm>
          <a:prstGeom prst="rect">
            <a:avLst/>
          </a:prstGeom>
        </p:spPr>
      </p:pic>
    </p:spTree>
    <p:extLst>
      <p:ext uri="{BB962C8B-B14F-4D97-AF65-F5344CB8AC3E}">
        <p14:creationId xmlns:p14="http://schemas.microsoft.com/office/powerpoint/2010/main" val="2779365987"/>
      </p:ext>
    </p:extLst>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014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a:t>
            </a:r>
            <a:r>
              <a:rPr lang="en-IN" dirty="0" smtClean="0">
                <a:latin typeface="Arial" panose="020B0604020202020204" pitchFamily="34" charset="0"/>
                <a:cs typeface="Arial" panose="020B0604020202020204" pitchFamily="34" charset="0"/>
              </a:rPr>
              <a:t>INSERT </a:t>
            </a:r>
            <a:r>
              <a:rPr lang="en-IN" dirty="0">
                <a:latin typeface="Arial" panose="020B0604020202020204" pitchFamily="34" charset="0"/>
                <a:cs typeface="Arial" panose="020B0604020202020204" pitchFamily="34" charset="0"/>
              </a:rPr>
              <a:t>... SET forms of the statement insert rows based on explicitly specified values.</a:t>
            </a:r>
          </a:p>
        </p:txBody>
      </p:sp>
      <p:sp>
        <p:nvSpPr>
          <p:cNvPr id="7" name="Rectangle 6"/>
          <p:cNvSpPr/>
          <p:nvPr/>
        </p:nvSpPr>
        <p:spPr>
          <a:xfrm>
            <a:off x="152400" y="1524000"/>
            <a:ext cx="8839200" cy="707886"/>
          </a:xfrm>
          <a:prstGeom prst="rect">
            <a:avLst/>
          </a:prstGeom>
        </p:spPr>
        <p:txBody>
          <a:bodyPr wrap="square">
            <a:spAutoFit/>
          </a:bodyPr>
          <a:lstStyle/>
          <a:p>
            <a:r>
              <a:rPr lang="en-IN" sz="2000" dirty="0">
                <a:solidFill>
                  <a:srgbClr val="0077AA"/>
                </a:solidFill>
                <a:latin typeface="Liberation Mono"/>
              </a:rPr>
              <a:t>INSERT [INTO] tbl_name SET col_name={expr | DEFAULT}, ... [ON DUPLICATE KEY UPDATE assignment_list]</a:t>
            </a:r>
            <a:endParaRPr lang="en-US" sz="2000" dirty="0">
              <a:solidFill>
                <a:srgbClr val="0077AA"/>
              </a:solidFill>
              <a:latin typeface="Liberation Mono"/>
            </a:endParaRPr>
          </a:p>
        </p:txBody>
      </p:sp>
      <p:sp>
        <p:nvSpPr>
          <p:cNvPr id="6" name="Rectangle 5"/>
          <p:cNvSpPr/>
          <p:nvPr/>
        </p:nvSpPr>
        <p:spPr>
          <a:xfrm>
            <a:off x="76200" y="2362200"/>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sp>
        <p:nvSpPr>
          <p:cNvPr id="2" name="Rectangle 1"/>
          <p:cNvSpPr/>
          <p:nvPr/>
        </p:nvSpPr>
        <p:spPr>
          <a:xfrm>
            <a:off x="76200" y="4038600"/>
            <a:ext cx="89154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A SET clause indicates columns explicitly by name, together with the value to assign each one.</a:t>
            </a:r>
          </a:p>
        </p:txBody>
      </p:sp>
      <p:pic>
        <p:nvPicPr>
          <p:cNvPr id="3" name="Picture 2"/>
          <p:cNvPicPr>
            <a:picLocks noChangeAspect="1"/>
          </p:cNvPicPr>
          <p:nvPr/>
        </p:nvPicPr>
        <p:blipFill>
          <a:blip r:embed="rId2"/>
          <a:stretch>
            <a:fillRect/>
          </a:stretch>
        </p:blipFill>
        <p:spPr>
          <a:xfrm>
            <a:off x="76201" y="3389531"/>
            <a:ext cx="8991600" cy="400050"/>
          </a:xfrm>
          <a:prstGeom prst="rect">
            <a:avLst/>
          </a:prstGeom>
        </p:spPr>
      </p:pic>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a:t>
            </a:r>
            <a:r>
              <a:rPr lang="en-IN" sz="4800" dirty="0">
                <a:solidFill>
                  <a:srgbClr val="DC525C"/>
                </a:solidFill>
                <a:latin typeface="Segoe UI Light" panose="020B0502040204020203" pitchFamily="34" charset="0"/>
                <a:cs typeface="Segoe UI Light" panose="020B0502040204020203" pitchFamily="34" charset="0"/>
              </a:rPr>
              <a:t>ON DUPLICATE KEY</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45906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…ON DUPLICATE KEY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29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specify an ON DUPLICATE KEY UPDATE clause and a row to be inserted would cause a duplicate value in a UNIQUE index or PRIMARY KEY, an UPDATE of the old row occurs.</a:t>
            </a:r>
          </a:p>
        </p:txBody>
      </p:sp>
      <p:sp>
        <p:nvSpPr>
          <p:cNvPr id="9" name="Rectangle 8"/>
          <p:cNvSpPr/>
          <p:nvPr/>
        </p:nvSpPr>
        <p:spPr>
          <a:xfrm>
            <a:off x="152400" y="19050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a:t>
            </a:r>
            <a:endParaRPr lang="en-US" sz="2000" dirty="0">
              <a:solidFill>
                <a:srgbClr val="0077AA"/>
              </a:solidFill>
              <a:latin typeface="Liberation Mono"/>
            </a:endParaRPr>
          </a:p>
        </p:txBody>
      </p:sp>
      <p:sp>
        <p:nvSpPr>
          <p:cNvPr id="2" name="Rectangle 1"/>
          <p:cNvSpPr/>
          <p:nvPr/>
        </p:nvSpPr>
        <p:spPr>
          <a:xfrm>
            <a:off x="172192" y="2890897"/>
            <a:ext cx="8819408" cy="2062103"/>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TABLE</a:t>
            </a:r>
            <a:r>
              <a:rPr lang="en-IN" sz="1600" dirty="0" smtClean="0">
                <a:latin typeface="Arial" panose="020B0604020202020204" pitchFamily="34" charset="0"/>
                <a:cs typeface="Arial" panose="020B0604020202020204" pitchFamily="34" charset="0"/>
              </a:rPr>
              <a:t> TEMP (</a:t>
            </a:r>
            <a:r>
              <a:rPr lang="en-IN" sz="1600" dirty="0">
                <a:latin typeface="Arial" panose="020B0604020202020204" pitchFamily="34" charset="0"/>
                <a:cs typeface="Arial" panose="020B0604020202020204" pitchFamily="34" charset="0"/>
              </a:rPr>
              <a:t>a int primary key, b int, c int);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10+10;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a + b;</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VALUES(a) + VALUES(b);</a:t>
            </a:r>
          </a:p>
        </p:txBody>
      </p:sp>
    </p:spTree>
    <p:extLst>
      <p:ext uri="{BB962C8B-B14F-4D97-AF65-F5344CB8AC3E}">
        <p14:creationId xmlns:p14="http://schemas.microsoft.com/office/powerpoint/2010/main" val="344604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INSERT ROWS using SELECT</a:t>
            </a:r>
          </a:p>
        </p:txBody>
      </p:sp>
    </p:spTree>
    <p:extLst>
      <p:ext uri="{BB962C8B-B14F-4D97-AF65-F5344CB8AC3E}">
        <p14:creationId xmlns:p14="http://schemas.microsoft.com/office/powerpoint/2010/main" val="89723082"/>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INSERT ... SELECT, you can quickly insert many rows into a table from one or many tables</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707886"/>
          </a:xfrm>
          <a:prstGeom prst="rect">
            <a:avLst/>
          </a:prstGeom>
        </p:spPr>
        <p:txBody>
          <a:bodyPr wrap="square">
            <a:spAutoFit/>
          </a:bodyPr>
          <a:lstStyle/>
          <a:p>
            <a:r>
              <a:rPr lang="en-IN" sz="2000" dirty="0">
                <a:solidFill>
                  <a:srgbClr val="0077AA"/>
                </a:solidFill>
                <a:latin typeface="Liberation Mono"/>
              </a:rPr>
              <a:t>INSERT [INTO] tbl_name [(col_name,...)] SELECT ... [ON DUPLICATE KEY UPDATE assignment_list]</a:t>
            </a:r>
            <a:endParaRPr lang="en-US" sz="2000" dirty="0">
              <a:solidFill>
                <a:srgbClr val="0077AA"/>
              </a:solidFill>
              <a:latin typeface="Liberation Mono"/>
            </a:endParaRPr>
          </a:p>
        </p:txBody>
      </p:sp>
      <p:sp>
        <p:nvSpPr>
          <p:cNvPr id="8" name="Rectangle 7"/>
          <p:cNvSpPr/>
          <p:nvPr/>
        </p:nvSpPr>
        <p:spPr>
          <a:xfrm>
            <a:off x="76200" y="2416076"/>
            <a:ext cx="8991600" cy="2677656"/>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1 + 1</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DEPTNO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MAX(DEPTNO)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+ 1</a:t>
            </a:r>
            <a:r>
              <a:rPr lang="en-IN" sz="1600" dirty="0" smtClean="0">
                <a:latin typeface="Arial" panose="020B0604020202020204" pitchFamily="34" charset="0"/>
                <a:cs typeface="Arial" panose="020B0604020202020204" pitchFamily="34" charset="0"/>
              </a:rPr>
              <a:t>, 'HRD', 'BARODA', 'r57px33px'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set @x := 40;</a:t>
            </a: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x := @x + 1 </a:t>
            </a:r>
            <a:r>
              <a:rPr lang="en-IN" sz="1600" dirty="0">
                <a:latin typeface="Arial" panose="020B0604020202020204" pitchFamily="34" charset="0"/>
                <a:cs typeface="Arial" panose="020B0604020202020204" pitchFamily="34" charset="0"/>
              </a:rPr>
              <a:t>, 'HRD', 'BARODA', 'r57px33px'</a:t>
            </a:r>
            <a:r>
              <a:rPr lang="en-IN" sz="16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44856781"/>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017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707886"/>
          </a:xfrm>
          <a:prstGeom prst="rect">
            <a:avLst/>
          </a:prstGeom>
        </p:spPr>
        <p:txBody>
          <a:bodyPr wrap="square">
            <a:spAutoFit/>
          </a:bodyPr>
          <a:lstStyle/>
          <a:p>
            <a:r>
              <a:rPr lang="en-IN" sz="2000" dirty="0">
                <a:solidFill>
                  <a:srgbClr val="0077AA"/>
                </a:solidFill>
                <a:latin typeface="Liberation Mono"/>
              </a:rPr>
              <a:t>REPLACE [INTO] tbl_name [(col_name,...)] {VALUES | VALUE} ({expr | DEFAULT}, ...), (...),...</a:t>
            </a:r>
            <a:endParaRPr lang="en-US" sz="2000" dirty="0">
              <a:solidFill>
                <a:srgbClr val="0077AA"/>
              </a:solidFill>
              <a:latin typeface="Liberation Mono"/>
            </a:endParaRPr>
          </a:p>
        </p:txBody>
      </p:sp>
      <p:sp>
        <p:nvSpPr>
          <p:cNvPr id="8" name="Rectangle 7"/>
          <p:cNvSpPr/>
          <p:nvPr/>
        </p:nvSpPr>
        <p:spPr>
          <a:xfrm>
            <a:off x="76200" y="3886200"/>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10,'HRD','BARODA');</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50,'RESEARCH','DALLAS</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DEPT(DEPTNO, DNAME) </a:t>
            </a:r>
            <a:r>
              <a:rPr lang="en-IN" sz="1600" dirty="0" smtClean="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60,‘New Data');</a:t>
            </a:r>
          </a:p>
        </p:txBody>
      </p:sp>
      <p:sp>
        <p:nvSpPr>
          <p:cNvPr id="6" name="Rectangle 5"/>
          <p:cNvSpPr/>
          <p:nvPr/>
        </p:nvSpPr>
        <p:spPr>
          <a:xfrm>
            <a:off x="76200" y="26670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840247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06666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646331"/>
          </a:xfrm>
          <a:prstGeom prst="rect">
            <a:avLst/>
          </a:prstGeom>
          <a:solidFill>
            <a:schemeClr val="bg2">
              <a:lumMod val="10000"/>
            </a:schemeClr>
          </a:solidFill>
        </p:spPr>
        <p:txBody>
          <a:bodyPr wrap="square">
            <a:spAutoFit/>
          </a:bodyPr>
          <a:lstStyle/>
          <a:p>
            <a:pPr lvl="0" algn="r"/>
            <a:r>
              <a:rPr lang="en-US" sz="3600" b="1" i="1" dirty="0" smtClean="0">
                <a:solidFill>
                  <a:srgbClr val="FFFF00"/>
                </a:solidFill>
                <a:latin typeface="Arial" pitchFamily="34" charset="0"/>
                <a:cs typeface="Arial" pitchFamily="34" charset="0"/>
              </a:rPr>
              <a:t>Entity</a:t>
            </a:r>
            <a:endParaRPr lang="en-US" sz="3600" b="1" i="1" dirty="0">
              <a:solidFill>
                <a:srgbClr val="FFFF00"/>
              </a:solidFill>
              <a:latin typeface="Arial" pitchFamily="34" charset="0"/>
              <a:cs typeface="Arial" pitchFamily="34" charset="0"/>
            </a:endParaRP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SET col_name = {expr | DEFAULT}, ...</a:t>
            </a:r>
            <a:endParaRPr lang="en-US" sz="2000" dirty="0">
              <a:solidFill>
                <a:srgbClr val="0077AA"/>
              </a:solidFill>
              <a:latin typeface="Liberation Mono"/>
            </a:endParaRPr>
          </a:p>
        </p:txBody>
      </p:sp>
      <p:sp>
        <p:nvSpPr>
          <p:cNvPr id="8" name="Rectangle 7"/>
          <p:cNvSpPr/>
          <p:nvPr/>
        </p:nvSpPr>
        <p:spPr>
          <a:xfrm>
            <a:off x="76200" y="36576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DEPTNO=10</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DEPTNO=50</a:t>
            </a:r>
            <a:r>
              <a:rPr lang="en-IN" sz="1600" dirty="0" smtClean="0">
                <a:latin typeface="Arial" panose="020B0604020202020204" pitchFamily="34" charset="0"/>
                <a:cs typeface="Arial" panose="020B0604020202020204" pitchFamily="34" charset="0"/>
              </a:rPr>
              <a: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701790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SELECT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52486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[(col_name,...)] SELECT ...</a:t>
            </a:r>
            <a:endParaRPr lang="en-US" sz="2000" dirty="0">
              <a:solidFill>
                <a:srgbClr val="0077AA"/>
              </a:solidFill>
              <a:latin typeface="Liberation Mono"/>
            </a:endParaRPr>
          </a:p>
        </p:txBody>
      </p:sp>
      <p:sp>
        <p:nvSpPr>
          <p:cNvPr id="8" name="Rectangle 7"/>
          <p:cNvSpPr/>
          <p:nvPr/>
        </p:nvSpPr>
        <p:spPr>
          <a:xfrm>
            <a:off x="76200" y="36576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REPLACEDEPT;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latin typeface="Arial" panose="020B0604020202020204" pitchFamily="34" charset="0"/>
                <a:cs typeface="Arial" panose="020B0604020202020204" pitchFamily="34" charset="0"/>
              </a:rPr>
              <a:t>(DEPTNO, DNAME)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DNAME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588391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Single-table UPDATE</a:t>
            </a:r>
          </a:p>
        </p:txBody>
      </p:sp>
      <p:sp>
        <p:nvSpPr>
          <p:cNvPr id="4" name="Rectangle 3"/>
          <p:cNvSpPr/>
          <p:nvPr/>
        </p:nvSpPr>
        <p:spPr>
          <a:xfrm>
            <a:off x="304800" y="3429000"/>
            <a:ext cx="8534400" cy="1200329"/>
          </a:xfrm>
          <a:prstGeom prst="rect">
            <a:avLst/>
          </a:prstGeom>
          <a:solidFill>
            <a:srgbClr val="C74C49"/>
          </a:solidFill>
        </p:spPr>
        <p:txBody>
          <a:bodyPr wrap="square">
            <a:spAutoFit/>
          </a:bodyPr>
          <a:lstStyle/>
          <a:p>
            <a:r>
              <a:rPr lang="en-IN" dirty="0" smtClean="0">
                <a:solidFill>
                  <a:schemeClr val="bg1"/>
                </a:solidFill>
              </a:rPr>
              <a:t>ORDER BY in UPDATE: if </a:t>
            </a:r>
            <a:r>
              <a:rPr lang="en-IN" dirty="0">
                <a:solidFill>
                  <a:schemeClr val="bg1"/>
                </a:solidFill>
              </a:rPr>
              <a:t>the table contains 1 and 2 in the id column and 1 is updated to 2 before 2 is updated to 3, an error occurs. To avoid this problem, add an ORDER BY clause to cause the rows with larger id values to be updated before those with </a:t>
            </a:r>
            <a:r>
              <a:rPr lang="en-IN">
                <a:solidFill>
                  <a:schemeClr val="bg1"/>
                </a:solidFill>
              </a:rPr>
              <a:t>smaller </a:t>
            </a:r>
            <a:r>
              <a:rPr lang="en-IN" smtClean="0">
                <a:solidFill>
                  <a:schemeClr val="bg1"/>
                </a:solidFill>
              </a:rPr>
              <a:t>values</a:t>
            </a:r>
            <a:endParaRPr lang="en-IN" dirty="0">
              <a:solidFill>
                <a:schemeClr val="bg1"/>
              </a:solidFill>
            </a:endParaRPr>
          </a:p>
        </p:txBody>
      </p:sp>
      <p:sp>
        <p:nvSpPr>
          <p:cNvPr id="3" name="Rectangle 2"/>
          <p:cNvSpPr/>
          <p:nvPr/>
        </p:nvSpPr>
        <p:spPr>
          <a:xfrm>
            <a:off x="304800" y="4814386"/>
            <a:ext cx="6011454" cy="369332"/>
          </a:xfrm>
          <a:prstGeom prst="rect">
            <a:avLst/>
          </a:prstGeom>
        </p:spPr>
        <p:txBody>
          <a:bodyPr wrap="none">
            <a:spAutoFit/>
          </a:bodyPr>
          <a:lstStyle/>
          <a:p>
            <a:r>
              <a:rPr lang="en-IN" dirty="0" smtClean="0">
                <a:solidFill>
                  <a:srgbClr val="0077AA"/>
                </a:solidFill>
                <a:latin typeface="Gill Sans MT (Body)"/>
                <a:ea typeface="Times New Roman" panose="02020603050405020304" pitchFamily="18" charset="0"/>
              </a:rPr>
              <a:t>UPDATE</a:t>
            </a:r>
            <a:r>
              <a:rPr lang="en-IN" dirty="0" smtClean="0">
                <a:latin typeface="Gill Sans MT (Body)"/>
              </a:rPr>
              <a:t> TEMP </a:t>
            </a:r>
            <a:r>
              <a:rPr lang="en-IN" dirty="0" smtClean="0">
                <a:solidFill>
                  <a:srgbClr val="0077AA"/>
                </a:solidFill>
                <a:latin typeface="Gill Sans MT (Body)"/>
                <a:ea typeface="Times New Roman" panose="02020603050405020304" pitchFamily="18" charset="0"/>
              </a:rPr>
              <a:t>SET</a:t>
            </a:r>
            <a:r>
              <a:rPr lang="en-IN" dirty="0" smtClean="0">
                <a:latin typeface="Gill Sans MT (Body)"/>
              </a:rPr>
              <a:t> C1 = C1 + 1 </a:t>
            </a:r>
            <a:r>
              <a:rPr lang="en-IN" dirty="0" smtClean="0">
                <a:solidFill>
                  <a:srgbClr val="0077AA"/>
                </a:solidFill>
                <a:latin typeface="Gill Sans MT (Body)"/>
                <a:ea typeface="Times New Roman" panose="02020603050405020304" pitchFamily="18" charset="0"/>
              </a:rPr>
              <a:t>ORDER</a:t>
            </a:r>
            <a:r>
              <a:rPr lang="en-IN" dirty="0" smtClean="0">
                <a:latin typeface="Gill Sans MT (Body)"/>
              </a:rPr>
              <a:t> </a:t>
            </a:r>
            <a:r>
              <a:rPr lang="en-IN" dirty="0" smtClean="0">
                <a:solidFill>
                  <a:srgbClr val="0077AA"/>
                </a:solidFill>
                <a:latin typeface="Gill Sans MT (Body)"/>
                <a:ea typeface="Times New Roman" panose="02020603050405020304" pitchFamily="18" charset="0"/>
              </a:rPr>
              <a:t>BY</a:t>
            </a:r>
            <a:r>
              <a:rPr lang="en-IN" dirty="0" smtClean="0">
                <a:latin typeface="Gill Sans MT (Body)"/>
              </a:rPr>
              <a:t> C1 </a:t>
            </a:r>
            <a:r>
              <a:rPr lang="en-IN" dirty="0" smtClean="0">
                <a:solidFill>
                  <a:srgbClr val="0077AA"/>
                </a:solidFill>
                <a:latin typeface="Gill Sans MT (Body)"/>
                <a:ea typeface="Times New Roman" panose="02020603050405020304" pitchFamily="18" charset="0"/>
              </a:rPr>
              <a:t>DESC</a:t>
            </a:r>
            <a:r>
              <a:rPr lang="en-IN" dirty="0" smtClean="0">
                <a:latin typeface="Gill Sans MT (Body)"/>
              </a:rPr>
              <a:t>;</a:t>
            </a:r>
            <a:endParaRPr lang="en-IN" dirty="0">
              <a:latin typeface="Gill Sans MT (Body)"/>
            </a:endParaRPr>
          </a:p>
        </p:txBody>
      </p:sp>
    </p:spTree>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UPDATE statement updates columns of existing rows in the named table with new values. The SET clause indicates which columns to modify and the values they should be given. The </a:t>
            </a:r>
            <a:r>
              <a:rPr lang="en-IN" b="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if given, specifies the conditions that identify which rows to update. With </a:t>
            </a:r>
            <a:r>
              <a:rPr lang="en-IN" b="1" dirty="0">
                <a:latin typeface="Arial" panose="020B0604020202020204" pitchFamily="34" charset="0"/>
                <a:cs typeface="Arial" panose="020B0604020202020204" pitchFamily="34" charset="0"/>
              </a:rPr>
              <a:t>no WHERE </a:t>
            </a:r>
            <a:r>
              <a:rPr lang="en-IN" dirty="0">
                <a:latin typeface="Arial" panose="020B0604020202020204" pitchFamily="34" charset="0"/>
                <a:cs typeface="Arial" panose="020B0604020202020204" pitchFamily="34" charset="0"/>
              </a:rPr>
              <a:t>clause, all rows are updated. If the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 is specified, the rows are updated in the order that is specified. The </a:t>
            </a:r>
            <a:r>
              <a:rPr lang="en-IN" b="1" dirty="0">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clause places a limit on the number of rows that can be updated.</a:t>
            </a:r>
          </a:p>
        </p:txBody>
      </p:sp>
      <p:sp>
        <p:nvSpPr>
          <p:cNvPr id="7" name="Rectangle 6"/>
          <p:cNvSpPr/>
          <p:nvPr/>
        </p:nvSpPr>
        <p:spPr>
          <a:xfrm>
            <a:off x="152400" y="2667000"/>
            <a:ext cx="8839200" cy="1631216"/>
          </a:xfrm>
          <a:prstGeom prst="rect">
            <a:avLst/>
          </a:prstGeom>
        </p:spPr>
        <p:txBody>
          <a:bodyPr wrap="square">
            <a:spAutoFit/>
          </a:bodyPr>
          <a:lstStyle/>
          <a:p>
            <a:r>
              <a:rPr lang="en-IN" sz="2000" dirty="0">
                <a:solidFill>
                  <a:srgbClr val="0077AA"/>
                </a:solidFill>
                <a:latin typeface="Liberation Mono"/>
              </a:rPr>
              <a:t>UPDATE &lt;table_reference&gt; SET col_name1 = {expr1 | DEFAULT} [, col_name2 = {expr2 | DEFAULT}] ...</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8" name="Rectangle 7"/>
          <p:cNvSpPr/>
          <p:nvPr/>
        </p:nvSpPr>
        <p:spPr>
          <a:xfrm>
            <a:off x="76200" y="437394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dname='xyz'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c1='x'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UPDATE</a:t>
            </a:r>
          </a:p>
        </p:txBody>
      </p:sp>
    </p:spTree>
    <p:extLst>
      <p:ext uri="{BB962C8B-B14F-4D97-AF65-F5344CB8AC3E}">
        <p14:creationId xmlns:p14="http://schemas.microsoft.com/office/powerpoint/2010/main" val="975566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multiple-table UPDATE updates rows in each table named in table_references that satisfy the conditions. Each matching row is updated once, even if it matches the conditions multiple times.</a:t>
            </a:r>
          </a:p>
        </p:txBody>
      </p:sp>
      <p:sp>
        <p:nvSpPr>
          <p:cNvPr id="7" name="Rectangle 6"/>
          <p:cNvSpPr/>
          <p:nvPr/>
        </p:nvSpPr>
        <p:spPr>
          <a:xfrm>
            <a:off x="152400" y="1828800"/>
            <a:ext cx="8839200" cy="1015663"/>
          </a:xfrm>
          <a:prstGeom prst="rect">
            <a:avLst/>
          </a:prstGeom>
        </p:spPr>
        <p:txBody>
          <a:bodyPr wrap="square">
            <a:spAutoFit/>
          </a:bodyPr>
          <a:lstStyle/>
          <a:p>
            <a:r>
              <a:rPr lang="en-IN" sz="2000" dirty="0">
                <a:solidFill>
                  <a:srgbClr val="0077AA"/>
                </a:solidFill>
                <a:latin typeface="Liberation Mono"/>
              </a:rPr>
              <a:t>UPDATE table_references SET col_name1 = {expr1|DEFAULT} [, col_name2 = {expr2|DEFAULT}] ...</a:t>
            </a:r>
          </a:p>
          <a:p>
            <a:r>
              <a:rPr lang="en-IN" sz="2000" dirty="0">
                <a:solidFill>
                  <a:srgbClr val="0077AA"/>
                </a:solidFill>
                <a:latin typeface="Liberation Mono"/>
              </a:rPr>
              <a:t>    [WHERE where_condition]</a:t>
            </a:r>
            <a:endParaRPr lang="en-US" sz="2000" dirty="0">
              <a:solidFill>
                <a:srgbClr val="0077AA"/>
              </a:solidFill>
              <a:latin typeface="Liberation Mono"/>
            </a:endParaRPr>
          </a:p>
        </p:txBody>
      </p:sp>
      <p:sp>
        <p:nvSpPr>
          <p:cNvPr id="8" name="Rectangle 7"/>
          <p:cNvSpPr/>
          <p:nvPr/>
        </p:nvSpPr>
        <p:spPr>
          <a:xfrm>
            <a:off x="76200" y="3556337"/>
            <a:ext cx="8991600" cy="1077218"/>
          </a:xfrm>
          <a:prstGeom prst="rect">
            <a:avLst/>
          </a:prstGeom>
        </p:spPr>
        <p:txBody>
          <a:bodyPr wrap="square">
            <a:spAutoFit/>
          </a:bodyPr>
          <a:lstStyle/>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a:t>
            </a:r>
            <a:r>
              <a:rPr lang="en-IN" sz="1600" dirty="0">
                <a:latin typeface="Arial" panose="020B0604020202020204" pitchFamily="34" charset="0"/>
                <a:cs typeface="Arial" panose="020B0604020202020204" pitchFamily="34" charset="0"/>
              </a:rPr>
              <a:t>DEPT</a:t>
            </a:r>
            <a:r>
              <a:rPr lang="en-IN" sz="1600" dirty="0">
                <a:solidFill>
                  <a:srgbClr val="DD4A68"/>
                </a:solidFill>
                <a:latin typeface="Arial" panose="020B0604020202020204" pitchFamily="34" charset="0"/>
                <a:ea typeface="Times New Roman" panose="02020603050405020304" pitchFamily="18" charset="0"/>
              </a:rPr>
              <a:t> SET EMP.pwd = DEPT.pwd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DEPT </a:t>
            </a:r>
            <a:r>
              <a:rPr lang="en-IN" sz="1600" dirty="0">
                <a:solidFill>
                  <a:srgbClr val="DD4A68"/>
                </a:solidFill>
                <a:latin typeface="Arial" panose="020B0604020202020204" pitchFamily="34" charset="0"/>
                <a:ea typeface="Times New Roman" panose="02020603050405020304" pitchFamily="18" charset="0"/>
              </a:rPr>
              <a:t>SET EMP.pwd = DEPT.pwd, DEPT.loc=‘New Data'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952690"/>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For multiple-table syntax, ORDER BY and LIMIT cannot be used.</a:t>
            </a:r>
          </a:p>
        </p:txBody>
      </p:sp>
    </p:spTree>
    <p:extLst>
      <p:ext uri="{BB962C8B-B14F-4D97-AF65-F5344CB8AC3E}">
        <p14:creationId xmlns:p14="http://schemas.microsoft.com/office/powerpoint/2010/main" val="1543915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Single-Table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Single</a:t>
            </a:r>
            <a:r>
              <a:rPr lang="en-US" sz="3200" b="1" i="1" dirty="0">
                <a:solidFill>
                  <a:srgbClr val="FFFF00"/>
                </a:solidFill>
                <a:latin typeface="Arial" pitchFamily="34" charset="0"/>
                <a:cs typeface="Arial" pitchFamily="34" charset="0"/>
              </a:rPr>
              <a:t>-table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ROW_COUNT() function. The </a:t>
            </a:r>
            <a:r>
              <a:rPr lang="en-IN" dirty="0" smtClean="0">
                <a:latin typeface="Arial" panose="020B0604020202020204" pitchFamily="34" charset="0"/>
                <a:cs typeface="Arial" panose="020B0604020202020204" pitchFamily="34" charset="0"/>
              </a:rPr>
              <a:t>optional </a:t>
            </a:r>
            <a:r>
              <a:rPr lang="en-IN" dirty="0">
                <a:latin typeface="Arial" panose="020B0604020202020204" pitchFamily="34" charset="0"/>
                <a:cs typeface="Arial" panose="020B0604020202020204" pitchFamily="34" charset="0"/>
              </a:rPr>
              <a:t>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7" name="Rectangle 6"/>
          <p:cNvSpPr/>
          <p:nvPr/>
        </p:nvSpPr>
        <p:spPr>
          <a:xfrm>
            <a:off x="152400" y="2590800"/>
            <a:ext cx="8839200" cy="1323439"/>
          </a:xfrm>
          <a:prstGeom prst="rect">
            <a:avLst/>
          </a:prstGeom>
        </p:spPr>
        <p:txBody>
          <a:bodyPr wrap="square">
            <a:spAutoFit/>
          </a:bodyPr>
          <a:lstStyle/>
          <a:p>
            <a:r>
              <a:rPr lang="en-IN" sz="2000" dirty="0">
                <a:solidFill>
                  <a:srgbClr val="0077AA"/>
                </a:solidFill>
                <a:latin typeface="Liberation Mono"/>
              </a:rPr>
              <a:t>DELETE FROM table_reference</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6" name="Rectangle 5"/>
          <p:cNvSpPr/>
          <p:nvPr/>
        </p:nvSpPr>
        <p:spPr>
          <a:xfrm>
            <a:off x="76200" y="3943290"/>
            <a:ext cx="8991600" cy="400110"/>
          </a:xfrm>
          <a:prstGeom prst="rect">
            <a:avLst/>
          </a:prstGeom>
          <a:solidFill>
            <a:srgbClr val="EDE701"/>
          </a:solidFill>
        </p:spPr>
        <p:txBody>
          <a:bodyPr wrap="square">
            <a:spAutoFit/>
          </a:bodyPr>
          <a:lstStyle/>
          <a:p>
            <a:r>
              <a:rPr lang="en-IN" sz="2000" dirty="0" smtClean="0">
                <a:latin typeface="Segoe UI Light" panose="020B0502040204020203" pitchFamily="34" charset="0"/>
                <a:cs typeface="Segoe UI Light" panose="020B0502040204020203" pitchFamily="34" charset="0"/>
              </a:rPr>
              <a:t>LIMIT clauses </a:t>
            </a:r>
            <a:r>
              <a:rPr lang="en-IN" sz="2000" dirty="0">
                <a:latin typeface="Segoe UI Light" panose="020B0502040204020203" pitchFamily="34" charset="0"/>
                <a:cs typeface="Segoe UI Light" panose="020B0502040204020203" pitchFamily="34" charset="0"/>
              </a:rPr>
              <a:t>apply to single-table deletes, </a:t>
            </a:r>
            <a:r>
              <a:rPr lang="en-IN" sz="2000" b="1" dirty="0">
                <a:latin typeface="Segoe UI Light" panose="020B0502040204020203" pitchFamily="34" charset="0"/>
                <a:cs typeface="Segoe UI Light" panose="020B0502040204020203" pitchFamily="34" charset="0"/>
              </a:rPr>
              <a:t>but not multi-table deletes.</a:t>
            </a:r>
          </a:p>
        </p:txBody>
      </p:sp>
      <p:sp>
        <p:nvSpPr>
          <p:cNvPr id="9" name="Rectangle 8"/>
          <p:cNvSpPr/>
          <p:nvPr/>
        </p:nvSpPr>
        <p:spPr>
          <a:xfrm>
            <a:off x="76200" y="4417874"/>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extLst>
      <p:ext uri="{BB962C8B-B14F-4D97-AF65-F5344CB8AC3E}">
        <p14:creationId xmlns:p14="http://schemas.microsoft.com/office/powerpoint/2010/main" val="2876092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 specify multiple tables in a DELETE statement to delete rows from one or more tables depending on the condition in the WHERE clause.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5369" y="1591509"/>
            <a:ext cx="8839200" cy="1015663"/>
          </a:xfrm>
          <a:prstGeom prst="rect">
            <a:avLst/>
          </a:prstGeom>
        </p:spPr>
        <p:txBody>
          <a:bodyPr wrap="square">
            <a:spAutoFit/>
          </a:bodyPr>
          <a:lstStyle/>
          <a:p>
            <a:r>
              <a:rPr lang="en-US" sz="2000" dirty="0">
                <a:solidFill>
                  <a:srgbClr val="0077AA"/>
                </a:solidFill>
                <a:latin typeface="Liberation Mono"/>
              </a:rPr>
              <a:t>DELETE FROM tbl_name [, tbl_name] ...</a:t>
            </a:r>
          </a:p>
          <a:p>
            <a:r>
              <a:rPr lang="en-US" sz="2000" dirty="0">
                <a:solidFill>
                  <a:srgbClr val="0077AA"/>
                </a:solidFill>
                <a:latin typeface="Liberation Mono"/>
              </a:rPr>
              <a:t>    USING &lt;</a:t>
            </a:r>
            <a:r>
              <a:rPr lang="en-IN" sz="2000" dirty="0">
                <a:solidFill>
                  <a:srgbClr val="0077AA"/>
                </a:solidFill>
                <a:latin typeface="Liberation Mono"/>
              </a:rPr>
              <a:t>table_references&gt;</a:t>
            </a:r>
            <a:endParaRPr lang="en-US" sz="2000" dirty="0">
              <a:solidFill>
                <a:srgbClr val="0077AA"/>
              </a:solidFill>
              <a:latin typeface="Liberation Mono"/>
            </a:endParaRPr>
          </a:p>
          <a:p>
            <a:r>
              <a:rPr lang="en-US" sz="2000" dirty="0">
                <a:solidFill>
                  <a:srgbClr val="0077AA"/>
                </a:solidFill>
                <a:latin typeface="Liberation Mono"/>
              </a:rPr>
              <a:t>    [WHERE where_condition]</a:t>
            </a:r>
          </a:p>
        </p:txBody>
      </p:sp>
      <p:sp>
        <p:nvSpPr>
          <p:cNvPr id="8" name="Rectangle 7"/>
          <p:cNvSpPr/>
          <p:nvPr/>
        </p:nvSpPr>
        <p:spPr>
          <a:xfrm>
            <a:off x="76200" y="32004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 WHERE c2</a:t>
            </a:r>
            <a:r>
              <a:rPr lang="en-US" sz="1600" dirty="0">
                <a:solidFill>
                  <a:srgbClr val="DD4A68"/>
                </a:solidFill>
                <a:latin typeface="Arial" panose="020B0604020202020204" pitchFamily="34" charset="0"/>
                <a:ea typeface="Times New Roman" panose="02020603050405020304" pitchFamily="18" charset="0"/>
              </a:rPr>
              <a:t>&lt;=2</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724090"/>
            <a:ext cx="8991600" cy="400110"/>
          </a:xfrm>
          <a:prstGeom prst="rect">
            <a:avLst/>
          </a:prstGeom>
          <a:solidFill>
            <a:srgbClr val="D9DD21"/>
          </a:solidFill>
        </p:spPr>
        <p:txBody>
          <a:bodyPr wrap="square">
            <a:spAutoFit/>
          </a:bodyPr>
          <a:lstStyle/>
          <a:p>
            <a:r>
              <a:rPr lang="en-US" sz="2000" dirty="0">
                <a:latin typeface="Arial" panose="020B0604020202020204" pitchFamily="34" charset="0"/>
                <a:cs typeface="Arial" panose="020B0604020202020204" pitchFamily="34" charset="0"/>
              </a:rPr>
              <a:t>You cannot use ORDER BY or LIMIT in a multiple-table DELETE.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4457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i="1" dirty="0" smtClean="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180589403"/>
              </p:ext>
            </p:extLst>
          </p:nvPr>
        </p:nvGraphicFramePr>
        <p:xfrm>
          <a:off x="123550" y="52832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t> LENGTH</a:t>
                      </a:r>
                      <a:r>
                        <a:rPr lang="en-IN" baseline="0" dirty="0" smtClean="0"/>
                        <a:t>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tangle 8"/>
          <p:cNvSpPr/>
          <p:nvPr/>
        </p:nvSpPr>
        <p:spPr>
          <a:xfrm>
            <a:off x="152400" y="4800600"/>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1786181" y="4154269"/>
            <a:ext cx="7239000"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PAD_CHAR_TO_FULL_LENGTHSQL mode is enabled)</a:t>
            </a: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STRING</a:t>
            </a:r>
          </a:p>
        </p:txBody>
      </p:sp>
      <p:sp>
        <p:nvSpPr>
          <p:cNvPr id="5" name="Rectangle 4"/>
          <p:cNvSpPr/>
          <p:nvPr/>
        </p:nvSpPr>
        <p:spPr>
          <a:xfrm>
            <a:off x="76200" y="6490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4233509387"/>
              </p:ext>
            </p:extLst>
          </p:nvPr>
        </p:nvGraphicFramePr>
        <p:xfrm>
          <a:off x="152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6200" y="4695978"/>
            <a:ext cx="899160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76200" y="5681166"/>
            <a:ext cx="899160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ENUM</a:t>
            </a:r>
          </a:p>
        </p:txBody>
      </p:sp>
      <p:sp>
        <p:nvSpPr>
          <p:cNvPr id="2" name="Rectangle 1"/>
          <p:cNvSpPr/>
          <p:nvPr/>
        </p:nvSpPr>
        <p:spPr>
          <a:xfrm>
            <a:off x="228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a:t>
            </a:r>
            <a:r>
              <a:rPr lang="en-IN" dirty="0" smtClean="0">
                <a:solidFill>
                  <a:srgbClr val="FFC000"/>
                </a:solidFill>
                <a:latin typeface="Arial" panose="020B0604020202020204" pitchFamily="34" charset="0"/>
                <a:cs typeface="Arial" panose="020B0604020202020204" pitchFamily="34" charset="0"/>
              </a:rPr>
              <a:t>NULL</a:t>
            </a:r>
            <a:endParaRPr lang="en-IN" dirty="0">
              <a:solidFill>
                <a:srgbClr val="FFC000"/>
              </a:solidFill>
              <a:latin typeface="Arial" panose="020B0604020202020204" pitchFamily="34" charset="0"/>
              <a:cs typeface="Arial" panose="020B0604020202020204" pitchFamily="34" charset="0"/>
            </a:endParaRPr>
          </a:p>
        </p:txBody>
      </p:sp>
      <p:sp>
        <p:nvSpPr>
          <p:cNvPr id="5" name="Rectangle 4"/>
          <p:cNvSpPr/>
          <p:nvPr/>
        </p:nvSpPr>
        <p:spPr>
          <a:xfrm>
            <a:off x="228600" y="2416076"/>
            <a:ext cx="8686800" cy="2308324"/>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NOT NULL);</a:t>
            </a:r>
          </a:p>
          <a:p>
            <a:r>
              <a:rPr lang="en-IN" dirty="0" smtClean="0">
                <a:latin typeface="Arial" panose="020B0604020202020204" pitchFamily="34" charset="0"/>
                <a:cs typeface="Arial" panose="020B0604020202020204" pitchFamily="34" charset="0"/>
              </a:rPr>
              <a:t>INSERT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 NOT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(1,'THIS IS THE TEST');</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228600" y="4847272"/>
            <a:ext cx="8686800" cy="1477328"/>
          </a:xfrm>
          <a:prstGeom prst="rect">
            <a:avLst/>
          </a:prstGeom>
          <a:solidFill>
            <a:schemeClr val="accent4">
              <a:lumMod val="75000"/>
            </a:schemeClr>
          </a:solidFill>
        </p:spPr>
        <p:txBody>
          <a:bodyPr wrap="square">
            <a:spAutoFit/>
          </a:bodyPr>
          <a:lstStyle/>
          <a:p>
            <a:r>
              <a:rPr lang="en-IN" dirty="0"/>
              <a:t>You also cannot </a:t>
            </a:r>
            <a:r>
              <a:rPr lang="en-IN" dirty="0" smtClean="0"/>
              <a:t>use user </a:t>
            </a:r>
            <a:r>
              <a:rPr lang="en-IN" dirty="0"/>
              <a:t>variable as an enumeration value. This pair of statements do not work:</a:t>
            </a:r>
          </a:p>
          <a:p>
            <a:endParaRPr lang="en-IN" dirty="0"/>
          </a:p>
          <a:p>
            <a:r>
              <a:rPr lang="en-IN" dirty="0" smtClean="0"/>
              <a:t>SET </a:t>
            </a:r>
            <a:r>
              <a:rPr lang="en-IN" dirty="0"/>
              <a:t>@mysize = 'medium';</a:t>
            </a:r>
          </a:p>
          <a:p>
            <a:r>
              <a:rPr lang="en-IN" dirty="0" smtClean="0"/>
              <a:t>CREATE </a:t>
            </a:r>
            <a:r>
              <a:rPr lang="en-IN" dirty="0"/>
              <a:t>TABLE sizes </a:t>
            </a:r>
            <a:r>
              <a:rPr lang="en-IN" dirty="0" smtClean="0"/>
              <a:t>( size </a:t>
            </a:r>
            <a:r>
              <a:rPr lang="en-IN" dirty="0"/>
              <a:t>ENUM('small', @mysize, 'large</a:t>
            </a:r>
            <a:r>
              <a:rPr lang="en-IN" dirty="0" smtClean="0"/>
              <a:t>'));</a:t>
            </a:r>
            <a:endParaRPr lang="en-IN" dirty="0"/>
          </a:p>
        </p:txBody>
      </p:sp>
      <p:sp>
        <p:nvSpPr>
          <p:cNvPr id="3" name="Rectangle 2"/>
          <p:cNvSpPr/>
          <p:nvPr/>
        </p:nvSpPr>
        <p:spPr>
          <a:xfrm>
            <a:off x="0" y="16326"/>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p14="http://schemas.microsoft.com/office/powerpoint/2010/main" val="2867959643"/>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SET</a:t>
            </a:r>
          </a:p>
        </p:txBody>
      </p:sp>
      <p:sp>
        <p:nvSpPr>
          <p:cNvPr id="6" name="Rectangle 5"/>
          <p:cNvSpPr/>
          <p:nvPr/>
        </p:nvSpPr>
        <p:spPr>
          <a:xfrm>
            <a:off x="228600" y="838200"/>
            <a:ext cx="8686800" cy="1477328"/>
          </a:xfrm>
          <a:prstGeom prst="rect">
            <a:avLst/>
          </a:prstGeom>
          <a:solidFill>
            <a:srgbClr val="EDE70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column values that consist of multiple set members are specified with members separated by commas (,).</a:t>
            </a:r>
          </a:p>
        </p:txBody>
      </p:sp>
      <p:sp>
        <p:nvSpPr>
          <p:cNvPr id="5" name="Rectangle 4"/>
          <p:cNvSpPr/>
          <p:nvPr/>
        </p:nvSpPr>
        <p:spPr>
          <a:xfrm>
            <a:off x="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228600" y="2828836"/>
            <a:ext cx="8686800" cy="872034"/>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smtClean="0"/>
              <a:t>(</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smtClean="0"/>
              <a:t>(</a:t>
            </a:r>
            <a:r>
              <a:rPr lang="en-IN" dirty="0"/>
              <a:t>col) VALUES (</a:t>
            </a:r>
            <a:r>
              <a:rPr lang="en-IN" dirty="0" smtClean="0"/>
              <a:t>'</a:t>
            </a:r>
            <a:r>
              <a:rPr lang="en-IN" dirty="0" err="1" smtClean="0"/>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p14="http://schemas.microsoft.com/office/powerpoint/2010/main" val="211888496"/>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NUMERIC</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469521112"/>
              </p:ext>
            </p:extLst>
          </p:nvPr>
        </p:nvGraphicFramePr>
        <p:xfrm>
          <a:off x="152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52400" y="5786735"/>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a:t>
            </a:r>
            <a:r>
              <a:rPr lang="en-IN" sz="2400" dirty="0" smtClean="0">
                <a:solidFill>
                  <a:srgbClr val="0070C0"/>
                </a:solidFill>
                <a:latin typeface="Segoe UI Light" panose="020B0502040204020203" pitchFamily="34" charset="0"/>
                <a:cs typeface="Segoe UI Light" panose="020B0502040204020203" pitchFamily="34" charset="0"/>
              </a:rPr>
              <a:t>For: </a:t>
            </a:r>
            <a:r>
              <a:rPr lang="en-IN" sz="2400" dirty="0">
                <a:solidFill>
                  <a:srgbClr val="0070C0"/>
                </a:solidFill>
                <a:latin typeface="Segoe UI Light" panose="020B0502040204020203" pitchFamily="34" charset="0"/>
                <a:cs typeface="Segoe UI Light" panose="020B0502040204020203" pitchFamily="34" charset="0"/>
              </a:rPr>
              <a:t>float(M,D), double(M,D) or decimal(M,D), M must be &gt;= D</a:t>
            </a:r>
          </a:p>
        </p:txBody>
      </p:sp>
      <p:sp>
        <p:nvSpPr>
          <p:cNvPr id="6" name="TextBox 5"/>
          <p:cNvSpPr txBox="1"/>
          <p:nvPr/>
        </p:nvSpPr>
        <p:spPr>
          <a:xfrm>
            <a:off x="67241" y="107721"/>
            <a:ext cx="4504759" cy="400110"/>
          </a:xfrm>
          <a:prstGeom prst="rect">
            <a:avLst/>
          </a:prstGeom>
          <a:noFill/>
        </p:spPr>
        <p:txBody>
          <a:bodyPr wrap="none" rtlCol="0">
            <a:spAutoFit/>
          </a:bodyPr>
          <a:lstStyle/>
          <a:p>
            <a:r>
              <a:rPr lang="en-IN" sz="2000" dirty="0" smtClean="0">
                <a:solidFill>
                  <a:srgbClr val="D9DD21"/>
                </a:solidFill>
              </a:rPr>
              <a:t>UNSIGNED prohibits negative values.</a:t>
            </a:r>
            <a:endParaRPr lang="en-IN" sz="2000" dirty="0">
              <a:solidFill>
                <a:srgbClr val="D9DD21"/>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DATE and TIME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039092478"/>
              </p:ext>
            </p:extLst>
          </p:nvPr>
        </p:nvGraphicFramePr>
        <p:xfrm>
          <a:off x="152400" y="16764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Boolean</a:t>
            </a:r>
          </a:p>
        </p:txBody>
      </p:sp>
      <p:sp>
        <p:nvSpPr>
          <p:cNvPr id="5" name="Rectangle 4"/>
          <p:cNvSpPr/>
          <p:nvPr/>
        </p:nvSpPr>
        <p:spPr>
          <a:xfrm>
            <a:off x="76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a:t>
            </a:r>
            <a:r>
              <a:rPr lang="en-IN" dirty="0" smtClean="0">
                <a:latin typeface="Arial" panose="020B0604020202020204" pitchFamily="34" charset="0"/>
                <a:cs typeface="Arial" panose="020B0604020202020204" pitchFamily="34" charset="0"/>
              </a:rPr>
              <a:t>TINYINT(1</a:t>
            </a:r>
            <a:r>
              <a:rPr lang="en-IN" dirty="0">
                <a:latin typeface="Arial" panose="020B0604020202020204" pitchFamily="34" charset="0"/>
                <a:cs typeface="Arial" panose="020B0604020202020204" pitchFamily="34" charset="0"/>
              </a:rPr>
              <a:t>)</a:t>
            </a:r>
          </a:p>
        </p:txBody>
      </p:sp>
      <p:sp>
        <p:nvSpPr>
          <p:cNvPr id="3" name="Rectangle 2"/>
          <p:cNvSpPr/>
          <p:nvPr/>
        </p:nvSpPr>
        <p:spPr>
          <a:xfrm>
            <a:off x="76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r>
              <a:rPr lang="en-IN" sz="1600" dirty="0" smtClean="0">
                <a:latin typeface="Arial" panose="020B0604020202020204" pitchFamily="34" charset="0"/>
                <a:cs typeface="Arial" panose="020B0604020202020204" pitchFamily="34" charset="0"/>
              </a:rPr>
              <a:t>);</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smtClean="0">
                <a:latin typeface="Arial" panose="020B0604020202020204" pitchFamily="34" charset="0"/>
                <a:cs typeface="Arial" panose="020B0604020202020204" pitchFamily="34" charset="0"/>
              </a:rPr>
              <a:t> TEMP;</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TEMP;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579340"/>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JSON Datatype</a:t>
            </a:r>
          </a:p>
        </p:txBody>
      </p:sp>
    </p:spTree>
    <p:extLst>
      <p:ext uri="{BB962C8B-B14F-4D97-AF65-F5344CB8AC3E}">
        <p14:creationId xmlns:p14="http://schemas.microsoft.com/office/powerpoint/2010/main" val="2217411492"/>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a:t>
            </a:r>
          </a:p>
        </p:txBody>
      </p:sp>
      <p:sp>
        <p:nvSpPr>
          <p:cNvPr id="8" name="Rectangle 7"/>
          <p:cNvSpPr/>
          <p:nvPr/>
        </p:nvSpPr>
        <p:spPr>
          <a:xfrm>
            <a:off x="304800" y="1371600"/>
            <a:ext cx="8534400" cy="2308324"/>
          </a:xfrm>
          <a:prstGeom prst="rect">
            <a:avLst/>
          </a:prstGeom>
          <a:solidFill>
            <a:srgbClr val="F9DAFE"/>
          </a:solidFill>
        </p:spPr>
        <p:txBody>
          <a:bodyPr wrap="square">
            <a:spAutoFit/>
          </a:bodyPr>
          <a:lstStyle/>
          <a:p>
            <a:pPr marL="347663" indent="-347663">
              <a:lnSpc>
                <a:spcPct val="200000"/>
              </a:lnSpc>
              <a:buFont typeface="Wingdings" pitchFamily="2" charset="2"/>
              <a:buChar char="§"/>
            </a:pPr>
            <a:r>
              <a:rPr lang="en-US" dirty="0" smtClean="0">
                <a:latin typeface="Arial" pitchFamily="34" charset="0"/>
                <a:cs typeface="Arial" pitchFamily="34" charset="0"/>
              </a:rPr>
              <a:t>Data is in name/value pairs</a:t>
            </a:r>
          </a:p>
          <a:p>
            <a:pPr marL="347663" indent="-347663">
              <a:lnSpc>
                <a:spcPct val="200000"/>
              </a:lnSpc>
              <a:buFont typeface="Wingdings" pitchFamily="2" charset="2"/>
              <a:buChar char="§"/>
            </a:pPr>
            <a:r>
              <a:rPr lang="en-US" dirty="0" smtClean="0">
                <a:latin typeface="Arial" pitchFamily="34" charset="0"/>
                <a:cs typeface="Arial" pitchFamily="34" charset="0"/>
              </a:rPr>
              <a:t>Data is separated </a:t>
            </a:r>
            <a:r>
              <a:rPr lang="en-US" smtClean="0">
                <a:latin typeface="Arial" pitchFamily="34" charset="0"/>
                <a:cs typeface="Arial" pitchFamily="34" charset="0"/>
              </a:rPr>
              <a:t>by comm</a:t>
            </a:r>
            <a:endParaRPr lang="en-US" dirty="0" smtClean="0">
              <a:latin typeface="Arial" pitchFamily="34" charset="0"/>
              <a:cs typeface="Arial" pitchFamily="34" charset="0"/>
            </a:endParaRPr>
          </a:p>
          <a:p>
            <a:pPr marL="347663" indent="-347663">
              <a:lnSpc>
                <a:spcPct val="200000"/>
              </a:lnSpc>
              <a:buFont typeface="Wingdings" pitchFamily="2" charset="2"/>
              <a:buChar char="§"/>
            </a:pPr>
            <a:r>
              <a:rPr lang="en-US" dirty="0" smtClean="0">
                <a:latin typeface="Arial" pitchFamily="34" charset="0"/>
                <a:cs typeface="Arial" pitchFamily="34" charset="0"/>
              </a:rPr>
              <a:t>Curly braces hold objects</a:t>
            </a:r>
          </a:p>
          <a:p>
            <a:pPr marL="347663" indent="-347663">
              <a:lnSpc>
                <a:spcPct val="200000"/>
              </a:lnSpc>
              <a:buFont typeface="Wingdings" pitchFamily="2" charset="2"/>
              <a:buChar char="§"/>
            </a:pPr>
            <a:r>
              <a:rPr lang="en-US" dirty="0" smtClean="0">
                <a:latin typeface="Arial" pitchFamily="34" charset="0"/>
                <a:cs typeface="Arial" pitchFamily="34" charset="0"/>
              </a:rPr>
              <a:t>Square brackets hold arrays</a:t>
            </a:r>
            <a:endParaRPr lang="en-US" dirty="0">
              <a:latin typeface="Arial" pitchFamily="34" charset="0"/>
              <a:cs typeface="Arial" pitchFamily="34" charset="0"/>
            </a:endParaRPr>
          </a:p>
        </p:txBody>
      </p:sp>
      <p:sp>
        <p:nvSpPr>
          <p:cNvPr id="9" name="Rectangle 8"/>
          <p:cNvSpPr/>
          <p:nvPr/>
        </p:nvSpPr>
        <p:spPr>
          <a:xfrm>
            <a:off x="76200" y="838200"/>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JSON </a:t>
            </a:r>
            <a:r>
              <a:rPr lang="en-IN" dirty="0">
                <a:latin typeface="Arial" panose="020B0604020202020204" pitchFamily="34" charset="0"/>
                <a:cs typeface="Arial" panose="020B0604020202020204" pitchFamily="34" charset="0"/>
              </a:rPr>
              <a:t>(JavaScript Object Notation) documents.</a:t>
            </a:r>
          </a:p>
        </p:txBody>
      </p:sp>
    </p:spTree>
    <p:extLst>
      <p:ext uri="{BB962C8B-B14F-4D97-AF65-F5344CB8AC3E}">
        <p14:creationId xmlns:p14="http://schemas.microsoft.com/office/powerpoint/2010/main" val="8463699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Entity </a:t>
            </a:r>
            <a:r>
              <a:rPr lang="en-US" sz="4000" b="1" i="1" dirty="0" smtClean="0">
                <a:solidFill>
                  <a:srgbClr val="FFFF00"/>
                </a:solidFill>
                <a:latin typeface="Arial" pitchFamily="34" charset="0"/>
                <a:cs typeface="Arial" pitchFamily="34" charset="0"/>
              </a:rPr>
              <a:t>type</a:t>
            </a:r>
            <a:endParaRPr lang="en-US" sz="4000" b="1" i="1" dirty="0">
              <a:solidFill>
                <a:srgbClr val="FFFF0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a:srcRect/>
          <a:stretch>
            <a:fillRect/>
          </a:stretch>
        </p:blipFill>
        <p:spPr bwMode="auto">
          <a:xfrm>
            <a:off x="1143000" y="1143000"/>
            <a:ext cx="6248400" cy="1260642"/>
          </a:xfrm>
          <a:prstGeom prst="rect">
            <a:avLst/>
          </a:prstGeom>
          <a:noFill/>
        </p:spPr>
      </p:pic>
      <p:sp>
        <p:nvSpPr>
          <p:cNvPr id="3" name="Rectangle 2"/>
          <p:cNvSpPr/>
          <p:nvPr/>
        </p:nvSpPr>
        <p:spPr>
          <a:xfrm>
            <a:off x="304800" y="22860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object is an unordered set of name/value pairs.</a:t>
            </a:r>
            <a:endParaRPr lang="en-US" dirty="0">
              <a:latin typeface="Arial" pitchFamily="34" charset="0"/>
              <a:cs typeface="Arial" pitchFamily="34" charset="0"/>
            </a:endParaRPr>
          </a:p>
        </p:txBody>
      </p:sp>
      <p:sp>
        <p:nvSpPr>
          <p:cNvPr id="4" name="Rectangle 3"/>
          <p:cNvSpPr/>
          <p:nvPr/>
        </p:nvSpPr>
        <p:spPr>
          <a:xfrm>
            <a:off x="304800" y="321058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a:srcRect/>
          <a:stretch>
            <a:fillRect/>
          </a:stretch>
        </p:blipFill>
        <p:spPr bwMode="auto">
          <a:xfrm>
            <a:off x="1143000" y="4145508"/>
            <a:ext cx="6248400" cy="1348175"/>
          </a:xfrm>
          <a:prstGeom prst="rect">
            <a:avLst/>
          </a:prstGeom>
          <a:noFill/>
        </p:spPr>
      </p:pic>
    </p:spTree>
    <p:extLst>
      <p:ext uri="{BB962C8B-B14F-4D97-AF65-F5344CB8AC3E}">
        <p14:creationId xmlns:p14="http://schemas.microsoft.com/office/powerpoint/2010/main" val="3341761783"/>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JSON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604" y="238877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('[10, 20, [30, 40], [50, 60, 70]]');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3][0</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JSON_EXTRACT('[10, 20, [30, 40]]', '$[0]', '$[1]');</a:t>
            </a:r>
          </a:p>
        </p:txBody>
      </p:sp>
      <p:sp>
        <p:nvSpPr>
          <p:cNvPr id="3" name="Rectangle 2"/>
          <p:cNvSpPr/>
          <p:nvPr/>
        </p:nvSpPr>
        <p:spPr>
          <a:xfrm>
            <a:off x="175604" y="4369970"/>
            <a:ext cx="8815996" cy="2308324"/>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 {"id" : "1001“ ,"ename" : "saleel"}, {"id" : "1002", "ename" : "sharmin", "mob" : "12345"} </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 ('[ {"id" : "1001" ,"ename" : "saleel"}, {"id" : "1002", "ename" : "sharmin", "mob" : "12345"} ]', '$[0].id');</a:t>
            </a:r>
          </a:p>
          <a:p>
            <a:endPar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endParaRPr>
          </a:p>
          <a:p>
            <a:r>
              <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 '$.ename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5" name="Rectangle 4"/>
          <p:cNvSpPr/>
          <p:nvPr/>
        </p:nvSpPr>
        <p:spPr>
          <a:xfrm>
            <a:off x="175604" y="609600"/>
            <a:ext cx="8739796" cy="1200329"/>
          </a:xfrm>
          <a:prstGeom prst="rect">
            <a:avLst/>
          </a:prstGeom>
        </p:spPr>
        <p:txBody>
          <a:bodyPr wrap="square">
            <a:spAutoFit/>
          </a:bodyPr>
          <a:lstStyle/>
          <a:p>
            <a:pPr algn="just"/>
            <a:r>
              <a:rPr lang="en-IN" dirty="0"/>
              <a:t>Returns data from a JSON document, selected from the parts of the document matched by the path arguments. Returns NULL if any argument is NULL or no paths locate a value in the document. An error occurs if the json_doc argument is not a valid JSON document or any path argument is not a valid path expression.</a:t>
            </a:r>
          </a:p>
        </p:txBody>
      </p:sp>
      <p:sp>
        <p:nvSpPr>
          <p:cNvPr id="6" name="Rectangle 5"/>
          <p:cNvSpPr/>
          <p:nvPr/>
        </p:nvSpPr>
        <p:spPr>
          <a:xfrm>
            <a:off x="175604" y="1905000"/>
            <a:ext cx="8739796"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JSON_EXTRACT(json_doc, path[, path] ...)</a:t>
            </a:r>
          </a:p>
        </p:txBody>
      </p:sp>
    </p:spTree>
    <p:extLst>
      <p:ext uri="{BB962C8B-B14F-4D97-AF65-F5344CB8AC3E}">
        <p14:creationId xmlns:p14="http://schemas.microsoft.com/office/powerpoint/2010/main" val="1256803995"/>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(Insert)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E (data json);</a:t>
            </a:r>
            <a:endParaRPr lang="en-US" sz="2000" dirty="0">
              <a:solidFill>
                <a:srgbClr val="0077AA"/>
              </a:solidFill>
              <a:latin typeface="Liberation Mono"/>
            </a:endParaRPr>
          </a:p>
        </p:txBody>
      </p:sp>
      <p:sp>
        <p:nvSpPr>
          <p:cNvPr id="7" name="Rectangle 6"/>
          <p:cNvSpPr/>
          <p:nvPr/>
        </p:nvSpPr>
        <p:spPr>
          <a:xfrm>
            <a:off x="76200" y="2134612"/>
            <a:ext cx="8991600" cy="3970318"/>
          </a:xfrm>
          <a:prstGeom prst="rect">
            <a:avLst/>
          </a:prstGeom>
        </p:spPr>
        <p:txBody>
          <a:bodyPr wrap="square">
            <a:spAutoFit/>
          </a:bodyPr>
          <a:lstStyle/>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smtClean="0">
                <a:solidFill>
                  <a:srgbClr val="DD4A68"/>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empno" : "</a:t>
            </a:r>
            <a:r>
              <a:rPr lang="en-US" dirty="0">
                <a:solidFill>
                  <a:srgbClr val="DD4A68"/>
                </a:solidFill>
                <a:latin typeface="Arial" panose="020B0604020202020204" pitchFamily="34" charset="0"/>
                <a:ea typeface="Times New Roman" panose="02020603050405020304" pitchFamily="18" charset="0"/>
              </a:rPr>
              <a:t>1001", "</a:t>
            </a:r>
            <a:r>
              <a:rPr lang="en-US" dirty="0" smtClean="0">
                <a:solidFill>
                  <a:srgbClr val="DD4A68"/>
                </a:solidFill>
                <a:latin typeface="Arial" panose="020B0604020202020204" pitchFamily="34" charset="0"/>
                <a:ea typeface="Times New Roman" panose="02020603050405020304" pitchFamily="18" charset="0"/>
              </a:rPr>
              <a:t>ename" : "</a:t>
            </a:r>
            <a:r>
              <a:rPr lang="en-US" dirty="0">
                <a:solidFill>
                  <a:srgbClr val="DD4A68"/>
                </a:solidFill>
                <a:latin typeface="Arial" panose="020B0604020202020204" pitchFamily="34" charset="0"/>
                <a:ea typeface="Times New Roman" panose="02020603050405020304" pitchFamily="18" charset="0"/>
              </a:rPr>
              <a:t>saleel", "</a:t>
            </a:r>
            <a:r>
              <a:rPr lang="en-US" dirty="0" smtClean="0">
                <a:solidFill>
                  <a:srgbClr val="DD4A68"/>
                </a:solidFill>
                <a:latin typeface="Arial" panose="020B0604020202020204" pitchFamily="34" charset="0"/>
                <a:ea typeface="Times New Roman" panose="02020603050405020304" pitchFamily="18" charset="0"/>
              </a:rPr>
              <a:t>phone" : [</a:t>
            </a:r>
            <a:r>
              <a:rPr lang="en-US" dirty="0">
                <a:solidFill>
                  <a:srgbClr val="DD4A68"/>
                </a:solidFill>
                <a:latin typeface="Arial" panose="020B0604020202020204" pitchFamily="34" charset="0"/>
                <a:ea typeface="Times New Roman" panose="02020603050405020304" pitchFamily="18" charset="0"/>
              </a:rPr>
              <a:t>123</a:t>
            </a:r>
            <a:r>
              <a:rPr lang="en-US" dirty="0" smtClean="0">
                <a:solidFill>
                  <a:srgbClr val="DD4A68"/>
                </a:solidFill>
                <a:latin typeface="Arial" panose="020B0604020202020204" pitchFamily="34" charset="0"/>
                <a:ea typeface="Times New Roman" panose="02020603050405020304" pitchFamily="18" charset="0"/>
              </a:rPr>
              <a:t>, 456]}</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empno" : "</a:t>
            </a:r>
            <a:r>
              <a:rPr lang="en-US" dirty="0">
                <a:solidFill>
                  <a:srgbClr val="DD4A68"/>
                </a:solidFill>
                <a:latin typeface="Arial" panose="020B0604020202020204" pitchFamily="34" charset="0"/>
                <a:ea typeface="Times New Roman" panose="02020603050405020304" pitchFamily="18" charset="0"/>
              </a:rPr>
              <a:t>1002", "</a:t>
            </a:r>
            <a:r>
              <a:rPr lang="en-US" dirty="0" smtClean="0">
                <a:solidFill>
                  <a:srgbClr val="DD4A68"/>
                </a:solidFill>
                <a:latin typeface="Arial" panose="020B0604020202020204" pitchFamily="34" charset="0"/>
                <a:ea typeface="Times New Roman" panose="02020603050405020304" pitchFamily="18" charset="0"/>
              </a:rPr>
              <a:t>ename" :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sharmin"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phone" : [9922, 8811],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address" : "</a:t>
            </a:r>
            <a:r>
              <a:rPr lang="en-US" dirty="0">
                <a:solidFill>
                  <a:srgbClr val="DD4A68"/>
                </a:solidFill>
                <a:latin typeface="Arial" panose="020B0604020202020204" pitchFamily="34" charset="0"/>
                <a:ea typeface="Times New Roman" panose="02020603050405020304" pitchFamily="18" charset="0"/>
              </a:rPr>
              <a:t>Paud Road</a:t>
            </a:r>
            <a:r>
              <a:rPr lang="en-US" dirty="0" smtClean="0">
                <a:solidFill>
                  <a:srgbClr val="DD4A68"/>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INSERT </a:t>
            </a:r>
            <a:r>
              <a:rPr lang="en-US" dirty="0">
                <a:solidFill>
                  <a:srgbClr val="0077AA"/>
                </a:solidFill>
                <a:latin typeface="Arial" panose="020B0604020202020204" pitchFamily="34" charset="0"/>
                <a:ea typeface="Times New Roman" panose="02020603050405020304" pitchFamily="18" charset="0"/>
              </a:rPr>
              <a:t>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empno" : "</a:t>
            </a:r>
            <a:r>
              <a:rPr lang="en-US" dirty="0">
                <a:solidFill>
                  <a:srgbClr val="DD4A68"/>
                </a:solidFill>
                <a:latin typeface="Arial" panose="020B0604020202020204" pitchFamily="34" charset="0"/>
                <a:ea typeface="Times New Roman" panose="02020603050405020304" pitchFamily="18" charset="0"/>
              </a:rPr>
              <a:t>1003", "</a:t>
            </a:r>
            <a:r>
              <a:rPr lang="en-US" dirty="0" smtClean="0">
                <a:solidFill>
                  <a:srgbClr val="DD4A68"/>
                </a:solidFill>
                <a:latin typeface="Arial" panose="020B0604020202020204" pitchFamily="34" charset="0"/>
                <a:ea typeface="Times New Roman" panose="02020603050405020304" pitchFamily="18" charset="0"/>
              </a:rPr>
              <a:t>ename" : "</a:t>
            </a:r>
            <a:r>
              <a:rPr lang="en-US" dirty="0">
                <a:solidFill>
                  <a:srgbClr val="DD4A68"/>
                </a:solidFill>
                <a:latin typeface="Arial" panose="020B0604020202020204" pitchFamily="34" charset="0"/>
                <a:ea typeface="Times New Roman" panose="02020603050405020304" pitchFamily="18" charset="0"/>
              </a:rPr>
              <a:t>vrushali", "</a:t>
            </a:r>
            <a:r>
              <a:rPr lang="en-US" dirty="0" smtClean="0">
                <a:solidFill>
                  <a:srgbClr val="DD4A68"/>
                </a:solidFill>
                <a:latin typeface="Arial" panose="020B0604020202020204" pitchFamily="34" charset="0"/>
                <a:ea typeface="Times New Roman" panose="02020603050405020304" pitchFamily="18" charset="0"/>
              </a:rPr>
              <a:t>phone" : [</a:t>
            </a:r>
            <a:r>
              <a:rPr lang="en-US" dirty="0">
                <a:solidFill>
                  <a:srgbClr val="DD4A68"/>
                </a:solidFill>
                <a:latin typeface="Arial" panose="020B0604020202020204" pitchFamily="34" charset="0"/>
                <a:ea typeface="Times New Roman" panose="02020603050405020304" pitchFamily="18" charset="0"/>
              </a:rPr>
              <a:t>7788</a:t>
            </a:r>
            <a:r>
              <a:rPr lang="en-US" dirty="0" smtClean="0">
                <a:solidFill>
                  <a:srgbClr val="DD4A68"/>
                </a:solidFill>
                <a:latin typeface="Arial" panose="020B0604020202020204" pitchFamily="34" charset="0"/>
                <a:ea typeface="Times New Roman" panose="02020603050405020304" pitchFamily="18" charset="0"/>
              </a:rPr>
              <a:t>, 9977</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address" :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city" : "</a:t>
            </a:r>
            <a:r>
              <a:rPr lang="en-US" dirty="0">
                <a:solidFill>
                  <a:srgbClr val="DD4A68"/>
                </a:solidFill>
                <a:latin typeface="Arial" panose="020B0604020202020204" pitchFamily="34" charset="0"/>
                <a:ea typeface="Times New Roman" panose="02020603050405020304" pitchFamily="18" charset="0"/>
              </a:rPr>
              <a:t>Pune", "</a:t>
            </a:r>
            <a:r>
              <a:rPr lang="en-US" dirty="0" smtClean="0">
                <a:solidFill>
                  <a:srgbClr val="DD4A68"/>
                </a:solidFill>
                <a:latin typeface="Arial" panose="020B0604020202020204" pitchFamily="34" charset="0"/>
                <a:ea typeface="Times New Roman" panose="02020603050405020304" pitchFamily="18" charset="0"/>
              </a:rPr>
              <a:t>state" : "</a:t>
            </a:r>
            <a:r>
              <a:rPr lang="en-US" dirty="0">
                <a:solidFill>
                  <a:srgbClr val="DD4A68"/>
                </a:solidFill>
                <a:latin typeface="Arial" panose="020B0604020202020204" pitchFamily="34" charset="0"/>
                <a:ea typeface="Times New Roman" panose="02020603050405020304" pitchFamily="18" charset="0"/>
              </a:rPr>
              <a:t>MH</a:t>
            </a:r>
            <a:r>
              <a:rPr lang="en-US" dirty="0" smtClean="0">
                <a:solidFill>
                  <a:srgbClr val="DD4A68"/>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rPr>
              <a:t>VALUES</a:t>
            </a:r>
            <a:r>
              <a:rPr lang="en-US" dirty="0">
                <a:latin typeface="Arial" panose="020B0604020202020204" pitchFamily="34" charset="0"/>
                <a:cs typeface="Arial" panose="020B0604020202020204" pitchFamily="34" charset="0"/>
              </a:rPr>
              <a:t> (' </a:t>
            </a:r>
            <a:r>
              <a:rPr lang="en-US" dirty="0" smtClean="0">
                <a:latin typeface="Arial" panose="020B0604020202020204" pitchFamily="34" charset="0"/>
                <a:cs typeface="Arial" panose="020B0604020202020204" pitchFamily="34" charset="0"/>
              </a:rPr>
              <a:t>[</a:t>
            </a:r>
            <a:r>
              <a:rPr lang="en-US" dirty="0" smtClean="0">
                <a:solidFill>
                  <a:srgbClr val="DD4A68"/>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empno" : "</a:t>
            </a:r>
            <a:r>
              <a:rPr lang="en-US" dirty="0" smtClean="0">
                <a:solidFill>
                  <a:srgbClr val="DD4A68"/>
                </a:solidFill>
                <a:latin typeface="Arial" panose="020B0604020202020204" pitchFamily="34" charset="0"/>
                <a:ea typeface="Times New Roman" panose="02020603050405020304" pitchFamily="18" charset="0"/>
              </a:rPr>
              <a:t>1004", </a:t>
            </a:r>
            <a:r>
              <a:rPr lang="en-US" dirty="0">
                <a:solidFill>
                  <a:srgbClr val="DD4A68"/>
                </a:solidFill>
                <a:latin typeface="Arial" panose="020B0604020202020204" pitchFamily="34" charset="0"/>
                <a:ea typeface="Times New Roman" panose="02020603050405020304" pitchFamily="18" charset="0"/>
              </a:rPr>
              <a:t>"ename" : </a:t>
            </a:r>
            <a:r>
              <a:rPr lang="en-US" dirty="0" smtClean="0">
                <a:solidFill>
                  <a:srgbClr val="DD4A68"/>
                </a:solidFill>
                <a:latin typeface="Arial" panose="020B0604020202020204" pitchFamily="34" charset="0"/>
                <a:ea typeface="Times New Roman" panose="02020603050405020304" pitchFamily="18" charset="0"/>
              </a:rPr>
              <a:t>"ram" </a:t>
            </a:r>
            <a:r>
              <a:rPr lang="en-US" dirty="0">
                <a:solidFill>
                  <a:srgbClr val="DD4A68"/>
                </a:solidFill>
                <a:latin typeface="Arial" panose="020B0604020202020204" pitchFamily="34" charset="0"/>
                <a:ea typeface="Times New Roman" panose="02020603050405020304" pitchFamily="18" charset="0"/>
              </a:rPr>
              <a:t>,"phone" : </a:t>
            </a:r>
            <a:r>
              <a:rPr lang="en-US" dirty="0" smtClean="0">
                <a:solidFill>
                  <a:srgbClr val="DD4A68"/>
                </a:solidFill>
                <a:latin typeface="Arial" panose="020B0604020202020204" pitchFamily="34" charset="0"/>
                <a:ea typeface="Times New Roman" panose="02020603050405020304" pitchFamily="18" charset="0"/>
              </a:rPr>
              <a:t>[6672, 8811</a:t>
            </a:r>
            <a:r>
              <a:rPr lang="en-US" dirty="0">
                <a:solidFill>
                  <a:srgbClr val="DD4A68"/>
                </a:solidFill>
                <a:latin typeface="Arial" panose="020B0604020202020204" pitchFamily="34" charset="0"/>
                <a:ea typeface="Times New Roman" panose="02020603050405020304" pitchFamily="18" charset="0"/>
              </a:rPr>
              <a:t>], "address" : "Paud Road"}, {"empno" : "</a:t>
            </a:r>
            <a:r>
              <a:rPr lang="en-US" dirty="0" smtClean="0">
                <a:solidFill>
                  <a:srgbClr val="DD4A68"/>
                </a:solidFill>
                <a:latin typeface="Arial" panose="020B0604020202020204" pitchFamily="34" charset="0"/>
                <a:ea typeface="Times New Roman" panose="02020603050405020304" pitchFamily="18" charset="0"/>
              </a:rPr>
              <a:t>1005", </a:t>
            </a:r>
            <a:r>
              <a:rPr lang="en-US" dirty="0">
                <a:solidFill>
                  <a:srgbClr val="DD4A68"/>
                </a:solidFill>
                <a:latin typeface="Arial" panose="020B0604020202020204" pitchFamily="34" charset="0"/>
                <a:ea typeface="Times New Roman" panose="02020603050405020304" pitchFamily="18" charset="0"/>
              </a:rPr>
              <a:t>"ename" : </a:t>
            </a:r>
            <a:r>
              <a:rPr lang="en-US" dirty="0" smtClean="0">
                <a:solidFill>
                  <a:srgbClr val="DD4A68"/>
                </a:solidFill>
                <a:latin typeface="Arial" panose="020B0604020202020204" pitchFamily="34" charset="0"/>
                <a:ea typeface="Times New Roman" panose="02020603050405020304" pitchFamily="18" charset="0"/>
              </a:rPr>
              <a:t>"sham</a:t>
            </a:r>
            <a:r>
              <a:rPr lang="en-US" dirty="0">
                <a:solidFill>
                  <a:srgbClr val="DD4A68"/>
                </a:solidFill>
                <a:latin typeface="Arial" panose="020B0604020202020204" pitchFamily="34" charset="0"/>
                <a:ea typeface="Times New Roman" panose="02020603050405020304" pitchFamily="18" charset="0"/>
              </a:rPr>
              <a:t>" ,"phone" : [</a:t>
            </a:r>
            <a:r>
              <a:rPr lang="en-US" dirty="0" smtClean="0">
                <a:solidFill>
                  <a:srgbClr val="DD4A68"/>
                </a:solidFill>
                <a:latin typeface="Arial" panose="020B0604020202020204" pitchFamily="34" charset="0"/>
                <a:ea typeface="Times New Roman" panose="02020603050405020304" pitchFamily="18" charset="0"/>
              </a:rPr>
              <a:t>6672, 8843], </a:t>
            </a:r>
            <a:r>
              <a:rPr lang="en-US" dirty="0">
                <a:solidFill>
                  <a:srgbClr val="DD4A68"/>
                </a:solidFill>
                <a:latin typeface="Arial" panose="020B0604020202020204" pitchFamily="34" charset="0"/>
                <a:ea typeface="Times New Roman" panose="02020603050405020304" pitchFamily="18" charset="0"/>
              </a:rPr>
              <a:t>"address" : "Paud Road</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870175"/>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(Select)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a:t>
            </a:r>
            <a:r>
              <a:rPr lang="en-IN" sz="2000" dirty="0" smtClean="0">
                <a:solidFill>
                  <a:srgbClr val="0077AA"/>
                </a:solidFill>
                <a:latin typeface="Liberation Mono"/>
              </a:rPr>
              <a:t>E (data </a:t>
            </a:r>
            <a:r>
              <a:rPr lang="en-IN" sz="2000" dirty="0">
                <a:solidFill>
                  <a:srgbClr val="0077AA"/>
                </a:solidFill>
                <a:latin typeface="Liberation Mono"/>
              </a:rPr>
              <a:t>json);</a:t>
            </a:r>
            <a:endParaRPr lang="en-US" sz="2000" dirty="0">
              <a:solidFill>
                <a:srgbClr val="0077AA"/>
              </a:solidFill>
              <a:latin typeface="Liberation Mono"/>
            </a:endParaRPr>
          </a:p>
        </p:txBody>
      </p:sp>
      <p:sp>
        <p:nvSpPr>
          <p:cNvPr id="7" name="Rectangle 6"/>
          <p:cNvSpPr/>
          <p:nvPr/>
        </p:nvSpPr>
        <p:spPr>
          <a:xfrm>
            <a:off x="76200" y="20574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(data, '$.*')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a:t>
            </a:r>
            <a:r>
              <a:rPr lang="en-IN" dirty="0">
                <a:solidFill>
                  <a:srgbClr val="DD4A68"/>
                </a:solidFill>
                <a:latin typeface="Arial" panose="020B0604020202020204" pitchFamily="34" charset="0"/>
                <a:ea typeface="Times New Roman" panose="02020603050405020304" pitchFamily="18" charset="0"/>
              </a:rPr>
              <a:t>data, </a:t>
            </a:r>
            <a:r>
              <a:rPr lang="en-IN" dirty="0" smtClean="0">
                <a:solidFill>
                  <a:srgbClr val="DD4A68"/>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empno')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a:t>
            </a:r>
            <a:r>
              <a:rPr lang="en-IN" dirty="0">
                <a:solidFill>
                  <a:srgbClr val="DD4A68"/>
                </a:solidFill>
                <a:latin typeface="Arial" panose="020B0604020202020204" pitchFamily="34" charset="0"/>
                <a:ea typeface="Times New Roman" panose="02020603050405020304" pitchFamily="18" charset="0"/>
              </a:rPr>
              <a:t>data, </a:t>
            </a:r>
            <a:r>
              <a:rPr lang="en-IN" dirty="0" smtClean="0">
                <a:solidFill>
                  <a:srgbClr val="DD4A68"/>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phone[1]')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a:t>
            </a:r>
            <a:r>
              <a:rPr lang="en-IN" dirty="0">
                <a:solidFill>
                  <a:srgbClr val="DD4A68"/>
                </a:solidFill>
                <a:latin typeface="Arial" panose="020B0604020202020204" pitchFamily="34" charset="0"/>
                <a:ea typeface="Times New Roman" panose="02020603050405020304" pitchFamily="18" charset="0"/>
              </a:rPr>
              <a:t>data, </a:t>
            </a:r>
            <a:r>
              <a:rPr lang="en-IN" dirty="0" smtClean="0">
                <a:solidFill>
                  <a:srgbClr val="DD4A68"/>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address.city")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json_extract (data, </a:t>
            </a:r>
            <a:r>
              <a:rPr lang="en-IN" dirty="0" smtClean="0">
                <a:solidFill>
                  <a:srgbClr val="DD4A68"/>
                </a:solidFill>
                <a:latin typeface="Arial" panose="020B0604020202020204" pitchFamily="34" charset="0"/>
                <a:ea typeface="Times New Roman" panose="02020603050405020304" pitchFamily="18" charset="0"/>
              </a:rPr>
              <a:t>"$.empno", </a:t>
            </a:r>
            <a:r>
              <a:rPr lang="en-IN" dirty="0">
                <a:solidFill>
                  <a:srgbClr val="DD4A68"/>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ename"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1346437"/>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304800" y="3276600"/>
            <a:ext cx="851065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869752"/>
            <a:ext cx="8686800" cy="5078313"/>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You </a:t>
            </a:r>
            <a:r>
              <a:rPr lang="en-IN" dirty="0">
                <a:latin typeface="Segoe UI Light" panose="020B0502040204020203" pitchFamily="34" charset="0"/>
                <a:cs typeface="Segoe UI Light" panose="020B0502040204020203" pitchFamily="34" charset="0"/>
              </a:rPr>
              <a:t>can use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keyword when creating a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 </a:t>
            </a:r>
            <a:r>
              <a:rPr lang="en-IN" dirty="0">
                <a:latin typeface="Segoe UI Light" panose="020B0502040204020203" pitchFamily="34" charset="0"/>
                <a:cs typeface="Segoe UI Light" panose="020B0502040204020203" pitchFamily="34" charset="0"/>
              </a:rPr>
              <a:t>A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visible only to the current session, </a:t>
            </a:r>
            <a:r>
              <a:rPr lang="en-IN" dirty="0" smtClean="0">
                <a:latin typeface="Segoe UI Light" panose="020B0502040204020203" pitchFamily="34" charset="0"/>
                <a:cs typeface="Segoe UI Light" panose="020B0502040204020203" pitchFamily="34" charset="0"/>
              </a:rPr>
              <a:t>and </a:t>
            </a:r>
            <a:r>
              <a:rPr lang="en-IN" dirty="0">
                <a:latin typeface="Segoe UI Light" panose="020B0502040204020203" pitchFamily="34" charset="0"/>
                <a:cs typeface="Segoe UI Light" panose="020B0502040204020203" pitchFamily="34" charset="0"/>
              </a:rPr>
              <a:t>is dropped automatically when the session is closed. </a:t>
            </a: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Use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the same name as the original can be useful when you want to try some statements that modify the contents of the table, without changing the original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permanent (original) table becomes </a:t>
            </a:r>
            <a:r>
              <a:rPr lang="en-IN" dirty="0" smtClean="0">
                <a:latin typeface="Segoe UI Light" panose="020B0502040204020203" pitchFamily="34" charset="0"/>
                <a:cs typeface="Segoe UI Light" panose="020B0502040204020203" pitchFamily="34" charset="0"/>
              </a:rPr>
              <a:t>hidden (</a:t>
            </a:r>
            <a:r>
              <a:rPr lang="en-IN" dirty="0">
                <a:latin typeface="Segoe UI Light" panose="020B0502040204020203" pitchFamily="34" charset="0"/>
                <a:cs typeface="Segoe UI Light" panose="020B0502040204020203" pitchFamily="34" charset="0"/>
              </a:rPr>
              <a:t>inaccessible) to the client who creates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same name as the original</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If you issue a DROP TABLE statement,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removed and the original table </a:t>
            </a:r>
            <a:r>
              <a:rPr lang="en-IN" dirty="0" smtClean="0">
                <a:latin typeface="Segoe UI Light" panose="020B0502040204020203" pitchFamily="34" charset="0"/>
                <a:cs typeface="Segoe UI Light" panose="020B0502040204020203" pitchFamily="34" charset="0"/>
              </a:rPr>
              <a:t>reappears, it is possible, only when then original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and temporary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are same.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original table also reappears if you rename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a:t>
            </a: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05200" y="4754155"/>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52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zerofill column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015663"/>
          </a:xfrm>
          <a:prstGeom prst="rect">
            <a:avLst/>
          </a:prstGeom>
          <a:solidFill>
            <a:schemeClr val="accent4">
              <a:lumMod val="40000"/>
              <a:lumOff val="60000"/>
            </a:schemeClr>
          </a:solidFill>
        </p:spPr>
        <p:txBody>
          <a:bodyPr wrap="square">
            <a:spAutoFit/>
          </a:bodyPr>
          <a:lstStyle/>
          <a:p>
            <a:pPr algn="just"/>
            <a:r>
              <a:rPr lang="en-IN" sz="2000" dirty="0"/>
              <a:t>When you select a column with type ZEROFILL it pads the displayed value of the field with zeros up to the display width specified in the column definition. Values longer than the display width are not truncated.</a:t>
            </a:r>
            <a:endParaRPr lang="en-IN" sz="2000" dirty="0" smtClean="0">
              <a:latin typeface="Calibri" panose="020F0502020204030204" pitchFamily="34" charset="0"/>
              <a:cs typeface="Calibri" panose="020F0502020204030204" pitchFamily="34" charset="0"/>
            </a:endParaRPr>
          </a:p>
        </p:txBody>
      </p:sp>
      <p:sp>
        <p:nvSpPr>
          <p:cNvPr id="3" name="Rectangle 2"/>
          <p:cNvSpPr/>
          <p:nvPr/>
        </p:nvSpPr>
        <p:spPr>
          <a:xfrm>
            <a:off x="128649" y="3581400"/>
            <a:ext cx="8839200" cy="1754326"/>
          </a:xfrm>
          <a:prstGeom prst="rect">
            <a:avLst/>
          </a:prstGeom>
        </p:spPr>
        <p:txBody>
          <a:bodyPr wrap="square">
            <a:spAutoFit/>
          </a:bodyPr>
          <a:lstStyle/>
          <a:p>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(x </a:t>
            </a:r>
            <a:r>
              <a:rPr lang="en-IN" dirty="0">
                <a:solidFill>
                  <a:srgbClr val="834689"/>
                </a:solidFill>
                <a:latin typeface="Liberation Mono"/>
              </a:rPr>
              <a:t>INT(8) </a:t>
            </a:r>
            <a:r>
              <a:rPr lang="en-IN" dirty="0">
                <a:solidFill>
                  <a:srgbClr val="DD4A68"/>
                </a:solidFill>
                <a:latin typeface="Liberation Mono"/>
              </a:rPr>
              <a:t>ZEROFILL</a:t>
            </a:r>
            <a:r>
              <a:rPr lang="en-IN" dirty="0">
                <a:latin typeface="Liberation Mono"/>
              </a:rPr>
              <a:t> NOT NULL, y </a:t>
            </a:r>
            <a:r>
              <a:rPr lang="en-IN" dirty="0">
                <a:solidFill>
                  <a:srgbClr val="834689"/>
                </a:solidFill>
                <a:latin typeface="Liberation Mono"/>
              </a:rPr>
              <a:t>INT(8)</a:t>
            </a:r>
            <a:r>
              <a:rPr lang="en-IN" dirty="0">
                <a:latin typeface="Liberation Mono"/>
              </a:rPr>
              <a:t> NOT NULL);</a:t>
            </a:r>
          </a:p>
          <a:p>
            <a:endParaRPr lang="en-IN" dirty="0" smtClean="0">
              <a:solidFill>
                <a:srgbClr val="0077AA"/>
              </a:solidFill>
              <a:latin typeface="Liberation Mono"/>
            </a:endParaRPr>
          </a:p>
          <a:p>
            <a:r>
              <a:rPr lang="en-IN" dirty="0" smtClean="0">
                <a:solidFill>
                  <a:srgbClr val="0077AA"/>
                </a:solidFill>
                <a:latin typeface="Liberation Mono"/>
              </a:rPr>
              <a:t>INSERT</a:t>
            </a:r>
            <a:r>
              <a:rPr lang="en-IN" dirty="0" smtClean="0">
                <a:latin typeface="Liberation Mono"/>
              </a:rPr>
              <a:t> </a:t>
            </a:r>
            <a:r>
              <a:rPr lang="en-IN" dirty="0">
                <a:solidFill>
                  <a:srgbClr val="0077AA"/>
                </a:solidFill>
                <a:latin typeface="Liberation Mono"/>
              </a:rPr>
              <a:t>INTO</a:t>
            </a:r>
            <a:r>
              <a:rPr lang="en-IN" dirty="0">
                <a:latin typeface="Liberation Mono"/>
              </a:rPr>
              <a:t> TEMP (x, y) </a:t>
            </a:r>
            <a:r>
              <a:rPr lang="en-IN" dirty="0">
                <a:solidFill>
                  <a:srgbClr val="0077AA"/>
                </a:solidFill>
                <a:latin typeface="Liberation Mono"/>
              </a:rPr>
              <a:t>VALUES</a:t>
            </a:r>
            <a:r>
              <a:rPr lang="en-IN" dirty="0">
                <a:latin typeface="Liberation Mono"/>
              </a:rPr>
              <a:t> (1, 1), (12, 12), (123, 123), (123456789, 123456789);</a:t>
            </a:r>
          </a:p>
          <a:p>
            <a:endParaRPr lang="en-IN" dirty="0" smtClean="0">
              <a:solidFill>
                <a:srgbClr val="0077AA"/>
              </a:solidFill>
              <a:latin typeface="Liberation Mono"/>
            </a:endParaRPr>
          </a:p>
          <a:p>
            <a:r>
              <a:rPr lang="en-IN" dirty="0" smtClean="0">
                <a:solidFill>
                  <a:srgbClr val="0077AA"/>
                </a:solidFill>
                <a:latin typeface="Liberation Mono"/>
              </a:rPr>
              <a:t>SELECT</a:t>
            </a:r>
            <a:r>
              <a:rPr lang="en-IN" dirty="0" smtClean="0">
                <a:latin typeface="Liberation Mono"/>
              </a:rPr>
              <a:t> </a:t>
            </a:r>
            <a:r>
              <a:rPr lang="en-IN" dirty="0">
                <a:latin typeface="Liberation Mono"/>
              </a:rPr>
              <a:t>x, y </a:t>
            </a:r>
            <a:r>
              <a:rPr lang="en-IN" dirty="0">
                <a:solidFill>
                  <a:srgbClr val="0077AA"/>
                </a:solidFill>
                <a:latin typeface="Liberation Mono"/>
              </a:rPr>
              <a:t>FROM</a:t>
            </a:r>
            <a:r>
              <a:rPr lang="en-IN" dirty="0">
                <a:latin typeface="Liberation Mono"/>
              </a:rPr>
              <a:t> TEMP </a:t>
            </a:r>
            <a:r>
              <a:rPr lang="en-IN" dirty="0" smtClean="0">
                <a:latin typeface="Liberation Mono"/>
              </a:rPr>
              <a:t>;</a:t>
            </a:r>
            <a:endParaRPr lang="en-IN" dirty="0">
              <a:latin typeface="Liberation Mono"/>
            </a:endParaRPr>
          </a:p>
        </p:txBody>
      </p:sp>
      <p:sp>
        <p:nvSpPr>
          <p:cNvPr id="8" name="Rectangle 7"/>
          <p:cNvSpPr/>
          <p:nvPr/>
        </p:nvSpPr>
        <p:spPr>
          <a:xfrm>
            <a:off x="141348" y="2020922"/>
            <a:ext cx="6716651" cy="1015663"/>
          </a:xfrm>
          <a:prstGeom prst="rect">
            <a:avLst/>
          </a:prstGeom>
          <a:solidFill>
            <a:schemeClr val="tx1"/>
          </a:solidFill>
        </p:spPr>
        <p:txBody>
          <a:bodyPr wrap="square">
            <a:spAutoFit/>
          </a:bodyPr>
          <a:lstStyle/>
          <a:p>
            <a:r>
              <a:rPr lang="en-IN" sz="2000" i="1" dirty="0">
                <a:solidFill>
                  <a:srgbClr val="CFFF21"/>
                </a:solidFill>
              </a:rPr>
              <a:t>If you specify ZEROFILL for a numeric column, MySQL automatically adds the UNSIGNED attribute to the column.</a:t>
            </a:r>
          </a:p>
        </p:txBody>
      </p:sp>
    </p:spTree>
    <p:extLst>
      <p:ext uri="{BB962C8B-B14F-4D97-AF65-F5344CB8AC3E}">
        <p14:creationId xmlns:p14="http://schemas.microsoft.com/office/powerpoint/2010/main" val="468722535"/>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ALTER TABLE</a:t>
            </a:r>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DROP TABLE</a:t>
            </a:r>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TRUNCATE TABLE</a:t>
            </a:r>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Truncate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53869"/>
            <a:ext cx="8839200" cy="646331"/>
          </a:xfrm>
          <a:prstGeom prst="rect">
            <a:avLst/>
          </a:prstGeom>
        </p:spPr>
        <p:txBody>
          <a:bodyPr wrap="square">
            <a:spAutoFit/>
          </a:bodyPr>
          <a:lstStyle/>
          <a:p>
            <a:r>
              <a:rPr lang="en-IN" sz="3600" dirty="0">
                <a:solidFill>
                  <a:srgbClr val="222222"/>
                </a:solidFill>
                <a:latin typeface="arial" panose="020B0604020202020204" pitchFamily="34" charset="0"/>
              </a:rPr>
              <a:t>A table has rows and </a:t>
            </a:r>
            <a:r>
              <a:rPr lang="en-IN" sz="3600" dirty="0" smtClean="0">
                <a:solidFill>
                  <a:srgbClr val="222222"/>
                </a:solidFill>
                <a:latin typeface="arial" panose="020B0604020202020204" pitchFamily="34" charset="0"/>
              </a:rPr>
              <a:t>columns</a:t>
            </a:r>
            <a:endParaRPr lang="en-IN" sz="3600" dirty="0"/>
          </a:p>
        </p:txBody>
      </p:sp>
      <p:sp>
        <p:nvSpPr>
          <p:cNvPr id="4" name="Rectangle 3"/>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3600" b="1" i="1" dirty="0">
              <a:solidFill>
                <a:srgbClr val="FFFF00"/>
              </a:solidFill>
              <a:latin typeface="Arial" pitchFamily="34" charset="0"/>
              <a:cs typeface="Arial" pitchFamily="34" charset="0"/>
            </a:endParaRPr>
          </a:p>
        </p:txBody>
      </p:sp>
      <p:sp>
        <p:nvSpPr>
          <p:cNvPr id="8" name="Rectangle 7"/>
          <p:cNvSpPr/>
          <p:nvPr/>
        </p:nvSpPr>
        <p:spPr>
          <a:xfrm>
            <a:off x="152400" y="1676400"/>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t>
            </a:r>
            <a:r>
              <a:rPr lang="en-IN" sz="2000">
                <a:solidFill>
                  <a:srgbClr val="222426"/>
                </a:solidFill>
                <a:latin typeface="Arial" panose="020B0604020202020204" pitchFamily="34" charset="0"/>
                <a:cs typeface="Arial" panose="020B0604020202020204" pitchFamily="34" charset="0"/>
              </a:rPr>
              <a:t>as </a:t>
            </a:r>
            <a:r>
              <a:rPr lang="en-IN" sz="2000" b="1" smtClean="0">
                <a:solidFill>
                  <a:srgbClr val="C00000"/>
                </a:solidFill>
                <a:latin typeface="Arial" panose="020B0604020202020204" pitchFamily="34" charset="0"/>
                <a:cs typeface="Arial" panose="020B0604020202020204" pitchFamily="34" charset="0"/>
              </a:rPr>
              <a:t>ATTRIBUTES / FIELDS</a:t>
            </a:r>
            <a:r>
              <a:rPr lang="en-IN" sz="200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RENAME Table</a:t>
            </a:r>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CONSTRAINTS</a:t>
            </a:r>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r>
              <a:rPr lang="en-IN" sz="4800" dirty="0" smtClean="0">
                <a:solidFill>
                  <a:srgbClr val="DC525C"/>
                </a:solidFill>
                <a:latin typeface="Segoe UI Light" panose="020B0502040204020203" pitchFamily="34" charset="0"/>
                <a:cs typeface="Segoe UI Light" panose="020B0502040204020203" pitchFamily="34" charset="0"/>
              </a:rPr>
              <a:t>PRIMARY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Primary Key</a:t>
            </a: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algn="ctr">
              <a:defRPr sz="4800">
                <a:solidFill>
                  <a:srgbClr val="DC525C"/>
                </a:solidFill>
                <a:latin typeface="Segoe UI Light" panose="020B0502040204020203" pitchFamily="34" charset="0"/>
                <a:cs typeface="Segoe UI Light" panose="020B0502040204020203" pitchFamily="34" charset="0"/>
              </a:defRPr>
            </a:lvl1pPr>
          </a:lstStyle>
          <a:p>
            <a:r>
              <a:rPr lang="en-IN" dirty="0"/>
              <a:t>What is Composite Key?</a:t>
            </a:r>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UNIQUE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FOREIGN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Check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Views</a:t>
            </a:r>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Alter / Drop View</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Composite</a:t>
            </a:r>
            <a:r>
              <a:rPr lang="en-US" sz="4800" b="1" dirty="0">
                <a:latin typeface="Arial" pitchFamily="34" charset="0"/>
                <a:ea typeface="MS Mincho" pitchFamily="49" charset="-128"/>
                <a:cs typeface="Arial" pitchFamily="34" charset="0"/>
              </a:rPr>
              <a:t> </a:t>
            </a:r>
            <a:r>
              <a:rPr lang="en-US" sz="4800" b="1" dirty="0" smtClean="0">
                <a:solidFill>
                  <a:srgbClr val="DC525C"/>
                </a:solidFill>
                <a:latin typeface="Segoe UI Light" panose="020B0502040204020203" pitchFamily="34" charset="0"/>
                <a:cs typeface="Segoe UI Light" panose="020B0502040204020203" pitchFamily="34" charset="0"/>
              </a:rPr>
              <a:t>VS </a:t>
            </a:r>
            <a:r>
              <a:rPr lang="en-US" sz="4800" dirty="0">
                <a:solidFill>
                  <a:srgbClr val="DC525C"/>
                </a:solidFill>
                <a:latin typeface="Segoe UI Light" panose="020B0502040204020203" pitchFamily="34" charset="0"/>
                <a:cs typeface="Segoe UI Light" panose="020B0502040204020203" pitchFamily="34" charset="0"/>
              </a:rPr>
              <a:t>Multi</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Valued</a:t>
            </a:r>
            <a:r>
              <a:rPr lang="en-US" sz="4800" b="1" dirty="0">
                <a:latin typeface="Arial" pitchFamily="34" charset="0"/>
                <a:ea typeface="MS Mincho" pitchFamily="49" charset="-128"/>
                <a:cs typeface="Arial" pitchFamily="34" charset="0"/>
              </a:rPr>
              <a:t> </a:t>
            </a:r>
            <a:r>
              <a:rPr lang="en-US" sz="4800" dirty="0" smtClean="0">
                <a:solidFill>
                  <a:srgbClr val="DC525C"/>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Index</a:t>
            </a: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400110"/>
          </a:xfrm>
          <a:prstGeom prst="rect">
            <a:avLst/>
          </a:prstGeom>
          <a:solidFill>
            <a:srgbClr val="FFFF00"/>
          </a:solidFill>
        </p:spPr>
        <p:txBody>
          <a:bodyPr wrap="square">
            <a:spAutoFit/>
          </a:bodyPr>
          <a:lstStyle/>
          <a:p>
            <a:r>
              <a:rPr lang="en-IN" sz="2000" dirty="0" smtClean="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lock / unlock</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cluster</a:t>
            </a:r>
          </a:p>
        </p:txBody>
      </p:sp>
      <p:sp>
        <p:nvSpPr>
          <p:cNvPr id="3" name="Rectangle 2"/>
          <p:cNvSpPr/>
          <p:nvPr/>
        </p:nvSpPr>
        <p:spPr>
          <a:xfrm>
            <a:off x="304800" y="3276600"/>
            <a:ext cx="8534400" cy="646331"/>
          </a:xfrm>
          <a:prstGeom prst="rect">
            <a:avLst/>
          </a:prstGeom>
        </p:spPr>
        <p:txBody>
          <a:bodyPr wrap="square">
            <a:spAutoFit/>
          </a:bodyPr>
          <a:lstStyle/>
          <a:p>
            <a:r>
              <a:rPr lang="en-US" dirty="0"/>
              <a:t>A cluster comprises multiple interconnected computers or servers that appear as if they are one server to end users and applications.</a:t>
            </a:r>
          </a:p>
        </p:txBody>
      </p:sp>
    </p:spTree>
    <p:extLst>
      <p:ext uri="{BB962C8B-B14F-4D97-AF65-F5344CB8AC3E}">
        <p14:creationId xmlns:p14="http://schemas.microsoft.com/office/powerpoint/2010/main" val="1566008335"/>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920953336"/>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Explain</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Column - ALIAS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Column - EXPRESSIONS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Identifier Qualifiers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Control Flow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Date and Time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Date and Time Formats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String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Mathematical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statement… syntax</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ORDER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1439225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Composite </a:t>
            </a:r>
            <a:r>
              <a:rPr lang="en-US" sz="4000" b="1" i="1" dirty="0" smtClean="0">
                <a:solidFill>
                  <a:srgbClr val="FFFF00"/>
                </a:solidFill>
                <a:latin typeface="Arial" pitchFamily="34" charset="0"/>
                <a:cs typeface="Arial" pitchFamily="34" charset="0"/>
              </a:rPr>
              <a:t>/ </a:t>
            </a:r>
            <a:r>
              <a:rPr lang="en-US" sz="4000" b="1" i="1" dirty="0">
                <a:solidFill>
                  <a:srgbClr val="FFFF00"/>
                </a:solidFill>
                <a:latin typeface="Arial" pitchFamily="34" charset="0"/>
                <a:cs typeface="Arial" pitchFamily="34" charset="0"/>
              </a:rPr>
              <a:t>Multi</a:t>
            </a:r>
            <a:r>
              <a:rPr lang="en-US" sz="4000" b="1" dirty="0">
                <a:latin typeface="Arial" pitchFamily="34" charset="0"/>
                <a:ea typeface="MS Mincho" pitchFamily="49" charset="-128"/>
                <a:cs typeface="Arial" pitchFamily="34" charset="0"/>
              </a:rPr>
              <a:t> </a:t>
            </a:r>
            <a:r>
              <a:rPr lang="en-US" sz="4000" b="1" i="1" dirty="0">
                <a:solidFill>
                  <a:srgbClr val="FFFF00"/>
                </a:solidFill>
                <a:latin typeface="Arial" pitchFamily="34" charset="0"/>
                <a:cs typeface="Arial" pitchFamily="34" charset="0"/>
              </a:rPr>
              <a:t>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STARTON     (DateTime)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STARTON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ENDON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DESCRIPTION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STARTON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ENDON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COUNTRYID(FK)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54309"/>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10" name="Rectangle 9"/>
          <p:cNvSpPr/>
          <p:nvPr/>
        </p:nvSpPr>
        <p:spPr>
          <a:xfrm>
            <a:off x="0" y="4808194"/>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5. Serial </a:t>
            </a:r>
            <a:r>
              <a:rPr lang="en-IN" sz="2000" b="1" smtClean="0">
                <a:latin typeface="Calibri" panose="020F0502020204030204" pitchFamily="34" charset="0"/>
                <a:cs typeface="Calibri" panose="020F0502020204030204" pitchFamily="34" charset="0"/>
              </a:rPr>
              <a:t>number jobwise</a:t>
            </a:r>
            <a:r>
              <a:rPr lang="en-IN" sz="2000" smtClean="0">
                <a:latin typeface="Calibri" panose="020F0502020204030204" pitchFamily="34" charset="0"/>
                <a:cs typeface="Calibri" panose="020F0502020204030204" pitchFamily="34" charset="0"/>
              </a:rPr>
              <a:t>.</a:t>
            </a:r>
            <a:endParaRPr lang="en-IN" sz="2000" dirty="0" smtClean="0">
              <a:latin typeface="Calibri" panose="020F0502020204030204" pitchFamily="34" charset="0"/>
              <a:cs typeface="Calibri" panose="020F0502020204030204" pitchFamily="34" charset="0"/>
            </a:endParaRPr>
          </a:p>
          <a:p>
            <a:r>
              <a:rPr lang="en-IN" sz="2000" dirty="0" smtClean="0">
                <a:solidFill>
                  <a:srgbClr val="5F9378"/>
                </a:solidFill>
                <a:latin typeface="Calibri" panose="020F0502020204030204" pitchFamily="34" charset="0"/>
                <a:cs typeface="Calibri" panose="020F0502020204030204" pitchFamily="34" charset="0"/>
              </a:rPr>
              <a:t>SELECT @CNT := CASE WHEN JOB = @JB THEN @CNT + 1 ELSE 1 END R1, @JB := JOB  FROM EMP, (SELECT @CNT :=0, @JB := '') E ORDER BY JOB;</a:t>
            </a:r>
            <a:endParaRPr lang="en-IN" sz="2000" dirty="0">
              <a:solidFill>
                <a:srgbClr val="5F9378"/>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2400" y="5334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
        <p:nvSpPr>
          <p:cNvPr id="2" name="Rectangle 1"/>
          <p:cNvSpPr/>
          <p:nvPr/>
        </p:nvSpPr>
        <p:spPr>
          <a:xfrm>
            <a:off x="228600" y="914400"/>
            <a:ext cx="8686800" cy="3416320"/>
          </a:xfrm>
          <a:prstGeom prst="rect">
            <a:avLst/>
          </a:prstGeom>
        </p:spPr>
        <p:txBody>
          <a:bodyPr wrap="square">
            <a:spAutoFit/>
          </a:bodyPr>
          <a:lstStyle/>
          <a:p>
            <a:pPr marL="285750" indent="-285750">
              <a:buFont typeface="Arial" panose="020B0604020202020204" pitchFamily="34" charset="0"/>
              <a:buChar char="•"/>
            </a:pPr>
            <a:r>
              <a:rPr lang="en-US" dirty="0">
                <a:solidFill>
                  <a:srgbClr val="444444"/>
                </a:solidFill>
                <a:latin typeface="GothamRounded-Book"/>
              </a:rPr>
              <a:t>What is the difference between CHAR and VARCHAR</a:t>
            </a:r>
            <a:r>
              <a:rPr lang="en-US" dirty="0" smtClean="0">
                <a:solidFill>
                  <a:srgbClr val="444444"/>
                </a:solidFill>
                <a:latin typeface="GothamRounded-Book"/>
              </a:rPr>
              <a: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a:solidFill>
                  <a:srgbClr val="444444"/>
                </a:solidFill>
                <a:latin typeface="GothamRounded-Book"/>
              </a:rPr>
              <a:t>What is the difference </a:t>
            </a:r>
            <a:r>
              <a:rPr lang="en-US" dirty="0" smtClean="0">
                <a:solidFill>
                  <a:srgbClr val="444444"/>
                </a:solidFill>
                <a:latin typeface="GothamRounded-Book"/>
              </a:rPr>
              <a:t>between DELETE, DROP, AND TRUNCATE.</a:t>
            </a:r>
          </a:p>
          <a:p>
            <a:pPr marL="285750" indent="-285750">
              <a:buFont typeface="Arial" panose="020B0604020202020204" pitchFamily="34" charset="0"/>
              <a:buChar char="•"/>
            </a:pPr>
            <a:endParaRPr lang="en-US" dirty="0">
              <a:solidFill>
                <a:srgbClr val="444444"/>
              </a:solidFill>
              <a:latin typeface="GothamRounded-Book"/>
            </a:endParaRPr>
          </a:p>
          <a:p>
            <a:pPr marL="285750" indent="-285750">
              <a:buFont typeface="Arial" panose="020B0604020202020204" pitchFamily="34" charset="0"/>
              <a:buChar char="•"/>
            </a:pPr>
            <a:r>
              <a:rPr lang="en-US" dirty="0"/>
              <a:t>What is the difference between DELETE TABLE and TRUNCATE TABLE commands in MySQL</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are types of joins in MySQL</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is the difference between primary key and unique key</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do you mean my Joins and explain different types of MySQL Joins?</a:t>
            </a: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447800"/>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52400" y="156627"/>
            <a:ext cx="8610600" cy="1138773"/>
          </a:xfrm>
          <a:prstGeom prst="rect">
            <a:avLst/>
          </a:prstGeom>
        </p:spPr>
        <p:txBody>
          <a:bodyPr wrap="square">
            <a:spAutoFit/>
          </a:bodyPr>
          <a:lstStyle/>
          <a:p>
            <a:pPr algn="ctr"/>
            <a:r>
              <a:rPr lang="en-IN" sz="3400" dirty="0">
                <a:solidFill>
                  <a:srgbClr val="FE1212"/>
                </a:solidFill>
                <a:latin typeface="Segoe Print" panose="02000600000000000000" pitchFamily="2" charset="0"/>
              </a:rPr>
              <a:t>"Live as if you were to die tomorrow.</a:t>
            </a:r>
          </a:p>
          <a:p>
            <a:pPr algn="ctr"/>
            <a:r>
              <a:rPr lang="en-IN" sz="34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47"/>
          <p:cNvPicPr>
            <a:picLocks noChangeAspect="1"/>
          </p:cNvPicPr>
          <p:nvPr/>
        </p:nvPicPr>
        <p:blipFill>
          <a:blip r:embed="rId2"/>
          <a:stretch>
            <a:fillRect/>
          </a:stretch>
        </p:blipFill>
        <p:spPr>
          <a:xfrm>
            <a:off x="24740" y="3604160"/>
            <a:ext cx="8749553" cy="1828800"/>
          </a:xfrm>
          <a:prstGeom prst="rect">
            <a:avLst/>
          </a:prstGeom>
        </p:spPr>
      </p:pic>
      <p:pic>
        <p:nvPicPr>
          <p:cNvPr id="49" name="Picture 4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40" y="381000"/>
            <a:ext cx="8382000" cy="1981200"/>
          </a:xfrm>
          <a:prstGeom prst="rect">
            <a:avLst/>
          </a:prstGeom>
        </p:spPr>
      </p:pic>
    </p:spTree>
    <p:extLst>
      <p:ext uri="{BB962C8B-B14F-4D97-AF65-F5344CB8AC3E}">
        <p14:creationId xmlns:p14="http://schemas.microsoft.com/office/powerpoint/2010/main" val="226263400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US" sz="3600" i="1" dirty="0">
                <a:solidFill>
                  <a:srgbClr val="FF9900"/>
                </a:solidFill>
                <a:latin typeface="Arial" pitchFamily="34" charset="0"/>
                <a:cs typeface="Arial" pitchFamily="34" charset="0"/>
              </a:rPr>
              <a:t>types</a:t>
            </a:r>
            <a:r>
              <a:rPr lang="en-US" sz="3600" dirty="0"/>
              <a:t> </a:t>
            </a:r>
            <a:r>
              <a:rPr lang="en-US" sz="3600" i="1" dirty="0">
                <a:solidFill>
                  <a:srgbClr val="FF9900"/>
                </a:solidFill>
                <a:latin typeface="Arial" pitchFamily="34" charset="0"/>
                <a:cs typeface="Arial" pitchFamily="34" charset="0"/>
              </a:rPr>
              <a:t>of</a:t>
            </a:r>
            <a:r>
              <a:rPr lang="en-US" sz="3600" dirty="0"/>
              <a:t> </a:t>
            </a:r>
            <a:r>
              <a:rPr lang="en-US" sz="3600" i="1" dirty="0">
                <a:solidFill>
                  <a:srgbClr val="FF9900"/>
                </a:solidFill>
                <a:latin typeface="Arial" pitchFamily="34" charset="0"/>
                <a:cs typeface="Arial" pitchFamily="34" charset="0"/>
              </a:rPr>
              <a:t>Keys</a:t>
            </a:r>
            <a:r>
              <a:rPr lang="en-IN" sz="3600" i="1" dirty="0" smtClean="0">
                <a:solidFill>
                  <a:srgbClr val="FF9900"/>
                </a:solidFill>
                <a:latin typeface="Arial" pitchFamily="34" charset="0"/>
                <a:cs typeface="Arial" pitchFamily="34" charset="0"/>
              </a:rPr>
              <a:t>?</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6" name="Rectangle 5"/>
          <p:cNvSpPr/>
          <p:nvPr/>
        </p:nvSpPr>
        <p:spPr>
          <a:xfrm>
            <a:off x="155575" y="1001486"/>
            <a:ext cx="8912225" cy="5078313"/>
          </a:xfrm>
          <a:prstGeom prst="rect">
            <a:avLst/>
          </a:prstGeom>
        </p:spPr>
        <p:txBody>
          <a:bodyPr wrap="square">
            <a:spAutoFit/>
          </a:bodyPr>
          <a:lstStyle/>
          <a:p>
            <a:r>
              <a:rPr lang="en-US" dirty="0" smtClean="0">
                <a:solidFill>
                  <a:srgbClr val="0089A4"/>
                </a:solidFill>
                <a:latin typeface="Gentium Basic"/>
              </a:rPr>
              <a:t>1</a:t>
            </a:r>
            <a:r>
              <a:rPr lang="en-US" b="1" dirty="0">
                <a:solidFill>
                  <a:srgbClr val="0089A4"/>
                </a:solidFill>
                <a:latin typeface="Gentium Basic"/>
              </a:rPr>
              <a:t>. Candidate Key</a:t>
            </a:r>
            <a:r>
              <a:rPr lang="en-US" dirty="0">
                <a:solidFill>
                  <a:srgbClr val="0089A4"/>
                </a:solidFill>
                <a:latin typeface="Gentium Basic"/>
              </a:rPr>
              <a:t>: are individual columns in a table that qualifies for uniqueness of all the rows. Here in Employee table EmployeeID &amp; SSN are Candidate keys.</a:t>
            </a:r>
          </a:p>
          <a:p>
            <a:endParaRPr lang="en-US" dirty="0">
              <a:solidFill>
                <a:srgbClr val="0089A4"/>
              </a:solidFill>
              <a:latin typeface="Gentium Basic"/>
            </a:endParaRPr>
          </a:p>
          <a:p>
            <a:r>
              <a:rPr lang="en-US" dirty="0">
                <a:solidFill>
                  <a:srgbClr val="0089A4"/>
                </a:solidFill>
                <a:latin typeface="Gentium Basic"/>
              </a:rPr>
              <a:t>2. </a:t>
            </a:r>
            <a:r>
              <a:rPr lang="en-US" b="1" dirty="0">
                <a:solidFill>
                  <a:srgbClr val="0089A4"/>
                </a:solidFill>
                <a:latin typeface="Gentium Basic"/>
              </a:rPr>
              <a:t>Primary Key</a:t>
            </a:r>
            <a:r>
              <a:rPr lang="en-US" dirty="0">
                <a:solidFill>
                  <a:srgbClr val="0089A4"/>
                </a:solidFill>
                <a:latin typeface="Gentium Basic"/>
              </a:rPr>
              <a:t>: is the columns you choose to maintain uniqueness in a table. Here in Employee table you can choose either EmployeeID or SSN columns, EmployeeID is preferable choice, as SSN is a secure value.</a:t>
            </a:r>
          </a:p>
          <a:p>
            <a:endParaRPr lang="en-US" dirty="0">
              <a:solidFill>
                <a:srgbClr val="0089A4"/>
              </a:solidFill>
              <a:latin typeface="Gentium Basic"/>
            </a:endParaRPr>
          </a:p>
          <a:p>
            <a:r>
              <a:rPr lang="en-US" dirty="0">
                <a:solidFill>
                  <a:srgbClr val="0089A4"/>
                </a:solidFill>
                <a:latin typeface="Gentium Basic"/>
              </a:rPr>
              <a:t>3. </a:t>
            </a:r>
            <a:r>
              <a:rPr lang="en-US" b="1" dirty="0">
                <a:solidFill>
                  <a:srgbClr val="0089A4"/>
                </a:solidFill>
                <a:latin typeface="Gentium Basic"/>
              </a:rPr>
              <a:t>Alternate Key</a:t>
            </a:r>
            <a:r>
              <a:rPr lang="en-US" dirty="0">
                <a:solidFill>
                  <a:srgbClr val="0089A4"/>
                </a:solidFill>
                <a:latin typeface="Gentium Basic"/>
              </a:rPr>
              <a:t>: Candidate column other the Primary column, like if EmployeeID is PK then SSN would be the Alternate key.</a:t>
            </a:r>
          </a:p>
          <a:p>
            <a:endParaRPr lang="en-US" dirty="0">
              <a:solidFill>
                <a:srgbClr val="0089A4"/>
              </a:solidFill>
              <a:latin typeface="Gentium Basic"/>
            </a:endParaRPr>
          </a:p>
          <a:p>
            <a:r>
              <a:rPr lang="en-US" dirty="0">
                <a:solidFill>
                  <a:srgbClr val="0089A4"/>
                </a:solidFill>
                <a:latin typeface="Gentium Basic"/>
              </a:rPr>
              <a:t>4. </a:t>
            </a:r>
            <a:r>
              <a:rPr lang="en-US" b="1" dirty="0">
                <a:solidFill>
                  <a:srgbClr val="0089A4"/>
                </a:solidFill>
                <a:latin typeface="Gentium Basic"/>
              </a:rPr>
              <a:t>Super Key</a:t>
            </a:r>
            <a:r>
              <a:rPr lang="en-US" dirty="0">
                <a:solidFill>
                  <a:srgbClr val="0089A4"/>
                </a:solidFill>
                <a:latin typeface="Gentium Basic"/>
              </a:rPr>
              <a:t>: If you add any other column/attribute to a Primary Key then it become a super key, like EmployeeID + FullName is a Super Key.</a:t>
            </a:r>
          </a:p>
          <a:p>
            <a:endParaRPr lang="en-US" dirty="0">
              <a:solidFill>
                <a:srgbClr val="0089A4"/>
              </a:solidFill>
              <a:latin typeface="Gentium Basic"/>
            </a:endParaRPr>
          </a:p>
          <a:p>
            <a:r>
              <a:rPr lang="en-US" dirty="0">
                <a:solidFill>
                  <a:srgbClr val="0089A4"/>
                </a:solidFill>
                <a:latin typeface="Gentium Basic"/>
              </a:rPr>
              <a:t>5. </a:t>
            </a:r>
            <a:r>
              <a:rPr lang="en-US" b="1" dirty="0">
                <a:solidFill>
                  <a:srgbClr val="0089A4"/>
                </a:solidFill>
                <a:latin typeface="Gentium Basic"/>
              </a:rPr>
              <a:t>Composite Key</a:t>
            </a:r>
            <a:r>
              <a:rPr lang="en-US" dirty="0">
                <a:solidFill>
                  <a:srgbClr val="0089A4"/>
                </a:solidFill>
                <a:latin typeface="Gentium Basic"/>
              </a:rPr>
              <a:t>: If a table do not have any single column that qualifies for a Candidate key, then you have to select 2 or more columns to make a row unique. Like if there is no EmployeeID or SSN columns, then you can make FullName + DateOfBirth as Composite primary Key. But still there can be a narrow chance of duplicate row.</a:t>
            </a:r>
          </a:p>
        </p:txBody>
      </p:sp>
      <p:sp>
        <p:nvSpPr>
          <p:cNvPr id="7" name="Rectangle 6"/>
          <p:cNvSpPr/>
          <p:nvPr/>
        </p:nvSpPr>
        <p:spPr>
          <a:xfrm>
            <a:off x="76200" y="133290"/>
            <a:ext cx="6781800" cy="400110"/>
          </a:xfrm>
          <a:prstGeom prst="rect">
            <a:avLst/>
          </a:prstGeom>
        </p:spPr>
        <p:txBody>
          <a:bodyPr wrap="square">
            <a:spAutoFit/>
          </a:bodyPr>
          <a:lstStyle/>
          <a:p>
            <a:r>
              <a:rPr lang="en-US" sz="2000" dirty="0">
                <a:solidFill>
                  <a:schemeClr val="accent4">
                    <a:lumMod val="50000"/>
                  </a:schemeClr>
                </a:solidFill>
                <a:latin typeface="Gentium Basic"/>
              </a:rPr>
              <a:t>Employee (</a:t>
            </a:r>
            <a:r>
              <a:rPr lang="en-US" sz="2000" dirty="0" smtClean="0">
                <a:solidFill>
                  <a:schemeClr val="accent4">
                    <a:lumMod val="50000"/>
                  </a:schemeClr>
                </a:solidFill>
                <a:latin typeface="Gentium Basic"/>
              </a:rPr>
              <a:t>EmployeeID</a:t>
            </a:r>
            <a:r>
              <a:rPr lang="en-US" sz="2000" dirty="0">
                <a:solidFill>
                  <a:schemeClr val="accent4">
                    <a:lumMod val="50000"/>
                  </a:schemeClr>
                </a:solidFill>
                <a:latin typeface="Gentium Basic"/>
              </a:rPr>
              <a:t>, FullName, SSN, </a:t>
            </a:r>
            <a:r>
              <a:rPr lang="en-US" sz="2000" dirty="0" smtClean="0">
                <a:solidFill>
                  <a:schemeClr val="accent4">
                    <a:lumMod val="50000"/>
                  </a:schemeClr>
                </a:solidFill>
                <a:latin typeface="Gentium Basic"/>
              </a:rPr>
              <a:t>DateOfBirth)</a:t>
            </a:r>
            <a:endParaRPr lang="en-US" dirty="0">
              <a:solidFill>
                <a:schemeClr val="accent4">
                  <a:lumMod val="50000"/>
                </a:schemeClr>
              </a:solidFill>
              <a:latin typeface="Gentium Basic"/>
            </a:endParaRPr>
          </a:p>
        </p:txBody>
      </p:sp>
    </p:spTree>
    <p:extLst>
      <p:ext uri="{BB962C8B-B14F-4D97-AF65-F5344CB8AC3E}">
        <p14:creationId xmlns:p14="http://schemas.microsoft.com/office/powerpoint/2010/main" val="1065837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431654309"/>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WHERE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 expressions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GROUP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HAVING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Row Limiting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User-Defined Variables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Rownum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Prepared SQL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SELECT ... INTO</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SELECT ... INTO var_list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 INTO OUTFILE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SELECT ... INTO DUMPFILE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696375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Binary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Unary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Ternary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o</a:t>
            </a:r>
            <a:r>
              <a:rPr lang="en-US" sz="4000" b="1" i="1" dirty="0" smtClean="0">
                <a:solidFill>
                  <a:srgbClr val="FFFF00"/>
                </a:solidFill>
                <a:latin typeface="Arial" pitchFamily="34" charset="0"/>
                <a:cs typeface="Arial" pitchFamily="34" charset="0"/>
              </a:rPr>
              <a:t>ne to one Relationships</a:t>
            </a:r>
            <a:endParaRPr lang="en-US" sz="4000" b="1" i="1" dirty="0">
              <a:solidFill>
                <a:srgbClr val="FFFF00"/>
              </a:solidFill>
              <a:latin typeface="Arial" pitchFamily="34" charset="0"/>
              <a:cs typeface="Arial" pitchFamily="34" charset="0"/>
            </a:endParaRP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one to many Relationships</a:t>
            </a:r>
            <a:endParaRPr lang="en-US" sz="4000" b="1" i="1" dirty="0">
              <a:solidFill>
                <a:srgbClr val="FFFF00"/>
              </a:solidFill>
              <a:latin typeface="Arial" pitchFamily="34" charset="0"/>
              <a:cs typeface="Arial" pitchFamily="34" charset="0"/>
            </a:endParaRP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576141433"/>
              </p:ext>
            </p:extLst>
          </p:nvPr>
        </p:nvGraphicFramePr>
        <p:xfrm>
          <a:off x="152400" y="1071880"/>
          <a:ext cx="8839200" cy="519176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Sub-Queries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JOINS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USING and ON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Set Operation in SQL</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CREATE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CREATE TEMPORARY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CREATE TABLE ... 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algn="l"/>
                      <a:r>
                        <a:rPr lang="en-IN" sz="1200" b="1" i="1" dirty="0" smtClean="0">
                          <a:latin typeface="Arial" panose="020B0604020202020204" pitchFamily="34" charset="0"/>
                          <a:cs typeface="Arial" panose="020B0604020202020204" pitchFamily="34" charset="0"/>
                          <a:hlinkClick r:id="rId9" action="ppaction://hlinksldjump"/>
                        </a:rPr>
                        <a:t>Commit and Rollback</a:t>
                      </a:r>
                      <a:endParaRPr lang="en-US" sz="1200" b="1" i="1" dirty="0" smtClean="0">
                        <a:latin typeface="Arial" pitchFamily="34" charset="0"/>
                        <a:cs typeface="Arial"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INSERT ROWS using VALUES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INSERT ROWS using SET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INSERT  ROWS using SELECT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REPLACE using VALUES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966141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one Relationships</a:t>
            </a:r>
            <a:endParaRPr lang="en-US" sz="4000" b="1" i="1" dirty="0">
              <a:solidFill>
                <a:srgbClr val="FFFF00"/>
              </a:solidFill>
              <a:latin typeface="Arial" pitchFamily="34" charset="0"/>
              <a:cs typeface="Arial" pitchFamily="34" charset="0"/>
            </a:endParaRP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many Relationships</a:t>
            </a:r>
            <a:endParaRPr lang="en-US" sz="4000" b="1" i="1" dirty="0">
              <a:solidFill>
                <a:srgbClr val="FFFF00"/>
              </a:solidFill>
              <a:latin typeface="Arial" pitchFamily="34" charset="0"/>
              <a:cs typeface="Arial" pitchFamily="34" charset="0"/>
            </a:endParaRP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many Relationships</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a:t>
            </a:r>
            <a:r>
              <a:rPr lang="en-US" sz="4800" dirty="0" smtClean="0">
                <a:solidFill>
                  <a:srgbClr val="DC525C"/>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What is Schema?</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Logical </a:t>
            </a:r>
            <a:r>
              <a:rPr lang="en-US" sz="4000" b="1" i="1" dirty="0" smtClean="0">
                <a:solidFill>
                  <a:srgbClr val="FFFF00"/>
                </a:solidFill>
                <a:latin typeface="Arial" pitchFamily="34" charset="0"/>
                <a:cs typeface="Arial" pitchFamily="34" charset="0"/>
              </a:rPr>
              <a:t>Model </a:t>
            </a:r>
            <a:r>
              <a:rPr lang="en-US" sz="4000" b="1" i="1" dirty="0">
                <a:solidFill>
                  <a:srgbClr val="FFFF00"/>
                </a:solidFill>
                <a:latin typeface="Arial" pitchFamily="34" charset="0"/>
                <a:cs typeface="Arial" pitchFamily="34" charset="0"/>
              </a:rPr>
              <a:t>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001140777"/>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REPLACE using SET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REPLACE using SELECT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Single-table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Multiple-table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Single-Table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Multiple-table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Datatypes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JSON Datatype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CREATE TABLE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CONSTRAINTS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INFORMATION_SCHEMA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01603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Physical</a:t>
            </a:r>
            <a:r>
              <a:rPr lang="en-US" sz="4000" b="1" i="1" dirty="0" smtClean="0">
                <a:solidFill>
                  <a:srgbClr val="FFFF00"/>
                </a:solidFill>
                <a:latin typeface="Arial" pitchFamily="34" charset="0"/>
                <a:cs typeface="Arial" pitchFamily="34" charset="0"/>
              </a:rPr>
              <a:t> Model </a:t>
            </a:r>
            <a:r>
              <a:rPr lang="en-US" sz="4000" b="1" i="1" dirty="0">
                <a:solidFill>
                  <a:srgbClr val="FFFF00"/>
                </a:solidFill>
                <a:latin typeface="Arial" pitchFamily="34" charset="0"/>
                <a:cs typeface="Arial" pitchFamily="34" charset="0"/>
              </a:rPr>
              <a:t>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Relational Algebra</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458234" y="3072825"/>
            <a:ext cx="4227532"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(and),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(or),</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(not</a:t>
            </a:r>
            <a:r>
              <a:rPr lang="en-US" sz="2400" dirty="0" smtClean="0">
                <a:solidFill>
                  <a:srgbClr val="FF0000"/>
                </a:solidFill>
                <a:latin typeface="Verdana" panose="020B0604030504040204" pitchFamily="34" charset="0"/>
                <a:ea typeface="Verdana" panose="020B0604030504040204" pitchFamily="34" charset="0"/>
                <a:sym typeface="Symbol" panose="05050102010706020507" pitchFamily="18" charset="2"/>
              </a:rPr>
              <a:t>)</a:t>
            </a:r>
            <a:endParaRPr lang="en-IN" sz="2400" dirty="0">
              <a:solidFill>
                <a:srgbClr val="FF0000"/>
              </a:solidFill>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bl>
          </a:graphicData>
        </a:graphic>
      </p:graphicFrame>
    </p:spTree>
    <p:extLst>
      <p:ext uri="{BB962C8B-B14F-4D97-AF65-F5344CB8AC3E}">
        <p14:creationId xmlns:p14="http://schemas.microsoft.com/office/powerpoint/2010/main" val="82778810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Closure of Attributes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SQL</a:t>
            </a:r>
            <a:r>
              <a:rPr lang="en-US"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Structured</a:t>
            </a:r>
            <a:r>
              <a:rPr lang="en-IN"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Query Language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Comments </a:t>
            </a:r>
            <a:r>
              <a:rPr lang="en-US" sz="4000" b="1" i="1" dirty="0">
                <a:solidFill>
                  <a:srgbClr val="FFFF00"/>
                </a:solidFill>
                <a:latin typeface="Arial" pitchFamily="34" charset="0"/>
                <a:cs typeface="Arial" pitchFamily="34" charset="0"/>
              </a:rPr>
              <a:t>in MySQL</a:t>
            </a:r>
          </a:p>
        </p:txBody>
      </p:sp>
      <p:sp>
        <p:nvSpPr>
          <p:cNvPr id="4" name="Rectangle 3"/>
          <p:cNvSpPr/>
          <p:nvPr/>
        </p:nvSpPr>
        <p:spPr>
          <a:xfrm>
            <a:off x="152400" y="1065600"/>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character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following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Login to MySQL</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IN" sz="4000" b="1" i="1" dirty="0" smtClean="0">
                <a:solidFill>
                  <a:srgbClr val="FFFF00"/>
                </a:solidFill>
                <a:latin typeface="Arial" pitchFamily="34" charset="0"/>
                <a:cs typeface="Arial" pitchFamily="34" charset="0"/>
              </a:rPr>
              <a:t>Login</a:t>
            </a:r>
            <a:endParaRPr lang="en-US" sz="4000" b="1" i="1" dirty="0">
              <a:solidFill>
                <a:srgbClr val="FFFF00"/>
              </a:solidFill>
              <a:latin typeface="Arial" pitchFamily="34" charset="0"/>
              <a:cs typeface="Arial" pitchFamily="34" charset="0"/>
            </a:endParaRPr>
          </a:p>
        </p:txBody>
      </p:sp>
      <p:sp>
        <p:nvSpPr>
          <p:cNvPr id="4" name="Rectangle 3"/>
          <p:cNvSpPr/>
          <p:nvPr/>
        </p:nvSpPr>
        <p:spPr>
          <a:xfrm>
            <a:off x="0" y="968023"/>
            <a:ext cx="9144000" cy="154657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C:\&gt; mysql –hstp5 –P3307 –usaleel –p user01</a:t>
            </a:r>
          </a:p>
          <a:p>
            <a:pPr marL="342900" indent="-342900">
              <a:lnSpc>
                <a:spcPct val="150000"/>
              </a:lnSpc>
              <a:buFont typeface="Wingdings" panose="05000000000000000000" pitchFamily="2" charset="2"/>
              <a:buChar char="§"/>
            </a:pPr>
            <a:r>
              <a:rPr lang="en-IN" sz="2100" dirty="0" smtClean="0">
                <a:solidFill>
                  <a:srgbClr val="006C86"/>
                </a:solidFill>
                <a:latin typeface="Consolas" panose="020B0609020204030204" pitchFamily="49" charset="0"/>
                <a:cs typeface="Arial" panose="020B0604020202020204" pitchFamily="34" charset="0"/>
              </a:rPr>
              <a:t>C:\&gt; mysql –h192.168.100.14 –P3307 –usaleel –p user01</a:t>
            </a:r>
          </a:p>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a:t>
            </a:r>
            <a:r>
              <a:rPr lang="en-IN" sz="2100" dirty="0" smtClean="0">
                <a:solidFill>
                  <a:srgbClr val="006C86"/>
                </a:solidFill>
                <a:latin typeface="Consolas" panose="020B0609020204030204" pitchFamily="49" charset="0"/>
                <a:cs typeface="Arial" panose="020B0604020202020204" pitchFamily="34" charset="0"/>
              </a:rPr>
              <a:t>:\&gt; mysql </a:t>
            </a:r>
            <a:r>
              <a:rPr lang="en-IN" sz="2100" dirty="0">
                <a:solidFill>
                  <a:srgbClr val="006C86"/>
                </a:solidFill>
                <a:latin typeface="Consolas" panose="020B0609020204030204" pitchFamily="49" charset="0"/>
                <a:cs typeface="Arial" panose="020B0604020202020204" pitchFamily="34" charset="0"/>
              </a:rPr>
              <a:t>–h192.168.100.14 –P3307 –usaleel –</a:t>
            </a:r>
            <a:r>
              <a:rPr lang="en-IN" sz="2100" dirty="0" smtClean="0">
                <a:solidFill>
                  <a:srgbClr val="006C86"/>
                </a:solidFill>
                <a:latin typeface="Consolas" panose="020B0609020204030204" pitchFamily="49" charset="0"/>
                <a:cs typeface="Arial" panose="020B0604020202020204" pitchFamily="34" charset="0"/>
              </a:rPr>
              <a:t>psaleel user01</a:t>
            </a:r>
          </a:p>
        </p:txBody>
      </p:sp>
      <p:sp>
        <p:nvSpPr>
          <p:cNvPr id="2" name="Rectangle 1"/>
          <p:cNvSpPr/>
          <p:nvPr/>
        </p:nvSpPr>
        <p:spPr>
          <a:xfrm>
            <a:off x="193675" y="153888"/>
            <a:ext cx="5121915" cy="400110"/>
          </a:xfrm>
          <a:prstGeom prst="rect">
            <a:avLst/>
          </a:prstGeom>
          <a:solidFill>
            <a:srgbClr val="EDE701"/>
          </a:solidFill>
        </p:spPr>
        <p:txBody>
          <a:bodyPr wrap="none">
            <a:spAutoFit/>
          </a:bodyPr>
          <a:lstStyle/>
          <a:p>
            <a:r>
              <a:rPr lang="en-IN" sz="2000" dirty="0" smtClean="0">
                <a:latin typeface="Consolas" panose="020B0609020204030204" pitchFamily="49" charset="0"/>
                <a:ea typeface="Calibri" panose="020F0502020204030204" pitchFamily="34" charset="0"/>
              </a:rPr>
              <a:t>Default </a:t>
            </a:r>
            <a:r>
              <a:rPr lang="en-IN" sz="2000" dirty="0">
                <a:latin typeface="Consolas" panose="020B0609020204030204" pitchFamily="49" charset="0"/>
                <a:ea typeface="Calibri" panose="020F0502020204030204" pitchFamily="34" charset="0"/>
              </a:rPr>
              <a:t>port for MySQL </a:t>
            </a:r>
            <a:r>
              <a:rPr lang="en-IN" sz="2000" dirty="0" smtClean="0">
                <a:latin typeface="Consolas" panose="020B0609020204030204" pitchFamily="49" charset="0"/>
                <a:ea typeface="Calibri" panose="020F0502020204030204" pitchFamily="34" charset="0"/>
              </a:rPr>
              <a:t>Server: </a:t>
            </a:r>
            <a:r>
              <a:rPr lang="en-IN" sz="2000" b="1" dirty="0" smtClean="0">
                <a:latin typeface="Consolas" panose="020B0609020204030204" pitchFamily="49" charset="0"/>
                <a:ea typeface="Calibri" panose="020F0502020204030204" pitchFamily="34" charset="0"/>
              </a:rPr>
              <a:t>3306</a:t>
            </a:r>
            <a:endParaRPr lang="en-IN" sz="2000" b="1" dirty="0">
              <a:latin typeface="Consolas" panose="020B0609020204030204" pitchFamily="49" charset="0"/>
            </a:endParaRPr>
          </a:p>
        </p:txBody>
      </p:sp>
      <p:pic>
        <p:nvPicPr>
          <p:cNvPr id="5" name="Picture 4"/>
          <p:cNvPicPr>
            <a:picLocks noChangeAspect="1"/>
          </p:cNvPicPr>
          <p:nvPr/>
        </p:nvPicPr>
        <p:blipFill>
          <a:blip r:embed="rId2"/>
          <a:stretch>
            <a:fillRect/>
          </a:stretch>
        </p:blipFill>
        <p:spPr>
          <a:xfrm>
            <a:off x="130464" y="2819400"/>
            <a:ext cx="8861136" cy="2840182"/>
          </a:xfrm>
          <a:prstGeom prst="rect">
            <a:avLst/>
          </a:prstGeom>
        </p:spPr>
      </p:pic>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t>STORAGE ENGINES</a:t>
            </a:r>
            <a:endParaRPr lang="en-US" i="1" dirty="0"/>
          </a:p>
        </p:txBody>
      </p:sp>
      <p:sp>
        <p:nvSpPr>
          <p:cNvPr id="3" name="Rectangle 2"/>
          <p:cNvSpPr/>
          <p:nvPr/>
        </p:nvSpPr>
        <p:spPr>
          <a:xfrm>
            <a:off x="165100" y="1330404"/>
            <a:ext cx="8826500" cy="1107996"/>
          </a:xfrm>
          <a:prstGeom prst="rect">
            <a:avLst/>
          </a:prstGeom>
        </p:spPr>
        <p:txBody>
          <a:bodyPr wrap="square">
            <a:spAutoFit/>
          </a:bodyPr>
          <a:lstStyle/>
          <a:p>
            <a:pPr algn="just"/>
            <a:r>
              <a:rPr lang="en-IN" sz="2200" dirty="0">
                <a:solidFill>
                  <a:srgbClr val="000000"/>
                </a:solidFill>
                <a:latin typeface="Segoe UI Light" panose="020B0502040204020203" pitchFamily="34" charset="0"/>
                <a:cs typeface="Segoe UI Light" panose="020B0502040204020203" pitchFamily="34" charset="0"/>
              </a:rPr>
              <a:t>A storage engine is a software module that a database management system uses to create, read, update data from a database. There are two types of storage engines in MySQL: </a:t>
            </a:r>
            <a:r>
              <a:rPr lang="en-IN" sz="2200" b="1" dirty="0">
                <a:solidFill>
                  <a:srgbClr val="000000"/>
                </a:solidFill>
                <a:latin typeface="Segoe UI Light" panose="020B0502040204020203" pitchFamily="34" charset="0"/>
                <a:cs typeface="Segoe UI Light" panose="020B0502040204020203" pitchFamily="34" charset="0"/>
              </a:rPr>
              <a:t>transactional </a:t>
            </a:r>
            <a:r>
              <a:rPr lang="en-IN" sz="2200" dirty="0">
                <a:solidFill>
                  <a:srgbClr val="000000"/>
                </a:solidFill>
                <a:latin typeface="Segoe UI Light" panose="020B0502040204020203" pitchFamily="34" charset="0"/>
                <a:cs typeface="Segoe UI Light" panose="020B0502040204020203" pitchFamily="34" charset="0"/>
              </a:rPr>
              <a:t>and</a:t>
            </a:r>
            <a:r>
              <a:rPr lang="en-IN" sz="2200" b="1" dirty="0">
                <a:solidFill>
                  <a:srgbClr val="000000"/>
                </a:solidFill>
                <a:latin typeface="Segoe UI Light" panose="020B0502040204020203" pitchFamily="34" charset="0"/>
                <a:cs typeface="Segoe UI Light" panose="020B0502040204020203" pitchFamily="34" charset="0"/>
              </a:rPr>
              <a:t> non-transactional.</a:t>
            </a:r>
            <a:endParaRPr lang="en-IN" sz="2200" b="1" dirty="0">
              <a:latin typeface="Segoe UI Light" panose="020B0502040204020203" pitchFamily="34" charset="0"/>
              <a:cs typeface="Segoe UI Light" panose="020B0502040204020203" pitchFamily="34" charset="0"/>
            </a:endParaRPr>
          </a:p>
        </p:txBody>
      </p:sp>
      <p:sp>
        <p:nvSpPr>
          <p:cNvPr id="4" name="Rectangle 3"/>
          <p:cNvSpPr/>
          <p:nvPr/>
        </p:nvSpPr>
        <p:spPr>
          <a:xfrm>
            <a:off x="115207" y="76200"/>
            <a:ext cx="8952593" cy="1107996"/>
          </a:xfrm>
          <a:prstGeom prst="rect">
            <a:avLst/>
          </a:prstGeom>
        </p:spPr>
        <p:txBody>
          <a:bodyPr wrap="square">
            <a:spAutoFit/>
          </a:bodyPr>
          <a:lstStyle/>
          <a:p>
            <a:r>
              <a:rPr lang="en-IN" sz="2200" dirty="0">
                <a:solidFill>
                  <a:schemeClr val="bg2">
                    <a:lumMod val="50000"/>
                  </a:schemeClr>
                </a:solidFill>
                <a:latin typeface="Segoe UI Light" panose="020B0502040204020203" pitchFamily="34" charset="0"/>
                <a:cs typeface="Segoe UI Light" panose="020B0502040204020203" pitchFamily="34" charset="0"/>
              </a:rPr>
              <a:t>Before MySQL version 5.5, MyISAM is the default storage engine when you create a table without specifying the storage engine explicitly. From version 5.5, MySQL uses </a:t>
            </a:r>
            <a:r>
              <a:rPr lang="en-IN" sz="2200" b="1" i="1" dirty="0">
                <a:solidFill>
                  <a:schemeClr val="bg2">
                    <a:lumMod val="50000"/>
                  </a:schemeClr>
                </a:solidFill>
                <a:latin typeface="Segoe UI Light" panose="020B0502040204020203" pitchFamily="34" charset="0"/>
                <a:cs typeface="Segoe UI Light" panose="020B0502040204020203" pitchFamily="34" charset="0"/>
              </a:rPr>
              <a:t>InnoDB as the default storage engine</a:t>
            </a:r>
            <a:r>
              <a:rPr lang="en-IN" sz="2200" dirty="0">
                <a:solidFill>
                  <a:schemeClr val="bg2">
                    <a:lumMod val="50000"/>
                  </a:schemeClr>
                </a:solidFill>
                <a:latin typeface="Segoe UI Light" panose="020B0502040204020203" pitchFamily="34" charset="0"/>
                <a:cs typeface="Segoe UI Light" panose="020B0502040204020203"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166385620"/>
              </p:ext>
            </p:extLst>
          </p:nvPr>
        </p:nvGraphicFramePr>
        <p:xfrm>
          <a:off x="457200" y="4394200"/>
          <a:ext cx="8153400" cy="1854200"/>
        </p:xfrm>
        <a:graphic>
          <a:graphicData uri="http://schemas.openxmlformats.org/drawingml/2006/table">
            <a:tbl>
              <a:tblPr firstRow="1" bandRow="1">
                <a:tableStyleId>{D27102A9-8310-4765-A935-A1911B00CA55}</a:tableStyleId>
              </a:tblPr>
              <a:tblGrid>
                <a:gridCol w="4076700"/>
                <a:gridCol w="4076700"/>
              </a:tblGrid>
              <a:tr h="370840">
                <a:tc>
                  <a:txBody>
                    <a:bodyPr/>
                    <a:lstStyle/>
                    <a:p>
                      <a:pPr algn="ctr"/>
                      <a:r>
                        <a:rPr lang="en-IN" sz="1800" dirty="0" smtClean="0"/>
                        <a:t>Storage Engine</a:t>
                      </a:r>
                      <a:endParaRPr lang="en-IN"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dirty="0" smtClean="0"/>
                        <a:t>File on disk</a:t>
                      </a:r>
                    </a:p>
                  </a:txBody>
                  <a:tcPr/>
                </a:tc>
              </a:tr>
              <a:tr h="370840">
                <a:tc>
                  <a:txBody>
                    <a:bodyPr/>
                    <a:lstStyle/>
                    <a:p>
                      <a:pPr algn="l"/>
                      <a:r>
                        <a:rPr lang="en-IN" sz="1800" dirty="0" smtClean="0"/>
                        <a:t>MEMORY </a:t>
                      </a:r>
                      <a:endParaRPr lang="en-IN"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t>Data is not stores on the</a:t>
                      </a:r>
                      <a:r>
                        <a:rPr lang="en-IN" sz="1800" baseline="0" dirty="0" smtClean="0"/>
                        <a:t> disk</a:t>
                      </a:r>
                      <a:endParaRPr lang="en-IN" sz="1800" dirty="0" smtClean="0"/>
                    </a:p>
                  </a:txBody>
                  <a:tcPr/>
                </a:tc>
              </a:tr>
              <a:tr h="370840">
                <a:tc>
                  <a:txBody>
                    <a:bodyPr/>
                    <a:lstStyle/>
                    <a:p>
                      <a:pPr algn="l"/>
                      <a:r>
                        <a:rPr lang="en-IN" sz="1800" dirty="0" smtClean="0"/>
                        <a:t>InnoDB</a:t>
                      </a:r>
                      <a:endParaRPr lang="en-IN" sz="1800" dirty="0"/>
                    </a:p>
                  </a:txBody>
                  <a:tcPr/>
                </a:tc>
                <a:tc>
                  <a:txBody>
                    <a:bodyPr/>
                    <a:lstStyle/>
                    <a:p>
                      <a:r>
                        <a:rPr lang="en-IN" sz="1800" dirty="0" smtClean="0"/>
                        <a:t>.idb (data and index)</a:t>
                      </a:r>
                      <a:endParaRPr lang="en-IN" sz="1800" dirty="0"/>
                    </a:p>
                  </a:txBody>
                  <a:tcPr/>
                </a:tc>
              </a:tr>
              <a:tr h="370840">
                <a:tc>
                  <a:txBody>
                    <a:bodyPr/>
                    <a:lstStyle/>
                    <a:p>
                      <a:pPr algn="l"/>
                      <a:r>
                        <a:rPr lang="en-IN" sz="1800" dirty="0" smtClean="0"/>
                        <a:t>MyISAM</a:t>
                      </a:r>
                      <a:endParaRPr lang="en-IN" sz="1800" dirty="0"/>
                    </a:p>
                  </a:txBody>
                  <a:tcPr/>
                </a:tc>
                <a:tc>
                  <a:txBody>
                    <a:bodyPr/>
                    <a:lstStyle/>
                    <a:p>
                      <a:r>
                        <a:rPr lang="en-IN" sz="1800" dirty="0" smtClean="0"/>
                        <a:t>MYD (data), .MYI (index)</a:t>
                      </a:r>
                      <a:endParaRPr lang="en-IN" sz="1800" dirty="0"/>
                    </a:p>
                  </a:txBody>
                  <a:tcPr/>
                </a:tc>
              </a:tr>
              <a:tr h="370840">
                <a:tc>
                  <a:txBody>
                    <a:bodyPr/>
                    <a:lstStyle/>
                    <a:p>
                      <a:pPr algn="l"/>
                      <a:r>
                        <a:rPr lang="en-IN" sz="1800" dirty="0" smtClean="0"/>
                        <a:t>CSV</a:t>
                      </a:r>
                      <a:endParaRPr lang="en-IN" sz="1800" dirty="0"/>
                    </a:p>
                  </a:txBody>
                  <a:tcPr/>
                </a:tc>
                <a:tc>
                  <a:txBody>
                    <a:bodyPr/>
                    <a:lstStyle/>
                    <a:p>
                      <a:r>
                        <a:rPr lang="en-IN" sz="1800" dirty="0" smtClean="0"/>
                        <a:t>.CSV (data), CSM (metadata)</a:t>
                      </a:r>
                      <a:endParaRPr lang="en-IN" sz="1800" dirty="0"/>
                    </a:p>
                  </a:txBody>
                  <a:tcPr/>
                </a:tc>
              </a:tr>
            </a:tbl>
          </a:graphicData>
        </a:graphic>
      </p:graphicFrame>
      <p:sp>
        <p:nvSpPr>
          <p:cNvPr id="5" name="TextBox 4"/>
          <p:cNvSpPr txBox="1"/>
          <p:nvPr/>
        </p:nvSpPr>
        <p:spPr>
          <a:xfrm>
            <a:off x="0" y="3200905"/>
            <a:ext cx="8885663" cy="1015663"/>
          </a:xfrm>
          <a:prstGeom prst="rect">
            <a:avLst/>
          </a:prstGeom>
          <a:noFill/>
        </p:spPr>
        <p:txBody>
          <a:bodyPr wrap="square" rtlCol="0">
            <a:spAutoFit/>
          </a:bodyPr>
          <a:lstStyle/>
          <a:p>
            <a:r>
              <a:rPr lang="en-IN" dirty="0" smtClean="0"/>
              <a:t>When you create  a table, MySQL creates a disk file that contains the table’s format (that is, its definition) . The format file has a basename that is the same name as the table name and an </a:t>
            </a:r>
            <a:r>
              <a:rPr lang="en-IN" sz="2400" dirty="0" smtClean="0">
                <a:solidFill>
                  <a:srgbClr val="FE1212"/>
                </a:solidFill>
              </a:rPr>
              <a:t>.frm</a:t>
            </a:r>
            <a:r>
              <a:rPr lang="en-IN" dirty="0" smtClean="0"/>
              <a:t> extension.</a:t>
            </a:r>
            <a:endParaRPr lang="en-IN" dirty="0"/>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sp>
        <p:nvSpPr>
          <p:cNvPr id="5" name="Rectangle 4"/>
          <p:cNvSpPr/>
          <p:nvPr/>
        </p:nvSpPr>
        <p:spPr>
          <a:xfrm>
            <a:off x="152400" y="1391483"/>
            <a:ext cx="8826500" cy="4247317"/>
          </a:xfrm>
          <a:prstGeom prst="rect">
            <a:avLst/>
          </a:prstGeom>
        </p:spPr>
        <p:txBody>
          <a:bodyPr wrap="square">
            <a:spAutoFit/>
          </a:bodyPr>
          <a:lstStyle/>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InnoDB</a:t>
            </a:r>
            <a:r>
              <a:rPr lang="en-IN" sz="2000" dirty="0">
                <a:solidFill>
                  <a:srgbClr val="006C86"/>
                </a:solidFill>
                <a:latin typeface="Segoe UI Light" panose="020B0502040204020203" pitchFamily="34" charset="0"/>
                <a:cs typeface="Segoe UI Light" panose="020B0502040204020203" pitchFamily="34" charset="0"/>
              </a:rPr>
              <a:t> is the most widely used storage engine with transaction support. </a:t>
            </a:r>
            <a:r>
              <a:rPr lang="en-IN" sz="2000" dirty="0" smtClean="0">
                <a:solidFill>
                  <a:srgbClr val="006C86"/>
                </a:solidFill>
                <a:latin typeface="Segoe UI Light" panose="020B0502040204020203" pitchFamily="34" charset="0"/>
                <a:cs typeface="Segoe UI Light" panose="020B0502040204020203" pitchFamily="34" charset="0"/>
              </a:rPr>
              <a:t>It </a:t>
            </a:r>
            <a:r>
              <a:rPr lang="en-IN" sz="2000" dirty="0">
                <a:solidFill>
                  <a:srgbClr val="006C86"/>
                </a:solidFill>
                <a:latin typeface="Segoe UI Light" panose="020B0502040204020203" pitchFamily="34" charset="0"/>
                <a:cs typeface="Segoe UI Light" panose="020B0502040204020203" pitchFamily="34" charset="0"/>
              </a:rPr>
              <a:t>is the only engine which provides foreign key referential integrity constraint. Oracle recommends using InnoDB for tables except for specialized use cases</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MyISAM</a:t>
            </a:r>
            <a:r>
              <a:rPr lang="en-IN" sz="2000" dirty="0">
                <a:solidFill>
                  <a:srgbClr val="006C86"/>
                </a:solidFill>
                <a:latin typeface="Segoe UI Light" panose="020B0502040204020203" pitchFamily="34" charset="0"/>
                <a:cs typeface="Segoe UI Light" panose="020B0502040204020203" pitchFamily="34" charset="0"/>
              </a:rPr>
              <a:t> is the original storage engine. It is a fast storage engine. It does not support transactions. MyISAM provides table-level locking. It is used mostly in Web and data warehousing</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Memory</a:t>
            </a:r>
            <a:r>
              <a:rPr lang="en-IN" sz="2000" dirty="0">
                <a:solidFill>
                  <a:srgbClr val="006C86"/>
                </a:solidFill>
                <a:latin typeface="Segoe UI Light" panose="020B0502040204020203" pitchFamily="34" charset="0"/>
                <a:cs typeface="Segoe UI Light" panose="020B0502040204020203" pitchFamily="34" charset="0"/>
              </a:rPr>
              <a:t> storage engine creates tables in memory. It is the fastest engine. It provides table-level locking. It does not support transactions. Memory storage engine is ideal for creating temporary tables or quick lookups. The data is lost when the database is restarted</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CSV</a:t>
            </a:r>
            <a:r>
              <a:rPr lang="en-IN" sz="2000" dirty="0">
                <a:solidFill>
                  <a:srgbClr val="006C86"/>
                </a:solidFill>
                <a:latin typeface="Segoe UI Light" panose="020B0502040204020203" pitchFamily="34" charset="0"/>
                <a:cs typeface="Segoe UI Light" panose="020B0502040204020203" pitchFamily="34" charset="0"/>
              </a:rPr>
              <a:t> stores data in CSV files. It provides great flexibility because data in this format is easily integrated into other applications.</a:t>
            </a:r>
            <a:endParaRPr lang="en-IN" sz="2000" b="0" i="0" dirty="0">
              <a:solidFill>
                <a:srgbClr val="006C86"/>
              </a:solidFill>
              <a:effectLst/>
              <a:latin typeface="Segoe UI Light" panose="020B0502040204020203" pitchFamily="34" charset="0"/>
              <a:cs typeface="Segoe UI Light" panose="020B0502040204020203" pitchFamily="34" charset="0"/>
            </a:endParaRP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
        <p:nvSpPr>
          <p:cNvPr id="4" name="Rectangle 3"/>
          <p:cNvSpPr/>
          <p:nvPr/>
        </p:nvSpPr>
        <p:spPr>
          <a:xfrm>
            <a:off x="196850" y="1447800"/>
            <a:ext cx="8750300" cy="707886"/>
          </a:xfrm>
          <a:prstGeom prst="rect">
            <a:avLst/>
          </a:prstGeom>
        </p:spPr>
        <p:txBody>
          <a:bodyPr wrap="square">
            <a:spAutoFit/>
          </a:bodyPr>
          <a:lstStyle/>
          <a:p>
            <a:r>
              <a:rPr lang="en-US" sz="2000" dirty="0">
                <a:solidFill>
                  <a:srgbClr val="006C86"/>
                </a:solidFill>
                <a:latin typeface="Segoe UI Light" panose="020B0502040204020203" pitchFamily="34" charset="0"/>
                <a:cs typeface="Segoe UI Light" panose="020B0502040204020203" pitchFamily="34" charset="0"/>
              </a:rPr>
              <a:t>In the case of InnoDB, it is used to store the tables in tablespace whereas, in the case of MyISAM, it stores each MyISAM table in a separate file.</a:t>
            </a:r>
          </a:p>
        </p:txBody>
      </p:sp>
      <p:sp>
        <p:nvSpPr>
          <p:cNvPr id="6" name="Rectangle 5"/>
          <p:cNvSpPr/>
          <p:nvPr/>
        </p:nvSpPr>
        <p:spPr>
          <a:xfrm>
            <a:off x="196850" y="2439182"/>
            <a:ext cx="8489950" cy="1261884"/>
          </a:xfrm>
          <a:prstGeom prst="rect">
            <a:avLst/>
          </a:prstGeom>
        </p:spPr>
        <p:txBody>
          <a:bodyPr wrap="square">
            <a:spAutoFit/>
          </a:bodyPr>
          <a:lstStyle/>
          <a:p>
            <a:r>
              <a:rPr lang="en-US" dirty="0" smtClean="0">
                <a:solidFill>
                  <a:srgbClr val="C00000"/>
                </a:solidFill>
                <a:latin typeface="Liberation Mono"/>
              </a:rPr>
              <a:t>In my.ini do this changes.</a:t>
            </a:r>
            <a:r>
              <a:rPr lang="en-US" dirty="0" smtClean="0">
                <a:solidFill>
                  <a:srgbClr val="000000"/>
                </a:solidFill>
                <a:latin typeface="Liberation Mono"/>
              </a:rPr>
              <a:t/>
            </a:r>
            <a:br>
              <a:rPr lang="en-US" dirty="0" smtClean="0">
                <a:solidFill>
                  <a:srgbClr val="000000"/>
                </a:solidFill>
                <a:latin typeface="Liberation Mono"/>
              </a:rPr>
            </a:br>
            <a:endParaRPr lang="en-US" dirty="0" smtClean="0">
              <a:solidFill>
                <a:srgbClr val="000000"/>
              </a:solidFill>
              <a:latin typeface="Liberation Mono"/>
            </a:endParaRPr>
          </a:p>
          <a:p>
            <a:r>
              <a:rPr lang="en-US" dirty="0" smtClean="0">
                <a:solidFill>
                  <a:srgbClr val="000000"/>
                </a:solidFill>
                <a:latin typeface="Liberation Mono"/>
              </a:rPr>
              <a:t>[</a:t>
            </a:r>
            <a:r>
              <a:rPr lang="en-US" sz="2000" dirty="0">
                <a:solidFill>
                  <a:srgbClr val="0077AA"/>
                </a:solidFill>
                <a:latin typeface="Leelawadee UI Semilight" panose="020B0402040204020203" pitchFamily="34" charset="-34"/>
                <a:cs typeface="Leelawadee UI Semilight" panose="020B0402040204020203" pitchFamily="34" charset="-34"/>
              </a:rPr>
              <a:t>mysqld</a:t>
            </a:r>
            <a:r>
              <a:rPr lang="en-US" dirty="0">
                <a:solidFill>
                  <a:srgbClr val="000000"/>
                </a:solidFill>
                <a:latin typeface="Liberation Mono"/>
              </a:rPr>
              <a:t>] </a:t>
            </a:r>
            <a:endParaRPr lang="en-US" sz="2000" dirty="0">
              <a:solidFill>
                <a:srgbClr val="0077AA"/>
              </a:solidFill>
              <a:latin typeface="Leelawadee UI Semilight" panose="020B0402040204020203" pitchFamily="34" charset="-34"/>
              <a:cs typeface="Leelawadee UI Semilight" panose="020B0402040204020203" pitchFamily="34" charset="-34"/>
            </a:endParaRPr>
          </a:p>
          <a:p>
            <a:r>
              <a:rPr lang="en-US" sz="2000" dirty="0" smtClean="0">
                <a:solidFill>
                  <a:srgbClr val="0077AA"/>
                </a:solidFill>
                <a:latin typeface="Leelawadee UI Semilight" panose="020B0402040204020203" pitchFamily="34" charset="-34"/>
                <a:cs typeface="Leelawadee UI Semilight" panose="020B0402040204020203" pitchFamily="34" charset="-34"/>
              </a:rPr>
              <a:t>innodb_file_per_table = 1</a:t>
            </a:r>
            <a:endParaRPr lang="en-US" sz="2000" dirty="0">
              <a:solidFill>
                <a:srgbClr val="0077AA"/>
              </a:solidFill>
              <a:latin typeface="Leelawadee UI Semilight" panose="020B0402040204020203" pitchFamily="34" charset="-34"/>
              <a:cs typeface="Leelawadee UI Semilight" panose="020B0402040204020203" pitchFamily="34" charset="-34"/>
            </a:endParaRPr>
          </a:p>
        </p:txBody>
      </p:sp>
    </p:spTree>
    <p:extLst>
      <p:ext uri="{BB962C8B-B14F-4D97-AF65-F5344CB8AC3E}">
        <p14:creationId xmlns:p14="http://schemas.microsoft.com/office/powerpoint/2010/main" val="165612335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4876800" cy="914400"/>
          </a:xfrm>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ENGINES </a:t>
            </a:r>
            <a:r>
              <a:rPr lang="en-IN" b="1" dirty="0">
                <a:latin typeface="Arial" pitchFamily="34" charset="0"/>
                <a:cs typeface="Arial" pitchFamily="34" charset="0"/>
              </a:rPr>
              <a:t>Syntax</a:t>
            </a:r>
          </a:p>
        </p:txBody>
      </p:sp>
      <p:sp>
        <p:nvSpPr>
          <p:cNvPr id="5" name="Rectangle 4"/>
          <p:cNvSpPr/>
          <p:nvPr/>
        </p:nvSpPr>
        <p:spPr>
          <a:xfrm>
            <a:off x="152400" y="1425714"/>
            <a:ext cx="8763000" cy="400110"/>
          </a:xfrm>
          <a:prstGeom prst="rect">
            <a:avLst/>
          </a:prstGeom>
          <a:solidFill>
            <a:schemeClr val="bg1"/>
          </a:solidFill>
        </p:spPr>
        <p:txBody>
          <a:bodyPr wrap="square">
            <a:spAutoFit/>
          </a:bodyPr>
          <a:lstStyle/>
          <a:p>
            <a:pPr>
              <a:spcAft>
                <a:spcPts val="0"/>
              </a:spcAft>
            </a:pPr>
            <a:r>
              <a:rPr lang="en-US" sz="2000" dirty="0">
                <a:solidFill>
                  <a:srgbClr val="0077AA"/>
                </a:solidFill>
                <a:latin typeface="Leelawadee UI Semilight" panose="020B0402040204020203" pitchFamily="34" charset="-34"/>
                <a:cs typeface="Leelawadee UI Semilight" panose="020B0402040204020203" pitchFamily="34" charset="-34"/>
              </a:rPr>
              <a:t>SHOW </a:t>
            </a:r>
            <a:r>
              <a:rPr lang="en-US" dirty="0">
                <a:solidFill>
                  <a:srgbClr val="A67F59"/>
                </a:solidFill>
                <a:latin typeface="Leelawadee UI Semilight" panose="020B0402040204020203" pitchFamily="34" charset="-34"/>
                <a:cs typeface="Leelawadee UI Semilight" panose="020B0402040204020203" pitchFamily="34" charset="-34"/>
              </a:rPr>
              <a:t>[STORAGE] </a:t>
            </a:r>
            <a:r>
              <a:rPr lang="en-US" sz="2000" dirty="0">
                <a:solidFill>
                  <a:srgbClr val="0077AA"/>
                </a:solidFill>
                <a:latin typeface="Leelawadee UI Semilight" panose="020B0402040204020203" pitchFamily="34" charset="-34"/>
                <a:cs typeface="Leelawadee UI Semilight" panose="020B0402040204020203" pitchFamily="34" charset="-34"/>
              </a:rPr>
              <a:t>ENGINES</a:t>
            </a:r>
            <a:endParaRPr lang="en-IN" sz="2000" dirty="0">
              <a:solidFill>
                <a:srgbClr val="0077AA"/>
              </a:solidFill>
              <a:latin typeface="Leelawadee UI Semilight" panose="020B0402040204020203" pitchFamily="34" charset="-34"/>
              <a:cs typeface="Leelawadee UI Semilight" panose="020B0402040204020203" pitchFamily="34" charset="-34"/>
            </a:endParaRPr>
          </a:p>
        </p:txBody>
      </p:sp>
      <p:sp>
        <p:nvSpPr>
          <p:cNvPr id="3" name="Rectangle 2"/>
          <p:cNvSpPr/>
          <p:nvPr/>
        </p:nvSpPr>
        <p:spPr>
          <a:xfrm>
            <a:off x="152400" y="3207603"/>
            <a:ext cx="3581400" cy="923330"/>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a:t>
            </a:r>
            <a:r>
              <a:rPr lang="en-IN" dirty="0" smtClean="0">
                <a:solidFill>
                  <a:srgbClr val="0070C0"/>
                </a:solidFill>
                <a:latin typeface="Arial" panose="020B0604020202020204" pitchFamily="34" charset="0"/>
                <a:ea typeface="Arial Unicode MS"/>
                <a:cs typeface="Arial" panose="020B0604020202020204" pitchFamily="34" charset="0"/>
              </a:rPr>
              <a:t>engines</a:t>
            </a:r>
            <a:r>
              <a:rPr lang="en-IN" dirty="0">
                <a:solidFill>
                  <a:srgbClr val="0070C0"/>
                </a:solidFill>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STORAGE engines</a:t>
            </a:r>
            <a:r>
              <a:rPr lang="en-IN" dirty="0" smtClean="0">
                <a:solidFill>
                  <a:srgbClr val="0070C0"/>
                </a:solidFill>
                <a:latin typeface="Arial" panose="020B0604020202020204" pitchFamily="34" charset="0"/>
                <a:ea typeface="Arial Unicode MS"/>
                <a:cs typeface="Arial" panose="020B0604020202020204" pitchFamily="34" charset="0"/>
              </a:rPr>
              <a:t>;</a:t>
            </a:r>
            <a:endParaRPr lang="en-IN" dirty="0">
              <a:solidFill>
                <a:srgbClr val="0070C0"/>
              </a:solidFill>
              <a:latin typeface="Arial" panose="020B0604020202020204" pitchFamily="34" charset="0"/>
              <a:ea typeface="Arial Unicode MS"/>
              <a:cs typeface="Arial" panose="020B0604020202020204" pitchFamily="34" charset="0"/>
            </a:endParaRPr>
          </a:p>
        </p:txBody>
      </p:sp>
      <p:sp>
        <p:nvSpPr>
          <p:cNvPr id="4" name="Rectangle 3"/>
          <p:cNvSpPr/>
          <p:nvPr/>
        </p:nvSpPr>
        <p:spPr>
          <a:xfrm>
            <a:off x="5029200" y="2830708"/>
            <a:ext cx="40386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INFORMATION_SCHEMA.ENGINES</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190500" y="1828800"/>
            <a:ext cx="8763000" cy="923330"/>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SHOW ENGINES displays status information about the server's storage engines. This is particularly useful for checking whether a storage engine is supported, or to see what the default engine is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1410" y="4574255"/>
            <a:ext cx="8840190" cy="923330"/>
          </a:xfrm>
          <a:prstGeom prst="rect">
            <a:avLst/>
          </a:prstGeom>
          <a:solidFill>
            <a:schemeClr val="accent3">
              <a:lumMod val="20000"/>
              <a:lumOff val="80000"/>
            </a:schemeClr>
          </a:solidFill>
        </p:spPr>
        <p:txBody>
          <a:bodyPr wrap="square">
            <a:spAutoFit/>
          </a:bodyPr>
          <a:lstStyle/>
          <a:p>
            <a:pPr algn="just"/>
            <a:r>
              <a:rPr lang="en-IN" b="1" dirty="0">
                <a:solidFill>
                  <a:srgbClr val="0070C0"/>
                </a:solidFill>
                <a:latin typeface="Arial" panose="020B0604020202020204" pitchFamily="34" charset="0"/>
                <a:cs typeface="Arial" panose="020B0604020202020204" pitchFamily="34" charset="0"/>
              </a:rPr>
              <a:t>INFORMATION_SCHEMA</a:t>
            </a:r>
            <a:r>
              <a:rPr lang="en-IN" dirty="0">
                <a:latin typeface="Arial" panose="020B0604020202020204" pitchFamily="34" charset="0"/>
                <a:cs typeface="Arial" panose="020B0604020202020204" pitchFamily="34" charset="0"/>
              </a:rPr>
              <a:t> provides access to database metadata, information about the MySQL server such as the name of a database or table, the data type of a column, or access privileges.</a:t>
            </a:r>
          </a:p>
        </p:txBody>
      </p:sp>
      <p:sp>
        <p:nvSpPr>
          <p:cNvPr id="8" name="Rectangle 7"/>
          <p:cNvSpPr/>
          <p:nvPr/>
        </p:nvSpPr>
        <p:spPr>
          <a:xfrm>
            <a:off x="4876800" y="76200"/>
            <a:ext cx="4191000" cy="1200329"/>
          </a:xfrm>
          <a:prstGeom prst="rect">
            <a:avLst/>
          </a:prstGeom>
          <a:solidFill>
            <a:srgbClr val="CFFF21"/>
          </a:solidFill>
        </p:spPr>
        <p:txBody>
          <a:bodyPr wrap="square">
            <a:spAutoFit/>
          </a:bodyPr>
          <a:lstStyle/>
          <a:p>
            <a:pPr algn="just"/>
            <a:r>
              <a:rPr lang="en-IN" dirty="0">
                <a:solidFill>
                  <a:srgbClr val="000000"/>
                </a:solidFill>
                <a:latin typeface="georgia" panose="02040502050405020303" pitchFamily="18" charset="0"/>
              </a:rPr>
              <a:t>For MySQL 5.5 and later, the default storage engine is </a:t>
            </a:r>
            <a:r>
              <a:rPr lang="en-IN" i="1" dirty="0">
                <a:solidFill>
                  <a:srgbClr val="000000"/>
                </a:solidFill>
                <a:latin typeface="georgia" panose="02040502050405020303" pitchFamily="18" charset="0"/>
              </a:rPr>
              <a:t>InnoDB</a:t>
            </a:r>
            <a:r>
              <a:rPr lang="en-IN" dirty="0">
                <a:solidFill>
                  <a:srgbClr val="000000"/>
                </a:solidFill>
                <a:latin typeface="georgia" panose="02040502050405020303" pitchFamily="18" charset="0"/>
              </a:rPr>
              <a:t>. The default storage engine for MySQL prior to version 5.5 was </a:t>
            </a:r>
            <a:r>
              <a:rPr lang="en-IN" i="1" dirty="0">
                <a:solidFill>
                  <a:srgbClr val="000000"/>
                </a:solidFill>
                <a:latin typeface="georgia" panose="02040502050405020303" pitchFamily="18" charset="0"/>
              </a:rPr>
              <a:t>MyISAM</a:t>
            </a:r>
            <a:r>
              <a:rPr lang="en-IN" dirty="0">
                <a:solidFill>
                  <a:srgbClr val="000000"/>
                </a:solidFill>
                <a:latin typeface="georgia" panose="02040502050405020303" pitchFamily="18" charset="0"/>
              </a:rPr>
              <a:t>.</a:t>
            </a:r>
            <a:endParaRPr lang="en-IN" dirty="0"/>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371600"/>
            <a:ext cx="8839200" cy="3962400"/>
          </a:xfrm>
          <a:prstGeom prst="rect">
            <a:avLst/>
          </a:prstGeom>
        </p:spPr>
      </p:pic>
      <p:sp>
        <p:nvSpPr>
          <p:cNvPr id="3" name="Rectangle 2"/>
          <p:cNvSpPr/>
          <p:nvPr/>
        </p:nvSpPr>
        <p:spPr>
          <a:xfrm>
            <a:off x="228600" y="5562600"/>
            <a:ext cx="6172200" cy="507831"/>
          </a:xfrm>
          <a:prstGeom prst="rect">
            <a:avLst/>
          </a:prstGeom>
        </p:spPr>
        <p:txBody>
          <a:bodyPr wrap="square">
            <a:spAutoFit/>
          </a:bodyPr>
          <a:lstStyle/>
          <a:p>
            <a:pPr>
              <a:lnSpc>
                <a:spcPct val="150000"/>
              </a:lnSpc>
            </a:pPr>
            <a:r>
              <a:rPr lang="en-IN" dirty="0" smtClean="0">
                <a:solidFill>
                  <a:srgbClr val="0077AA"/>
                </a:solidFill>
                <a:latin typeface="Arial" panose="020B0604020202020204" pitchFamily="34" charset="0"/>
                <a:ea typeface="Times New Roman" panose="02020603050405020304" pitchFamily="18" charset="0"/>
              </a:rPr>
              <a:t>SET DEFAULT_STORAGE_ENGINE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0077AA"/>
                </a:solidFill>
                <a:latin typeface="Arial" panose="020B0604020202020204" pitchFamily="34" charset="0"/>
                <a:ea typeface="Times New Roman" panose="02020603050405020304" pitchFamily="18" charset="0"/>
              </a:rPr>
              <a:t> </a:t>
            </a:r>
            <a:r>
              <a:rPr lang="en-IN" dirty="0">
                <a:solidFill>
                  <a:srgbClr val="669900"/>
                </a:solidFill>
                <a:latin typeface="Liberation Mono"/>
              </a:rPr>
              <a:t>InnoDB</a:t>
            </a:r>
            <a:r>
              <a:rPr lang="en-IN" dirty="0" smtClean="0">
                <a:solidFill>
                  <a:srgbClr val="0077AA"/>
                </a:solidFill>
                <a:latin typeface="Arial" panose="020B0604020202020204" pitchFamily="34" charset="0"/>
                <a:ea typeface="Times New Roman" panose="02020603050405020304" pitchFamily="18" charset="0"/>
              </a:rPr>
              <a:t>;</a:t>
            </a:r>
            <a:endParaRPr lang="en-IN" dirty="0">
              <a:solidFill>
                <a:srgbClr val="0077AA"/>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27992435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SHOW DATABASES</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DATABASES Syntax</a:t>
            </a:r>
          </a:p>
        </p:txBody>
      </p:sp>
      <p:sp>
        <p:nvSpPr>
          <p:cNvPr id="3" name="Rectangle 2"/>
          <p:cNvSpPr/>
          <p:nvPr/>
        </p:nvSpPr>
        <p:spPr>
          <a:xfrm>
            <a:off x="152400" y="2819400"/>
            <a:ext cx="8839200" cy="1754326"/>
          </a:xfrm>
          <a:prstGeom prst="rect">
            <a:avLst/>
          </a:prstGeom>
        </p:spPr>
        <p:txBody>
          <a:bodyPr wrap="square">
            <a:spAutoFit/>
          </a:bodyPr>
          <a:lstStyle/>
          <a:p>
            <a:pPr>
              <a:lnSpc>
                <a:spcPct val="150000"/>
              </a:lnSpc>
            </a:pPr>
            <a:r>
              <a:rPr lang="en-IN" dirty="0" smtClean="0">
                <a:solidFill>
                  <a:srgbClr val="0077AA"/>
                </a:solidFill>
                <a:latin typeface="Liberation Mono"/>
                <a:ea typeface="Times New Roman" panose="02020603050405020304" pitchFamily="18" charset="0"/>
              </a:rPr>
              <a:t>SHOW DATABASES;</a:t>
            </a:r>
          </a:p>
          <a:p>
            <a:pPr>
              <a:lnSpc>
                <a:spcPct val="150000"/>
              </a:lnSpc>
            </a:pPr>
            <a:r>
              <a:rPr lang="en-IN" dirty="0" smtClean="0">
                <a:solidFill>
                  <a:srgbClr val="0077AA"/>
                </a:solidFill>
                <a:latin typeface="Liberation Mono"/>
                <a:ea typeface="Times New Roman" panose="02020603050405020304" pitchFamily="18" charset="0"/>
              </a:rPr>
              <a:t>SHOW SCHEMAS;</a:t>
            </a:r>
          </a:p>
          <a:p>
            <a:pPr>
              <a:lnSpc>
                <a:spcPct val="150000"/>
              </a:lnSpc>
            </a:pPr>
            <a:r>
              <a:rPr lang="en-IN" dirty="0" smtClean="0">
                <a:solidFill>
                  <a:srgbClr val="0077AA"/>
                </a:solidFill>
                <a:latin typeface="Liberation Mono"/>
                <a:ea typeface="Times New Roman" panose="02020603050405020304" pitchFamily="18" charset="0"/>
              </a:rPr>
              <a:t>SHOW DATABASES </a:t>
            </a:r>
            <a:r>
              <a:rPr lang="en-IN" dirty="0">
                <a:solidFill>
                  <a:srgbClr val="A67F59"/>
                </a:solidFill>
                <a:latin typeface="Liberation Mono"/>
              </a:rPr>
              <a:t>LIKE</a:t>
            </a:r>
            <a:r>
              <a:rPr lang="en-IN" dirty="0" smtClean="0">
                <a:solidFill>
                  <a:srgbClr val="0077AA"/>
                </a:solidFill>
                <a:latin typeface="Liberation Mono"/>
                <a:ea typeface="Times New Roman" panose="02020603050405020304" pitchFamily="18" charset="0"/>
              </a:rPr>
              <a:t> </a:t>
            </a:r>
            <a:r>
              <a:rPr lang="en-IN" dirty="0" smtClean="0">
                <a:solidFill>
                  <a:srgbClr val="669900"/>
                </a:solidFill>
                <a:latin typeface="Liberation Mono"/>
              </a:rPr>
              <a:t>'U%</a:t>
            </a:r>
            <a:r>
              <a:rPr lang="en-IN" dirty="0" smtClean="0">
                <a:solidFill>
                  <a:srgbClr val="0077AA"/>
                </a:solidFill>
                <a:latin typeface="Liberation Mono"/>
                <a:ea typeface="Times New Roman" panose="02020603050405020304" pitchFamily="18" charset="0"/>
              </a:rPr>
              <a:t>';</a:t>
            </a:r>
          </a:p>
          <a:p>
            <a:pPr>
              <a:lnSpc>
                <a:spcPct val="150000"/>
              </a:lnSpc>
            </a:pPr>
            <a:r>
              <a:rPr lang="en-IN" dirty="0" smtClean="0">
                <a:solidFill>
                  <a:srgbClr val="0077AA"/>
                </a:solidFill>
                <a:latin typeface="Liberation Mono"/>
                <a:ea typeface="Times New Roman" panose="02020603050405020304" pitchFamily="18" charset="0"/>
              </a:rPr>
              <a:t>SHOW SCHEMAS </a:t>
            </a:r>
            <a:r>
              <a:rPr lang="en-IN" dirty="0">
                <a:solidFill>
                  <a:srgbClr val="A67F59"/>
                </a:solidFill>
                <a:latin typeface="Liberation Mono"/>
              </a:rPr>
              <a:t>LIKE</a:t>
            </a:r>
            <a:r>
              <a:rPr lang="en-IN" dirty="0" smtClean="0">
                <a:solidFill>
                  <a:srgbClr val="0077AA"/>
                </a:solidFill>
                <a:latin typeface="Liberation Mono"/>
                <a:ea typeface="Times New Roman" panose="02020603050405020304" pitchFamily="18" charset="0"/>
              </a:rPr>
              <a:t> </a:t>
            </a:r>
            <a:r>
              <a:rPr lang="en-IN" dirty="0">
                <a:solidFill>
                  <a:srgbClr val="669900"/>
                </a:solidFill>
                <a:latin typeface="Liberation Mono"/>
              </a:rPr>
              <a:t>'U%</a:t>
            </a:r>
            <a:r>
              <a:rPr lang="en-IN" dirty="0" smtClean="0">
                <a:solidFill>
                  <a:srgbClr val="0077AA"/>
                </a:solidFill>
                <a:latin typeface="Liberation Mono"/>
                <a:ea typeface="Times New Roman" panose="02020603050405020304" pitchFamily="18" charset="0"/>
              </a:rPr>
              <a:t>';</a:t>
            </a:r>
            <a:endParaRPr lang="en-IN" dirty="0">
              <a:solidFill>
                <a:srgbClr val="0077AA"/>
              </a:solidFill>
              <a:latin typeface="Liberation Mono"/>
              <a:ea typeface="Times New Roman" panose="02020603050405020304" pitchFamily="18" charset="0"/>
            </a:endParaRPr>
          </a:p>
        </p:txBody>
      </p:sp>
      <p:sp>
        <p:nvSpPr>
          <p:cNvPr id="4" name="Rectangle 3"/>
          <p:cNvSpPr/>
          <p:nvPr/>
        </p:nvSpPr>
        <p:spPr>
          <a:xfrm>
            <a:off x="2438400" y="2325468"/>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SHOW SCHEMAS is a synonym for SHOW DATABASES.</a:t>
            </a:r>
          </a:p>
        </p:txBody>
      </p:sp>
      <p:sp>
        <p:nvSpPr>
          <p:cNvPr id="6" name="Rectangle 5"/>
          <p:cNvSpPr/>
          <p:nvPr/>
        </p:nvSpPr>
        <p:spPr>
          <a:xfrm>
            <a:off x="457200" y="1411069"/>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DATABASES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SCHEMAS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
        <p:nvSpPr>
          <p:cNvPr id="5" name="TextBox 4"/>
          <p:cNvSpPr txBox="1"/>
          <p:nvPr/>
        </p:nvSpPr>
        <p:spPr>
          <a:xfrm>
            <a:off x="228600" y="5151060"/>
            <a:ext cx="8686800" cy="707886"/>
          </a:xfrm>
          <a:prstGeom prst="rect">
            <a:avLst/>
          </a:prstGeom>
          <a:noFill/>
        </p:spPr>
        <p:txBody>
          <a:bodyPr wrap="square" rtlCol="0">
            <a:spAutoFit/>
          </a:bodyPr>
          <a:lstStyle/>
          <a:p>
            <a:r>
              <a:rPr lang="en-IN" sz="2000" b="1" i="1" dirty="0" smtClean="0">
                <a:solidFill>
                  <a:srgbClr val="C74C49"/>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 means “no database is selected”. Issue the </a:t>
            </a:r>
            <a:r>
              <a:rPr lang="en-IN" sz="2000" b="1" i="1" dirty="0" smtClean="0">
                <a:solidFill>
                  <a:srgbClr val="C74C49"/>
                </a:solidFill>
                <a:latin typeface="Arial" panose="020B0604020202020204" pitchFamily="34" charset="0"/>
                <a:cs typeface="Arial" panose="020B0604020202020204" pitchFamily="34" charset="0"/>
              </a:rPr>
              <a:t>USE dbName</a:t>
            </a:r>
            <a:r>
              <a:rPr lang="en-IN" sz="2000" dirty="0" smtClean="0">
                <a:latin typeface="Arial" panose="020B0604020202020204" pitchFamily="34" charset="0"/>
                <a:cs typeface="Arial" panose="020B0604020202020204" pitchFamily="34" charset="0"/>
              </a:rPr>
              <a:t> command to select the database.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499630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5517" y="42062"/>
            <a:ext cx="5012448" cy="3061848"/>
          </a:xfrm>
          <a:prstGeom prst="rect">
            <a:avLst/>
          </a:prstGeom>
        </p:spPr>
      </p:pic>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USE DATABASES</a:t>
            </a:r>
            <a:endParaRPr lang="en-US" sz="4600" i="1"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52400" y="3200400"/>
            <a:ext cx="8839200" cy="1446550"/>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USE db_name statement tells MySQL to use the db_name database as the default (current) database for subsequent statements. The database remains the default until the end of the session or another USE statement is issued.</a:t>
            </a:r>
          </a:p>
        </p:txBody>
      </p:sp>
    </p:spTree>
    <p:extLst>
      <p:ext uri="{BB962C8B-B14F-4D97-AF65-F5344CB8AC3E}">
        <p14:creationId xmlns:p14="http://schemas.microsoft.com/office/powerpoint/2010/main" val="386802882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USE DATABASES </a:t>
            </a:r>
            <a:r>
              <a:rPr lang="en-IN" b="1" dirty="0">
                <a:latin typeface="Arial" pitchFamily="34" charset="0"/>
                <a:cs typeface="Arial" pitchFamily="34" charset="0"/>
              </a:rPr>
              <a:t>Syntax</a:t>
            </a:r>
          </a:p>
        </p:txBody>
      </p:sp>
      <p:sp>
        <p:nvSpPr>
          <p:cNvPr id="3" name="Rectangle 2"/>
          <p:cNvSpPr/>
          <p:nvPr/>
        </p:nvSpPr>
        <p:spPr>
          <a:xfrm>
            <a:off x="152400" y="3505200"/>
            <a:ext cx="8839200" cy="923330"/>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cs typeface="Arial" panose="020B0604020202020204" pitchFamily="34" charset="0"/>
              </a:rPr>
              <a:t>USE </a:t>
            </a:r>
            <a:r>
              <a:rPr lang="en-IN" dirty="0">
                <a:solidFill>
                  <a:srgbClr val="669900"/>
                </a:solidFill>
                <a:latin typeface="Liberation Mono"/>
              </a:rPr>
              <a:t>USER01</a:t>
            </a:r>
          </a:p>
          <a:p>
            <a:pPr>
              <a:lnSpc>
                <a:spcPct val="150000"/>
              </a:lnSpc>
            </a:pPr>
            <a:r>
              <a:rPr lang="en-IN" dirty="0">
                <a:solidFill>
                  <a:srgbClr val="0077AA"/>
                </a:solidFill>
                <a:latin typeface="Arial" panose="020B0604020202020204" pitchFamily="34" charset="0"/>
                <a:cs typeface="Arial" panose="020B0604020202020204" pitchFamily="34" charset="0"/>
              </a:rPr>
              <a:t>\u </a:t>
            </a:r>
            <a:r>
              <a:rPr lang="en-IN" dirty="0">
                <a:solidFill>
                  <a:srgbClr val="669900"/>
                </a:solidFill>
                <a:latin typeface="Liberation Mono"/>
              </a:rPr>
              <a:t>USER01</a:t>
            </a:r>
          </a:p>
        </p:txBody>
      </p:sp>
      <p:sp>
        <p:nvSpPr>
          <p:cNvPr id="4" name="Rectangle 3"/>
          <p:cNvSpPr/>
          <p:nvPr/>
        </p:nvSpPr>
        <p:spPr>
          <a:xfrm>
            <a:off x="2438400" y="2325468"/>
            <a:ext cx="6477000" cy="923330"/>
          </a:xfrm>
          <a:prstGeom prst="rect">
            <a:avLst/>
          </a:prstGeom>
          <a:solidFill>
            <a:srgbClr val="0070C0"/>
          </a:solidFill>
        </p:spPr>
        <p:txBody>
          <a:bodyPr wrap="square">
            <a:spAutoFit/>
          </a:bodyPr>
          <a:lstStyle/>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a:t>
            </a:r>
            <a:r>
              <a:rPr lang="en-IN" b="1" dirty="0">
                <a:solidFill>
                  <a:schemeClr val="bg1">
                    <a:lumMod val="95000"/>
                  </a:schemeClr>
                </a:solidFill>
                <a:latin typeface="Arial" panose="020B0604020202020204" pitchFamily="34" charset="0"/>
                <a:cs typeface="Arial" panose="020B0604020202020204" pitchFamily="34" charset="0"/>
              </a:rPr>
              <a:t>does not require a </a:t>
            </a:r>
            <a:r>
              <a:rPr lang="en-IN" b="1" dirty="0" smtClean="0">
                <a:solidFill>
                  <a:schemeClr val="bg1">
                    <a:lumMod val="95000"/>
                  </a:schemeClr>
                </a:solidFill>
                <a:latin typeface="Arial" panose="020B0604020202020204" pitchFamily="34" charset="0"/>
                <a:cs typeface="Arial" panose="020B0604020202020204" pitchFamily="34" charset="0"/>
              </a:rPr>
              <a:t>semicolon.</a:t>
            </a:r>
          </a:p>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must be followed by a database name.</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57200" y="1399402"/>
            <a:ext cx="1685077" cy="369332"/>
          </a:xfrm>
          <a:prstGeom prst="rect">
            <a:avLst/>
          </a:prstGeom>
        </p:spPr>
        <p:txBody>
          <a:bodyPr wrap="none">
            <a:spAutoFit/>
          </a:bodyPr>
          <a:lstStyle/>
          <a:p>
            <a:r>
              <a:rPr lang="en-IN" dirty="0">
                <a:solidFill>
                  <a:srgbClr val="0077AA"/>
                </a:solidFill>
                <a:latin typeface="Liberation Mono"/>
              </a:rPr>
              <a:t>USE</a:t>
            </a:r>
            <a:r>
              <a:rPr lang="en-IN" dirty="0">
                <a:solidFill>
                  <a:srgbClr val="000000"/>
                </a:solidFill>
                <a:latin typeface="Liberation Mono"/>
              </a:rPr>
              <a:t> </a:t>
            </a:r>
            <a:r>
              <a:rPr lang="en-IN" i="1" dirty="0">
                <a:solidFill>
                  <a:srgbClr val="000000"/>
                </a:solidFill>
                <a:latin typeface="Liberation Mono"/>
              </a:rPr>
              <a:t>db_name</a:t>
            </a:r>
            <a:endParaRPr lang="en-IN" dirty="0"/>
          </a:p>
        </p:txBody>
      </p:sp>
    </p:spTree>
    <p:extLst>
      <p:ext uri="{BB962C8B-B14F-4D97-AF65-F5344CB8AC3E}">
        <p14:creationId xmlns:p14="http://schemas.microsoft.com/office/powerpoint/2010/main" val="152473364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CREATE DATABASE</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21663</TotalTime>
  <Words>30934</Words>
  <Application>Microsoft Office PowerPoint</Application>
  <PresentationFormat>On-screen Show (4:3)</PresentationFormat>
  <Paragraphs>4268</Paragraphs>
  <Slides>469</Slides>
  <Notes>8</Notes>
  <HiddenSlides>83</HiddenSlides>
  <MMClips>0</MMClips>
  <ScaleCrop>false</ScaleCrop>
  <HeadingPairs>
    <vt:vector size="6" baseType="variant">
      <vt:variant>
        <vt:lpstr>Fonts Used</vt:lpstr>
      </vt:variant>
      <vt:variant>
        <vt:i4>35</vt:i4>
      </vt:variant>
      <vt:variant>
        <vt:lpstr>Theme</vt:lpstr>
      </vt:variant>
      <vt:variant>
        <vt:i4>1</vt:i4>
      </vt:variant>
      <vt:variant>
        <vt:lpstr>Slide Titles</vt:lpstr>
      </vt:variant>
      <vt:variant>
        <vt:i4>469</vt:i4>
      </vt:variant>
    </vt:vector>
  </HeadingPairs>
  <TitlesOfParts>
    <vt:vector size="505" baseType="lpstr">
      <vt:lpstr>SimSun</vt:lpstr>
      <vt:lpstr>Arial</vt:lpstr>
      <vt:lpstr>Arial</vt:lpstr>
      <vt:lpstr>Arial Unicode MS</vt:lpstr>
      <vt:lpstr>Bookman Old Style</vt:lpstr>
      <vt:lpstr>Calibri</vt:lpstr>
      <vt:lpstr>Cambria</vt:lpstr>
      <vt:lpstr>Consolas</vt:lpstr>
      <vt:lpstr>Courier New</vt:lpstr>
      <vt:lpstr>Gentium Basic</vt:lpstr>
      <vt:lpstr>Georgia</vt:lpstr>
      <vt:lpstr>Georgia</vt:lpstr>
      <vt:lpstr>Gill Sans MT</vt:lpstr>
      <vt:lpstr>Gill Sans MT (Body)</vt:lpstr>
      <vt:lpstr>GothamRounded-Book</vt:lpstr>
      <vt:lpstr>Helvetica</vt:lpstr>
      <vt:lpstr>inherit</vt:lpstr>
      <vt:lpstr>Leelawadee UI Semilight</vt:lpstr>
      <vt:lpstr>Liberation Mono</vt:lpstr>
      <vt:lpstr>Monotype Sorts</vt:lpstr>
      <vt:lpstr>MS Mincho</vt:lpstr>
      <vt:lpstr>Open Sans</vt:lpstr>
      <vt:lpstr>Palatino Linotype</vt:lpstr>
      <vt:lpstr>Segoe Print</vt:lpstr>
      <vt:lpstr>Segoe UI</vt:lpstr>
      <vt:lpstr>Segoe UI Light</vt:lpstr>
      <vt:lpstr>Segoe UI Semilight</vt:lpstr>
      <vt:lpstr>Segoe UI Symbol</vt:lpstr>
      <vt:lpstr>Symbol</vt:lpstr>
      <vt:lpstr>Tahoma</vt:lpstr>
      <vt:lpstr>Times New Roman</vt:lpstr>
      <vt:lpstr>verdana</vt:lpstr>
      <vt:lpstr>verdana</vt:lpstr>
      <vt:lpstr>Wingdings</vt:lpstr>
      <vt:lpstr>Wingdings 3</vt:lpstr>
      <vt:lpstr>Origin</vt:lpstr>
      <vt:lpstr>Database Technologies - MySQL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ENGINES</vt:lpstr>
      <vt:lpstr>ENGINES</vt:lpstr>
      <vt:lpstr>SHOW ENGINES Syntax</vt:lpstr>
      <vt:lpstr>ENGINES</vt:lpstr>
      <vt:lpstr>PowerPoint Presentation</vt:lpstr>
      <vt:lpstr>SHOW DATABASES Syntax</vt:lpstr>
      <vt:lpstr>PowerPoint Presentation</vt:lpstr>
      <vt:lpstr>USE DATABASES Syntax</vt:lpstr>
      <vt:lpstr>PowerPoint Presentation</vt:lpstr>
      <vt:lpstr>PowerPoint Presentation</vt:lpstr>
      <vt:lpstr>PowerPoint Presentation</vt:lpstr>
      <vt:lpstr>PowerPoint Presentation</vt:lpstr>
      <vt:lpstr>PowerPoint Presentation</vt:lpstr>
      <vt:lpstr>Information Functions</vt:lpstr>
      <vt:lpstr>Information Functions</vt:lpstr>
      <vt:lpstr>PowerPoint Presentation</vt:lpstr>
      <vt:lpstr>PowerPoint Presentation</vt:lpstr>
      <vt:lpstr>PowerPoint Presentation</vt:lpstr>
      <vt:lpstr>EMP &amp; DEPT Table structure</vt:lpstr>
      <vt:lpstr>SHOW COLUMNS Syntax</vt:lpstr>
      <vt:lpstr>PowerPoint Presentation</vt:lpstr>
      <vt:lpstr>SHOW TABLES Syntax</vt:lpstr>
      <vt:lpstr>PowerPoint Presentation</vt:lpstr>
      <vt:lpstr>SHOW TABLES STATUS Syntax</vt:lpstr>
      <vt:lpstr>PowerPoint Presentation</vt:lpstr>
      <vt:lpstr>SHOW VARIABLES Syntax</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4204</cp:revision>
  <dcterms:created xsi:type="dcterms:W3CDTF">2015-10-09T06:09:34Z</dcterms:created>
  <dcterms:modified xsi:type="dcterms:W3CDTF">2019-01-10T10:55:16Z</dcterms:modified>
</cp:coreProperties>
</file>