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50"/>
  </p:notesMasterIdLst>
  <p:sldIdLst>
    <p:sldId id="497" r:id="rId2"/>
    <p:sldId id="977" r:id="rId3"/>
    <p:sldId id="472" r:id="rId4"/>
    <p:sldId id="667" r:id="rId5"/>
    <p:sldId id="668" r:id="rId6"/>
    <p:sldId id="496" r:id="rId7"/>
    <p:sldId id="605" r:id="rId8"/>
    <p:sldId id="532" r:id="rId9"/>
    <p:sldId id="596" r:id="rId10"/>
    <p:sldId id="578" r:id="rId11"/>
    <p:sldId id="597" r:id="rId12"/>
    <p:sldId id="579" r:id="rId13"/>
    <p:sldId id="851" r:id="rId14"/>
    <p:sldId id="850" r:id="rId15"/>
    <p:sldId id="598" r:id="rId16"/>
    <p:sldId id="326" r:id="rId17"/>
    <p:sldId id="599" r:id="rId18"/>
    <p:sldId id="327" r:id="rId19"/>
    <p:sldId id="328" r:id="rId20"/>
    <p:sldId id="329" r:id="rId21"/>
    <p:sldId id="330" r:id="rId22"/>
    <p:sldId id="315" r:id="rId23"/>
    <p:sldId id="314" r:id="rId24"/>
    <p:sldId id="317" r:id="rId25"/>
    <p:sldId id="600" r:id="rId26"/>
    <p:sldId id="318" r:id="rId27"/>
    <p:sldId id="692" r:id="rId28"/>
    <p:sldId id="319" r:id="rId29"/>
    <p:sldId id="601" r:id="rId30"/>
    <p:sldId id="500" r:id="rId31"/>
    <p:sldId id="321" r:id="rId32"/>
    <p:sldId id="494" r:id="rId33"/>
    <p:sldId id="901" r:id="rId34"/>
    <p:sldId id="902" r:id="rId35"/>
    <p:sldId id="603" r:id="rId36"/>
    <p:sldId id="499" r:id="rId37"/>
    <p:sldId id="604" r:id="rId38"/>
    <p:sldId id="489" r:id="rId39"/>
    <p:sldId id="325" r:id="rId40"/>
    <p:sldId id="501" r:id="rId41"/>
    <p:sldId id="951" r:id="rId42"/>
    <p:sldId id="955" r:id="rId43"/>
    <p:sldId id="606" r:id="rId44"/>
    <p:sldId id="535" r:id="rId45"/>
    <p:sldId id="536" r:id="rId46"/>
    <p:sldId id="537" r:id="rId47"/>
    <p:sldId id="538" r:id="rId48"/>
    <p:sldId id="883" r:id="rId49"/>
    <p:sldId id="900" r:id="rId50"/>
    <p:sldId id="898" r:id="rId51"/>
    <p:sldId id="842" r:id="rId52"/>
    <p:sldId id="843" r:id="rId53"/>
    <p:sldId id="844" r:id="rId54"/>
    <p:sldId id="845" r:id="rId55"/>
    <p:sldId id="932" r:id="rId56"/>
    <p:sldId id="846" r:id="rId57"/>
    <p:sldId id="590" r:id="rId58"/>
    <p:sldId id="490" r:id="rId59"/>
    <p:sldId id="602" r:id="rId60"/>
    <p:sldId id="540" r:id="rId61"/>
    <p:sldId id="491" r:id="rId62"/>
    <p:sldId id="492" r:id="rId63"/>
    <p:sldId id="493" r:id="rId64"/>
    <p:sldId id="495" r:id="rId65"/>
    <p:sldId id="958" r:id="rId66"/>
    <p:sldId id="959" r:id="rId67"/>
    <p:sldId id="960" r:id="rId68"/>
    <p:sldId id="971" r:id="rId69"/>
    <p:sldId id="961" r:id="rId70"/>
    <p:sldId id="962" r:id="rId71"/>
    <p:sldId id="966" r:id="rId72"/>
    <p:sldId id="967" r:id="rId73"/>
    <p:sldId id="963" r:id="rId74"/>
    <p:sldId id="970" r:id="rId75"/>
    <p:sldId id="972" r:id="rId76"/>
    <p:sldId id="973" r:id="rId77"/>
    <p:sldId id="974" r:id="rId78"/>
    <p:sldId id="595" r:id="rId79"/>
    <p:sldId id="539" r:id="rId80"/>
    <p:sldId id="978" r:id="rId81"/>
    <p:sldId id="980" r:id="rId82"/>
    <p:sldId id="981" r:id="rId83"/>
    <p:sldId id="982" r:id="rId84"/>
    <p:sldId id="984" r:id="rId85"/>
    <p:sldId id="985" r:id="rId86"/>
    <p:sldId id="979" r:id="rId87"/>
    <p:sldId id="580" r:id="rId88"/>
    <p:sldId id="620" r:id="rId89"/>
    <p:sldId id="621" r:id="rId90"/>
    <p:sldId id="796" r:id="rId91"/>
    <p:sldId id="931" r:id="rId92"/>
    <p:sldId id="983" r:id="rId93"/>
    <p:sldId id="849" r:id="rId94"/>
    <p:sldId id="507" r:id="rId95"/>
    <p:sldId id="591" r:id="rId96"/>
    <p:sldId id="509" r:id="rId97"/>
    <p:sldId id="510" r:id="rId98"/>
    <p:sldId id="511" r:id="rId99"/>
    <p:sldId id="512" r:id="rId100"/>
    <p:sldId id="527" r:id="rId101"/>
    <p:sldId id="529" r:id="rId102"/>
    <p:sldId id="1063" r:id="rId103"/>
    <p:sldId id="1088" r:id="rId104"/>
    <p:sldId id="1089" r:id="rId105"/>
    <p:sldId id="1095" r:id="rId106"/>
    <p:sldId id="1096" r:id="rId107"/>
    <p:sldId id="1097" r:id="rId108"/>
    <p:sldId id="1098" r:id="rId109"/>
    <p:sldId id="701" r:id="rId110"/>
    <p:sldId id="853" r:id="rId111"/>
    <p:sldId id="530" r:id="rId112"/>
    <p:sldId id="899" r:id="rId113"/>
    <p:sldId id="702" r:id="rId114"/>
    <p:sldId id="531" r:id="rId115"/>
    <p:sldId id="1072" r:id="rId116"/>
    <p:sldId id="1073" r:id="rId117"/>
    <p:sldId id="1103" r:id="rId118"/>
    <p:sldId id="1104" r:id="rId119"/>
    <p:sldId id="1028" r:id="rId120"/>
    <p:sldId id="1029" r:id="rId121"/>
    <p:sldId id="1064" r:id="rId122"/>
    <p:sldId id="1065" r:id="rId123"/>
    <p:sldId id="1105" r:id="rId124"/>
    <p:sldId id="1106" r:id="rId125"/>
    <p:sldId id="1107" r:id="rId126"/>
    <p:sldId id="1108" r:id="rId127"/>
    <p:sldId id="1109" r:id="rId128"/>
    <p:sldId id="1110" r:id="rId129"/>
    <p:sldId id="1016" r:id="rId130"/>
    <p:sldId id="1017" r:id="rId131"/>
    <p:sldId id="1043" r:id="rId132"/>
    <p:sldId id="947" r:id="rId133"/>
    <p:sldId id="948" r:id="rId134"/>
    <p:sldId id="1006" r:id="rId135"/>
    <p:sldId id="1007" r:id="rId136"/>
    <p:sldId id="1004" r:id="rId137"/>
    <p:sldId id="1039" r:id="rId138"/>
    <p:sldId id="1042" r:id="rId139"/>
    <p:sldId id="1040" r:id="rId140"/>
    <p:sldId id="1041" r:id="rId141"/>
    <p:sldId id="1038" r:id="rId142"/>
    <p:sldId id="1005" r:id="rId143"/>
    <p:sldId id="1044" r:id="rId144"/>
    <p:sldId id="1045" r:id="rId145"/>
    <p:sldId id="1066" r:id="rId146"/>
    <p:sldId id="1094" r:id="rId147"/>
    <p:sldId id="1013" r:id="rId148"/>
    <p:sldId id="1014" r:id="rId149"/>
    <p:sldId id="1015" r:id="rId150"/>
    <p:sldId id="1009" r:id="rId151"/>
    <p:sldId id="1010" r:id="rId152"/>
    <p:sldId id="1011" r:id="rId153"/>
    <p:sldId id="1012" r:id="rId154"/>
    <p:sldId id="1018" r:id="rId155"/>
    <p:sldId id="1019" r:id="rId156"/>
    <p:sldId id="1062" r:id="rId157"/>
    <p:sldId id="1026" r:id="rId158"/>
    <p:sldId id="1020" r:id="rId159"/>
    <p:sldId id="1021" r:id="rId160"/>
    <p:sldId id="1022" r:id="rId161"/>
    <p:sldId id="1023" r:id="rId162"/>
    <p:sldId id="1092" r:id="rId163"/>
    <p:sldId id="1093" r:id="rId164"/>
    <p:sldId id="1090" r:id="rId165"/>
    <p:sldId id="1091" r:id="rId166"/>
    <p:sldId id="1024" r:id="rId167"/>
    <p:sldId id="1025" r:id="rId168"/>
    <p:sldId id="1027" r:id="rId169"/>
    <p:sldId id="1030" r:id="rId170"/>
    <p:sldId id="1031" r:id="rId171"/>
    <p:sldId id="1033" r:id="rId172"/>
    <p:sldId id="993" r:id="rId173"/>
    <p:sldId id="949" r:id="rId174"/>
    <p:sldId id="986" r:id="rId175"/>
    <p:sldId id="994" r:id="rId176"/>
    <p:sldId id="950" r:id="rId177"/>
    <p:sldId id="987" r:id="rId178"/>
    <p:sldId id="995" r:id="rId179"/>
    <p:sldId id="988" r:id="rId180"/>
    <p:sldId id="989" r:id="rId181"/>
    <p:sldId id="990" r:id="rId182"/>
    <p:sldId id="996" r:id="rId183"/>
    <p:sldId id="997" r:id="rId184"/>
    <p:sldId id="998" r:id="rId185"/>
    <p:sldId id="999" r:id="rId186"/>
    <p:sldId id="1000" r:id="rId187"/>
    <p:sldId id="1001" r:id="rId188"/>
    <p:sldId id="1003" r:id="rId189"/>
    <p:sldId id="545" r:id="rId190"/>
    <p:sldId id="1008" r:id="rId191"/>
    <p:sldId id="543" r:id="rId192"/>
    <p:sldId id="544" r:id="rId193"/>
    <p:sldId id="1046" r:id="rId194"/>
    <p:sldId id="1056" r:id="rId195"/>
    <p:sldId id="1048" r:id="rId196"/>
    <p:sldId id="1057" r:id="rId197"/>
    <p:sldId id="1049" r:id="rId198"/>
    <p:sldId id="1058" r:id="rId199"/>
    <p:sldId id="1059" r:id="rId200"/>
    <p:sldId id="1060" r:id="rId201"/>
    <p:sldId id="1061" r:id="rId202"/>
    <p:sldId id="1051" r:id="rId203"/>
    <p:sldId id="1053" r:id="rId204"/>
    <p:sldId id="573" r:id="rId205"/>
    <p:sldId id="574" r:id="rId206"/>
    <p:sldId id="838" r:id="rId207"/>
    <p:sldId id="839" r:id="rId208"/>
    <p:sldId id="1078" r:id="rId209"/>
    <p:sldId id="1079" r:id="rId210"/>
    <p:sldId id="371" r:id="rId211"/>
    <p:sldId id="575" r:id="rId212"/>
    <p:sldId id="1084" r:id="rId213"/>
    <p:sldId id="1080" r:id="rId214"/>
    <p:sldId id="733" r:id="rId215"/>
    <p:sldId id="1082" r:id="rId216"/>
    <p:sldId id="1083" r:id="rId217"/>
    <p:sldId id="609" r:id="rId218"/>
    <p:sldId id="610" r:id="rId219"/>
    <p:sldId id="703" r:id="rId220"/>
    <p:sldId id="611" r:id="rId221"/>
    <p:sldId id="612" r:id="rId222"/>
    <p:sldId id="311" r:id="rId223"/>
    <p:sldId id="934" r:id="rId224"/>
    <p:sldId id="1086" r:id="rId225"/>
    <p:sldId id="937" r:id="rId226"/>
    <p:sldId id="894" r:id="rId227"/>
    <p:sldId id="312" r:id="rId228"/>
    <p:sldId id="892" r:id="rId229"/>
    <p:sldId id="911" r:id="rId230"/>
    <p:sldId id="912" r:id="rId231"/>
    <p:sldId id="675" r:id="rId232"/>
    <p:sldId id="588" r:id="rId233"/>
    <p:sldId id="706" r:id="rId234"/>
    <p:sldId id="589" r:id="rId235"/>
    <p:sldId id="856" r:id="rId236"/>
    <p:sldId id="857" r:id="rId237"/>
    <p:sldId id="707" r:id="rId238"/>
    <p:sldId id="815" r:id="rId239"/>
    <p:sldId id="813" r:id="rId240"/>
    <p:sldId id="814" r:id="rId241"/>
    <p:sldId id="1085" r:id="rId242"/>
    <p:sldId id="975" r:id="rId243"/>
    <p:sldId id="708" r:id="rId244"/>
    <p:sldId id="593" r:id="rId245"/>
    <p:sldId id="709" r:id="rId246"/>
    <p:sldId id="594" r:id="rId247"/>
    <p:sldId id="710" r:id="rId248"/>
    <p:sldId id="607" r:id="rId249"/>
    <p:sldId id="336" r:id="rId250"/>
    <p:sldId id="337" r:id="rId251"/>
    <p:sldId id="748" r:id="rId252"/>
    <p:sldId id="622" r:id="rId253"/>
    <p:sldId id="623" r:id="rId254"/>
    <p:sldId id="624" r:id="rId255"/>
    <p:sldId id="858" r:id="rId256"/>
    <p:sldId id="627" r:id="rId257"/>
    <p:sldId id="628" r:id="rId258"/>
    <p:sldId id="626" r:id="rId259"/>
    <p:sldId id="1101" r:id="rId260"/>
    <p:sldId id="629" r:id="rId261"/>
    <p:sldId id="630" r:id="rId262"/>
    <p:sldId id="818" r:id="rId263"/>
    <p:sldId id="1102" r:id="rId264"/>
    <p:sldId id="631" r:id="rId265"/>
    <p:sldId id="913" r:id="rId266"/>
    <p:sldId id="632" r:id="rId267"/>
    <p:sldId id="1100" r:id="rId268"/>
    <p:sldId id="751" r:id="rId269"/>
    <p:sldId id="352" r:id="rId270"/>
    <p:sldId id="1099" r:id="rId271"/>
    <p:sldId id="633" r:id="rId272"/>
    <p:sldId id="938" r:id="rId273"/>
    <p:sldId id="634" r:id="rId274"/>
    <p:sldId id="635" r:id="rId275"/>
    <p:sldId id="1067" r:id="rId276"/>
    <p:sldId id="1068" r:id="rId277"/>
    <p:sldId id="368" r:id="rId278"/>
    <p:sldId id="636" r:id="rId279"/>
    <p:sldId id="663" r:id="rId280"/>
    <p:sldId id="664" r:id="rId281"/>
    <p:sldId id="637" r:id="rId282"/>
    <p:sldId id="638" r:id="rId283"/>
    <p:sldId id="712" r:id="rId284"/>
    <p:sldId id="713" r:id="rId285"/>
    <p:sldId id="904" r:id="rId286"/>
    <p:sldId id="906" r:id="rId287"/>
    <p:sldId id="910" r:id="rId288"/>
    <p:sldId id="379" r:id="rId289"/>
    <p:sldId id="953" r:id="rId290"/>
    <p:sldId id="643" r:id="rId291"/>
    <p:sldId id="642" r:id="rId292"/>
    <p:sldId id="847" r:id="rId293"/>
    <p:sldId id="848" r:id="rId294"/>
    <p:sldId id="640" r:id="rId295"/>
    <p:sldId id="641" r:id="rId296"/>
    <p:sldId id="648" r:id="rId297"/>
    <p:sldId id="649" r:id="rId298"/>
    <p:sldId id="650" r:id="rId299"/>
    <p:sldId id="651" r:id="rId300"/>
    <p:sldId id="652" r:id="rId301"/>
    <p:sldId id="653" r:id="rId302"/>
    <p:sldId id="386" r:id="rId303"/>
    <p:sldId id="654" r:id="rId304"/>
    <p:sldId id="655" r:id="rId305"/>
    <p:sldId id="656" r:id="rId306"/>
    <p:sldId id="397" r:id="rId307"/>
    <p:sldId id="657" r:id="rId308"/>
    <p:sldId id="658" r:id="rId309"/>
    <p:sldId id="659" r:id="rId310"/>
    <p:sldId id="399" r:id="rId311"/>
    <p:sldId id="660" r:id="rId312"/>
    <p:sldId id="829" r:id="rId313"/>
    <p:sldId id="830" r:id="rId314"/>
    <p:sldId id="669" r:id="rId315"/>
    <p:sldId id="670" r:id="rId316"/>
    <p:sldId id="831" r:id="rId317"/>
    <p:sldId id="683" r:id="rId318"/>
    <p:sldId id="684" r:id="rId319"/>
    <p:sldId id="682" r:id="rId320"/>
    <p:sldId id="860" r:id="rId321"/>
    <p:sldId id="671" r:id="rId322"/>
    <p:sldId id="672" r:id="rId323"/>
    <p:sldId id="673" r:id="rId324"/>
    <p:sldId id="674" r:id="rId325"/>
    <p:sldId id="801" r:id="rId326"/>
    <p:sldId id="802" r:id="rId327"/>
    <p:sldId id="914" r:id="rId328"/>
    <p:sldId id="852" r:id="rId329"/>
    <p:sldId id="895" r:id="rId330"/>
    <p:sldId id="896" r:id="rId331"/>
    <p:sldId id="741" r:id="rId332"/>
    <p:sldId id="742" r:id="rId333"/>
    <p:sldId id="743" r:id="rId334"/>
    <p:sldId id="744" r:id="rId335"/>
    <p:sldId id="746" r:id="rId336"/>
    <p:sldId id="745" r:id="rId337"/>
    <p:sldId id="747" r:id="rId338"/>
    <p:sldId id="835" r:id="rId339"/>
    <p:sldId id="686" r:id="rId340"/>
    <p:sldId id="685" r:id="rId341"/>
    <p:sldId id="957" r:id="rId342"/>
    <p:sldId id="719" r:id="rId343"/>
    <p:sldId id="720" r:id="rId344"/>
    <p:sldId id="715" r:id="rId345"/>
    <p:sldId id="716" r:id="rId346"/>
    <p:sldId id="717" r:id="rId347"/>
    <p:sldId id="872" r:id="rId348"/>
    <p:sldId id="721" r:id="rId349"/>
    <p:sldId id="722" r:id="rId350"/>
    <p:sldId id="718" r:id="rId351"/>
    <p:sldId id="723" r:id="rId352"/>
    <p:sldId id="724" r:id="rId353"/>
    <p:sldId id="749" r:id="rId354"/>
    <p:sldId id="915" r:id="rId355"/>
    <p:sldId id="750" r:id="rId356"/>
    <p:sldId id="810" r:id="rId357"/>
    <p:sldId id="811" r:id="rId358"/>
    <p:sldId id="812" r:id="rId359"/>
    <p:sldId id="725" r:id="rId360"/>
    <p:sldId id="726" r:id="rId361"/>
    <p:sldId id="727" r:id="rId362"/>
    <p:sldId id="728" r:id="rId363"/>
    <p:sldId id="781" r:id="rId364"/>
    <p:sldId id="730" r:id="rId365"/>
    <p:sldId id="775" r:id="rId366"/>
    <p:sldId id="734" r:id="rId367"/>
    <p:sldId id="735" r:id="rId368"/>
    <p:sldId id="738" r:id="rId369"/>
    <p:sldId id="774" r:id="rId370"/>
    <p:sldId id="737" r:id="rId371"/>
    <p:sldId id="740" r:id="rId372"/>
    <p:sldId id="968" r:id="rId373"/>
    <p:sldId id="969" r:id="rId374"/>
    <p:sldId id="427" r:id="rId375"/>
    <p:sldId id="688" r:id="rId376"/>
    <p:sldId id="689" r:id="rId377"/>
    <p:sldId id="731" r:id="rId378"/>
    <p:sldId id="732" r:id="rId379"/>
    <p:sldId id="758" r:id="rId380"/>
    <p:sldId id="759" r:id="rId381"/>
    <p:sldId id="916" r:id="rId382"/>
    <p:sldId id="917" r:id="rId383"/>
    <p:sldId id="840" r:id="rId384"/>
    <p:sldId id="841" r:id="rId385"/>
    <p:sldId id="939" r:id="rId386"/>
    <p:sldId id="766" r:id="rId387"/>
    <p:sldId id="767" r:id="rId388"/>
    <p:sldId id="776" r:id="rId389"/>
    <p:sldId id="752" r:id="rId390"/>
    <p:sldId id="753" r:id="rId391"/>
    <p:sldId id="764" r:id="rId392"/>
    <p:sldId id="765" r:id="rId393"/>
    <p:sldId id="874" r:id="rId394"/>
    <p:sldId id="946" r:id="rId395"/>
    <p:sldId id="777" r:id="rId396"/>
    <p:sldId id="762" r:id="rId397"/>
    <p:sldId id="763" r:id="rId398"/>
    <p:sldId id="769" r:id="rId399"/>
    <p:sldId id="770" r:id="rId400"/>
    <p:sldId id="873" r:id="rId401"/>
    <p:sldId id="875" r:id="rId402"/>
    <p:sldId id="943" r:id="rId403"/>
    <p:sldId id="755" r:id="rId404"/>
    <p:sldId id="754" r:id="rId405"/>
    <p:sldId id="760" r:id="rId406"/>
    <p:sldId id="952" r:id="rId407"/>
    <p:sldId id="768" r:id="rId408"/>
    <p:sldId id="761" r:id="rId409"/>
    <p:sldId id="861" r:id="rId410"/>
    <p:sldId id="862" r:id="rId411"/>
    <p:sldId id="756" r:id="rId412"/>
    <p:sldId id="771" r:id="rId413"/>
    <p:sldId id="876" r:id="rId414"/>
    <p:sldId id="877" r:id="rId415"/>
    <p:sldId id="778" r:id="rId416"/>
    <p:sldId id="779" r:id="rId417"/>
    <p:sldId id="834" r:id="rId418"/>
    <p:sldId id="780" r:id="rId419"/>
    <p:sldId id="833" r:id="rId420"/>
    <p:sldId id="783" r:id="rId421"/>
    <p:sldId id="880" r:id="rId422"/>
    <p:sldId id="881" r:id="rId423"/>
    <p:sldId id="879" r:id="rId424"/>
    <p:sldId id="866" r:id="rId425"/>
    <p:sldId id="878" r:id="rId426"/>
    <p:sldId id="867" r:id="rId427"/>
    <p:sldId id="868" r:id="rId428"/>
    <p:sldId id="870" r:id="rId429"/>
    <p:sldId id="871" r:id="rId430"/>
    <p:sldId id="869" r:id="rId431"/>
    <p:sldId id="918" r:id="rId432"/>
    <p:sldId id="919" r:id="rId433"/>
    <p:sldId id="920" r:id="rId434"/>
    <p:sldId id="921" r:id="rId435"/>
    <p:sldId id="922" r:id="rId436"/>
    <p:sldId id="923" r:id="rId437"/>
    <p:sldId id="924" r:id="rId438"/>
    <p:sldId id="925" r:id="rId439"/>
    <p:sldId id="926" r:id="rId440"/>
    <p:sldId id="927" r:id="rId441"/>
    <p:sldId id="956" r:id="rId442"/>
    <p:sldId id="885" r:id="rId443"/>
    <p:sldId id="976" r:id="rId444"/>
    <p:sldId id="933" r:id="rId445"/>
    <p:sldId id="954" r:id="rId446"/>
    <p:sldId id="788" r:id="rId447"/>
    <p:sldId id="1071" r:id="rId448"/>
    <p:sldId id="1087" r:id="rId449"/>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49DC8"/>
    <a:srgbClr val="FF1C00"/>
    <a:srgbClr val="FC6F0D"/>
    <a:srgbClr val="BAB294"/>
    <a:srgbClr val="DFE100"/>
    <a:srgbClr val="90E183"/>
    <a:srgbClr val="614051"/>
    <a:srgbClr val="036883"/>
    <a:srgbClr val="FCF75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p:scale>
          <a:sx n="75" d="100"/>
          <a:sy n="75" d="100"/>
        </p:scale>
        <p:origin x="1830" y="342"/>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tableStyles" Target="tableStyles.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notesMaster" Target="notesMasters/notesMaster1.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420" Type="http://schemas.openxmlformats.org/officeDocument/2006/relationships/slide" Target="slides/slide419.xml"/><Relationship Id="rId2" Type="http://schemas.openxmlformats.org/officeDocument/2006/relationships/slide" Target="slides/slide1.xml"/><Relationship Id="rId29" Type="http://schemas.openxmlformats.org/officeDocument/2006/relationships/slide" Target="slides/slide28.xml"/><Relationship Id="rId255" Type="http://schemas.openxmlformats.org/officeDocument/2006/relationships/slide" Target="slides/slide254.xml"/><Relationship Id="rId276" Type="http://schemas.openxmlformats.org/officeDocument/2006/relationships/slide" Target="slides/slide275.xml"/><Relationship Id="rId297" Type="http://schemas.openxmlformats.org/officeDocument/2006/relationships/slide" Target="slides/slide296.xml"/><Relationship Id="rId441" Type="http://schemas.openxmlformats.org/officeDocument/2006/relationships/slide" Target="slides/slide440.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301" Type="http://schemas.openxmlformats.org/officeDocument/2006/relationships/slide" Target="slides/slide300.xml"/><Relationship Id="rId322" Type="http://schemas.openxmlformats.org/officeDocument/2006/relationships/slide" Target="slides/slide321.xml"/><Relationship Id="rId343" Type="http://schemas.openxmlformats.org/officeDocument/2006/relationships/slide" Target="slides/slide342.xml"/><Relationship Id="rId364" Type="http://schemas.openxmlformats.org/officeDocument/2006/relationships/slide" Target="slides/slide363.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385" Type="http://schemas.openxmlformats.org/officeDocument/2006/relationships/slide" Target="slides/slide384.xml"/><Relationship Id="rId19" Type="http://schemas.openxmlformats.org/officeDocument/2006/relationships/slide" Target="slides/slide18.xml"/><Relationship Id="rId224" Type="http://schemas.openxmlformats.org/officeDocument/2006/relationships/slide" Target="slides/slide223.xml"/><Relationship Id="rId245" Type="http://schemas.openxmlformats.org/officeDocument/2006/relationships/slide" Target="slides/slide244.xml"/><Relationship Id="rId266" Type="http://schemas.openxmlformats.org/officeDocument/2006/relationships/slide" Target="slides/slide265.xml"/><Relationship Id="rId287" Type="http://schemas.openxmlformats.org/officeDocument/2006/relationships/slide" Target="slides/slide286.xml"/><Relationship Id="rId410" Type="http://schemas.openxmlformats.org/officeDocument/2006/relationships/slide" Target="slides/slide409.xml"/><Relationship Id="rId431" Type="http://schemas.openxmlformats.org/officeDocument/2006/relationships/slide" Target="slides/slide430.xml"/><Relationship Id="rId452" Type="http://schemas.openxmlformats.org/officeDocument/2006/relationships/presProps" Target="presProps.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theme" Target="theme/theme1.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commentAuthors" Target="commentAuthors.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22-11-2018</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4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5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67</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423</a:t>
            </a:fld>
            <a:endParaRPr lang="en-IN"/>
          </a:p>
        </p:txBody>
      </p:sp>
    </p:spTree>
    <p:extLst>
      <p:ext uri="{BB962C8B-B14F-4D97-AF65-F5344CB8AC3E}">
        <p14:creationId xmlns:p14="http://schemas.microsoft.com/office/powerpoint/2010/main" val="24155581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176</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177</a:t>
            </a:fld>
            <a:endParaRPr lang="en-IN"/>
          </a:p>
        </p:txBody>
      </p:sp>
    </p:spTree>
    <p:extLst>
      <p:ext uri="{BB962C8B-B14F-4D97-AF65-F5344CB8AC3E}">
        <p14:creationId xmlns:p14="http://schemas.microsoft.com/office/powerpoint/2010/main" val="156181991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179</a:t>
            </a:fld>
            <a:endParaRPr lang="en-IN"/>
          </a:p>
        </p:txBody>
      </p:sp>
    </p:spTree>
    <p:extLst>
      <p:ext uri="{BB962C8B-B14F-4D97-AF65-F5344CB8AC3E}">
        <p14:creationId xmlns:p14="http://schemas.microsoft.com/office/powerpoint/2010/main" val="10286452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180</a:t>
            </a:fld>
            <a:endParaRPr lang="en-IN"/>
          </a:p>
        </p:txBody>
      </p:sp>
    </p:spTree>
    <p:extLst>
      <p:ext uri="{BB962C8B-B14F-4D97-AF65-F5344CB8AC3E}">
        <p14:creationId xmlns:p14="http://schemas.microsoft.com/office/powerpoint/2010/main" val="21278928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181</a:t>
            </a:fld>
            <a:endParaRPr lang="en-IN"/>
          </a:p>
        </p:txBody>
      </p:sp>
    </p:spTree>
    <p:extLst>
      <p:ext uri="{BB962C8B-B14F-4D97-AF65-F5344CB8AC3E}">
        <p14:creationId xmlns:p14="http://schemas.microsoft.com/office/powerpoint/2010/main" val="20140112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248</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257</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342</a:t>
            </a:fld>
            <a:endParaRPr lang="en-IN"/>
          </a:p>
        </p:txBody>
      </p:sp>
    </p:spTree>
    <p:extLst>
      <p:ext uri="{BB962C8B-B14F-4D97-AF65-F5344CB8AC3E}">
        <p14:creationId xmlns:p14="http://schemas.microsoft.com/office/powerpoint/2010/main" val="1199953499"/>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3.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11/22/2018</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11/22/2018</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48.jpeg"/><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49.jp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3.xml"/><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8" Type="http://schemas.openxmlformats.org/officeDocument/2006/relationships/image" Target="../media/image56.png"/><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image" Target="../media/image50.png"/><Relationship Id="rId1" Type="http://schemas.openxmlformats.org/officeDocument/2006/relationships/slideLayout" Target="../slideLayouts/slideLayout7.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2" Type="http://schemas.openxmlformats.org/officeDocument/2006/relationships/image" Target="../media/image57.jpg"/><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3" Type="http://schemas.openxmlformats.org/officeDocument/2006/relationships/image" Target="../media/image63.png"/><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3" Type="http://schemas.openxmlformats.org/officeDocument/2006/relationships/image" Target="../media/image66.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67.png"/></Relationships>
</file>

<file path=ppt/slides/_rels/slide258.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2" Type="http://schemas.openxmlformats.org/officeDocument/2006/relationships/image" Target="../media/image68.png"/><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2" Type="http://schemas.openxmlformats.org/officeDocument/2006/relationships/image" Target="../media/image69.png"/><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71.png"/><Relationship Id="rId2" Type="http://schemas.openxmlformats.org/officeDocument/2006/relationships/image" Target="../media/image70.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274.xml.rels><?xml version="1.0" encoding="UTF-8" standalone="yes"?>
<Relationships xmlns="http://schemas.openxmlformats.org/package/2006/relationships"><Relationship Id="rId2" Type="http://schemas.openxmlformats.org/officeDocument/2006/relationships/image" Target="../media/image73.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pn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3" Type="http://schemas.openxmlformats.org/officeDocument/2006/relationships/image" Target="../media/image78.gif"/><Relationship Id="rId2" Type="http://schemas.openxmlformats.org/officeDocument/2006/relationships/image" Target="../media/image77.gif"/><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3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3" Type="http://schemas.openxmlformats.org/officeDocument/2006/relationships/image" Target="../media/image80.png"/><Relationship Id="rId2" Type="http://schemas.openxmlformats.org/officeDocument/2006/relationships/image" Target="../media/image79.png"/><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2" Type="http://schemas.openxmlformats.org/officeDocument/2006/relationships/image" Target="../media/image81.png"/><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image" Target="../media/image84.jpeg"/><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4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2.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5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55.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Oracle</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a:xfrm>
            <a:off x="457200" y="2285007"/>
            <a:ext cx="4230675" cy="457200"/>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grpSp>
        <p:nvGrpSpPr>
          <p:cNvPr id="2" name="Group 1"/>
          <p:cNvGrpSpPr/>
          <p:nvPr/>
        </p:nvGrpSpPr>
        <p:grpSpPr>
          <a:xfrm>
            <a:off x="457200" y="3124200"/>
            <a:ext cx="8207886" cy="1409373"/>
            <a:chOff x="206830" y="3413313"/>
            <a:chExt cx="8207886" cy="1409373"/>
          </a:xfrm>
        </p:grpSpPr>
        <p:sp>
          <p:nvSpPr>
            <p:cNvPr id="3" name="Rectangle 2"/>
            <p:cNvSpPr/>
            <p:nvPr/>
          </p:nvSpPr>
          <p:spPr>
            <a:xfrm>
              <a:off x="206830" y="4114800"/>
              <a:ext cx="8207886"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    </a:t>
              </a:r>
              <a:r>
                <a:rPr lang="en-US" sz="2000" dirty="0" smtClean="0">
                  <a:solidFill>
                    <a:srgbClr val="298AE5"/>
                  </a:solidFill>
                  <a:latin typeface="Arial" panose="020B0604020202020204" pitchFamily="34" charset="0"/>
                  <a:cs typeface="Arial" panose="020B0604020202020204" pitchFamily="34" charset="0"/>
                </a:rPr>
                <a:t>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a:t>
              </a:r>
            </a:p>
            <a:p>
              <a:r>
                <a:rPr lang="en-US" sz="2000" dirty="0" smtClean="0">
                  <a:solidFill>
                    <a:srgbClr val="0070C0"/>
                  </a:solidFill>
                  <a:latin typeface="Consolas" panose="020B0609020204030204" pitchFamily="49" charset="0"/>
                  <a:cs typeface="Arial" panose="020B0604020202020204" pitchFamily="34" charset="0"/>
                </a:rPr>
                <a:t>(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20" name="Left Brace 19"/>
            <p:cNvSpPr/>
            <p:nvPr/>
          </p:nvSpPr>
          <p:spPr>
            <a:xfrm rot="5400000">
              <a:off x="1123285" y="3834466"/>
              <a:ext cx="358268" cy="396986"/>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614224" y="3413313"/>
              <a:ext cx="1747976" cy="41511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14" name="Rectangle 13"/>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Specify the all-column wildcard (asterisk) to select all columns, excluding </a:t>
            </a:r>
            <a:r>
              <a:rPr lang="en-US" dirty="0" smtClean="0">
                <a:latin typeface="Arial" panose="020B0604020202020204" pitchFamily="34" charset="0"/>
                <a:cs typeface="Arial" panose="020B0604020202020204" pitchFamily="34" charset="0"/>
              </a:rPr>
              <a:t>pseudocolumn, </a:t>
            </a:r>
            <a:r>
              <a:rPr lang="en-US" dirty="0">
                <a:latin typeface="Arial" panose="020B0604020202020204" pitchFamily="34" charset="0"/>
                <a:cs typeface="Arial" panose="020B0604020202020204" pitchFamily="34" charset="0"/>
              </a:rPr>
              <a:t>from all tables, views, or materialized views listed in the FROM clause.</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Rectangle 15"/>
          <p:cNvSpPr/>
          <p:nvPr/>
        </p:nvSpPr>
        <p:spPr>
          <a:xfrm>
            <a:off x="220684" y="2285999"/>
            <a:ext cx="4514279" cy="438964"/>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grpSp>
        <p:nvGrpSpPr>
          <p:cNvPr id="3" name="Group 2"/>
          <p:cNvGrpSpPr/>
          <p:nvPr/>
        </p:nvGrpSpPr>
        <p:grpSpPr>
          <a:xfrm>
            <a:off x="206830" y="3124200"/>
            <a:ext cx="8839198" cy="1610813"/>
            <a:chOff x="206830" y="3223429"/>
            <a:chExt cx="8839198" cy="1610813"/>
          </a:xfrm>
        </p:grpSpPr>
        <p:sp>
          <p:nvSpPr>
            <p:cNvPr id="6" name="Rectangle 5"/>
            <p:cNvSpPr/>
            <p:nvPr/>
          </p:nvSpPr>
          <p:spPr>
            <a:xfrm>
              <a:off x="206830" y="4126356"/>
              <a:ext cx="8839198"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select</a:t>
              </a:r>
              <a:r>
                <a:rPr lang="en-US" sz="2000" dirty="0" smtClean="0">
                  <a:latin typeface="Arial" pitchFamily="34" charset="0"/>
                  <a:cs typeface="Arial" pitchFamily="34" charset="0"/>
                </a:rPr>
                <a:t>  column-list </a:t>
              </a:r>
              <a:r>
                <a:rPr lang="en-US" sz="2000" dirty="0" smtClean="0">
                  <a:solidFill>
                    <a:srgbClr val="298AE5"/>
                  </a:solidFill>
                  <a:latin typeface="Arial" panose="020B0604020202020204" pitchFamily="34" charset="0"/>
                  <a:cs typeface="Arial" panose="020B0604020202020204" pitchFamily="34" charset="0"/>
                </a:rPr>
                <a:t> from</a:t>
              </a:r>
              <a:r>
                <a:rPr lang="en-US" sz="2000" dirty="0" smtClean="0">
                  <a:latin typeface="Arial" pitchFamily="34" charset="0"/>
                  <a:cs typeface="Arial" pitchFamily="34" charset="0"/>
                </a:rPr>
                <a:t> &lt; </a:t>
              </a:r>
              <a:r>
                <a:rPr lang="en-US" sz="2000" dirty="0" smtClean="0">
                  <a:solidFill>
                    <a:srgbClr val="0070C0"/>
                  </a:solidFill>
                  <a:latin typeface="Consolas" panose="020B0609020204030204" pitchFamily="49" charset="0"/>
                  <a:cs typeface="Arial" panose="020B0604020202020204" pitchFamily="34" charset="0"/>
                </a:rPr>
                <a:t>{ table | view | materialized view | ( join_clause ) } </a:t>
              </a:r>
              <a:r>
                <a:rPr lang="en-US" sz="2000" dirty="0" smtClean="0">
                  <a:latin typeface="Arial" pitchFamily="34" charset="0"/>
                  <a:cs typeface="Arial" pitchFamily="34" charset="0"/>
                </a:rPr>
                <a:t>&gt;</a:t>
              </a:r>
              <a:endParaRPr lang="en-US" sz="2000" dirty="0">
                <a:latin typeface="Arial" pitchFamily="34" charset="0"/>
                <a:cs typeface="Arial" pitchFamily="34" charset="0"/>
              </a:endParaRPr>
            </a:p>
          </p:txBody>
        </p:sp>
        <p:sp>
          <p:nvSpPr>
            <p:cNvPr id="17" name="Left Brace 16"/>
            <p:cNvSpPr/>
            <p:nvPr/>
          </p:nvSpPr>
          <p:spPr>
            <a:xfrm rot="5400000">
              <a:off x="1473621" y="3352379"/>
              <a:ext cx="518040" cy="1280882"/>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990600" y="3223429"/>
              <a:ext cx="1865152" cy="351171"/>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grpSp>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SELECT statement </a:t>
            </a:r>
          </a:p>
        </p:txBody>
      </p:sp>
      <p:sp>
        <p:nvSpPr>
          <p:cNvPr id="22" name="Rectangle 21"/>
          <p:cNvSpPr/>
          <p:nvPr/>
        </p:nvSpPr>
        <p:spPr>
          <a:xfrm>
            <a:off x="62466" y="762000"/>
            <a:ext cx="9005333"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columns are returned in the order indicated by the COLUMN_ID column of the *_TAB_COLUMNS data dictionary view for the table, view, or materialized view.</a:t>
            </a:r>
          </a:p>
        </p:txBody>
      </p:sp>
    </p:spTree>
    <p:extLst>
      <p:ext uri="{BB962C8B-B14F-4D97-AF65-F5344CB8AC3E}">
        <p14:creationId xmlns:p14="http://schemas.microsoft.com/office/powerpoint/2010/main" val="4193498568"/>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run | /</a:t>
            </a:r>
          </a:p>
        </p:txBody>
      </p:sp>
    </p:spTree>
    <p:extLst>
      <p:ext uri="{BB962C8B-B14F-4D97-AF65-F5344CB8AC3E}">
        <p14:creationId xmlns:p14="http://schemas.microsoft.com/office/powerpoint/2010/main" val="97215546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run | /</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last SQL statement in the buffer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1221809"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R</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UN</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80785674"/>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 | start</a:t>
            </a:r>
          </a:p>
        </p:txBody>
      </p:sp>
    </p:spTree>
    <p:extLst>
      <p:ext uri="{BB962C8B-B14F-4D97-AF65-F5344CB8AC3E}">
        <p14:creationId xmlns:p14="http://schemas.microsoft.com/office/powerpoint/2010/main" val="1043483691"/>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 | start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execute the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START </a:t>
            </a:r>
            <a:r>
              <a:rPr lang="en-IN" sz="2200" dirty="0">
                <a:solidFill>
                  <a:schemeClr val="bg1">
                    <a:lumMod val="50000"/>
                  </a:schemeClr>
                </a:solidFill>
                <a:latin typeface="Calibri" panose="020F0502020204030204" pitchFamily="34" charset="0"/>
                <a:cs typeface="Calibri" panose="020F0502020204030204" pitchFamily="34" charset="0"/>
              </a:rPr>
              <a:t>&lt;</a:t>
            </a:r>
            <a:r>
              <a:rPr lang="en-IN" sz="2200" dirty="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60684546"/>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rPr>
              <a:t>get</a:t>
            </a:r>
          </a:p>
        </p:txBody>
      </p:sp>
    </p:spTree>
    <p:extLst>
      <p:ext uri="{BB962C8B-B14F-4D97-AF65-F5344CB8AC3E}">
        <p14:creationId xmlns:p14="http://schemas.microsoft.com/office/powerpoint/2010/main" val="341791335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get</a:t>
            </a:r>
            <a:endParaRPr lang="en-IN" sz="3200" b="1" i="1" dirty="0">
              <a:solidFill>
                <a:srgbClr val="FFFF00"/>
              </a:solidFill>
              <a:latin typeface="Arial" pitchFamily="34" charset="0"/>
              <a:cs typeface="Arial" pitchFamily="34" charset="0"/>
            </a:endParaRPr>
          </a:p>
        </p:txBody>
      </p:sp>
      <p:sp>
        <p:nvSpPr>
          <p:cNvPr id="22" name="Rectangle 21"/>
          <p:cNvSpPr/>
          <p:nvPr/>
        </p:nvSpPr>
        <p:spPr>
          <a:xfrm>
            <a:off x="62466" y="762000"/>
            <a:ext cx="9005333" cy="369332"/>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To retrieve the contents of .SQL file.</a:t>
            </a:r>
            <a:endParaRPr lang="en-US" dirty="0">
              <a:latin typeface="Arial" panose="020B0604020202020204" pitchFamily="34" charset="0"/>
              <a:cs typeface="Arial" panose="020B0604020202020204" pitchFamily="34" charset="0"/>
            </a:endParaRPr>
          </a:p>
        </p:txBody>
      </p:sp>
      <p:sp>
        <p:nvSpPr>
          <p:cNvPr id="3" name="Rectangle 2"/>
          <p:cNvSpPr/>
          <p:nvPr/>
        </p:nvSpPr>
        <p:spPr>
          <a:xfrm>
            <a:off x="304800" y="1524000"/>
            <a:ext cx="8610600" cy="600164"/>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smtClean="0">
                <a:solidFill>
                  <a:srgbClr val="C74C49"/>
                </a:solidFill>
                <a:latin typeface="Calibri" panose="020F0502020204030204" pitchFamily="34" charset="0"/>
                <a:cs typeface="Calibri" panose="020F0502020204030204" pitchFamily="34" charset="0"/>
              </a:rPr>
              <a:t>GET </a:t>
            </a:r>
            <a:r>
              <a:rPr lang="en-IN" sz="2200" dirty="0" smtClean="0">
                <a:solidFill>
                  <a:schemeClr val="bg1">
                    <a:lumMod val="50000"/>
                  </a:schemeClr>
                </a:solidFill>
                <a:latin typeface="Calibri" panose="020F0502020204030204" pitchFamily="34" charset="0"/>
                <a:cs typeface="Calibri" panose="020F0502020204030204" pitchFamily="34" charset="0"/>
              </a:rPr>
              <a:t>&lt;</a:t>
            </a:r>
            <a:r>
              <a:rPr lang="en-IN" sz="2200" dirty="0" smtClean="0">
                <a:solidFill>
                  <a:srgbClr val="C74C49"/>
                </a:solidFill>
                <a:latin typeface="Calibri" panose="020F0502020204030204" pitchFamily="34" charset="0"/>
                <a:cs typeface="Calibri" panose="020F0502020204030204" pitchFamily="34" charset="0"/>
              </a:rPr>
              <a:t> file_name.sql </a:t>
            </a:r>
            <a:r>
              <a:rPr lang="en-IN" sz="2200" dirty="0" smtClean="0">
                <a:solidFill>
                  <a:schemeClr val="bg1">
                    <a:lumMod val="50000"/>
                  </a:schemeClr>
                </a:solidFill>
                <a:latin typeface="Calibri" panose="020F0502020204030204" pitchFamily="34" charset="0"/>
                <a:cs typeface="Calibri" panose="020F0502020204030204" pitchFamily="34" charset="0"/>
              </a:rPr>
              <a:t>&gt;</a:t>
            </a:r>
          </a:p>
        </p:txBody>
      </p:sp>
    </p:spTree>
    <p:extLst>
      <p:ext uri="{BB962C8B-B14F-4D97-AF65-F5344CB8AC3E}">
        <p14:creationId xmlns:p14="http://schemas.microsoft.com/office/powerpoint/2010/main" val="2591176099"/>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column - alias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string quoting </a:t>
            </a:r>
            <a:r>
              <a:rPr lang="en-IN" sz="2200" b="1" dirty="0" smtClean="0">
                <a:latin typeface="Segoe UI Light" panose="020B0502040204020203" pitchFamily="34" charset="0"/>
                <a:cs typeface="Segoe UI Light" panose="020B0502040204020203" pitchFamily="34" charset="0"/>
              </a:rPr>
              <a:t>("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relational </a:t>
            </a:r>
            <a:r>
              <a:rPr lang="en-IN" dirty="0" smtClean="0">
                <a:solidFill>
                  <a:srgbClr val="7EEEE3"/>
                </a:solidFill>
                <a:latin typeface="Segoe UI Light" panose="020B0502040204020203" pitchFamily="34" charset="0"/>
                <a:cs typeface="Segoe UI Light" panose="020B0502040204020203" pitchFamily="34" charset="0"/>
              </a:rPr>
              <a:t>database </a:t>
            </a:r>
            <a:r>
              <a:rPr lang="en-IN" dirty="0">
                <a:solidFill>
                  <a:srgbClr val="7EEEE3"/>
                </a:solidFill>
                <a:latin typeface="Segoe UI Light" panose="020B0502040204020203" pitchFamily="34" charset="0"/>
                <a:cs typeface="Segoe UI Light" panose="020B0502040204020203" pitchFamily="34" charset="0"/>
              </a:rPr>
              <a:t>management 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b="1" i="1" dirty="0">
                <a:latin typeface="Arial" panose="020B0604020202020204" pitchFamily="34" charset="0"/>
                <a:cs typeface="Arial" panose="020B0604020202020204" pitchFamily="34" charset="0"/>
              </a:rPr>
              <a:t>AS</a:t>
            </a:r>
            <a:r>
              <a:rPr lang="en-IN" dirty="0">
                <a:latin typeface="Arial" panose="020B0604020202020204" pitchFamily="34" charset="0"/>
                <a:cs typeface="Arial" panose="020B0604020202020204" pitchFamily="34" charset="0"/>
              </a:rPr>
              <a:t> keyword is optional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smtClean="0">
                <a:latin typeface="Arial" pitchFamily="34" charset="0"/>
                <a:cs typeface="Arial" pitchFamily="34" charset="0"/>
              </a:rPr>
              <a:t>allows</a:t>
            </a:r>
            <a:r>
              <a:rPr lang="en-IN" dirty="0" smtClean="0">
                <a:latin typeface="Arial" pitchFamily="34" charset="0"/>
                <a:cs typeface="Arial" pitchFamily="34" charset="0"/>
              </a:rPr>
              <a:t> </a:t>
            </a:r>
            <a:r>
              <a:rPr lang="en-IN" dirty="0">
                <a:latin typeface="Arial" pitchFamily="34" charset="0"/>
                <a:cs typeface="Arial" pitchFamily="34" charset="0"/>
              </a:rPr>
              <a:t>references to column aliases in </a:t>
            </a:r>
            <a:r>
              <a:rPr lang="en-IN" dirty="0" smtClean="0">
                <a:latin typeface="Arial" pitchFamily="34" charset="0"/>
                <a:cs typeface="Arial" pitchFamily="34" charset="0"/>
              </a:rPr>
              <a:t>an</a:t>
            </a:r>
            <a:r>
              <a:rPr lang="en-IN" b="1" i="1" dirty="0" smtClean="0">
                <a:latin typeface="Arial" pitchFamily="34" charset="0"/>
                <a:cs typeface="Arial" pitchFamily="34" charset="0"/>
              </a:rPr>
              <a:t> ORDER</a:t>
            </a:r>
            <a:r>
              <a:rPr lang="en-IN" b="1" dirty="0" smtClean="0">
                <a:latin typeface="Arial" pitchFamily="34" charset="0"/>
                <a:cs typeface="Arial" pitchFamily="34" charset="0"/>
              </a:rPr>
              <a:t> </a:t>
            </a:r>
            <a:r>
              <a:rPr lang="en-IN" b="1" i="1" dirty="0" smtClean="0">
                <a:latin typeface="Arial" pitchFamily="34" charset="0"/>
                <a:cs typeface="Arial" pitchFamily="34" charset="0"/>
              </a:rPr>
              <a:t>BY</a:t>
            </a:r>
            <a:r>
              <a:rPr lang="en-IN" b="1" dirty="0" smtClean="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smtClean="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 </a:t>
            </a:r>
            <a:r>
              <a:rPr lang="en-IN" b="1" i="1" dirty="0" smtClean="0">
                <a:latin typeface="Arial" pitchFamily="34" charset="0"/>
                <a:cs typeface="Arial" pitchFamily="34" charset="0"/>
              </a:rPr>
              <a:t>if it is the part of subquery</a:t>
            </a:r>
            <a:r>
              <a:rPr lang="en-IN" dirty="0" smtClean="0">
                <a:latin typeface="Arial" pitchFamily="34" charset="0"/>
                <a:cs typeface="Arial" pitchFamily="34" charset="0"/>
              </a:rPr>
              <a:t>.</a:t>
            </a:r>
            <a:endParaRPr lang="en-IN" dirty="0">
              <a:latin typeface="Arial" pitchFamily="34" charset="0"/>
              <a:cs typeface="Arial" pitchFamily="34" charset="0"/>
            </a:endParaRP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i="1" dirty="0" smtClean="0">
                <a:latin typeface="Arial" pitchFamily="34" charset="0"/>
                <a:cs typeface="Arial" pitchFamily="34" charset="0"/>
              </a:rPr>
              <a:t>tbl_name</a:t>
            </a:r>
            <a:r>
              <a:rPr lang="en-IN" b="1" dirty="0" smtClean="0">
                <a:latin typeface="Arial" pitchFamily="34" charset="0"/>
                <a:cs typeface="Arial" pitchFamily="34" charset="0"/>
              </a:rPr>
              <a:t> </a:t>
            </a:r>
            <a:r>
              <a:rPr lang="en-IN" b="1" i="1" dirty="0">
                <a:latin typeface="Arial" pitchFamily="34" charset="0"/>
                <a:cs typeface="Arial" pitchFamily="34" charset="0"/>
              </a:rPr>
              <a:t>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a:t>
            </a:r>
            <a:r>
              <a:rPr lang="en-IN" b="1" dirty="0" smtClean="0">
                <a:latin typeface="Arial" panose="020B0604020202020204" pitchFamily="34" charset="0"/>
                <a:cs typeface="Arial" panose="020B0604020202020204" pitchFamily="34" charset="0"/>
              </a:rPr>
              <a:t>quotes </a:t>
            </a:r>
            <a:r>
              <a:rPr lang="en-IN" dirty="0" smtClean="0">
                <a:latin typeface="Arial" panose="020B0604020202020204" pitchFamily="34" charset="0"/>
                <a:cs typeface="Arial" panose="020B0604020202020204" pitchFamily="34" charset="0"/>
              </a:rPr>
              <a:t>(</a:t>
            </a:r>
            <a:r>
              <a:rPr lang="en-IN" b="1" dirty="0">
                <a:latin typeface="Arial" panose="020B0604020202020204" pitchFamily="34" charset="0"/>
                <a:cs typeface="Arial" panose="020B0604020202020204" pitchFamily="34" charset="0"/>
              </a:rPr>
              <a:t>"</a:t>
            </a:r>
            <a:r>
              <a:rPr lang="en-IN" b="1" dirty="0" smtClean="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82914"/>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 [as] alias_name], ColName2 [ [as] alias_name],... ColN from &lt; { 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a:t>
            </a:r>
          </a:p>
        </p:txBody>
      </p:sp>
      <p:sp>
        <p:nvSpPr>
          <p:cNvPr id="12" name="Rectangle 11"/>
          <p:cNvSpPr/>
          <p:nvPr/>
        </p:nvSpPr>
        <p:spPr>
          <a:xfrm>
            <a:off x="101533" y="137160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5" name="Rectangle 4"/>
          <p:cNvSpPr/>
          <p:nvPr/>
        </p:nvSpPr>
        <p:spPr>
          <a:xfrm>
            <a:off x="163286" y="2864346"/>
            <a:ext cx="8828314"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sal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e</a:t>
            </a:r>
            <a:r>
              <a:rPr lang="en-IN" sz="2200" dirty="0" smtClean="0">
                <a:latin typeface="Calibri" panose="020F0502020204030204" pitchFamily="34" charset="0"/>
                <a:cs typeface="Calibri" panose="020F0502020204030204" pitchFamily="34" charset="0"/>
              </a:rPr>
              <a:t>;</a:t>
            </a:r>
          </a:p>
          <a:p>
            <a:endParaRPr lang="en-IN" sz="2200" dirty="0" smtClean="0">
              <a:solidFill>
                <a:srgbClr val="006C86"/>
              </a:solidFill>
              <a:latin typeface="Calibri" panose="020F0502020204030204" pitchFamily="34" charset="0"/>
              <a:cs typeface="Calibri" panose="020F0502020204030204" pitchFamily="34" charset="0"/>
            </a:endParaRPr>
          </a:p>
          <a:p>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a:t>
            </a:r>
            <a:r>
              <a:rPr lang="en-IN" sz="2200" dirty="0" smtClean="0">
                <a:solidFill>
                  <a:srgbClr val="FFC000"/>
                </a:solidFill>
                <a:latin typeface="Calibri" panose="020F0502020204030204" pitchFamily="34" charset="0"/>
                <a:cs typeface="Calibri" panose="020F0502020204030204" pitchFamily="34" charset="0"/>
              </a:rPr>
              <a:t>Name"</a:t>
            </a:r>
            <a:r>
              <a:rPr lang="en-IN" sz="2200" dirty="0" smtClean="0">
                <a:latin typeface="Calibri" panose="020F0502020204030204" pitchFamily="34" charset="0"/>
                <a:cs typeface="Calibri" panose="020F0502020204030204" pitchFamily="34" charset="0"/>
              </a:rPr>
              <a:t>, sal </a:t>
            </a:r>
            <a:r>
              <a:rPr lang="en-IN" sz="2200" dirty="0" smtClean="0">
                <a:solidFill>
                  <a:srgbClr val="FFC000"/>
                </a:solidFill>
                <a:latin typeface="Calibri" panose="020F0502020204030204" pitchFamily="34" charset="0"/>
                <a:cs typeface="Calibri" panose="020F0502020204030204" pitchFamily="34" charset="0"/>
              </a:rPr>
              <a:t>"Salary"</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a:p>
            <a:r>
              <a:rPr lang="en-IN" sz="2200" dirty="0">
                <a:solidFill>
                  <a:srgbClr val="006C86"/>
                </a:solidFill>
                <a:latin typeface="Calibri" panose="020F0502020204030204" pitchFamily="34" charset="0"/>
                <a:cs typeface="Calibri" panose="020F0502020204030204" pitchFamily="34" charset="0"/>
              </a:rPr>
              <a:t>select</a:t>
            </a:r>
            <a:r>
              <a:rPr lang="en-IN" sz="2200" dirty="0">
                <a:latin typeface="Calibri" panose="020F0502020204030204" pitchFamily="34" charset="0"/>
                <a:cs typeface="Calibri" panose="020F0502020204030204" pitchFamily="34" charset="0"/>
              </a:rPr>
              <a:t> ename </a:t>
            </a:r>
            <a:r>
              <a:rPr lang="en-IN" sz="2200" dirty="0">
                <a:solidFill>
                  <a:srgbClr val="006C86"/>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a:t>
            </a:r>
            <a:r>
              <a:rPr lang="en-IN" sz="2200" dirty="0">
                <a:solidFill>
                  <a:srgbClr val="FFC000"/>
                </a:solidFill>
                <a:latin typeface="Calibri" panose="020F0502020204030204" pitchFamily="34" charset="0"/>
                <a:cs typeface="Calibri" panose="020F0502020204030204" pitchFamily="34" charset="0"/>
              </a:rPr>
              <a:t>"First Name"</a:t>
            </a:r>
            <a:r>
              <a:rPr lang="en-IN" sz="2200" dirty="0">
                <a:latin typeface="Calibri" panose="020F0502020204030204" pitchFamily="34" charset="0"/>
                <a:cs typeface="Calibri" panose="020F0502020204030204" pitchFamily="34" charset="0"/>
              </a:rPr>
              <a:t>, sal </a:t>
            </a:r>
            <a:r>
              <a:rPr lang="en-IN" sz="2200" dirty="0">
                <a:solidFill>
                  <a:srgbClr val="FFC000"/>
                </a:solidFill>
                <a:latin typeface="Calibri" panose="020F0502020204030204" pitchFamily="34" charset="0"/>
                <a:cs typeface="Calibri" panose="020F0502020204030204" pitchFamily="34" charset="0"/>
              </a:rPr>
              <a:t>"Salary"</a:t>
            </a:r>
            <a:r>
              <a:rPr lang="en-IN" sz="2200" dirty="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latin typeface="Calibri" panose="020F0502020204030204" pitchFamily="34" charset="0"/>
                <a:cs typeface="Calibri" panose="020F0502020204030204" pitchFamily="34" charset="0"/>
              </a:rPr>
              <a:t>;</a:t>
            </a:r>
            <a:endParaRPr lang="en-IN"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ALIAS</a:t>
            </a:r>
          </a:p>
        </p:txBody>
      </p:sp>
      <p:sp>
        <p:nvSpPr>
          <p:cNvPr id="6" name="Rectangle 5"/>
          <p:cNvSpPr/>
          <p:nvPr/>
        </p:nvSpPr>
        <p:spPr>
          <a:xfrm>
            <a:off x="217714" y="762000"/>
            <a:ext cx="86868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400110"/>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smtClean="0">
                <a:latin typeface="Arial" pitchFamily="34" charset="0"/>
                <a:ea typeface="+mj-ea"/>
                <a:cs typeface="Arial" pitchFamily="34" charset="0"/>
              </a:rPr>
              <a:t>ORDER BY</a:t>
            </a:r>
            <a:r>
              <a:rPr lang="en-IN"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015663"/>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smtClean="0">
                <a:solidFill>
                  <a:srgbClr val="FECF84"/>
                </a:solidFill>
                <a:latin typeface="inherit"/>
              </a:rPr>
              <a:t>ORDER</a:t>
            </a:r>
            <a:r>
              <a:rPr lang="en-IN" sz="2000" dirty="0" smtClean="0">
                <a:solidFill>
                  <a:srgbClr val="82ADC9"/>
                </a:solidFill>
                <a:latin typeface="inherit"/>
              </a:rPr>
              <a:t> </a:t>
            </a:r>
            <a:r>
              <a:rPr lang="en-IN" sz="2000" dirty="0" smtClean="0">
                <a:solidFill>
                  <a:srgbClr val="FECF84"/>
                </a:solidFill>
                <a:latin typeface="inherit"/>
              </a:rPr>
              <a:t>BY </a:t>
            </a:r>
            <a:r>
              <a:rPr lang="en-IN" sz="2000" dirty="0">
                <a:solidFill>
                  <a:srgbClr val="FFFFFF"/>
                </a:solidFill>
                <a:latin typeface="Liberation Mono"/>
              </a:rPr>
              <a:t>"</a:t>
            </a:r>
            <a:r>
              <a:rPr lang="en-IN" sz="2000" dirty="0" smtClean="0">
                <a:solidFill>
                  <a:srgbClr val="FECF84"/>
                </a:solidFill>
                <a:latin typeface="inherit"/>
              </a:rPr>
              <a:t>Order</a:t>
            </a:r>
            <a:r>
              <a:rPr lang="en-IN" sz="2000" dirty="0" smtClean="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column </a:t>
            </a:r>
            <a:r>
              <a:rPr lang="en-US" dirty="0"/>
              <a:t>- </a:t>
            </a:r>
            <a:r>
              <a:rPr lang="en-US" dirty="0" smtClean="0"/>
              <a:t>expressions</a:t>
            </a:r>
            <a:endParaRPr lang="en-US" dirty="0"/>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Column </a:t>
            </a:r>
            <a:r>
              <a:rPr lang="en-US" i="1" dirty="0">
                <a:solidFill>
                  <a:srgbClr val="FCF75E"/>
                </a:solidFill>
                <a:latin typeface="Arial" pitchFamily="34" charset="0"/>
                <a:cs typeface="Arial" pitchFamily="34" charset="0"/>
              </a:rPr>
              <a:t>EXPRESSIONS</a:t>
            </a:r>
            <a:endParaRPr lang="en-IN" i="1" dirty="0">
              <a:solidFill>
                <a:srgbClr val="FCF75E"/>
              </a:solidFill>
              <a:latin typeface="Arial" pitchFamily="34" charset="0"/>
              <a:cs typeface="Arial" pitchFamily="34" charset="0"/>
            </a:endParaRPr>
          </a:p>
        </p:txBody>
      </p:sp>
      <p:sp>
        <p:nvSpPr>
          <p:cNvPr id="9" name="Rectangle 8"/>
          <p:cNvSpPr/>
          <p:nvPr/>
        </p:nvSpPr>
        <p:spPr>
          <a:xfrm>
            <a:off x="152400" y="1295400"/>
            <a:ext cx="8839200" cy="646331"/>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6" name="Rectangle 5"/>
          <p:cNvSpPr/>
          <p:nvPr/>
        </p:nvSpPr>
        <p:spPr>
          <a:xfrm>
            <a:off x="152400" y="2018529"/>
            <a:ext cx="8839200" cy="3086871"/>
          </a:xfrm>
          <a:prstGeom prst="rect">
            <a:avLst/>
          </a:prstGeom>
        </p:spPr>
        <p:txBody>
          <a:bodyPr wrap="square">
            <a:spAutoFit/>
          </a:bodyPr>
          <a:lstStyle/>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a:t>
            </a:r>
            <a:r>
              <a:rPr lang="en-US" sz="2200" dirty="0" smtClean="0">
                <a:solidFill>
                  <a:srgbClr val="0077AA"/>
                </a:solidFill>
                <a:latin typeface="Calibri" panose="020F0502020204030204" pitchFamily="34" charset="0"/>
                <a:ea typeface="Times New Roman" panose="02020603050405020304" pitchFamily="18" charset="0"/>
              </a:rPr>
              <a:t>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rgbClr val="880015"/>
                </a:solidFill>
                <a:latin typeface="Calibri" panose="020F0502020204030204" pitchFamily="34" charset="0"/>
              </a:rPr>
              <a:t>1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US" sz="2200" dirty="0">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rgbClr val="880015"/>
                </a:solidFill>
                <a:latin typeface="Calibri" panose="020F0502020204030204" pitchFamily="34" charset="0"/>
              </a:rPr>
              <a:t>1001</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a:solidFill>
                  <a:srgbClr val="880015"/>
                </a:solidFill>
                <a:latin typeface="Calibri" panose="020F0502020204030204" pitchFamily="34" charset="0"/>
              </a:rPr>
              <a:t>1</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IN" sz="2200" dirty="0" smtClean="0">
                <a:solidFill>
                  <a:srgbClr val="92D050"/>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IN" sz="2200" dirty="0" smtClean="0">
                <a:solidFill>
                  <a:srgbClr val="880015"/>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Arial" pitchFamily="34" charset="0"/>
              </a:rPr>
              <a:t>;</a:t>
            </a:r>
            <a:endParaRPr lang="en-IN" sz="2200" dirty="0">
              <a:solidFill>
                <a:srgbClr val="DD4A68"/>
              </a:solidFill>
              <a:latin typeface="Calibri" panose="020F050202020403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smtClean="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 </a:t>
            </a:r>
            <a:r>
              <a:rPr lang="en-US" sz="2200" dirty="0" smtClean="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1000</a:t>
            </a:r>
            <a:r>
              <a:rPr lang="en-US" sz="2200" dirty="0">
                <a:solidFill>
                  <a:srgbClr val="DD4A68"/>
                </a:solidFill>
                <a:latin typeface="Calibri" panose="020F0502020204030204" pitchFamily="34" charset="0"/>
                <a:ea typeface="Times New Roman" panose="02020603050405020304" pitchFamily="18" charset="0"/>
              </a:rPr>
              <a:t> </a:t>
            </a:r>
            <a:r>
              <a:rPr lang="en-US" sz="2200" dirty="0" smtClean="0">
                <a:solidFill>
                  <a:srgbClr val="0077AA"/>
                </a:solidFill>
                <a:latin typeface="Calibri" panose="020F0502020204030204" pitchFamily="34" charset="0"/>
                <a:ea typeface="Times New Roman" panose="02020603050405020304" pitchFamily="18" charset="0"/>
              </a:rPr>
              <a:t>as</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New </a:t>
            </a:r>
            <a:r>
              <a:rPr lang="en-US" sz="2200" dirty="0">
                <a:solidFill>
                  <a:srgbClr val="DD4A68"/>
                </a:solidFill>
                <a:latin typeface="Calibri" panose="020F0502020204030204" pitchFamily="34" charset="0"/>
                <a:ea typeface="Times New Roman" panose="02020603050405020304" pitchFamily="18" charset="0"/>
              </a:rPr>
              <a:t>Salary</a:t>
            </a:r>
            <a:r>
              <a:rPr lang="en-US" sz="2200" dirty="0">
                <a:solidFill>
                  <a:schemeClr val="bg1">
                    <a:lumMod val="50000"/>
                  </a:schemeClr>
                </a:solidFill>
                <a:latin typeface="Calibri" panose="020F0502020204030204" pitchFamily="34" charset="0"/>
                <a:ea typeface="Times New Roman" panose="02020603050405020304" pitchFamily="18"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US" sz="2200" dirty="0" smtClean="0">
              <a:latin typeface="Calibri" panose="020F0502020204030204" pitchFamily="34" charset="0"/>
              <a:cs typeface="Arial" pitchFamily="34" charset="0"/>
            </a:endParaRPr>
          </a:p>
          <a:p>
            <a:pPr marL="342900" indent="-342900">
              <a:lnSpc>
                <a:spcPct val="150000"/>
              </a:lnSpc>
              <a:buFont typeface="Arial" panose="020B0604020202020204" pitchFamily="34" charset="0"/>
              <a:buChar char="•"/>
            </a:pPr>
            <a:r>
              <a:rPr lang="en-US" sz="2200" dirty="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comm</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 </a:t>
            </a:r>
          </a:p>
          <a:p>
            <a:pPr marL="342900" indent="-342900">
              <a:lnSpc>
                <a:spcPct val="150000"/>
              </a:lnSpc>
              <a:buFont typeface="Arial" panose="020B0604020202020204" pitchFamily="34" charset="0"/>
              <a:buChar char="•"/>
            </a:pPr>
            <a:r>
              <a:rPr lang="en-US" sz="2200" dirty="0" smtClean="0">
                <a:solidFill>
                  <a:srgbClr val="0077AA"/>
                </a:solidFill>
                <a:latin typeface="Calibri" panose="020F0502020204030204" pitchFamily="34" charset="0"/>
                <a:ea typeface="Times New Roman" panose="02020603050405020304" pitchFamily="18" charset="0"/>
              </a:rPr>
              <a:t>select </a:t>
            </a:r>
            <a:r>
              <a:rPr lang="en-US" sz="2200" dirty="0">
                <a:latin typeface="Calibri" panose="020F0502020204030204" pitchFamily="34" charset="0"/>
                <a:ea typeface="Times New Roman" panose="02020603050405020304" pitchFamily="18" charset="0"/>
              </a:rPr>
              <a:t>sal</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smtClean="0">
                <a:latin typeface="Calibri" panose="020F0502020204030204" pitchFamily="34" charset="0"/>
                <a:ea typeface="Times New Roman" panose="02020603050405020304" pitchFamily="18" charset="0"/>
              </a:rPr>
              <a:t>sal</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B97A57"/>
                </a:solidFill>
                <a:latin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IN" sz="2200" dirty="0">
                <a:solidFill>
                  <a:srgbClr val="B97A57"/>
                </a:solidFill>
                <a:latin typeface="Calibri" panose="020F0502020204030204" pitchFamily="34" charset="0"/>
              </a:rPr>
              <a:t>NVL</a:t>
            </a:r>
            <a:r>
              <a:rPr lang="en-US" sz="2200" dirty="0" smtClean="0">
                <a:solidFill>
                  <a:srgbClr val="B97A57"/>
                </a:solidFill>
                <a:latin typeface="Calibri" panose="020F0502020204030204" pitchFamily="34" charset="0"/>
              </a:rPr>
              <a:t>(</a:t>
            </a:r>
            <a:r>
              <a:rPr lang="en-US" sz="2200" dirty="0" smtClean="0">
                <a:latin typeface="Calibri" panose="020F0502020204030204" pitchFamily="34" charset="0"/>
                <a:ea typeface="Times New Roman" panose="02020603050405020304" pitchFamily="18" charset="0"/>
              </a:rPr>
              <a:t>comm</a:t>
            </a:r>
            <a:r>
              <a:rPr lang="en-US" sz="2200" dirty="0" smtClean="0">
                <a:solidFill>
                  <a:schemeClr val="bg1">
                    <a:lumMod val="50000"/>
                  </a:schemeClr>
                </a:solidFill>
                <a:latin typeface="Calibri" panose="020F0502020204030204" pitchFamily="34" charset="0"/>
                <a:ea typeface="Times New Roman" panose="02020603050405020304" pitchFamily="18" charset="0"/>
              </a:rPr>
              <a:t>,</a:t>
            </a:r>
            <a:r>
              <a:rPr lang="en-US" sz="2200" dirty="0" smtClean="0">
                <a:solidFill>
                  <a:srgbClr val="DD4A68"/>
                </a:solidFill>
                <a:latin typeface="Calibri" panose="020F0502020204030204" pitchFamily="34" charset="0"/>
                <a:ea typeface="Times New Roman" panose="02020603050405020304" pitchFamily="18" charset="0"/>
              </a:rPr>
              <a:t> </a:t>
            </a:r>
            <a:r>
              <a:rPr lang="en-US" sz="2200" dirty="0">
                <a:solidFill>
                  <a:srgbClr val="880015"/>
                </a:solidFill>
                <a:latin typeface="Calibri" panose="020F0502020204030204" pitchFamily="34" charset="0"/>
              </a:rPr>
              <a:t>0</a:t>
            </a:r>
            <a:r>
              <a:rPr lang="en-US" sz="2200" dirty="0">
                <a:solidFill>
                  <a:srgbClr val="B97A57"/>
                </a:solidFill>
                <a:latin typeface="Calibri" panose="020F0502020204030204" pitchFamily="34" charset="0"/>
              </a:rPr>
              <a:t>)</a:t>
            </a:r>
            <a:r>
              <a:rPr lang="en-US" sz="2200" dirty="0">
                <a:solidFill>
                  <a:srgbClr val="DD4A68"/>
                </a:solidFill>
                <a:latin typeface="Calibri" panose="020F0502020204030204" pitchFamily="34" charset="0"/>
                <a:ea typeface="Times New Roman" panose="02020603050405020304" pitchFamily="18" charset="0"/>
              </a:rPr>
              <a:t> </a:t>
            </a:r>
            <a:r>
              <a:rPr lang="en-US" sz="2200" dirty="0">
                <a:solidFill>
                  <a:srgbClr val="0077AA"/>
                </a:solidFill>
                <a:latin typeface="Calibri" panose="020F0502020204030204" pitchFamily="34" charset="0"/>
                <a:ea typeface="Times New Roman" panose="02020603050405020304" pitchFamily="18"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Arial" pitchFamily="34" charset="0"/>
              </a:rPr>
              <a:t>;</a:t>
            </a:r>
            <a:endParaRPr lang="en-IN" sz="2200" dirty="0">
              <a:latin typeface="Calibri" panose="020F0502020204030204"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list</a:t>
            </a:r>
            <a:endParaRPr lang="en-US" dirty="0"/>
          </a:p>
        </p:txBody>
      </p:sp>
      <p:sp>
        <p:nvSpPr>
          <p:cNvPr id="3" name="Rectangle 2"/>
          <p:cNvSpPr/>
          <p:nvPr/>
        </p:nvSpPr>
        <p:spPr>
          <a:xfrm>
            <a:off x="2553461" y="3204282"/>
            <a:ext cx="3960876" cy="454612"/>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To </a:t>
            </a:r>
            <a:r>
              <a:rPr lang="en-US" sz="2200" b="1" i="1" dirty="0">
                <a:latin typeface="Segoe UI Light" panose="020B0502040204020203" pitchFamily="34" charset="0"/>
                <a:ea typeface="Calibri" panose="020F0502020204030204" pitchFamily="34" charset="0"/>
                <a:cs typeface="Segoe UI Light" panose="020B0502040204020203" pitchFamily="34" charset="0"/>
              </a:rPr>
              <a:t>list</a:t>
            </a:r>
            <a:r>
              <a:rPr lang="en-US" sz="2200" dirty="0">
                <a:latin typeface="Segoe UI Light" panose="020B0502040204020203" pitchFamily="34" charset="0"/>
                <a:ea typeface="Calibri" panose="020F0502020204030204" pitchFamily="34" charset="0"/>
                <a:cs typeface="Segoe UI Light" panose="020B0502040204020203" pitchFamily="34" charset="0"/>
              </a:rPr>
              <a:t> the contents of the buffer.</a:t>
            </a:r>
          </a:p>
        </p:txBody>
      </p:sp>
    </p:spTree>
    <p:extLst>
      <p:ext uri="{BB962C8B-B14F-4D97-AF65-F5344CB8AC3E}">
        <p14:creationId xmlns:p14="http://schemas.microsoft.com/office/powerpoint/2010/main" val="2938652231"/>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list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785104"/>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 </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3 </a:t>
            </a:r>
            <a:r>
              <a:rPr lang="en-IN" sz="2200" dirty="0" smtClean="0">
                <a:solidFill>
                  <a:srgbClr val="A67F59"/>
                </a:solidFill>
                <a:latin typeface="Calibri" panose="020F0502020204030204" pitchFamily="34" charset="0"/>
                <a:cs typeface="Calibri" panose="020F0502020204030204" pitchFamily="34" charset="0"/>
              </a:rPr>
              <a:t>last</a:t>
            </a:r>
          </a:p>
          <a:p>
            <a:r>
              <a:rPr lang="en-IN" sz="2200" dirty="0" smtClean="0">
                <a:solidFill>
                  <a:srgbClr val="C74C49"/>
                </a:solidFill>
                <a:latin typeface="Calibri" panose="020F0502020204030204" pitchFamily="34" charset="0"/>
                <a:cs typeface="Calibri" panose="020F0502020204030204" pitchFamily="34" charset="0"/>
              </a:rPr>
              <a:t>list </a:t>
            </a:r>
            <a:r>
              <a:rPr lang="en-IN"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A67F59"/>
                </a:solidFill>
                <a:latin typeface="Calibri" panose="020F0502020204030204" pitchFamily="34" charset="0"/>
                <a:cs typeface="Calibri" panose="020F0502020204030204" pitchFamily="34" charset="0"/>
              </a:rPr>
              <a:t> last</a:t>
            </a:r>
            <a:endParaRPr lang="en-IN" sz="2200" dirty="0">
              <a:solidFill>
                <a:srgbClr val="A67F59"/>
              </a:solidFill>
              <a:latin typeface="Calibri" panose="020F0502020204030204" pitchFamily="34" charset="0"/>
              <a:cs typeface="Calibri" panose="020F0502020204030204" pitchFamily="34" charset="0"/>
            </a:endParaRPr>
          </a:p>
        </p:txBody>
      </p:sp>
      <p:sp>
        <p:nvSpPr>
          <p:cNvPr id="5" name="Rectangle 4"/>
          <p:cNvSpPr/>
          <p:nvPr/>
        </p:nvSpPr>
        <p:spPr>
          <a:xfrm>
            <a:off x="228600" y="1702713"/>
            <a:ext cx="67056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L</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IST</a:t>
            </a:r>
            <a:r>
              <a:rPr lang="en-US" sz="2200" dirty="0">
                <a:solidFill>
                  <a:schemeClr val="accent5"/>
                </a:solidFill>
                <a:latin typeface="Calibri" panose="020F0502020204030204" pitchFamily="34" charset="0"/>
                <a:cs typeface="Calibri" panose="020F0502020204030204" pitchFamily="34" charset="0"/>
              </a:rPr>
              <a:t>] </a:t>
            </a:r>
            <a:r>
              <a:rPr lang="en-US" sz="2200" dirty="0" smtClean="0">
                <a:solidFill>
                  <a:schemeClr val="accent5"/>
                </a:solidFill>
                <a:latin typeface="Calibri" panose="020F0502020204030204" pitchFamily="34" charset="0"/>
                <a:cs typeface="Calibri" panose="020F0502020204030204" pitchFamily="34" charset="0"/>
              </a:rPr>
              <a:t>[</a:t>
            </a:r>
            <a:r>
              <a:rPr lang="en-US" sz="2200" dirty="0" smtClean="0">
                <a:solidFill>
                  <a:srgbClr val="C74C49"/>
                </a:solidFill>
                <a:latin typeface="Calibri" panose="020F0502020204030204" pitchFamily="34" charset="0"/>
                <a:cs typeface="Calibri" panose="020F0502020204030204" pitchFamily="34" charset="0"/>
              </a:rPr>
              <a:t> n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n LAST </a:t>
            </a:r>
            <a:r>
              <a:rPr lang="en-US" sz="2200" dirty="0">
                <a:solidFill>
                  <a:schemeClr val="accent5"/>
                </a:solidFill>
                <a:latin typeface="Calibri" panose="020F0502020204030204" pitchFamily="34" charset="0"/>
                <a:cs typeface="Calibri" panose="020F0502020204030204" pitchFamily="34" charset="0"/>
              </a:rPr>
              <a:t>|</a:t>
            </a:r>
            <a:r>
              <a:rPr lang="en-US" sz="2200" dirty="0">
                <a:solidFill>
                  <a:srgbClr val="C74C49"/>
                </a:solidFill>
                <a:latin typeface="Calibri" panose="020F0502020204030204" pitchFamily="34" charset="0"/>
                <a:cs typeface="Calibri" panose="020F0502020204030204" pitchFamily="34" charset="0"/>
              </a:rPr>
              <a:t> </a:t>
            </a:r>
            <a:r>
              <a:rPr lang="en-US" sz="2200" dirty="0" smtClean="0">
                <a:solidFill>
                  <a:srgbClr val="C74C49"/>
                </a:solidFill>
                <a:latin typeface="Calibri" panose="020F0502020204030204" pitchFamily="34" charset="0"/>
                <a:cs typeface="Calibri" panose="020F0502020204030204" pitchFamily="34" charset="0"/>
              </a:rPr>
              <a:t> LAST </a:t>
            </a:r>
            <a:r>
              <a:rPr lang="en-US" sz="2200" dirty="0" smtClean="0">
                <a:solidFill>
                  <a:schemeClr val="accent5"/>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 | </a:t>
            </a:r>
            <a:r>
              <a:rPr lang="en-IN" sz="2200" dirty="0" smtClean="0">
                <a:solidFill>
                  <a:srgbClr val="FC6F0D"/>
                </a:solidFill>
                <a:latin typeface="Calibri" panose="020F0502020204030204" pitchFamily="34" charset="0"/>
                <a:cs typeface="Calibri" panose="020F0502020204030204" pitchFamily="34" charset="0"/>
              </a:rPr>
              <a:t>;</a:t>
            </a:r>
            <a:r>
              <a:rPr lang="en-IN" sz="2200" dirty="0" smtClean="0">
                <a:solidFill>
                  <a:srgbClr val="C74C49"/>
                </a:solidFill>
                <a:latin typeface="Calibri" panose="020F0502020204030204" pitchFamily="34" charset="0"/>
                <a:cs typeface="Calibri" panose="020F0502020204030204" pitchFamily="34" charset="0"/>
              </a:rPr>
              <a:t> }</a:t>
            </a:r>
            <a:endParaRPr lang="en-US" sz="2200" dirty="0"/>
          </a:p>
        </p:txBody>
      </p:sp>
    </p:spTree>
    <p:extLst>
      <p:ext uri="{BB962C8B-B14F-4D97-AF65-F5344CB8AC3E}">
        <p14:creationId xmlns:p14="http://schemas.microsoft.com/office/powerpoint/2010/main" val="2771699233"/>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 | host</a:t>
            </a:r>
            <a:endParaRPr lang="en-US" dirty="0"/>
          </a:p>
        </p:txBody>
      </p:sp>
      <p:sp>
        <p:nvSpPr>
          <p:cNvPr id="3" name="Rectangle 2"/>
          <p:cNvSpPr/>
          <p:nvPr/>
        </p:nvSpPr>
        <p:spPr>
          <a:xfrm>
            <a:off x="1828800" y="3265714"/>
            <a:ext cx="5486400"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Enter </a:t>
            </a:r>
            <a:r>
              <a:rPr lang="en-US" sz="2200" b="1" i="1" dirty="0">
                <a:latin typeface="Segoe UI Light" panose="020B0502040204020203" pitchFamily="34" charset="0"/>
                <a:ea typeface="Calibri" panose="020F0502020204030204" pitchFamily="34" charset="0"/>
                <a:cs typeface="Segoe UI Light" panose="020B0502040204020203" pitchFamily="34" charset="0"/>
              </a:rPr>
              <a: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 </a:t>
            </a:r>
            <a:r>
              <a:rPr lang="en-US" sz="2200" b="1" i="1" dirty="0" smtClean="0">
                <a:latin typeface="Segoe UI Light" panose="020B0502040204020203" pitchFamily="34" charset="0"/>
                <a:ea typeface="Calibri" panose="020F0502020204030204" pitchFamily="34" charset="0"/>
                <a:cs typeface="Segoe UI Light" panose="020B0502040204020203" pitchFamily="34" charset="0"/>
              </a:rPr>
              <a:t>host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without</a:t>
            </a:r>
            <a:r>
              <a:rPr lang="en-US" sz="2200" dirty="0">
                <a:latin typeface="Segoe UI Light" panose="020B0502040204020203" pitchFamily="34" charset="0"/>
                <a:ea typeface="Calibri" panose="020F0502020204030204" pitchFamily="34" charset="0"/>
                <a:cs typeface="Segoe UI Light" panose="020B0502040204020203" pitchFamily="34" charset="0"/>
              </a:rPr>
              <a:t> command to display an operating system prompt.</a:t>
            </a:r>
          </a:p>
        </p:txBody>
      </p:sp>
    </p:spTree>
    <p:extLst>
      <p:ext uri="{BB962C8B-B14F-4D97-AF65-F5344CB8AC3E}">
        <p14:creationId xmlns:p14="http://schemas.microsoft.com/office/powerpoint/2010/main" val="3861808768"/>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 host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738664"/>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buffer has no command history list and does not record SQL*Plus commands. In SQL*Plus command-line you can also use </a:t>
            </a:r>
            <a:r>
              <a:rPr lang="en-US" sz="2400" dirty="0">
                <a:solidFill>
                  <a:srgbClr val="FF0000"/>
                </a:solidFill>
                <a:latin typeface="Arial" panose="020B0604020202020204" pitchFamily="34" charset="0"/>
                <a:cs typeface="Arial" panose="020B0604020202020204" pitchFamily="34" charset="0"/>
              </a:rPr>
              <a:t>";"</a:t>
            </a:r>
            <a:r>
              <a:rPr lang="en-US" dirty="0">
                <a:latin typeface="Arial" panose="020B0604020202020204" pitchFamily="34" charset="0"/>
                <a:cs typeface="Arial" panose="020B0604020202020204" pitchFamily="34" charset="0"/>
              </a:rPr>
              <a:t> to list all the lines in the SQL buffer.</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228600" y="2438400"/>
            <a:ext cx="8229599" cy="1446550"/>
          </a:xfrm>
          <a:prstGeom prst="rect">
            <a:avLst/>
          </a:prstGeom>
        </p:spPr>
        <p:txBody>
          <a:bodyPr wrap="square">
            <a:spAutoFit/>
          </a:bodyPr>
          <a:lstStyle/>
          <a:p>
            <a:r>
              <a:rPr lang="en-IN" sz="2200" dirty="0" smtClean="0">
                <a:solidFill>
                  <a:srgbClr val="C74C49"/>
                </a:solidFill>
                <a:latin typeface="Calibri" panose="020F0502020204030204" pitchFamily="34" charset="0"/>
                <a:cs typeface="Calibri" panose="020F0502020204030204" pitchFamily="34" charset="0"/>
              </a:rPr>
              <a:t>$</a:t>
            </a:r>
          </a:p>
          <a:p>
            <a:r>
              <a:rPr lang="en-IN" sz="2200" dirty="0" smtClean="0">
                <a:solidFill>
                  <a:srgbClr val="C74C49"/>
                </a:solidFill>
                <a:latin typeface="Calibri" panose="020F0502020204030204" pitchFamily="34" charset="0"/>
                <a:cs typeface="Calibri" panose="020F0502020204030204" pitchFamily="34" charset="0"/>
              </a:rPr>
              <a:t>host </a:t>
            </a:r>
          </a:p>
          <a:p>
            <a:r>
              <a:rPr lang="en-IN" sz="2200" dirty="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dir</a:t>
            </a:r>
            <a:endParaRPr lang="en-IN" sz="2200" dirty="0">
              <a:solidFill>
                <a:schemeClr val="bg1">
                  <a:lumMod val="50000"/>
                </a:schemeClr>
              </a:solidFill>
              <a:latin typeface="Calibri" panose="020F0502020204030204" pitchFamily="34" charset="0"/>
              <a:cs typeface="Calibri" panose="020F0502020204030204" pitchFamily="34" charset="0"/>
            </a:endParaRPr>
          </a:p>
          <a:p>
            <a:r>
              <a:rPr lang="en-IN" sz="2200" dirty="0" smtClean="0">
                <a:solidFill>
                  <a:srgbClr val="C74C49"/>
                </a:solidFill>
                <a:latin typeface="Calibri" panose="020F0502020204030204" pitchFamily="34" charset="0"/>
                <a:cs typeface="Calibri" panose="020F0502020204030204" pitchFamily="34" charset="0"/>
              </a:rPr>
              <a:t>host </a:t>
            </a:r>
            <a:r>
              <a:rPr lang="en-IN" sz="2200" dirty="0" smtClean="0">
                <a:solidFill>
                  <a:schemeClr val="bg1">
                    <a:lumMod val="50000"/>
                  </a:schemeClr>
                </a:solidFill>
                <a:latin typeface="Calibri" panose="020F0502020204030204" pitchFamily="34" charset="0"/>
                <a:cs typeface="Calibri" panose="020F0502020204030204" pitchFamily="34" charset="0"/>
              </a:rPr>
              <a:t>calc</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228600" y="1702713"/>
            <a:ext cx="5791200" cy="430887"/>
          </a:xfrm>
          <a:prstGeom prst="rect">
            <a:avLst/>
          </a:prstGeom>
        </p:spPr>
        <p:txBody>
          <a:bodyPr wrap="square">
            <a:spAutoFit/>
          </a:bodyPr>
          <a:lstStyle/>
          <a:p>
            <a:r>
              <a:rPr lang="en-US" sz="2200" dirty="0" smtClean="0">
                <a:solidFill>
                  <a:srgbClr val="C74C49"/>
                </a:solidFill>
                <a:latin typeface="Calibri" panose="020F0502020204030204" pitchFamily="34" charset="0"/>
                <a:cs typeface="Calibri" panose="020F0502020204030204" pitchFamily="34" charset="0"/>
              </a:rPr>
              <a:t>$ | HO[ST</a:t>
            </a:r>
            <a:r>
              <a:rPr lang="en-US" sz="2200" dirty="0">
                <a:solidFill>
                  <a:srgbClr val="C74C49"/>
                </a:solidFill>
                <a:latin typeface="Calibri" panose="020F0502020204030204" pitchFamily="34" charset="0"/>
                <a:cs typeface="Calibri" panose="020F0502020204030204" pitchFamily="34" charset="0"/>
              </a:rPr>
              <a:t>] [command]</a:t>
            </a:r>
          </a:p>
        </p:txBody>
      </p:sp>
    </p:spTree>
    <p:extLst>
      <p:ext uri="{BB962C8B-B14F-4D97-AF65-F5344CB8AC3E}">
        <p14:creationId xmlns:p14="http://schemas.microsoft.com/office/powerpoint/2010/main" val="1224481462"/>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distinct / unique</a:t>
            </a:r>
            <a:endParaRPr lang="en-US" dirty="0"/>
          </a:p>
        </p:txBody>
      </p:sp>
      <p:sp>
        <p:nvSpPr>
          <p:cNvPr id="3" name="Rectangle 2"/>
          <p:cNvSpPr/>
          <p:nvPr/>
        </p:nvSpPr>
        <p:spPr>
          <a:xfrm>
            <a:off x="4622800" y="228600"/>
            <a:ext cx="4457700" cy="427938"/>
          </a:xfrm>
          <a:prstGeom prst="rect">
            <a:avLst/>
          </a:prstGeom>
          <a:solidFill>
            <a:schemeClr val="accent2">
              <a:lumMod val="50000"/>
            </a:schemeClr>
          </a:solidFill>
        </p:spPr>
        <p:txBody>
          <a:bodyPr wrap="square">
            <a:spAutoFit/>
          </a:bodyPr>
          <a:lstStyle/>
          <a:p>
            <a:pPr>
              <a:lnSpc>
                <a:spcPct val="107000"/>
              </a:lnSpc>
            </a:pPr>
            <a:r>
              <a:rPr lang="en-IN" sz="2200" dirty="0">
                <a:solidFill>
                  <a:schemeClr val="bg1"/>
                </a:solidFill>
                <a:latin typeface="Segoe UI Light" panose="020B0502040204020203" pitchFamily="34" charset="0"/>
                <a:ea typeface="Calibri" panose="020F0502020204030204" pitchFamily="34" charset="0"/>
                <a:cs typeface="Segoe UI Light" panose="020B0502040204020203" pitchFamily="34" charset="0"/>
              </a:rPr>
              <a:t>UNIQUE is a synonym for DISTINCT.</a:t>
            </a:r>
          </a:p>
        </p:txBody>
      </p:sp>
      <p:sp>
        <p:nvSpPr>
          <p:cNvPr id="4" name="Rectangle 3"/>
          <p:cNvSpPr/>
          <p:nvPr/>
        </p:nvSpPr>
        <p:spPr>
          <a:xfrm>
            <a:off x="685800" y="3276600"/>
            <a:ext cx="7772400" cy="1179169"/>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If you use the </a:t>
            </a:r>
            <a:r>
              <a:rPr lang="en-US" sz="2200" b="1" dirty="0">
                <a:latin typeface="Segoe UI Light" panose="020B0502040204020203" pitchFamily="34" charset="0"/>
                <a:ea typeface="Calibri" panose="020F0502020204030204" pitchFamily="34" charset="0"/>
                <a:cs typeface="Segoe UI Light" panose="020B0502040204020203" pitchFamily="34" charset="0"/>
              </a:rPr>
              <a:t>SELECT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DISTINCT</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or </a:t>
            </a:r>
            <a:r>
              <a:rPr lang="en-US" sz="2200" b="1" dirty="0" smtClean="0">
                <a:latin typeface="Segoe UI Light" panose="020B0502040204020203" pitchFamily="34" charset="0"/>
                <a:ea typeface="Calibri" panose="020F0502020204030204" pitchFamily="34" charset="0"/>
                <a:cs typeface="Segoe UI Light" panose="020B0502040204020203" pitchFamily="34" charset="0"/>
              </a:rPr>
              <a:t>SELECT UNIQUE</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US" sz="2200" dirty="0">
                <a:latin typeface="Segoe UI Light" panose="020B0502040204020203" pitchFamily="34" charset="0"/>
                <a:ea typeface="Calibri" panose="020F0502020204030204" pitchFamily="34" charset="0"/>
                <a:cs typeface="Segoe UI Light" panose="020B0502040204020203" pitchFamily="34" charset="0"/>
              </a:rPr>
              <a:t>statement to query data from a column that has many NULL values, </a:t>
            </a:r>
            <a:r>
              <a:rPr lang="en-US" sz="2200" b="1" dirty="0">
                <a:latin typeface="Segoe UI Light" panose="020B0502040204020203" pitchFamily="34" charset="0"/>
                <a:ea typeface="Calibri" panose="020F0502020204030204" pitchFamily="34" charset="0"/>
                <a:cs typeface="Segoe UI Light" panose="020B0502040204020203" pitchFamily="34" charset="0"/>
              </a:rPr>
              <a:t>the result set will include only one NULL value</a:t>
            </a:r>
            <a:r>
              <a:rPr lang="en-US" sz="2200" dirty="0">
                <a:latin typeface="Segoe UI Light" panose="020B0502040204020203" pitchFamily="34" charset="0"/>
                <a:ea typeface="Calibri" panose="020F0502020204030204" pitchFamily="34" charset="0"/>
                <a:cs typeface="Segoe UI Light" panose="020B0502040204020203" pitchFamily="34" charset="0"/>
              </a:rPr>
              <a:t>.</a:t>
            </a:r>
          </a:p>
        </p:txBody>
      </p:sp>
    </p:spTree>
    <p:extLst>
      <p:ext uri="{BB962C8B-B14F-4D97-AF65-F5344CB8AC3E}">
        <p14:creationId xmlns:p14="http://schemas.microsoft.com/office/powerpoint/2010/main" val="4908620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relational database management system?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distinct / </a:t>
            </a:r>
            <a:r>
              <a:rPr lang="en-US" sz="3200" b="1" i="1" dirty="0">
                <a:solidFill>
                  <a:srgbClr val="FFFF00"/>
                </a:solidFill>
                <a:latin typeface="Arial" pitchFamily="34" charset="0"/>
                <a:cs typeface="Arial" pitchFamily="34" charset="0"/>
              </a:rPr>
              <a:t>u</a:t>
            </a:r>
            <a:r>
              <a:rPr lang="en-US" sz="3200" b="1" i="1" dirty="0" smtClean="0">
                <a:solidFill>
                  <a:srgbClr val="FFFF00"/>
                </a:solidFill>
                <a:latin typeface="Arial" pitchFamily="34" charset="0"/>
                <a:cs typeface="Arial" pitchFamily="34" charset="0"/>
              </a:rPr>
              <a:t>nique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While DISTINCT is ANSI SQL standard, UNIQUE is an Oracle specific statement. Specify DISTINCT or UNIQUE if you want the database to return only one copy of each set of duplicate rows selected. These two keywords are synonymous.</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52400" y="1944469"/>
            <a:ext cx="8773094" cy="923330"/>
          </a:xfrm>
          <a:prstGeom prst="rect">
            <a:avLst/>
          </a:prstGeom>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&gt;</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2895600"/>
            <a:ext cx="8773094"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deptno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377771666"/>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substitution </a:t>
            </a:r>
            <a:r>
              <a:rPr lang="en-US" dirty="0" smtClean="0"/>
              <a:t>variables</a:t>
            </a:r>
            <a:endParaRPr lang="en-US" dirty="0"/>
          </a:p>
        </p:txBody>
      </p:sp>
      <p:sp>
        <p:nvSpPr>
          <p:cNvPr id="3" name="Rectangle 2"/>
          <p:cNvSpPr/>
          <p:nvPr/>
        </p:nvSpPr>
        <p:spPr>
          <a:xfrm>
            <a:off x="992124" y="3221838"/>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a:t>
            </a:r>
            <a:r>
              <a:rPr lang="en-US" sz="2200" dirty="0" smtClean="0">
                <a:latin typeface="Segoe UI Light" panose="020B0502040204020203" pitchFamily="34" charset="0"/>
                <a:ea typeface="Calibri" panose="020F0502020204030204" pitchFamily="34" charset="0"/>
                <a:cs typeface="Segoe UI Light" panose="020B0502040204020203" pitchFamily="34" charset="0"/>
              </a:rPr>
              <a:t>variables (pre-processor) </a:t>
            </a:r>
            <a:r>
              <a:rPr lang="en-US" sz="2200" dirty="0">
                <a:latin typeface="Segoe UI Light" panose="020B0502040204020203" pitchFamily="34" charset="0"/>
                <a:ea typeface="Calibri" panose="020F0502020204030204" pitchFamily="34" charset="0"/>
                <a:cs typeface="Segoe UI Light" panose="020B0502040204020203" pitchFamily="34" charset="0"/>
              </a:rPr>
              <a:t>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7" name="Rectangle 6"/>
          <p:cNvSpPr/>
          <p:nvPr/>
        </p:nvSpPr>
        <p:spPr>
          <a:xfrm>
            <a:off x="304800" y="114300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76200" y="4495800"/>
            <a:ext cx="8991600" cy="1231106"/>
          </a:xfrm>
          <a:prstGeom prst="rect">
            <a:avLst/>
          </a:prstGeom>
        </p:spPr>
        <p:txBody>
          <a:bodyPr wrap="square">
            <a:spAutoFit/>
          </a:bodyPr>
          <a:lstStyle/>
          <a:p>
            <a:pPr algn="just"/>
            <a:r>
              <a:rPr lang="en-US" dirty="0">
                <a:solidFill>
                  <a:srgbClr val="404040"/>
                </a:solidFill>
                <a:latin typeface="Arial" panose="020B0604020202020204" pitchFamily="34" charset="0"/>
              </a:rPr>
              <a:t>Both single ampersand </a:t>
            </a:r>
            <a:r>
              <a:rPr lang="en-US" sz="2000" dirty="0">
                <a:solidFill>
                  <a:srgbClr val="FF1C00"/>
                </a:solidFill>
                <a:latin typeface="Arial" panose="020B0604020202020204" pitchFamily="34" charset="0"/>
              </a:rPr>
              <a:t>(&amp;)</a:t>
            </a:r>
            <a:r>
              <a:rPr lang="en-US" dirty="0">
                <a:solidFill>
                  <a:srgbClr val="404040"/>
                </a:solidFill>
                <a:latin typeface="Arial" panose="020B0604020202020204" pitchFamily="34" charset="0"/>
              </a:rPr>
              <a:t> and double ampersand </a:t>
            </a:r>
            <a:r>
              <a:rPr lang="en-US" sz="2000" dirty="0">
                <a:solidFill>
                  <a:srgbClr val="FF1C00"/>
                </a:solidFill>
                <a:latin typeface="Arial" panose="020B0604020202020204" pitchFamily="34" charset="0"/>
              </a:rPr>
              <a:t>(&amp;&amp;)</a:t>
            </a:r>
            <a:r>
              <a:rPr lang="en-US" dirty="0">
                <a:solidFill>
                  <a:srgbClr val="404040"/>
                </a:solidFill>
                <a:latin typeface="Arial" panose="020B0604020202020204" pitchFamily="34" charset="0"/>
              </a:rPr>
              <a:t> can prefix a substitution variable name in a statement. SQL*Plus pre-processes the statement and substitutes the variable's value. The statement is then executed. If the variable was not previously defined then SQL*Plus prompts you for a value before doing the substitution.</a:t>
            </a:r>
            <a:endParaRPr lang="en-US" dirty="0"/>
          </a:p>
        </p:txBody>
      </p:sp>
    </p:spTree>
    <p:extLst>
      <p:ext uri="{BB962C8B-B14F-4D97-AF65-F5344CB8AC3E}">
        <p14:creationId xmlns:p14="http://schemas.microsoft.com/office/powerpoint/2010/main" val="1862722531"/>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substitution </a:t>
            </a:r>
            <a:r>
              <a:rPr lang="en-US" sz="3200" b="1" i="1" dirty="0" smtClean="0">
                <a:solidFill>
                  <a:srgbClr val="FFFF00"/>
                </a:solidFill>
                <a:latin typeface="Arial" pitchFamily="34" charset="0"/>
                <a:cs typeface="Arial" pitchFamily="34" charset="0"/>
              </a:rPr>
              <a:t>variable - &amp; / &amp;&amp;</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838200"/>
            <a:ext cx="8991600" cy="1477328"/>
          </a:xfrm>
          <a:prstGeom prst="rect">
            <a:avLst/>
          </a:prstGeom>
        </p:spPr>
        <p:txBody>
          <a:bodyPr wrap="square">
            <a:spAutoFit/>
          </a:bodyPr>
          <a:lstStyle/>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t>
            </a:r>
            <a:r>
              <a:rPr lang="en-US" dirty="0">
                <a:latin typeface="Arial" panose="020B0604020202020204" pitchFamily="34" charset="0"/>
                <a:cs typeface="Arial" panose="020B0604020202020204" pitchFamily="34" charset="0"/>
              </a:rPr>
              <a:t> is used to create a temporary substitution variable that will prompt you for a value every time it is referenced. </a:t>
            </a:r>
          </a:p>
          <a:p>
            <a:pPr marL="285750" indent="-28575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FC6F0D"/>
                </a:solidFill>
                <a:latin typeface="Arial" panose="020B0604020202020204" pitchFamily="34" charset="0"/>
                <a:cs typeface="Arial" panose="020B0604020202020204" pitchFamily="34" charset="0"/>
              </a:rPr>
              <a:t>"&amp;&amp;"</a:t>
            </a:r>
            <a:r>
              <a:rPr lang="en-US" dirty="0">
                <a:latin typeface="Arial" panose="020B0604020202020204" pitchFamily="34" charset="0"/>
                <a:cs typeface="Arial" panose="020B0604020202020204" pitchFamily="34" charset="0"/>
              </a:rPr>
              <a:t> is used to create a permanent substitution variable. Once you have entered a value (defined the variable) its value will used every time the variable is referenced.</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52400" y="2590800"/>
            <a:ext cx="8839200"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var_name1</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&amp;</a:t>
            </a:r>
            <a:r>
              <a:rPr lang="en-US" sz="2200" dirty="0" smtClean="0">
                <a:latin typeface="Calibri" panose="020F0502020204030204" pitchFamily="34" charset="0"/>
                <a:cs typeface="Calibri" panose="020F0502020204030204" pitchFamily="34" charset="0"/>
              </a:rPr>
              <a:t>var_name2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var_name1, </a:t>
            </a:r>
            <a:r>
              <a:rPr lang="en-US" sz="2200" dirty="0" smtClean="0">
                <a:solidFill>
                  <a:srgbClr val="FF1C00"/>
                </a:solidFill>
                <a:latin typeface="Calibri" panose="020F0502020204030204" pitchFamily="34" charset="0"/>
                <a:cs typeface="Calibri" panose="020F0502020204030204" pitchFamily="34" charset="0"/>
              </a:rPr>
              <a:t>&amp;&amp;</a:t>
            </a:r>
            <a:r>
              <a:rPr lang="en-US" sz="2200" dirty="0">
                <a:latin typeface="Calibri" panose="020F0502020204030204" pitchFamily="34" charset="0"/>
                <a:cs typeface="Calibri" panose="020F0502020204030204" pitchFamily="34" charset="0"/>
              </a:rPr>
              <a:t>var_name2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39139125"/>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bind </a:t>
            </a:r>
            <a:r>
              <a:rPr lang="en-US" dirty="0" smtClean="0"/>
              <a:t>variables, execute and print</a:t>
            </a:r>
            <a:endParaRPr lang="en-US" dirty="0"/>
          </a:p>
        </p:txBody>
      </p:sp>
      <p:sp>
        <p:nvSpPr>
          <p:cNvPr id="3" name="Rectangle 2"/>
          <p:cNvSpPr/>
          <p:nvPr/>
        </p:nvSpPr>
        <p:spPr>
          <a:xfrm>
            <a:off x="992124" y="3221838"/>
            <a:ext cx="7159752" cy="487506"/>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A </a:t>
            </a:r>
            <a:r>
              <a:rPr lang="en-US" sz="2200" b="1" i="1" dirty="0">
                <a:latin typeface="Segoe UI Light" panose="020B0502040204020203" pitchFamily="34" charset="0"/>
                <a:ea typeface="Calibri" panose="020F0502020204030204" pitchFamily="34" charset="0"/>
                <a:cs typeface="Segoe UI Light" panose="020B0502040204020203" pitchFamily="34" charset="0"/>
              </a:rPr>
              <a:t>host</a:t>
            </a:r>
            <a:r>
              <a:rPr lang="en-US" sz="2200" dirty="0">
                <a:latin typeface="Segoe UI Light" panose="020B0502040204020203" pitchFamily="34" charset="0"/>
                <a:ea typeface="Calibri" panose="020F0502020204030204" pitchFamily="34" charset="0"/>
                <a:cs typeface="Segoe UI Light" panose="020B0502040204020203" pitchFamily="34" charset="0"/>
              </a:rPr>
              <a:t> variable must be prefixed with a colon </a:t>
            </a:r>
            <a:r>
              <a:rPr lang="en-US" sz="2400" b="1" dirty="0">
                <a:solidFill>
                  <a:srgbClr val="B22251"/>
                </a:solidFill>
                <a:latin typeface="Segoe UI Light" panose="020B0502040204020203" pitchFamily="34" charset="0"/>
                <a:ea typeface="Calibri" panose="020F0502020204030204" pitchFamily="34" charset="0"/>
                <a:cs typeface="Segoe UI Light" panose="020B0502040204020203" pitchFamily="34" charset="0"/>
              </a:rPr>
              <a:t>(:)</a:t>
            </a:r>
            <a:r>
              <a:rPr lang="en-US" sz="2200" dirty="0">
                <a:latin typeface="Segoe UI Light" panose="020B0502040204020203" pitchFamily="34" charset="0"/>
                <a:ea typeface="Calibri" panose="020F0502020204030204" pitchFamily="34" charset="0"/>
                <a:cs typeface="Segoe UI Light" panose="020B0502040204020203" pitchFamily="34" charset="0"/>
              </a:rPr>
              <a:t> in SQL.</a:t>
            </a:r>
          </a:p>
        </p:txBody>
      </p:sp>
    </p:spTree>
    <p:extLst>
      <p:ext uri="{BB962C8B-B14F-4D97-AF65-F5344CB8AC3E}">
        <p14:creationId xmlns:p14="http://schemas.microsoft.com/office/powerpoint/2010/main" val="280277547"/>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bind </a:t>
            </a:r>
            <a:r>
              <a:rPr lang="en-US" sz="3200" b="1" i="1" dirty="0" smtClean="0">
                <a:solidFill>
                  <a:srgbClr val="FFFF00"/>
                </a:solidFill>
                <a:latin typeface="Arial" pitchFamily="34" charset="0"/>
                <a:cs typeface="Arial" pitchFamily="34" charset="0"/>
              </a:rPr>
              <a:t>variable, execute and print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990600"/>
            <a:ext cx="3423053"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VAR[IABLE] [variable [type] ]</a:t>
            </a:r>
          </a:p>
        </p:txBody>
      </p:sp>
      <p:sp>
        <p:nvSpPr>
          <p:cNvPr id="4" name="Rectangle 3"/>
          <p:cNvSpPr/>
          <p:nvPr/>
        </p:nvSpPr>
        <p:spPr>
          <a:xfrm>
            <a:off x="152400" y="1447800"/>
            <a:ext cx="4572000" cy="1107996"/>
          </a:xfrm>
          <a:prstGeom prst="rect">
            <a:avLst/>
          </a:prstGeom>
        </p:spPr>
        <p:txBody>
          <a:bodyPr>
            <a:spAutoFit/>
          </a:bodyPr>
          <a:lstStyle/>
          <a:p>
            <a:r>
              <a:rPr lang="en-US" sz="2200" dirty="0">
                <a:solidFill>
                  <a:srgbClr val="FF1C00"/>
                </a:solidFill>
                <a:latin typeface="Calibri" panose="020F0502020204030204" pitchFamily="34" charset="0"/>
                <a:cs typeface="Calibri" panose="020F0502020204030204" pitchFamily="34" charset="0"/>
              </a:rPr>
              <a:t>var</a:t>
            </a:r>
            <a:endParaRPr lang="en-US" sz="2200" dirty="0" smtClean="0">
              <a:solidFill>
                <a:srgbClr val="FF1C00"/>
              </a:solidFill>
              <a:latin typeface="Calibri" panose="020F0502020204030204" pitchFamily="34" charset="0"/>
              <a:cs typeface="Calibri" panose="020F0502020204030204" pitchFamily="34" charset="0"/>
            </a:endParaRPr>
          </a:p>
          <a:p>
            <a:r>
              <a:rPr lang="en-US" sz="2200" dirty="0" smtClean="0">
                <a:solidFill>
                  <a:srgbClr val="FF1C00"/>
                </a:solidFill>
                <a:latin typeface="Calibri" panose="020F0502020204030204" pitchFamily="34" charset="0"/>
                <a:cs typeface="Calibri" panose="020F0502020204030204" pitchFamily="34" charset="0"/>
              </a:rPr>
              <a:t>var </a:t>
            </a:r>
            <a:r>
              <a:rPr lang="en-US" sz="2200" dirty="0">
                <a:latin typeface="Calibri" panose="020F0502020204030204" pitchFamily="34" charset="0"/>
                <a:cs typeface="Calibri" panose="020F0502020204030204" pitchFamily="34" charset="0"/>
              </a:rPr>
              <a:t>x </a:t>
            </a:r>
            <a:r>
              <a:rPr lang="en-US" sz="2200" dirty="0">
                <a:solidFill>
                  <a:srgbClr val="049DC8"/>
                </a:solidFill>
                <a:latin typeface="Calibri" panose="020F0502020204030204" pitchFamily="34" charset="0"/>
                <a:cs typeface="Calibri" panose="020F0502020204030204" pitchFamily="34" charset="0"/>
              </a:rPr>
              <a:t>number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var</a:t>
            </a:r>
            <a:r>
              <a:rPr lang="en-US" sz="2200" dirty="0">
                <a:latin typeface="Calibri" panose="020F0502020204030204" pitchFamily="34" charset="0"/>
                <a:cs typeface="Calibri" panose="020F0502020204030204" pitchFamily="34" charset="0"/>
              </a:rPr>
              <a:t> y </a:t>
            </a:r>
            <a:r>
              <a:rPr lang="en-US" sz="2200" dirty="0">
                <a:solidFill>
                  <a:srgbClr val="049DC8"/>
                </a:solidFill>
                <a:latin typeface="Calibri" panose="020F0502020204030204" pitchFamily="34" charset="0"/>
                <a:cs typeface="Calibri" panose="020F0502020204030204" pitchFamily="34" charset="0"/>
              </a:rPr>
              <a:t>varchar2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100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5" name="Rectangle 4"/>
          <p:cNvSpPr/>
          <p:nvPr/>
        </p:nvSpPr>
        <p:spPr>
          <a:xfrm>
            <a:off x="161306" y="3802559"/>
            <a:ext cx="4583875" cy="769441"/>
          </a:xfrm>
          <a:prstGeom prst="rect">
            <a:avLst/>
          </a:prstGeom>
        </p:spPr>
        <p:txBody>
          <a:bodyPr wrap="square">
            <a:spAutoFit/>
          </a:bodyPr>
          <a:lstStyle/>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:x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1001</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FF1C00"/>
                </a:solidFill>
                <a:latin typeface="Calibri" panose="020F0502020204030204" pitchFamily="34" charset="0"/>
                <a:cs typeface="Calibri" panose="020F0502020204030204" pitchFamily="34" charset="0"/>
              </a:rPr>
              <a:t>execute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:y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B050"/>
                </a:solidFill>
                <a:latin typeface="Calibri" panose="020F0502020204030204" pitchFamily="34" charset="0"/>
                <a:cs typeface="Calibri" panose="020F0502020204030204" pitchFamily="34" charset="0"/>
              </a:rPr>
              <a:t>SALEEL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40525" y="2774409"/>
            <a:ext cx="8821387" cy="369332"/>
          </a:xfrm>
          <a:prstGeom prst="rect">
            <a:avLst/>
          </a:prstGeom>
        </p:spPr>
        <p:txBody>
          <a:bodyPr wrap="square">
            <a:spAutoFit/>
          </a:bodyPr>
          <a:lstStyle/>
          <a:p>
            <a:r>
              <a:rPr lang="en-US" dirty="0"/>
              <a:t>The EXECUTE command assigns a value to the </a:t>
            </a:r>
            <a:r>
              <a:rPr lang="en-US" dirty="0" smtClean="0"/>
              <a:t>host | bind </a:t>
            </a:r>
            <a:r>
              <a:rPr lang="en-US" dirty="0"/>
              <a:t>variable n:</a:t>
            </a:r>
          </a:p>
        </p:txBody>
      </p:sp>
      <p:sp>
        <p:nvSpPr>
          <p:cNvPr id="7" name="Rectangle 6"/>
          <p:cNvSpPr/>
          <p:nvPr/>
        </p:nvSpPr>
        <p:spPr>
          <a:xfrm>
            <a:off x="161306" y="3285656"/>
            <a:ext cx="26174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EXEC[UTE] statement</a:t>
            </a:r>
          </a:p>
        </p:txBody>
      </p:sp>
      <p:sp>
        <p:nvSpPr>
          <p:cNvPr id="10" name="Rectangle 9"/>
          <p:cNvSpPr/>
          <p:nvPr/>
        </p:nvSpPr>
        <p:spPr>
          <a:xfrm>
            <a:off x="161306" y="609600"/>
            <a:ext cx="8821387" cy="369332"/>
          </a:xfrm>
          <a:prstGeom prst="rect">
            <a:avLst/>
          </a:prstGeom>
        </p:spPr>
        <p:txBody>
          <a:bodyPr wrap="square">
            <a:spAutoFit/>
          </a:bodyPr>
          <a:lstStyle/>
          <a:p>
            <a:r>
              <a:rPr lang="en-US" dirty="0"/>
              <a:t>Declares a bind variable that can be referenced in PL/SQL</a:t>
            </a:r>
          </a:p>
        </p:txBody>
      </p:sp>
      <p:cxnSp>
        <p:nvCxnSpPr>
          <p:cNvPr id="11" name="Straight Connector 10"/>
          <p:cNvCxnSpPr/>
          <p:nvPr/>
        </p:nvCxnSpPr>
        <p:spPr>
          <a:xfrm>
            <a:off x="140525" y="2622009"/>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
        <p:nvSpPr>
          <p:cNvPr id="2" name="Rectangle 1"/>
          <p:cNvSpPr/>
          <p:nvPr/>
        </p:nvSpPr>
        <p:spPr>
          <a:xfrm>
            <a:off x="161306" y="5255451"/>
            <a:ext cx="2468048" cy="430887"/>
          </a:xfrm>
          <a:prstGeom prst="rect">
            <a:avLst/>
          </a:prstGeom>
        </p:spPr>
        <p:txBody>
          <a:bodyPr wrap="none">
            <a:spAutoFit/>
          </a:bodyPr>
          <a:lstStyle/>
          <a:p>
            <a:r>
              <a:rPr lang="en-US" sz="2200" dirty="0">
                <a:solidFill>
                  <a:srgbClr val="C74C49"/>
                </a:solidFill>
                <a:latin typeface="Calibri" panose="020F0502020204030204" pitchFamily="34" charset="0"/>
                <a:cs typeface="Calibri" panose="020F0502020204030204" pitchFamily="34" charset="0"/>
              </a:rPr>
              <a:t>PRI[NT] [variable ...]</a:t>
            </a:r>
          </a:p>
        </p:txBody>
      </p:sp>
      <p:sp>
        <p:nvSpPr>
          <p:cNvPr id="8" name="Rectangle 7"/>
          <p:cNvSpPr/>
          <p:nvPr/>
        </p:nvSpPr>
        <p:spPr>
          <a:xfrm>
            <a:off x="140525" y="5707317"/>
            <a:ext cx="1612075" cy="430887"/>
          </a:xfrm>
          <a:prstGeom prst="rect">
            <a:avLst/>
          </a:prstGeom>
        </p:spPr>
        <p:txBody>
          <a:bodyPr wrap="square">
            <a:spAutoFit/>
          </a:bodyPr>
          <a:lstStyle/>
          <a:p>
            <a:r>
              <a:rPr lang="en-US" sz="2200" dirty="0" smtClean="0">
                <a:solidFill>
                  <a:srgbClr val="FF1C00"/>
                </a:solidFill>
                <a:latin typeface="Calibri" panose="020F0502020204030204" pitchFamily="34" charset="0"/>
                <a:cs typeface="Calibri" panose="020F0502020204030204" pitchFamily="34" charset="0"/>
              </a:rPr>
              <a:t>print </a:t>
            </a:r>
            <a:r>
              <a:rPr lang="en-US" sz="2200" dirty="0">
                <a:latin typeface="Calibri" panose="020F0502020204030204" pitchFamily="34" charset="0"/>
                <a:cs typeface="Calibri" panose="020F0502020204030204" pitchFamily="34" charset="0"/>
              </a:rPr>
              <a:t>:x :y</a:t>
            </a:r>
            <a:endParaRPr lang="en-US" sz="2200" dirty="0">
              <a:latin typeface="Calibri" panose="020F0502020204030204" pitchFamily="34" charset="0"/>
              <a:cs typeface="Calibri" panose="020F0502020204030204" pitchFamily="34" charset="0"/>
            </a:endParaRPr>
          </a:p>
        </p:txBody>
      </p:sp>
      <p:sp>
        <p:nvSpPr>
          <p:cNvPr id="12" name="Rectangle 11"/>
          <p:cNvSpPr/>
          <p:nvPr/>
        </p:nvSpPr>
        <p:spPr>
          <a:xfrm>
            <a:off x="140525" y="4852405"/>
            <a:ext cx="8821387" cy="369332"/>
          </a:xfrm>
          <a:prstGeom prst="rect">
            <a:avLst/>
          </a:prstGeom>
        </p:spPr>
        <p:txBody>
          <a:bodyPr wrap="square">
            <a:spAutoFit/>
          </a:bodyPr>
          <a:lstStyle/>
          <a:p>
            <a:r>
              <a:rPr lang="en-US" dirty="0"/>
              <a:t>Displays the current values of bind variables. For more information on bind variables.</a:t>
            </a:r>
            <a:endParaRPr lang="en-US" dirty="0"/>
          </a:p>
        </p:txBody>
      </p:sp>
      <p:cxnSp>
        <p:nvCxnSpPr>
          <p:cNvPr id="13" name="Straight Connector 12"/>
          <p:cNvCxnSpPr/>
          <p:nvPr/>
        </p:nvCxnSpPr>
        <p:spPr>
          <a:xfrm>
            <a:off x="140525" y="4648200"/>
            <a:ext cx="8842168" cy="0"/>
          </a:xfrm>
          <a:prstGeom prst="line">
            <a:avLst/>
          </a:prstGeom>
          <a:ln w="158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7166312"/>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identifier qualifiers</a:t>
            </a:r>
            <a:endParaRPr lang="en-US" dirty="0"/>
          </a:p>
        </p:txBody>
      </p:sp>
      <p:sp>
        <p:nvSpPr>
          <p:cNvPr id="3" name="Rectangle 2"/>
          <p:cNvSpPr/>
          <p:nvPr/>
        </p:nvSpPr>
        <p:spPr>
          <a:xfrm>
            <a:off x="152400" y="32004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a:t>
            </a:r>
            <a:r>
              <a:rPr lang="en-IN" sz="2200" dirty="0" smtClean="0">
                <a:latin typeface="Segoe UI Light" panose="020B0502040204020203" pitchFamily="34" charset="0"/>
                <a:cs typeface="Segoe UI Light" panose="020B0502040204020203" pitchFamily="34" charset="0"/>
              </a:rPr>
              <a:t>(</a:t>
            </a:r>
            <a:r>
              <a:rPr lang="en-US" sz="2200" dirty="0">
                <a:latin typeface="Segoe UI Light" panose="020B0502040204020203" pitchFamily="34" charset="0"/>
                <a:cs typeface="Segoe UI Light" panose="020B0502040204020203" pitchFamily="34" charset="0"/>
              </a:rPr>
              <a:t>Table, View, Synonym, Sequence, Index, Type, User, Java, Procedure, Function, Trigger, Package</a:t>
            </a:r>
            <a:r>
              <a:rPr lang="en-IN" sz="2200" dirty="0" smtClean="0">
                <a:latin typeface="Segoe UI Light" panose="020B0502040204020203" pitchFamily="34" charset="0"/>
                <a:cs typeface="Segoe UI Light" panose="020B0502040204020203" pitchFamily="34" charset="0"/>
              </a:rPr>
              <a:t>, and </a:t>
            </a:r>
            <a:r>
              <a:rPr lang="en-IN" sz="2200" dirty="0">
                <a:latin typeface="Segoe UI Light" panose="020B0502040204020203" pitchFamily="34" charset="0"/>
                <a:cs typeface="Segoe UI Light" panose="020B0502040204020203" pitchFamily="34" charset="0"/>
              </a:rPr>
              <a:t>Tablespace) is </a:t>
            </a:r>
            <a:r>
              <a:rPr lang="en-IN" sz="2200" dirty="0" smtClean="0">
                <a:latin typeface="Segoe UI Light" panose="020B0502040204020203" pitchFamily="34" charset="0"/>
                <a:cs typeface="Segoe UI Light" panose="020B0502040204020203" pitchFamily="34" charset="0"/>
              </a:rPr>
              <a:t>128 characters</a:t>
            </a:r>
            <a:endParaRPr lang="en-IN" sz="2200" dirty="0">
              <a:latin typeface="Segoe UI Light" panose="020B0502040204020203" pitchFamily="34" charset="0"/>
              <a:cs typeface="Segoe UI Light" panose="020B0502040204020203" pitchFamily="34" charset="0"/>
            </a:endParaRPr>
          </a:p>
        </p:txBody>
      </p:sp>
      <p:sp>
        <p:nvSpPr>
          <p:cNvPr id="5" name="Rectangle 4"/>
          <p:cNvSpPr/>
          <p:nvPr/>
        </p:nvSpPr>
        <p:spPr>
          <a:xfrm>
            <a:off x="152400" y="381000"/>
            <a:ext cx="8839200" cy="477054"/>
          </a:xfrm>
          <a:prstGeom prst="rect">
            <a:avLst/>
          </a:prstGeom>
        </p:spPr>
        <p:txBody>
          <a:bodyPr wrap="square">
            <a:spAutoFit/>
          </a:bodyPr>
          <a:lstStyle/>
          <a:p>
            <a:r>
              <a:rPr lang="en-US" sz="2500"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4133833574"/>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838200"/>
            <a:ext cx="8686800" cy="2308324"/>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smtClean="0">
                <a:latin typeface="Arial" panose="020B0604020202020204" pitchFamily="34" charset="0"/>
                <a:cs typeface="Arial" panose="020B0604020202020204" pitchFamily="34" charset="0"/>
              </a:rPr>
              <a:t>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prefix </a:t>
            </a:r>
            <a:r>
              <a:rPr lang="en-IN" dirty="0">
                <a:latin typeface="Arial" panose="020B0604020202020204" pitchFamily="34" charset="0"/>
                <a:cs typeface="Arial" panose="020B0604020202020204" pitchFamily="34" charset="0"/>
              </a:rPr>
              <a:t>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string quoting ( " )</a:t>
            </a:r>
          </a:p>
        </p:txBody>
      </p:sp>
    </p:spTree>
    <p:extLst>
      <p:ext uri="{BB962C8B-B14F-4D97-AF65-F5344CB8AC3E}">
        <p14:creationId xmlns:p14="http://schemas.microsoft.com/office/powerpoint/2010/main" val="1439370965"/>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a:t>
            </a:r>
            <a:r>
              <a:rPr lang="en-IN" sz="1600" b="1" dirty="0">
                <a:latin typeface="Arial" panose="020B0604020202020204" pitchFamily="34" charset="0"/>
                <a:cs typeface="Arial" panose="020B0604020202020204" pitchFamily="34" charset="0"/>
              </a:rPr>
              <a:t>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3429000"/>
                <a:gridCol w="54102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schema.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schema_name.tbl_name.col_name</a:t>
                      </a:r>
                    </a:p>
                    <a:p>
                      <a:pPr fontAlgn="t"/>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marL="0" marR="0" indent="0" algn="l" defTabSz="914400" rtl="0" eaLnBrk="1" fontAlgn="t" latinLnBrk="0" hangingPunct="1">
                        <a:lnSpc>
                          <a:spcPct val="100000"/>
                        </a:lnSpc>
                        <a:spcBef>
                          <a:spcPts val="0"/>
                        </a:spcBef>
                        <a:spcAft>
                          <a:spcPts val="0"/>
                        </a:spcAft>
                        <a:buClrTx/>
                        <a:buSzTx/>
                        <a:buFontTx/>
                        <a:buNone/>
                        <a:tabLst/>
                        <a:defRPr/>
                      </a:pPr>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schema </a:t>
                      </a:r>
                      <a:r>
                        <a:rPr lang="en-IN" sz="1600" b="1" i="1" dirty="0" smtClean="0">
                          <a:effectLst/>
                          <a:latin typeface="Arial" panose="020B0604020202020204" pitchFamily="34" charset="0"/>
                          <a:cs typeface="Arial" panose="020B0604020202020204" pitchFamily="34" charset="0"/>
                        </a:rPr>
                        <a:t>schema_name</a:t>
                      </a:r>
                      <a:r>
                        <a:rPr lang="en-IN" sz="1600" dirty="0" smtClean="0">
                          <a:effectLst/>
                          <a:latin typeface="Arial" panose="020B0604020202020204" pitchFamily="34" charset="0"/>
                          <a:cs typeface="Arial" panose="020B0604020202020204" pitchFamily="34" charset="0"/>
                        </a:rPr>
                        <a:t>.</a:t>
                      </a:r>
                    </a:p>
                  </a:txBody>
                  <a:tcPr marL="76200" marR="76200" marT="76200" marB="76200"/>
                </a:tc>
              </a:tr>
            </a:tbl>
          </a:graphicData>
        </a:graphic>
      </p:graphicFrame>
      <p:sp>
        <p:nvSpPr>
          <p:cNvPr id="8" name="Rectangle 7"/>
          <p:cNvSpPr/>
          <p:nvPr/>
        </p:nvSpPr>
        <p:spPr>
          <a:xfrm>
            <a:off x="141514" y="531489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
        <p:nvSpPr>
          <p:cNvPr id="6" name="Rectangle 5"/>
          <p:cNvSpPr/>
          <p:nvPr/>
        </p:nvSpPr>
        <p:spPr>
          <a:xfrm>
            <a:off x="56407" y="4659868"/>
            <a:ext cx="9109364" cy="369332"/>
          </a:xfrm>
          <a:prstGeom prst="rect">
            <a:avLst/>
          </a:prstGeom>
        </p:spPr>
        <p:txBody>
          <a:bodyPr wrap="square">
            <a:spAutoFit/>
          </a:bodyPr>
          <a:lstStyle/>
          <a:p>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schema.table.col_name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schema.view.col_name </a:t>
            </a:r>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 schema.materialized </a:t>
            </a:r>
            <a:r>
              <a:rPr lang="en-US" dirty="0" smtClean="0">
                <a:solidFill>
                  <a:srgbClr val="B22251"/>
                </a:solidFill>
                <a:latin typeface="Arial" panose="020B0604020202020204" pitchFamily="34" charset="0"/>
                <a:ea typeface="SimSun" panose="02010600030101010101" pitchFamily="2" charset="-122"/>
                <a:cs typeface="Arial" panose="020B0604020202020204" pitchFamily="34" charset="0"/>
              </a:rPr>
              <a:t>view.col_name</a:t>
            </a:r>
            <a:endParaRPr lang="en-US" dirty="0">
              <a:solidFill>
                <a:srgbClr val="B22251"/>
              </a:solidFill>
              <a:latin typeface="Arial" panose="020B0604020202020204" pitchFamily="34" charset="0"/>
              <a:ea typeface="SimSun" panose="02010600030101010101" pitchFamily="2" charset="-122"/>
              <a:cs typeface="Arial" panose="020B0604020202020204" pitchFamily="34" charset="0"/>
            </a:endParaRPr>
          </a:p>
        </p:txBody>
      </p:sp>
      <p:sp>
        <p:nvSpPr>
          <p:cNvPr id="7" name="Rectangle 6"/>
          <p:cNvSpPr/>
          <p:nvPr/>
        </p:nvSpPr>
        <p:spPr>
          <a:xfrm>
            <a:off x="56407" y="4050268"/>
            <a:ext cx="9109364" cy="369332"/>
          </a:xfrm>
          <a:prstGeom prst="rect">
            <a:avLst/>
          </a:prstGeom>
        </p:spPr>
        <p:txBody>
          <a:bodyPr wrap="square">
            <a:spAutoFit/>
          </a:bodyPr>
          <a:lstStyle/>
          <a:p>
            <a:r>
              <a:rPr lang="en-US" dirty="0">
                <a:solidFill>
                  <a:srgbClr val="B22251"/>
                </a:solidFill>
                <a:latin typeface="Arial" panose="020B0604020202020204" pitchFamily="34" charset="0"/>
                <a:ea typeface="SimSun" panose="02010600030101010101" pitchFamily="2" charset="-122"/>
                <a:cs typeface="Arial" panose="020B0604020202020204" pitchFamily="34" charset="0"/>
              </a:rPr>
              <a:t>schema.table.* | schema.view.* | schema.materialized view.*</a:t>
            </a:r>
          </a:p>
        </p:txBody>
      </p:sp>
    </p:spTree>
    <p:extLst>
      <p:ext uri="{BB962C8B-B14F-4D97-AF65-F5344CB8AC3E}">
        <p14:creationId xmlns:p14="http://schemas.microsoft.com/office/powerpoint/2010/main" val="2296374881"/>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identifier qualifiers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smtClean="0">
                <a:latin typeface="Arial" panose="020B0604020202020204" pitchFamily="34" charset="0"/>
                <a:cs typeface="Arial" panose="020B0604020202020204" pitchFamily="34" charset="0"/>
              </a:rPr>
              <a:t>You can </a:t>
            </a:r>
            <a:r>
              <a:rPr lang="en-IN" sz="1600" b="1" dirty="0">
                <a:latin typeface="Arial" panose="020B0604020202020204" pitchFamily="34" charset="0"/>
                <a:cs typeface="Arial" panose="020B0604020202020204" pitchFamily="34" charset="0"/>
              </a:rPr>
              <a:t>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nvPr>
        </p:nvGraphicFramePr>
        <p:xfrm>
          <a:off x="152400" y="1371600"/>
          <a:ext cx="8839200" cy="108246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schema_name.tbl_name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41514" y="27432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a:t>
            </a:r>
            <a:r>
              <a:rPr lang="en-IN" sz="2000" dirty="0">
                <a:latin typeface="Arial" panose="020B0604020202020204" pitchFamily="34" charset="0"/>
                <a:cs typeface="Arial" panose="020B0604020202020204" pitchFamily="34" charset="0"/>
              </a:rPr>
              <a:t>string quoting ( "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831789162"/>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row limiting clause</a:t>
            </a:r>
          </a:p>
        </p:txBody>
      </p:sp>
    </p:spTree>
    <p:extLst>
      <p:ext uri="{BB962C8B-B14F-4D97-AF65-F5344CB8AC3E}">
        <p14:creationId xmlns:p14="http://schemas.microsoft.com/office/powerpoint/2010/main" val="173337784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600" i="1" dirty="0" smtClean="0">
                <a:solidFill>
                  <a:srgbClr val="EDE701"/>
                </a:solidFill>
                <a:latin typeface="Arial" panose="020B0604020202020204" pitchFamily="34" charset="0"/>
                <a:cs typeface="Arial" panose="020B0604020202020204" pitchFamily="34" charset="0"/>
              </a:rPr>
              <a:t>Relational </a:t>
            </a:r>
            <a:r>
              <a:rPr lang="en-IN" sz="2600" i="1" dirty="0">
                <a:solidFill>
                  <a:srgbClr val="EDE701"/>
                </a:solidFill>
                <a:latin typeface="Arial" panose="020B0604020202020204" pitchFamily="34" charset="0"/>
                <a:cs typeface="Arial" panose="020B0604020202020204" pitchFamily="34" charset="0"/>
              </a:rPr>
              <a:t>tables have six properties:</a:t>
            </a:r>
            <a:r>
              <a:rPr lang="en-IN" sz="2400" b="1" dirty="0">
                <a:solidFill>
                  <a:srgbClr val="EDE701"/>
                </a:solidFill>
                <a:latin typeface="Arial" panose="020B0604020202020204" pitchFamily="34" charset="0"/>
                <a:cs typeface="Arial" panose="020B0604020202020204" pitchFamily="34" charset="0"/>
              </a:rPr>
              <a:t>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properties of relational table</a:t>
            </a: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42305" y="2130676"/>
            <a:ext cx="8873836"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fetch 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a:t>
            </a:r>
            <a:r>
              <a:rPr lang="en-US" sz="2200" dirty="0" smtClean="0">
                <a:solidFill>
                  <a:srgbClr val="BAB294"/>
                </a:solidFill>
                <a:latin typeface="Calibri" panose="020F0502020204030204" pitchFamily="34" charset="0"/>
                <a:cs typeface="Calibri" panose="020F0502020204030204" pitchFamily="34" charset="0"/>
              </a:rPr>
              <a:t>5 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a:t>
            </a:r>
            <a:r>
              <a:rPr lang="en-US" sz="2200" dirty="0" smtClean="0">
                <a:solidFill>
                  <a:srgbClr val="BAB294"/>
                </a:solidFill>
                <a:latin typeface="Calibri" panose="020F0502020204030204" pitchFamily="34" charset="0"/>
                <a:cs typeface="Calibri" panose="020F0502020204030204" pitchFamily="34" charset="0"/>
              </a:rPr>
              <a:t>fetch </a:t>
            </a:r>
            <a:r>
              <a:rPr lang="en-US" sz="2200" dirty="0">
                <a:solidFill>
                  <a:srgbClr val="BAB294"/>
                </a:solidFill>
                <a:latin typeface="Calibri" panose="020F0502020204030204" pitchFamily="34" charset="0"/>
                <a:cs typeface="Calibri" panose="020F0502020204030204" pitchFamily="34" charset="0"/>
              </a:rPr>
              <a:t>first 5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offset 2 rows fetch first 5 rows </a:t>
            </a:r>
            <a:r>
              <a:rPr lang="en-US" sz="2200" dirty="0" smtClean="0">
                <a:solidFill>
                  <a:srgbClr val="BAB294"/>
                </a:solidFill>
                <a:latin typeface="Calibri" panose="020F0502020204030204" pitchFamily="34" charset="0"/>
                <a:cs typeface="Calibri" panose="020F0502020204030204" pitchFamily="34" charset="0"/>
              </a:rPr>
              <a:t>with ties</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17008658"/>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 limit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42305" y="1295400"/>
            <a:ext cx="8773095"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OFFSET { integer-literal } {ROW | ROWS}</a:t>
            </a:r>
          </a:p>
          <a:p>
            <a:r>
              <a:rPr lang="en-US" i="1" dirty="0">
                <a:solidFill>
                  <a:srgbClr val="FCF75E"/>
                </a:solidFill>
                <a:latin typeface="Arial" pitchFamily="34" charset="0"/>
                <a:cs typeface="Arial" pitchFamily="34" charset="0"/>
              </a:rPr>
              <a:t>FETCH {FIRST | NEXT} [integer-literal] {ROW | ROWS} {ONLY | WITH TIES }</a:t>
            </a: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Top-N query is used to retrieve the top or bottom N rows from an ordered set.</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42305" y="2132656"/>
            <a:ext cx="8873836" cy="3477875"/>
          </a:xfrm>
          <a:prstGeom prst="rect">
            <a:avLst/>
          </a:prstGeom>
        </p:spPr>
        <p:txBody>
          <a:bodyPr wrap="square">
            <a:spAutoFit/>
          </a:bodyPr>
          <a:lstStyle/>
          <a:p>
            <a:r>
              <a:rPr lang="en-US" sz="2200" dirty="0">
                <a:solidFill>
                  <a:srgbClr val="BAB294"/>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x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a:t>
            </a:r>
            <a:r>
              <a:rPr lang="en-US" sz="2200" dirty="0" smtClean="0">
                <a:solidFill>
                  <a:schemeClr val="bg1">
                    <a:lumMod val="50000"/>
                  </a:schemeClr>
                </a:solidFill>
                <a:latin typeface="Calibri" panose="020F0502020204030204" pitchFamily="34" charset="0"/>
                <a:cs typeface="Calibri" panose="020F0502020204030204" pitchFamily="34" charset="0"/>
              </a:rPr>
              <a:t>;</a:t>
            </a:r>
          </a:p>
          <a:p>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C00000"/>
                </a:solidFill>
                <a:latin typeface="Calibri" panose="020F0502020204030204" pitchFamily="34" charset="0"/>
                <a:cs typeface="Calibri" panose="020F0502020204030204" pitchFamily="34" charset="0"/>
              </a:rPr>
              <a:t>5</a:t>
            </a:r>
            <a:r>
              <a:rPr lang="en-US" sz="2200" dirty="0" smtClean="0">
                <a:solidFill>
                  <a:srgbClr val="B22251"/>
                </a:solidFill>
                <a:latin typeface="Calibri" panose="020F0502020204030204" pitchFamily="34" charset="0"/>
                <a:cs typeface="Calibri" panose="020F0502020204030204" pitchFamily="34" charset="0"/>
              </a:rPr>
              <a:t> rows </a:t>
            </a:r>
            <a:r>
              <a:rPr lang="en-US" sz="2200" dirty="0">
                <a:solidFill>
                  <a:srgbClr val="B22251"/>
                </a:solidFill>
                <a:latin typeface="Calibri" panose="020F0502020204030204" pitchFamily="34" charset="0"/>
                <a:cs typeface="Calibri" panose="020F0502020204030204" pitchFamily="34" charset="0"/>
              </a:rPr>
              <a:t>only</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fetch first </a:t>
            </a:r>
            <a:r>
              <a:rPr lang="en-US" sz="2200" dirty="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x</a:t>
            </a:r>
            <a:r>
              <a:rPr lang="en-US" sz="2200" dirty="0" smtClean="0">
                <a:solidFill>
                  <a:srgbClr val="B22251"/>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rows</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offset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5</a:t>
            </a:r>
            <a:r>
              <a:rPr lang="en-US" sz="2200" dirty="0">
                <a:solidFill>
                  <a:srgbClr val="B22251"/>
                </a:solidFill>
                <a:latin typeface="Calibri" panose="020F0502020204030204" pitchFamily="34" charset="0"/>
                <a:cs typeface="Calibri" panose="020F0502020204030204" pitchFamily="34" charset="0"/>
              </a:rPr>
              <a:t> rows fetch next </a:t>
            </a:r>
            <a:r>
              <a:rPr lang="en-US" sz="2200" dirty="0">
                <a:solidFill>
                  <a:srgbClr val="C00000"/>
                </a:solidFill>
                <a:latin typeface="Calibri" panose="020F0502020204030204" pitchFamily="34" charset="0"/>
                <a:cs typeface="Calibri" panose="020F0502020204030204" pitchFamily="34" charset="0"/>
              </a:rPr>
              <a:t>2</a:t>
            </a:r>
            <a:r>
              <a:rPr lang="en-US" sz="2200" dirty="0">
                <a:solidFill>
                  <a:srgbClr val="B22251"/>
                </a:solidFill>
                <a:latin typeface="Calibri" panose="020F0502020204030204" pitchFamily="34" charset="0"/>
                <a:cs typeface="Calibri" panose="020F0502020204030204" pitchFamily="34" charset="0"/>
              </a:rPr>
              <a:t> rows only</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208960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functions </a:t>
            </a:r>
            <a:r>
              <a:rPr lang="en-IN" dirty="0"/>
              <a:t>and </a:t>
            </a:r>
            <a:r>
              <a:rPr lang="en-IN" dirty="0" smtClean="0"/>
              <a:t>operator</a:t>
            </a:r>
            <a:endParaRPr lang="en-IN" dirty="0"/>
          </a:p>
        </p:txBody>
      </p:sp>
      <p:sp>
        <p:nvSpPr>
          <p:cNvPr id="3" name="Rectangle 2"/>
          <p:cNvSpPr/>
          <p:nvPr/>
        </p:nvSpPr>
        <p:spPr>
          <a:xfrm>
            <a:off x="266700" y="3200400"/>
            <a:ext cx="8610600" cy="769441"/>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 | != | ^= | &lt;&gt; | &gt; | &lt; | &gt;= | &lt;= } </a:t>
            </a:r>
            <a:endParaRPr lang="en-US" sz="2200" dirty="0" smtClean="0">
              <a:solidFill>
                <a:srgbClr val="0070C0"/>
              </a:solidFill>
              <a:latin typeface="Consolas" panose="020B0609020204030204" pitchFamily="49" charset="0"/>
              <a:cs typeface="Arial" panose="020B0604020202020204" pitchFamily="34" charset="0"/>
            </a:endParaRPr>
          </a:p>
          <a:p>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        { ANY </a:t>
            </a:r>
            <a:r>
              <a:rPr lang="en-US" sz="2200" dirty="0">
                <a:solidFill>
                  <a:srgbClr val="0070C0"/>
                </a:solidFill>
                <a:latin typeface="Consolas" panose="020B0609020204030204" pitchFamily="49" charset="0"/>
                <a:cs typeface="Arial" panose="020B0604020202020204" pitchFamily="34" charset="0"/>
              </a:rPr>
              <a:t>| SOME | ALL } </a:t>
            </a:r>
            <a:r>
              <a:rPr lang="en-US" sz="2200" dirty="0" smtClean="0">
                <a:solidFill>
                  <a:srgbClr val="0070C0"/>
                </a:solidFill>
                <a:latin typeface="Consolas" panose="020B0609020204030204" pitchFamily="49" charset="0"/>
                <a:cs typeface="Arial" panose="020B0604020202020204" pitchFamily="34" charset="0"/>
              </a:rPr>
              <a:t>{ expr </a:t>
            </a:r>
            <a:r>
              <a:rPr lang="en-US" sz="2200" dirty="0">
                <a:solidFill>
                  <a:srgbClr val="0070C0"/>
                </a:solidFill>
                <a:latin typeface="Consolas" panose="020B0609020204030204" pitchFamily="49" charset="0"/>
                <a:cs typeface="Arial" panose="020B0604020202020204" pitchFamily="34" charset="0"/>
              </a:rPr>
              <a:t>| (subquery</a:t>
            </a:r>
            <a:r>
              <a:rPr lang="en-US" sz="2200" dirty="0" smtClean="0">
                <a:solidFill>
                  <a:srgbClr val="0070C0"/>
                </a:solidFill>
                <a:latin typeface="Consolas" panose="020B0609020204030204" pitchFamily="49" charset="0"/>
                <a:cs typeface="Arial" panose="020B0604020202020204" pitchFamily="34" charset="0"/>
              </a:rPr>
              <a:t>) }</a:t>
            </a:r>
            <a:endParaRPr lang="en-US" sz="2200"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Functions and Operator</a:t>
            </a:r>
          </a:p>
        </p:txBody>
      </p:sp>
      <p:graphicFrame>
        <p:nvGraphicFramePr>
          <p:cNvPr id="7" name="Table 6"/>
          <p:cNvGraphicFramePr>
            <a:graphicFrameLocks noGrp="1"/>
          </p:cNvGraphicFramePr>
          <p:nvPr>
            <p:extLst>
              <p:ext uri="{D42A27DB-BD31-4B8C-83A1-F6EECF244321}">
                <p14:modId xmlns:p14="http://schemas.microsoft.com/office/powerpoint/2010/main" val="1522391601"/>
              </p:ext>
            </p:extLst>
          </p:nvPr>
        </p:nvGraphicFramePr>
        <p:xfrm>
          <a:off x="152401" y="782010"/>
          <a:ext cx="8839200" cy="5237790"/>
        </p:xfrm>
        <a:graphic>
          <a:graphicData uri="http://schemas.openxmlformats.org/drawingml/2006/table">
            <a:tbl>
              <a:tblPr>
                <a:tableStyleId>{616DA210-FB5B-4158-B5E0-FEB733F419BA}</a:tableStyleId>
              </a:tblPr>
              <a:tblGrid>
                <a:gridCol w="2678740"/>
                <a:gridCol w="6160460"/>
              </a:tblGrid>
              <a:tr h="177542">
                <a:tc>
                  <a:txBody>
                    <a:bodyPr/>
                    <a:lstStyle/>
                    <a:p>
                      <a:pPr fontAlgn="base"/>
                      <a:r>
                        <a:rPr lang="en-IN" sz="2000" u="none" strike="noStrike" dirty="0" smtClean="0">
                          <a:solidFill>
                            <a:srgbClr val="006C86"/>
                          </a:solidFill>
                          <a:effectLst/>
                        </a:rPr>
                        <a:t>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Equal </a:t>
                      </a:r>
                      <a:r>
                        <a:rPr lang="en-IN" sz="2000" dirty="0">
                          <a:effectLst/>
                        </a:rPr>
                        <a:t>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Greater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Less </a:t>
                      </a:r>
                      <a:r>
                        <a:rPr lang="en-IN" sz="2000" dirty="0">
                          <a:effectLst/>
                        </a:rPr>
                        <a:t>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 &lt;&gt;, ^&gt;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between ... and ...</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2000" u="none" strike="noStrike" dirty="0" smtClean="0">
                          <a:solidFill>
                            <a:srgbClr val="006C86"/>
                          </a:solidFill>
                          <a:effectLst/>
                        </a:rPr>
                        <a:t>  not in</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Check </a:t>
                      </a:r>
                      <a:r>
                        <a:rPr lang="en-IN" sz="2000" dirty="0">
                          <a:effectLst/>
                        </a:rPr>
                        <a:t>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Simple </a:t>
                      </a:r>
                      <a:r>
                        <a:rPr lang="en-IN" sz="2000" dirty="0">
                          <a:effectLst/>
                        </a:rPr>
                        <a:t>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not like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Negation </a:t>
                      </a:r>
                      <a:r>
                        <a:rPr lang="en-IN" sz="2000" dirty="0">
                          <a:effectLst/>
                        </a:rPr>
                        <a:t>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Test </a:t>
                      </a:r>
                      <a:r>
                        <a:rPr lang="en-IN" sz="2000" dirty="0">
                          <a:effectLst/>
                        </a:rPr>
                        <a:t>a value against a </a:t>
                      </a:r>
                      <a:r>
                        <a:rPr lang="en-IN" sz="2000" dirty="0" smtClean="0">
                          <a:effectLst/>
                        </a:rPr>
                        <a:t>Boolean</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is not null</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NOT </a:t>
                      </a:r>
                      <a:r>
                        <a:rPr lang="en-IN" sz="20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2000" u="none" strike="noStrike" dirty="0" smtClean="0">
                          <a:solidFill>
                            <a:srgbClr val="006C86"/>
                          </a:solidFill>
                          <a:effectLst/>
                        </a:rPr>
                        <a:t>  coalesce()</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Return </a:t>
                      </a:r>
                      <a:r>
                        <a:rPr lang="en-IN" sz="2000" dirty="0">
                          <a:effectLst/>
                        </a:rPr>
                        <a:t>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
        <p:nvSpPr>
          <p:cNvPr id="4" name="Rectangle 3"/>
          <p:cNvSpPr/>
          <p:nvPr/>
        </p:nvSpPr>
        <p:spPr>
          <a:xfrm>
            <a:off x="2381250" y="3276600"/>
            <a:ext cx="4381500" cy="430887"/>
          </a:xfrm>
          <a:prstGeom prst="rect">
            <a:avLst/>
          </a:prstGeom>
        </p:spPr>
        <p:txBody>
          <a:bodyPr wrap="square">
            <a:spAutoFit/>
          </a:bodyPr>
          <a:lstStyle/>
          <a:p>
            <a:r>
              <a:rPr lang="en-US" sz="2200" dirty="0">
                <a:solidFill>
                  <a:srgbClr val="0070C0"/>
                </a:solidFill>
                <a:latin typeface="Consolas" panose="020B0609020204030204" pitchFamily="49" charset="0"/>
                <a:cs typeface="Arial" panose="020B0604020202020204" pitchFamily="34" charset="0"/>
              </a:rPr>
              <a:t>{ expr } { </a:t>
            </a:r>
            <a:r>
              <a:rPr lang="en-US" sz="2200" dirty="0" smtClean="0">
                <a:solidFill>
                  <a:srgbClr val="0070C0"/>
                </a:solidFill>
                <a:latin typeface="Consolas" panose="020B0609020204030204" pitchFamily="49" charset="0"/>
                <a:cs typeface="Arial" panose="020B0604020202020204" pitchFamily="34" charset="0"/>
              </a:rPr>
              <a:t>AND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OR </a:t>
            </a:r>
            <a:r>
              <a:rPr lang="en-US" sz="2200" dirty="0">
                <a:solidFill>
                  <a:srgbClr val="0070C0"/>
                </a:solidFill>
                <a:latin typeface="Consolas" panose="020B0609020204030204" pitchFamily="49" charset="0"/>
                <a:cs typeface="Arial" panose="020B0604020202020204" pitchFamily="34" charset="0"/>
              </a:rPr>
              <a:t>| </a:t>
            </a:r>
            <a:r>
              <a:rPr lang="en-US" sz="2200" dirty="0" smtClean="0">
                <a:solidFill>
                  <a:srgbClr val="0070C0"/>
                </a:solidFill>
                <a:latin typeface="Consolas" panose="020B0609020204030204" pitchFamily="49" charset="0"/>
                <a:cs typeface="Arial" panose="020B0604020202020204" pitchFamily="34" charset="0"/>
              </a:rPr>
              <a:t>NOT } </a:t>
            </a:r>
          </a:p>
        </p:txBody>
      </p:sp>
    </p:spTree>
    <p:extLst>
      <p:ext uri="{BB962C8B-B14F-4D97-AF65-F5344CB8AC3E}">
        <p14:creationId xmlns:p14="http://schemas.microsoft.com/office/powerpoint/2010/main" val="3785592813"/>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3730902021"/>
              </p:ext>
            </p:extLst>
          </p:nvPr>
        </p:nvGraphicFramePr>
        <p:xfrm>
          <a:off x="76200" y="782010"/>
          <a:ext cx="8991599" cy="1961958"/>
        </p:xfrm>
        <a:graphic>
          <a:graphicData uri="http://schemas.openxmlformats.org/drawingml/2006/table">
            <a:tbl>
              <a:tblPr>
                <a:tableStyleId>{616DA210-FB5B-4158-B5E0-FEB733F419BA}</a:tableStyleId>
              </a:tblPr>
              <a:tblGrid>
                <a:gridCol w="902031"/>
                <a:gridCol w="8089568"/>
              </a:tblGrid>
              <a:tr h="177542">
                <a:tc>
                  <a:txBody>
                    <a:bodyPr/>
                    <a:lstStyle/>
                    <a:p>
                      <a:pPr algn="ctr" fontAlgn="base"/>
                      <a:r>
                        <a:rPr lang="en-IN" sz="2000" u="none" strike="noStrike" dirty="0" smtClean="0">
                          <a:solidFill>
                            <a:srgbClr val="006C86"/>
                          </a:solidFill>
                          <a:effectLst/>
                        </a:rPr>
                        <a:t>and</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both component conditions are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either is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or</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either component condition is </a:t>
                      </a:r>
                      <a:r>
                        <a:rPr lang="en-US" sz="2000" dirty="0" smtClean="0">
                          <a:solidFill>
                            <a:schemeClr val="accent2">
                              <a:lumMod val="75000"/>
                            </a:schemeClr>
                          </a:solidFill>
                          <a:effectLst/>
                        </a:rPr>
                        <a:t>TRUE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both are </a:t>
                      </a:r>
                      <a:r>
                        <a:rPr lang="en-US" sz="2000" dirty="0" smtClean="0">
                          <a:solidFill>
                            <a:schemeClr val="accent2">
                              <a:lumMod val="75000"/>
                            </a:schemeClr>
                          </a:solidFill>
                          <a:effectLst/>
                        </a:rPr>
                        <a:t>FALSE</a:t>
                      </a:r>
                      <a:r>
                        <a:rPr lang="en-US" sz="2000" dirty="0" smtClean="0">
                          <a:effectLst/>
                        </a:rPr>
                        <a:t>. Otherwise, returns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algn="ctr" fontAlgn="base"/>
                      <a:r>
                        <a:rPr lang="en-IN" sz="2000" u="none" strike="noStrike" dirty="0" smtClean="0">
                          <a:solidFill>
                            <a:srgbClr val="006C86"/>
                          </a:solidFill>
                          <a:effectLst/>
                        </a:rPr>
                        <a:t>not</a:t>
                      </a:r>
                      <a:endParaRPr lang="en-IN" sz="20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US" sz="2000" dirty="0" smtClean="0">
                          <a:effectLst/>
                        </a:rPr>
                        <a:t>Returns </a:t>
                      </a:r>
                      <a:r>
                        <a:rPr lang="en-US" sz="2000" dirty="0" smtClean="0">
                          <a:solidFill>
                            <a:schemeClr val="accent2">
                              <a:lumMod val="75000"/>
                            </a:schemeClr>
                          </a:solidFill>
                          <a:effectLst/>
                        </a:rPr>
                        <a:t>TRUE</a:t>
                      </a:r>
                      <a:r>
                        <a:rPr lang="en-US" sz="2000" dirty="0" smtClean="0">
                          <a:effectLst/>
                        </a:rPr>
                        <a:t> if the following condition is </a:t>
                      </a:r>
                      <a:r>
                        <a:rPr lang="en-US" sz="2000" dirty="0" smtClean="0">
                          <a:solidFill>
                            <a:schemeClr val="accent2">
                              <a:lumMod val="75000"/>
                            </a:schemeClr>
                          </a:solidFill>
                          <a:effectLst/>
                        </a:rPr>
                        <a:t>FALSE</a:t>
                      </a:r>
                      <a:r>
                        <a:rPr lang="en-US" sz="2000" dirty="0" smtClean="0">
                          <a:effectLst/>
                        </a:rPr>
                        <a:t>. Returns </a:t>
                      </a:r>
                      <a:r>
                        <a:rPr lang="en-US" sz="2000" dirty="0" smtClean="0">
                          <a:solidFill>
                            <a:schemeClr val="accent2">
                              <a:lumMod val="75000"/>
                            </a:schemeClr>
                          </a:solidFill>
                          <a:effectLst/>
                        </a:rPr>
                        <a:t>FALSE</a:t>
                      </a:r>
                      <a:r>
                        <a:rPr lang="en-US" sz="2000" dirty="0" smtClean="0">
                          <a:effectLst/>
                        </a:rPr>
                        <a:t> if it is </a:t>
                      </a:r>
                      <a:r>
                        <a:rPr lang="en-US" sz="2000" dirty="0" smtClean="0">
                          <a:solidFill>
                            <a:schemeClr val="accent2">
                              <a:lumMod val="75000"/>
                            </a:schemeClr>
                          </a:solidFill>
                          <a:effectLst/>
                        </a:rPr>
                        <a:t>TRUE</a:t>
                      </a:r>
                      <a:r>
                        <a:rPr lang="en-US" sz="2000" dirty="0" smtClean="0">
                          <a:effectLst/>
                        </a:rPr>
                        <a:t>. If it is </a:t>
                      </a:r>
                      <a:r>
                        <a:rPr lang="en-US" sz="2000" dirty="0" smtClean="0">
                          <a:solidFill>
                            <a:schemeClr val="accent2">
                              <a:lumMod val="75000"/>
                            </a:schemeClr>
                          </a:solidFill>
                          <a:effectLst/>
                        </a:rPr>
                        <a:t>UNKNOWN</a:t>
                      </a:r>
                      <a:r>
                        <a:rPr lang="en-US" sz="2000" dirty="0" smtClean="0">
                          <a:effectLst/>
                        </a:rPr>
                        <a:t>, it remains </a:t>
                      </a:r>
                      <a:r>
                        <a:rPr lang="en-US" sz="2000" dirty="0" smtClean="0">
                          <a:solidFill>
                            <a:schemeClr val="accent2">
                              <a:lumMod val="75000"/>
                            </a:schemeClr>
                          </a:solidFill>
                          <a:effectLst/>
                        </a:rPr>
                        <a:t>UNKNOWN</a:t>
                      </a:r>
                      <a:r>
                        <a:rPr lang="en-US" sz="2000" dirty="0" smtClean="0">
                          <a:effectLst/>
                        </a:rPr>
                        <a:t>.</a:t>
                      </a:r>
                      <a:endParaRPr lang="en-IN" sz="2000" dirty="0">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90377097"/>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statement… syntax</a:t>
            </a:r>
          </a:p>
          <a:p>
            <a:endParaRPr lang="en-US" dirty="0"/>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4234553092"/>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order by clause</a:t>
            </a:r>
            <a:endParaRPr lang="en-US" dirty="0"/>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11" name="Rectangle 10"/>
          <p:cNvSpPr/>
          <p:nvPr/>
        </p:nvSpPr>
        <p:spPr>
          <a:xfrm>
            <a:off x="304800" y="212447"/>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t>
            </a:r>
            <a:r>
              <a:rPr lang="en-IN" sz="2200" b="1" dirty="0" smtClean="0">
                <a:latin typeface="Segoe UI Light" panose="020B0502040204020203" pitchFamily="34" charset="0"/>
                <a:ea typeface="Calibri" panose="020F0502020204030204" pitchFamily="34" charset="0"/>
                <a:cs typeface="Segoe UI Light" panose="020B0502040204020203" pitchFamily="34" charset="0"/>
              </a:rPr>
              <a:t>ascending</a:t>
            </a:r>
            <a:r>
              <a:rPr lang="en-IN" sz="2200" dirty="0" smtClean="0">
                <a:latin typeface="Segoe UI Light" panose="020B0502040204020203" pitchFamily="34" charset="0"/>
                <a:ea typeface="Calibri" panose="020F0502020204030204" pitchFamily="34" charset="0"/>
                <a:cs typeface="Segoe UI Light" panose="020B0502040204020203" pitchFamily="34" charset="0"/>
              </a:rPr>
              <a:t>, </a:t>
            </a:r>
            <a:r>
              <a:rPr lang="en-IN" sz="2200" dirty="0">
                <a:latin typeface="Segoe UI Light" panose="020B0502040204020203" pitchFamily="34" charset="0"/>
                <a:ea typeface="Calibri" panose="020F0502020204030204" pitchFamily="34" charset="0"/>
                <a:cs typeface="Segoe UI Light" panose="020B0502040204020203" pitchFamily="34" charset="0"/>
              </a:rPr>
              <a:t>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6" name="Rectangle 5"/>
          <p:cNvSpPr/>
          <p:nvPr/>
        </p:nvSpPr>
        <p:spPr>
          <a:xfrm>
            <a:off x="304800" y="5028728"/>
            <a:ext cx="8534400" cy="646331"/>
          </a:xfrm>
          <a:prstGeom prst="rect">
            <a:avLst/>
          </a:prstGeom>
        </p:spPr>
        <p:txBody>
          <a:bodyPr wrap="square">
            <a:spAutoFit/>
          </a:bodyPr>
          <a:lstStyle/>
          <a:p>
            <a:r>
              <a:rPr lang="en-US" dirty="0">
                <a:solidFill>
                  <a:srgbClr val="036883"/>
                </a:solidFill>
              </a:rPr>
              <a:t>NULLS LAST is the default for ascending order, and NULLS FIRST is the default for descending order.</a:t>
            </a:r>
          </a:p>
        </p:txBody>
      </p:sp>
    </p:spTree>
    <p:extLst>
      <p:ext uri="{BB962C8B-B14F-4D97-AF65-F5344CB8AC3E}">
        <p14:creationId xmlns:p14="http://schemas.microsoft.com/office/powerpoint/2010/main" val="2386983105"/>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76200" y="2819400"/>
            <a:ext cx="8991600" cy="2068259"/>
          </a:xfrm>
          <a:prstGeom prst="rect">
            <a:avLst/>
          </a:prstGeom>
          <a:solidFill>
            <a:srgbClr val="E8F97F"/>
          </a:solidFill>
        </p:spPr>
        <p:txBody>
          <a:bodyPr wrap="square">
            <a:spAutoFit/>
          </a:bodyPr>
          <a:lstStyle/>
          <a:p>
            <a:pPr marL="342900" indent="-342900">
              <a:lnSpc>
                <a:spcPct val="107000"/>
              </a:lnSpc>
              <a:buFont typeface="Arial" panose="020B0604020202020204" pitchFamily="34" charset="0"/>
              <a:buChar char="•"/>
            </a:pPr>
            <a:r>
              <a:rPr lang="en-US" sz="2000" dirty="0">
                <a:latin typeface="Segoe UI Light" panose="020B0502040204020203" pitchFamily="34" charset="0"/>
                <a:ea typeface="Calibri" panose="020F0502020204030204" pitchFamily="34" charset="0"/>
                <a:cs typeface="Segoe UI Light" panose="020B0502040204020203" pitchFamily="34" charset="0"/>
              </a:rPr>
              <a:t>If </a:t>
            </a:r>
            <a:r>
              <a:rPr lang="en-US" sz="2000" i="1" dirty="0">
                <a:latin typeface="Segoe UI Light" panose="020B0502040204020203" pitchFamily="34" charset="0"/>
                <a:ea typeface="Calibri" panose="020F0502020204030204" pitchFamily="34" charset="0"/>
                <a:cs typeface="Segoe UI Light" panose="020B0502040204020203" pitchFamily="34" charset="0"/>
              </a:rPr>
              <a:t>SELECT DISTINCT </a:t>
            </a:r>
            <a:r>
              <a:rPr lang="en-US" sz="2000" dirty="0">
                <a:latin typeface="Segoe UI Light" panose="020B0502040204020203" pitchFamily="34" charset="0"/>
                <a:ea typeface="Calibri" panose="020F0502020204030204" pitchFamily="34" charset="0"/>
                <a:cs typeface="Segoe UI Light" panose="020B0502040204020203" pitchFamily="34" charset="0"/>
              </a:rPr>
              <a:t>is specified or if the SELECT statement contains a </a:t>
            </a:r>
            <a:r>
              <a:rPr lang="en-US" sz="2000" i="1" dirty="0">
                <a:latin typeface="Segoe UI Light" panose="020B0502040204020203" pitchFamily="34" charset="0"/>
                <a:ea typeface="Calibri" panose="020F0502020204030204" pitchFamily="34" charset="0"/>
                <a:cs typeface="Segoe UI Light" panose="020B0502040204020203" pitchFamily="34" charset="0"/>
              </a:rPr>
              <a:t>GROUP BY</a:t>
            </a:r>
            <a:r>
              <a:rPr lang="en-US" sz="2000" dirty="0">
                <a:latin typeface="Segoe UI Light" panose="020B0502040204020203" pitchFamily="34" charset="0"/>
                <a:ea typeface="Calibri" panose="020F0502020204030204" pitchFamily="34" charset="0"/>
                <a:cs typeface="Segoe UI Light" panose="020B0502040204020203" pitchFamily="34" charset="0"/>
              </a:rPr>
              <a:t> clause, </a:t>
            </a:r>
            <a:r>
              <a:rPr lang="en-US" sz="2000" b="1" dirty="0">
                <a:latin typeface="Segoe UI Light" panose="020B0502040204020203" pitchFamily="34" charset="0"/>
                <a:ea typeface="Calibri" panose="020F0502020204030204" pitchFamily="34" charset="0"/>
                <a:cs typeface="Segoe UI Light" panose="020B0502040204020203" pitchFamily="34" charset="0"/>
              </a:rPr>
              <a:t>the ORDER BY columns must be in the SELECT list</a:t>
            </a:r>
            <a:r>
              <a:rPr lang="en-US" sz="2000" dirty="0">
                <a:latin typeface="Segoe UI Light" panose="020B0502040204020203" pitchFamily="34" charset="0"/>
                <a:ea typeface="Calibri" panose="020F0502020204030204" pitchFamily="34" charset="0"/>
                <a:cs typeface="Segoe UI Light" panose="020B0502040204020203" pitchFamily="34" charset="0"/>
              </a:rPr>
              <a:t>.</a:t>
            </a:r>
            <a:endParaRPr lang="en-US" sz="2000" dirty="0" smtClean="0">
              <a:latin typeface="Segoe UI Light" panose="020B0502040204020203" pitchFamily="34" charset="0"/>
              <a:ea typeface="Calibri" panose="020F0502020204030204" pitchFamily="34" charset="0"/>
              <a:cs typeface="Segoe UI Light" panose="020B0502040204020203" pitchFamily="34" charset="0"/>
            </a:endParaRPr>
          </a:p>
          <a:p>
            <a:pPr>
              <a:lnSpc>
                <a:spcPct val="107000"/>
              </a:lnSpc>
            </a:pPr>
            <a:endParaRPr lang="en-US" sz="2000" dirty="0">
              <a:latin typeface="Segoe UI Light" panose="020B0502040204020203" pitchFamily="34" charset="0"/>
              <a:ea typeface="Calibri" panose="020F0502020204030204" pitchFamily="34" charset="0"/>
              <a:cs typeface="Segoe UI Light" panose="020B0502040204020203" pitchFamily="34" charset="0"/>
            </a:endParaRPr>
          </a:p>
          <a:p>
            <a:pPr marL="342900" indent="-342900">
              <a:lnSpc>
                <a:spcPct val="107000"/>
              </a:lnSpc>
              <a:buFont typeface="Arial" panose="020B0604020202020204" pitchFamily="34" charset="0"/>
              <a:buChar char="•"/>
            </a:pPr>
            <a:r>
              <a:rPr lang="en-US" sz="2000" dirty="0" smtClean="0">
                <a:latin typeface="Segoe UI Light" panose="020B0502040204020203" pitchFamily="34" charset="0"/>
                <a:ea typeface="Calibri" panose="020F0502020204030204" pitchFamily="34" charset="0"/>
                <a:cs typeface="Segoe UI Light" panose="020B0502040204020203" pitchFamily="34" charset="0"/>
              </a:rPr>
              <a:t>If </a:t>
            </a:r>
            <a:r>
              <a:rPr lang="en-US" sz="2000" dirty="0">
                <a:latin typeface="Segoe UI Light" panose="020B0502040204020203" pitchFamily="34" charset="0"/>
                <a:ea typeface="Calibri" panose="020F0502020204030204" pitchFamily="34" charset="0"/>
                <a:cs typeface="Segoe UI Light" panose="020B0502040204020203" pitchFamily="34" charset="0"/>
              </a:rPr>
              <a:t>the null ordering is not specified then the handling of the null values is:</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LAST if the sort is ASC</a:t>
            </a:r>
          </a:p>
          <a:p>
            <a:pPr marL="971550" lvl="1" indent="-514350">
              <a:lnSpc>
                <a:spcPct val="107000"/>
              </a:lnSpc>
              <a:buFont typeface="+mj-lt"/>
              <a:buAutoNum type="romanUcPeriod"/>
            </a:pPr>
            <a:r>
              <a:rPr lang="en-US" sz="2000" dirty="0">
                <a:latin typeface="Segoe UI Light" panose="020B0502040204020203" pitchFamily="34" charset="0"/>
                <a:ea typeface="Calibri" panose="020F0502020204030204" pitchFamily="34" charset="0"/>
                <a:cs typeface="Segoe UI Light" panose="020B0502040204020203" pitchFamily="34" charset="0"/>
              </a:rPr>
              <a:t>NULLS FIRST if the sort is DESC</a:t>
            </a: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12" name="Rectangle 11"/>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192186713"/>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2693075"/>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
        <p:nvSpPr>
          <p:cNvPr id="8" name="Rectangle 7"/>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78246815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order </a:t>
            </a:r>
            <a:r>
              <a:rPr lang="en-US" sz="3200" b="1" i="1" dirty="0">
                <a:solidFill>
                  <a:srgbClr val="FFFF00"/>
                </a:solidFill>
                <a:latin typeface="Arial" pitchFamily="34" charset="0"/>
                <a:cs typeface="Arial" pitchFamily="34" charset="0"/>
              </a:rPr>
              <a:t>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65100" y="680590"/>
            <a:ext cx="8839199" cy="707886"/>
          </a:xfrm>
          <a:prstGeom prst="rect">
            <a:avLst/>
          </a:prstGeom>
          <a:noFill/>
        </p:spPr>
        <p:txBody>
          <a:bodyPr wrap="square">
            <a:spAutoFit/>
          </a:bodyPr>
          <a:lstStyle/>
          <a:p>
            <a:r>
              <a:rPr lang="en-IN" sz="2000" dirty="0">
                <a:solidFill>
                  <a:srgbClr val="B22251"/>
                </a:solidFill>
                <a:latin typeface="Arial" panose="020B0604020202020204" pitchFamily="34" charset="0"/>
                <a:cs typeface="Arial" panose="020B0604020202020204" pitchFamily="34" charset="0"/>
              </a:rPr>
              <a:t>When doing an ORDER BY, NULL values are presented </a:t>
            </a:r>
            <a:r>
              <a:rPr lang="en-IN" sz="2000" b="1" dirty="0" smtClean="0">
                <a:solidFill>
                  <a:srgbClr val="B22251"/>
                </a:solidFill>
                <a:latin typeface="Arial" panose="020B0604020202020204" pitchFamily="34" charset="0"/>
                <a:cs typeface="Arial" panose="020B0604020202020204" pitchFamily="34" charset="0"/>
              </a:rPr>
              <a:t>LAST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ASC and </a:t>
            </a:r>
            <a:r>
              <a:rPr lang="en-IN" sz="2000" b="1" dirty="0" smtClean="0">
                <a:solidFill>
                  <a:srgbClr val="B22251"/>
                </a:solidFill>
                <a:latin typeface="Arial" panose="020B0604020202020204" pitchFamily="34" charset="0"/>
                <a:cs typeface="Arial" panose="020B0604020202020204" pitchFamily="34" charset="0"/>
              </a:rPr>
              <a:t>FIRST</a:t>
            </a:r>
            <a:r>
              <a:rPr lang="en-IN" sz="2000" dirty="0" smtClean="0">
                <a:solidFill>
                  <a:srgbClr val="B22251"/>
                </a:solidFill>
                <a:latin typeface="Arial" panose="020B0604020202020204" pitchFamily="34" charset="0"/>
                <a:cs typeface="Arial" panose="020B0604020202020204" pitchFamily="34" charset="0"/>
              </a:rPr>
              <a:t> if </a:t>
            </a:r>
            <a:r>
              <a:rPr lang="en-IN" sz="2000" dirty="0">
                <a:solidFill>
                  <a:srgbClr val="B22251"/>
                </a:solidFill>
                <a:latin typeface="Arial" panose="020B0604020202020204" pitchFamily="34" charset="0"/>
                <a:cs typeface="Arial" panose="020B0604020202020204" pitchFamily="34" charset="0"/>
              </a:rPr>
              <a:t>you do ORDER BY ... DESC.</a:t>
            </a:r>
          </a:p>
        </p:txBody>
      </p:sp>
      <p:sp>
        <p:nvSpPr>
          <p:cNvPr id="2" name="Rectangle 1"/>
          <p:cNvSpPr/>
          <p:nvPr/>
        </p:nvSpPr>
        <p:spPr>
          <a:xfrm>
            <a:off x="152400" y="2590800"/>
            <a:ext cx="8839200" cy="3647152"/>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job </a:t>
            </a:r>
            <a:r>
              <a:rPr lang="en-US" sz="2200" dirty="0" smtClean="0">
                <a:solidFill>
                  <a:srgbClr val="BAB294"/>
                </a:solidFill>
                <a:latin typeface="Calibri" panose="020F0502020204030204" pitchFamily="34" charset="0"/>
                <a:cs typeface="Calibri" panose="020F0502020204030204" pitchFamily="34" charset="0"/>
              </a:rPr>
              <a:t>desc</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7 </a:t>
            </a:r>
            <a:r>
              <a:rPr lang="en-US" sz="2200" dirty="0">
                <a:solidFill>
                  <a:srgbClr val="BAB294"/>
                </a:solidFill>
                <a:latin typeface="Calibri" panose="020F0502020204030204" pitchFamily="34" charset="0"/>
                <a:cs typeface="Calibri" panose="020F0502020204030204" pitchFamily="34" charset="0"/>
              </a:rPr>
              <a:t>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a:solidFill>
                  <a:srgbClr val="BAB294"/>
                </a:solidFill>
                <a:latin typeface="Calibri" panose="020F0502020204030204" pitchFamily="34" charset="0"/>
                <a:cs typeface="Calibri" panose="020F0502020204030204" pitchFamily="34" charset="0"/>
              </a:rPr>
              <a:t>nulls</a:t>
            </a:r>
            <a:r>
              <a:rPr lang="en-US" sz="2200" dirty="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last</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order</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comm </a:t>
            </a:r>
            <a:r>
              <a:rPr lang="en-US" sz="2200" dirty="0" smtClean="0">
                <a:solidFill>
                  <a:srgbClr val="BAB294"/>
                </a:solidFill>
                <a:latin typeface="Calibri" panose="020F0502020204030204" pitchFamily="34" charset="0"/>
                <a:cs typeface="Calibri" panose="020F0502020204030204" pitchFamily="34" charset="0"/>
              </a:rPr>
              <a:t>desc nulls</a:t>
            </a:r>
            <a:r>
              <a:rPr lang="en-US" sz="2200" dirty="0" smtClean="0">
                <a:latin typeface="Calibri" panose="020F0502020204030204" pitchFamily="34" charset="0"/>
                <a:cs typeface="Calibri" panose="020F0502020204030204" pitchFamily="34" charset="0"/>
              </a:rPr>
              <a:t> </a:t>
            </a:r>
            <a:r>
              <a:rPr lang="en-US" sz="2200" dirty="0">
                <a:solidFill>
                  <a:srgbClr val="BAB294"/>
                </a:solidFill>
                <a:latin typeface="Calibri" panose="020F0502020204030204" pitchFamily="34" charset="0"/>
                <a:cs typeface="Calibri" panose="020F0502020204030204" pitchFamily="34" charset="0"/>
              </a:rPr>
              <a:t>first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15912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a:t>
            </a:r>
            <a:r>
              <a:rPr lang="en-US" dirty="0">
                <a:solidFill>
                  <a:srgbClr val="0070C0"/>
                </a:solidFill>
                <a:latin typeface="Consolas" panose="020B0609020204030204" pitchFamily="49" charset="0"/>
                <a:cs typeface="Arial" panose="020B0604020202020204" pitchFamily="34" charset="0"/>
              </a:rPr>
              <a:t>ORDER BY </a:t>
            </a:r>
            <a:r>
              <a:rPr lang="en-US" dirty="0" smtClean="0">
                <a:solidFill>
                  <a:srgbClr val="0070C0"/>
                </a:solidFill>
                <a:latin typeface="Consolas" panose="020B0609020204030204" pitchFamily="49" charset="0"/>
                <a:cs typeface="Arial" panose="020B0604020202020204" pitchFamily="34" charset="0"/>
              </a:rPr>
              <a:t>{ col_name </a:t>
            </a:r>
            <a:r>
              <a:rPr lang="en-US" dirty="0">
                <a:solidFill>
                  <a:srgbClr val="0070C0"/>
                </a:solidFill>
                <a:latin typeface="Consolas" panose="020B0609020204030204" pitchFamily="49" charset="0"/>
                <a:cs typeface="Arial" panose="020B0604020202020204" pitchFamily="34" charset="0"/>
              </a:rPr>
              <a:t>| expr | position </a:t>
            </a:r>
            <a:r>
              <a:rPr lang="en-US" dirty="0" smtClean="0">
                <a:solidFill>
                  <a:srgbClr val="0070C0"/>
                </a:solidFill>
                <a:latin typeface="Consolas" panose="020B0609020204030204" pitchFamily="49" charset="0"/>
                <a:cs typeface="Arial" panose="020B0604020202020204" pitchFamily="34" charset="0"/>
              </a:rPr>
              <a:t>| alias }  </a:t>
            </a:r>
            <a:r>
              <a:rPr lang="en-US" dirty="0">
                <a:solidFill>
                  <a:srgbClr val="0070C0"/>
                </a:solidFill>
                <a:latin typeface="Consolas" panose="020B0609020204030204" pitchFamily="49" charset="0"/>
                <a:cs typeface="Arial" panose="020B0604020202020204" pitchFamily="34" charset="0"/>
              </a:rPr>
              <a:t>[ASC | DESC], ...] [ NULLS FIRST | NULLS </a:t>
            </a:r>
            <a:r>
              <a:rPr lang="en-US" dirty="0" smtClean="0">
                <a:solidFill>
                  <a:srgbClr val="0070C0"/>
                </a:solidFill>
                <a:latin typeface="Consolas" panose="020B0609020204030204" pitchFamily="49" charset="0"/>
                <a:cs typeface="Arial" panose="020B0604020202020204" pitchFamily="34" charset="0"/>
              </a:rPr>
              <a:t>LAST ]</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3928306571"/>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where clause</a:t>
            </a:r>
            <a:endParaRPr lang="en-US" dirty="0"/>
          </a:p>
        </p:txBody>
      </p:sp>
      <p:sp>
        <p:nvSpPr>
          <p:cNvPr id="3" name="Rectangle 2"/>
          <p:cNvSpPr/>
          <p:nvPr/>
        </p:nvSpPr>
        <p:spPr>
          <a:xfrm>
            <a:off x="152400" y="4079809"/>
            <a:ext cx="8839200" cy="1635191"/>
          </a:xfrm>
          <a:prstGeom prst="rect">
            <a:avLst/>
          </a:prstGeom>
          <a:solidFill>
            <a:srgbClr val="036883"/>
          </a:solidFill>
        </p:spPr>
        <p:txBody>
          <a:bodyPr wrap="square">
            <a:spAutoFit/>
          </a:bodyPr>
          <a:lstStyle/>
          <a:p>
            <a:pPr>
              <a:lnSpc>
                <a:spcPct val="107000"/>
              </a:lnSpc>
              <a:spcAft>
                <a:spcPts val="0"/>
              </a:spcAft>
            </a:pP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Expressions </a:t>
            </a:r>
            <a:r>
              <a:rPr lang="en-IN" b="1" dirty="0">
                <a:solidFill>
                  <a:schemeClr val="bg1"/>
                </a:solidFill>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solidFill>
                  <a:schemeClr val="bg1"/>
                </a:solidFill>
                <a:latin typeface="Arial" panose="020B0604020202020204" pitchFamily="34" charset="0"/>
                <a:ea typeface="Calibri" panose="020F0502020204030204" pitchFamily="34" charset="0"/>
                <a:cs typeface="Arial" panose="020B0604020202020204" pitchFamily="34" charset="0"/>
              </a:rPr>
              <a:t>use</a:t>
            </a:r>
            <a:endParaRPr lang="en-IN" b="1" dirty="0">
              <a:solidFill>
                <a:schemeClr val="bg1"/>
              </a:solidFill>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Arithmetic</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Comparison</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Logical</a:t>
            </a:r>
            <a:r>
              <a:rPr lang="en-IN" dirty="0" smtClean="0">
                <a:solidFill>
                  <a:schemeClr val="bg1"/>
                </a:solidFill>
                <a:latin typeface="Arial" panose="020B0604020202020204" pitchFamily="34" charset="0"/>
                <a:ea typeface="Calibri" panose="020F0502020204030204" pitchFamily="34" charset="0"/>
                <a:cs typeface="Arial" panose="020B0604020202020204" pitchFamily="34" charset="0"/>
              </a:rPr>
              <a:t> </a:t>
            </a:r>
            <a:r>
              <a:rPr lang="en-IN" i="1" dirty="0">
                <a:solidFill>
                  <a:schemeClr val="bg1"/>
                </a:solidFill>
                <a:latin typeface="Arial" panose="020B0604020202020204" pitchFamily="34" charset="0"/>
                <a:ea typeface="Calibri" panose="020F0502020204030204" pitchFamily="34" charset="0"/>
                <a:cs typeface="Arial" panose="020B0604020202020204" pitchFamily="34" charset="0"/>
              </a:rPr>
              <a:t>o</a:t>
            </a:r>
            <a:r>
              <a:rPr lang="en-IN" i="1" dirty="0" smtClean="0">
                <a:solidFill>
                  <a:schemeClr val="bg1"/>
                </a:solidFill>
                <a:latin typeface="Arial" panose="020B0604020202020204" pitchFamily="34" charset="0"/>
                <a:ea typeface="Calibri" panose="020F0502020204030204" pitchFamily="34" charset="0"/>
                <a:cs typeface="Arial" panose="020B0604020202020204" pitchFamily="34" charset="0"/>
              </a:rPr>
              <a:t>perators</a:t>
            </a:r>
            <a:endParaRPr lang="en-IN" i="1" dirty="0">
              <a:solidFill>
                <a:schemeClr val="bg1"/>
              </a:solidFill>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1352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167201783"/>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clause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4016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&gt; [alias_name] </a:t>
            </a:r>
            <a:r>
              <a:rPr lang="en-US" dirty="0" smtClean="0">
                <a:solidFill>
                  <a:srgbClr val="0070C0"/>
                </a:solidFill>
                <a:latin typeface="Consolas" panose="020B0609020204030204" pitchFamily="49" charset="0"/>
                <a:cs typeface="Arial" panose="020B0604020202020204" pitchFamily="34" charset="0"/>
              </a:rPr>
              <a:t>[ WHERE where_condition ]</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52400" y="32766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 </a:t>
            </a:r>
            <a:r>
              <a:rPr lang="en-US" sz="2200" dirty="0">
                <a:solidFill>
                  <a:srgbClr val="880015"/>
                </a:solidFill>
                <a:latin typeface="Calibri" panose="020F0502020204030204" pitchFamily="34" charset="0"/>
              </a:rPr>
              <a:t>1</a:t>
            </a:r>
            <a:r>
              <a:rPr lang="en-US" sz="2200" dirty="0" smtClean="0">
                <a:solidFill>
                  <a:srgbClr val="880015"/>
                </a:solidFill>
                <a:latin typeface="Calibri" panose="020F0502020204030204" pitchFamily="34" charset="0"/>
              </a:rPr>
              <a:t>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smtClean="0">
              <a:solidFill>
                <a:srgbClr val="B97A57"/>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09-JUN-81</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00A2E8"/>
              </a:solidFill>
              <a:latin typeface="Calibri" panose="020F0502020204030204" pitchFamily="34" charset="0"/>
            </a:endParaRPr>
          </a:p>
        </p:txBody>
      </p:sp>
      <p:sp>
        <p:nvSpPr>
          <p:cNvPr id="8" name="Rectangle 7"/>
          <p:cNvSpPr/>
          <p:nvPr/>
        </p:nvSpPr>
        <p:spPr>
          <a:xfrm>
            <a:off x="76200" y="750346"/>
            <a:ext cx="8915400" cy="1477328"/>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WHERE clause is an optional part of a SelectExpression, DELETE statement, or UPDATE statement. The WHERE clause lets you select rows based on a boolean expression. Only rows for which the expression evaluates to TRUE are returned in the result, or, in the case of a DELETE statement, deleted, or, in the case of an UPDATE statement, updated.</a:t>
            </a:r>
          </a:p>
        </p:txBody>
      </p:sp>
    </p:spTree>
    <p:extLst>
      <p:ext uri="{BB962C8B-B14F-4D97-AF65-F5344CB8AC3E}">
        <p14:creationId xmlns:p14="http://schemas.microsoft.com/office/powerpoint/2010/main" val="18931447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pseudocolumn</a:t>
            </a:r>
            <a:endParaRPr lang="en-IN" dirty="0"/>
          </a:p>
        </p:txBody>
      </p:sp>
    </p:spTree>
    <p:extLst>
      <p:ext uri="{BB962C8B-B14F-4D97-AF65-F5344CB8AC3E}">
        <p14:creationId xmlns:p14="http://schemas.microsoft.com/office/powerpoint/2010/main" val="229106146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rownum</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743200"/>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rownum</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ROWNUM pseudocolumn returns a number indicating the order in which Oracle selects the row from a table or set of joined rows. The first row selected has a ROWNUM of 1.</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32766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rownum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order</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smtClean="0">
                <a:solidFill>
                  <a:srgbClr val="B22251"/>
                </a:solidFill>
                <a:latin typeface="Calibri" panose="020F0502020204030204" pitchFamily="34" charset="0"/>
                <a:cs typeface="Arial" panose="020B0604020202020204" pitchFamily="34" charset="0"/>
              </a:rPr>
              <a:t> </a:t>
            </a:r>
            <a:r>
              <a:rPr lang="en-US" sz="2200" dirty="0" smtClean="0">
                <a:latin typeface="Calibri" panose="020F0502020204030204" pitchFamily="34" charset="0"/>
                <a:cs typeface="Arial" panose="020B060402020202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 </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B22251"/>
                </a:solidFill>
                <a:latin typeface="Calibri" panose="020F0502020204030204" pitchFamily="34" charset="0"/>
                <a:cs typeface="Arial" panose="020B0604020202020204" pitchFamily="34" charset="0"/>
              </a:rPr>
              <a:t> </a:t>
            </a:r>
            <a:r>
              <a:rPr lang="en-US" sz="2200" dirty="0">
                <a:solidFill>
                  <a:srgbClr val="FFC000"/>
                </a:solidFill>
                <a:latin typeface="Calibri" panose="020F0502020204030204" pitchFamily="34" charset="0"/>
                <a:cs typeface="Calibri" panose="020F0502020204030204" pitchFamily="34" charset="0"/>
              </a:rPr>
              <a:t>rownum</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6"/>
                </a:solidFill>
                <a:latin typeface="Calibri" panose="020F0502020204030204" pitchFamily="34" charset="0"/>
                <a:cs typeface="Arial" panose="020B0604020202020204" pitchFamily="34" charset="0"/>
              </a:rPr>
              <a:t>&lt;</a:t>
            </a:r>
            <a:r>
              <a:rPr lang="en-US" sz="2200" dirty="0" smtClean="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rgbClr val="C00000"/>
                </a:solidFill>
                <a:latin typeface="Calibri" panose="020F0502020204030204" pitchFamily="34" charset="0"/>
                <a:cs typeface="Arial" panose="020B0604020202020204" pitchFamily="34" charset="0"/>
              </a:rPr>
              <a:t>10</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
        <p:nvSpPr>
          <p:cNvPr id="3" name="Rectangle 2"/>
          <p:cNvSpPr/>
          <p:nvPr/>
        </p:nvSpPr>
        <p:spPr>
          <a:xfrm>
            <a:off x="4343400" y="1600200"/>
            <a:ext cx="4800600" cy="969496"/>
          </a:xfrm>
          <a:prstGeom prst="rect">
            <a:avLst/>
          </a:prstGeom>
          <a:solidFill>
            <a:schemeClr val="bg1">
              <a:lumMod val="95000"/>
            </a:schemeClr>
          </a:solidFill>
        </p:spPr>
        <p:txBody>
          <a:bodyPr wrap="square">
            <a:spAutoFit/>
          </a:bodyPr>
          <a:lstStyle/>
          <a:p>
            <a:r>
              <a:rPr lang="en-US" sz="1900" dirty="0">
                <a:solidFill>
                  <a:schemeClr val="bg2">
                    <a:lumMod val="25000"/>
                  </a:schemeClr>
                </a:solidFill>
              </a:rPr>
              <a:t>If an ORDER BY clause follows ROWNUM in the same query, then the rows will be reordered by the ORDER BY clause.</a:t>
            </a:r>
          </a:p>
        </p:txBody>
      </p:sp>
    </p:spTree>
    <p:extLst>
      <p:ext uri="{BB962C8B-B14F-4D97-AF65-F5344CB8AC3E}">
        <p14:creationId xmlns:p14="http://schemas.microsoft.com/office/powerpoint/2010/main" val="3691373979"/>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rowid</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1200329"/>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ROWID is a pseudocolumn that uniquely defines a single row in a database table. The term pseudocolumn is used because you can refer to ROWID in the WHERE clauses of a query as you would refer to a column stored in your database; the difference is you cannot insert, update, or delete ROWID values.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p:cNvGraphicFramePr>
            <a:graphicFrameLocks noGrp="1"/>
          </p:cNvGraphicFramePr>
          <p:nvPr>
            <p:extLst>
              <p:ext uri="{D42A27DB-BD31-4B8C-83A1-F6EECF244321}">
                <p14:modId xmlns:p14="http://schemas.microsoft.com/office/powerpoint/2010/main" val="1193080068"/>
              </p:ext>
            </p:extLst>
          </p:nvPr>
        </p:nvGraphicFramePr>
        <p:xfrm>
          <a:off x="152400" y="3200400"/>
          <a:ext cx="8873836" cy="1280160"/>
        </p:xfrm>
        <a:graphic>
          <a:graphicData uri="http://schemas.openxmlformats.org/drawingml/2006/table">
            <a:tbl>
              <a:tblPr>
                <a:tableStyleId>{5940675A-B579-460E-94D1-54222C63F5DA}</a:tableStyleId>
              </a:tblPr>
              <a:tblGrid>
                <a:gridCol w="3124200"/>
                <a:gridCol w="5749636"/>
              </a:tblGrid>
              <a:tr h="0">
                <a:tc>
                  <a:txBody>
                    <a:bodyPr/>
                    <a:lstStyle/>
                    <a:p>
                      <a:pPr algn="l" rtl="0" fontAlgn="t"/>
                      <a:r>
                        <a:rPr lang="en-US" u="none" strike="noStrike" dirty="0" smtClean="0">
                          <a:effectLst/>
                          <a:latin typeface="Calibri" panose="020F0502020204030204" pitchFamily="34" charset="0"/>
                          <a:cs typeface="Calibri" panose="020F0502020204030204" pitchFamily="34" charset="0"/>
                        </a:rPr>
                        <a:t>   </a:t>
                      </a:r>
                      <a:r>
                        <a:rPr kumimoji="0" lang="en-US" b="0" u="none" strike="noStrike" kern="1200" dirty="0" smtClean="0">
                          <a:solidFill>
                            <a:srgbClr val="145C93"/>
                          </a:solidFill>
                          <a:effectLst/>
                          <a:latin typeface="Calibri" panose="020F0502020204030204" pitchFamily="34" charset="0"/>
                          <a:ea typeface="+mn-ea"/>
                          <a:cs typeface="Calibri" panose="020F0502020204030204" pitchFamily="34" charset="0"/>
                        </a:rPr>
                        <a:t>ROWID_BLOCK_NUMBER</a:t>
                      </a:r>
                      <a:endParaRPr kumimoji="0" lang="en-US" b="0" u="none" strike="noStrike" kern="1200" dirty="0">
                        <a:solidFill>
                          <a:srgbClr val="145C93"/>
                        </a:solidFill>
                        <a:effectLst/>
                        <a:latin typeface="Calibri" panose="020F0502020204030204" pitchFamily="34" charset="0"/>
                        <a:ea typeface="+mn-ea"/>
                        <a:cs typeface="Calibri" panose="020F0502020204030204" pitchFamily="34" charset="0"/>
                      </a:endParaRPr>
                    </a:p>
                  </a:txBody>
                  <a:tcPr marL="57150" marR="57150" marT="76200" marB="76200"/>
                </a:tc>
                <a:tc>
                  <a:txBody>
                    <a:bodyPr/>
                    <a:lstStyle/>
                    <a:p>
                      <a:pPr algn="l" rtl="0" fontAlgn="t"/>
                      <a:r>
                        <a:rPr lang="en-US" dirty="0" smtClean="0">
                          <a:effectLst/>
                          <a:latin typeface="Calibri" panose="020F0502020204030204" pitchFamily="34" charset="0"/>
                          <a:cs typeface="Calibri" panose="020F0502020204030204" pitchFamily="34" charset="0"/>
                        </a:rPr>
                        <a:t>   Returns </a:t>
                      </a:r>
                      <a:r>
                        <a:rPr lang="en-US" dirty="0">
                          <a:effectLst/>
                          <a:latin typeface="Calibri" panose="020F0502020204030204" pitchFamily="34" charset="0"/>
                          <a:cs typeface="Calibri" panose="020F0502020204030204" pitchFamily="34" charset="0"/>
                        </a:rPr>
                        <a:t>the block number of a ROWID</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ROWID_RELATIVE_FNO</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file number of a ROWID</a:t>
                      </a:r>
                    </a:p>
                  </a:txBody>
                  <a:tcPr marL="57150" marR="57150" marT="76200" marB="76200"/>
                </a:tc>
              </a:tr>
              <a:tr h="0">
                <a:tc>
                  <a:txBody>
                    <a:bodyPr/>
                    <a:lstStyle/>
                    <a:p>
                      <a:pPr algn="l" rtl="0" fontAlgn="t"/>
                      <a:r>
                        <a:rPr lang="en-US" b="0" u="none" strike="noStrike" dirty="0" smtClean="0">
                          <a:solidFill>
                            <a:srgbClr val="145C93"/>
                          </a:solidFill>
                          <a:effectLst/>
                          <a:latin typeface="Calibri" panose="020F0502020204030204" pitchFamily="34" charset="0"/>
                          <a:cs typeface="Calibri" panose="020F0502020204030204" pitchFamily="34" charset="0"/>
                        </a:rPr>
                        <a:t>   ROWID_ROW_NUMBER</a:t>
                      </a:r>
                      <a:endParaRPr lang="en-US" b="0" dirty="0">
                        <a:solidFill>
                          <a:srgbClr val="222222"/>
                        </a:solidFill>
                        <a:effectLst/>
                        <a:latin typeface="Calibri" panose="020F0502020204030204" pitchFamily="34" charset="0"/>
                        <a:cs typeface="Calibri" panose="020F0502020204030204" pitchFamily="34" charset="0"/>
                      </a:endParaRPr>
                    </a:p>
                  </a:txBody>
                  <a:tcPr marL="57150" marR="57150" marT="76200" marB="76200"/>
                </a:tc>
                <a:tc>
                  <a:txBody>
                    <a:bodyPr/>
                    <a:lstStyle/>
                    <a:p>
                      <a:pPr algn="l" rtl="0" fontAlgn="t"/>
                      <a:r>
                        <a:rPr lang="en-US" b="0" dirty="0" smtClean="0">
                          <a:solidFill>
                            <a:srgbClr val="222222"/>
                          </a:solidFill>
                          <a:effectLst/>
                          <a:latin typeface="Calibri" panose="020F0502020204030204" pitchFamily="34" charset="0"/>
                          <a:cs typeface="Calibri" panose="020F0502020204030204" pitchFamily="34" charset="0"/>
                        </a:rPr>
                        <a:t>   Returns </a:t>
                      </a:r>
                      <a:r>
                        <a:rPr lang="en-US" b="0" dirty="0">
                          <a:solidFill>
                            <a:srgbClr val="222222"/>
                          </a:solidFill>
                          <a:effectLst/>
                          <a:latin typeface="Calibri" panose="020F0502020204030204" pitchFamily="34" charset="0"/>
                          <a:cs typeface="Calibri" panose="020F0502020204030204" pitchFamily="34" charset="0"/>
                        </a:rPr>
                        <a:t>the row number</a:t>
                      </a:r>
                    </a:p>
                  </a:txBody>
                  <a:tcPr marL="57150" marR="57150" marT="76200" marB="76200"/>
                </a:tc>
              </a:tr>
            </a:tbl>
          </a:graphicData>
        </a:graphic>
      </p:graphicFrame>
      <p:sp>
        <p:nvSpPr>
          <p:cNvPr id="4" name="Rectangle 3"/>
          <p:cNvSpPr/>
          <p:nvPr/>
        </p:nvSpPr>
        <p:spPr>
          <a:xfrm>
            <a:off x="61289" y="89613"/>
            <a:ext cx="2127505" cy="430887"/>
          </a:xfrm>
          <a:prstGeom prst="rect">
            <a:avLst/>
          </a:prstGeom>
        </p:spPr>
        <p:txBody>
          <a:bodyPr wrap="none">
            <a:spAutoFit/>
          </a:bodyPr>
          <a:lstStyle/>
          <a:p>
            <a:r>
              <a:rPr lang="en-US" sz="2200" dirty="0">
                <a:solidFill>
                  <a:srgbClr val="FFFF00"/>
                </a:solidFill>
              </a:rPr>
              <a:t>DBMS_ROWID</a:t>
            </a:r>
          </a:p>
        </p:txBody>
      </p:sp>
      <p:sp>
        <p:nvSpPr>
          <p:cNvPr id="3" name="Rectangle 2"/>
          <p:cNvSpPr/>
          <p:nvPr/>
        </p:nvSpPr>
        <p:spPr>
          <a:xfrm>
            <a:off x="152400" y="4677251"/>
            <a:ext cx="8873836" cy="400110"/>
          </a:xfrm>
          <a:prstGeom prst="rect">
            <a:avLst/>
          </a:prstGeom>
          <a:solidFill>
            <a:schemeClr val="bg2"/>
          </a:solidFill>
        </p:spPr>
        <p:txBody>
          <a:bodyPr wrap="square">
            <a:spAutoFit/>
          </a:bodyPr>
          <a:lstStyle/>
          <a:p>
            <a:r>
              <a:rPr lang="en-US" sz="2000" dirty="0">
                <a:solidFill>
                  <a:schemeClr val="accent2">
                    <a:lumMod val="50000"/>
                  </a:schemeClr>
                </a:solidFill>
                <a:latin typeface="Helvetica Neue"/>
              </a:rPr>
              <a:t>They are unique identifiers for rows in a table.</a:t>
            </a:r>
            <a:endParaRPr lang="en-US" sz="2000" dirty="0">
              <a:solidFill>
                <a:schemeClr val="accent2">
                  <a:lumMod val="50000"/>
                </a:schemeClr>
              </a:solidFill>
            </a:endParaRPr>
          </a:p>
        </p:txBody>
      </p:sp>
      <p:sp>
        <p:nvSpPr>
          <p:cNvPr id="10" name="Rectangle 9"/>
          <p:cNvSpPr/>
          <p:nvPr/>
        </p:nvSpPr>
        <p:spPr>
          <a:xfrm>
            <a:off x="152400" y="5201721"/>
            <a:ext cx="8873836" cy="923330"/>
          </a:xfrm>
          <a:prstGeom prst="rect">
            <a:avLst/>
          </a:prstGeom>
        </p:spPr>
        <p:txBody>
          <a:bodyPr wrap="square">
            <a:spAutoFit/>
          </a:bodyPr>
          <a:lstStyle/>
          <a:p>
            <a:r>
              <a:rPr lang="en-US" dirty="0">
                <a:solidFill>
                  <a:schemeClr val="bg2">
                    <a:lumMod val="50000"/>
                  </a:schemeClr>
                </a:solidFill>
              </a:rPr>
              <a:t>Although you can use the ROWID pseudocolumn in the SELECT and WHERE clause of a query, these pseudocolumn values are not actually stored in the database. You cannot insert, update, or delete a value of the ROWID pseudocolumn.</a:t>
            </a:r>
          </a:p>
        </p:txBody>
      </p:sp>
    </p:spTree>
    <p:extLst>
      <p:ext uri="{BB962C8B-B14F-4D97-AF65-F5344CB8AC3E}">
        <p14:creationId xmlns:p14="http://schemas.microsoft.com/office/powerpoint/2010/main" val="2733845068"/>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sys_guid()</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65247" y="2221468"/>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SYS_GUID()</a:t>
            </a:r>
          </a:p>
        </p:txBody>
      </p:sp>
      <p:sp>
        <p:nvSpPr>
          <p:cNvPr id="7" name="Rectangle 6"/>
          <p:cNvSpPr/>
          <p:nvPr/>
        </p:nvSpPr>
        <p:spPr>
          <a:xfrm>
            <a:off x="76200" y="838200"/>
            <a:ext cx="8991600" cy="1200329"/>
          </a:xfrm>
          <a:prstGeom prst="rect">
            <a:avLst/>
          </a:prstGeom>
        </p:spPr>
        <p:txBody>
          <a:bodyPr wrap="square">
            <a:spAutoFit/>
          </a:bodyPr>
          <a:lstStyle/>
          <a:p>
            <a:r>
              <a:rPr lang="en-US" dirty="0"/>
              <a:t>In </a:t>
            </a:r>
            <a:r>
              <a:rPr lang="en-US" b="1" dirty="0"/>
              <a:t>Oracle</a:t>
            </a:r>
            <a:r>
              <a:rPr lang="en-US" dirty="0"/>
              <a:t> PL/SQL, </a:t>
            </a:r>
            <a:r>
              <a:rPr lang="en-US" b="1" dirty="0"/>
              <a:t>SYS_GUID</a:t>
            </a:r>
            <a:r>
              <a:rPr lang="en-US" dirty="0"/>
              <a:t> is a built in function which returns the Global Unique Identifier (GUID) for a row in a table. It accepts no arguments and </a:t>
            </a:r>
            <a:r>
              <a:rPr lang="en-US" b="1" dirty="0">
                <a:solidFill>
                  <a:srgbClr val="C00000"/>
                </a:solidFill>
              </a:rPr>
              <a:t>returns a RAW value of 16 bytes</a:t>
            </a:r>
            <a:r>
              <a:rPr lang="en-US" dirty="0"/>
              <a:t>. Note that it is different from ROWID. A GUID is a sequence of characters that are supposed to be globally unique.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2743200"/>
            <a:ext cx="8873836"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sys_guid()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FC000"/>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rowid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sys_guid()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20808858"/>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random package</a:t>
            </a:r>
            <a:endParaRPr lang="en-IN" dirty="0"/>
          </a:p>
        </p:txBody>
      </p:sp>
    </p:spTree>
    <p:extLst>
      <p:ext uri="{BB962C8B-B14F-4D97-AF65-F5344CB8AC3E}">
        <p14:creationId xmlns:p14="http://schemas.microsoft.com/office/powerpoint/2010/main" val="2053158875"/>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string</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a:t>
            </a:r>
            <a:r>
              <a:rPr lang="en-US" dirty="0" smtClean="0">
                <a:latin typeface="Arial" panose="020B0604020202020204" pitchFamily="34" charset="0"/>
                <a:cs typeface="Arial" panose="020B0604020202020204" pitchFamily="34" charset="0"/>
              </a:rPr>
              <a:t>string generator</a:t>
            </a:r>
            <a:r>
              <a:rPr lang="en-US" dirty="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4495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string</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u</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20</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52400" y="1905000"/>
            <a:ext cx="8839200" cy="2169825"/>
          </a:xfrm>
          <a:prstGeom prst="rect">
            <a:avLst/>
          </a:prstGeom>
        </p:spPr>
        <p:txBody>
          <a:bodyPr wrap="square">
            <a:spAutoFit/>
          </a:bodyPr>
          <a:lstStyle/>
          <a:p>
            <a:pPr>
              <a:lnSpc>
                <a:spcPct val="150000"/>
              </a:lnSpc>
            </a:pPr>
            <a:r>
              <a:rPr lang="en-US" dirty="0" smtClean="0">
                <a:solidFill>
                  <a:schemeClr val="accent2">
                    <a:lumMod val="50000"/>
                  </a:schemeClr>
                </a:solidFill>
                <a:latin typeface="Arial" pitchFamily="34" charset="0"/>
                <a:cs typeface="Arial" pitchFamily="34" charset="0"/>
              </a:rPr>
              <a:t>'u', 'U' - returning string in uppercase alpha characters</a:t>
            </a:r>
          </a:p>
          <a:p>
            <a:pPr>
              <a:lnSpc>
                <a:spcPct val="150000"/>
              </a:lnSpc>
            </a:pPr>
            <a:r>
              <a:rPr lang="en-US" dirty="0" smtClean="0">
                <a:solidFill>
                  <a:schemeClr val="accent2">
                    <a:lumMod val="50000"/>
                  </a:schemeClr>
                </a:solidFill>
                <a:latin typeface="Arial" pitchFamily="34" charset="0"/>
                <a:cs typeface="Arial" pitchFamily="34" charset="0"/>
              </a:rPr>
              <a:t>'l', 'L' - returning string in lowercase alpha characters</a:t>
            </a:r>
          </a:p>
          <a:p>
            <a:pPr>
              <a:lnSpc>
                <a:spcPct val="150000"/>
              </a:lnSpc>
            </a:pPr>
            <a:r>
              <a:rPr lang="en-US" dirty="0" smtClean="0">
                <a:solidFill>
                  <a:schemeClr val="accent2">
                    <a:lumMod val="50000"/>
                  </a:schemeClr>
                </a:solidFill>
                <a:latin typeface="Arial" pitchFamily="34" charset="0"/>
                <a:cs typeface="Arial" pitchFamily="34" charset="0"/>
              </a:rPr>
              <a:t>'a', 'A' - returning string in mixed case alpha characters</a:t>
            </a:r>
          </a:p>
          <a:p>
            <a:pPr>
              <a:lnSpc>
                <a:spcPct val="150000"/>
              </a:lnSpc>
            </a:pPr>
            <a:r>
              <a:rPr lang="en-US" dirty="0" smtClean="0">
                <a:solidFill>
                  <a:schemeClr val="accent2">
                    <a:lumMod val="50000"/>
                  </a:schemeClr>
                </a:solidFill>
                <a:latin typeface="Arial" pitchFamily="34" charset="0"/>
                <a:cs typeface="Arial" pitchFamily="34" charset="0"/>
              </a:rPr>
              <a:t>'x', 'X' - returning string in uppercase alpha-numeric characters</a:t>
            </a:r>
          </a:p>
          <a:p>
            <a:pPr>
              <a:lnSpc>
                <a:spcPct val="150000"/>
              </a:lnSpc>
            </a:pPr>
            <a:r>
              <a:rPr lang="en-US" dirty="0" smtClean="0">
                <a:solidFill>
                  <a:schemeClr val="accent2">
                    <a:lumMod val="50000"/>
                  </a:schemeClr>
                </a:solidFill>
                <a:latin typeface="Arial" pitchFamily="34" charset="0"/>
                <a:cs typeface="Arial" pitchFamily="34" charset="0"/>
              </a:rPr>
              <a:t>'p', 'P' - returning string in any printable characters.</a:t>
            </a:r>
            <a:endParaRPr lang="en-US" dirty="0">
              <a:solidFill>
                <a:schemeClr val="accent2">
                  <a:lumMod val="50000"/>
                </a:schemeClr>
              </a:solidFill>
              <a:latin typeface="Arial" pitchFamily="34" charset="0"/>
              <a:cs typeface="Arial" pitchFamily="34" charset="0"/>
            </a:endParaRPr>
          </a:p>
        </p:txBody>
      </p:sp>
    </p:spTree>
    <p:extLst>
      <p:ext uri="{BB962C8B-B14F-4D97-AF65-F5344CB8AC3E}">
        <p14:creationId xmlns:p14="http://schemas.microsoft.com/office/powerpoint/2010/main" val="1745905814"/>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random number</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dbms_random.value()</a:t>
            </a:r>
          </a:p>
          <a:p>
            <a:r>
              <a:rPr lang="en-US" i="1" dirty="0">
                <a:solidFill>
                  <a:srgbClr val="FCF75E"/>
                </a:solidFill>
                <a:latin typeface="Arial" pitchFamily="34" charset="0"/>
                <a:cs typeface="Arial" pitchFamily="34" charset="0"/>
              </a:rPr>
              <a:t>dbms_random.value(low in number, high in number)</a:t>
            </a:r>
          </a:p>
        </p:txBody>
      </p:sp>
      <p:sp>
        <p:nvSpPr>
          <p:cNvPr id="9" name="Rectangle 8"/>
          <p:cNvSpPr/>
          <p:nvPr/>
        </p:nvSpPr>
        <p:spPr>
          <a:xfrm>
            <a:off x="152400" y="2286000"/>
            <a:ext cx="8873836"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C000"/>
                </a:solidFill>
                <a:latin typeface="Calibri" panose="020F0502020204030204" pitchFamily="34" charset="0"/>
                <a:cs typeface="Calibri" panose="020F0502020204030204" pitchFamily="34" charset="0"/>
              </a:rPr>
              <a:t>dbms_random</a:t>
            </a:r>
            <a:r>
              <a:rPr lang="en-US" sz="2200" dirty="0" smtClean="0">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value</a:t>
            </a:r>
            <a:r>
              <a:rPr lang="en-US" sz="2200" dirty="0" smtClean="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dbms_random</a:t>
            </a:r>
            <a:r>
              <a:rPr lang="en-US" sz="2200" dirty="0">
                <a:latin typeface="Calibri" panose="020F0502020204030204" pitchFamily="34" charset="0"/>
                <a:cs typeface="Calibri" panose="020F0502020204030204" pitchFamily="34" charset="0"/>
              </a:rPr>
              <a:t>.</a:t>
            </a:r>
            <a:r>
              <a:rPr lang="en-US" sz="2200" dirty="0">
                <a:solidFill>
                  <a:srgbClr val="BAB294"/>
                </a:solidFill>
                <a:latin typeface="Calibri" panose="020F0502020204030204" pitchFamily="34" charset="0"/>
                <a:cs typeface="Calibri" panose="020F0502020204030204" pitchFamily="34" charset="0"/>
              </a:rPr>
              <a:t>value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100</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DBMS_RANDOM package provides a built-in random number generator.</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84201176"/>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a:t>
            </a:r>
            <a:r>
              <a:rPr lang="en-IN" dirty="0" smtClean="0">
                <a:solidFill>
                  <a:srgbClr val="7EEEE3"/>
                </a:solidFill>
                <a:latin typeface="Segoe UI Light" panose="020B0502040204020203" pitchFamily="34" charset="0"/>
                <a:cs typeface="Segoe UI Light" panose="020B0502040204020203" pitchFamily="34" charset="0"/>
              </a:rPr>
              <a:t>is database</a:t>
            </a:r>
            <a:r>
              <a:rPr lang="en-IN" dirty="0">
                <a:solidFill>
                  <a:srgbClr val="7EEEE3"/>
                </a:solidFill>
                <a:latin typeface="Segoe UI Light" panose="020B0502040204020203" pitchFamily="34" charset="0"/>
                <a:cs typeface="Segoe UI Light" panose="020B0502040204020203" pitchFamily="34" charset="0"/>
              </a:rPr>
              <a:t>?</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152400" y="152400"/>
            <a:ext cx="8839200" cy="830997"/>
          </a:xfrm>
          <a:prstGeom prst="rect">
            <a:avLst/>
          </a:prstGeom>
        </p:spPr>
        <p:txBody>
          <a:bodyPr wrap="square">
            <a:spAutoFit/>
          </a:bodyPr>
          <a:lstStyle/>
          <a:p>
            <a:r>
              <a:rPr lang="en-IN" sz="2400" dirty="0">
                <a:solidFill>
                  <a:schemeClr val="accent5">
                    <a:lumMod val="50000"/>
                  </a:schemeClr>
                </a:solidFill>
                <a:latin typeface="arial" panose="020B0604020202020204" pitchFamily="34" charset="0"/>
              </a:rPr>
              <a:t>A </a:t>
            </a:r>
            <a:r>
              <a:rPr lang="en-IN" sz="2400" b="1" dirty="0">
                <a:solidFill>
                  <a:schemeClr val="accent5">
                    <a:lumMod val="50000"/>
                  </a:schemeClr>
                </a:solidFill>
                <a:latin typeface="arial" panose="020B0604020202020204" pitchFamily="34" charset="0"/>
              </a:rPr>
              <a:t>database application</a:t>
            </a:r>
            <a:r>
              <a:rPr lang="en-IN" sz="2400" dirty="0">
                <a:solidFill>
                  <a:schemeClr val="accent5">
                    <a:lumMod val="50000"/>
                  </a:schemeClr>
                </a:solidFill>
                <a:latin typeface="arial" panose="020B0604020202020204" pitchFamily="34" charset="0"/>
              </a:rPr>
              <a:t> is a computer program whose primary purpose is entering and retrieving </a:t>
            </a:r>
            <a:r>
              <a:rPr lang="en-IN" sz="2400" dirty="0" smtClean="0">
                <a:solidFill>
                  <a:schemeClr val="accent5">
                    <a:lumMod val="50000"/>
                  </a:schemeClr>
                </a:solidFill>
                <a:latin typeface="arial" panose="020B0604020202020204" pitchFamily="34" charset="0"/>
              </a:rPr>
              <a:t>information.</a:t>
            </a:r>
            <a:endParaRPr lang="en-IN" sz="24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define variables</a:t>
            </a:r>
            <a:endParaRPr lang="en-US" dirty="0"/>
          </a:p>
        </p:txBody>
      </p:sp>
      <p:sp>
        <p:nvSpPr>
          <p:cNvPr id="3" name="Rectangle 2"/>
          <p:cNvSpPr/>
          <p:nvPr/>
        </p:nvSpPr>
        <p:spPr>
          <a:xfrm>
            <a:off x="992124" y="3145510"/>
            <a:ext cx="7159752" cy="816890"/>
          </a:xfrm>
          <a:prstGeom prst="rect">
            <a:avLst/>
          </a:prstGeom>
          <a:solidFill>
            <a:srgbClr val="E8F97F"/>
          </a:solidFill>
        </p:spPr>
        <p:txBody>
          <a:bodyPr wrap="square">
            <a:spAutoFit/>
          </a:bodyPr>
          <a:lstStyle/>
          <a:p>
            <a:pPr>
              <a:lnSpc>
                <a:spcPct val="107000"/>
              </a:lnSpc>
            </a:pPr>
            <a:r>
              <a:rPr lang="en-US" sz="2200" dirty="0">
                <a:latin typeface="Segoe UI Light" panose="020B0502040204020203" pitchFamily="34" charset="0"/>
                <a:ea typeface="Calibri" panose="020F0502020204030204" pitchFamily="34" charset="0"/>
                <a:cs typeface="Segoe UI Light" panose="020B0502040204020203" pitchFamily="34" charset="0"/>
              </a:rPr>
              <a:t>You can use substitution variables anywhere in SQL and SQL*Plus commands.</a:t>
            </a:r>
          </a:p>
        </p:txBody>
      </p:sp>
      <p:sp>
        <p:nvSpPr>
          <p:cNvPr id="4" name="Rectangle 3"/>
          <p:cNvSpPr/>
          <p:nvPr/>
        </p:nvSpPr>
        <p:spPr>
          <a:xfrm>
            <a:off x="304800" y="228600"/>
            <a:ext cx="8458200" cy="646331"/>
          </a:xfrm>
          <a:prstGeom prst="rect">
            <a:avLst/>
          </a:prstGeom>
          <a:solidFill>
            <a:srgbClr val="7E4C2E"/>
          </a:solidFill>
        </p:spPr>
        <p:txBody>
          <a:bodyPr wrap="square">
            <a:spAutoFit/>
          </a:bodyPr>
          <a:lstStyle/>
          <a:p>
            <a:r>
              <a:rPr lang="en-US" dirty="0">
                <a:solidFill>
                  <a:schemeClr val="accent4">
                    <a:lumMod val="40000"/>
                    <a:lumOff val="60000"/>
                  </a:schemeClr>
                </a:solidFill>
              </a:rPr>
              <a:t>Defines the substitution character (by default the ampersand "&amp;") and turns substitution on and off.</a:t>
            </a:r>
          </a:p>
        </p:txBody>
      </p:sp>
      <p:sp>
        <p:nvSpPr>
          <p:cNvPr id="6" name="Rectangle 5"/>
          <p:cNvSpPr/>
          <p:nvPr/>
        </p:nvSpPr>
        <p:spPr>
          <a:xfrm>
            <a:off x="304800" y="972126"/>
            <a:ext cx="2103076" cy="769441"/>
          </a:xfrm>
          <a:prstGeom prst="rect">
            <a:avLst/>
          </a:prstGeom>
        </p:spPr>
        <p:txBody>
          <a:bodyPr wrap="none">
            <a:spAutoFit/>
          </a:bodyPr>
          <a:lstStyle/>
          <a:p>
            <a:r>
              <a:rPr lang="en-US" sz="2200" dirty="0">
                <a:solidFill>
                  <a:srgbClr val="00A2E8"/>
                </a:solidFill>
                <a:latin typeface="Calibri" panose="020F0502020204030204" pitchFamily="34" charset="0"/>
                <a:cs typeface="Calibri" panose="020F0502020204030204" pitchFamily="34" charset="0"/>
              </a:rPr>
              <a:t>set</a:t>
            </a:r>
            <a:r>
              <a:rPr lang="en-US" sz="2200" dirty="0"/>
              <a:t> </a:t>
            </a:r>
            <a:r>
              <a:rPr lang="en-US" sz="2200" dirty="0">
                <a:solidFill>
                  <a:srgbClr val="7F7F7F"/>
                </a:solidFill>
                <a:latin typeface="Calibri" panose="020F0502020204030204" pitchFamily="34" charset="0"/>
                <a:cs typeface="Calibri" panose="020F0502020204030204" pitchFamily="34" charset="0"/>
              </a:rPr>
              <a:t>define #</a:t>
            </a:r>
          </a:p>
          <a:p>
            <a:r>
              <a:rPr lang="en-US" sz="2200" dirty="0" smtClean="0">
                <a:solidFill>
                  <a:srgbClr val="00A2E8"/>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define on/off</a:t>
            </a:r>
          </a:p>
        </p:txBody>
      </p:sp>
      <p:sp>
        <p:nvSpPr>
          <p:cNvPr id="7" name="Rectangle 6"/>
          <p:cNvSpPr/>
          <p:nvPr/>
        </p:nvSpPr>
        <p:spPr>
          <a:xfrm>
            <a:off x="304800" y="1834920"/>
            <a:ext cx="8458199"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a:t>
            </a:r>
            <a:r>
              <a:rPr lang="en-US" sz="2200" dirty="0" smtClean="0">
                <a:solidFill>
                  <a:srgbClr val="00A2E8"/>
                </a:solidFill>
                <a:latin typeface="Calibri" panose="020F0502020204030204" pitchFamily="34" charset="0"/>
                <a:cs typeface="Calibri" panose="020F0502020204030204" pitchFamily="34" charset="0"/>
              </a:rPr>
              <a:t>et</a:t>
            </a:r>
            <a:r>
              <a:rPr lang="en-US" sz="2200" i="1" dirty="0" smtClean="0">
                <a:solidFill>
                  <a:srgbClr val="0D0D0D"/>
                </a:solidFill>
                <a:latin typeface="Calibri" panose="020F0502020204030204" pitchFamily="34" charset="0"/>
                <a:ea typeface="MS Mincho"/>
                <a:cs typeface="Calibri" panose="020F0502020204030204" pitchFamily="34" charset="0"/>
              </a:rPr>
              <a:t> </a:t>
            </a:r>
            <a:r>
              <a:rPr lang="en-US" sz="2200" dirty="0">
                <a:solidFill>
                  <a:srgbClr val="7F7F7F"/>
                </a:solidFill>
                <a:latin typeface="Calibri" panose="020F0502020204030204" pitchFamily="34" charset="0"/>
                <a:cs typeface="Calibri" panose="020F0502020204030204" pitchFamily="34" charset="0"/>
              </a:rPr>
              <a:t>verify </a:t>
            </a:r>
            <a:r>
              <a:rPr lang="en-US" sz="2200" dirty="0" smtClean="0">
                <a:solidFill>
                  <a:srgbClr val="7F7F7F"/>
                </a:solidFill>
                <a:latin typeface="Calibri" panose="020F0502020204030204" pitchFamily="34" charset="0"/>
                <a:cs typeface="Calibri" panose="020F0502020204030204" pitchFamily="34" charset="0"/>
              </a:rPr>
              <a:t>on/off </a:t>
            </a:r>
            <a:r>
              <a:rPr lang="en-US" sz="2200" b="1" i="1" dirty="0" smtClean="0">
                <a:solidFill>
                  <a:srgbClr val="FC6F0D"/>
                </a:solidFill>
                <a:latin typeface="Calibri" panose="020F0502020204030204" pitchFamily="34" charset="0"/>
                <a:ea typeface="MS Mincho"/>
                <a:cs typeface="Calibri" panose="020F0502020204030204" pitchFamily="34" charset="0"/>
              </a:rPr>
              <a:t>(</a:t>
            </a:r>
            <a:r>
              <a:rPr lang="en-US" sz="2200" b="1" i="1" dirty="0">
                <a:solidFill>
                  <a:srgbClr val="FC6F0D"/>
                </a:solidFill>
                <a:latin typeface="Calibri" panose="020F0502020204030204" pitchFamily="34" charset="0"/>
                <a:ea typeface="MS Mincho"/>
                <a:cs typeface="Calibri" panose="020F0502020204030204" pitchFamily="34" charset="0"/>
              </a:rPr>
              <a:t>will not display old line when we user “&amp;” sign)</a:t>
            </a:r>
            <a:endParaRPr lang="en-US" sz="2200" b="1"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05503169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define &amp; undefine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87086" y="1752600"/>
            <a:ext cx="8873836" cy="1446550"/>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 </a:t>
            </a:r>
            <a:r>
              <a:rPr lang="en-US" sz="2200" dirty="0" smtClean="0">
                <a:solidFill>
                  <a:schemeClr val="accent6"/>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10</a:t>
            </a: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name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KING</a:t>
            </a:r>
            <a:endParaRPr lang="en-US" sz="2200" dirty="0" smtClean="0">
              <a:solidFill>
                <a:schemeClr val="bg1">
                  <a:lumMod val="50000"/>
                </a:schemeClr>
              </a:solidFill>
              <a:latin typeface="Calibri" panose="020F0502020204030204" pitchFamily="34" charset="0"/>
              <a:cs typeface="Calibri" panose="020F0502020204030204" pitchFamily="34" charset="0"/>
            </a:endParaRPr>
          </a:p>
          <a:p>
            <a:r>
              <a:rPr lang="en-US" sz="2200" dirty="0">
                <a:solidFill>
                  <a:srgbClr val="7F7F7F"/>
                </a:solidFill>
                <a:latin typeface="Calibri" panose="020F0502020204030204" pitchFamily="34" charset="0"/>
                <a:cs typeface="Calibri" panose="020F0502020204030204" pitchFamily="34" charset="0"/>
              </a:rPr>
              <a:t>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jb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solidFill>
                  <a:schemeClr val="bg1">
                    <a:lumMod val="50000"/>
                  </a:schemeClr>
                </a:solidFill>
                <a:latin typeface="Calibri" panose="020F0502020204030204" pitchFamily="34" charset="0"/>
                <a:cs typeface="Calibri" panose="020F0502020204030204" pitchFamily="34" charset="0"/>
              </a:rPr>
              <a:t>define </a:t>
            </a:r>
            <a:r>
              <a:rPr lang="en-US" sz="2200" dirty="0">
                <a:latin typeface="Calibri" panose="020F0502020204030204" pitchFamily="34" charset="0"/>
                <a:cs typeface="Calibri" panose="020F0502020204030204" pitchFamily="34" charset="0"/>
              </a:rPr>
              <a:t>dt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23-JAN-82</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6" name="Rectangle 5"/>
          <p:cNvSpPr/>
          <p:nvPr/>
        </p:nvSpPr>
        <p:spPr>
          <a:xfrm>
            <a:off x="90647" y="129540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DEF[INE] [variable] | [variable = text]</a:t>
            </a: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Specifies a user or predefined variable and assigns a CHAR value to it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90647" y="4746456"/>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UNDEF[INE] variable ...</a:t>
            </a:r>
          </a:p>
        </p:txBody>
      </p:sp>
      <p:sp>
        <p:nvSpPr>
          <p:cNvPr id="9" name="Rectangle 8"/>
          <p:cNvSpPr/>
          <p:nvPr/>
        </p:nvSpPr>
        <p:spPr>
          <a:xfrm>
            <a:off x="87086" y="32004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rPr>
              <a:t>dno</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name</a:t>
            </a:r>
            <a:r>
              <a:rPr lang="en-US" sz="2200" dirty="0" smtClean="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jb</a:t>
            </a:r>
            <a:r>
              <a:rPr lang="en-US" sz="2200" dirty="0" smtClean="0">
                <a:solidFill>
                  <a:srgbClr val="7F7F7F"/>
                </a:solidFill>
                <a:latin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dt</a:t>
            </a:r>
            <a:r>
              <a:rPr lang="en-US" sz="2200" dirty="0" smtClean="0">
                <a:solidFill>
                  <a:srgbClr val="7F7F7F"/>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0" name="Rectangle 9"/>
          <p:cNvSpPr/>
          <p:nvPr/>
        </p:nvSpPr>
        <p:spPr>
          <a:xfrm>
            <a:off x="76200" y="4060656"/>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Deletes one or more substitution variables that you defined </a:t>
            </a:r>
            <a:r>
              <a:rPr lang="en-US" dirty="0" smtClean="0">
                <a:latin typeface="Arial" panose="020B0604020202020204" pitchFamily="34" charset="0"/>
                <a:cs typeface="Arial" panose="020B0604020202020204" pitchFamily="34" charset="0"/>
              </a:rPr>
              <a:t>explicitly </a:t>
            </a:r>
            <a:r>
              <a:rPr lang="en-US" dirty="0">
                <a:latin typeface="Arial" panose="020B0604020202020204" pitchFamily="34" charset="0"/>
                <a:cs typeface="Arial" panose="020B0604020202020204" pitchFamily="34" charset="0"/>
              </a:rPr>
              <a:t>with the DEFINE command.</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17764" y="5181600"/>
            <a:ext cx="8843158" cy="769441"/>
          </a:xfrm>
          <a:prstGeom prst="rect">
            <a:avLst/>
          </a:prstGeom>
        </p:spPr>
        <p:txBody>
          <a:bodyPr wrap="square">
            <a:spAutoFit/>
          </a:bodyPr>
          <a:lstStyle/>
          <a:p>
            <a:r>
              <a:rPr lang="en-US" sz="2200" dirty="0">
                <a:solidFill>
                  <a:srgbClr val="7F7F7F"/>
                </a:solidFill>
                <a:latin typeface="Calibri" panose="020F0502020204030204" pitchFamily="34" charset="0"/>
                <a:cs typeface="Calibri" panose="020F0502020204030204" pitchFamily="34" charset="0"/>
              </a:rPr>
              <a:t>undefine</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dno</a:t>
            </a:r>
          </a:p>
          <a:p>
            <a:r>
              <a:rPr lang="en-US" sz="2200" dirty="0" smtClean="0">
                <a:solidFill>
                  <a:srgbClr val="7F7F7F"/>
                </a:solidFill>
                <a:latin typeface="Calibri" panose="020F0502020204030204" pitchFamily="34" charset="0"/>
                <a:cs typeface="Calibri" panose="020F0502020204030204" pitchFamily="34" charset="0"/>
              </a:rPr>
              <a:t>undefine </a:t>
            </a:r>
            <a:r>
              <a:rPr lang="en-US" sz="2200" dirty="0" smtClean="0">
                <a:latin typeface="Calibri" panose="020F0502020204030204" pitchFamily="34" charset="0"/>
                <a:cs typeface="Calibri" panose="020F0502020204030204" pitchFamily="34" charset="0"/>
              </a:rPr>
              <a:t>name jb dt</a:t>
            </a:r>
            <a:endParaRPr lang="en-US" sz="2200" dirty="0">
              <a:latin typeface="Calibri" panose="020F0502020204030204" pitchFamily="34" charset="0"/>
              <a:cs typeface="Calibri" panose="020F0502020204030204" pitchFamily="34" charset="0"/>
            </a:endParaRPr>
          </a:p>
        </p:txBody>
      </p:sp>
      <p:cxnSp>
        <p:nvCxnSpPr>
          <p:cNvPr id="13" name="Straight Connector 12"/>
          <p:cNvCxnSpPr/>
          <p:nvPr/>
        </p:nvCxnSpPr>
        <p:spPr>
          <a:xfrm>
            <a:off x="117764" y="3908256"/>
            <a:ext cx="8843158" cy="0"/>
          </a:xfrm>
          <a:prstGeom prst="line">
            <a:avLst/>
          </a:prstGeom>
          <a:ln w="19050" cmpd="sng">
            <a:solidFill>
              <a:schemeClr val="bg2">
                <a:lumMod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2867065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accept</a:t>
            </a:r>
            <a:endParaRPr lang="en-US" dirty="0"/>
          </a:p>
        </p:txBody>
      </p:sp>
    </p:spTree>
    <p:extLst>
      <p:ext uri="{BB962C8B-B14F-4D97-AF65-F5344CB8AC3E}">
        <p14:creationId xmlns:p14="http://schemas.microsoft.com/office/powerpoint/2010/main" val="3615593243"/>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accept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646331"/>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ACC[EPT] variable [NUM[BER] | CHAR | DATE] [FOR[MAT] format] [DEF[AULT] default] [PROMPT text</a:t>
            </a:r>
            <a:r>
              <a:rPr lang="en-US" i="1" dirty="0" smtClean="0">
                <a:solidFill>
                  <a:srgbClr val="FCF75E"/>
                </a:solidFill>
                <a:latin typeface="Arial" pitchFamily="34" charset="0"/>
                <a:cs typeface="Arial" pitchFamily="34" charset="0"/>
              </a:rPr>
              <a:t>] [HIDE]</a:t>
            </a:r>
            <a:endParaRPr lang="en-US" i="1" dirty="0">
              <a:solidFill>
                <a:srgbClr val="FCF75E"/>
              </a:solidFill>
              <a:latin typeface="Arial" pitchFamily="34" charset="0"/>
              <a:cs typeface="Arial" pitchFamily="34" charset="0"/>
            </a:endParaRPr>
          </a:p>
        </p:txBody>
      </p:sp>
      <p:sp>
        <p:nvSpPr>
          <p:cNvPr id="7" name="Rectangle 6"/>
          <p:cNvSpPr/>
          <p:nvPr/>
        </p:nvSpPr>
        <p:spPr>
          <a:xfrm>
            <a:off x="76200" y="838200"/>
            <a:ext cx="8991600" cy="369332"/>
          </a:xfrm>
          <a:prstGeom prst="rect">
            <a:avLst/>
          </a:prstGeom>
        </p:spPr>
        <p:txBody>
          <a:bodyPr wrap="square">
            <a:spAutoFit/>
          </a:bodyPr>
          <a:lstStyle/>
          <a:p>
            <a:r>
              <a:rPr lang="en-US" dirty="0">
                <a:latin typeface="Arial" panose="020B0604020202020204" pitchFamily="34" charset="0"/>
                <a:cs typeface="Arial" panose="020B0604020202020204" pitchFamily="34" charset="0"/>
              </a:rPr>
              <a:t>Reads a line of input and stores it in a given substitution variable.</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90647" y="4876800"/>
            <a:ext cx="8873836"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smtClean="0">
                <a:latin typeface="Calibri" panose="020F0502020204030204" pitchFamily="34" charset="0"/>
                <a:cs typeface="Calibri" panose="020F0502020204030204" pitchFamily="34" charset="0"/>
              </a:rPr>
              <a:t>pwd</a:t>
            </a:r>
            <a:r>
              <a:rPr lang="en-US" sz="2200" dirty="0">
                <a:solidFill>
                  <a:srgbClr val="7F7F7F"/>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rgbClr val="B97A57"/>
                </a:solidFill>
                <a:latin typeface="Calibri" panose="020F0502020204030204" pitchFamily="34" charset="0"/>
              </a:rPr>
              <a:t>&amp;</a:t>
            </a:r>
            <a:r>
              <a:rPr lang="en-US" sz="2200" dirty="0">
                <a:latin typeface="Calibri" panose="020F0502020204030204" pitchFamily="34" charset="0"/>
                <a:cs typeface="Calibri" panose="020F0502020204030204" pitchFamily="34" charset="0"/>
              </a:rPr>
              <a:t>firstn</a:t>
            </a:r>
            <a:r>
              <a:rPr lang="en-US" sz="2200" dirty="0" smtClean="0">
                <a:latin typeface="Calibri" panose="020F0502020204030204" pitchFamily="34" charset="0"/>
                <a:cs typeface="Calibri" panose="020F0502020204030204" pitchFamily="34" charset="0"/>
              </a:rPr>
              <a:t>ame</a:t>
            </a:r>
            <a:r>
              <a:rPr lang="en-US" sz="2200" smtClean="0">
                <a:solidFill>
                  <a:srgbClr val="7F7F7F"/>
                </a:solidFill>
                <a:latin typeface="Calibri" panose="020F0502020204030204" pitchFamily="34" charset="0"/>
              </a:rPr>
              <a:t>'</a:t>
            </a:r>
            <a:r>
              <a:rPr lang="en-US" sz="2200" smtClean="0">
                <a:solidFill>
                  <a:schemeClr val="bg1">
                    <a:lumMod val="50000"/>
                  </a:schemeClr>
                </a:solidFill>
                <a:latin typeface="Calibri" panose="020F0502020204030204" pitchFamily="34" charset="0"/>
                <a:cs typeface="Calibri" panose="020F0502020204030204" pitchFamily="34" charset="0"/>
              </a:rPr>
              <a:t>,</a:t>
            </a:r>
            <a:r>
              <a:rPr lang="en-US" sz="2200" smtClean="0">
                <a:latin typeface="Calibri" panose="020F0502020204030204" pitchFamily="34" charset="0"/>
                <a:cs typeface="Calibri" panose="020F0502020204030204" pitchFamily="34" charset="0"/>
              </a:rPr>
              <a:t> </a:t>
            </a:r>
            <a:r>
              <a:rPr lang="en-US" sz="2200" smtClean="0">
                <a:solidFill>
                  <a:srgbClr val="B97A57"/>
                </a:solidFill>
                <a:latin typeface="Calibri" panose="020F0502020204030204" pitchFamily="34" charset="0"/>
              </a:rPr>
              <a:t>&amp;</a:t>
            </a:r>
            <a:r>
              <a:rPr lang="en-US" sz="2200" smtClean="0">
                <a:latin typeface="Calibri" panose="020F0502020204030204" pitchFamily="34" charset="0"/>
                <a:cs typeface="Calibri" panose="020F0502020204030204" pitchFamily="34" charset="0"/>
              </a:rPr>
              <a:t>salary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11" name="Rectangle 10"/>
          <p:cNvSpPr/>
          <p:nvPr/>
        </p:nvSpPr>
        <p:spPr>
          <a:xfrm>
            <a:off x="117764" y="2286978"/>
            <a:ext cx="8950036" cy="2123658"/>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a</a:t>
            </a:r>
            <a:r>
              <a:rPr lang="en-US" sz="2200" dirty="0" smtClean="0">
                <a:solidFill>
                  <a:srgbClr val="00A2E8"/>
                </a:solidFill>
                <a:latin typeface="Calibri" panose="020F0502020204030204" pitchFamily="34" charset="0"/>
                <a:cs typeface="Calibri" panose="020F0502020204030204" pitchFamily="34" charset="0"/>
              </a:rPr>
              <a:t>ccept </a:t>
            </a:r>
            <a:r>
              <a:rPr lang="en-US" sz="2200" dirty="0" smtClean="0">
                <a:latin typeface="Calibri" panose="020F0502020204030204" pitchFamily="34" charset="0"/>
                <a:cs typeface="Calibri" panose="020F0502020204030204" pitchFamily="34" charset="0"/>
              </a:rPr>
              <a:t>pwd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'Password:  ' </a:t>
            </a:r>
            <a:r>
              <a:rPr lang="en-US" sz="2200" dirty="0" smtClean="0">
                <a:solidFill>
                  <a:srgbClr val="00A2E8"/>
                </a:solidFill>
                <a:latin typeface="Calibri" panose="020F0502020204030204" pitchFamily="34" charset="0"/>
                <a:cs typeface="Calibri" panose="020F0502020204030204" pitchFamily="34" charset="0"/>
              </a:rPr>
              <a:t>HIDE</a:t>
            </a: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a:solidFill>
                  <a:srgbClr val="00A2E8"/>
                </a:solidFill>
                <a:latin typeface="Calibri" panose="020F0502020204030204" pitchFamily="34" charset="0"/>
                <a:cs typeface="Calibri" panose="020F0502020204030204" pitchFamily="34" charset="0"/>
              </a:rPr>
              <a:t>accept </a:t>
            </a:r>
            <a:r>
              <a:rPr lang="en-US" sz="2200" dirty="0">
                <a:latin typeface="Calibri" panose="020F0502020204030204" pitchFamily="34" charset="0"/>
                <a:cs typeface="Calibri" panose="020F0502020204030204" pitchFamily="34" charset="0"/>
              </a:rPr>
              <a:t>firstname </a:t>
            </a:r>
            <a:r>
              <a:rPr lang="en-US" sz="2200" dirty="0">
                <a:solidFill>
                  <a:srgbClr val="7F7F7F"/>
                </a:solidFill>
                <a:latin typeface="Calibri" panose="020F0502020204030204" pitchFamily="34" charset="0"/>
                <a:cs typeface="Calibri" panose="020F0502020204030204" pitchFamily="34" charset="0"/>
              </a:rPr>
              <a:t>CHAR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'A12'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employee name:  '</a:t>
            </a:r>
            <a:endParaRPr lang="en-US" sz="2200" dirty="0">
              <a:solidFill>
                <a:srgbClr val="00A2E8"/>
              </a:solidFill>
              <a:latin typeface="Calibri" panose="020F0502020204030204" pitchFamily="34" charset="0"/>
              <a:cs typeface="Calibri" panose="020F0502020204030204" pitchFamily="34" charset="0"/>
            </a:endParaRPr>
          </a:p>
          <a:p>
            <a:endParaRPr lang="en-US" sz="2200" dirty="0" smtClean="0">
              <a:solidFill>
                <a:srgbClr val="00A2E8"/>
              </a:solidFill>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accept </a:t>
            </a:r>
            <a:r>
              <a:rPr lang="en-US" sz="2200" dirty="0" smtClean="0">
                <a:latin typeface="Calibri" panose="020F0502020204030204" pitchFamily="34" charset="0"/>
                <a:cs typeface="Calibri" panose="020F0502020204030204" pitchFamily="34" charset="0"/>
              </a:rPr>
              <a:t>salary </a:t>
            </a:r>
            <a:r>
              <a:rPr lang="en-US" sz="2200" dirty="0">
                <a:solidFill>
                  <a:srgbClr val="7F7F7F"/>
                </a:solidFill>
                <a:latin typeface="Calibri" panose="020F0502020204030204" pitchFamily="34" charset="0"/>
                <a:cs typeface="Calibri" panose="020F0502020204030204" pitchFamily="34" charset="0"/>
              </a:rPr>
              <a:t>NUMBER</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FORMAT</a:t>
            </a:r>
            <a:r>
              <a:rPr lang="en-US" sz="2200" dirty="0">
                <a:latin typeface="Calibri" panose="020F0502020204030204" pitchFamily="34" charset="0"/>
                <a:cs typeface="Calibri" panose="020F0502020204030204" pitchFamily="34" charset="0"/>
              </a:rPr>
              <a:t> '9999.99' </a:t>
            </a:r>
            <a:r>
              <a:rPr lang="en-US" sz="2200" dirty="0">
                <a:solidFill>
                  <a:srgbClr val="00A2E8"/>
                </a:solidFill>
                <a:latin typeface="Calibri" panose="020F0502020204030204" pitchFamily="34" charset="0"/>
                <a:cs typeface="Calibri" panose="020F0502020204030204" pitchFamily="34" charset="0"/>
              </a:rPr>
              <a:t>DEFAULT</a:t>
            </a:r>
            <a:r>
              <a:rPr lang="en-US" sz="2200" dirty="0">
                <a:latin typeface="Calibri" panose="020F0502020204030204" pitchFamily="34" charset="0"/>
                <a:cs typeface="Calibri" panose="020F0502020204030204" pitchFamily="34" charset="0"/>
              </a:rPr>
              <a:t> '0000.0' </a:t>
            </a:r>
            <a:r>
              <a:rPr lang="en-US" sz="2200" dirty="0">
                <a:solidFill>
                  <a:srgbClr val="00A2E8"/>
                </a:solidFill>
                <a:latin typeface="Calibri" panose="020F0502020204030204" pitchFamily="34" charset="0"/>
                <a:cs typeface="Calibri" panose="020F0502020204030204" pitchFamily="34" charset="0"/>
              </a:rPr>
              <a:t>PROMPT</a:t>
            </a:r>
            <a:r>
              <a:rPr lang="en-US" sz="2200" dirty="0">
                <a:latin typeface="Calibri" panose="020F0502020204030204" pitchFamily="34" charset="0"/>
                <a:cs typeface="Calibri" panose="020F0502020204030204" pitchFamily="34" charset="0"/>
              </a:rPr>
              <a:t> 'Enter salary:  </a:t>
            </a:r>
            <a:r>
              <a:rPr lang="en-US" sz="2200" dirty="0" smtClean="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02319575"/>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system datetime functions</a:t>
            </a:r>
            <a:endParaRPr lang="en-US" dirty="0"/>
          </a:p>
        </p:txBody>
      </p:sp>
    </p:spTree>
    <p:extLst>
      <p:ext uri="{BB962C8B-B14F-4D97-AF65-F5344CB8AC3E}">
        <p14:creationId xmlns:p14="http://schemas.microsoft.com/office/powerpoint/2010/main" val="692721048"/>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sysdate</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01532" y="762000"/>
            <a:ext cx="8890067" cy="923330"/>
          </a:xfrm>
          <a:prstGeom prst="rect">
            <a:avLst/>
          </a:prstGeom>
        </p:spPr>
        <p:txBody>
          <a:bodyPr wrap="square">
            <a:spAutoFit/>
          </a:bodyPr>
          <a:lstStyle/>
          <a:p>
            <a:r>
              <a:rPr lang="en-US" b="1" dirty="0" smtClean="0">
                <a:latin typeface="Arial" panose="020B0604020202020204" pitchFamily="34" charset="0"/>
                <a:cs typeface="Arial" panose="020B0604020202020204" pitchFamily="34" charset="0"/>
              </a:rPr>
              <a:t>sysdate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systimestamp</a:t>
            </a:r>
            <a:r>
              <a:rPr lang="en-US" dirty="0" smtClean="0">
                <a:latin typeface="Arial" panose="020B0604020202020204" pitchFamily="34" charset="0"/>
                <a:cs typeface="Arial" panose="020B0604020202020204" pitchFamily="34" charset="0"/>
              </a:rPr>
              <a:t> returns the database's date and timestamp, whereas </a:t>
            </a:r>
            <a:r>
              <a:rPr lang="en-US" b="1" dirty="0" smtClean="0">
                <a:latin typeface="Arial" panose="020B0604020202020204" pitchFamily="34" charset="0"/>
                <a:cs typeface="Arial" panose="020B0604020202020204" pitchFamily="34" charset="0"/>
              </a:rPr>
              <a:t>current_date</a:t>
            </a:r>
            <a:r>
              <a:rPr lang="en-US" dirty="0" smtClean="0">
                <a:latin typeface="Arial" panose="020B0604020202020204" pitchFamily="34" charset="0"/>
                <a:cs typeface="Arial" panose="020B0604020202020204" pitchFamily="34" charset="0"/>
              </a:rPr>
              <a:t> , </a:t>
            </a:r>
            <a:r>
              <a:rPr lang="en-US" b="1" dirty="0" smtClean="0">
                <a:latin typeface="Arial" panose="020B0604020202020204" pitchFamily="34" charset="0"/>
                <a:cs typeface="Arial" panose="020B0604020202020204" pitchFamily="34" charset="0"/>
              </a:rPr>
              <a:t>current_timestamp</a:t>
            </a:r>
            <a:r>
              <a:rPr lang="en-US" dirty="0" smtClean="0">
                <a:latin typeface="Arial" panose="020B0604020202020204" pitchFamily="34" charset="0"/>
                <a:cs typeface="Arial" panose="020B0604020202020204" pitchFamily="34" charset="0"/>
              </a:rPr>
              <a:t> returns the date and timestamp of the location from where you work.</a:t>
            </a:r>
            <a:endParaRPr lang="en-IN" b="1" dirty="0">
              <a:solidFill>
                <a:srgbClr val="222222"/>
              </a:solidFill>
              <a:latin typeface="Arial" panose="020B0604020202020204" pitchFamily="34" charset="0"/>
              <a:cs typeface="Arial" panose="020B0604020202020204" pitchFamily="34" charset="0"/>
            </a:endParaRPr>
          </a:p>
        </p:txBody>
      </p:sp>
      <p:sp>
        <p:nvSpPr>
          <p:cNvPr id="2" name="Rectangle 1"/>
          <p:cNvSpPr/>
          <p:nvPr/>
        </p:nvSpPr>
        <p:spPr>
          <a:xfrm>
            <a:off x="101531" y="1905000"/>
            <a:ext cx="8890067" cy="207120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current_timestamp</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839734667"/>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or </a:t>
            </a:r>
            <a:r>
              <a:rPr lang="en-IN" sz="3200" b="1" i="1" dirty="0" smtClean="0">
                <a:solidFill>
                  <a:srgbClr val="FFFF00"/>
                </a:solidFill>
                <a:latin typeface="Arial" pitchFamily="34" charset="0"/>
                <a:cs typeface="Arial" pitchFamily="34" charset="0"/>
              </a:rPr>
              <a:t>– operator with date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85058" y="762000"/>
            <a:ext cx="8719456"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Arithmetic </a:t>
            </a:r>
            <a:r>
              <a:rPr lang="en-IN" dirty="0" smtClean="0">
                <a:latin typeface="Arial" panose="020B0604020202020204" pitchFamily="34" charset="0"/>
                <a:cs typeface="Arial" panose="020B0604020202020204" pitchFamily="34" charset="0"/>
              </a:rPr>
              <a:t>operator like </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or</a:t>
            </a:r>
            <a:r>
              <a:rPr lang="en-IN" b="1" dirty="0" smtClean="0">
                <a:latin typeface="Arial" panose="020B0604020202020204" pitchFamily="34" charset="0"/>
                <a:cs typeface="Arial" panose="020B0604020202020204" pitchFamily="34" charset="0"/>
              </a:rPr>
              <a:t> - )</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also can be performed </a:t>
            </a:r>
            <a:r>
              <a:rPr lang="en-IN" dirty="0" smtClean="0">
                <a:latin typeface="Arial" panose="020B0604020202020204" pitchFamily="34" charset="0"/>
                <a:cs typeface="Arial" panose="020B0604020202020204" pitchFamily="34" charset="0"/>
              </a:rPr>
              <a:t>with dates.</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101531" y="1295400"/>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sysdate </a:t>
            </a:r>
            <a:r>
              <a:rPr lang="en-US" sz="2200" dirty="0" smtClean="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smtClean="0">
                <a:solidFill>
                  <a:srgbClr val="C00000"/>
                </a:solidFill>
                <a:latin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sysdate </a:t>
            </a:r>
            <a:r>
              <a:rPr lang="en-US" sz="2200" dirty="0">
                <a:solidFill>
                  <a:schemeClr val="accent6"/>
                </a:solidFill>
                <a:latin typeface="Calibri" panose="020F0502020204030204" pitchFamily="34" charset="0"/>
              </a:rPr>
              <a:t>-</a:t>
            </a:r>
            <a:r>
              <a:rPr lang="en-US" sz="2200" dirty="0" smtClean="0">
                <a:solidFill>
                  <a:srgbClr val="B97A57"/>
                </a:solidFill>
                <a:latin typeface="Calibri" panose="020F0502020204030204" pitchFamily="34" charset="0"/>
              </a:rPr>
              <a:t> </a:t>
            </a:r>
            <a:r>
              <a:rPr lang="en-US" sz="2200" dirty="0">
                <a:solidFill>
                  <a:srgbClr val="C00000"/>
                </a:solidFill>
                <a:latin typeface="Calibri" panose="020F0502020204030204" pitchFamily="34" charset="0"/>
              </a:rPr>
              <a:t>1</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rPr>
              <a:t>current_date</a:t>
            </a:r>
            <a:r>
              <a:rPr lang="en-US" sz="2200" dirty="0" smtClean="0">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rPr>
              <a:t>current_date</a:t>
            </a:r>
            <a:r>
              <a:rPr lang="en-US" sz="2200" dirty="0">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1</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57144955"/>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nls_date_format format</a:t>
            </a:r>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session</a:t>
            </a:r>
            <a:r>
              <a:rPr lang="en-US" sz="2200" dirty="0" smtClean="0">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fr-FR" sz="2200" dirty="0" smtClean="0">
                <a:solidFill>
                  <a:srgbClr val="FC6F0D"/>
                </a:solidFill>
                <a:latin typeface="Calibri" panose="020F0502020204030204" pitchFamily="34" charset="0"/>
                <a:cs typeface="Calibri" panose="020F0502020204030204" pitchFamily="34" charset="0"/>
              </a:rPr>
              <a:t>nls_date_format</a:t>
            </a:r>
            <a:r>
              <a:rPr lang="fr-FR" sz="2200" dirty="0" smtClean="0">
                <a:latin typeface="Calibri" panose="020F0502020204030204" pitchFamily="34" charset="0"/>
                <a:cs typeface="Calibri" panose="020F0502020204030204" pitchFamily="34" charset="0"/>
              </a:rPr>
              <a:t> </a:t>
            </a:r>
            <a:r>
              <a:rPr lang="fr-FR" sz="2200" dirty="0" smtClean="0">
                <a:solidFill>
                  <a:schemeClr val="accent5"/>
                </a:solidFill>
                <a:latin typeface="Calibri" panose="020F0502020204030204" pitchFamily="34" charset="0"/>
                <a:cs typeface="Calibri" panose="020F0502020204030204" pitchFamily="34" charset="0"/>
              </a:rPr>
              <a:t>=</a:t>
            </a:r>
            <a:r>
              <a:rPr lang="fr-FR" sz="2200" dirty="0" smtClean="0">
                <a:latin typeface="Calibri" panose="020F0502020204030204" pitchFamily="34" charset="0"/>
                <a:cs typeface="Calibri" panose="020F0502020204030204" pitchFamily="34" charset="0"/>
              </a:rPr>
              <a:t> </a:t>
            </a:r>
            <a:r>
              <a:rPr lang="fr-FR" sz="2200" dirty="0" smtClean="0">
                <a:solidFill>
                  <a:schemeClr val="bg1">
                    <a:lumMod val="50000"/>
                  </a:schemeClr>
                </a:solidFill>
                <a:latin typeface="Calibri" panose="020F0502020204030204" pitchFamily="34" charset="0"/>
                <a:cs typeface="Calibri" panose="020F0502020204030204" pitchFamily="34" charset="0"/>
              </a:rPr>
              <a:t>'</a:t>
            </a:r>
            <a:r>
              <a:rPr lang="fr-FR" sz="2200" dirty="0" smtClean="0">
                <a:solidFill>
                  <a:srgbClr val="00B050"/>
                </a:solidFill>
                <a:latin typeface="Calibri" panose="020F0502020204030204" pitchFamily="34" charset="0"/>
                <a:cs typeface="Calibri" panose="020F0502020204030204" pitchFamily="34" charset="0"/>
              </a:rPr>
              <a:t>dd-mon-</a:t>
            </a:r>
            <a:r>
              <a:rPr lang="fr-FR" sz="2200" dirty="0" err="1" smtClean="0">
                <a:solidFill>
                  <a:srgbClr val="00B050"/>
                </a:solidFill>
                <a:latin typeface="Calibri" panose="020F0502020204030204" pitchFamily="34" charset="0"/>
                <a:cs typeface="Calibri" panose="020F0502020204030204" pitchFamily="34" charset="0"/>
              </a:rPr>
              <a:t>yyyy</a:t>
            </a:r>
            <a:r>
              <a:rPr lang="fr-FR" sz="2200" dirty="0" smtClean="0">
                <a:solidFill>
                  <a:srgbClr val="00B050"/>
                </a:solidFill>
                <a:latin typeface="Calibri" panose="020F0502020204030204" pitchFamily="34" charset="0"/>
                <a:cs typeface="Calibri" panose="020F0502020204030204" pitchFamily="34" charset="0"/>
              </a:rPr>
              <a:t> hh:mi:ss</a:t>
            </a:r>
            <a:r>
              <a:rPr lang="fr-FR" sz="2200" dirty="0" smtClean="0">
                <a:solidFill>
                  <a:schemeClr val="bg1">
                    <a:lumMod val="50000"/>
                  </a:schemeClr>
                </a:solidFill>
                <a:latin typeface="Calibri" panose="020F0502020204030204" pitchFamily="34" charset="0"/>
                <a:cs typeface="Calibri" panose="020F0502020204030204" pitchFamily="34" charset="0"/>
              </a:rPr>
              <a:t>';</a:t>
            </a: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NLS_DATE_FORMAT = "format"</a:t>
            </a:r>
          </a:p>
        </p:txBody>
      </p:sp>
      <p:sp>
        <p:nvSpPr>
          <p:cNvPr id="5" name="Rectangle 4"/>
          <p:cNvSpPr/>
          <p:nvPr/>
        </p:nvSpPr>
        <p:spPr>
          <a:xfrm>
            <a:off x="76200" y="29587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NLS_DATE_FORMAT specifies the default date format to use with the TO_CHAR and TO_DATE functions. The value of this parameter can be any valid date format mask, and the value must be surrounded by double quotation marks.</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0269082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a:t>
            </a:r>
            <a:r>
              <a:rPr lang="en-IN" dirty="0"/>
              <a:t>and </a:t>
            </a:r>
            <a:r>
              <a:rPr lang="en-IN" dirty="0" smtClean="0"/>
              <a:t>time formats</a:t>
            </a:r>
            <a:endParaRPr lang="en-US" dirty="0"/>
          </a:p>
        </p:txBody>
      </p:sp>
    </p:spTree>
    <p:extLst>
      <p:ext uri="{BB962C8B-B14F-4D97-AF65-F5344CB8AC3E}">
        <p14:creationId xmlns:p14="http://schemas.microsoft.com/office/powerpoint/2010/main" val="372362414"/>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425362255"/>
              </p:ext>
            </p:extLst>
          </p:nvPr>
        </p:nvGraphicFramePr>
        <p:xfrm>
          <a:off x="228600" y="1371601"/>
          <a:ext cx="8686800" cy="4114799"/>
        </p:xfrm>
        <a:graphic>
          <a:graphicData uri="http://schemas.openxmlformats.org/drawingml/2006/table">
            <a:tbl>
              <a:tblPr firstRow="1" bandRow="1">
                <a:tableStyleId>{5940675A-B579-460E-94D1-54222C63F5DA}</a:tableStyleId>
              </a:tblPr>
              <a:tblGrid>
                <a:gridCol w="1673236"/>
                <a:gridCol w="7013564"/>
              </a:tblGrid>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month.</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DDD</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Numeric day of the year.</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week.</a:t>
                      </a:r>
                    </a:p>
                  </a:txBody>
                  <a:tcPr marL="68580" marR="68580" marT="0" marB="0" anchor="ctr"/>
                </a:tc>
              </a:tr>
              <a:tr h="410935">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day of the week.</a:t>
                      </a:r>
                    </a:p>
                  </a:txBody>
                  <a:tcPr marL="68580" marR="68580" marT="0" marB="0" anchor="ctr"/>
                </a:tc>
              </a:tr>
              <a:tr h="607959">
                <a:tc>
                  <a:txBody>
                    <a:bodyPr/>
                    <a:lstStyle/>
                    <a:p>
                      <a:pPr marL="0" marR="0" indent="22860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fmDay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Day, which suppresses blank padding, the length of the return value may vary</a:t>
                      </a:r>
                    </a:p>
                  </a:txBody>
                  <a:tcPr marL="68580" marR="68580" marT="0" marB="0" anchor="ctr"/>
                </a:tc>
              </a:tr>
              <a:tr h="399396">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month</a:t>
                      </a:r>
                    </a:p>
                  </a:txBody>
                  <a:tcPr marL="68580" marR="68580" marT="0" marB="0" anchor="ctr"/>
                </a:tc>
              </a:tr>
              <a:tr h="444810">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WW</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Week of year</a:t>
                      </a:r>
                    </a:p>
                  </a:txBody>
                  <a:tcPr marL="68580" marR="68580" marT="0" marB="0" anchor="ctr"/>
                </a:tc>
              </a:tr>
              <a:tr h="60795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month.</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d</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837670277"/>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Database</a:t>
            </a:r>
            <a:r>
              <a:rPr lang="en-IN" sz="3200" b="1" i="1" dirty="0">
                <a:solidFill>
                  <a:srgbClr val="FFFF00"/>
                </a:solidFill>
                <a:latin typeface="Arial" pitchFamily="34" charset="0"/>
                <a:cs typeface="Arial"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3021446874"/>
              </p:ext>
            </p:extLst>
          </p:nvPr>
        </p:nvGraphicFramePr>
        <p:xfrm>
          <a:off x="228600" y="1371597"/>
          <a:ext cx="8686800" cy="4114803"/>
        </p:xfrm>
        <a:graphic>
          <a:graphicData uri="http://schemas.openxmlformats.org/drawingml/2006/table">
            <a:tbl>
              <a:tblPr firstRow="1" bandRow="1">
                <a:tableStyleId>{5940675A-B579-460E-94D1-54222C63F5DA}</a:tableStyleId>
              </a:tblPr>
              <a:tblGrid>
                <a:gridCol w="1673236"/>
                <a:gridCol w="7013564"/>
              </a:tblGrid>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Three-letter abbreviation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name of the month.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fmMonth</a:t>
                      </a:r>
                    </a:p>
                  </a:txBody>
                  <a:tcPr marL="68580" marR="68580" marT="0" marB="0" anchor="ctr"/>
                </a:tc>
                <a:tc>
                  <a:txBody>
                    <a:bodyPr/>
                    <a:lstStyle/>
                    <a:p>
                      <a:pPr marL="4763"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Formatted Month, which suppresses blank padding, the length of the return value may vary</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Two-digit value for the year.</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YYYY</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Full year in numbers.</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Year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Year spelled out (in English).</a:t>
                      </a:r>
                    </a:p>
                  </a:txBody>
                  <a:tcPr marL="68580" marR="68580" marT="0" marB="0" anchor="ctr"/>
                </a:tc>
              </a:tr>
              <a:tr h="587829">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Q</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Quarter of year.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Mon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674192447"/>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and time formats</a:t>
            </a:r>
          </a:p>
        </p:txBody>
      </p:sp>
      <p:graphicFrame>
        <p:nvGraphicFramePr>
          <p:cNvPr id="8" name="Table 7"/>
          <p:cNvGraphicFramePr>
            <a:graphicFrameLocks noGrp="1"/>
          </p:cNvGraphicFramePr>
          <p:nvPr>
            <p:extLst>
              <p:ext uri="{D42A27DB-BD31-4B8C-83A1-F6EECF244321}">
                <p14:modId xmlns:p14="http://schemas.microsoft.com/office/powerpoint/2010/main" val="2194501023"/>
              </p:ext>
            </p:extLst>
          </p:nvPr>
        </p:nvGraphicFramePr>
        <p:xfrm>
          <a:off x="228600" y="1371599"/>
          <a:ext cx="8686800" cy="4114801"/>
        </p:xfrm>
        <a:graphic>
          <a:graphicData uri="http://schemas.openxmlformats.org/drawingml/2006/table">
            <a:tbl>
              <a:tblPr firstRow="1" bandRow="1">
                <a:tableStyleId>{5940675A-B579-460E-94D1-54222C63F5DA}</a:tableStyleId>
              </a:tblPr>
              <a:tblGrid>
                <a:gridCol w="1673236"/>
                <a:gridCol w="7013564"/>
              </a:tblGrid>
              <a:tr h="511754">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Th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Ordinal number. Eg 4th</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Spelled-out number. </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HH12</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(1-12).</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HH24</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Hour of the day (0-23).</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Minute</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SS</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Seconds</a:t>
                      </a:r>
                    </a:p>
                  </a:txBody>
                  <a:tcPr marL="68580" marR="68580" marT="0" marB="0" anchor="ctr"/>
                </a:tc>
              </a:tr>
              <a:tr h="514721">
                <a:tc>
                  <a:txBody>
                    <a:bodyPr/>
                    <a:lstStyle/>
                    <a:p>
                      <a:pPr marL="0" marR="0" indent="22860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AM/PM</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Meridian indicator</a:t>
                      </a:r>
                    </a:p>
                  </a:txBody>
                  <a:tcPr marL="68580" marR="68580" marT="0" marB="0" anchor="ctr"/>
                </a:tc>
              </a:tr>
            </a:tbl>
          </a:graphicData>
        </a:graphic>
      </p:graphicFrame>
      <p:sp>
        <p:nvSpPr>
          <p:cNvPr id="5" name="Rectangle 4"/>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a:solidFill>
                  <a:srgbClr val="B97A57"/>
                </a:solidFill>
                <a:latin typeface="Calibri" panose="020F0502020204030204" pitchFamily="34" charset="0"/>
              </a:rPr>
              <a:t>sysdate</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HH</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34505861"/>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function</a:t>
            </a:r>
            <a:endParaRPr lang="en-US" dirty="0"/>
          </a:p>
        </p:txBody>
      </p:sp>
    </p:spTree>
    <p:extLst>
      <p:ext uri="{BB962C8B-B14F-4D97-AF65-F5344CB8AC3E}">
        <p14:creationId xmlns:p14="http://schemas.microsoft.com/office/powerpoint/2010/main" val="2669709701"/>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1498308"/>
        </p:xfrm>
        <a:graphic>
          <a:graphicData uri="http://schemas.openxmlformats.org/drawingml/2006/table">
            <a:tbl>
              <a:tblPr firstRow="1" bandRow="1">
                <a:tableStyleId>{5940675A-B579-460E-94D1-54222C63F5DA}</a:tableStyleId>
              </a:tblPr>
              <a:tblGrid>
                <a:gridCol w="2057400"/>
                <a:gridCol w="6629400"/>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months_between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months_between ('01-sep-95', '11-jan-94')</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add_months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add_months ('01-sep-95', 6)</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next_day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next_day ('01-sep-95', 'Friday')</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last_day </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Arial" pitchFamily="34" charset="0"/>
                          <a:ea typeface="+mj-ea"/>
                          <a:cs typeface="Arial" pitchFamily="34" charset="0"/>
                        </a:rPr>
                        <a:t>   last_day ('01-feb-95')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months_bwtween</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01-sep-95</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11-jan-94</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70720554"/>
      </p:ext>
    </p:extLst>
  </p:cSld>
  <p:clrMapOvr>
    <a:masterClrMapping/>
  </p:clrMapOvr>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function</a:t>
            </a:r>
            <a:endParaRPr lang="en-US" dirty="0"/>
          </a:p>
        </p:txBody>
      </p:sp>
    </p:spTree>
    <p:extLst>
      <p:ext uri="{BB962C8B-B14F-4D97-AF65-F5344CB8AC3E}">
        <p14:creationId xmlns:p14="http://schemas.microsoft.com/office/powerpoint/2010/main" val="2820726949"/>
      </p:ext>
    </p:extLst>
  </p:cSld>
  <p:clrMapOvr>
    <a:masterClrMapping/>
  </p:clrMapOvr>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nvPr>
        </p:nvGraphicFramePr>
        <p:xfrm>
          <a:off x="228600" y="1371601"/>
          <a:ext cx="8686800" cy="3419572"/>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abs</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ceil</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floor</a:t>
                      </a:r>
                    </a:p>
                  </a:txBody>
                  <a:tcPr marL="68580" marR="68580" marT="0" marB="0" anchor="ctr"/>
                </a:tc>
                <a:tc>
                  <a:txBody>
                    <a:bodyPr/>
                    <a:lstStyle/>
                    <a:p>
                      <a:pPr marL="0" marR="0" indent="0">
                        <a:spcBef>
                          <a:spcPts val="0"/>
                        </a:spcBef>
                        <a:spcAft>
                          <a:spcPts val="0"/>
                        </a:spcAft>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greatest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least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13114">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mod</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round</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800" kern="1200" dirty="0" smtClean="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sqrt</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truncate</a:t>
                      </a:r>
                    </a:p>
                  </a:txBody>
                  <a:tcPr marL="68580" marR="68580" marT="0" marB="0" anchor="ctr"/>
                </a:tc>
                <a:tc>
                  <a:txBody>
                    <a:bodyPr/>
                    <a:lstStyle/>
                    <a:p>
                      <a:pPr marL="0" marR="0" indent="0">
                        <a:spcBef>
                          <a:spcPts val="0"/>
                        </a:spcBef>
                        <a:spcAft>
                          <a:spcPts val="0"/>
                        </a:spcAft>
                      </a:pP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abs</a:t>
            </a:r>
            <a:r>
              <a:rPr lang="en-US" sz="2200" dirty="0" smtClean="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-1</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36206655"/>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number formats</a:t>
            </a:r>
            <a:endParaRPr lang="en-US" dirty="0"/>
          </a:p>
        </p:txBody>
      </p:sp>
    </p:spTree>
    <p:extLst>
      <p:ext uri="{BB962C8B-B14F-4D97-AF65-F5344CB8AC3E}">
        <p14:creationId xmlns:p14="http://schemas.microsoft.com/office/powerpoint/2010/main" val="3875175715"/>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number formats</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2111264741"/>
              </p:ext>
            </p:extLst>
          </p:nvPr>
        </p:nvGraphicFramePr>
        <p:xfrm>
          <a:off x="228600" y="1371601"/>
          <a:ext cx="8686800" cy="3809999"/>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algn="ct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9</a:t>
                      </a:r>
                    </a:p>
                  </a:txBody>
                  <a:tcPr anchor="ctr"/>
                </a:tc>
                <a:tc>
                  <a:txBody>
                    <a:bodyPr/>
                    <a:lstStyle/>
                    <a:p>
                      <a:pPr algn="l"/>
                      <a:r>
                        <a:rPr kumimoji="0" lang="en-US" sz="1800" kern="1200" dirty="0" smtClean="0">
                          <a:solidFill>
                            <a:schemeClr val="tx1"/>
                          </a:solidFill>
                          <a:latin typeface="Calibri" panose="020F0502020204030204" pitchFamily="34" charset="0"/>
                          <a:ea typeface="+mj-ea"/>
                          <a:cs typeface="Calibri" panose="020F0502020204030204" pitchFamily="34" charset="0"/>
                        </a:rPr>
                        <a:t>Represents a number.</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0</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Forces a zero to be displayed.</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Places a dollar sign.</a:t>
                      </a:r>
                    </a:p>
                  </a:txBody>
                  <a:tcPr marL="68580" marR="68580" marT="0" marB="0" anchor="ctr"/>
                </a:tc>
              </a:tr>
              <a:tr h="37457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.(dot) / D</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decimal point.</a:t>
                      </a:r>
                    </a:p>
                  </a:txBody>
                  <a:tcPr marL="68580" marR="68580" marT="0" marB="0" anchor="ctr"/>
                </a:tc>
              </a:tr>
              <a:tr h="374577">
                <a:tc>
                  <a:txBody>
                    <a:bodyPr/>
                    <a:lstStyle/>
                    <a:p>
                      <a:pPr marL="0" marR="0" algn="l">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,(comma)/ G</a:t>
                      </a:r>
                    </a:p>
                  </a:txBody>
                  <a:tcPr marL="68580" marR="68580" marT="0" marB="0" anchor="ctr"/>
                </a:tc>
                <a:tc>
                  <a:txBody>
                    <a:bodyPr/>
                    <a:lstStyle/>
                    <a:p>
                      <a:pPr marL="0" marR="0" indent="0" algn="l">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Print a comma as thousands.</a:t>
                      </a:r>
                    </a:p>
                  </a:txBody>
                  <a:tcPr marL="68580" marR="68580" marT="0" marB="0" anchor="ctr"/>
                </a:tc>
              </a:tr>
              <a:tr h="413114">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C</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Currency  USD. </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S</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the negative or positive value</a:t>
                      </a:r>
                    </a:p>
                  </a:txBody>
                  <a:tcPr marL="68580" marR="68580" marT="0" marB="0" anchor="ctr"/>
                </a:tc>
              </a:tr>
              <a:tr h="364059">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MI</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Minus sign to right (negative values</a:t>
                      </a:r>
                    </a:p>
                  </a:txBody>
                  <a:tcPr marL="68580" marR="68580" marT="0" marB="0" anchor="ctr"/>
                </a:tc>
              </a:tr>
              <a:tr h="405455">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PR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Returns negative value in &lt;angle brackets&gt;.</a:t>
                      </a:r>
                    </a:p>
                  </a:txBody>
                  <a:tcPr marL="68580" marR="68580" marT="0" marB="0" anchor="ctr"/>
                </a:tc>
              </a:tr>
              <a:tr h="390427">
                <a:tc>
                  <a:txBody>
                    <a:bodyPr/>
                    <a:lstStyle/>
                    <a:p>
                      <a:pPr marL="0" marR="0" algn="ctr"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L</a:t>
                      </a:r>
                    </a:p>
                  </a:txBody>
                  <a:tcPr marL="68580" marR="68580" marT="0" marB="0" anchor="ctr"/>
                </a:tc>
                <a:tc>
                  <a:txBody>
                    <a:bodyPr/>
                    <a:lstStyle/>
                    <a:p>
                      <a:pPr marL="0" marR="0" indent="0" algn="l" rtl="0" eaLnBrk="1" latinLnBrk="0" hangingPunct="1">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Local currency.</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to_char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sal</a:t>
            </a:r>
            <a:r>
              <a:rPr lang="en-US" sz="2200" dirty="0" smtClean="0">
                <a:solidFill>
                  <a:schemeClr val="bg1">
                    <a:lumMod val="50000"/>
                  </a:schemeClr>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rgbClr val="00B050"/>
                </a:solidFill>
                <a:latin typeface="Calibri" panose="020F0502020204030204" pitchFamily="34" charset="0"/>
              </a:rPr>
              <a:t>9999</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92948670"/>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nls_currency format</a:t>
            </a:r>
          </a:p>
          <a:p>
            <a:endParaRPr lang="en-US" dirty="0"/>
          </a:p>
        </p:txBody>
      </p:sp>
      <p:sp>
        <p:nvSpPr>
          <p:cNvPr id="3" name="Rectangle 2"/>
          <p:cNvSpPr/>
          <p:nvPr/>
        </p:nvSpPr>
        <p:spPr>
          <a:xfrm>
            <a:off x="152400" y="3657600"/>
            <a:ext cx="88392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alter</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session</a:t>
            </a:r>
            <a:r>
              <a:rPr lang="en-US" sz="2200" dirty="0">
                <a:latin typeface="Calibri" panose="020F0502020204030204" pitchFamily="34" charset="0"/>
                <a:cs typeface="Calibri" panose="020F0502020204030204" pitchFamily="34" charset="0"/>
              </a:rPr>
              <a:t> </a:t>
            </a:r>
            <a:r>
              <a:rPr lang="en-US" sz="2200" dirty="0">
                <a:solidFill>
                  <a:srgbClr val="B97A57"/>
                </a:solidFill>
                <a:latin typeface="Calibri" panose="020F0502020204030204" pitchFamily="34" charset="0"/>
                <a:cs typeface="Calibri" panose="020F0502020204030204" pitchFamily="34" charset="0"/>
              </a:rPr>
              <a:t>set</a:t>
            </a:r>
            <a:r>
              <a:rPr lang="en-US" sz="2200" dirty="0" smtClean="0">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nls_currency</a:t>
            </a:r>
            <a:r>
              <a:rPr lang="en-US" sz="2200" dirty="0" smtClean="0">
                <a:latin typeface="Calibri" panose="020F0502020204030204" pitchFamily="34" charset="0"/>
                <a:cs typeface="Calibri" panose="020F0502020204030204" pitchFamily="34" charset="0"/>
              </a:rPr>
              <a:t> </a:t>
            </a:r>
            <a:r>
              <a:rPr lang="en-US" sz="2200" dirty="0">
                <a:solidFill>
                  <a:schemeClr val="accent5"/>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fr-FR" sz="2200" dirty="0">
                <a:solidFill>
                  <a:schemeClr val="bg1">
                    <a:lumMod val="50000"/>
                  </a:schemeClr>
                </a:solidFill>
                <a:latin typeface="Calibri" panose="020F0502020204030204" pitchFamily="34" charset="0"/>
                <a:cs typeface="Calibri" panose="020F0502020204030204" pitchFamily="34" charset="0"/>
              </a:rPr>
              <a:t>'</a:t>
            </a:r>
            <a:r>
              <a:rPr lang="en-US" sz="2200" dirty="0" err="1" smtClean="0">
                <a:solidFill>
                  <a:srgbClr val="00B050"/>
                </a:solidFill>
                <a:latin typeface="Calibri" panose="020F0502020204030204" pitchFamily="34" charset="0"/>
                <a:cs typeface="Calibri" panose="020F0502020204030204" pitchFamily="34" charset="0"/>
              </a:rPr>
              <a:t>Rs</a:t>
            </a:r>
            <a:r>
              <a:rPr lang="en-US" sz="2200" dirty="0" smtClean="0">
                <a:latin typeface="Calibri" panose="020F0502020204030204" pitchFamily="34" charset="0"/>
                <a:cs typeface="Calibri" panose="020F0502020204030204" pitchFamily="34" charset="0"/>
              </a:rPr>
              <a:t>.</a:t>
            </a:r>
            <a:r>
              <a:rPr lang="fr-FR"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4" name="Rectangle 3"/>
          <p:cNvSpPr/>
          <p:nvPr/>
        </p:nvSpPr>
        <p:spPr>
          <a:xfrm>
            <a:off x="90647" y="1352490"/>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NLS_CURRENCY = "currency_symbol"</a:t>
            </a:r>
          </a:p>
        </p:txBody>
      </p:sp>
      <p:sp>
        <p:nvSpPr>
          <p:cNvPr id="5" name="Rectangle 4"/>
          <p:cNvSpPr/>
          <p:nvPr/>
        </p:nvSpPr>
        <p:spPr>
          <a:xfrm>
            <a:off x="76200" y="29587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NLS_CURRENCY specifies the string to use as the local currency symbol for the L number format element.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0722213"/>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string function</a:t>
            </a:r>
            <a:endParaRPr lang="en-US" dirty="0"/>
          </a:p>
        </p:txBody>
      </p:sp>
    </p:spTree>
    <p:extLst>
      <p:ext uri="{BB962C8B-B14F-4D97-AF65-F5344CB8AC3E}">
        <p14:creationId xmlns:p14="http://schemas.microsoft.com/office/powerpoint/2010/main" val="297832406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t>
            </a:r>
            <a:r>
              <a:rPr lang="en-IN" dirty="0" smtClean="0">
                <a:solidFill>
                  <a:srgbClr val="7EEEE3"/>
                </a:solidFill>
                <a:latin typeface="Segoe UI Light" panose="020B0502040204020203" pitchFamily="34" charset="0"/>
                <a:cs typeface="Segoe UI Light" panose="020B0502040204020203" pitchFamily="34" charset="0"/>
              </a:rPr>
              <a:t>data?</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266768488"/>
              </p:ext>
            </p:extLst>
          </p:nvPr>
        </p:nvGraphicFramePr>
        <p:xfrm>
          <a:off x="228600" y="1371601"/>
          <a:ext cx="8686800" cy="4764916"/>
        </p:xfrm>
        <a:graphic>
          <a:graphicData uri="http://schemas.openxmlformats.org/drawingml/2006/table">
            <a:tbl>
              <a:tblPr firstRow="1" bandRow="1">
                <a:tableStyleId>{5940675A-B579-460E-94D1-54222C63F5DA}</a:tableStyleId>
              </a:tblPr>
              <a:tblGrid>
                <a:gridCol w="1673236"/>
                <a:gridCol w="7013564"/>
              </a:tblGrid>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lower</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LOWER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upper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UPPER ('string')</a:t>
                      </a:r>
                    </a:p>
                  </a:txBody>
                  <a:tcPr marL="68580" marR="68580" marT="0" marB="0" anchor="ctr"/>
                </a:tc>
              </a:tr>
              <a:tr h="374577">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initcap</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INITCAP ('string')</a:t>
                      </a: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concat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CONCAT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74577">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substr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1,5)</a:t>
                      </a:r>
                    </a:p>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SUBSTR ('string',- </a:t>
                      </a:r>
                      <a:r>
                        <a:rPr kumimoji="0" lang="en-US" sz="1800" kern="1200" dirty="0">
                          <a:solidFill>
                            <a:schemeClr val="tx1"/>
                          </a:solidFill>
                          <a:latin typeface="Calibri" panose="020F0502020204030204" pitchFamily="34" charset="0"/>
                          <a:ea typeface="+mj-ea"/>
                          <a:cs typeface="Calibri" panose="020F0502020204030204" pitchFamily="34" charset="0"/>
                        </a:rPr>
                        <a:t>5)</a:t>
                      </a:r>
                    </a:p>
                  </a:txBody>
                  <a:tcPr marL="68580" marR="68580" marT="0" marB="0" anchor="ctr"/>
                </a:tc>
              </a:tr>
              <a:tr h="413114">
                <a:tc>
                  <a:txBody>
                    <a:bodyPr/>
                    <a:lstStyle/>
                    <a:p>
                      <a:pPr marL="0" marR="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length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LENGTH ('string')</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64059">
                <a:tc>
                  <a:txBody>
                    <a:bodyPr/>
                    <a:lstStyle/>
                    <a:p>
                      <a:pPr marL="0" marR="0" indent="0" algn="l" rtl="0" eaLnBrk="1" latinLnBrk="0" hangingPunct="1">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coalesce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COALESCE (null,20,30)</a:t>
                      </a:r>
                    </a:p>
                  </a:txBody>
                  <a:tcPr marL="68580" marR="68580" marT="0" marB="0" anchor="ctr"/>
                </a:tc>
              </a:tr>
              <a:tr h="364059">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instr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INSTR ('string1', 'string2')</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405455">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LPAD </a:t>
                      </a:r>
                      <a:r>
                        <a:rPr kumimoji="0" lang="en-US" sz="1800" kern="1200" dirty="0">
                          <a:solidFill>
                            <a:schemeClr val="tx1"/>
                          </a:solidFill>
                          <a:latin typeface="Calibri" panose="020F0502020204030204" pitchFamily="34" charset="0"/>
                          <a:ea typeface="+mj-ea"/>
                          <a:cs typeface="Calibri" panose="020F0502020204030204" pitchFamily="34" charset="0"/>
                        </a:rPr>
                        <a:t>(</a:t>
                      </a:r>
                      <a:r>
                        <a:rPr kumimoji="0" lang="en-US" sz="1800" kern="1200" dirty="0" smtClean="0">
                          <a:solidFill>
                            <a:schemeClr val="tx1"/>
                          </a:solidFill>
                          <a:latin typeface="Calibri" panose="020F0502020204030204" pitchFamily="34" charset="0"/>
                          <a:ea typeface="+mj-ea"/>
                          <a:cs typeface="Calibri" panose="020F0502020204030204" pitchFamily="34" charset="0"/>
                        </a:rPr>
                        <a:t>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rpad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RPAD (salary, </a:t>
                      </a:r>
                      <a:r>
                        <a:rPr kumimoji="0" lang="en-US" sz="1800" kern="1200" dirty="0">
                          <a:solidFill>
                            <a:schemeClr val="tx1"/>
                          </a:solidFill>
                          <a:latin typeface="Calibri" panose="020F0502020204030204" pitchFamily="34" charset="0"/>
                          <a:ea typeface="+mj-ea"/>
                          <a:cs typeface="Calibri" panose="020F0502020204030204" pitchFamily="34" charset="0"/>
                        </a:rPr>
                        <a:t>10</a:t>
                      </a:r>
                      <a:r>
                        <a:rPr kumimoji="0" lang="en-US" sz="1800" kern="1200" dirty="0" smtClean="0">
                          <a:solidFill>
                            <a:schemeClr val="tx1"/>
                          </a:solidFill>
                          <a:latin typeface="Calibri" panose="020F0502020204030204" pitchFamily="34" charset="0"/>
                          <a:ea typeface="+mj-ea"/>
                          <a:cs typeface="Calibri" panose="020F0502020204030204" pitchFamily="34" charset="0"/>
                        </a:rPr>
                        <a:t>, '*')</a:t>
                      </a:r>
                      <a:endParaRPr kumimoji="0" lang="en-US" sz="1800" kern="1200" dirty="0">
                        <a:solidFill>
                          <a:schemeClr val="tx1"/>
                        </a:solidFill>
                        <a:latin typeface="Calibri" panose="020F0502020204030204" pitchFamily="34" charset="0"/>
                        <a:ea typeface="+mj-ea"/>
                        <a:cs typeface="Calibri" panose="020F0502020204030204" pitchFamily="34" charset="0"/>
                      </a:endParaRP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ascii</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ASCII('A')</a:t>
                      </a:r>
                    </a:p>
                  </a:txBody>
                  <a:tcPr marL="68580" marR="68580" marT="0" marB="0" anchor="ctr"/>
                </a:tc>
              </a:tr>
              <a:tr h="39042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chr</a:t>
                      </a: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CHR(65)</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lower</a:t>
            </a:r>
            <a:r>
              <a:rPr lang="en-US" sz="2200" dirty="0" smtClean="0">
                <a:solidFill>
                  <a:srgbClr val="00A2E8"/>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871898144"/>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endParaRPr lang="en-IN" sz="3200" b="1" i="1" dirty="0">
              <a:solidFill>
                <a:srgbClr val="FFFF00"/>
              </a:solidFill>
              <a:latin typeface="Arial" pitchFamily="34" charset="0"/>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string function</a:t>
            </a:r>
            <a:endParaRPr lang="en-IN" sz="3200" b="1" i="1" dirty="0">
              <a:solidFill>
                <a:srgbClr val="FFFF00"/>
              </a:solidFill>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3873970853"/>
              </p:ext>
            </p:extLst>
          </p:nvPr>
        </p:nvGraphicFramePr>
        <p:xfrm>
          <a:off x="228600" y="1371601"/>
          <a:ext cx="8686800" cy="2285999"/>
        </p:xfrm>
        <a:graphic>
          <a:graphicData uri="http://schemas.openxmlformats.org/drawingml/2006/table">
            <a:tbl>
              <a:tblPr firstRow="1" bandRow="1">
                <a:tableStyleId>{5940675A-B579-460E-94D1-54222C63F5DA}</a:tableStyleId>
              </a:tblPr>
              <a:tblGrid>
                <a:gridCol w="1673236"/>
                <a:gridCol w="7013564"/>
              </a:tblGrid>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RTRIM ('string', 'H') </a:t>
                      </a:r>
                    </a:p>
                  </a:txBody>
                  <a:tcPr marL="68580" marR="68580" marT="0" marB="0" anchor="ctr"/>
                </a:tc>
              </a:tr>
              <a:tr h="374577">
                <a:tc>
                  <a:txBody>
                    <a:bodyPr/>
                    <a:lstStyle/>
                    <a:p>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ltrim </a:t>
                      </a:r>
                      <a:endParaRPr kumimoji="0" lang="en-US" sz="1800" b="0" kern="1200" dirty="0">
                        <a:solidFill>
                          <a:schemeClr val="accent2">
                            <a:lumMod val="75000"/>
                          </a:schemeClr>
                        </a:solidFill>
                        <a:latin typeface="Calibri" panose="020F0502020204030204" pitchFamily="34" charset="0"/>
                        <a:ea typeface="+mj-ea"/>
                        <a:cs typeface="Calibri" panose="020F0502020204030204" pitchFamily="34" charset="0"/>
                      </a:endParaRPr>
                    </a:p>
                  </a:txBody>
                  <a:tcPr marL="68580" marR="68580" marT="0" marB="0" anchor="ctr"/>
                </a:tc>
                <a:tc>
                  <a:txBody>
                    <a:bodyPr/>
                    <a:lstStyle/>
                    <a:p>
                      <a:pPr marL="0" marR="0" indent="0">
                        <a:spcBef>
                          <a:spcPts val="0"/>
                        </a:spcBef>
                        <a:spcAft>
                          <a:spcPts val="0"/>
                        </a:spcAft>
                      </a:pPr>
                      <a:r>
                        <a:rPr kumimoji="0" lang="en-US" sz="1800" kern="1200" dirty="0" smtClean="0">
                          <a:solidFill>
                            <a:schemeClr val="tx1"/>
                          </a:solidFill>
                          <a:latin typeface="Calibri" panose="020F0502020204030204" pitchFamily="34" charset="0"/>
                          <a:ea typeface="+mj-ea"/>
                          <a:cs typeface="Calibri" panose="020F0502020204030204" pitchFamily="34" charset="0"/>
                        </a:rPr>
                        <a:t>   LTRIM ('string', 'H')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trim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TRIM ('    HelloWorld     ') </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reverse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REVERSE ('Hello')</a:t>
                      </a:r>
                    </a:p>
                  </a:txBody>
                  <a:tcPr marL="68580" marR="68580" marT="0" marB="0" anchor="ctr"/>
                </a:tc>
              </a:tr>
              <a:tr h="374577">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replace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REPLACE (ename, 'S', 'x')</a:t>
                      </a:r>
                    </a:p>
                  </a:txBody>
                  <a:tcPr marL="68580" marR="68580" marT="0" marB="0" anchor="ctr"/>
                </a:tc>
              </a:tr>
              <a:tr h="413114">
                <a:tc>
                  <a:txBody>
                    <a:bodyPr/>
                    <a:lstStyle/>
                    <a:p>
                      <a:pPr marL="0" marR="0" indent="0">
                        <a:spcBef>
                          <a:spcPts val="0"/>
                        </a:spcBef>
                        <a:spcAft>
                          <a:spcPts val="0"/>
                        </a:spcAft>
                      </a:pPr>
                      <a:r>
                        <a:rPr kumimoji="0" lang="en-US" sz="1800" b="0" kern="1200" dirty="0" smtClean="0">
                          <a:solidFill>
                            <a:schemeClr val="accent2">
                              <a:lumMod val="75000"/>
                            </a:schemeClr>
                          </a:solidFill>
                          <a:latin typeface="Calibri" panose="020F0502020204030204" pitchFamily="34" charset="0"/>
                          <a:ea typeface="+mj-ea"/>
                          <a:cs typeface="Calibri" panose="020F0502020204030204" pitchFamily="34" charset="0"/>
                        </a:rPr>
                        <a:t>   translate </a:t>
                      </a:r>
                    </a:p>
                  </a:txBody>
                  <a:tcPr marL="68580" marR="68580" marT="0" marB="0"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smtClean="0">
                          <a:solidFill>
                            <a:schemeClr val="tx1"/>
                          </a:solidFill>
                          <a:latin typeface="Calibri" panose="020F0502020204030204" pitchFamily="34" charset="0"/>
                          <a:ea typeface="+mj-ea"/>
                          <a:cs typeface="Calibri" panose="020F0502020204030204" pitchFamily="34" charset="0"/>
                        </a:rPr>
                        <a:t>   TRANSLATE (ename, 'S', 'x')</a:t>
                      </a:r>
                    </a:p>
                  </a:txBody>
                  <a:tcPr marL="68580" marR="68580" marT="0" marB="0" anchor="ctr"/>
                </a:tc>
              </a:tr>
            </a:tbl>
          </a:graphicData>
        </a:graphic>
      </p:graphicFrame>
      <p:sp>
        <p:nvSpPr>
          <p:cNvPr id="2" name="Rectangle 1"/>
          <p:cNvSpPr/>
          <p:nvPr/>
        </p:nvSpPr>
        <p:spPr>
          <a:xfrm>
            <a:off x="228600" y="737175"/>
            <a:ext cx="8686800" cy="430887"/>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smtClean="0">
                <a:solidFill>
                  <a:srgbClr val="00A2E8"/>
                </a:solidFill>
                <a:latin typeface="Calibri" panose="020F0502020204030204" pitchFamily="34" charset="0"/>
              </a:rPr>
              <a:t> </a:t>
            </a:r>
            <a:r>
              <a:rPr lang="en-US" sz="2200" dirty="0" smtClean="0">
                <a:solidFill>
                  <a:srgbClr val="B97A57"/>
                </a:solidFill>
                <a:latin typeface="Calibri" panose="020F0502020204030204" pitchFamily="34" charset="0"/>
              </a:rPr>
              <a:t>rtrim</a:t>
            </a:r>
            <a:r>
              <a:rPr lang="en-US" sz="2200" dirty="0" smtClean="0">
                <a:solidFill>
                  <a:schemeClr val="bg1">
                    <a:lumMod val="50000"/>
                  </a:schemeClr>
                </a:solidFill>
                <a:latin typeface="Calibri" panose="020F0502020204030204" pitchFamily="34" charset="0"/>
              </a:rPr>
              <a:t>(</a:t>
            </a:r>
            <a:r>
              <a:rPr lang="en-US" sz="2200" dirty="0" smtClean="0">
                <a:latin typeface="Calibri" panose="020F0502020204030204" pitchFamily="34" charset="0"/>
              </a:rPr>
              <a:t>ename</a:t>
            </a:r>
            <a:r>
              <a:rPr lang="en-US" sz="2200" dirty="0">
                <a:solidFill>
                  <a:schemeClr val="bg1">
                    <a:lumMod val="50000"/>
                  </a:schemeClr>
                </a:solidFill>
                <a:latin typeface="Calibri" panose="020F0502020204030204" pitchFamily="34" charset="0"/>
              </a:rPr>
              <a:t>, '</a:t>
            </a:r>
            <a:r>
              <a:rPr lang="en-US" sz="2200" dirty="0" smtClean="0">
                <a:solidFill>
                  <a:srgbClr val="00B050"/>
                </a:solidFill>
                <a:latin typeface="Calibri" panose="020F0502020204030204" pitchFamily="34" charset="0"/>
              </a:rPr>
              <a:t>N</a:t>
            </a:r>
            <a:r>
              <a:rPr lang="en-US" sz="2200" dirty="0" smtClean="0">
                <a:solidFill>
                  <a:schemeClr val="bg1">
                    <a:lumMod val="50000"/>
                  </a:schemeClr>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903686972"/>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between … and … condition</a:t>
            </a:r>
            <a:endParaRPr lang="en-US" dirty="0"/>
          </a:p>
        </p:txBody>
      </p:sp>
    </p:spTree>
    <p:extLst>
      <p:ext uri="{BB962C8B-B14F-4D97-AF65-F5344CB8AC3E}">
        <p14:creationId xmlns:p14="http://schemas.microsoft.com/office/powerpoint/2010/main" val="894017907"/>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49579"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BETWEEN ... AND ... condition </a:t>
            </a: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
        <p:nvSpPr>
          <p:cNvPr id="13" name="Rectangle 12"/>
          <p:cNvSpPr/>
          <p:nvPr/>
        </p:nvSpPr>
        <p:spPr>
          <a:xfrm>
            <a:off x="162115" y="2506682"/>
            <a:ext cx="8853145" cy="330859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 </a:t>
            </a:r>
            <a:r>
              <a:rPr lang="en-US" sz="2200" dirty="0">
                <a:solidFill>
                  <a:srgbClr val="B22251"/>
                </a:solidFill>
                <a:latin typeface="Calibri" panose="020F0502020204030204" pitchFamily="34" charset="0"/>
                <a:cs typeface="Calibri" panose="020F0502020204030204" pitchFamily="34" charset="0"/>
              </a:rPr>
              <a:t>where</a:t>
            </a:r>
            <a:r>
              <a:rPr lang="en-US" sz="2200" dirty="0" smtClean="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between</a:t>
            </a:r>
            <a:r>
              <a:rPr lang="en-US" sz="2200" dirty="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smtClean="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between</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ename </a:t>
            </a:r>
            <a:r>
              <a:rPr lang="en-US" sz="2200" dirty="0" smtClean="0">
                <a:solidFill>
                  <a:schemeClr val="accent6"/>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smtClean="0">
                <a:solidFill>
                  <a:srgbClr val="00B050"/>
                </a:solidFill>
                <a:latin typeface="Calibri" panose="020F0502020204030204" pitchFamily="34" charset="0"/>
              </a:rPr>
              <a:t>KING</a:t>
            </a:r>
            <a:r>
              <a:rPr lang="en-US" sz="2200" dirty="0">
                <a:solidFill>
                  <a:srgbClr val="7F7F7F"/>
                </a:solidFill>
                <a:latin typeface="Calibri" panose="020F0502020204030204" pitchFamily="34" charset="0"/>
              </a:rPr>
              <a:t>');</a:t>
            </a:r>
          </a:p>
        </p:txBody>
      </p:sp>
      <p:sp>
        <p:nvSpPr>
          <p:cNvPr id="19" name="Rectangle 18"/>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between ... and ...</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8514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BETWEEN ... AND ... condition </a:t>
            </a:r>
          </a:p>
        </p:txBody>
      </p:sp>
      <p:sp>
        <p:nvSpPr>
          <p:cNvPr id="6" name="Rectangle 5"/>
          <p:cNvSpPr/>
          <p:nvPr/>
        </p:nvSpPr>
        <p:spPr>
          <a:xfrm>
            <a:off x="0" y="-36731"/>
            <a:ext cx="3886200" cy="646331"/>
          </a:xfrm>
          <a:prstGeom prst="rect">
            <a:avLst/>
          </a:prstGeom>
        </p:spPr>
        <p:txBody>
          <a:bodyPr wrap="square">
            <a:spAutoFit/>
          </a:bodyPr>
          <a:lstStyle/>
          <a:p>
            <a:r>
              <a:rPr lang="en-IN" dirty="0">
                <a:solidFill>
                  <a:srgbClr val="FFFF00"/>
                </a:solidFill>
              </a:rPr>
              <a:t>Check whether a value is within a range of </a:t>
            </a:r>
            <a:r>
              <a:rPr lang="en-IN" dirty="0" smtClean="0">
                <a:solidFill>
                  <a:srgbClr val="FFFF00"/>
                </a:solidFill>
              </a:rPr>
              <a:t>values</a:t>
            </a:r>
            <a:endParaRPr lang="en-IN" dirty="0">
              <a:solidFill>
                <a:srgbClr val="FFFF00"/>
              </a:solidFill>
            </a:endParaRPr>
          </a:p>
        </p:txBody>
      </p:sp>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13" name="Rectangle 12"/>
          <p:cNvSpPr/>
          <p:nvPr/>
        </p:nvSpPr>
        <p:spPr>
          <a:xfrm>
            <a:off x="162115" y="2506682"/>
            <a:ext cx="8981885" cy="3139321"/>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rgbClr val="880015"/>
                </a:solidFill>
                <a:latin typeface="Calibri" panose="020F0502020204030204" pitchFamily="34" charset="0"/>
              </a:rPr>
              <a:t>1000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rPr>
              <a:t>select</a:t>
            </a:r>
            <a:r>
              <a:rPr lang="en-US" sz="2200" dirty="0" smtClean="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000000"/>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 </a:t>
            </a:r>
            <a:r>
              <a:rPr lang="en-US" sz="2200" dirty="0">
                <a:solidFill>
                  <a:srgbClr val="880015"/>
                </a:solidFill>
                <a:latin typeface="Calibri" panose="020F0502020204030204" pitchFamily="34" charset="0"/>
              </a:rPr>
              <a:t>3000</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A</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D</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01-JAN-82</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a:t>
            </a:r>
            <a:r>
              <a:rPr lang="en-US" sz="2200" dirty="0">
                <a:solidFill>
                  <a:srgbClr val="B97A57"/>
                </a:solidFill>
                <a:latin typeface="Calibri" panose="020F0502020204030204" pitchFamily="34" charset="0"/>
              </a:rPr>
              <a:t>and</a:t>
            </a:r>
            <a:r>
              <a:rPr lang="en-US" sz="2200" dirty="0">
                <a:solidFill>
                  <a:srgbClr val="880015"/>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31-MAR-83</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smtClean="0">
                <a:solidFill>
                  <a:srgbClr val="B97A57"/>
                </a:solidFill>
                <a:latin typeface="Calibri" panose="020F0502020204030204" pitchFamily="34" charset="0"/>
              </a:rPr>
              <a:t>between</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ED1C24"/>
                </a:solidFill>
                <a:latin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JONES</a:t>
            </a:r>
            <a:r>
              <a:rPr lang="en-US" sz="2200" dirty="0">
                <a:solidFill>
                  <a:srgbClr val="7F7F7F"/>
                </a:solidFill>
                <a:latin typeface="Calibri" panose="020F0502020204030204" pitchFamily="34" charset="0"/>
              </a:rPr>
              <a:t>') and (</a:t>
            </a: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sal</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ename </a:t>
            </a:r>
            <a:r>
              <a:rPr lang="en-US" sz="2200" dirty="0">
                <a:solidFill>
                  <a:schemeClr val="accent6"/>
                </a:solidFill>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B050"/>
                </a:solidFill>
                <a:latin typeface="Calibri" panose="020F0502020204030204" pitchFamily="34" charset="0"/>
              </a:rPr>
              <a:t>KING</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8" name="Rectangle 7"/>
          <p:cNvSpPr/>
          <p:nvPr/>
        </p:nvSpPr>
        <p:spPr>
          <a:xfrm>
            <a:off x="4953000" y="1219200"/>
            <a:ext cx="4191000" cy="1015663"/>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2074616249"/>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 condition</a:t>
            </a:r>
            <a:endParaRPr lang="en-US" dirty="0"/>
          </a:p>
        </p:txBody>
      </p:sp>
    </p:spTree>
    <p:extLst>
      <p:ext uri="{BB962C8B-B14F-4D97-AF65-F5344CB8AC3E}">
        <p14:creationId xmlns:p14="http://schemas.microsoft.com/office/powerpoint/2010/main" val="222708572"/>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=ANY.</a:t>
            </a:r>
          </a:p>
        </p:txBody>
      </p:sp>
      <p:sp>
        <p:nvSpPr>
          <p:cNvPr id="15" name="Rectangle 14"/>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IN (</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
        <p:nvSpPr>
          <p:cNvPr id="16" name="Rectangle 15"/>
          <p:cNvSpPr/>
          <p:nvPr/>
        </p:nvSpPr>
        <p:spPr>
          <a:xfrm>
            <a:off x="162115" y="2895600"/>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in</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 (</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in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130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IN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IN operator allows you to specify multiple values in a WHERE clause.</a:t>
            </a:r>
            <a:endParaRPr lang="en-IN" sz="2000" dirty="0">
              <a:solidFill>
                <a:srgbClr val="006C86"/>
              </a:solidFill>
              <a:latin typeface="Arial" panose="020B0604020202020204" pitchFamily="34" charset="0"/>
              <a:cs typeface="Arial" panose="020B0604020202020204" pitchFamily="34" charset="0"/>
            </a:endParaRPr>
          </a:p>
        </p:txBody>
      </p:sp>
      <p:sp>
        <p:nvSpPr>
          <p:cNvPr id="2" name="Rectangle 1"/>
          <p:cNvSpPr/>
          <p:nvPr/>
        </p:nvSpPr>
        <p:spPr>
          <a:xfrm>
            <a:off x="2677886" y="1308557"/>
            <a:ext cx="6466114" cy="400110"/>
          </a:xfrm>
          <a:prstGeom prst="rect">
            <a:avLst/>
          </a:prstGeom>
        </p:spPr>
        <p:txBody>
          <a:bodyPr wrap="square">
            <a:spAutoFit/>
          </a:bodyPr>
          <a:lstStyle/>
          <a:p>
            <a:r>
              <a:rPr lang="en-US" sz="2000" dirty="0">
                <a:solidFill>
                  <a:srgbClr val="006C86"/>
                </a:solidFill>
              </a:rPr>
              <a:t>Equal-to-any-member-of test. Equivalent to </a:t>
            </a:r>
            <a:r>
              <a:rPr lang="en-US" sz="2000" dirty="0" smtClean="0">
                <a:solidFill>
                  <a:srgbClr val="006C86"/>
                </a:solidFill>
              </a:rPr>
              <a:t>!=</a:t>
            </a:r>
            <a:r>
              <a:rPr lang="en-US" sz="2000" dirty="0">
                <a:solidFill>
                  <a:srgbClr val="006C86"/>
                </a:solidFill>
              </a:rPr>
              <a:t>ANY.</a:t>
            </a:r>
          </a:p>
        </p:txBody>
      </p:sp>
      <p:sp>
        <p:nvSpPr>
          <p:cNvPr id="16" name="Rectangle 15"/>
          <p:cNvSpPr/>
          <p:nvPr/>
        </p:nvSpPr>
        <p:spPr>
          <a:xfrm>
            <a:off x="152400" y="2884866"/>
            <a:ext cx="8853145" cy="2462213"/>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smtClean="0">
                <a:solidFill>
                  <a:srgbClr val="880015"/>
                </a:solidFill>
                <a:latin typeface="Calibri" panose="020F0502020204030204" pitchFamily="34" charset="0"/>
              </a:rPr>
              <a:t> 30</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10</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 </a:t>
            </a:r>
            <a:r>
              <a:rPr lang="en-US" sz="2200" dirty="0">
                <a:solidFill>
                  <a:schemeClr val="accent6">
                    <a:lumMod val="50000"/>
                  </a:schemeClr>
                </a:solidFill>
                <a:latin typeface="Calibri" panose="020F0502020204030204" pitchFamily="34" charset="0"/>
              </a:rPr>
              <a:t>null</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deptno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a:t>
            </a:r>
            <a:r>
              <a:rPr lang="en-US" sz="2200" dirty="0">
                <a:latin typeface="Calibri" panose="020F0502020204030204" pitchFamily="34" charset="0"/>
              </a:rPr>
              <a:t> deptno </a:t>
            </a:r>
            <a:r>
              <a:rPr lang="en-US" sz="2200" dirty="0">
                <a:solidFill>
                  <a:srgbClr val="00A2E8"/>
                </a:solidFill>
                <a:latin typeface="Calibri" panose="020F0502020204030204" pitchFamily="34" charset="0"/>
              </a:rPr>
              <a:t>from</a:t>
            </a:r>
            <a:r>
              <a:rPr lang="en-US" sz="2200" dirty="0">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rPr>
              <a:t> </a:t>
            </a:r>
            <a:r>
              <a:rPr lang="en-US" sz="2200" dirty="0" smtClean="0">
                <a:latin typeface="Calibri" panose="020F0502020204030204" pitchFamily="34" charset="0"/>
              </a:rPr>
              <a:t>ename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KING</a:t>
            </a:r>
            <a:r>
              <a:rPr lang="en-US" sz="2200" dirty="0" smtClean="0">
                <a:solidFill>
                  <a:schemeClr val="bg1">
                    <a:lumMod val="50000"/>
                  </a:schemeClr>
                </a:solidFill>
                <a:latin typeface="Calibri" panose="020F0502020204030204" pitchFamily="34" charset="0"/>
              </a:rPr>
              <a:t>'</a:t>
            </a:r>
            <a:r>
              <a:rPr lang="en-US" sz="2200" dirty="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r>
              <a:rPr lang="en-US" sz="2200" dirty="0" smtClean="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a:t>
            </a:r>
            <a:r>
              <a:rPr lang="en-US" sz="2200" dirty="0" smtClean="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in</a:t>
            </a:r>
            <a:r>
              <a:rPr lang="en-US" sz="2200" dirty="0" smtClean="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880015"/>
                </a:solidFill>
                <a:latin typeface="Calibri" panose="020F0502020204030204" pitchFamily="34" charset="0"/>
              </a:rPr>
              <a:t>20</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rgbClr val="00A2E8"/>
                </a:solidFill>
                <a:latin typeface="Calibri" panose="020F0502020204030204" pitchFamily="34" charset="0"/>
              </a:rPr>
              <a:t>select </a:t>
            </a:r>
            <a:r>
              <a:rPr lang="en-US" sz="2200" dirty="0">
                <a:solidFill>
                  <a:srgbClr val="000000"/>
                </a:solidFill>
                <a:latin typeface="Calibri" panose="020F0502020204030204" pitchFamily="34" charset="0"/>
              </a:rPr>
              <a:t>deptno</a:t>
            </a:r>
            <a:r>
              <a:rPr lang="en-US" sz="2200" dirty="0">
                <a:solidFill>
                  <a:srgbClr val="00A2E8"/>
                </a:solidFill>
                <a:latin typeface="Calibri" panose="020F0502020204030204" pitchFamily="34" charset="0"/>
              </a:rPr>
              <a:t> 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00A2E8"/>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00A2E8"/>
                </a:solidFill>
                <a:latin typeface="Calibri" panose="020F0502020204030204" pitchFamily="34" charset="0"/>
              </a:rPr>
              <a:t> </a:t>
            </a:r>
            <a:r>
              <a:rPr lang="en-US" sz="2200" dirty="0" smtClean="0">
                <a:solidFill>
                  <a:srgbClr val="000000"/>
                </a:solidFill>
                <a:latin typeface="Calibri" panose="020F0502020204030204" pitchFamily="34" charset="0"/>
              </a:rPr>
              <a:t>ename</a:t>
            </a:r>
            <a:r>
              <a:rPr lang="en-US" sz="2200" dirty="0">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a:solidFill>
                  <a:schemeClr val="accent3">
                    <a:lumMod val="75000"/>
                  </a:schemeClr>
                </a:solidFill>
                <a:latin typeface="Calibri" panose="020F0502020204030204" pitchFamily="34" charset="0"/>
              </a:rPr>
              <a:t>KING</a:t>
            </a:r>
            <a:r>
              <a:rPr lang="en-US" sz="2200" dirty="0">
                <a:solidFill>
                  <a:schemeClr val="bg1">
                    <a:lumMod val="50000"/>
                  </a:schemeClr>
                </a:solidFill>
                <a:latin typeface="Calibri" panose="020F0502020204030204" pitchFamily="34" charset="0"/>
              </a:rPr>
              <a:t>')</a:t>
            </a:r>
            <a:r>
              <a:rPr lang="en-US" sz="2200" dirty="0">
                <a:solidFill>
                  <a:srgbClr val="7F7F7F"/>
                </a:solidFill>
                <a:latin typeface="Calibri" panose="020F0502020204030204" pitchFamily="34" charset="0"/>
              </a:rPr>
              <a:t>;</a:t>
            </a:r>
          </a:p>
        </p:txBody>
      </p:sp>
      <p:sp>
        <p:nvSpPr>
          <p:cNvPr id="8" name="Rectangle 7"/>
          <p:cNvSpPr/>
          <p:nvPr/>
        </p:nvSpPr>
        <p:spPr>
          <a:xfrm>
            <a:off x="152400" y="20574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IN </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expression_list, subquery)</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2376180923"/>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like condition</a:t>
            </a:r>
            <a:endParaRPr lang="en-US" dirty="0"/>
          </a:p>
        </p:txBody>
      </p:sp>
      <p:sp>
        <p:nvSpPr>
          <p:cNvPr id="3" name="Rectangle 2"/>
          <p:cNvSpPr/>
          <p:nvPr/>
        </p:nvSpPr>
        <p:spPr>
          <a:xfrm>
            <a:off x="990600" y="3254829"/>
            <a:ext cx="71628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a:t>
            </a:r>
            <a:r>
              <a:rPr lang="en-IN" sz="2200" b="1" i="1" dirty="0">
                <a:latin typeface="Segoe UI Light" panose="020B0502040204020203" pitchFamily="34" charset="0"/>
                <a:ea typeface="Calibri" panose="020F0502020204030204" pitchFamily="34" charset="0"/>
                <a:cs typeface="Segoe UI Light" panose="020B0502040204020203" pitchFamily="34" charset="0"/>
              </a:rPr>
              <a:t>ESCAPE</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is used to escape pattern matching characters such as the (%) percentage and underscore (_) if they form part of the data.</a:t>
            </a:r>
          </a:p>
        </p:txBody>
      </p:sp>
    </p:spTree>
    <p:extLst>
      <p:ext uri="{BB962C8B-B14F-4D97-AF65-F5344CB8AC3E}">
        <p14:creationId xmlns:p14="http://schemas.microsoft.com/office/powerpoint/2010/main" val="3908369716"/>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LIKE </a:t>
            </a:r>
            <a:r>
              <a:rPr lang="en-US" dirty="0" smtClean="0">
                <a:solidFill>
                  <a:srgbClr val="0070C0"/>
                </a:solidFill>
                <a:latin typeface="Consolas" panose="020B0609020204030204" pitchFamily="49" charset="0"/>
                <a:cs typeface="Arial" panose="020B0604020202020204" pitchFamily="34" charset="0"/>
              </a:rPr>
              <a:t>'expression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01532" y="2895600"/>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7" name="Rectangle 6"/>
          <p:cNvSpPr/>
          <p:nvPr/>
        </p:nvSpPr>
        <p:spPr>
          <a:xfrm>
            <a:off x="101532" y="3886200"/>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sal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a:latin typeface="Calibri" panose="020F0502020204030204" pitchFamily="34" charset="0"/>
              </a:rPr>
              <a:t>col2</a:t>
            </a:r>
            <a:r>
              <a:rPr lang="en-US" sz="2200" dirty="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
        <p:nvSpPr>
          <p:cNvPr id="9" name="Rectangle 8"/>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230521808"/>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a:t>
            </a:r>
            <a:r>
              <a:rPr lang="en-US" sz="3200" b="1" i="1" dirty="0">
                <a:solidFill>
                  <a:srgbClr val="FFFF00"/>
                </a:solidFill>
                <a:latin typeface="Arial" pitchFamily="34" charset="0"/>
                <a:cs typeface="Arial" pitchFamily="34" charset="0"/>
              </a:rPr>
              <a:t>Data</a:t>
            </a:r>
            <a:r>
              <a:rPr lang="en-IN" sz="3200" b="1" i="1" dirty="0">
                <a:solidFill>
                  <a:srgbClr val="FFFF00"/>
                </a:solidFill>
                <a:latin typeface="Arial" pitchFamily="34" charset="0"/>
                <a:cs typeface="Arial" pitchFamily="34" charset="0"/>
              </a:rPr>
              <a:t>?</a:t>
            </a: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like condition</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7" name="Rectangle 6"/>
          <p:cNvSpPr/>
          <p:nvPr/>
        </p:nvSpPr>
        <p:spPr>
          <a:xfrm>
            <a:off x="152400" y="2057400"/>
            <a:ext cx="88392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accent6">
                    <a:lumMod val="50000"/>
                  </a:schemeClr>
                </a:solidFill>
                <a:latin typeface="Calibri" panose="020F0502020204030204" pitchFamily="34" charset="0"/>
              </a:rPr>
              <a:t>null</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6">
                    <a:lumMod val="50000"/>
                  </a:schemeClr>
                </a:solidFill>
                <a:latin typeface="Calibri" panose="020F0502020204030204" pitchFamily="34" charset="0"/>
              </a:rPr>
              <a:t>null</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chemeClr val="accent6">
                  <a:lumMod val="50000"/>
                </a:schemeClr>
              </a:solidFill>
              <a:latin typeface="Calibri" panose="020F0502020204030204" pitchFamily="34" charset="0"/>
            </a:endParaRPr>
          </a:p>
        </p:txBody>
      </p:sp>
      <p:sp>
        <p:nvSpPr>
          <p:cNvPr id="8" name="Rectangle 7"/>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LIKE condition</a:t>
            </a:r>
          </a:p>
        </p:txBody>
      </p:sp>
    </p:spTree>
    <p:extLst>
      <p:ext uri="{BB962C8B-B14F-4D97-AF65-F5344CB8AC3E}">
        <p14:creationId xmlns:p14="http://schemas.microsoft.com/office/powerpoint/2010/main" val="391146615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not like condition</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489267" cy="369332"/>
          </a:xfrm>
          <a:prstGeom prst="rect">
            <a:avLst/>
          </a:prstGeom>
          <a:solidFill>
            <a:srgbClr val="B22251"/>
          </a:solidFill>
        </p:spPr>
        <p:txBody>
          <a:bodyPr wrap="square">
            <a:spAutoFit/>
          </a:bodyPr>
          <a:lstStyle/>
          <a:p>
            <a:r>
              <a:rPr lang="en-IN" i="1" dirty="0">
                <a:solidFill>
                  <a:srgbClr val="FCF75E"/>
                </a:solidFill>
                <a:latin typeface="Arial" pitchFamily="34" charset="0"/>
                <a:cs typeface="Arial" pitchFamily="34" charset="0"/>
              </a:rPr>
              <a:t>NOT LIKE condition</a:t>
            </a:r>
          </a:p>
        </p:txBody>
      </p:sp>
      <p:sp>
        <p:nvSpPr>
          <p:cNvPr id="6" name="Rectangle 5"/>
          <p:cNvSpPr/>
          <p:nvPr/>
        </p:nvSpPr>
        <p:spPr>
          <a:xfrm>
            <a:off x="217714" y="762000"/>
            <a:ext cx="8686800" cy="400110"/>
          </a:xfrm>
          <a:prstGeom prst="rect">
            <a:avLst/>
          </a:prstGeom>
          <a:solidFill>
            <a:schemeClr val="bg1">
              <a:lumMod val="95000"/>
            </a:schemeClr>
          </a:solidFill>
        </p:spPr>
        <p:txBody>
          <a:bodyPr wrap="square">
            <a:spAutoFit/>
          </a:bodyPr>
          <a:lstStyle/>
          <a:p>
            <a:r>
              <a:rPr lang="en-US" sz="2000" dirty="0">
                <a:solidFill>
                  <a:srgbClr val="006C86"/>
                </a:solidFill>
                <a:latin typeface="Arial" panose="020B0604020202020204" pitchFamily="34" charset="0"/>
                <a:cs typeface="Arial" panose="020B0604020202020204" pitchFamily="34" charset="0"/>
              </a:rPr>
              <a:t>The LIKE conditions specify a test involving pattern matching.</a:t>
            </a:r>
            <a:endParaRPr lang="en-IN" sz="2000" dirty="0">
              <a:solidFill>
                <a:srgbClr val="006C86"/>
              </a:solidFill>
              <a:latin typeface="Arial" panose="020B0604020202020204" pitchFamily="34" charset="0"/>
              <a:cs typeface="Arial" panose="020B0604020202020204" pitchFamily="34" charset="0"/>
            </a:endParaRPr>
          </a:p>
        </p:txBody>
      </p:sp>
      <p:sp>
        <p:nvSpPr>
          <p:cNvPr id="15" name="Rectangle 14"/>
          <p:cNvSpPr/>
          <p:nvPr/>
        </p:nvSpPr>
        <p:spPr>
          <a:xfrm>
            <a:off x="152400" y="198120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WHERE ColName1 </a:t>
            </a:r>
            <a:r>
              <a:rPr lang="en-US" dirty="0" smtClean="0">
                <a:solidFill>
                  <a:srgbClr val="0070C0"/>
                </a:solidFill>
                <a:latin typeface="Consolas" panose="020B0609020204030204" pitchFamily="49" charset="0"/>
                <a:cs typeface="Arial" panose="020B0604020202020204" pitchFamily="34" charset="0"/>
              </a:rPr>
              <a:t>NOT LIKE 'expression</a:t>
            </a:r>
            <a:r>
              <a:rPr lang="en-US" dirty="0">
                <a:solidFill>
                  <a:srgbClr val="0070C0"/>
                </a:solidFill>
                <a:latin typeface="Consolas" panose="020B0609020204030204" pitchFamily="49" charset="0"/>
                <a:cs typeface="Arial" panose="020B0604020202020204" pitchFamily="34" charset="0"/>
              </a:rPr>
              <a:t>'</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ESCAPE esc_char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9" name="Rectangle 8"/>
          <p:cNvSpPr/>
          <p:nvPr/>
        </p:nvSpPr>
        <p:spPr>
          <a:xfrm>
            <a:off x="101532" y="2981742"/>
            <a:ext cx="8890068" cy="923330"/>
          </a:xfrm>
          <a:prstGeom prst="rect">
            <a:avLst/>
          </a:prstGeom>
        </p:spPr>
        <p:txBody>
          <a:bodyPr wrap="square">
            <a:spAutoFit/>
          </a:bodyPr>
          <a:lstStyle/>
          <a:p>
            <a:pPr marL="342900" indent="-342900">
              <a:buFont typeface="Arial" panose="020B0604020202020204" pitchFamily="34" charset="0"/>
              <a:buChar char="•"/>
            </a:pPr>
            <a:r>
              <a:rPr lang="en-US" dirty="0">
                <a:solidFill>
                  <a:srgbClr val="006C86"/>
                </a:solidFill>
              </a:rPr>
              <a:t>An </a:t>
            </a:r>
            <a:r>
              <a:rPr lang="en-US" dirty="0">
                <a:solidFill>
                  <a:srgbClr val="C00000"/>
                </a:solidFill>
              </a:rPr>
              <a:t>underscore </a:t>
            </a:r>
            <a:r>
              <a:rPr lang="en-US" dirty="0" smtClean="0">
                <a:solidFill>
                  <a:schemeClr val="bg1">
                    <a:lumMod val="50000"/>
                  </a:schemeClr>
                </a:solidFill>
              </a:rPr>
              <a:t>(</a:t>
            </a:r>
            <a:r>
              <a:rPr lang="en-US" dirty="0" smtClean="0">
                <a:solidFill>
                  <a:srgbClr val="C00000"/>
                </a:solidFill>
              </a:rPr>
              <a:t> _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matches exactly one character in the value</a:t>
            </a:r>
            <a:r>
              <a:rPr lang="en-US" dirty="0" smtClean="0">
                <a:solidFill>
                  <a:srgbClr val="006C86"/>
                </a:solidFill>
              </a:rPr>
              <a:t>.</a:t>
            </a:r>
            <a:endParaRPr lang="en-US" dirty="0">
              <a:solidFill>
                <a:srgbClr val="006C86"/>
              </a:solidFill>
            </a:endParaRPr>
          </a:p>
          <a:p>
            <a:pPr marL="342900" indent="-342900">
              <a:buFont typeface="Arial" panose="020B0604020202020204" pitchFamily="34" charset="0"/>
              <a:buChar char="•"/>
            </a:pPr>
            <a:r>
              <a:rPr lang="en-US" dirty="0">
                <a:solidFill>
                  <a:srgbClr val="006C86"/>
                </a:solidFill>
              </a:rPr>
              <a:t>A </a:t>
            </a:r>
            <a:r>
              <a:rPr lang="en-US" dirty="0">
                <a:solidFill>
                  <a:srgbClr val="C00000"/>
                </a:solidFill>
              </a:rPr>
              <a:t>percent sign </a:t>
            </a:r>
            <a:r>
              <a:rPr lang="en-US" dirty="0">
                <a:solidFill>
                  <a:schemeClr val="bg1">
                    <a:lumMod val="50000"/>
                  </a:schemeClr>
                </a:solidFill>
              </a:rPr>
              <a:t>(</a:t>
            </a:r>
            <a:r>
              <a:rPr lang="en-US" dirty="0" smtClean="0">
                <a:solidFill>
                  <a:srgbClr val="C00000"/>
                </a:solidFill>
              </a:rPr>
              <a:t> % </a:t>
            </a:r>
            <a:r>
              <a:rPr lang="en-US" dirty="0" smtClean="0">
                <a:solidFill>
                  <a:schemeClr val="bg1">
                    <a:lumMod val="50000"/>
                  </a:schemeClr>
                </a:solidFill>
              </a:rPr>
              <a:t>)</a:t>
            </a:r>
            <a:r>
              <a:rPr lang="en-US" dirty="0" smtClean="0">
                <a:solidFill>
                  <a:srgbClr val="006C86"/>
                </a:solidFill>
              </a:rPr>
              <a:t> </a:t>
            </a:r>
            <a:r>
              <a:rPr lang="en-US" dirty="0">
                <a:solidFill>
                  <a:srgbClr val="006C86"/>
                </a:solidFill>
              </a:rPr>
              <a:t>in the pattern can match zero or more characters in the value. The pattern '%' cannot match a null.</a:t>
            </a:r>
          </a:p>
        </p:txBody>
      </p:sp>
      <p:sp>
        <p:nvSpPr>
          <p:cNvPr id="11" name="Rectangle 10"/>
          <p:cNvSpPr/>
          <p:nvPr/>
        </p:nvSpPr>
        <p:spPr>
          <a:xfrm>
            <a:off x="101532" y="3972342"/>
            <a:ext cx="8802982"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smtClean="0">
                <a:solidFill>
                  <a:srgbClr val="000000"/>
                </a:solidFill>
                <a:latin typeface="Calibri" panose="020F0502020204030204" pitchFamily="34" charset="0"/>
              </a:rPr>
              <a:t>ename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sal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like</a:t>
            </a:r>
            <a:r>
              <a:rPr lang="en-US" sz="2200" dirty="0" smtClean="0">
                <a:solidFill>
                  <a:srgbClr val="000000"/>
                </a:solidFill>
                <a:latin typeface="Calibri" panose="020F0502020204030204" pitchFamily="34" charset="0"/>
              </a:rPr>
              <a:t> </a:t>
            </a:r>
            <a:r>
              <a:rPr lang="en-US" sz="2200" dirty="0" smtClean="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2</a:t>
            </a:r>
            <a:r>
              <a:rPr lang="en-US" sz="2200" dirty="0" smtClean="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a:solidFill>
                  <a:srgbClr val="000000"/>
                </a:solidFill>
                <a:latin typeface="Calibri" panose="020F0502020204030204" pitchFamily="34" charset="0"/>
              </a:rPr>
              <a:t>* </a:t>
            </a:r>
            <a:r>
              <a:rPr lang="en-US" sz="2200" dirty="0">
                <a:solidFill>
                  <a:srgbClr val="00A2E8"/>
                </a:solidFill>
                <a:latin typeface="Calibri" panose="020F0502020204030204" pitchFamily="34" charset="0"/>
              </a:rPr>
              <a:t>from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rgbClr val="FF7F27"/>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ED1C24"/>
                </a:solidFill>
                <a:latin typeface="Calibri" panose="020F0502020204030204" pitchFamily="34" charset="0"/>
              </a:rPr>
              <a:t> </a:t>
            </a:r>
            <a:r>
              <a:rPr lang="en-US" sz="2200" dirty="0">
                <a:solidFill>
                  <a:srgbClr val="000000"/>
                </a:solidFill>
                <a:latin typeface="Calibri" panose="020F0502020204030204" pitchFamily="34" charset="0"/>
              </a:rPr>
              <a:t>hiredate </a:t>
            </a:r>
            <a:r>
              <a:rPr lang="en-US" sz="2200" dirty="0">
                <a:solidFill>
                  <a:srgbClr val="B97A57"/>
                </a:solidFill>
                <a:latin typeface="Calibri" panose="020F0502020204030204" pitchFamily="34" charset="0"/>
              </a:rPr>
              <a:t>not</a:t>
            </a:r>
            <a:r>
              <a:rPr lang="en-US" sz="2200" dirty="0" smtClean="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 </a:t>
            </a:r>
            <a:r>
              <a:rPr lang="en-US" sz="2200" dirty="0" smtClean="0">
                <a:solidFill>
                  <a:schemeClr val="bg1">
                    <a:lumMod val="50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DEC</a:t>
            </a:r>
            <a:r>
              <a:rPr lang="en-US" sz="2200" dirty="0">
                <a:solidFill>
                  <a:schemeClr val="accent5"/>
                </a:solidFill>
                <a:latin typeface="Calibri" panose="020F0502020204030204" pitchFamily="34" charset="0"/>
              </a:rPr>
              <a:t>%</a:t>
            </a:r>
            <a:r>
              <a:rPr lang="en-US" sz="2200" dirty="0" smtClean="0">
                <a:solidFill>
                  <a:schemeClr val="bg1">
                    <a:lumMod val="50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solidFill>
                  <a:srgbClr val="7F7F7F"/>
                </a:solidFill>
                <a:latin typeface="Calibri" panose="020F0502020204030204" pitchFamily="34" charset="0"/>
              </a:rPr>
              <a:t> </a:t>
            </a:r>
            <a:r>
              <a:rPr lang="en-US" sz="2200" dirty="0">
                <a:latin typeface="Calibri" panose="020F0502020204030204" pitchFamily="34" charset="0"/>
              </a:rPr>
              <a:t>*</a:t>
            </a:r>
            <a:r>
              <a:rPr lang="en-US" sz="2200" dirty="0">
                <a:solidFill>
                  <a:srgbClr val="7F7F7F"/>
                </a:solidFill>
                <a:latin typeface="Calibri" panose="020F0502020204030204" pitchFamily="34" charset="0"/>
              </a:rPr>
              <a:t> </a:t>
            </a:r>
            <a:r>
              <a:rPr lang="en-US" sz="2200" dirty="0">
                <a:solidFill>
                  <a:srgbClr val="00A2E8"/>
                </a:solidFill>
                <a:latin typeface="Calibri" panose="020F0502020204030204" pitchFamily="34" charset="0"/>
              </a:rPr>
              <a:t>from</a:t>
            </a:r>
            <a:r>
              <a:rPr lang="en-US" sz="2200" dirty="0">
                <a:solidFill>
                  <a:srgbClr val="7F7F7F"/>
                </a:solidFill>
                <a:latin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temp1</a:t>
            </a:r>
            <a:r>
              <a:rPr lang="en-US" sz="2200" dirty="0">
                <a:solidFill>
                  <a:srgbClr val="7F7F7F"/>
                </a:solidFill>
                <a:latin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solidFill>
                  <a:srgbClr val="7F7F7F"/>
                </a:solidFill>
                <a:latin typeface="Calibri" panose="020F0502020204030204" pitchFamily="34" charset="0"/>
              </a:rPr>
              <a:t> </a:t>
            </a:r>
            <a:r>
              <a:rPr lang="en-US" sz="2200" dirty="0" smtClean="0">
                <a:latin typeface="Calibri" panose="020F0502020204030204" pitchFamily="34" charset="0"/>
              </a:rPr>
              <a:t>col2</a:t>
            </a:r>
            <a:r>
              <a:rPr lang="en-US" sz="2200" dirty="0">
                <a:solidFill>
                  <a:srgbClr val="000000"/>
                </a:solidFill>
                <a:latin typeface="Calibri" panose="020F0502020204030204" pitchFamily="34" charset="0"/>
              </a:rPr>
              <a:t> </a:t>
            </a:r>
            <a:r>
              <a:rPr lang="en-US" sz="2200" dirty="0">
                <a:solidFill>
                  <a:srgbClr val="B97A57"/>
                </a:solidFill>
                <a:latin typeface="Calibri" panose="020F0502020204030204" pitchFamily="34" charset="0"/>
              </a:rPr>
              <a:t>not</a:t>
            </a:r>
            <a:r>
              <a:rPr lang="en-US" sz="2200" dirty="0" smtClean="0">
                <a:solidFill>
                  <a:srgbClr val="7F7F7F"/>
                </a:solidFill>
                <a:latin typeface="Calibri" panose="020F0502020204030204" pitchFamily="34" charset="0"/>
              </a:rPr>
              <a:t> </a:t>
            </a:r>
            <a:r>
              <a:rPr lang="en-US" sz="2200" dirty="0">
                <a:solidFill>
                  <a:srgbClr val="B97A57"/>
                </a:solidFill>
                <a:latin typeface="Calibri" panose="020F0502020204030204" pitchFamily="34" charset="0"/>
              </a:rPr>
              <a:t>like</a:t>
            </a:r>
            <a:r>
              <a:rPr lang="en-US" sz="2200" dirty="0">
                <a:solidFill>
                  <a:srgbClr val="7F7F7F"/>
                </a:solidFill>
                <a:latin typeface="Calibri" panose="020F0502020204030204" pitchFamily="34" charset="0"/>
              </a:rPr>
              <a:t> </a:t>
            </a:r>
            <a:r>
              <a:rPr lang="en-US" sz="2200" dirty="0" smtClean="0">
                <a:solidFill>
                  <a:srgbClr val="7F7F7F"/>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chemeClr val="accent5"/>
                </a:solidFill>
                <a:latin typeface="Calibri" panose="020F0502020204030204" pitchFamily="34" charset="0"/>
              </a:rPr>
              <a:t>%</a:t>
            </a:r>
            <a:r>
              <a:rPr lang="en-US" sz="2200" dirty="0" smtClean="0">
                <a:solidFill>
                  <a:srgbClr val="7F7F7F"/>
                </a:solidFill>
                <a:latin typeface="Calibri" panose="020F0502020204030204" pitchFamily="34" charset="0"/>
              </a:rPr>
              <a:t>' </a:t>
            </a:r>
            <a:r>
              <a:rPr lang="en-US" sz="2200" dirty="0">
                <a:solidFill>
                  <a:srgbClr val="7F7F7F"/>
                </a:solidFill>
                <a:latin typeface="Calibri" panose="020F0502020204030204" pitchFamily="34" charset="0"/>
              </a:rPr>
              <a:t>escape </a:t>
            </a:r>
            <a:r>
              <a:rPr lang="en-US" sz="2200" dirty="0" smtClean="0">
                <a:solidFill>
                  <a:srgbClr val="7F7F7F"/>
                </a:solidFill>
                <a:latin typeface="Calibri" panose="020F0502020204030204" pitchFamily="34" charset="0"/>
              </a:rPr>
              <a:t>'</a:t>
            </a:r>
            <a:r>
              <a:rPr lang="en-US" sz="2200" dirty="0" smtClean="0">
                <a:solidFill>
                  <a:schemeClr val="accent3">
                    <a:lumMod val="75000"/>
                  </a:schemeClr>
                </a:solidFill>
                <a:latin typeface="Calibri" panose="020F0502020204030204" pitchFamily="34" charset="0"/>
              </a:rPr>
              <a:t>\</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3206878941"/>
      </p:ext>
    </p:extLst>
  </p:cSld>
  <p:clrMapOvr>
    <a:masterClrMapping/>
  </p:clrMapOvr>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in condition</a:t>
            </a:r>
            <a:endParaRPr lang="en-US" dirty="0"/>
          </a:p>
        </p:txBody>
      </p:sp>
      <p:sp>
        <p:nvSpPr>
          <p:cNvPr id="3" name="Rectangle 2"/>
          <p:cNvSpPr/>
          <p:nvPr/>
        </p:nvSpPr>
        <p:spPr>
          <a:xfrm>
            <a:off x="1866900" y="3200400"/>
            <a:ext cx="5410200" cy="430887"/>
          </a:xfrm>
          <a:prstGeom prst="rect">
            <a:avLst/>
          </a:prstGeom>
          <a:solidFill>
            <a:srgbClr val="EDE701"/>
          </a:solidFill>
        </p:spPr>
        <p:txBody>
          <a:bodyPr wrap="square">
            <a:spAutoFit/>
          </a:bodyPr>
          <a:lstStyle/>
          <a:p>
            <a:r>
              <a:rPr lang="en-US" sz="2200" dirty="0">
                <a:latin typeface="Segoe UI Light" panose="020B0502040204020203" pitchFamily="34" charset="0"/>
                <a:cs typeface="Segoe UI Light" panose="020B0502040204020203" pitchFamily="34" charset="0"/>
              </a:rPr>
              <a:t>Do not treat </a:t>
            </a:r>
            <a:r>
              <a:rPr lang="en-US" sz="2200" b="1" i="1" dirty="0">
                <a:latin typeface="Segoe UI Light" panose="020B0502040204020203" pitchFamily="34" charset="0"/>
                <a:cs typeface="Segoe UI Light" panose="020B0502040204020203" pitchFamily="34" charset="0"/>
              </a:rPr>
              <a:t>empty</a:t>
            </a:r>
            <a:r>
              <a:rPr lang="en-US" sz="2200" dirty="0">
                <a:latin typeface="Segoe UI Light" panose="020B0502040204020203" pitchFamily="34" charset="0"/>
                <a:cs typeface="Segoe UI Light" panose="020B0502040204020203" pitchFamily="34" charset="0"/>
              </a:rPr>
              <a:t> </a:t>
            </a:r>
            <a:r>
              <a:rPr lang="en-US" sz="2200" b="1" i="1" dirty="0">
                <a:latin typeface="Segoe UI Light" panose="020B0502040204020203" pitchFamily="34" charset="0"/>
                <a:cs typeface="Segoe UI Light" panose="020B0502040204020203" pitchFamily="34" charset="0"/>
              </a:rPr>
              <a:t>strings</a:t>
            </a:r>
            <a:r>
              <a:rPr lang="en-US" sz="2200" dirty="0">
                <a:latin typeface="Segoe UI Light" panose="020B0502040204020203" pitchFamily="34" charset="0"/>
                <a:cs typeface="Segoe UI Light" panose="020B0502040204020203" pitchFamily="34" charset="0"/>
              </a:rPr>
              <a:t> the same as </a:t>
            </a:r>
            <a:r>
              <a:rPr lang="en-US" sz="2200" b="1" i="1" dirty="0">
                <a:latin typeface="Segoe UI Light" panose="020B0502040204020203" pitchFamily="34" charset="0"/>
                <a:cs typeface="Segoe UI Light" panose="020B0502040204020203" pitchFamily="34" charset="0"/>
              </a:rPr>
              <a:t>nulls</a:t>
            </a:r>
            <a:r>
              <a:rPr lang="en-US" sz="2200" dirty="0">
                <a:latin typeface="Segoe UI Light" panose="020B0502040204020203" pitchFamily="34" charset="0"/>
                <a:cs typeface="Segoe UI Light" panose="020B0502040204020203" pitchFamily="34" charset="0"/>
              </a:rPr>
              <a:t>.</a:t>
            </a:r>
          </a:p>
        </p:txBody>
      </p:sp>
      <p:sp>
        <p:nvSpPr>
          <p:cNvPr id="4" name="Rectangle 3"/>
          <p:cNvSpPr/>
          <p:nvPr/>
        </p:nvSpPr>
        <p:spPr>
          <a:xfrm>
            <a:off x="101533" y="152400"/>
            <a:ext cx="8890067" cy="923330"/>
          </a:xfrm>
          <a:prstGeom prst="rect">
            <a:avLst/>
          </a:prstGeom>
          <a:solidFill>
            <a:schemeClr val="accent6">
              <a:lumMod val="20000"/>
              <a:lumOff val="80000"/>
            </a:schemeClr>
          </a:solidFill>
        </p:spPr>
        <p:txBody>
          <a:bodyPr wrap="square">
            <a:spAutoFit/>
          </a:bodyPr>
          <a:lstStyle/>
          <a:p>
            <a:pPr algn="just"/>
            <a:r>
              <a:rPr lang="en-US" dirty="0">
                <a:solidFill>
                  <a:schemeClr val="accent6">
                    <a:lumMod val="50000"/>
                  </a:schemeClr>
                </a:solidFill>
              </a:rPr>
              <a:t>If a column in a row has no value, then the column is said to be null, or to contain null. Nulls can appear in columns of any datatype that are not restricted by NOT NULL or PRIMARY KEY integrity constraints.</a:t>
            </a:r>
          </a:p>
        </p:txBody>
      </p:sp>
      <p:sp>
        <p:nvSpPr>
          <p:cNvPr id="5" name="Rectangle 4"/>
          <p:cNvSpPr/>
          <p:nvPr/>
        </p:nvSpPr>
        <p:spPr>
          <a:xfrm>
            <a:off x="197723" y="3916978"/>
            <a:ext cx="8748553" cy="615553"/>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sz="2000" b="1" i="1" dirty="0" smtClean="0">
                <a:solidFill>
                  <a:srgbClr val="222222"/>
                </a:solidFill>
                <a:latin typeface="arial" panose="020B0604020202020204" pitchFamily="34" charset="0"/>
              </a:rPr>
              <a:t>IS NULL</a:t>
            </a:r>
            <a:r>
              <a:rPr lang="en-IN" sz="2000" i="1" dirty="0" smtClean="0">
                <a:solidFill>
                  <a:srgbClr val="222222"/>
                </a:solidFill>
                <a:latin typeface="arial" panose="020B0604020202020204" pitchFamily="34" charset="0"/>
              </a:rPr>
              <a:t> or </a:t>
            </a:r>
            <a:r>
              <a:rPr lang="en-IN" sz="2000"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Tree>
    <p:extLst>
      <p:ext uri="{BB962C8B-B14F-4D97-AF65-F5344CB8AC3E}">
        <p14:creationId xmlns:p14="http://schemas.microsoft.com/office/powerpoint/2010/main" val="3147268252"/>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9438477"/>
              </p:ext>
            </p:extLst>
          </p:nvPr>
        </p:nvGraphicFramePr>
        <p:xfrm>
          <a:off x="304800" y="2204720"/>
          <a:ext cx="4064000" cy="195580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TRUE</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IS NOT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FALSE</a:t>
                      </a:r>
                      <a:endParaRPr lang="en-US" sz="1600" b="0" dirty="0">
                        <a:solidFill>
                          <a:schemeClr val="bg2">
                            <a:lumMod val="50000"/>
                          </a:schemeClr>
                        </a:solidFill>
                        <a:effectLst/>
                        <a:latin typeface="inherit"/>
                      </a:endParaRPr>
                    </a:p>
                  </a:txBody>
                  <a:tcPr marL="57150" marR="57150" marT="76200" marB="76200"/>
                </a:tc>
              </a:tr>
            </a:tbl>
          </a:graphicData>
        </a:graphic>
      </p:graphicFrame>
      <p:graphicFrame>
        <p:nvGraphicFramePr>
          <p:cNvPr id="5" name="Table 4"/>
          <p:cNvGraphicFramePr>
            <a:graphicFrameLocks noGrp="1"/>
          </p:cNvGraphicFramePr>
          <p:nvPr>
            <p:extLst>
              <p:ext uri="{D42A27DB-BD31-4B8C-83A1-F6EECF244321}">
                <p14:modId xmlns:p14="http://schemas.microsoft.com/office/powerpoint/2010/main" val="342913653"/>
              </p:ext>
            </p:extLst>
          </p:nvPr>
        </p:nvGraphicFramePr>
        <p:xfrm>
          <a:off x="4699000" y="2204720"/>
          <a:ext cx="4064000" cy="2748280"/>
        </p:xfrm>
        <a:graphic>
          <a:graphicData uri="http://schemas.openxmlformats.org/drawingml/2006/table">
            <a:tbl>
              <a:tblPr firstRow="1" bandRow="1">
                <a:tableStyleId>{5940675A-B579-460E-94D1-54222C63F5DA}</a:tableStyleId>
              </a:tblPr>
              <a:tblGrid>
                <a:gridCol w="2032000"/>
                <a:gridCol w="2032000"/>
              </a:tblGrid>
              <a:tr h="370840">
                <a:tc>
                  <a:txBody>
                    <a:bodyPr/>
                    <a:lstStyle/>
                    <a:p>
                      <a:pPr algn="l"/>
                      <a:r>
                        <a:rPr kumimoji="0" lang="en-US" sz="1600" b="1" i="0" kern="1200" dirty="0" smtClean="0">
                          <a:solidFill>
                            <a:schemeClr val="tx1"/>
                          </a:solidFill>
                          <a:effectLst/>
                          <a:latin typeface="+mn-lt"/>
                          <a:ea typeface="+mn-ea"/>
                          <a:cs typeface="+mn-cs"/>
                        </a:rPr>
                        <a:t>Condition</a:t>
                      </a:r>
                      <a:endParaRPr lang="en-US" sz="1600" dirty="0"/>
                    </a:p>
                  </a:txBody>
                  <a:tcPr>
                    <a:solidFill>
                      <a:schemeClr val="bg1">
                        <a:lumMod val="95000"/>
                      </a:schemeClr>
                    </a:solidFill>
                  </a:tcPr>
                </a:tc>
                <a:tc>
                  <a:txBody>
                    <a:bodyPr/>
                    <a:lstStyle/>
                    <a:p>
                      <a:pPr algn="l"/>
                      <a:r>
                        <a:rPr kumimoji="0" lang="en-US" sz="1600" b="1" i="0" kern="1200" dirty="0" smtClean="0">
                          <a:solidFill>
                            <a:schemeClr val="tx1"/>
                          </a:solidFill>
                          <a:effectLst/>
                          <a:latin typeface="+mn-lt"/>
                          <a:ea typeface="+mn-ea"/>
                          <a:cs typeface="+mn-cs"/>
                        </a:rPr>
                        <a:t>Evaluation</a:t>
                      </a:r>
                      <a:endParaRPr lang="en-US" sz="1600" dirty="0"/>
                    </a:p>
                  </a:txBody>
                  <a:tcPr>
                    <a:solidFill>
                      <a:schemeClr val="bg1">
                        <a:lumMod val="95000"/>
                      </a:schemeClr>
                    </a:solidFill>
                  </a:tcPr>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10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a:t>
                      </a:r>
                      <a:r>
                        <a:rPr lang="en-US" sz="1600" dirty="0">
                          <a:effectLst/>
                        </a:rPr>
                        <a:t>!= NULL</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r h="370840">
                <a:tc>
                  <a:txBody>
                    <a:bodyPr/>
                    <a:lstStyle/>
                    <a:p>
                      <a:pPr algn="l" rtl="0"/>
                      <a:r>
                        <a:rPr lang="en-US" sz="1600" dirty="0" smtClean="0">
                          <a:effectLst/>
                        </a:rPr>
                        <a:t>NULL != </a:t>
                      </a:r>
                      <a:r>
                        <a:rPr lang="en-US" sz="1600" dirty="0">
                          <a:effectLst/>
                        </a:rPr>
                        <a:t>10</a:t>
                      </a:r>
                      <a:endParaRPr lang="en-US" sz="1600" b="0" dirty="0">
                        <a:solidFill>
                          <a:srgbClr val="222222"/>
                        </a:solidFill>
                        <a:effectLst/>
                        <a:latin typeface="inherit"/>
                      </a:endParaRPr>
                    </a:p>
                  </a:txBody>
                  <a:tcPr marL="57150" marR="57150" marT="76200" marB="76200"/>
                </a:tc>
                <a:tc>
                  <a:txBody>
                    <a:bodyPr/>
                    <a:lstStyle/>
                    <a:p>
                      <a:pPr algn="l" rtl="0"/>
                      <a:r>
                        <a:rPr lang="en-US" sz="1600" dirty="0">
                          <a:solidFill>
                            <a:schemeClr val="bg2">
                              <a:lumMod val="50000"/>
                            </a:schemeClr>
                          </a:solidFill>
                          <a:effectLst/>
                        </a:rPr>
                        <a:t>UNKNOWN</a:t>
                      </a:r>
                      <a:endParaRPr lang="en-US" sz="1600" b="0" dirty="0">
                        <a:solidFill>
                          <a:schemeClr val="bg2">
                            <a:lumMod val="50000"/>
                          </a:schemeClr>
                        </a:solidFill>
                        <a:effectLst/>
                        <a:latin typeface="inherit"/>
                      </a:endParaRPr>
                    </a:p>
                  </a:txBody>
                  <a:tcPr marL="57150" marR="57150" marT="76200" marB="76200"/>
                </a:tc>
              </a:tr>
            </a:tbl>
          </a:graphicData>
        </a:graphic>
      </p:graphicFrame>
    </p:spTree>
    <p:extLst>
      <p:ext uri="{BB962C8B-B14F-4D97-AF65-F5344CB8AC3E}">
        <p14:creationId xmlns:p14="http://schemas.microsoft.com/office/powerpoint/2010/main" val="1957224511"/>
      </p:ext>
    </p:extLst>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null r</a:t>
            </a:r>
            <a:r>
              <a:rPr lang="en-US" dirty="0" smtClean="0"/>
              <a:t>elated functions</a:t>
            </a:r>
            <a:endParaRPr lang="en-US" dirty="0"/>
          </a:p>
        </p:txBody>
      </p:sp>
    </p:spTree>
    <p:extLst>
      <p:ext uri="{BB962C8B-B14F-4D97-AF65-F5344CB8AC3E}">
        <p14:creationId xmlns:p14="http://schemas.microsoft.com/office/powerpoint/2010/main" val="99435010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a:t>
            </a:r>
            <a:r>
              <a:rPr lang="en-US" dirty="0">
                <a:solidFill>
                  <a:srgbClr val="222222"/>
                </a:solidFill>
                <a:latin typeface="arial" panose="020B0604020202020204" pitchFamily="34" charset="0"/>
              </a:rPr>
              <a:t> function allows you to replace null values with a default value. If the value in the first parameter is null, the function returns the value in the second parameter. If the first parameter is any value other than null, it is returned unchanged.</a:t>
            </a:r>
            <a:endParaRPr lang="en-IN" sz="2000" dirty="0">
              <a:solidFill>
                <a:srgbClr val="222222"/>
              </a:solidFill>
              <a:latin typeface="arial" panose="020B0604020202020204" pitchFamily="34" charset="0"/>
            </a:endParaRPr>
          </a:p>
        </p:txBody>
      </p:sp>
      <p:sp>
        <p:nvSpPr>
          <p:cNvPr id="4" name="Rectangle 3"/>
          <p:cNvSpPr/>
          <p:nvPr/>
        </p:nvSpPr>
        <p:spPr>
          <a:xfrm>
            <a:off x="90647" y="1887955"/>
            <a:ext cx="34145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NVL(expr1, replace_with)</a:t>
            </a:r>
          </a:p>
        </p:txBody>
      </p:sp>
      <p:sp>
        <p:nvSpPr>
          <p:cNvPr id="2" name="Rectangle 1"/>
          <p:cNvSpPr/>
          <p:nvPr/>
        </p:nvSpPr>
        <p:spPr>
          <a:xfrm>
            <a:off x="4191000" y="1752600"/>
            <a:ext cx="4876800" cy="1477328"/>
          </a:xfrm>
          <a:prstGeom prst="rect">
            <a:avLst/>
          </a:prstGeom>
          <a:solidFill>
            <a:schemeClr val="bg1">
              <a:lumMod val="95000"/>
            </a:schemeClr>
          </a:solidFill>
        </p:spPr>
        <p:txBody>
          <a:bodyPr wrap="square">
            <a:spAutoFit/>
          </a:bodyPr>
          <a:lstStyle/>
          <a:p>
            <a:pPr algn="just"/>
            <a:r>
              <a:rPr lang="en-US" dirty="0">
                <a:solidFill>
                  <a:schemeClr val="bg2">
                    <a:lumMod val="50000"/>
                  </a:schemeClr>
                </a:solidFill>
              </a:rPr>
              <a:t>The arguments expr1 and expr2 can have any data type. If their data types are different, then Oracle </a:t>
            </a:r>
            <a:r>
              <a:rPr lang="en-US" dirty="0" smtClean="0">
                <a:solidFill>
                  <a:schemeClr val="bg2">
                    <a:lumMod val="50000"/>
                  </a:schemeClr>
                </a:solidFill>
              </a:rPr>
              <a:t>implicitly </a:t>
            </a:r>
            <a:r>
              <a:rPr lang="en-US" dirty="0">
                <a:solidFill>
                  <a:schemeClr val="bg2">
                    <a:lumMod val="50000"/>
                  </a:schemeClr>
                </a:solidFill>
              </a:rPr>
              <a:t>converts one to the other. If they cannot be converted implicitly, </a:t>
            </a:r>
            <a:r>
              <a:rPr lang="en-US" dirty="0" smtClean="0">
                <a:solidFill>
                  <a:schemeClr val="bg2">
                    <a:lumMod val="50000"/>
                  </a:schemeClr>
                </a:solidFill>
              </a:rPr>
              <a:t>then will returns </a:t>
            </a:r>
            <a:r>
              <a:rPr lang="en-US" dirty="0">
                <a:solidFill>
                  <a:schemeClr val="bg2">
                    <a:lumMod val="50000"/>
                  </a:schemeClr>
                </a:solidFill>
              </a:rPr>
              <a:t>an error.</a:t>
            </a:r>
          </a:p>
        </p:txBody>
      </p:sp>
      <p:sp>
        <p:nvSpPr>
          <p:cNvPr id="8" name="Rectangle 7"/>
          <p:cNvSpPr/>
          <p:nvPr/>
        </p:nvSpPr>
        <p:spPr>
          <a:xfrm>
            <a:off x="101532" y="3505200"/>
            <a:ext cx="8879182" cy="110799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null,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C00000"/>
                </a:solidFill>
                <a:latin typeface="Calibri" panose="020F0502020204030204" pitchFamily="34" charset="0"/>
                <a:cs typeface="Calibri" panose="020F0502020204030204" pitchFamily="34" charset="0"/>
              </a:rPr>
              <a:t>Unknown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dual</a:t>
            </a:r>
            <a:r>
              <a:rPr lang="en-US" sz="2200" dirty="0" smtClean="0">
                <a:solidFill>
                  <a:srgbClr val="7F7F7F"/>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99D9EA"/>
                </a:solidFill>
                <a:latin typeface="Calibri" panose="020F0502020204030204" pitchFamily="34" charset="0"/>
                <a:cs typeface="Calibri" panose="020F0502020204030204" pitchFamily="34" charset="0"/>
              </a:rPr>
              <a:t> </a:t>
            </a:r>
            <a:r>
              <a:rPr lang="en-US" sz="2200" dirty="0" smtClean="0">
                <a:solidFill>
                  <a:srgbClr val="B97A57"/>
                </a:solidFill>
                <a:latin typeface="Calibri" panose="020F0502020204030204" pitchFamily="34" charset="0"/>
                <a:cs typeface="Calibri" panose="020F0502020204030204" pitchFamily="34" charset="0"/>
              </a:rPr>
              <a:t>nvl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000000"/>
                </a:solidFill>
                <a:latin typeface="Calibri" panose="020F0502020204030204" pitchFamily="34" charset="0"/>
                <a:cs typeface="Calibri" panose="020F0502020204030204" pitchFamily="34" charset="0"/>
              </a:rPr>
              <a:t>comm, </a:t>
            </a:r>
            <a:r>
              <a:rPr lang="en-US" sz="2200" dirty="0" smtClean="0">
                <a:solidFill>
                  <a:srgbClr val="C00000"/>
                </a:solidFill>
                <a:latin typeface="Calibri" panose="020F0502020204030204" pitchFamily="34" charset="0"/>
                <a:cs typeface="Calibri" panose="020F0502020204030204" pitchFamily="34" charset="0"/>
              </a:rPr>
              <a:t>0</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r1</a:t>
            </a:r>
            <a:r>
              <a:rPr lang="en-US" sz="2200" dirty="0" smtClean="0">
                <a:solidFill>
                  <a:srgbClr val="000000"/>
                </a:solidFill>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7F7F7F"/>
                </a:solidFill>
                <a:latin typeface="Calibri" panose="020F0502020204030204" pitchFamily="34" charset="0"/>
                <a:cs typeface="Calibri" panose="020F0502020204030204" pitchFamily="34" charset="0"/>
              </a:rPr>
              <a:t>;</a:t>
            </a:r>
          </a:p>
        </p:txBody>
      </p:sp>
      <p:sp>
        <p:nvSpPr>
          <p:cNvPr id="6" name="TextBox 5"/>
          <p:cNvSpPr txBox="1"/>
          <p:nvPr/>
        </p:nvSpPr>
        <p:spPr>
          <a:xfrm>
            <a:off x="65247" y="106690"/>
            <a:ext cx="4621778" cy="369332"/>
          </a:xfrm>
          <a:prstGeom prst="rect">
            <a:avLst/>
          </a:prstGeom>
          <a:noFill/>
        </p:spPr>
        <p:txBody>
          <a:bodyPr wrap="none" rtlCol="0">
            <a:spAutoFit/>
          </a:bodyPr>
          <a:lstStyle/>
          <a:p>
            <a:r>
              <a:rPr lang="en-US" dirty="0" smtClean="0">
                <a:solidFill>
                  <a:srgbClr val="FFFF00"/>
                </a:solidFill>
              </a:rPr>
              <a:t>Datatype of both parameters must be same</a:t>
            </a:r>
            <a:endParaRPr lang="en-US" dirty="0">
              <a:solidFill>
                <a:srgbClr val="FFFF00"/>
              </a:solidFill>
            </a:endParaRPr>
          </a:p>
        </p:txBody>
      </p:sp>
    </p:spTree>
    <p:extLst>
      <p:ext uri="{BB962C8B-B14F-4D97-AF65-F5344CB8AC3E}">
        <p14:creationId xmlns:p14="http://schemas.microsoft.com/office/powerpoint/2010/main" val="4190072286"/>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nvl2</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pPr algn="just"/>
            <a:r>
              <a:rPr lang="en-US" dirty="0">
                <a:solidFill>
                  <a:srgbClr val="222222"/>
                </a:solidFill>
                <a:latin typeface="arial" panose="020B0604020202020204" pitchFamily="34" charset="0"/>
              </a:rPr>
              <a:t>The </a:t>
            </a:r>
            <a:r>
              <a:rPr lang="en-US" dirty="0">
                <a:solidFill>
                  <a:srgbClr val="00B0F0"/>
                </a:solidFill>
                <a:latin typeface="arial" panose="020B0604020202020204" pitchFamily="34" charset="0"/>
              </a:rPr>
              <a:t>NVL2</a:t>
            </a:r>
            <a:r>
              <a:rPr lang="en-US" dirty="0">
                <a:solidFill>
                  <a:srgbClr val="222222"/>
                </a:solidFill>
                <a:latin typeface="arial" panose="020B0604020202020204" pitchFamily="34" charset="0"/>
              </a:rPr>
              <a:t> function accepts three parameters. If the first parameter value is not null it returns the value in the second parameter. If the first parameter value is null, it returns the third parameter.</a:t>
            </a:r>
            <a:endParaRPr lang="en-IN" sz="2000" dirty="0">
              <a:solidFill>
                <a:srgbClr val="222222"/>
              </a:solidFill>
              <a:latin typeface="arial" panose="020B0604020202020204" pitchFamily="34" charset="0"/>
            </a:endParaRPr>
          </a:p>
        </p:txBody>
      </p:sp>
      <p:sp>
        <p:nvSpPr>
          <p:cNvPr id="5" name="Rectangle 4"/>
          <p:cNvSpPr/>
          <p:nvPr/>
        </p:nvSpPr>
        <p:spPr>
          <a:xfrm>
            <a:off x="90647" y="1887955"/>
            <a:ext cx="58529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NVL2(expr1, value_if_NOT_null, value_if_null )</a:t>
            </a:r>
          </a:p>
        </p:txBody>
      </p:sp>
    </p:spTree>
    <p:extLst>
      <p:ext uri="{BB962C8B-B14F-4D97-AF65-F5344CB8AC3E}">
        <p14:creationId xmlns:p14="http://schemas.microsoft.com/office/powerpoint/2010/main" val="3762283191"/>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nullif</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646331"/>
          </a:xfrm>
          <a:prstGeom prst="rect">
            <a:avLst/>
          </a:prstGeom>
          <a:noFill/>
        </p:spPr>
        <p:txBody>
          <a:bodyPr wrap="square">
            <a:spAutoFit/>
          </a:bodyPr>
          <a:lstStyle/>
          <a:p>
            <a:r>
              <a:rPr lang="en-US" dirty="0">
                <a:solidFill>
                  <a:srgbClr val="222222"/>
                </a:solidFill>
                <a:latin typeface="arial" panose="020B0604020202020204" pitchFamily="34" charset="0"/>
              </a:rPr>
              <a:t>The NULLIF function, it accepts two parameters and returns null if both parameters are equal. If they are not equal, the first parameter value is returned.</a:t>
            </a:r>
            <a:endParaRPr lang="en-IN" sz="2000" dirty="0">
              <a:solidFill>
                <a:srgbClr val="222222"/>
              </a:solidFill>
              <a:latin typeface="arial" panose="020B0604020202020204" pitchFamily="34" charset="0"/>
            </a:endParaRPr>
          </a:p>
        </p:txBody>
      </p:sp>
      <p:sp>
        <p:nvSpPr>
          <p:cNvPr id="4" name="Rectangle 3"/>
          <p:cNvSpPr/>
          <p:nvPr/>
        </p:nvSpPr>
        <p:spPr>
          <a:xfrm>
            <a:off x="90648" y="1887955"/>
            <a:ext cx="2728752"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NVLIF(expr1, expr2)</a:t>
            </a:r>
          </a:p>
        </p:txBody>
      </p:sp>
    </p:spTree>
    <p:extLst>
      <p:ext uri="{BB962C8B-B14F-4D97-AF65-F5344CB8AC3E}">
        <p14:creationId xmlns:p14="http://schemas.microsoft.com/office/powerpoint/2010/main" val="553285673"/>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coalesce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90647" y="762000"/>
            <a:ext cx="8890067" cy="369332"/>
          </a:xfrm>
          <a:prstGeom prst="rect">
            <a:avLst/>
          </a:prstGeom>
          <a:noFill/>
        </p:spPr>
        <p:txBody>
          <a:bodyPr wrap="square">
            <a:spAutoFit/>
          </a:bodyPr>
          <a:lstStyle/>
          <a:p>
            <a:r>
              <a:rPr lang="en-IN" dirty="0" smtClean="0">
                <a:solidFill>
                  <a:srgbClr val="222222"/>
                </a:solidFill>
                <a:latin typeface="arial" panose="020B0604020202020204" pitchFamily="34" charset="0"/>
              </a:rPr>
              <a:t>TODO</a:t>
            </a:r>
            <a:endParaRPr lang="en-IN" sz="2000" dirty="0">
              <a:solidFill>
                <a:srgbClr val="222222"/>
              </a:solidFill>
              <a:latin typeface="arial" panose="020B0604020202020204" pitchFamily="34" charset="0"/>
            </a:endParaRPr>
          </a:p>
        </p:txBody>
      </p:sp>
    </p:spTree>
    <p:extLst>
      <p:ext uri="{BB962C8B-B14F-4D97-AF65-F5344CB8AC3E}">
        <p14:creationId xmlns:p14="http://schemas.microsoft.com/office/powerpoint/2010/main" val="1034840709"/>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control flow functions</a:t>
            </a:r>
            <a:endParaRPr lang="en-US" dirty="0"/>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decode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762000"/>
            <a:ext cx="8890067" cy="923330"/>
          </a:xfrm>
          <a:prstGeom prst="rect">
            <a:avLst/>
          </a:prstGeom>
          <a:noFill/>
        </p:spPr>
        <p:txBody>
          <a:bodyPr wrap="square">
            <a:spAutoFit/>
          </a:bodyPr>
          <a:lstStyle/>
          <a:p>
            <a:r>
              <a:rPr lang="en-US" dirty="0">
                <a:solidFill>
                  <a:srgbClr val="222222"/>
                </a:solidFill>
                <a:latin typeface="arial" panose="020B0604020202020204" pitchFamily="34" charset="0"/>
              </a:rPr>
              <a:t>DECODE compares expr to each search value one by one. If expr is equal to a search, then Oracle Database returns the corresponding result. If no match is found, then Oracle returns default. If default is omitted, then Oracle returns null.</a:t>
            </a:r>
            <a:endParaRPr lang="en-IN" sz="2000" dirty="0">
              <a:solidFill>
                <a:srgbClr val="222222"/>
              </a:solidFill>
              <a:latin typeface="arial" panose="020B0604020202020204" pitchFamily="34" charset="0"/>
            </a:endParaRPr>
          </a:p>
        </p:txBody>
      </p:sp>
      <p:sp>
        <p:nvSpPr>
          <p:cNvPr id="2" name="Rectangle 1"/>
          <p:cNvSpPr/>
          <p:nvPr/>
        </p:nvSpPr>
        <p:spPr>
          <a:xfrm>
            <a:off x="228600" y="1905000"/>
            <a:ext cx="4572000" cy="1200329"/>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DECODE(expr, search, result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search, result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 </a:t>
            </a:r>
            <a:r>
              <a:rPr lang="en-US" i="1" dirty="0">
                <a:solidFill>
                  <a:srgbClr val="FCF75E"/>
                </a:solidFill>
                <a:latin typeface="Arial" pitchFamily="34" charset="0"/>
                <a:cs typeface="Arial" pitchFamily="34" charset="0"/>
              </a:rPr>
              <a:t>default ]</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937020373"/>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4" name="Rectangle 3"/>
          <p:cNvSpPr/>
          <p:nvPr/>
        </p:nvSpPr>
        <p:spPr>
          <a:xfrm>
            <a:off x="139631" y="1550362"/>
            <a:ext cx="8851967"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 selector</a:t>
            </a:r>
          </a:p>
          <a:p>
            <a:r>
              <a:rPr lang="en-US" i="1" dirty="0">
                <a:solidFill>
                  <a:srgbClr val="FCF75E"/>
                </a:solidFill>
                <a:latin typeface="Arial" pitchFamily="34" charset="0"/>
                <a:cs typeface="Arial" pitchFamily="34" charset="0"/>
              </a:rPr>
              <a:t>    WHEN selector_value_1 THEN statements_1</a:t>
            </a:r>
          </a:p>
          <a:p>
            <a:r>
              <a:rPr lang="en-US" i="1" dirty="0">
                <a:solidFill>
                  <a:srgbClr val="FCF75E"/>
                </a:solidFill>
                <a:latin typeface="Arial" pitchFamily="34" charset="0"/>
                <a:cs typeface="Arial" pitchFamily="34" charset="0"/>
              </a:rPr>
              <a:t>    WHEN selector_value_2 THEN statements_2</a:t>
            </a:r>
          </a:p>
          <a:p>
            <a:r>
              <a:rPr lang="en-US" i="1" dirty="0">
                <a:solidFill>
                  <a:srgbClr val="FCF75E"/>
                </a:solidFill>
                <a:latin typeface="Arial" pitchFamily="34" charset="0"/>
                <a:cs typeface="Arial" pitchFamily="34" charset="0"/>
              </a:rPr>
              <a:t>    …</a:t>
            </a:r>
          </a:p>
          <a:p>
            <a:r>
              <a:rPr lang="en-US" i="1" dirty="0">
                <a:solidFill>
                  <a:srgbClr val="FCF75E"/>
                </a:solidFill>
                <a:latin typeface="Arial" pitchFamily="34" charset="0"/>
                <a:cs typeface="Arial" pitchFamily="34" charset="0"/>
              </a:rPr>
              <a:t>    WHEN selector_value_n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
        <p:nvSpPr>
          <p:cNvPr id="5" name="Rectangle 4"/>
          <p:cNvSpPr/>
          <p:nvPr/>
        </p:nvSpPr>
        <p:spPr>
          <a:xfrm>
            <a:off x="152400" y="4368969"/>
            <a:ext cx="8686800" cy="769441"/>
          </a:xfrm>
          <a:prstGeom prst="rect">
            <a:avLst/>
          </a:prstGeom>
        </p:spPr>
        <p:txBody>
          <a:bodyPr wrap="square">
            <a:spAutoFit/>
          </a:bodyPr>
          <a:lstStyle/>
          <a:p>
            <a:r>
              <a:rPr lang="en-US" sz="2200" dirty="0">
                <a:solidFill>
                  <a:srgbClr val="00A2E8"/>
                </a:solidFill>
                <a:latin typeface="Calibri" panose="020F0502020204030204" pitchFamily="34" charset="0"/>
              </a:rPr>
              <a:t>select</a:t>
            </a:r>
            <a:r>
              <a:rPr lang="en-US" sz="2200" dirty="0">
                <a:solidFill>
                  <a:srgbClr val="99D9EA"/>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case</a:t>
            </a:r>
            <a:r>
              <a:rPr lang="en-US" sz="2200" dirty="0" smtClean="0">
                <a:solidFill>
                  <a:srgbClr val="962626"/>
                </a:solidFill>
                <a:latin typeface="Calibri" panose="020F0502020204030204" pitchFamily="34" charset="0"/>
              </a:rPr>
              <a:t> </a:t>
            </a:r>
            <a:r>
              <a:rPr lang="en-US" sz="2200" dirty="0" smtClean="0">
                <a:solidFill>
                  <a:srgbClr val="000000"/>
                </a:solidFill>
                <a:latin typeface="Calibri" panose="020F0502020204030204" pitchFamily="34" charset="0"/>
              </a:rPr>
              <a:t>deptno </a:t>
            </a:r>
            <a:r>
              <a:rPr lang="en-US" sz="2200" dirty="0">
                <a:solidFill>
                  <a:srgbClr val="962626"/>
                </a:solidFill>
                <a:latin typeface="Calibri" panose="020F0502020204030204" pitchFamily="34" charset="0"/>
              </a:rPr>
              <a:t>when</a:t>
            </a:r>
            <a:r>
              <a:rPr lang="en-US" sz="2200" dirty="0" smtClean="0">
                <a:solidFill>
                  <a:srgbClr val="000000"/>
                </a:solidFill>
                <a:latin typeface="Calibri" panose="020F0502020204030204" pitchFamily="34" charset="0"/>
              </a:rPr>
              <a:t> </a:t>
            </a:r>
            <a:r>
              <a:rPr lang="en-US" sz="2200" dirty="0" smtClean="0">
                <a:solidFill>
                  <a:schemeClr val="accent3">
                    <a:lumMod val="75000"/>
                  </a:schemeClr>
                </a:solidFill>
                <a:latin typeface="Calibri" panose="020F0502020204030204" pitchFamily="34" charset="0"/>
              </a:rPr>
              <a:t>10 </a:t>
            </a:r>
            <a:r>
              <a:rPr lang="en-US" sz="2200" dirty="0">
                <a:solidFill>
                  <a:srgbClr val="962626"/>
                </a:solidFill>
                <a:latin typeface="Calibri" panose="020F0502020204030204" pitchFamily="34" charset="0"/>
              </a:rPr>
              <a:t>then</a:t>
            </a:r>
            <a:r>
              <a:rPr lang="en-US" sz="2200" dirty="0" smtClean="0">
                <a:solidFill>
                  <a:srgbClr val="000000"/>
                </a:solidFill>
                <a:latin typeface="Calibri" panose="020F0502020204030204" pitchFamily="34" charset="0"/>
              </a:rPr>
              <a:t> </a:t>
            </a:r>
            <a:r>
              <a:rPr lang="en-IN" sz="2200" dirty="0">
                <a:latin typeface="Calibri" panose="020F0502020204030204" pitchFamily="34" charset="0"/>
                <a:ea typeface="Times New Roman" panose="02020603050405020304" pitchFamily="18" charset="0"/>
              </a:rPr>
              <a:t>'</a:t>
            </a:r>
            <a:r>
              <a:rPr lang="en-US" sz="2200" dirty="0" smtClean="0">
                <a:solidFill>
                  <a:schemeClr val="accent3">
                    <a:lumMod val="75000"/>
                  </a:schemeClr>
                </a:solidFill>
                <a:latin typeface="Calibri" panose="020F0502020204030204" pitchFamily="34" charset="0"/>
              </a:rPr>
              <a:t>Accounts</a:t>
            </a:r>
            <a:r>
              <a:rPr lang="en-IN" sz="2200" dirty="0" smtClean="0">
                <a:latin typeface="Calibri" panose="020F0502020204030204" pitchFamily="34" charset="0"/>
                <a:ea typeface="Times New Roman" panose="02020603050405020304" pitchFamily="18" charset="0"/>
              </a:rPr>
              <a:t>'</a:t>
            </a:r>
            <a:r>
              <a:rPr lang="en-US" sz="2200" dirty="0" smtClean="0">
                <a:solidFill>
                  <a:srgbClr val="000000"/>
                </a:solidFill>
                <a:latin typeface="Calibri" panose="020F0502020204030204" pitchFamily="34" charset="0"/>
              </a:rPr>
              <a:t> </a:t>
            </a:r>
            <a:r>
              <a:rPr lang="en-US" sz="2200" dirty="0">
                <a:solidFill>
                  <a:srgbClr val="962626"/>
                </a:solidFill>
                <a:latin typeface="Calibri" panose="020F0502020204030204" pitchFamily="34" charset="0"/>
              </a:rPr>
              <a:t>else</a:t>
            </a:r>
            <a:r>
              <a:rPr lang="en-US" sz="2200" dirty="0" smtClean="0">
                <a:solidFill>
                  <a:srgbClr val="000000"/>
                </a:solidFill>
                <a:latin typeface="Calibri" panose="020F0502020204030204" pitchFamily="34" charset="0"/>
              </a:rPr>
              <a:t> </a:t>
            </a:r>
            <a:r>
              <a:rPr lang="en-IN" sz="2200" dirty="0" smtClean="0">
                <a:latin typeface="Calibri" panose="020F0502020204030204" pitchFamily="34" charset="0"/>
                <a:ea typeface="Times New Roman" panose="02020603050405020304" pitchFamily="18" charset="0"/>
              </a:rPr>
              <a:t>'</a:t>
            </a:r>
            <a:r>
              <a:rPr lang="en-IN" sz="2200" dirty="0" smtClean="0">
                <a:solidFill>
                  <a:schemeClr val="accent3">
                    <a:lumMod val="75000"/>
                  </a:schemeClr>
                </a:solidFill>
                <a:latin typeface="Calibri" panose="020F0502020204030204" pitchFamily="34" charset="0"/>
                <a:ea typeface="Times New Roman" panose="02020603050405020304" pitchFamily="18" charset="0"/>
              </a:rPr>
              <a:t>N/A</a:t>
            </a:r>
            <a:r>
              <a:rPr lang="en-IN" sz="2200" dirty="0" smtClean="0">
                <a:latin typeface="Calibri" panose="020F0502020204030204" pitchFamily="34" charset="0"/>
                <a:ea typeface="Times New Roman" panose="02020603050405020304" pitchFamily="18" charset="0"/>
              </a:rPr>
              <a:t>' </a:t>
            </a:r>
            <a:r>
              <a:rPr lang="en-IN" sz="2200" dirty="0">
                <a:solidFill>
                  <a:srgbClr val="962626"/>
                </a:solidFill>
                <a:latin typeface="Calibri" panose="020F0502020204030204" pitchFamily="34" charset="0"/>
              </a:rPr>
              <a:t>end</a:t>
            </a:r>
            <a:r>
              <a:rPr lang="en-IN" sz="2200" dirty="0" smtClean="0">
                <a:latin typeface="Calibri" panose="020F0502020204030204" pitchFamily="34" charset="0"/>
                <a:ea typeface="Times New Roman" panose="02020603050405020304" pitchFamily="18" charset="0"/>
              </a:rPr>
              <a:t> </a:t>
            </a:r>
            <a:r>
              <a:rPr lang="en-US" sz="2200" dirty="0" smtClean="0">
                <a:solidFill>
                  <a:srgbClr val="00A2E8"/>
                </a:solidFill>
                <a:latin typeface="Calibri" panose="020F0502020204030204" pitchFamily="34" charset="0"/>
              </a:rPr>
              <a:t>from</a:t>
            </a:r>
            <a:r>
              <a:rPr lang="en-US" sz="2200" dirty="0">
                <a:solidFill>
                  <a:schemeClr val="accent4">
                    <a:lumMod val="50000"/>
                  </a:schemeClr>
                </a:solidFill>
                <a:latin typeface="Calibri" panose="020F0502020204030204" pitchFamily="34" charset="0"/>
                <a:cs typeface="Arial" panose="020B060402020202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rgbClr val="7F7F7F"/>
                </a:solidFill>
                <a:latin typeface="Calibri" panose="020F0502020204030204" pitchFamily="34" charset="0"/>
              </a:rPr>
              <a:t>;</a:t>
            </a:r>
            <a:endParaRPr lang="en-US" sz="2200" dirty="0">
              <a:solidFill>
                <a:srgbClr val="7F7F7F"/>
              </a:solidFill>
              <a:latin typeface="Calibri" panose="020F050202020403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case</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4419600"/>
            <a:ext cx="8839200" cy="769441"/>
          </a:xfrm>
          <a:prstGeom prst="rect">
            <a:avLst/>
          </a:prstGeom>
        </p:spPr>
        <p:txBody>
          <a:bodyPr wrap="square">
            <a:spAutoFit/>
          </a:bodyPr>
          <a:lstStyle/>
          <a:p>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deptno,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case when </a:t>
            </a:r>
            <a:r>
              <a:rPr lang="en-IN" sz="2200" dirty="0" smtClean="0">
                <a:latin typeface="Calibri" panose="020F0502020204030204" pitchFamily="34" charset="0"/>
                <a:cs typeface="Calibri" panose="020F0502020204030204" pitchFamily="34" charset="0"/>
              </a:rPr>
              <a:t>deptno</a:t>
            </a:r>
            <a:r>
              <a:rPr lang="en-IN" sz="2200" dirty="0" smtClean="0">
                <a:latin typeface="Calibri" panose="020F0502020204030204" pitchFamily="34" charset="0"/>
                <a:ea typeface="Times New Roman" panose="02020603050405020304" pitchFamily="18" charset="0"/>
                <a:cs typeface="Calibri" panose="020F0502020204030204" pitchFamily="34" charset="0"/>
              </a:rPr>
              <a:t> = 10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'sales'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when </a:t>
            </a:r>
            <a:r>
              <a:rPr lang="en-IN" sz="2200" dirty="0" smtClean="0">
                <a:latin typeface="Calibri" panose="020F0502020204030204" pitchFamily="34" charset="0"/>
                <a:cs typeface="Calibri" panose="020F0502020204030204" pitchFamily="34" charset="0"/>
              </a:rPr>
              <a:t>deptno </a:t>
            </a:r>
            <a:r>
              <a:rPr lang="en-IN" sz="2200" dirty="0" smtClean="0">
                <a:latin typeface="Calibri" panose="020F0502020204030204" pitchFamily="34" charset="0"/>
                <a:ea typeface="Times New Roman" panose="02020603050405020304" pitchFamily="18" charset="0"/>
                <a:cs typeface="Calibri" panose="020F0502020204030204" pitchFamily="34" charset="0"/>
              </a:rPr>
              <a:t>= 20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then</a:t>
            </a:r>
            <a:r>
              <a:rPr lang="en-IN" sz="2200" dirty="0" smtClean="0">
                <a:latin typeface="Calibri" panose="020F0502020204030204" pitchFamily="34" charset="0"/>
                <a:ea typeface="Times New Roman" panose="02020603050405020304" pitchFamily="18" charset="0"/>
                <a:cs typeface="Calibri" panose="020F0502020204030204" pitchFamily="34" charset="0"/>
              </a:rPr>
              <a:t> 'purchase'</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else </a:t>
            </a:r>
            <a:r>
              <a:rPr lang="en-IN" sz="2200" dirty="0" smtClean="0">
                <a:latin typeface="Calibri" panose="020F0502020204030204" pitchFamily="34" charset="0"/>
                <a:ea typeface="Times New Roman" panose="02020603050405020304" pitchFamily="18" charset="0"/>
                <a:cs typeface="Calibri" panose="020F0502020204030204" pitchFamily="34" charset="0"/>
              </a:rPr>
              <a:t>'n/a'</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end </a:t>
            </a:r>
            <a:r>
              <a:rPr lang="en-IN" sz="2200" dirty="0" smtClean="0">
                <a:latin typeface="Calibri" panose="020F0502020204030204" pitchFamily="34" charset="0"/>
                <a:ea typeface="Times New Roman" panose="02020603050405020304" pitchFamily="18" charset="0"/>
                <a:cs typeface="Calibri" panose="020F0502020204030204" pitchFamily="34" charset="0"/>
              </a:rPr>
              <a:t>r1</a:t>
            </a:r>
            <a:r>
              <a:rPr lang="en-IN" sz="2200" dirty="0" smtClean="0">
                <a:latin typeface="Calibri" panose="020F0502020204030204" pitchFamily="34" charset="0"/>
                <a:cs typeface="Calibri" panose="020F0502020204030204" pitchFamily="34" charset="0"/>
              </a:rPr>
              <a:t> </a:t>
            </a:r>
            <a:r>
              <a:rPr lang="en-IN"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emp;</a:t>
            </a:r>
            <a:endParaRPr lang="en-IN" sz="2200" dirty="0">
              <a:latin typeface="Calibri" panose="020F0502020204030204" pitchFamily="34" charset="0"/>
              <a:cs typeface="Calibri" panose="020F0502020204030204" pitchFamily="34" charset="0"/>
            </a:endParaRPr>
          </a:p>
        </p:txBody>
      </p:sp>
      <p:sp>
        <p:nvSpPr>
          <p:cNvPr id="7" name="Rectangle 6"/>
          <p:cNvSpPr/>
          <p:nvPr/>
        </p:nvSpPr>
        <p:spPr>
          <a:xfrm>
            <a:off x="101532" y="7620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5" name="Rectangle 4"/>
          <p:cNvSpPr/>
          <p:nvPr/>
        </p:nvSpPr>
        <p:spPr>
          <a:xfrm>
            <a:off x="152399" y="1560255"/>
            <a:ext cx="8839199" cy="2308324"/>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CASE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condition_1 THEN statements_1</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WHEN condition_2 THEN statements_2</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WHEN </a:t>
            </a:r>
            <a:r>
              <a:rPr lang="en-US" i="1" dirty="0">
                <a:solidFill>
                  <a:srgbClr val="FCF75E"/>
                </a:solidFill>
                <a:latin typeface="Arial" pitchFamily="34" charset="0"/>
                <a:cs typeface="Arial" pitchFamily="34" charset="0"/>
              </a:rPr>
              <a:t>condition_n THEN statements_n</a:t>
            </a:r>
          </a:p>
          <a:p>
            <a:r>
              <a:rPr lang="en-US" i="1" dirty="0">
                <a:solidFill>
                  <a:srgbClr val="FCF75E"/>
                </a:solidFill>
                <a:latin typeface="Arial" pitchFamily="34" charset="0"/>
                <a:cs typeface="Arial" pitchFamily="34" charset="0"/>
              </a:rPr>
              <a:t>[ ELSE</a:t>
            </a:r>
          </a:p>
          <a:p>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a:t>
            </a:r>
            <a:r>
              <a:rPr lang="en-US" i="1" dirty="0">
                <a:solidFill>
                  <a:srgbClr val="FCF75E"/>
                </a:solidFill>
                <a:latin typeface="Arial" pitchFamily="34" charset="0"/>
                <a:cs typeface="Arial" pitchFamily="34" charset="0"/>
              </a:rPr>
              <a:t>else_statements ]</a:t>
            </a:r>
          </a:p>
          <a:p>
            <a:r>
              <a:rPr lang="en-US" i="1" dirty="0" smtClean="0">
                <a:solidFill>
                  <a:srgbClr val="FCF75E"/>
                </a:solidFill>
                <a:latin typeface="Arial" pitchFamily="34" charset="0"/>
                <a:cs typeface="Arial" pitchFamily="34" charset="0"/>
              </a:rPr>
              <a:t>END;</a:t>
            </a:r>
            <a:endParaRPr lang="en-US" i="1" dirty="0">
              <a:solidFill>
                <a:srgbClr val="FCF75E"/>
              </a:solidFill>
              <a:latin typeface="Arial" pitchFamily="34" charset="0"/>
              <a:cs typeface="Arial" pitchFamily="34" charset="0"/>
            </a:endParaRP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aggregate functions</a:t>
            </a:r>
          </a:p>
        </p:txBody>
      </p:sp>
    </p:spTree>
    <p:extLst>
      <p:ext uri="{BB962C8B-B14F-4D97-AF65-F5344CB8AC3E}">
        <p14:creationId xmlns:p14="http://schemas.microsoft.com/office/powerpoint/2010/main" val="3936532640"/>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76200"/>
            <a:ext cx="8839200" cy="1323439"/>
          </a:xfrm>
          <a:prstGeom prst="rect">
            <a:avLst/>
          </a:prstGeom>
          <a:solidFill>
            <a:srgbClr val="E8F97F"/>
          </a:solidFill>
        </p:spPr>
        <p:txBody>
          <a:bodyPr wrap="square">
            <a:spAutoFit/>
          </a:bodyPr>
          <a:lstStyle/>
          <a:p>
            <a:pPr algn="just"/>
            <a:r>
              <a:rPr lang="en-US" sz="2000" dirty="0">
                <a:latin typeface="Segoe UI Light" panose="020B0502040204020203" pitchFamily="34" charset="0"/>
                <a:cs typeface="Segoe UI Light" panose="020B0502040204020203" pitchFamily="34" charset="0"/>
              </a:rPr>
              <a:t>Aggregate functions calculate on a group of rows and return a single value for each group. We commonly use the aggregate functions together with the GROUP BY clause. The GROUP BY clause divides the rows into groups and an aggregate function calculates and returns a single result for each group.</a:t>
            </a:r>
            <a:r>
              <a:rPr lang="en-IN" sz="2000" dirty="0" smtClean="0">
                <a:latin typeface="Segoe UI Light" panose="020B0502040204020203" pitchFamily="34" charset="0"/>
                <a:cs typeface="Segoe UI Light" panose="020B0502040204020203" pitchFamily="34" charset="0"/>
              </a:rPr>
              <a:t>.</a:t>
            </a:r>
            <a:endParaRPr lang="en-IN" sz="2000" dirty="0">
              <a:latin typeface="Segoe UI Light" panose="020B0502040204020203" pitchFamily="34" charset="0"/>
              <a:cs typeface="Segoe UI Light" panose="020B0502040204020203" pitchFamily="34" charset="0"/>
            </a:endParaRPr>
          </a:p>
        </p:txBody>
      </p:sp>
      <p:sp>
        <p:nvSpPr>
          <p:cNvPr id="4" name="Rectangle 3"/>
          <p:cNvSpPr/>
          <p:nvPr/>
        </p:nvSpPr>
        <p:spPr>
          <a:xfrm>
            <a:off x="152400" y="4677385"/>
            <a:ext cx="8839200" cy="830997"/>
          </a:xfrm>
          <a:prstGeom prst="rect">
            <a:avLst/>
          </a:prstGeom>
        </p:spPr>
        <p:txBody>
          <a:bodyPr wrap="square">
            <a:spAutoFit/>
          </a:bodyPr>
          <a:lstStyle/>
          <a:p>
            <a:r>
              <a:rPr lang="en-IN" sz="2400" i="1" dirty="0">
                <a:solidFill>
                  <a:srgbClr val="008080"/>
                </a:solidFill>
              </a:rPr>
              <a:t>The HAVING clause can refer to aggregate functions, which the WHERE clause cannot.</a:t>
            </a:r>
          </a:p>
        </p:txBody>
      </p:sp>
      <p:grpSp>
        <p:nvGrpSpPr>
          <p:cNvPr id="7" name="Group 6"/>
          <p:cNvGrpSpPr/>
          <p:nvPr/>
        </p:nvGrpSpPr>
        <p:grpSpPr>
          <a:xfrm>
            <a:off x="304800" y="2133600"/>
            <a:ext cx="8271782" cy="1939694"/>
            <a:chOff x="186418" y="3911369"/>
            <a:chExt cx="8271782" cy="1939694"/>
          </a:xfrm>
        </p:grpSpPr>
        <p:grpSp>
          <p:nvGrpSpPr>
            <p:cNvPr id="5" name="Group 4"/>
            <p:cNvGrpSpPr/>
            <p:nvPr/>
          </p:nvGrpSpPr>
          <p:grpSpPr>
            <a:xfrm>
              <a:off x="186418" y="3911369"/>
              <a:ext cx="8271782" cy="1939694"/>
              <a:chOff x="186418" y="3911369"/>
              <a:chExt cx="8271782" cy="1939694"/>
            </a:xfrm>
          </p:grpSpPr>
          <p:pic>
            <p:nvPicPr>
              <p:cNvPr id="14" name="Picture 13"/>
              <p:cNvPicPr>
                <a:picLocks noChangeAspect="1"/>
              </p:cNvPicPr>
              <p:nvPr/>
            </p:nvPicPr>
            <p:blipFill>
              <a:blip r:embed="rId2"/>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3"/>
                <a:stretch>
                  <a:fillRect/>
                </a:stretch>
              </p:blipFill>
              <p:spPr>
                <a:xfrm>
                  <a:off x="2599206" y="4942951"/>
                  <a:ext cx="1737120" cy="413629"/>
                </a:xfrm>
                <a:prstGeom prst="rect">
                  <a:avLst/>
                </a:prstGeom>
              </p:spPr>
            </p:pic>
            <p:pic>
              <p:nvPicPr>
                <p:cNvPr id="16" name="Picture 15"/>
                <p:cNvPicPr>
                  <a:picLocks noChangeAspect="1"/>
                </p:cNvPicPr>
                <p:nvPr/>
              </p:nvPicPr>
              <p:blipFill>
                <a:blip r:embed="rId4"/>
                <a:stretch>
                  <a:fillRect/>
                </a:stretch>
              </p:blipFill>
              <p:spPr>
                <a:xfrm>
                  <a:off x="4651106" y="5385869"/>
                  <a:ext cx="1770851" cy="429849"/>
                </a:xfrm>
                <a:prstGeom prst="rect">
                  <a:avLst/>
                </a:prstGeom>
              </p:spPr>
            </p:pic>
            <p:pic>
              <p:nvPicPr>
                <p:cNvPr id="17" name="Picture 16"/>
                <p:cNvPicPr>
                  <a:picLocks noChangeAspect="1"/>
                </p:cNvPicPr>
                <p:nvPr/>
              </p:nvPicPr>
              <p:blipFill>
                <a:blip r:embed="rId5"/>
                <a:stretch>
                  <a:fillRect/>
                </a:stretch>
              </p:blipFill>
              <p:spPr>
                <a:xfrm>
                  <a:off x="4648653" y="4918620"/>
                  <a:ext cx="1762418" cy="437960"/>
                </a:xfrm>
                <a:prstGeom prst="rect">
                  <a:avLst/>
                </a:prstGeom>
              </p:spPr>
            </p:pic>
            <p:pic>
              <p:nvPicPr>
                <p:cNvPr id="18" name="Picture 17"/>
                <p:cNvPicPr>
                  <a:picLocks noChangeAspect="1"/>
                </p:cNvPicPr>
                <p:nvPr/>
              </p:nvPicPr>
              <p:blipFill>
                <a:blip r:embed="rId6"/>
                <a:stretch>
                  <a:fillRect/>
                </a:stretch>
              </p:blipFill>
              <p:spPr>
                <a:xfrm>
                  <a:off x="2566549" y="5406144"/>
                  <a:ext cx="1787716" cy="413629"/>
                </a:xfrm>
                <a:prstGeom prst="rect">
                  <a:avLst/>
                </a:prstGeom>
              </p:spPr>
            </p:pic>
            <p:pic>
              <p:nvPicPr>
                <p:cNvPr id="19" name="Picture 18"/>
                <p:cNvPicPr>
                  <a:picLocks noChangeAspect="1"/>
                </p:cNvPicPr>
                <p:nvPr/>
              </p:nvPicPr>
              <p:blipFill>
                <a:blip r:embed="rId7"/>
                <a:stretch>
                  <a:fillRect/>
                </a:stretch>
              </p:blipFill>
              <p:spPr>
                <a:xfrm>
                  <a:off x="6782253" y="5410200"/>
                  <a:ext cx="2209347" cy="405518"/>
                </a:xfrm>
                <a:prstGeom prst="rect">
                  <a:avLst/>
                </a:prstGeom>
              </p:spPr>
            </p:pic>
            <p:pic>
              <p:nvPicPr>
                <p:cNvPr id="21" name="Picture 20"/>
                <p:cNvPicPr>
                  <a:picLocks noChangeAspect="1"/>
                </p:cNvPicPr>
                <p:nvPr/>
              </p:nvPicPr>
              <p:blipFill>
                <a:blip r:embed="rId8"/>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FF0000"/>
                  </a:solidFill>
                </a:rPr>
                <a:t>// ERROR</a:t>
              </a:r>
              <a:endParaRPr lang="en-IN" sz="2400" dirty="0">
                <a:solidFill>
                  <a:srgbClr val="FF0000"/>
                </a:solidFill>
              </a:endParaRPr>
            </a:p>
          </p:txBody>
        </p:sp>
      </p:grpSp>
    </p:spTree>
    <p:extLst>
      <p:ext uri="{BB962C8B-B14F-4D97-AF65-F5344CB8AC3E}">
        <p14:creationId xmlns:p14="http://schemas.microsoft.com/office/powerpoint/2010/main" val="3146546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524000"/>
            <a:ext cx="8686800" cy="1615827"/>
          </a:xfrm>
          <a:prstGeom prst="rect">
            <a:avLst/>
          </a:prstGeom>
          <a:solidFill>
            <a:schemeClr val="bg1"/>
          </a:solidFill>
        </p:spPr>
        <p:txBody>
          <a:bodyPr wrap="square">
            <a:spAutoFit/>
          </a:bodyPr>
          <a:lstStyle/>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SELECT-LIST</a:t>
            </a:r>
            <a:r>
              <a:rPr lang="en-US" sz="2200" dirty="0" smtClean="0">
                <a:solidFill>
                  <a:srgbClr val="036883"/>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in the </a:t>
            </a:r>
            <a:r>
              <a:rPr lang="en-US" sz="2200" b="1" dirty="0" smtClean="0">
                <a:solidFill>
                  <a:srgbClr val="036883"/>
                </a:solidFill>
                <a:latin typeface="Arial" pitchFamily="34" charset="0"/>
                <a:ea typeface="+mj-ea"/>
                <a:cs typeface="Arial" pitchFamily="34" charset="0"/>
              </a:rPr>
              <a:t>ORDER BY</a:t>
            </a:r>
            <a:r>
              <a:rPr lang="en-US" sz="2200" dirty="0" smtClean="0">
                <a:solidFill>
                  <a:srgbClr val="036883"/>
                </a:solidFill>
                <a:latin typeface="Arial" pitchFamily="34" charset="0"/>
                <a:ea typeface="+mj-ea"/>
                <a:cs typeface="Arial" pitchFamily="34" charset="0"/>
              </a:rPr>
              <a:t> clause.</a:t>
            </a:r>
          </a:p>
          <a:p>
            <a:pPr>
              <a:lnSpc>
                <a:spcPct val="150000"/>
              </a:lnSpc>
              <a:buFont typeface="Arial" pitchFamily="34" charset="0"/>
              <a:buChar char="•"/>
            </a:pPr>
            <a:r>
              <a:rPr lang="en-US" sz="2200" dirty="0" smtClean="0">
                <a:solidFill>
                  <a:srgbClr val="036883"/>
                </a:solidFill>
                <a:latin typeface="Arial" pitchFamily="34" charset="0"/>
                <a:ea typeface="+mj-ea"/>
                <a:cs typeface="Arial" pitchFamily="34" charset="0"/>
              </a:rPr>
              <a:t>  and in the </a:t>
            </a:r>
            <a:r>
              <a:rPr lang="en-US" sz="2200" b="1" dirty="0" smtClean="0">
                <a:solidFill>
                  <a:srgbClr val="036883"/>
                </a:solidFill>
                <a:latin typeface="Arial" pitchFamily="34" charset="0"/>
                <a:ea typeface="+mj-ea"/>
                <a:cs typeface="Arial" pitchFamily="34" charset="0"/>
              </a:rPr>
              <a:t>HAVING</a:t>
            </a:r>
            <a:r>
              <a:rPr lang="en-US" sz="2200" dirty="0" smtClean="0">
                <a:solidFill>
                  <a:srgbClr val="036883"/>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381000" y="3429000"/>
            <a:ext cx="8382000" cy="1292662"/>
          </a:xfrm>
          <a:prstGeom prst="rect">
            <a:avLst/>
          </a:prstGeom>
          <a:solidFill>
            <a:schemeClr val="accent6">
              <a:lumMod val="20000"/>
              <a:lumOff val="80000"/>
            </a:schemeClr>
          </a:solidFill>
        </p:spPr>
        <p:txBody>
          <a:bodyPr wrap="square">
            <a:spAutoFit/>
          </a:bodyPr>
          <a:lstStyle/>
          <a:p>
            <a:r>
              <a:rPr lang="en-IN" sz="2300" dirty="0">
                <a:solidFill>
                  <a:srgbClr val="242729"/>
                </a:solidFill>
                <a:latin typeface="Segoe UI Light" panose="020B0502040204020203" pitchFamily="34" charset="0"/>
                <a:cs typeface="Segoe UI Light" panose="020B0502040204020203" pitchFamily="34" charset="0"/>
              </a:rPr>
              <a:t>"An aggregate may </a:t>
            </a:r>
            <a:r>
              <a:rPr lang="en-IN" sz="2300" b="1" i="1" dirty="0">
                <a:solidFill>
                  <a:srgbClr val="C00000"/>
                </a:solidFill>
                <a:latin typeface="Segoe UI Light" panose="020B0502040204020203" pitchFamily="34" charset="0"/>
                <a:cs typeface="Segoe UI Light" panose="020B0502040204020203" pitchFamily="34" charset="0"/>
              </a:rPr>
              <a:t>not</a:t>
            </a:r>
            <a:r>
              <a:rPr lang="en-IN" sz="2300" dirty="0">
                <a:solidFill>
                  <a:srgbClr val="242729"/>
                </a:solidFill>
                <a:latin typeface="Segoe UI Light" panose="020B0502040204020203" pitchFamily="34" charset="0"/>
                <a:cs typeface="Segoe UI Light" panose="020B0502040204020203" pitchFamily="34" charset="0"/>
              </a:rPr>
              <a:t> appear in the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b="1" i="1" dirty="0">
                <a:solidFill>
                  <a:srgbClr val="C00000"/>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a:t>
            </a:r>
            <a:r>
              <a:rPr lang="en-IN" sz="3200" b="1" dirty="0">
                <a:solidFill>
                  <a:srgbClr val="FC6F0D"/>
                </a:solidFill>
                <a:latin typeface="Segoe UI Light" panose="020B0502040204020203" pitchFamily="34" charset="0"/>
                <a:cs typeface="Segoe UI Light" panose="020B0502040204020203" pitchFamily="34" charset="0"/>
              </a:rPr>
              <a:t>unless</a:t>
            </a:r>
            <a:r>
              <a:rPr lang="en-IN" sz="3200" dirty="0">
                <a:solidFill>
                  <a:srgbClr val="FC6F0D"/>
                </a:solidFill>
                <a:latin typeface="Segoe UI Light" panose="020B0502040204020203" pitchFamily="34" charset="0"/>
                <a:cs typeface="Segoe UI Light" panose="020B0502040204020203" pitchFamily="34" charset="0"/>
              </a:rPr>
              <a:t> </a:t>
            </a:r>
            <a:r>
              <a:rPr lang="en-IN" sz="2300" dirty="0">
                <a:solidFill>
                  <a:srgbClr val="242729"/>
                </a:solidFill>
                <a:latin typeface="Segoe UI Light" panose="020B0502040204020203" pitchFamily="34" charset="0"/>
                <a:cs typeface="Segoe UI Light" panose="020B0502040204020203" pitchFamily="34" charset="0"/>
              </a:rPr>
              <a:t>it is in a subquery contained in a </a:t>
            </a:r>
            <a:r>
              <a:rPr lang="en-IN" sz="2300" b="1" i="1" dirty="0">
                <a:solidFill>
                  <a:srgbClr val="B22251"/>
                </a:solidFill>
                <a:latin typeface="Segoe UI Light" panose="020B0502040204020203" pitchFamily="34" charset="0"/>
                <a:cs typeface="Segoe UI Light" panose="020B0502040204020203" pitchFamily="34" charset="0"/>
              </a:rPr>
              <a:t>WHERE</a:t>
            </a:r>
            <a:r>
              <a:rPr lang="en-IN" sz="2300" dirty="0" smtClean="0">
                <a:solidFill>
                  <a:srgbClr val="242729"/>
                </a:solidFill>
                <a:latin typeface="Segoe UI Light" panose="020B0502040204020203" pitchFamily="34" charset="0"/>
                <a:cs typeface="Segoe UI Light" panose="020B0502040204020203" pitchFamily="34" charset="0"/>
              </a:rPr>
              <a:t> or </a:t>
            </a:r>
            <a:r>
              <a:rPr lang="en-IN" sz="2300" b="1" i="1" dirty="0">
                <a:solidFill>
                  <a:srgbClr val="B22251"/>
                </a:solidFill>
                <a:latin typeface="Segoe UI Light" panose="020B0502040204020203" pitchFamily="34" charset="0"/>
                <a:cs typeface="Segoe UI Light" panose="020B0502040204020203" pitchFamily="34" charset="0"/>
              </a:rPr>
              <a:t>HAVING</a:t>
            </a:r>
            <a:r>
              <a:rPr lang="en-IN" sz="2300" dirty="0" smtClean="0">
                <a:solidFill>
                  <a:srgbClr val="242729"/>
                </a:solidFill>
                <a:latin typeface="Segoe UI Light" panose="020B0502040204020203" pitchFamily="34" charset="0"/>
                <a:cs typeface="Segoe UI Light" panose="020B0502040204020203" pitchFamily="34" charset="0"/>
              </a:rPr>
              <a:t> </a:t>
            </a:r>
            <a:r>
              <a:rPr lang="en-IN" sz="2300" b="1" i="1" dirty="0">
                <a:solidFill>
                  <a:srgbClr val="B22251"/>
                </a:solidFill>
                <a:latin typeface="Segoe UI Light" panose="020B0502040204020203" pitchFamily="34" charset="0"/>
                <a:cs typeface="Segoe UI Light" panose="020B0502040204020203" pitchFamily="34" charset="0"/>
              </a:rPr>
              <a:t>clause</a:t>
            </a:r>
            <a:r>
              <a:rPr lang="en-IN" sz="2300" dirty="0">
                <a:solidFill>
                  <a:srgbClr val="242729"/>
                </a:solidFill>
                <a:latin typeface="Segoe UI Light" panose="020B0502040204020203" pitchFamily="34" charset="0"/>
                <a:cs typeface="Segoe UI Light" panose="020B0502040204020203" pitchFamily="34" charset="0"/>
              </a:rPr>
              <a:t> or a select list, and the column being aggregated is an outer reference"</a:t>
            </a:r>
            <a:endParaRPr lang="en-IN" sz="23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60586792"/>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sum</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5" name="Rectangle 4"/>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SUM([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1" y="2637137"/>
            <a:ext cx="8890067"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unique</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distinct</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01531" y="4876800"/>
            <a:ext cx="812869" cy="1446550"/>
          </a:xfrm>
          <a:prstGeom prst="rect">
            <a:avLst/>
          </a:prstGeom>
        </p:spPr>
        <p:txBody>
          <a:bodyPr wrap="square">
            <a:spAutoFit/>
          </a:bodyPr>
          <a:lstStyle/>
          <a:p>
            <a:r>
              <a:rPr lang="en-US" sz="2200" dirty="0"/>
              <a:t> </a:t>
            </a:r>
            <a:r>
              <a:rPr lang="en-US" sz="2200" dirty="0" smtClean="0"/>
              <a:t>C1</a:t>
            </a:r>
            <a:endParaRPr lang="en-US" sz="2200" dirty="0"/>
          </a:p>
          <a:p>
            <a:r>
              <a:rPr lang="en-US" sz="2200" dirty="0"/>
              <a:t>------</a:t>
            </a:r>
          </a:p>
          <a:p>
            <a:r>
              <a:rPr lang="en-US" sz="2200" dirty="0"/>
              <a:t>     3</a:t>
            </a:r>
          </a:p>
          <a:p>
            <a:r>
              <a:rPr lang="en-US" sz="2200" dirty="0"/>
              <a:t>    -1</a:t>
            </a:r>
          </a:p>
        </p:txBody>
      </p:sp>
      <p:sp>
        <p:nvSpPr>
          <p:cNvPr id="3" name="Rectangle 2"/>
          <p:cNvSpPr/>
          <p:nvPr/>
        </p:nvSpPr>
        <p:spPr>
          <a:xfrm>
            <a:off x="914400" y="4760795"/>
            <a:ext cx="8077198" cy="1708160"/>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a:solidFill>
                  <a:srgbClr val="92D050"/>
                </a:solidFill>
                <a:latin typeface="Calibri" panose="020F0502020204030204" pitchFamily="34" charset="0"/>
                <a:cs typeface="Calibri" panose="020F0502020204030204" pitchFamily="34" charset="0"/>
              </a:rPr>
              <a:t>2</a:t>
            </a: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400" dirty="0" smtClean="0">
                <a:solidFill>
                  <a:srgbClr val="92D050"/>
                </a:solidFill>
                <a:latin typeface="Calibri" panose="020F0502020204030204" pitchFamily="34" charset="0"/>
                <a:cs typeface="Calibri" panose="020F0502020204030204" pitchFamily="34" charset="0"/>
              </a:rPr>
              <a:t>null</a:t>
            </a:r>
            <a:endParaRPr lang="en-US" sz="2200" dirty="0" smtClean="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1</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17 rows</a:t>
            </a:r>
            <a:endParaRPr lang="en-US" sz="2200" dirty="0">
              <a:solidFill>
                <a:srgbClr val="92D050"/>
              </a:solidFill>
              <a:latin typeface="Calibri" panose="020F0502020204030204" pitchFamily="34" charset="0"/>
              <a:cs typeface="Calibri" panose="020F0502020204030204" pitchFamily="34" charset="0"/>
            </a:endParaRPr>
          </a:p>
        </p:txBody>
      </p:sp>
      <p:sp>
        <p:nvSpPr>
          <p:cNvPr id="9" name="Rectangle 8"/>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078263838"/>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avg</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90647" y="1887955"/>
            <a:ext cx="71483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AVG([ 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8" name="Rectangle 7"/>
          <p:cNvSpPr/>
          <p:nvPr/>
        </p:nvSpPr>
        <p:spPr>
          <a:xfrm>
            <a:off x="101532" y="762000"/>
            <a:ext cx="8890067" cy="923330"/>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numeric data type or any nonnumeric data type that can be implicitly converted to a numeric data type. The function returns the same data type as the numeric data type of the argument.</a:t>
            </a:r>
            <a:endParaRPr lang="en-IN" b="1" dirty="0">
              <a:solidFill>
                <a:srgbClr val="222222"/>
              </a:solidFill>
              <a:latin typeface="arial" panose="020B0604020202020204" pitchFamily="34" charset="0"/>
            </a:endParaRPr>
          </a:p>
        </p:txBody>
      </p:sp>
      <p:sp>
        <p:nvSpPr>
          <p:cNvPr id="2" name="Rectangle 1"/>
          <p:cNvSpPr/>
          <p:nvPr/>
        </p:nvSpPr>
        <p:spPr>
          <a:xfrm>
            <a:off x="101531" y="2637137"/>
            <a:ext cx="8890067" cy="2677656"/>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chemeClr val="accent5"/>
                </a:solidFill>
                <a:latin typeface="Calibri" panose="020F0502020204030204" pitchFamily="34" charset="0"/>
                <a:cs typeface="Calibri" panose="020F0502020204030204" pitchFamily="34" charset="0"/>
              </a:rPr>
              <a:t>all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unique</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accent5"/>
                </a:solidFill>
                <a:latin typeface="Calibri" panose="020F0502020204030204" pitchFamily="34" charset="0"/>
                <a:cs typeface="Calibri" panose="020F0502020204030204" pitchFamily="34" charset="0"/>
              </a:rPr>
              <a:t>distinct</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avg</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10" name="Rectangle 9"/>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031385"/>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min</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2" name="Rectangle 1"/>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min</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null</a:t>
            </a:r>
            <a:endParaRPr lang="en-US" sz="2200" dirty="0">
              <a:solidFill>
                <a:srgbClr val="00A2E8"/>
              </a:solidFill>
              <a:latin typeface="Calibri" panose="020F0502020204030204" pitchFamily="34" charset="0"/>
            </a:endParaRPr>
          </a:p>
        </p:txBody>
      </p:sp>
      <p:sp>
        <p:nvSpPr>
          <p:cNvPr id="8" name="Rectangle 7"/>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MIN([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3" name="Rectangle 2"/>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MIN()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1871332085"/>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max</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01532" y="877669"/>
            <a:ext cx="8890067" cy="646331"/>
          </a:xfrm>
          <a:prstGeom prst="rect">
            <a:avLst/>
          </a:prstGeom>
        </p:spPr>
        <p:txBody>
          <a:bodyPr wrap="square">
            <a:spAutoFit/>
          </a:bodyPr>
          <a:lstStyle/>
          <a:p>
            <a:r>
              <a:rPr lang="en-US" dirty="0">
                <a:solidFill>
                  <a:srgbClr val="222222"/>
                </a:solidFill>
                <a:latin typeface="arial" panose="020B0604020202020204" pitchFamily="34" charset="0"/>
              </a:rPr>
              <a:t>This function takes as an argument any </a:t>
            </a:r>
            <a:r>
              <a:rPr lang="en-US" dirty="0" smtClean="0">
                <a:solidFill>
                  <a:srgbClr val="222222"/>
                </a:solidFill>
                <a:latin typeface="arial" panose="020B0604020202020204" pitchFamily="34" charset="0"/>
              </a:rPr>
              <a:t>data type. </a:t>
            </a:r>
            <a:r>
              <a:rPr lang="en-US" dirty="0">
                <a:solidFill>
                  <a:srgbClr val="222222"/>
                </a:solidFill>
                <a:latin typeface="arial" panose="020B0604020202020204" pitchFamily="34" charset="0"/>
              </a:rPr>
              <a:t>The function returns the same data type as the </a:t>
            </a:r>
            <a:r>
              <a:rPr lang="en-US" dirty="0" smtClean="0">
                <a:solidFill>
                  <a:srgbClr val="222222"/>
                </a:solidFill>
                <a:latin typeface="arial" panose="020B0604020202020204" pitchFamily="34" charset="0"/>
              </a:rPr>
              <a:t>data </a:t>
            </a:r>
            <a:r>
              <a:rPr lang="en-US" dirty="0">
                <a:solidFill>
                  <a:srgbClr val="222222"/>
                </a:solidFill>
                <a:latin typeface="arial" panose="020B0604020202020204" pitchFamily="34" charset="0"/>
              </a:rPr>
              <a:t>type of the argument.</a:t>
            </a:r>
            <a:endParaRPr lang="en-IN" b="1" dirty="0">
              <a:solidFill>
                <a:srgbClr val="222222"/>
              </a:solidFill>
              <a:latin typeface="arial" panose="020B0604020202020204" pitchFamily="34" charset="0"/>
            </a:endParaRPr>
          </a:p>
        </p:txBody>
      </p:sp>
      <p:sp>
        <p:nvSpPr>
          <p:cNvPr id="8" name="Rectangle 7"/>
          <p:cNvSpPr/>
          <p:nvPr/>
        </p:nvSpPr>
        <p:spPr>
          <a:xfrm>
            <a:off x="90646" y="2749611"/>
            <a:ext cx="8900953" cy="2123658"/>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a:solidFill>
                  <a:srgbClr val="00A2E8"/>
                </a:solidFill>
                <a:latin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hiredate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max</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 </a:t>
            </a:r>
            <a:r>
              <a:rPr lang="en-US" sz="2200" dirty="0">
                <a:solidFill>
                  <a:srgbClr val="92D050"/>
                </a:solidFill>
                <a:latin typeface="Calibri" panose="020F0502020204030204" pitchFamily="34" charset="0"/>
                <a:cs typeface="Calibri" panose="020F0502020204030204" pitchFamily="34" charset="0"/>
              </a:rPr>
              <a:t>null</a:t>
            </a:r>
            <a:endParaRPr lang="en-US" sz="2200" dirty="0">
              <a:solidFill>
                <a:srgbClr val="00A2E8"/>
              </a:solidFill>
              <a:latin typeface="Calibri" panose="020F0502020204030204" pitchFamily="34" charset="0"/>
            </a:endParaRPr>
          </a:p>
        </p:txBody>
      </p:sp>
      <p:sp>
        <p:nvSpPr>
          <p:cNvPr id="9" name="Rectangle 8"/>
          <p:cNvSpPr/>
          <p:nvPr/>
        </p:nvSpPr>
        <p:spPr>
          <a:xfrm>
            <a:off x="90647" y="1887955"/>
            <a:ext cx="71483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MAX([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11" name="Rectangle 10"/>
          <p:cNvSpPr/>
          <p:nvPr/>
        </p:nvSpPr>
        <p:spPr>
          <a:xfrm>
            <a:off x="101532" y="61496"/>
            <a:ext cx="3810000" cy="769441"/>
          </a:xfrm>
          <a:prstGeom prst="rect">
            <a:avLst/>
          </a:prstGeom>
          <a:solidFill>
            <a:srgbClr val="DFE100"/>
          </a:solidFill>
        </p:spPr>
        <p:txBody>
          <a:bodyPr wrap="square">
            <a:spAutoFit/>
          </a:bodyPr>
          <a:lstStyle/>
          <a:p>
            <a:r>
              <a:rPr lang="en-IN" sz="2200" dirty="0">
                <a:latin typeface="Segoe UI Light" panose="020B0502040204020203" pitchFamily="34" charset="0"/>
                <a:cs typeface="Segoe UI Light" panose="020B0502040204020203" pitchFamily="34" charset="0"/>
              </a:rPr>
              <a:t>If there are no matching rows, </a:t>
            </a:r>
            <a:r>
              <a:rPr lang="en-IN" sz="2200" dirty="0" smtClean="0">
                <a:latin typeface="Segoe UI Light" panose="020B0502040204020203" pitchFamily="34" charset="0"/>
                <a:cs typeface="Segoe UI Light" panose="020B0502040204020203" pitchFamily="34" charset="0"/>
              </a:rPr>
              <a:t>MAX() </a:t>
            </a:r>
            <a:r>
              <a:rPr lang="en-IN" sz="2200" dirty="0">
                <a:latin typeface="Segoe UI Light" panose="020B0502040204020203" pitchFamily="34" charset="0"/>
                <a:cs typeface="Segoe UI Light" panose="020B0502040204020203" pitchFamily="34" charset="0"/>
              </a:rPr>
              <a:t>returns NULL.</a:t>
            </a:r>
            <a:endParaRPr lang="en-US" sz="2200" dirty="0">
              <a:latin typeface="Segoe UI Light" panose="020B0502040204020203" pitchFamily="34" charset="0"/>
              <a:cs typeface="Segoe UI Light" panose="020B0502040204020203" pitchFamily="34" charset="0"/>
            </a:endParaRPr>
          </a:p>
        </p:txBody>
      </p:sp>
      <p:sp>
        <p:nvSpPr>
          <p:cNvPr id="7" name="Rectangle 6"/>
          <p:cNvSpPr/>
          <p:nvPr/>
        </p:nvSpPr>
        <p:spPr>
          <a:xfrm>
            <a:off x="4040347" y="2412882"/>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340254634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349878563"/>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Difference between DBMS and RDBMS?</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count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01532" y="762000"/>
            <a:ext cx="8890067" cy="1200329"/>
          </a:xfrm>
          <a:prstGeom prst="rect">
            <a:avLst/>
          </a:prstGeom>
        </p:spPr>
        <p:txBody>
          <a:bodyPr wrap="square">
            <a:spAutoFit/>
          </a:bodyPr>
          <a:lstStyle/>
          <a:p>
            <a:r>
              <a:rPr lang="en-US" dirty="0">
                <a:solidFill>
                  <a:srgbClr val="222222"/>
                </a:solidFill>
                <a:latin typeface="arial" panose="020B0604020202020204" pitchFamily="34" charset="0"/>
              </a:rPr>
              <a:t>If you specify expr, then COUNT returns the number of rows where expr is not null. You can count either all rows, or only distinct values of expr. If you specify the </a:t>
            </a:r>
            <a:r>
              <a:rPr lang="en-US" dirty="0">
                <a:solidFill>
                  <a:srgbClr val="00B0F0"/>
                </a:solidFill>
                <a:latin typeface="arial" panose="020B0604020202020204" pitchFamily="34" charset="0"/>
              </a:rPr>
              <a:t>asterisk (*)</a:t>
            </a:r>
            <a:r>
              <a:rPr lang="en-US" dirty="0">
                <a:solidFill>
                  <a:srgbClr val="222222"/>
                </a:solidFill>
                <a:latin typeface="arial" panose="020B0604020202020204" pitchFamily="34" charset="0"/>
              </a:rPr>
              <a:t>, then this function returns all rows, including duplicates and nulls. COUNT never returns null.</a:t>
            </a:r>
            <a:endParaRPr lang="en-IN" b="1" dirty="0">
              <a:solidFill>
                <a:srgbClr val="222222"/>
              </a:solidFill>
              <a:latin typeface="arial" panose="020B0604020202020204" pitchFamily="34" charset="0"/>
            </a:endParaRPr>
          </a:p>
        </p:txBody>
      </p:sp>
      <p:sp>
        <p:nvSpPr>
          <p:cNvPr id="5" name="Rectangle 4"/>
          <p:cNvSpPr/>
          <p:nvPr/>
        </p:nvSpPr>
        <p:spPr>
          <a:xfrm>
            <a:off x="90646" y="2749611"/>
            <a:ext cx="8900953" cy="3185487"/>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comm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endParaRPr lang="en-US" sz="2200" dirty="0">
              <a:solidFill>
                <a:srgbClr val="00A2E8"/>
              </a:solidFill>
              <a:latin typeface="Calibri" panose="020F0502020204030204" pitchFamily="34" charset="0"/>
              <a:cs typeface="Calibri" panose="020F0502020204030204" pitchFamily="34" charset="0"/>
            </a:endParaRP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BAB294"/>
                </a:solidFill>
                <a:latin typeface="Calibri" panose="020F0502020204030204" pitchFamily="34" charset="0"/>
                <a:cs typeface="Calibri" panose="020F0502020204030204" pitchFamily="34" charset="0"/>
              </a:rPr>
              <a:t>null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dual</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0</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US"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FF0000"/>
                </a:solidFill>
                <a:latin typeface="Calibri" panose="020F0502020204030204" pitchFamily="34" charset="0"/>
                <a:cs typeface="Calibri" panose="020F0502020204030204" pitchFamily="34" charset="0"/>
              </a:rPr>
              <a:t>// error</a:t>
            </a:r>
            <a:endParaRPr lang="en-US" sz="2200" dirty="0">
              <a:solidFill>
                <a:srgbClr val="FF0000"/>
              </a:solidFill>
              <a:latin typeface="Calibri" panose="020F0502020204030204" pitchFamily="34" charset="0"/>
              <a:cs typeface="Calibri" panose="020F0502020204030204" pitchFamily="34" charset="0"/>
            </a:endParaRPr>
          </a:p>
        </p:txBody>
      </p:sp>
      <p:sp>
        <p:nvSpPr>
          <p:cNvPr id="8" name="Rectangle 7"/>
          <p:cNvSpPr/>
          <p:nvPr/>
        </p:nvSpPr>
        <p:spPr>
          <a:xfrm>
            <a:off x="90647" y="2145268"/>
            <a:ext cx="730075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COUNT([ </a:t>
            </a:r>
            <a:r>
              <a:rPr lang="en-US" i="1" dirty="0">
                <a:solidFill>
                  <a:srgbClr val="FCF75E"/>
                </a:solidFill>
                <a:latin typeface="Arial" pitchFamily="34" charset="0"/>
                <a:cs typeface="Arial" pitchFamily="34" charset="0"/>
              </a:rPr>
              <a:t>DISTINCT </a:t>
            </a:r>
            <a:r>
              <a:rPr lang="en-US" i="1" dirty="0" smtClean="0">
                <a:solidFill>
                  <a:srgbClr val="FCF75E"/>
                </a:solidFill>
                <a:latin typeface="Arial" pitchFamily="34" charset="0"/>
                <a:cs typeface="Arial" pitchFamily="34" charset="0"/>
              </a:rPr>
              <a:t>| UNIQUE | </a:t>
            </a:r>
            <a:r>
              <a:rPr lang="en-US" i="1" dirty="0">
                <a:solidFill>
                  <a:srgbClr val="FCF75E"/>
                </a:solidFill>
                <a:latin typeface="Arial" pitchFamily="34" charset="0"/>
                <a:cs typeface="Arial" pitchFamily="34" charset="0"/>
              </a:rPr>
              <a:t>ALL ] expr) [ </a:t>
            </a:r>
            <a:r>
              <a:rPr lang="en-US" i="1" dirty="0" smtClean="0">
                <a:solidFill>
                  <a:srgbClr val="FCF75E"/>
                </a:solidFill>
                <a:latin typeface="Arial" pitchFamily="34" charset="0"/>
                <a:cs typeface="Arial" pitchFamily="34" charset="0"/>
              </a:rPr>
              <a:t>OVER(analytic_clause</a:t>
            </a:r>
            <a:r>
              <a:rPr lang="en-US" i="1" dirty="0">
                <a:solidFill>
                  <a:srgbClr val="FCF75E"/>
                </a:solidFill>
                <a:latin typeface="Arial" pitchFamily="34" charset="0"/>
                <a:cs typeface="Arial" pitchFamily="34" charset="0"/>
              </a:rPr>
              <a:t>) ]</a:t>
            </a:r>
          </a:p>
        </p:txBody>
      </p:sp>
      <p:sp>
        <p:nvSpPr>
          <p:cNvPr id="7" name="Rectangle 6"/>
          <p:cNvSpPr/>
          <p:nvPr/>
        </p:nvSpPr>
        <p:spPr>
          <a:xfrm>
            <a:off x="4053047" y="2672259"/>
            <a:ext cx="5090953" cy="769441"/>
          </a:xfrm>
          <a:prstGeom prst="rect">
            <a:avLst/>
          </a:prstGeom>
          <a:solidFill>
            <a:schemeClr val="accent5">
              <a:lumMod val="20000"/>
              <a:lumOff val="80000"/>
            </a:schemeClr>
          </a:solidFill>
        </p:spPr>
        <p:txBody>
          <a:bodyPr wrap="square">
            <a:spAutoFit/>
          </a:bodyPr>
          <a:lstStyle/>
          <a:p>
            <a:r>
              <a:rPr lang="en-IN" sz="2200" dirty="0">
                <a:latin typeface="Segoe UI Light" panose="020B0502040204020203" pitchFamily="34" charset="0"/>
                <a:cs typeface="Segoe UI Light" panose="020B0502040204020203" pitchFamily="34" charset="0"/>
              </a:rPr>
              <a:t>DISTINCT (if used outside an aggregation function) that is superfluous.</a:t>
            </a:r>
          </a:p>
        </p:txBody>
      </p:sp>
    </p:spTree>
    <p:extLst>
      <p:ext uri="{BB962C8B-B14F-4D97-AF65-F5344CB8AC3E}">
        <p14:creationId xmlns:p14="http://schemas.microsoft.com/office/powerpoint/2010/main" val="4025288854"/>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group by clause</a:t>
            </a:r>
            <a:endParaRPr lang="en-US" dirty="0"/>
          </a:p>
        </p:txBody>
      </p:sp>
    </p:spTree>
    <p:extLst>
      <p:ext uri="{BB962C8B-B14F-4D97-AF65-F5344CB8AC3E}">
        <p14:creationId xmlns:p14="http://schemas.microsoft.com/office/powerpoint/2010/main" val="1845356391"/>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161871"/>
            <a:ext cx="8839200" cy="1200329"/>
          </a:xfrm>
          <a:prstGeom prst="rect">
            <a:avLst/>
          </a:prstGeom>
        </p:spPr>
        <p:txBody>
          <a:bodyPr wrap="square">
            <a:spAutoFit/>
          </a:bodyPr>
          <a:lstStyle/>
          <a:p>
            <a:r>
              <a:rPr lang="en-US" dirty="0" smtClean="0">
                <a:latin typeface="Arial" panose="020B0604020202020204" pitchFamily="34" charset="0"/>
                <a:cs typeface="Arial" panose="020B0604020202020204" pitchFamily="34" charset="0"/>
              </a:rPr>
              <a:t>GROUP </a:t>
            </a:r>
            <a:r>
              <a:rPr lang="en-US" dirty="0">
                <a:latin typeface="Arial" panose="020B0604020202020204" pitchFamily="34" charset="0"/>
                <a:cs typeface="Arial" panose="020B0604020202020204" pitchFamily="34" charset="0"/>
              </a:rPr>
              <a:t>BY clause, part of a </a:t>
            </a:r>
            <a:r>
              <a:rPr lang="en-US" dirty="0">
                <a:solidFill>
                  <a:srgbClr val="00B0F0"/>
                </a:solidFill>
                <a:latin typeface="Arial" panose="020B0604020202020204" pitchFamily="34" charset="0"/>
                <a:cs typeface="Arial" panose="020B0604020202020204" pitchFamily="34" charset="0"/>
              </a:rPr>
              <a:t>SelectExpression</a:t>
            </a:r>
            <a:r>
              <a:rPr lang="en-US" dirty="0">
                <a:latin typeface="Arial" panose="020B0604020202020204" pitchFamily="34" charset="0"/>
                <a:cs typeface="Arial" panose="020B0604020202020204" pitchFamily="34" charset="0"/>
              </a:rPr>
              <a:t>, groups a result into subsets that have matching values for one or more columns. In each group, no two rows have the same value for the grouping column or columns. NULLs are considered equivalent for grouping purposes.</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0" name="Rectangle 9"/>
          <p:cNvSpPr/>
          <p:nvPr/>
        </p:nvSpPr>
        <p:spPr>
          <a:xfrm>
            <a:off x="152400" y="2734270"/>
            <a:ext cx="8839200" cy="1107996"/>
          </a:xfrm>
          <a:prstGeom prst="rect">
            <a:avLst/>
          </a:prstGeom>
          <a:solidFill>
            <a:schemeClr val="accent5">
              <a:lumMod val="20000"/>
              <a:lumOff val="80000"/>
            </a:schemeClr>
          </a:solidFill>
        </p:spPr>
        <p:txBody>
          <a:bodyPr wrap="square">
            <a:spAutoFit/>
          </a:bodyPr>
          <a:lstStyle/>
          <a:p>
            <a:r>
              <a:rPr lang="en-US" sz="2200" dirty="0">
                <a:latin typeface="Segoe UI Light" panose="020B0502040204020203" pitchFamily="34" charset="0"/>
                <a:cs typeface="Segoe UI Light" panose="020B0502040204020203" pitchFamily="34" charset="0"/>
              </a:rPr>
              <a:t>column-Name must be a column from the current scope of the query</a:t>
            </a:r>
            <a:r>
              <a:rPr lang="en-US" sz="2200" dirty="0" smtClean="0">
                <a:latin typeface="Segoe UI Light" panose="020B0502040204020203" pitchFamily="34" charset="0"/>
                <a:cs typeface="Segoe UI Light" panose="020B0502040204020203" pitchFamily="34" charset="0"/>
              </a:rPr>
              <a:t>; </a:t>
            </a:r>
            <a:r>
              <a:rPr lang="en-US" sz="2200" b="1" dirty="0">
                <a:latin typeface="Segoe UI Light" panose="020B0502040204020203" pitchFamily="34" charset="0"/>
                <a:cs typeface="Segoe UI Light" panose="020B0502040204020203" pitchFamily="34" charset="0"/>
              </a:rPr>
              <a:t>if a GROUP BY clause is in a subquery, it cannot refer to columns in the outer query</a:t>
            </a:r>
            <a:r>
              <a:rPr lang="en-US" sz="2200" dirty="0">
                <a:latin typeface="Segoe UI Light" panose="020B0502040204020203" pitchFamily="34" charset="0"/>
                <a:cs typeface="Segoe UI Light" panose="020B0502040204020203" pitchFamily="34" charset="0"/>
              </a:rPr>
              <a:t>.</a:t>
            </a:r>
          </a:p>
        </p:txBody>
      </p:sp>
    </p:spTree>
    <p:extLst>
      <p:ext uri="{BB962C8B-B14F-4D97-AF65-F5344CB8AC3E}">
        <p14:creationId xmlns:p14="http://schemas.microsoft.com/office/powerpoint/2010/main" val="2082737218"/>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group by  clause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76200" y="161092"/>
            <a:ext cx="4953000" cy="707886"/>
          </a:xfrm>
          <a:prstGeom prst="rect">
            <a:avLst/>
          </a:prstGeom>
          <a:solidFill>
            <a:srgbClr val="EDE701"/>
          </a:solidFill>
        </p:spPr>
        <p:txBody>
          <a:bodyPr wrap="square">
            <a:spAutoFit/>
          </a:bodyPr>
          <a:lstStyle/>
          <a:p>
            <a:r>
              <a:rPr lang="en-IN" sz="2000" dirty="0">
                <a:latin typeface="Segoe UI Light" panose="020B0502040204020203" pitchFamily="34" charset="0"/>
                <a:cs typeface="Segoe UI Light" panose="020B0502040204020203" pitchFamily="34" charset="0"/>
              </a:rPr>
              <a:t>This function's will produce a single value for an entire group or </a:t>
            </a:r>
            <a:r>
              <a:rPr lang="en-IN" sz="2000" dirty="0" smtClean="0">
                <a:latin typeface="Segoe UI Light" panose="020B0502040204020203" pitchFamily="34" charset="0"/>
                <a:cs typeface="Segoe UI Light" panose="020B0502040204020203" pitchFamily="34" charset="0"/>
              </a:rPr>
              <a:t>a table</a:t>
            </a:r>
            <a:r>
              <a:rPr lang="en-IN" sz="2000" dirty="0">
                <a:latin typeface="Segoe UI Light" panose="020B0502040204020203" pitchFamily="34" charset="0"/>
                <a:cs typeface="Segoe UI Light" panose="020B0502040204020203" pitchFamily="34" charset="0"/>
              </a:rPr>
              <a:t>.</a:t>
            </a:r>
          </a:p>
        </p:txBody>
      </p:sp>
      <p:sp>
        <p:nvSpPr>
          <p:cNvPr id="11" name="Rectangle 10"/>
          <p:cNvSpPr/>
          <p:nvPr/>
        </p:nvSpPr>
        <p:spPr>
          <a:xfrm>
            <a:off x="152400" y="1143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 ALL / DISTINCT / UNIQUE ] * / </a:t>
            </a:r>
            <a:r>
              <a:rPr lang="en-US" dirty="0" smtClean="0">
                <a:solidFill>
                  <a:srgbClr val="0070C0"/>
                </a:solidFill>
                <a:latin typeface="Consolas" panose="020B0609020204030204" pitchFamily="49" charset="0"/>
                <a:cs typeface="Arial" panose="020B0604020202020204" pitchFamily="34" charset="0"/>
              </a:rPr>
              <a:t>Col1</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Col2</a:t>
            </a:r>
            <a:r>
              <a:rPr lang="en-US" dirty="0">
                <a:solidFill>
                  <a:srgbClr val="0070C0"/>
                </a:solidFill>
                <a:latin typeface="Consolas" panose="020B0609020204030204" pitchFamily="49" charset="0"/>
                <a:cs typeface="Arial" panose="020B0604020202020204" pitchFamily="34" charset="0"/>
              </a:rPr>
              <a:t>, expressions</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a:t>
            </a:r>
            <a:r>
              <a:rPr lang="en-US" dirty="0" smtClean="0">
                <a:solidFill>
                  <a:srgbClr val="0077AA"/>
                </a:solidFill>
                <a:latin typeface="Consolas" panose="020B0609020204030204" pitchFamily="49" charset="0"/>
              </a:rPr>
              <a:t>[ GROUP </a:t>
            </a:r>
            <a:r>
              <a:rPr lang="en-US" dirty="0">
                <a:solidFill>
                  <a:srgbClr val="0077AA"/>
                </a:solidFill>
                <a:latin typeface="Consolas" panose="020B0609020204030204" pitchFamily="49" charset="0"/>
              </a:rPr>
              <a:t>BY </a:t>
            </a:r>
            <a:r>
              <a:rPr lang="en-US" dirty="0" smtClean="0">
                <a:solidFill>
                  <a:srgbClr val="0077AA"/>
                </a:solidFill>
                <a:latin typeface="Consolas" panose="020B0609020204030204" pitchFamily="49" charset="0"/>
              </a:rPr>
              <a:t>{ col_name </a:t>
            </a:r>
            <a:r>
              <a:rPr lang="en-US" dirty="0">
                <a:solidFill>
                  <a:srgbClr val="0077AA"/>
                </a:solidFill>
                <a:latin typeface="Consolas" panose="020B0609020204030204" pitchFamily="49" charset="0"/>
              </a:rPr>
              <a:t>} | { ROLLUP | CUBE } (grouping_expression_list</a:t>
            </a:r>
            <a:r>
              <a:rPr lang="en-US" dirty="0" smtClean="0">
                <a:solidFill>
                  <a:srgbClr val="0077AA"/>
                </a:solidFill>
                <a:latin typeface="Consolas" panose="020B0609020204030204" pitchFamily="49" charset="0"/>
              </a:rPr>
              <a:t>) </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3" name="Rectangle 2"/>
          <p:cNvSpPr/>
          <p:nvPr/>
        </p:nvSpPr>
        <p:spPr>
          <a:xfrm>
            <a:off x="175346" y="2340352"/>
            <a:ext cx="8816254" cy="2631490"/>
          </a:xfrm>
          <a:prstGeom prst="rect">
            <a:avLst/>
          </a:prstGeom>
        </p:spPr>
        <p:txBody>
          <a:bodyPr wrap="square">
            <a:spAutoFit/>
          </a:bodyPr>
          <a:lstStyle/>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sum</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ename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emp</a:t>
            </a:r>
            <a:r>
              <a:rPr lang="en-US" sz="2200" dirty="0" smtClean="0">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group by </a:t>
            </a:r>
            <a:r>
              <a:rPr lang="en-US" sz="2200" dirty="0" smtClean="0">
                <a:solidFill>
                  <a:srgbClr val="BAB294"/>
                </a:solidFill>
                <a:latin typeface="Calibri" panose="020F0502020204030204" pitchFamily="34" charset="0"/>
                <a:cs typeface="Calibri" panose="020F0502020204030204" pitchFamily="34" charset="0"/>
              </a:rPr>
              <a:t>substr</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ename</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3</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92D050"/>
                </a:solidFill>
                <a:latin typeface="Calibri" panose="020F0502020204030204" pitchFamily="34" charset="0"/>
                <a:cs typeface="Calibri" panose="020F0502020204030204" pitchFamily="34" charset="0"/>
              </a:rPr>
              <a:t>// error</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j</a:t>
            </a:r>
            <a:r>
              <a:rPr lang="en-US" sz="2200" dirty="0" smtClean="0">
                <a:latin typeface="Calibri" panose="020F0502020204030204" pitchFamily="34" charset="0"/>
                <a:ea typeface="Times New Roman" panose="02020603050405020304" pitchFamily="18" charset="0"/>
                <a:cs typeface="Calibri" panose="020F0502020204030204" pitchFamily="34" charset="0"/>
              </a:rPr>
              <a:t>ob</a:t>
            </a:r>
            <a:r>
              <a:rPr lang="en-IN" sz="2200" dirty="0" smtClean="0">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count</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job</a:t>
            </a:r>
            <a:r>
              <a:rPr lang="en-IN" sz="2200" dirty="0" smtClean="0">
                <a:solidFill>
                  <a:schemeClr val="bg1">
                    <a:lumMod val="65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92D050"/>
                </a:solidFill>
                <a:latin typeface="Calibri" panose="020F0502020204030204" pitchFamily="34" charset="0"/>
                <a:ea typeface="Times New Roman" panose="02020603050405020304" pitchFamily="18" charset="0"/>
                <a:cs typeface="Calibri" panose="020F0502020204030204" pitchFamily="34" charset="0"/>
              </a:rPr>
              <a:t>//error</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472474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having clause</a:t>
            </a:r>
            <a:endParaRPr lang="en-US" dirty="0"/>
          </a:p>
        </p:txBody>
      </p:sp>
      <p:sp>
        <p:nvSpPr>
          <p:cNvPr id="4" name="Rectangle 3"/>
          <p:cNvSpPr/>
          <p:nvPr/>
        </p:nvSpPr>
        <p:spPr>
          <a:xfrm>
            <a:off x="0" y="21771"/>
            <a:ext cx="6248400" cy="707886"/>
          </a:xfrm>
          <a:prstGeom prst="rect">
            <a:avLst/>
          </a:prstGeom>
        </p:spPr>
        <p:txBody>
          <a:bodyPr wrap="square">
            <a:spAutoFit/>
          </a:bodyPr>
          <a:lstStyle/>
          <a:p>
            <a:r>
              <a:rPr lang="en-IN" sz="2000" dirty="0">
                <a:solidFill>
                  <a:srgbClr val="008080"/>
                </a:solidFill>
              </a:rPr>
              <a:t>The HAVING clause can refer to aggregate functions, which the WHERE clause cannot.</a:t>
            </a:r>
          </a:p>
        </p:txBody>
      </p:sp>
      <p:sp>
        <p:nvSpPr>
          <p:cNvPr id="6" name="Rectangle 5"/>
          <p:cNvSpPr/>
          <p:nvPr/>
        </p:nvSpPr>
        <p:spPr>
          <a:xfrm>
            <a:off x="152400" y="3172361"/>
            <a:ext cx="88392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A HAVING clause restricts the results of a GROUP BY in a </a:t>
            </a:r>
            <a:r>
              <a:rPr lang="en-US" dirty="0">
                <a:solidFill>
                  <a:srgbClr val="00B0F0"/>
                </a:solidFill>
                <a:latin typeface="Arial" panose="020B0604020202020204" pitchFamily="34" charset="0"/>
                <a:cs typeface="Arial" panose="020B0604020202020204" pitchFamily="34" charset="0"/>
              </a:rPr>
              <a:t>SelectExpression</a:t>
            </a:r>
            <a:r>
              <a:rPr lang="en-US" sz="2000" dirty="0">
                <a:latin typeface="Segoe UI Light" panose="020B0502040204020203" pitchFamily="34" charset="0"/>
                <a:cs typeface="Segoe UI Light" panose="020B0502040204020203" pitchFamily="34" charset="0"/>
              </a:rPr>
              <a:t>. The HAVING clause is applied to each group of the grouped table, much as a WHERE clause is applied to a select list. </a:t>
            </a:r>
            <a:r>
              <a:rPr lang="en-US" sz="2000" b="1" dirty="0">
                <a:latin typeface="Segoe UI Light" panose="020B0502040204020203" pitchFamily="34" charset="0"/>
                <a:cs typeface="Segoe UI Light" panose="020B0502040204020203" pitchFamily="34" charset="0"/>
              </a:rPr>
              <a:t>Aggregates in the HAVING clause do not need to appear in the SELECT list.</a:t>
            </a:r>
          </a:p>
        </p:txBody>
      </p:sp>
      <p:sp>
        <p:nvSpPr>
          <p:cNvPr id="3" name="Rectangle 2"/>
          <p:cNvSpPr/>
          <p:nvPr/>
        </p:nvSpPr>
        <p:spPr>
          <a:xfrm>
            <a:off x="4572000" y="956650"/>
            <a:ext cx="4572000" cy="1200329"/>
          </a:xfrm>
          <a:prstGeom prst="rect">
            <a:avLst/>
          </a:prstGeom>
          <a:solidFill>
            <a:schemeClr val="accent5">
              <a:lumMod val="20000"/>
              <a:lumOff val="80000"/>
            </a:schemeClr>
          </a:solidFill>
        </p:spPr>
        <p:txBody>
          <a:bodyPr>
            <a:spAutoFit/>
          </a:bodyPr>
          <a:lstStyle/>
          <a:p>
            <a:r>
              <a:rPr lang="en-US" dirty="0"/>
              <a:t>Specify GROUP BY and HAVING after the where_clause. If you specify both GROUP BY and HAVING, then they can appear in either order.</a:t>
            </a:r>
          </a:p>
        </p:txBody>
      </p:sp>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2057400"/>
            <a:ext cx="89916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column-list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 </a:t>
            </a:r>
            <a:r>
              <a:rPr lang="en-US" dirty="0" smtClean="0">
                <a:solidFill>
                  <a:srgbClr val="0070C0"/>
                </a:solidFill>
                <a:latin typeface="Consolas" panose="020B0609020204030204" pitchFamily="49" charset="0"/>
                <a:cs typeface="Arial" panose="020B0604020202020204" pitchFamily="34" charset="0"/>
              </a:rPr>
              <a:t>} &gt;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7AA"/>
                </a:solidFill>
                <a:latin typeface="Consolas" panose="020B0609020204030204" pitchFamily="49" charset="0"/>
              </a:rPr>
              <a:t>GROUP </a:t>
            </a:r>
            <a:r>
              <a:rPr lang="en-US" dirty="0">
                <a:solidFill>
                  <a:srgbClr val="0077AA"/>
                </a:solidFill>
                <a:latin typeface="Consolas" panose="020B0609020204030204" pitchFamily="49" charset="0"/>
              </a:rPr>
              <a:t>BY { col_name } | { ROLLUP | CUBE } (grouping_expression_list) </a:t>
            </a:r>
            <a:r>
              <a:rPr lang="en-US" dirty="0" smtClean="0">
                <a:solidFill>
                  <a:srgbClr val="0070C0"/>
                </a:solidFill>
                <a:latin typeface="Consolas" panose="020B0609020204030204" pitchFamily="49" charset="0"/>
                <a:cs typeface="Arial" panose="020B0604020202020204" pitchFamily="34" charset="0"/>
              </a:rPr>
              <a:t>] [ HAVING having_condition ]</a:t>
            </a:r>
            <a:endParaRPr lang="en-US" dirty="0">
              <a:solidFill>
                <a:srgbClr val="0070C0"/>
              </a:solidFill>
              <a:latin typeface="Consolas" panose="020B0609020204030204" pitchFamily="49" charset="0"/>
              <a:cs typeface="Arial" panose="020B0604020202020204" pitchFamily="34" charset="0"/>
            </a:endParaRP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76200" y="3161337"/>
            <a:ext cx="8915400" cy="1615827"/>
          </a:xfrm>
          <a:prstGeom prst="rect">
            <a:avLst/>
          </a:prstGeom>
        </p:spPr>
        <p:txBody>
          <a:bodyPr wrap="square">
            <a:spAutoFit/>
          </a:bodyPr>
          <a:lstStyle/>
          <a:p>
            <a:pPr>
              <a:lnSpc>
                <a:spcPct val="150000"/>
              </a:lnSpc>
            </a:pPr>
            <a:r>
              <a:rPr lang="en-US" sz="2200" dirty="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 </a:t>
            </a:r>
            <a:r>
              <a:rPr lang="en-US" sz="2200" dirty="0">
                <a:solidFill>
                  <a:srgbClr val="B22251"/>
                </a:solidFill>
                <a:latin typeface="Calibri" panose="020F0502020204030204" pitchFamily="34" charset="0"/>
                <a:cs typeface="Calibri" panose="020F0502020204030204" pitchFamily="34" charset="0"/>
              </a:rPr>
              <a:t>having</a:t>
            </a:r>
            <a:r>
              <a:rPr lang="en-US" sz="2200" dirty="0" smtClean="0">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a:t>
            </a:r>
            <a:r>
              <a:rPr lang="en-US" sz="2200" dirty="0">
                <a:solidFill>
                  <a:srgbClr val="00B05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a:t>
            </a:r>
            <a:r>
              <a:rPr lang="en-US"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job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by</a:t>
            </a:r>
            <a:r>
              <a:rPr lang="en-US" sz="2200" dirty="0">
                <a:latin typeface="Calibri" panose="020F0502020204030204" pitchFamily="34" charset="0"/>
                <a:cs typeface="Calibri" panose="020F0502020204030204" pitchFamily="34" charset="0"/>
              </a:rPr>
              <a:t> job </a:t>
            </a:r>
            <a:r>
              <a:rPr lang="en-US" sz="2200" dirty="0">
                <a:solidFill>
                  <a:srgbClr val="B22251"/>
                </a:solidFill>
                <a:latin typeface="Calibri" panose="020F0502020204030204" pitchFamily="34" charset="0"/>
                <a:cs typeface="Calibri" panose="020F0502020204030204" pitchFamily="34" charset="0"/>
              </a:rPr>
              <a:t>having</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C00000"/>
                </a:solidFill>
                <a:latin typeface="Calibri" panose="020F0502020204030204" pitchFamily="34" charset="0"/>
                <a:cs typeface="Calibri" panose="020F0502020204030204" pitchFamily="34" charset="0"/>
              </a:rPr>
              <a:t>2</a:t>
            </a:r>
            <a:r>
              <a:rPr lang="en-US" sz="2200" dirty="0">
                <a:latin typeface="Calibri" panose="020F0502020204030204" pitchFamily="34" charset="0"/>
                <a:cs typeface="Calibri" panose="020F0502020204030204" pitchFamily="34" charset="0"/>
              </a:rPr>
              <a:t>;</a:t>
            </a:r>
          </a:p>
          <a:p>
            <a:pPr>
              <a:lnSpc>
                <a:spcPct val="150000"/>
              </a:lnSpc>
            </a:pPr>
            <a:r>
              <a:rPr lang="en-US" sz="2200" dirty="0" smtClean="0">
                <a:solidFill>
                  <a:srgbClr val="00A2E8"/>
                </a:solidFill>
                <a:latin typeface="Calibri" panose="020F0502020204030204" pitchFamily="34" charset="0"/>
                <a:cs typeface="Calibri" panose="020F0502020204030204" pitchFamily="34" charset="0"/>
              </a:rPr>
              <a:t>select </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 </a:t>
            </a:r>
            <a:r>
              <a:rPr lang="en-US" sz="2200" dirty="0">
                <a:solidFill>
                  <a:srgbClr val="B22251"/>
                </a:solidFill>
                <a:latin typeface="Calibri" panose="020F0502020204030204" pitchFamily="34" charset="0"/>
                <a:cs typeface="Calibri" panose="020F0502020204030204" pitchFamily="34" charset="0"/>
              </a:rPr>
              <a:t>group by </a:t>
            </a:r>
            <a:r>
              <a:rPr lang="en-US" sz="2200" dirty="0" smtClean="0">
                <a:latin typeface="Calibri" panose="020F0502020204030204" pitchFamily="34" charset="0"/>
                <a:cs typeface="Calibri" panose="020F0502020204030204" pitchFamily="34" charset="0"/>
              </a:rPr>
              <a:t>job</a:t>
            </a:r>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having </a:t>
            </a:r>
            <a:r>
              <a:rPr lang="en-US" sz="2200" dirty="0">
                <a:solidFill>
                  <a:srgbClr val="FF1C00"/>
                </a:solidFill>
                <a:latin typeface="Calibri" panose="020F0502020204030204" pitchFamily="34" charset="0"/>
                <a:cs typeface="Calibri" panose="020F0502020204030204" pitchFamily="34" charset="0"/>
              </a:rPr>
              <a:t>sum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chemeClr val="accent6"/>
                </a:solidFill>
                <a:latin typeface="Calibri" panose="020F0502020204030204" pitchFamily="34" charset="0"/>
                <a:cs typeface="Calibri" panose="020F0502020204030204" pitchFamily="34" charset="0"/>
              </a:rPr>
              <a:t>&gt;</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smtClean="0">
                <a:solidFill>
                  <a:srgbClr val="C00000"/>
                </a:solidFill>
                <a:latin typeface="Calibri" panose="020F0502020204030204" pitchFamily="34" charset="0"/>
                <a:cs typeface="Calibri" panose="020F0502020204030204" pitchFamily="34" charset="0"/>
              </a:rPr>
              <a:t>5000</a:t>
            </a:r>
            <a:r>
              <a:rPr lang="en-US" sz="2200" dirty="0" smtClean="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difference between where and having clause</a:t>
            </a:r>
            <a:endParaRPr lang="en-US" dirty="0"/>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chemeClr val="accent5">
              <a:lumMod val="20000"/>
              <a:lumOff val="80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for update</a:t>
            </a:r>
            <a:endParaRPr lang="en-US" dirty="0"/>
          </a:p>
        </p:txBody>
      </p:sp>
    </p:spTree>
    <p:extLst>
      <p:ext uri="{BB962C8B-B14F-4D97-AF65-F5344CB8AC3E}">
        <p14:creationId xmlns:p14="http://schemas.microsoft.com/office/powerpoint/2010/main" val="16184990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SELECT  - 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14793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ACID properties of transactions</a:t>
            </a:r>
          </a:p>
        </p:txBody>
      </p:sp>
    </p:spTree>
  </p:cSld>
  <p:clrMapOvr>
    <a:masterClrMapping/>
  </p:clrMapOvr>
  <p:transition/>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analytic functions</a:t>
            </a:r>
          </a:p>
        </p:txBody>
      </p:sp>
      <p:sp>
        <p:nvSpPr>
          <p:cNvPr id="3" name="Rectangle 2"/>
          <p:cNvSpPr/>
          <p:nvPr/>
        </p:nvSpPr>
        <p:spPr>
          <a:xfrm>
            <a:off x="190005" y="3352800"/>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cannot any other analytic function for expr. That is, </a:t>
            </a:r>
            <a:r>
              <a:rPr lang="en-US" sz="2000" b="1" dirty="0">
                <a:latin typeface="Segoe UI Light" panose="020B0502040204020203" pitchFamily="34" charset="0"/>
                <a:cs typeface="Segoe UI Light" panose="020B0502040204020203" pitchFamily="34" charset="0"/>
              </a:rPr>
              <a:t>you cannot nest analytic functions</a:t>
            </a:r>
            <a:r>
              <a:rPr lang="en-US" sz="2000" dirty="0">
                <a:latin typeface="Segoe UI Light" panose="020B0502040204020203" pitchFamily="34" charset="0"/>
                <a:cs typeface="Segoe UI Light" panose="020B0502040204020203" pitchFamily="34" charset="0"/>
              </a:rPr>
              <a:t>, but you can use other built-in function expressions for expr.</a:t>
            </a:r>
          </a:p>
        </p:txBody>
      </p:sp>
    </p:spTree>
  </p:cSld>
  <p:clrMapOvr>
    <a:masterClrMapping/>
  </p:clrMapOvr>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row_number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ROW_NUMBER( </a:t>
            </a:r>
            <a:r>
              <a:rPr lang="en-US" i="1" dirty="0" smtClean="0">
                <a:solidFill>
                  <a:srgbClr val="FCF75E"/>
                </a:solidFill>
                <a:latin typeface="Arial" pitchFamily="34" charset="0"/>
                <a:cs typeface="Arial" pitchFamily="34" charset="0"/>
              </a:rPr>
              <a:t>) OVER </a:t>
            </a:r>
            <a:r>
              <a:rPr lang="en-US" i="1" dirty="0">
                <a:solidFill>
                  <a:srgbClr val="FCF75E"/>
                </a:solidFill>
                <a:latin typeface="Arial" pitchFamily="34" charset="0"/>
                <a:cs typeface="Arial" pitchFamily="34" charset="0"/>
              </a:rPr>
              <a:t>([ query_partition_clause ] order_by_clause)</a:t>
            </a:r>
          </a:p>
        </p:txBody>
      </p:sp>
      <p:sp>
        <p:nvSpPr>
          <p:cNvPr id="2" name="Rectangle 1"/>
          <p:cNvSpPr/>
          <p:nvPr/>
        </p:nvSpPr>
        <p:spPr>
          <a:xfrm>
            <a:off x="185055" y="2514600"/>
            <a:ext cx="8730343"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row_number() 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76200" y="703183"/>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RANK calculates the rank of a value in a group of values. The return type is NUMBER. Rows with equal values for the ranking criteria receive the same rank. Oracle Database then adds the number of tied rows to the tied rank to calculate the next rank.</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smtClean="0">
                <a:solidFill>
                  <a:srgbClr val="FCF75E"/>
                </a:solidFill>
                <a:latin typeface="Arial" pitchFamily="34" charset="0"/>
                <a:cs typeface="Arial" pitchFamily="34" charset="0"/>
              </a:rPr>
              <a:t>RANK</a:t>
            </a:r>
            <a:r>
              <a:rPr lang="en-US" i="1" dirty="0">
                <a:solidFill>
                  <a:srgbClr val="FCF75E"/>
                </a:solidFill>
                <a:latin typeface="Arial" pitchFamily="34" charset="0"/>
                <a:cs typeface="Arial" pitchFamily="34" charset="0"/>
              </a:rPr>
              <a:t>(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6" name="Rectangle 5"/>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rank()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smtClean="0">
                <a:latin typeface="Calibri" panose="020F0502020204030204" pitchFamily="34" charset="0"/>
                <a:cs typeface="Calibri" panose="020F0502020204030204" pitchFamily="34" charset="0"/>
              </a:rPr>
              <a:t>comm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0238439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
            </a:r>
            <a:r>
              <a:rPr lang="en-US" sz="3200" b="1" i="1" dirty="0" smtClean="0">
                <a:solidFill>
                  <a:srgbClr val="FFFF00"/>
                </a:solidFill>
                <a:latin typeface="Arial" pitchFamily="34" charset="0"/>
                <a:cs typeface="Arial" pitchFamily="34" charset="0"/>
              </a:rPr>
              <a:t>ense_rank</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ROW_NUMBER is an analytic function. It assigns a unique number to each row to which it is applied (either each row in the partition or each row returned by the query), in the ordered sequence of rows specified in the order_by_clause, beginning with 1.</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DENSE_RANK( </a:t>
            </a:r>
            <a:r>
              <a:rPr lang="en-US" i="1" dirty="0" smtClean="0">
                <a:solidFill>
                  <a:srgbClr val="FCF75E"/>
                </a:solidFill>
                <a:latin typeface="Arial" pitchFamily="34" charset="0"/>
                <a:cs typeface="Arial" pitchFamily="34" charset="0"/>
              </a:rPr>
              <a:t>) OVER</a:t>
            </a:r>
            <a:r>
              <a:rPr lang="en-US" i="1" dirty="0">
                <a:solidFill>
                  <a:srgbClr val="FCF75E"/>
                </a:solidFill>
                <a:latin typeface="Arial" pitchFamily="34" charset="0"/>
                <a:cs typeface="Arial" pitchFamily="34" charset="0"/>
              </a:rPr>
              <a:t>([ query_partition_clause ] order_by_clause)</a:t>
            </a:r>
          </a:p>
        </p:txBody>
      </p:sp>
      <p:sp>
        <p:nvSpPr>
          <p:cNvPr id="7" name="Rectangle 6"/>
          <p:cNvSpPr/>
          <p:nvPr/>
        </p:nvSpPr>
        <p:spPr>
          <a:xfrm>
            <a:off x="185055" y="2514600"/>
            <a:ext cx="8730343" cy="1107996"/>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a:t>
            </a:r>
            <a:r>
              <a:rPr lang="en-US" sz="2200" dirty="0" smtClean="0">
                <a:solidFill>
                  <a:srgbClr val="FF1C00"/>
                </a:solidFill>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over(order by job)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p>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rgbClr val="FF1C00"/>
                </a:solidFill>
                <a:latin typeface="Calibri" panose="020F0502020204030204" pitchFamily="34" charset="0"/>
                <a:cs typeface="Calibri" panose="020F0502020204030204" pitchFamily="34" charset="0"/>
              </a:rPr>
              <a:t>dense_rank() over(order by </a:t>
            </a:r>
            <a:r>
              <a:rPr lang="en-US" sz="2200" dirty="0" smtClean="0">
                <a:solidFill>
                  <a:srgbClr val="FF1C00"/>
                </a:solidFill>
                <a:latin typeface="Calibri" panose="020F0502020204030204" pitchFamily="34" charset="0"/>
                <a:cs typeface="Calibri" panose="020F0502020204030204" pitchFamily="34" charset="0"/>
              </a:rPr>
              <a:t>comm NULLS FIRST) </a:t>
            </a:r>
            <a:r>
              <a:rPr lang="en-US" sz="2200" dirty="0">
                <a:solidFill>
                  <a:srgbClr val="00A2E8"/>
                </a:solidFill>
                <a:latin typeface="Calibri" panose="020F0502020204030204" pitchFamily="34" charset="0"/>
                <a:cs typeface="Calibri" panose="020F0502020204030204" pitchFamily="34" charset="0"/>
              </a:rPr>
              <a:t>as</a:t>
            </a:r>
            <a:r>
              <a:rPr lang="en-US" sz="2200" dirty="0">
                <a:latin typeface="Calibri" panose="020F0502020204030204" pitchFamily="34" charset="0"/>
                <a:cs typeface="Calibri" panose="020F0502020204030204" pitchFamily="34" charset="0"/>
              </a:rPr>
              <a:t> R1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409794019"/>
      </p:ext>
    </p:extLst>
  </p:cSld>
  <p:clrMapOvr>
    <a:masterClrMapping/>
  </p:clrMapOvr>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a:t>
            </a:r>
            <a:r>
              <a:rPr lang="en-US" dirty="0" smtClean="0"/>
              <a:t>cursor</a:t>
            </a:r>
            <a:endParaRPr lang="en-US" dirty="0"/>
          </a:p>
        </p:txBody>
      </p:sp>
    </p:spTree>
    <p:extLst>
      <p:ext uri="{BB962C8B-B14F-4D97-AF65-F5344CB8AC3E}">
        <p14:creationId xmlns:p14="http://schemas.microsoft.com/office/powerpoint/2010/main" val="23619513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703183"/>
            <a:ext cx="88392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A CURSOR expression returns a nested cursor. A nested cursor is implicitly opened when the cursor expression is evaluated.</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85056" y="1766692"/>
            <a:ext cx="873034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CURSOR (subquery)</a:t>
            </a:r>
          </a:p>
        </p:txBody>
      </p:sp>
      <p:sp>
        <p:nvSpPr>
          <p:cNvPr id="7" name="Rectangle 6"/>
          <p:cNvSpPr/>
          <p:nvPr/>
        </p:nvSpPr>
        <p:spPr>
          <a:xfrm>
            <a:off x="185055" y="2514600"/>
            <a:ext cx="8730343"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smtClean="0">
                <a:latin typeface="Calibri" panose="020F0502020204030204" pitchFamily="34" charset="0"/>
                <a:cs typeface="Calibri" panose="020F0502020204030204" pitchFamily="34" charset="0"/>
              </a:rPr>
              <a:t>.*, </a:t>
            </a:r>
            <a:r>
              <a:rPr lang="en-US" sz="2200" dirty="0" smtClean="0">
                <a:solidFill>
                  <a:srgbClr val="FF1C00"/>
                </a:solidFill>
                <a:latin typeface="Calibri" panose="020F0502020204030204" pitchFamily="34" charset="0"/>
                <a:cs typeface="Calibri" panose="020F0502020204030204" pitchFamily="34" charset="0"/>
              </a:rPr>
              <a:t>cursor</a:t>
            </a:r>
            <a:r>
              <a:rPr lang="en-US" sz="2200" dirty="0" smtClean="0">
                <a:latin typeface="Calibri" panose="020F0502020204030204" pitchFamily="34" charset="0"/>
                <a:cs typeface="Calibri" panose="020F0502020204030204" pitchFamily="34" charset="0"/>
              </a:rPr>
              <a:t> </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a:latin typeface="Calibri" panose="020F0502020204030204" pitchFamily="34" charset="0"/>
                <a:cs typeface="Calibri" panose="020F0502020204030204" pitchFamily="34" charset="0"/>
              </a:rPr>
              <a:t>.deptno </a:t>
            </a:r>
            <a:r>
              <a:rPr lang="en-US" sz="2200" dirty="0">
                <a:solidFill>
                  <a:schemeClr val="accent6"/>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dept</a:t>
            </a:r>
            <a:r>
              <a:rPr lang="en-US" sz="2200" dirty="0">
                <a:latin typeface="Calibri" panose="020F0502020204030204" pitchFamily="34" charset="0"/>
                <a:cs typeface="Calibri" panose="020F0502020204030204" pitchFamily="34" charset="0"/>
              </a:rPr>
              <a:t>.deptno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smtClean="0">
                <a:solidFill>
                  <a:schemeClr val="accent4">
                    <a:lumMod val="50000"/>
                  </a:schemeClr>
                </a:solidFill>
                <a:latin typeface="Calibri" panose="020F0502020204030204" pitchFamily="34" charset="0"/>
                <a:cs typeface="Calibri" panose="020F0502020204030204" pitchFamily="34" charset="0"/>
              </a:rPr>
              <a:t>dept</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smtClean="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80012895"/>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a:t>
            </a: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SELECT ... INTO var_list</a:t>
            </a: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352800"/>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4258270"/>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spTree>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sub-queries</a:t>
            </a:r>
            <a:endParaRPr lang="en-US"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063284"/>
            <a:ext cx="8839200" cy="1880316"/>
          </a:xfrm>
          <a:prstGeom prst="rect">
            <a:avLst/>
          </a:prstGeom>
        </p:spPr>
      </p:pic>
      <p:sp>
        <p:nvSpPr>
          <p:cNvPr id="9" name="Rectangle 8"/>
          <p:cNvSpPr/>
          <p:nvPr/>
        </p:nvSpPr>
        <p:spPr>
          <a:xfrm>
            <a:off x="76200" y="272296"/>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742950" y="3240974"/>
            <a:ext cx="7658100" cy="400110"/>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nest up to </a:t>
            </a:r>
            <a:r>
              <a:rPr lang="en-US" sz="2000" b="1" i="1" dirty="0">
                <a:latin typeface="Segoe UI Light" panose="020B0502040204020203" pitchFamily="34" charset="0"/>
                <a:cs typeface="Segoe UI Light" panose="020B0502040204020203" pitchFamily="34" charset="0"/>
              </a:rPr>
              <a:t>255 levels</a:t>
            </a:r>
            <a:r>
              <a:rPr lang="en-US" sz="2000" dirty="0">
                <a:latin typeface="Segoe UI Light" panose="020B0502040204020203" pitchFamily="34" charset="0"/>
                <a:cs typeface="Segoe UI Light" panose="020B0502040204020203" pitchFamily="34" charset="0"/>
              </a:rPr>
              <a:t> of subqueries in the a nested subquery.</a:t>
            </a:r>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914400"/>
            <a:ext cx="8991600" cy="1938992"/>
          </a:xfrm>
          <a:prstGeom prst="rect">
            <a:avLst/>
          </a:prstGeom>
        </p:spPr>
        <p:txBody>
          <a:bodyPr wrap="square">
            <a:spAutoFit/>
          </a:bodyPr>
          <a:lstStyle/>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Scalar </a:t>
            </a:r>
            <a:r>
              <a:rPr lang="en-IN" sz="2400" dirty="0">
                <a:solidFill>
                  <a:srgbClr val="008080"/>
                </a:solidFill>
                <a:latin typeface="Arial" panose="020B0604020202020204" pitchFamily="34" charset="0"/>
                <a:cs typeface="Arial" panose="020B0604020202020204" pitchFamily="34" charset="0"/>
              </a:rPr>
              <a:t>Subquery</a:t>
            </a:r>
            <a:r>
              <a:rPr lang="en-IN" sz="2400" dirty="0" smtClean="0">
                <a:solidFill>
                  <a:srgbClr val="C00000"/>
                </a:solidFill>
                <a:latin typeface="Arial" panose="020B0604020202020204" pitchFamily="34" charset="0"/>
                <a:cs typeface="Arial" panose="020B0604020202020204" pitchFamily="34" charset="0"/>
              </a:rPr>
              <a:t>      </a:t>
            </a:r>
            <a:r>
              <a:rPr lang="en-IN" sz="2400" dirty="0" smtClean="0">
                <a:solidFill>
                  <a:srgbClr val="008080"/>
                </a:solidFill>
                <a:latin typeface="Arial" panose="020B0604020202020204" pitchFamily="34" charset="0"/>
                <a:cs typeface="Arial" panose="020B0604020202020204" pitchFamily="34" charset="0"/>
              </a:rPr>
              <a:t>// SELECT in selection-list</a:t>
            </a: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Inline Views 	    // SELECT in FROM clause</a:t>
            </a: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4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400" dirty="0" smtClean="0">
                <a:solidFill>
                  <a:srgbClr val="008080"/>
                </a:solidFill>
                <a:latin typeface="Arial" panose="020B0604020202020204" pitchFamily="34" charset="0"/>
                <a:cs typeface="Arial" panose="020B0604020202020204" pitchFamily="34" charset="0"/>
              </a:rPr>
              <a:t>Nested Subquery	    // SELECT in WHERE / HAVING clause.</a:t>
            </a:r>
            <a:endParaRPr lang="en-IN" sz="2400"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74170" y="3345359"/>
            <a:ext cx="8817429" cy="1508105"/>
          </a:xfrm>
          <a:prstGeom prst="rect">
            <a:avLst/>
          </a:prstGeom>
        </p:spPr>
        <p:txBody>
          <a:bodyPr wrap="square">
            <a:spAutoFit/>
          </a:bodyPr>
          <a:lstStyle/>
          <a:p>
            <a:r>
              <a:rPr lang="en-IN" sz="2400" dirty="0">
                <a:latin typeface="Open Sans"/>
                <a:cs typeface="Arial" panose="020B0604020202020204" pitchFamily="34" charset="0"/>
              </a:rPr>
              <a:t>A subquery's outer statement can be any one </a:t>
            </a:r>
            <a:r>
              <a:rPr lang="en-IN" sz="2400" dirty="0" smtClean="0">
                <a:latin typeface="Open Sans"/>
                <a:cs typeface="Arial" panose="020B0604020202020204" pitchFamily="34" charset="0"/>
              </a:rPr>
              <a:t>of the following:</a:t>
            </a:r>
          </a:p>
          <a:p>
            <a:endParaRPr lang="en-IN" sz="2400" dirty="0" smtClean="0">
              <a:latin typeface="Open Sans"/>
              <a:cs typeface="Arial" panose="020B0604020202020204" pitchFamily="34" charset="0"/>
            </a:endParaRPr>
          </a:p>
          <a:p>
            <a:r>
              <a:rPr lang="en-IN" sz="2200" dirty="0" smtClean="0">
                <a:latin typeface="Open Sans"/>
                <a:cs typeface="Arial" panose="020B0604020202020204" pitchFamily="34" charset="0"/>
              </a:rPr>
              <a:t>DML – </a:t>
            </a:r>
            <a:r>
              <a:rPr lang="en-IN" sz="2200" b="1" i="1" dirty="0" smtClean="0">
                <a:solidFill>
                  <a:srgbClr val="FC6F0D"/>
                </a:solidFill>
                <a:latin typeface="Open Sans"/>
                <a:cs typeface="Arial" panose="020B0604020202020204" pitchFamily="34" charset="0"/>
              </a:rPr>
              <a:t>SELECT</a:t>
            </a:r>
            <a:r>
              <a:rPr lang="en-IN" sz="2200" b="1" i="1" dirty="0" smtClean="0">
                <a:latin typeface="Open Sans"/>
                <a:cs typeface="Arial" panose="020B0604020202020204" pitchFamily="34" charset="0"/>
              </a:rPr>
              <a: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INSERT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UPDATE </a:t>
            </a:r>
            <a:r>
              <a:rPr lang="en-IN" sz="2200" b="1" i="1" dirty="0" smtClean="0">
                <a:solidFill>
                  <a:schemeClr val="bg1">
                    <a:lumMod val="50000"/>
                  </a:schemeClr>
                </a:solidFill>
                <a:latin typeface="Open Sans"/>
                <a:cs typeface="Arial" panose="020B0604020202020204" pitchFamily="34" charset="0"/>
              </a:rPr>
              <a:t>|</a:t>
            </a:r>
            <a:r>
              <a:rPr lang="en-IN" sz="2200" b="1" i="1" dirty="0" smtClean="0">
                <a:latin typeface="Open Sans"/>
                <a:cs typeface="Arial" panose="020B0604020202020204" pitchFamily="34" charset="0"/>
              </a:rPr>
              <a:t> </a:t>
            </a:r>
            <a:r>
              <a:rPr lang="en-IN" sz="2200" b="1" i="1" dirty="0" smtClean="0">
                <a:solidFill>
                  <a:srgbClr val="FC6F0D"/>
                </a:solidFill>
                <a:latin typeface="Open Sans"/>
                <a:cs typeface="Arial" panose="020B0604020202020204" pitchFamily="34" charset="0"/>
              </a:rPr>
              <a:t>DELETE</a:t>
            </a:r>
            <a:r>
              <a:rPr lang="en-IN" sz="2200" b="1" i="1" dirty="0" smtClean="0">
                <a:latin typeface="Open Sans"/>
                <a:cs typeface="Arial" panose="020B0604020202020204" pitchFamily="34" charset="0"/>
              </a:rPr>
              <a:t>.</a:t>
            </a:r>
          </a:p>
          <a:p>
            <a:r>
              <a:rPr lang="en-IN" sz="2200" dirty="0" smtClean="0">
                <a:latin typeface="Open Sans"/>
                <a:cs typeface="Arial" panose="020B0604020202020204" pitchFamily="34" charset="0"/>
              </a:rPr>
              <a:t>DDL</a:t>
            </a:r>
            <a:r>
              <a:rPr lang="en-IN" sz="2200" dirty="0">
                <a:latin typeface="Open Sans"/>
                <a:cs typeface="Arial" panose="020B0604020202020204" pitchFamily="34" charset="0"/>
              </a:rPr>
              <a:t> – </a:t>
            </a:r>
            <a:r>
              <a:rPr lang="en-IN" sz="2200" b="1" i="1" dirty="0">
                <a:solidFill>
                  <a:srgbClr val="FC6F0D"/>
                </a:solidFill>
                <a:latin typeface="Open Sans"/>
                <a:cs typeface="Arial" panose="020B0604020202020204" pitchFamily="34" charset="0"/>
              </a:rPr>
              <a:t>CREATE</a:t>
            </a:r>
          </a:p>
        </p:txBody>
      </p:sp>
    </p:spTree>
    <p:extLst>
      <p:ext uri="{BB962C8B-B14F-4D97-AF65-F5344CB8AC3E}">
        <p14:creationId xmlns:p14="http://schemas.microsoft.com/office/powerpoint/2010/main" val="117942018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multiple</a:t>
            </a:r>
            <a:r>
              <a:rPr lang="en-IN" sz="3200" b="1" dirty="0" smtClean="0"/>
              <a:t> </a:t>
            </a:r>
            <a:r>
              <a:rPr lang="en-IN" sz="3200" b="1" i="1" dirty="0" smtClean="0">
                <a:solidFill>
                  <a:srgbClr val="FFFF00"/>
                </a:solidFill>
                <a:latin typeface="Arial" pitchFamily="34" charset="0"/>
                <a:cs typeface="Arial" pitchFamily="34" charset="0"/>
              </a:rPr>
              <a:t>row</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Tree>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scalar subquery</a:t>
            </a:r>
            <a:endParaRPr lang="en-US" dirty="0"/>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comparisons using subquery</a:t>
            </a:r>
            <a:endParaRPr lang="en-US" dirty="0"/>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in the from clause</a:t>
            </a:r>
            <a:endParaRPr lang="en-IN" dirty="0"/>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in,  all, any, and some</a:t>
            </a:r>
            <a:endParaRPr lang="en-IN" dirty="0"/>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smtClean="0">
                <a:latin typeface="Arial" panose="020B0604020202020204" pitchFamily="34" charset="0"/>
                <a:cs typeface="Arial" panose="020B0604020202020204" pitchFamily="34" charset="0"/>
              </a:rPr>
              <a:t>=ANY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803970"/>
            <a:ext cx="9144000" cy="3539430"/>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endParaRPr lang="en-IN" sz="1600"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endParaRPr lang="en-IN" sz="1600"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lvl="0" indent="-342900">
              <a:spcAft>
                <a:spcPts val="0"/>
              </a:spcAft>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ANY / SOME</a:t>
            </a:r>
          </a:p>
        </p:txBody>
      </p:sp>
      <p:sp>
        <p:nvSpPr>
          <p:cNvPr id="6" name="Rectangle 5"/>
          <p:cNvSpPr/>
          <p:nvPr/>
        </p:nvSpPr>
        <p:spPr>
          <a:xfrm>
            <a:off x="152400" y="39469"/>
            <a:ext cx="3187700" cy="646331"/>
          </a:xfrm>
          <a:prstGeom prst="rect">
            <a:avLst/>
          </a:prstGeom>
          <a:solidFill>
            <a:schemeClr val="accent1">
              <a:lumMod val="75000"/>
            </a:schemeClr>
          </a:solidFill>
        </p:spPr>
        <p:txBody>
          <a:bodyPr wrap="square">
            <a:spAutoFit/>
          </a:bodyPr>
          <a:lstStyle/>
          <a:p>
            <a:r>
              <a:rPr lang="en-IN" dirty="0">
                <a:solidFill>
                  <a:schemeClr val="bg1"/>
                </a:solidFill>
                <a:latin typeface="Arial" panose="020B0604020202020204" pitchFamily="34" charset="0"/>
                <a:cs typeface="Arial" panose="020B0604020202020204" pitchFamily="34" charset="0"/>
              </a:rPr>
              <a:t>The word SOME is an alias for ANY.</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09600" y="4343400"/>
            <a:ext cx="3657600" cy="2401824"/>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24400" y="4361687"/>
            <a:ext cx="3657600" cy="236524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393065693"/>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334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174386951"/>
      </p:ext>
    </p:extLst>
  </p:cSld>
  <p:clrMapOvr>
    <a:masterClrMapping/>
  </p:clrMapOvr>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762000"/>
            <a:ext cx="9144000" cy="3785652"/>
          </a:xfrm>
          <a:prstGeom prst="rect">
            <a:avLst/>
          </a:prstGeom>
          <a:noFill/>
        </p:spPr>
        <p:txBody>
          <a:bodyPr wrap="square">
            <a:spAutoFit/>
          </a:bodyPr>
          <a:lstStyle/>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a:p>
            <a:pPr marL="342900" indent="-342900">
              <a:buSzPts val="1000"/>
              <a:buFont typeface="Symbol" panose="05050102010706020507" pitchFamily="18" charset="2"/>
              <a:buChar char=""/>
            </a:pP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ALL</a:t>
            </a:r>
          </a:p>
        </p:txBody>
      </p:sp>
      <p:grpSp>
        <p:nvGrpSpPr>
          <p:cNvPr id="6" name="Group 5"/>
          <p:cNvGrpSpPr/>
          <p:nvPr/>
        </p:nvGrpSpPr>
        <p:grpSpPr>
          <a:xfrm>
            <a:off x="76200" y="446004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152748676"/>
      </p:ext>
    </p:extLst>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row subquery</a:t>
            </a:r>
            <a:endParaRPr lang="en-IN" dirty="0"/>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subquery with exists or not exists</a:t>
            </a:r>
            <a:endParaRPr lang="en-IN" dirty="0"/>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correlated subquery</a:t>
            </a:r>
            <a:endParaRPr lang="en-IN" dirty="0"/>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joins</a:t>
            </a:r>
            <a:endParaRPr lang="en-US" dirty="0"/>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269557"/>
            <a:ext cx="8686800" cy="523220"/>
          </a:xfrm>
          <a:prstGeom prst="rect">
            <a:avLst/>
          </a:prstGeom>
        </p:spPr>
        <p:txBody>
          <a:bodyPr wrap="square">
            <a:spAutoFit/>
          </a:bodyPr>
          <a:lstStyle/>
          <a:p>
            <a:pPr lvl="0" algn="just" fontAlgn="base">
              <a:spcBef>
                <a:spcPct val="0"/>
              </a:spcBef>
              <a:spcAft>
                <a:spcPct val="0"/>
              </a:spcAft>
            </a:pPr>
            <a:r>
              <a:rPr lang="en-US" sz="2800" dirty="0">
                <a:solidFill>
                  <a:srgbClr val="527E67"/>
                </a:solidFill>
                <a:latin typeface="Arial" pitchFamily="34" charset="0"/>
                <a:ea typeface="MS Mincho" pitchFamily="49" charset="-128"/>
                <a:cs typeface="Arial" pitchFamily="34" charset="0"/>
              </a:rPr>
              <a:t>An entity can be a </a:t>
            </a:r>
            <a:r>
              <a:rPr lang="en-US" sz="2800" b="1" dirty="0">
                <a:solidFill>
                  <a:srgbClr val="527E67"/>
                </a:solidFill>
                <a:latin typeface="Arial" pitchFamily="34" charset="0"/>
                <a:ea typeface="MS Mincho" pitchFamily="49" charset="-128"/>
                <a:cs typeface="Arial" pitchFamily="34" charset="0"/>
              </a:rPr>
              <a:t>real-world </a:t>
            </a:r>
            <a:r>
              <a:rPr lang="en-US" sz="2800" b="1" dirty="0" smtClean="0">
                <a:solidFill>
                  <a:srgbClr val="527E67"/>
                </a:solidFill>
                <a:latin typeface="Arial" pitchFamily="34" charset="0"/>
                <a:ea typeface="MS Mincho" pitchFamily="49" charset="-128"/>
                <a:cs typeface="Arial" pitchFamily="34" charset="0"/>
              </a:rPr>
              <a:t>object.</a:t>
            </a:r>
            <a:endParaRPr lang="en-US" sz="28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1906" y="3200400"/>
            <a:ext cx="8120189" cy="3112472"/>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9" name="Rectangle 8"/>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cross join</a:t>
            </a:r>
            <a:endParaRPr lang="en-IN" sz="3200" b="1" i="1" dirty="0">
              <a:solidFill>
                <a:srgbClr val="FFFF00"/>
              </a:solidFill>
              <a:latin typeface="Arial" pitchFamily="34" charset="0"/>
              <a:cs typeface="Arial" pitchFamily="34"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30200"/>
            <a:ext cx="9143999" cy="1994400"/>
          </a:xfrm>
          <a:prstGeom prst="rect">
            <a:avLst/>
          </a:prstGeom>
        </p:spPr>
      </p:pic>
      <p:sp>
        <p:nvSpPr>
          <p:cNvPr id="7" name="Rectangle 6"/>
          <p:cNvSpPr/>
          <p:nvPr/>
        </p:nvSpPr>
        <p:spPr>
          <a:xfrm>
            <a:off x="76200" y="8382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152400" y="1792069"/>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CROSS JOIN </a:t>
            </a:r>
            <a:r>
              <a:rPr lang="en-US" dirty="0">
                <a:solidFill>
                  <a:srgbClr val="0070C0"/>
                </a:solidFill>
                <a:latin typeface="Consolas" panose="020B0609020204030204" pitchFamily="49" charset="0"/>
                <a:cs typeface="Arial" panose="020B0604020202020204" pitchFamily="34" charset="0"/>
              </a:rPr>
              <a:t>{ table | view | </a:t>
            </a:r>
            <a:r>
              <a:rPr lang="en-US" dirty="0" smtClean="0">
                <a:solidFill>
                  <a:srgbClr val="0070C0"/>
                </a:solidFill>
                <a:latin typeface="Consolas" panose="020B0609020204030204" pitchFamily="49" charset="0"/>
                <a:cs typeface="Arial" panose="020B0604020202020204" pitchFamily="34" charset="0"/>
              </a:rPr>
              <a:t>materialized </a:t>
            </a:r>
            <a:r>
              <a:rPr lang="en-US" dirty="0">
                <a:solidFill>
                  <a:srgbClr val="0070C0"/>
                </a:solidFill>
                <a:latin typeface="Consolas" panose="020B0609020204030204" pitchFamily="49" charset="0"/>
                <a:cs typeface="Arial" panose="020B0604020202020204" pitchFamily="34" charset="0"/>
              </a:rPr>
              <a:t>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1" name="Rectangle 10"/>
          <p:cNvSpPr/>
          <p:nvPr/>
        </p:nvSpPr>
        <p:spPr>
          <a:xfrm>
            <a:off x="228600" y="3122668"/>
            <a:ext cx="86868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CROSS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43400"/>
            <a:ext cx="8382000" cy="1981200"/>
          </a:xfrm>
          <a:prstGeom prst="rect">
            <a:avLst/>
          </a:prstGeom>
        </p:spPr>
      </p:pic>
      <p:sp>
        <p:nvSpPr>
          <p:cNvPr id="14" name="Rectangle 13"/>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WHERE 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51179380"/>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on condition and using attribute</a:t>
            </a:r>
            <a:endParaRPr lang="en-US" dirty="0"/>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648200"/>
            <a:ext cx="7789492"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3" name="Rectangle 12"/>
          <p:cNvSpPr/>
          <p:nvPr/>
        </p:nvSpPr>
        <p:spPr>
          <a:xfrm>
            <a:off x="152400" y="179206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ON </a:t>
            </a:r>
            <a:r>
              <a:rPr lang="en-US" dirty="0">
                <a:solidFill>
                  <a:srgbClr val="0070C0"/>
                </a:solidFill>
                <a:latin typeface="Consolas" panose="020B0609020204030204" pitchFamily="49" charset="0"/>
                <a:cs typeface="Arial" panose="020B0604020202020204" pitchFamily="34" charset="0"/>
              </a:rPr>
              <a:t>table1.column-name = table2.column-name</a:t>
            </a:r>
          </a:p>
        </p:txBody>
      </p:sp>
      <p:sp>
        <p:nvSpPr>
          <p:cNvPr id="15" name="Rectangle 14"/>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pic>
        <p:nvPicPr>
          <p:cNvPr id="11" name="Picture 1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419600"/>
            <a:ext cx="9144000" cy="1934201"/>
          </a:xfrm>
          <a:prstGeom prst="rect">
            <a:avLst/>
          </a:prstGeom>
        </p:spPr>
      </p:pic>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14" name="Rectangle 13"/>
          <p:cNvSpPr/>
          <p:nvPr/>
        </p:nvSpPr>
        <p:spPr>
          <a:xfrm>
            <a:off x="152400" y="179317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a:t>
            </a:r>
            <a:r>
              <a:rPr lang="en-US" dirty="0" smtClean="0">
                <a:solidFill>
                  <a:srgbClr val="0070C0"/>
                </a:solidFill>
                <a:latin typeface="Consolas" panose="020B0609020204030204" pitchFamily="49" charset="0"/>
                <a:cs typeface="Arial" panose="020B0604020202020204" pitchFamily="34" charset="0"/>
              </a:rPr>
              <a:t>] [INNER]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USING(column-name)</a:t>
            </a:r>
            <a:endParaRPr lang="en-US" dirty="0">
              <a:solidFill>
                <a:srgbClr val="0070C0"/>
              </a:solidFill>
              <a:latin typeface="Consolas" panose="020B0609020204030204" pitchFamily="49" charset="0"/>
              <a:cs typeface="Arial" panose="020B0604020202020204" pitchFamily="34" charset="0"/>
            </a:endParaRPr>
          </a:p>
        </p:txBody>
      </p:sp>
      <p:sp>
        <p:nvSpPr>
          <p:cNvPr id="8" name="Rectangle 7"/>
          <p:cNvSpPr/>
          <p:nvPr/>
        </p:nvSpPr>
        <p:spPr>
          <a:xfrm>
            <a:off x="228600" y="3122668"/>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inner</a:t>
            </a:r>
            <a:r>
              <a:rPr lang="en-IN" sz="2200" dirty="0" smtClean="0">
                <a:solidFill>
                  <a:schemeClr val="accent4">
                    <a:lumMod val="50000"/>
                  </a:schemeClr>
                </a:solidFill>
                <a:latin typeface="Calibri" panose="020F0502020204030204" pitchFamily="34" charset="0"/>
                <a:cs typeface="Calibri" panose="020F0502020204030204" pitchFamily="34" charset="0"/>
              </a:rPr>
              <a:t> </a:t>
            </a:r>
            <a:r>
              <a:rPr lang="en-IN" sz="2200" dirty="0">
                <a:solidFill>
                  <a:srgbClr val="E0D612"/>
                </a:solidFill>
                <a:latin typeface="Calibri" panose="020F0502020204030204" pitchFamily="34" charset="0"/>
                <a:cs typeface="Calibri" panose="020F0502020204030204" pitchFamily="34" charset="0"/>
              </a:rPr>
              <a:t>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416766802"/>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a:t>
            </a: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natural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1066800"/>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NATURAL JOIN 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1" name="Rectangle 10"/>
          <p:cNvSpPr/>
          <p:nvPr/>
        </p:nvSpPr>
        <p:spPr>
          <a:xfrm>
            <a:off x="58385" y="3430598"/>
            <a:ext cx="8991600" cy="1631216"/>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data type.</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76198" y="5830669"/>
            <a:ext cx="8991601" cy="369332"/>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269468"/>
            <a:ext cx="8991601" cy="369332"/>
          </a:xfrm>
          <a:prstGeom prst="rect">
            <a:avLst/>
          </a:prstGeom>
        </p:spPr>
        <p:txBody>
          <a:bodyPr wrap="square">
            <a:spAutoFit/>
          </a:bodyPr>
          <a:lstStyle/>
          <a:p>
            <a:r>
              <a:rPr lang="en-US" dirty="0" smtClean="0">
                <a:latin typeface="Arial" pitchFamily="34" charset="0"/>
                <a:cs typeface="Arial" pitchFamily="34" charset="0"/>
              </a:rPr>
              <a:t>A </a:t>
            </a:r>
            <a:r>
              <a:rPr lang="en-US" b="1" dirty="0" smtClean="0">
                <a:latin typeface="Arial" pitchFamily="34" charset="0"/>
                <a:cs typeface="Arial" pitchFamily="34" charset="0"/>
              </a:rPr>
              <a:t>NATURAL JOIN </a:t>
            </a:r>
            <a:r>
              <a:rPr lang="en-US" dirty="0" smtClean="0">
                <a:latin typeface="Arial" pitchFamily="34" charset="0"/>
                <a:cs typeface="Arial" pitchFamily="34" charset="0"/>
              </a:rPr>
              <a:t>can be used with </a:t>
            </a:r>
            <a:r>
              <a:rPr lang="en-US" b="1" dirty="0" smtClean="0">
                <a:latin typeface="Arial" pitchFamily="34" charset="0"/>
                <a:cs typeface="Arial" pitchFamily="34" charset="0"/>
              </a:rPr>
              <a:t>a LEFT OUTER join, </a:t>
            </a:r>
            <a:r>
              <a:rPr lang="en-US" dirty="0" smtClean="0">
                <a:latin typeface="Arial" pitchFamily="34" charset="0"/>
                <a:cs typeface="Arial" pitchFamily="34" charset="0"/>
              </a:rPr>
              <a:t>or</a:t>
            </a:r>
            <a:r>
              <a:rPr lang="en-US" b="1" dirty="0" smtClean="0">
                <a:latin typeface="Arial" pitchFamily="34" charset="0"/>
                <a:cs typeface="Arial" pitchFamily="34" charset="0"/>
              </a:rPr>
              <a:t> a RIGHT OUTER join</a:t>
            </a:r>
            <a:r>
              <a:rPr lang="en-US" dirty="0" smtClean="0">
                <a:latin typeface="Arial" pitchFamily="34" charset="0"/>
                <a:cs typeface="Arial" pitchFamily="34" charset="0"/>
              </a:rPr>
              <a:t>.</a:t>
            </a:r>
            <a:endParaRPr lang="en-US" dirty="0">
              <a:latin typeface="Arial" pitchFamily="34" charset="0"/>
              <a:cs typeface="Arial" pitchFamily="34" charset="0"/>
            </a:endParaRPr>
          </a:p>
        </p:txBody>
      </p:sp>
      <p:sp>
        <p:nvSpPr>
          <p:cNvPr id="6" name="Rectangle 5"/>
          <p:cNvSpPr/>
          <p:nvPr/>
        </p:nvSpPr>
        <p:spPr>
          <a:xfrm>
            <a:off x="21771" y="28666"/>
            <a:ext cx="59980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
        <p:nvSpPr>
          <p:cNvPr id="12" name="Rectangle 11"/>
          <p:cNvSpPr/>
          <p:nvPr/>
        </p:nvSpPr>
        <p:spPr>
          <a:xfrm>
            <a:off x="152400" y="1793175"/>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5" name="Rectangle 14"/>
          <p:cNvSpPr/>
          <p:nvPr/>
        </p:nvSpPr>
        <p:spPr>
          <a:xfrm>
            <a:off x="152400" y="278882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simple join</a:t>
            </a:r>
            <a:endParaRPr lang="en-IN" sz="3200" b="1" i="1" dirty="0">
              <a:solidFill>
                <a:srgbClr val="FFFF00"/>
              </a:solidFill>
              <a:latin typeface="Arial" pitchFamily="34" charset="0"/>
              <a:cs typeface="Arial" pitchFamily="34" charset="0"/>
            </a:endParaRPr>
          </a:p>
        </p:txBody>
      </p:sp>
      <p:sp>
        <p:nvSpPr>
          <p:cNvPr id="13" name="Rectangle 12"/>
          <p:cNvSpPr/>
          <p:nvPr/>
        </p:nvSpPr>
        <p:spPr>
          <a:xfrm>
            <a:off x="76200" y="818891"/>
            <a:ext cx="8991600" cy="707886"/>
          </a:xfrm>
          <a:prstGeom prst="rect">
            <a:avLst/>
          </a:prstGeom>
        </p:spPr>
        <p:txBody>
          <a:bodyPr wrap="square">
            <a:spAutoFit/>
          </a:bodyPr>
          <a:lstStyle/>
          <a:p>
            <a:r>
              <a:rPr lang="en-IN" sz="2000" dirty="0">
                <a:solidFill>
                  <a:srgbClr val="C00000"/>
                </a:solidFill>
                <a:latin typeface="Arial" panose="020B0604020202020204" pitchFamily="34" charset="0"/>
                <a:cs typeface="Arial" panose="020B0604020202020204" pitchFamily="34" charset="0"/>
              </a:rPr>
              <a:t>The </a:t>
            </a:r>
            <a:r>
              <a:rPr lang="en-IN" sz="2000" dirty="0" smtClean="0">
                <a:solidFill>
                  <a:srgbClr val="C00000"/>
                </a:solidFill>
                <a:latin typeface="Arial" panose="020B0604020202020204" pitchFamily="34" charset="0"/>
                <a:cs typeface="Arial" panose="020B0604020202020204" pitchFamily="34" charset="0"/>
              </a:rPr>
              <a:t>SIMPLE JOIN </a:t>
            </a:r>
            <a:r>
              <a:rPr lang="en-IN" sz="2000" dirty="0">
                <a:solidFill>
                  <a:srgbClr val="C00000"/>
                </a:solidFill>
                <a:latin typeface="Arial" panose="020B0604020202020204" pitchFamily="34" charset="0"/>
                <a:cs typeface="Arial" panose="020B0604020202020204" pitchFamily="34" charset="0"/>
              </a:rPr>
              <a:t>is such a join that performs the same task as an </a:t>
            </a:r>
            <a:r>
              <a:rPr lang="en-IN" sz="2000" dirty="0" smtClean="0">
                <a:solidFill>
                  <a:srgbClr val="C00000"/>
                </a:solidFill>
                <a:latin typeface="Arial" panose="020B0604020202020204" pitchFamily="34" charset="0"/>
                <a:cs typeface="Arial" panose="020B0604020202020204" pitchFamily="34" charset="0"/>
              </a:rPr>
              <a:t>INNER JOIN.</a:t>
            </a:r>
            <a:endParaRPr lang="en-IN" sz="2000" dirty="0">
              <a:solidFill>
                <a:srgbClr val="C00000"/>
              </a:solidFill>
              <a:latin typeface="Arial" panose="020B0604020202020204" pitchFamily="34" charset="0"/>
              <a:cs typeface="Arial" panose="020B0604020202020204" pitchFamily="34" charset="0"/>
            </a:endParaRPr>
          </a:p>
        </p:txBody>
      </p:sp>
      <p:sp>
        <p:nvSpPr>
          <p:cNvPr id="14" name="Rectangle 13"/>
          <p:cNvSpPr/>
          <p:nvPr/>
        </p:nvSpPr>
        <p:spPr>
          <a:xfrm>
            <a:off x="152400" y="1545266"/>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SIMPLE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USING(column-name)</a:t>
            </a:r>
          </a:p>
        </p:txBody>
      </p:sp>
      <p:sp>
        <p:nvSpPr>
          <p:cNvPr id="15" name="Rectangle 14"/>
          <p:cNvSpPr/>
          <p:nvPr/>
        </p:nvSpPr>
        <p:spPr>
          <a:xfrm>
            <a:off x="152400" y="26171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simple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a:solidFill>
                  <a:srgbClr val="B22251"/>
                </a:solidFill>
                <a:latin typeface="Calibri" panose="020F0502020204030204" pitchFamily="34" charset="0"/>
                <a:cs typeface="Calibri" panose="020F0502020204030204" pitchFamily="34" charset="0"/>
              </a:rPr>
              <a:t> using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 </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359805"/>
            <a:ext cx="9144000" cy="1964795"/>
          </a:xfrm>
          <a:prstGeom prst="rect">
            <a:avLst/>
          </a:prstGeom>
        </p:spPr>
      </p:pic>
      <p:sp>
        <p:nvSpPr>
          <p:cNvPr id="16" name="Rectangle 1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LEFT JOIN keyword returns all rows from the left table (table1), with the matching rows in the right table (table2). The result is NULL in the right side when there is no match.</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 operator for outer joins</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1054894"/>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r>
              <a:rPr lang="en-US" dirty="0" smtClean="0">
                <a:solidFill>
                  <a:srgbClr val="0070C0"/>
                </a:solidFill>
                <a:latin typeface="Consolas" panose="020B0609020204030204" pitchFamily="49" charset="0"/>
                <a:cs typeface="Arial" panose="020B0604020202020204" pitchFamily="34" charset="0"/>
              </a:rPr>
              <a:t>WHERE </a:t>
            </a:r>
            <a:r>
              <a:rPr lang="en-US" dirty="0">
                <a:solidFill>
                  <a:srgbClr val="0070C0"/>
                </a:solidFill>
                <a:latin typeface="Consolas" panose="020B0609020204030204" pitchFamily="49" charset="0"/>
                <a:cs typeface="Arial" panose="020B0604020202020204" pitchFamily="34" charset="0"/>
              </a:rPr>
              <a:t>table1.column-name =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5" name="Rectangle 4"/>
          <p:cNvSpPr/>
          <p:nvPr/>
        </p:nvSpPr>
        <p:spPr>
          <a:xfrm>
            <a:off x="152400" y="2283024"/>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6" name="Rectangle 5"/>
          <p:cNvSpPr/>
          <p:nvPr/>
        </p:nvSpPr>
        <p:spPr>
          <a:xfrm>
            <a:off x="152400" y="3475911"/>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 </a:t>
            </a:r>
            <a:r>
              <a:rPr lang="en-US" dirty="0">
                <a:solidFill>
                  <a:srgbClr val="0070C0"/>
                </a:solidFill>
                <a:latin typeface="Consolas" panose="020B0609020204030204" pitchFamily="49" charset="0"/>
                <a:cs typeface="Arial" panose="020B0604020202020204" pitchFamily="34" charset="0"/>
              </a:rPr>
              <a:t>table | view | materialized view | </a:t>
            </a:r>
            <a:endParaRPr lang="en-US" dirty="0" smtClean="0">
              <a:solidFill>
                <a:srgbClr val="0070C0"/>
              </a:solidFill>
              <a:latin typeface="Consolas" panose="020B0609020204030204" pitchFamily="49" charset="0"/>
              <a:cs typeface="Arial" panose="020B0604020202020204" pitchFamily="34" charset="0"/>
            </a:endParaRP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WHERE table1.column-name(+) </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table2.column-name</a:t>
            </a:r>
            <a:endParaRPr lang="en-US" dirty="0">
              <a:solidFill>
                <a:srgbClr val="0070C0"/>
              </a:solidFill>
              <a:latin typeface="Consolas" panose="020B0609020204030204" pitchFamily="49" charset="0"/>
              <a:cs typeface="Arial" panose="020B0604020202020204" pitchFamily="34" charset="0"/>
            </a:endParaRPr>
          </a:p>
        </p:txBody>
      </p:sp>
      <p:sp>
        <p:nvSpPr>
          <p:cNvPr id="7" name="Rectangle 6"/>
          <p:cNvSpPr/>
          <p:nvPr/>
        </p:nvSpPr>
        <p:spPr>
          <a:xfrm>
            <a:off x="152400" y="4567282"/>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accent4">
                    <a:lumMod val="50000"/>
                  </a:schemeClr>
                </a:solidFill>
                <a:latin typeface="Calibri" panose="020F0502020204030204" pitchFamily="34" charset="0"/>
                <a:cs typeface="Calibri" panose="020F0502020204030204" pitchFamily="34" charset="0"/>
              </a:rPr>
              <a:t> dept </a:t>
            </a:r>
            <a:r>
              <a:rPr lang="en-IN" sz="2200" dirty="0" smtClean="0">
                <a:solidFill>
                  <a:srgbClr val="B22251"/>
                </a:solidFill>
                <a:latin typeface="Calibri" panose="020F0502020204030204" pitchFamily="34" charset="0"/>
                <a:cs typeface="Calibri" panose="020F0502020204030204" pitchFamily="34" charset="0"/>
              </a:rPr>
              <a:t>where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8" name="Straight Connector 7"/>
          <p:cNvCxnSpPr/>
          <p:nvPr/>
        </p:nvCxnSpPr>
        <p:spPr>
          <a:xfrm>
            <a:off x="152400" y="28663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3" name="TextBox 2"/>
          <p:cNvSpPr txBox="1"/>
          <p:nvPr/>
        </p:nvSpPr>
        <p:spPr>
          <a:xfrm>
            <a:off x="153390" y="609600"/>
            <a:ext cx="2283830" cy="461665"/>
          </a:xfrm>
          <a:prstGeom prst="rect">
            <a:avLst/>
          </a:prstGeom>
          <a:noFill/>
        </p:spPr>
        <p:txBody>
          <a:bodyPr wrap="none" rtlCol="0">
            <a:spAutoFit/>
          </a:bodyPr>
          <a:lstStyle/>
          <a:p>
            <a:r>
              <a:rPr lang="en-US" sz="2400" dirty="0" smtClean="0">
                <a:solidFill>
                  <a:srgbClr val="FF1C00"/>
                </a:solidFill>
              </a:rPr>
              <a:t>LEFT outer join</a:t>
            </a:r>
            <a:endParaRPr lang="en-US" sz="2400" dirty="0">
              <a:solidFill>
                <a:srgbClr val="FF1C00"/>
              </a:solidFill>
            </a:endParaRPr>
          </a:p>
        </p:txBody>
      </p:sp>
      <p:sp>
        <p:nvSpPr>
          <p:cNvPr id="10" name="TextBox 9"/>
          <p:cNvSpPr txBox="1"/>
          <p:nvPr/>
        </p:nvSpPr>
        <p:spPr>
          <a:xfrm>
            <a:off x="153390" y="2909855"/>
            <a:ext cx="2489015" cy="461665"/>
          </a:xfrm>
          <a:prstGeom prst="rect">
            <a:avLst/>
          </a:prstGeom>
          <a:noFill/>
        </p:spPr>
        <p:txBody>
          <a:bodyPr wrap="none" rtlCol="0">
            <a:spAutoFit/>
          </a:bodyPr>
          <a:lstStyle/>
          <a:p>
            <a:r>
              <a:rPr lang="en-US" sz="2400" dirty="0" smtClean="0">
                <a:solidFill>
                  <a:srgbClr val="FF1C00"/>
                </a:solidFill>
              </a:rPr>
              <a:t>RIGHT outer join</a:t>
            </a:r>
            <a:endParaRPr lang="en-US" sz="2400" dirty="0">
              <a:solidFill>
                <a:srgbClr val="FF1C00"/>
              </a:solidFill>
            </a:endParaRPr>
          </a:p>
        </p:txBody>
      </p:sp>
      <p:sp>
        <p:nvSpPr>
          <p:cNvPr id="2" name="Rectangle 1"/>
          <p:cNvSpPr/>
          <p:nvPr/>
        </p:nvSpPr>
        <p:spPr>
          <a:xfrm>
            <a:off x="152400" y="5631359"/>
            <a:ext cx="8839200" cy="769441"/>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 </a:t>
            </a:r>
            <a:r>
              <a:rPr lang="en-US" sz="2200" dirty="0">
                <a:solidFill>
                  <a:srgbClr val="FF1C00"/>
                </a:solidFill>
                <a:latin typeface="Calibri" panose="020F0502020204030204" pitchFamily="34" charset="0"/>
                <a:cs typeface="Calibri" panose="020F0502020204030204" pitchFamily="34" charset="0"/>
              </a:rPr>
              <a:t>union</a:t>
            </a:r>
            <a:r>
              <a:rPr lang="en-US" sz="2200" dirty="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a:latin typeface="Calibri" panose="020F0502020204030204" pitchFamily="34" charset="0"/>
                <a:cs typeface="Calibri" panose="020F0502020204030204" pitchFamily="34" charset="0"/>
              </a:rPr>
              <a:t> * </a:t>
            </a:r>
            <a:r>
              <a:rPr lang="en-US" sz="2200" dirty="0">
                <a:solidFill>
                  <a:srgbClr val="00A2E8"/>
                </a:solidFill>
                <a:latin typeface="Calibri" panose="020F0502020204030204" pitchFamily="34" charset="0"/>
                <a:cs typeface="Calibri" panose="020F0502020204030204" pitchFamily="34" charset="0"/>
              </a:rPr>
              <a:t>from</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setb</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where</a:t>
            </a:r>
            <a:r>
              <a:rPr lang="en-US" sz="2200" dirty="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.c1 = </a:t>
            </a:r>
            <a:r>
              <a:rPr lang="en-US" sz="2200" dirty="0">
                <a:solidFill>
                  <a:schemeClr val="accent4">
                    <a:lumMod val="50000"/>
                  </a:schemeClr>
                </a:solidFill>
                <a:latin typeface="Calibri" panose="020F0502020204030204" pitchFamily="34" charset="0"/>
                <a:cs typeface="Calibri" panose="020F0502020204030204" pitchFamily="34" charset="0"/>
              </a:rPr>
              <a:t>b</a:t>
            </a:r>
            <a:r>
              <a:rPr lang="en-US" sz="2200" dirty="0">
                <a:latin typeface="Calibri" panose="020F0502020204030204" pitchFamily="34" charset="0"/>
                <a:cs typeface="Calibri" panose="020F0502020204030204" pitchFamily="34" charset="0"/>
              </a:rPr>
              <a:t>.c1</a:t>
            </a:r>
            <a:r>
              <a:rPr lang="en-US" sz="2200" dirty="0">
                <a:solidFill>
                  <a:srgbClr val="FF1C00"/>
                </a:solidFill>
                <a:latin typeface="Calibri" panose="020F0502020204030204" pitchFamily="34" charset="0"/>
                <a:ea typeface="Times New Roman" panose="02020603050405020304" pitchFamily="18" charset="0"/>
                <a:cs typeface="Calibri" panose="020F0502020204030204" pitchFamily="34" charset="0"/>
              </a:rPr>
              <a:t>(+)</a:t>
            </a:r>
          </a:p>
        </p:txBody>
      </p:sp>
      <p:cxnSp>
        <p:nvCxnSpPr>
          <p:cNvPr id="11" name="Straight Connector 10"/>
          <p:cNvCxnSpPr/>
          <p:nvPr/>
        </p:nvCxnSpPr>
        <p:spPr>
          <a:xfrm>
            <a:off x="152400" y="5076111"/>
            <a:ext cx="88392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
        <p:nvSpPr>
          <p:cNvPr id="12" name="TextBox 11"/>
          <p:cNvSpPr txBox="1"/>
          <p:nvPr/>
        </p:nvSpPr>
        <p:spPr>
          <a:xfrm>
            <a:off x="153390" y="5152311"/>
            <a:ext cx="2279598" cy="461665"/>
          </a:xfrm>
          <a:prstGeom prst="rect">
            <a:avLst/>
          </a:prstGeom>
          <a:noFill/>
        </p:spPr>
        <p:txBody>
          <a:bodyPr wrap="none" rtlCol="0">
            <a:spAutoFit/>
          </a:bodyPr>
          <a:lstStyle/>
          <a:p>
            <a:r>
              <a:rPr lang="en-US" sz="2400" dirty="0" smtClean="0">
                <a:solidFill>
                  <a:srgbClr val="FF1C00"/>
                </a:solidFill>
              </a:rPr>
              <a:t>FULL outer join</a:t>
            </a:r>
            <a:endParaRPr lang="en-US" sz="2400" dirty="0">
              <a:solidFill>
                <a:srgbClr val="FF1C00"/>
              </a:solidFill>
            </a:endParaRPr>
          </a:p>
        </p:txBody>
      </p:sp>
    </p:spTree>
    <p:extLst>
      <p:ext uri="{BB962C8B-B14F-4D97-AF65-F5344CB8AC3E}">
        <p14:creationId xmlns:p14="http://schemas.microsoft.com/office/powerpoint/2010/main" val="3986422127"/>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left outer join</a:t>
            </a:r>
            <a:endParaRPr lang="en-IN" sz="3200" b="1" i="1" dirty="0">
              <a:solidFill>
                <a:srgbClr val="FFFF00"/>
              </a:solidFill>
              <a:latin typeface="Arial" pitchFamily="34" charset="0"/>
              <a:cs typeface="Arial" pitchFamily="34" charset="0"/>
            </a:endParaRPr>
          </a:p>
        </p:txBody>
      </p:sp>
      <p:sp>
        <p:nvSpPr>
          <p:cNvPr id="14" name="Rectangle 13"/>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5" name="Rectangle 14"/>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6" name="Rectangle 15"/>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LEFT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7" name="Rectangle 16"/>
          <p:cNvSpPr/>
          <p:nvPr/>
        </p:nvSpPr>
        <p:spPr>
          <a:xfrm>
            <a:off x="150421" y="396240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8" name="Rectangle 17"/>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LEFT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a:t>
            </a:r>
          </a:p>
        </p:txBody>
      </p:sp>
      <p:sp>
        <p:nvSpPr>
          <p:cNvPr id="19" name="Rectangle 18"/>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E0D612"/>
                </a:solidFill>
                <a:latin typeface="Calibri" panose="020F0502020204030204" pitchFamily="34" charset="0"/>
                <a:cs typeface="Calibri" panose="020F0502020204030204" pitchFamily="34" charset="0"/>
              </a:rPr>
              <a:t>natural left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3" name="Straight Connector 2"/>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4296541"/>
            <a:ext cx="9144000" cy="2028059"/>
          </a:xfrm>
          <a:prstGeom prst="rect">
            <a:avLst/>
          </a:prstGeom>
        </p:spPr>
      </p:pic>
      <p:sp>
        <p:nvSpPr>
          <p:cNvPr id="17" name="Rectangle 16"/>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RIGHT JOIN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right outer join</a:t>
            </a:r>
            <a:endParaRPr lang="en-IN" sz="3200" b="1" i="1" dirty="0">
              <a:solidFill>
                <a:srgbClr val="FFFF00"/>
              </a:solidFill>
              <a:latin typeface="Arial" pitchFamily="34" charset="0"/>
              <a:cs typeface="Arial" pitchFamily="34" charset="0"/>
            </a:endParaRPr>
          </a:p>
        </p:txBody>
      </p:sp>
      <p:sp>
        <p:nvSpPr>
          <p:cNvPr id="15" name="Rectangle 14"/>
          <p:cNvSpPr/>
          <p:nvPr/>
        </p:nvSpPr>
        <p:spPr>
          <a:xfrm>
            <a:off x="152400" y="6858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152400" y="1975991"/>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152400" y="2667000"/>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RIGHT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150421" y="39125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a:solidFill>
                  <a:srgbClr val="E0D612"/>
                </a:solidFill>
                <a:latin typeface="Calibri" panose="020F0502020204030204" pitchFamily="34" charset="0"/>
                <a:cs typeface="Calibri" panose="020F0502020204030204" pitchFamily="34" charset="0"/>
              </a:rPr>
              <a:t>right</a:t>
            </a:r>
            <a:r>
              <a:rPr lang="en-IN" sz="2200" dirty="0" smtClean="0">
                <a:solidFill>
                  <a:srgbClr val="E0D612"/>
                </a:solidFill>
                <a:latin typeface="Calibri" panose="020F0502020204030204" pitchFamily="34" charset="0"/>
                <a:cs typeface="Calibri" panose="020F0502020204030204" pitchFamily="34" charset="0"/>
              </a:rPr>
              <a: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9" name="Rectangle 18"/>
          <p:cNvSpPr/>
          <p:nvPr/>
        </p:nvSpPr>
        <p:spPr>
          <a:xfrm>
            <a:off x="152400" y="4791670"/>
            <a:ext cx="8839200" cy="923330"/>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NATURAL </a:t>
            </a:r>
            <a:r>
              <a:rPr lang="en-US" dirty="0" smtClean="0">
                <a:solidFill>
                  <a:srgbClr val="0070C0"/>
                </a:solidFill>
                <a:latin typeface="Consolas" panose="020B0609020204030204" pitchFamily="49" charset="0"/>
                <a:cs typeface="Arial" panose="020B0604020202020204" pitchFamily="34" charset="0"/>
              </a:rPr>
              <a:t>RIGHT [OUTER]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&gt; [alias_name] </a:t>
            </a:r>
          </a:p>
        </p:txBody>
      </p:sp>
      <p:sp>
        <p:nvSpPr>
          <p:cNvPr id="20" name="Rectangle 19"/>
          <p:cNvSpPr/>
          <p:nvPr/>
        </p:nvSpPr>
        <p:spPr>
          <a:xfrm>
            <a:off x="152400" y="5893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natural right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21" name="Straight Connector 20"/>
          <p:cNvCxnSpPr/>
          <p:nvPr/>
        </p:nvCxnSpPr>
        <p:spPr>
          <a:xfrm>
            <a:off x="150421" y="45720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a:off x="150421" y="2514600"/>
            <a:ext cx="8686800" cy="0"/>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full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latin typeface="Arial" panose="020B0604020202020204" pitchFamily="34" charset="0"/>
                <a:cs typeface="Arial" panose="020B0604020202020204" pitchFamily="34" charset="0"/>
              </a:rPr>
              <a:t>FULL JOIN </a:t>
            </a:r>
            <a:r>
              <a:rPr lang="en-IN" dirty="0">
                <a:latin typeface="Arial" panose="020B0604020202020204" pitchFamily="34" charset="0"/>
                <a:cs typeface="Arial" panose="020B0604020202020204" pitchFamily="34" charset="0"/>
              </a:rPr>
              <a:t>keyword returns all rows from the right table (table2), with the matching rows in the left table (table1</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all </a:t>
            </a:r>
            <a:r>
              <a:rPr lang="en-IN" dirty="0">
                <a:latin typeface="Arial" panose="020B0604020202020204" pitchFamily="34" charset="0"/>
                <a:cs typeface="Arial" panose="020B0604020202020204" pitchFamily="34" charset="0"/>
              </a:rPr>
              <a:t>rows from the </a:t>
            </a:r>
            <a:r>
              <a:rPr lang="en-IN" dirty="0" smtClean="0">
                <a:latin typeface="Arial" panose="020B0604020202020204" pitchFamily="34" charset="0"/>
                <a:cs typeface="Arial" panose="020B0604020202020204" pitchFamily="34" charset="0"/>
              </a:rPr>
              <a:t>left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table1), </a:t>
            </a:r>
            <a:r>
              <a:rPr lang="en-IN" dirty="0">
                <a:latin typeface="Arial" panose="020B0604020202020204" pitchFamily="34" charset="0"/>
                <a:cs typeface="Arial" panose="020B0604020202020204" pitchFamily="34" charset="0"/>
              </a:rPr>
              <a:t>with the matching rows in the </a:t>
            </a:r>
            <a:r>
              <a:rPr lang="en-IN" dirty="0" smtClean="0">
                <a:latin typeface="Arial" panose="020B0604020202020204" pitchFamily="34" charset="0"/>
                <a:cs typeface="Arial" panose="020B0604020202020204" pitchFamily="34" charset="0"/>
              </a:rPr>
              <a:t>right </a:t>
            </a:r>
            <a:r>
              <a:rPr lang="en-IN" dirty="0">
                <a:latin typeface="Arial" panose="020B0604020202020204" pitchFamily="34" charset="0"/>
                <a:cs typeface="Arial" panose="020B0604020202020204" pitchFamily="34" charset="0"/>
              </a:rPr>
              <a:t>table (</a:t>
            </a:r>
            <a:r>
              <a:rPr lang="en-IN" dirty="0" smtClean="0">
                <a:latin typeface="Arial" panose="020B0604020202020204" pitchFamily="34" charset="0"/>
                <a:cs typeface="Arial" panose="020B0604020202020204" pitchFamily="34" charset="0"/>
              </a:rPr>
              <a:t>table2).</a:t>
            </a:r>
            <a:endParaRPr lang="en-IN" dirty="0">
              <a:latin typeface="Arial" panose="020B0604020202020204" pitchFamily="34" charset="0"/>
              <a:cs typeface="Arial" panose="020B0604020202020204" pitchFamily="34" charset="0"/>
            </a:endParaRPr>
          </a:p>
        </p:txBody>
      </p:sp>
      <p:sp>
        <p:nvSpPr>
          <p:cNvPr id="15" name="Rectangle 14"/>
          <p:cNvSpPr/>
          <p:nvPr/>
        </p:nvSpPr>
        <p:spPr>
          <a:xfrm>
            <a:off x="76200" y="2030789"/>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ON table1.column-name = table2.column-name</a:t>
            </a:r>
          </a:p>
        </p:txBody>
      </p:sp>
      <p:sp>
        <p:nvSpPr>
          <p:cNvPr id="16" name="Rectangle 15"/>
          <p:cNvSpPr/>
          <p:nvPr/>
        </p:nvSpPr>
        <p:spPr>
          <a:xfrm>
            <a:off x="76200" y="3320980"/>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on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 </a:t>
            </a:r>
            <a:r>
              <a:rPr lang="en-IN" sz="2200" dirty="0" smtClean="0">
                <a:solidFill>
                  <a:schemeClr val="accent6"/>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sp>
        <p:nvSpPr>
          <p:cNvPr id="17" name="Rectangle 16"/>
          <p:cNvSpPr/>
          <p:nvPr/>
        </p:nvSpPr>
        <p:spPr>
          <a:xfrm>
            <a:off x="78179" y="4231957"/>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 </a:t>
            </a:r>
            <a:r>
              <a:rPr lang="en-US" dirty="0">
                <a:solidFill>
                  <a:srgbClr val="0070C0"/>
                </a:solidFill>
                <a:latin typeface="Consolas" panose="020B0609020204030204" pitchFamily="49" charset="0"/>
                <a:cs typeface="Arial" panose="020B0604020202020204" pitchFamily="34" charset="0"/>
              </a:rPr>
              <a:t>[alias_name] FULL </a:t>
            </a:r>
            <a:r>
              <a:rPr lang="en-US" dirty="0" smtClean="0">
                <a:solidFill>
                  <a:srgbClr val="0070C0"/>
                </a:solidFill>
                <a:latin typeface="Consolas" panose="020B0609020204030204" pitchFamily="49" charset="0"/>
                <a:cs typeface="Arial" panose="020B0604020202020204" pitchFamily="34" charset="0"/>
              </a:rPr>
              <a:t>[OUTER] JOIN </a:t>
            </a:r>
            <a:r>
              <a:rPr lang="en-US" dirty="0">
                <a:solidFill>
                  <a:srgbClr val="0070C0"/>
                </a:solidFill>
                <a:latin typeface="Consolas" panose="020B0609020204030204" pitchFamily="49" charset="0"/>
                <a:cs typeface="Arial" panose="020B0604020202020204" pitchFamily="34" charset="0"/>
              </a:rPr>
              <a:t>{ 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using(column-name</a:t>
            </a:r>
            <a:r>
              <a:rPr lang="en-US" dirty="0" smtClean="0">
                <a:solidFill>
                  <a:srgbClr val="0070C0"/>
                </a:solidFill>
                <a:latin typeface="Consolas" panose="020B0609020204030204" pitchFamily="49" charset="0"/>
                <a:cs typeface="Arial" panose="020B0604020202020204" pitchFamily="34" charset="0"/>
              </a:rPr>
              <a:t>)</a:t>
            </a:r>
            <a:endParaRPr lang="en-US" dirty="0">
              <a:solidFill>
                <a:srgbClr val="0070C0"/>
              </a:solidFill>
              <a:latin typeface="Consolas" panose="020B0609020204030204" pitchFamily="49" charset="0"/>
              <a:cs typeface="Arial" panose="020B0604020202020204" pitchFamily="34" charset="0"/>
            </a:endParaRPr>
          </a:p>
        </p:txBody>
      </p:sp>
      <p:sp>
        <p:nvSpPr>
          <p:cNvPr id="18" name="Rectangle 17"/>
          <p:cNvSpPr/>
          <p:nvPr/>
        </p:nvSpPr>
        <p:spPr>
          <a:xfrm>
            <a:off x="76200" y="5512713"/>
            <a:ext cx="8686800" cy="430887"/>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 </a:t>
            </a:r>
            <a:r>
              <a:rPr lang="en-IN" sz="2200" dirty="0" smtClean="0">
                <a:solidFill>
                  <a:srgbClr val="E0D612"/>
                </a:solidFill>
                <a:latin typeface="Calibri" panose="020F0502020204030204" pitchFamily="34" charset="0"/>
                <a:cs typeface="Calibri" panose="020F0502020204030204" pitchFamily="34" charset="0"/>
              </a:rPr>
              <a:t>full outer join</a:t>
            </a:r>
            <a:r>
              <a:rPr lang="en-IN" sz="2200" dirty="0" smtClean="0">
                <a:solidFill>
                  <a:schemeClr val="bg1">
                    <a:lumMod val="50000"/>
                  </a:schemeClr>
                </a:solidFill>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dept </a:t>
            </a:r>
            <a:r>
              <a:rPr lang="en-IN" sz="2200" dirty="0" smtClean="0">
                <a:solidFill>
                  <a:srgbClr val="B22251"/>
                </a:solidFill>
                <a:latin typeface="Calibri" panose="020F0502020204030204" pitchFamily="34" charset="0"/>
                <a:cs typeface="Calibri" panose="020F0502020204030204" pitchFamily="34" charset="0"/>
              </a:rPr>
              <a:t>using </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chemeClr val="bg1">
                    <a:lumMod val="50000"/>
                  </a:schemeClr>
                </a:solidFill>
                <a:latin typeface="Calibri" panose="020F0502020204030204" pitchFamily="34" charset="0"/>
                <a:ea typeface="Times New Roman" panose="02020603050405020304" pitchFamily="18" charset="0"/>
                <a:cs typeface="Calibri" panose="020F0502020204030204" pitchFamily="34" charset="0"/>
              </a:rPr>
              <a:t>)</a:t>
            </a:r>
            <a:r>
              <a:rPr lang="en-IN" sz="2200" dirty="0" smtClean="0">
                <a:solidFill>
                  <a:schemeClr val="bg1">
                    <a:lumMod val="50000"/>
                  </a:schemeClr>
                </a:solidFill>
                <a:latin typeface="Calibri" panose="020F0502020204030204" pitchFamily="34" charset="0"/>
                <a:cs typeface="Calibri" panose="020F0502020204030204" pitchFamily="34" charset="0"/>
              </a:rPr>
              <a:t>;</a:t>
            </a:r>
            <a:endParaRPr lang="en-IN" sz="2200" dirty="0">
              <a:solidFill>
                <a:schemeClr val="bg1">
                  <a:lumMod val="50000"/>
                </a:schemeClr>
              </a:solidFill>
              <a:latin typeface="Calibri" panose="020F0502020204030204" pitchFamily="34" charset="0"/>
              <a:cs typeface="Calibri" panose="020F0502020204030204" pitchFamily="34" charset="0"/>
            </a:endParaRPr>
          </a:p>
        </p:txBody>
      </p:sp>
      <p:cxnSp>
        <p:nvCxnSpPr>
          <p:cNvPr id="19" name="Straight Connector 18"/>
          <p:cNvCxnSpPr/>
          <p:nvPr/>
        </p:nvCxnSpPr>
        <p:spPr>
          <a:xfrm flipV="1">
            <a:off x="76200" y="3921443"/>
            <a:ext cx="8991600" cy="40957"/>
          </a:xfrm>
          <a:prstGeom prst="line">
            <a:avLst/>
          </a:prstGeom>
          <a:ln w="19050">
            <a:solidFill>
              <a:srgbClr val="FC6F0D"/>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89413430"/>
      </p:ext>
    </p:extLst>
  </p:cSld>
  <p:clrMapOvr>
    <a:masterClrMapping/>
  </p:clrMapOvr>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self join is a join in which a table is joined with itself (which is also called Unary relationships), especially when the table has a FOREIGN KEY which references its own PRIMARY KEY.</a:t>
            </a:r>
          </a:p>
        </p:txBody>
      </p:sp>
      <p:sp>
        <p:nvSpPr>
          <p:cNvPr id="6" name="Rectangle 5"/>
          <p:cNvSpPr/>
          <p:nvPr/>
        </p:nvSpPr>
        <p:spPr>
          <a:xfrm>
            <a:off x="152400" y="1909345"/>
            <a:ext cx="8839200" cy="1200329"/>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SELECT ColName1, expressions,... from </a:t>
            </a:r>
            <a:r>
              <a:rPr lang="en-US" dirty="0" smtClean="0">
                <a:solidFill>
                  <a:srgbClr val="0070C0"/>
                </a:solidFill>
                <a:latin typeface="Consolas" panose="020B0609020204030204" pitchFamily="49" charset="0"/>
                <a:cs typeface="Arial" panose="020B0604020202020204" pitchFamily="34" charset="0"/>
              </a:rPr>
              <a:t>&lt; { </a:t>
            </a:r>
            <a:r>
              <a:rPr lang="en-US" dirty="0">
                <a:solidFill>
                  <a:srgbClr val="0070C0"/>
                </a:solidFill>
                <a:latin typeface="Consolas" panose="020B0609020204030204" pitchFamily="49" charset="0"/>
                <a:cs typeface="Arial" panose="020B0604020202020204" pitchFamily="34" charset="0"/>
              </a:rPr>
              <a:t>table | view | materialized view | ( join_clause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[alias_name],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table | view | materialized view |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join_clause ) } </a:t>
            </a:r>
            <a:r>
              <a:rPr lang="en-US" dirty="0" smtClean="0">
                <a:solidFill>
                  <a:srgbClr val="0070C0"/>
                </a:solidFill>
                <a:latin typeface="Consolas" panose="020B0609020204030204" pitchFamily="49" charset="0"/>
                <a:cs typeface="Arial" panose="020B0604020202020204" pitchFamily="34" charset="0"/>
              </a:rPr>
              <a:t>&gt; </a:t>
            </a:r>
            <a:r>
              <a:rPr lang="en-US" dirty="0">
                <a:solidFill>
                  <a:srgbClr val="0070C0"/>
                </a:solidFill>
                <a:latin typeface="Consolas" panose="020B0609020204030204" pitchFamily="49" charset="0"/>
                <a:cs typeface="Arial" panose="020B0604020202020204" pitchFamily="34" charset="0"/>
              </a:rPr>
              <a:t>[alias_name] </a:t>
            </a:r>
            <a:r>
              <a:rPr lang="en-US" dirty="0" smtClean="0">
                <a:solidFill>
                  <a:srgbClr val="0070C0"/>
                </a:solidFill>
                <a:latin typeface="Consolas" panose="020B0609020204030204" pitchFamily="49" charset="0"/>
                <a:cs typeface="Arial" panose="020B0604020202020204" pitchFamily="34" charset="0"/>
              </a:rPr>
              <a:t>where table1.column-name = table2.column-name</a:t>
            </a:r>
            <a:endParaRPr lang="en-US" dirty="0">
              <a:solidFill>
                <a:srgbClr val="0070C0"/>
              </a:solidFill>
              <a:latin typeface="Consolas" panose="020B0609020204030204" pitchFamily="49" charset="0"/>
              <a:cs typeface="Arial" panose="020B0604020202020204" pitchFamily="34" charset="0"/>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sp>
        <p:nvSpPr>
          <p:cNvPr id="4" name="Rectangle 3"/>
          <p:cNvSpPr/>
          <p:nvPr/>
        </p:nvSpPr>
        <p:spPr>
          <a:xfrm>
            <a:off x="266700" y="3200400"/>
            <a:ext cx="8610600" cy="1323439"/>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You can combine multiple queries using the set operators UNION, UNION ALL, INTERSECT, and MINUS. All set operators have equal precedence. If a SQL statement contains multiple set operators, then Oracle Database evaluates them from the left to right unless parentheses explicitly specify another order.</a:t>
            </a:r>
          </a:p>
        </p:txBody>
      </p:sp>
      <p:sp>
        <p:nvSpPr>
          <p:cNvPr id="5" name="Rectangle 4"/>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set operation</a:t>
            </a:r>
            <a:endParaRPr lang="en-US" dirty="0"/>
          </a:p>
        </p:txBody>
      </p:sp>
      <p:graphicFrame>
        <p:nvGraphicFramePr>
          <p:cNvPr id="13" name="Table 12"/>
          <p:cNvGraphicFramePr>
            <a:graphicFrameLocks noGrp="1"/>
          </p:cNvGraphicFramePr>
          <p:nvPr>
            <p:extLst>
              <p:ext uri="{D42A27DB-BD31-4B8C-83A1-F6EECF244321}">
                <p14:modId xmlns:p14="http://schemas.microsoft.com/office/powerpoint/2010/main" val="2953407745"/>
              </p:ext>
            </p:extLst>
          </p:nvPr>
        </p:nvGraphicFramePr>
        <p:xfrm>
          <a:off x="76200" y="3289300"/>
          <a:ext cx="8991600" cy="1809750"/>
        </p:xfrm>
        <a:graphic>
          <a:graphicData uri="http://schemas.openxmlformats.org/drawingml/2006/table">
            <a:tbl>
              <a:tblPr>
                <a:tableStyleId>{5940675A-B579-460E-94D1-54222C63F5DA}</a:tableStyleId>
              </a:tblPr>
              <a:tblGrid>
                <a:gridCol w="1295400"/>
                <a:gridCol w="7696200"/>
              </a:tblGrid>
              <a:tr h="86150">
                <a:tc>
                  <a:txBody>
                    <a:bodyPr/>
                    <a:lstStyle/>
                    <a:p>
                      <a:pPr algn="l"/>
                      <a:r>
                        <a:rPr lang="en-US" sz="2000" dirty="0">
                          <a:solidFill>
                            <a:schemeClr val="accent6">
                              <a:lumMod val="20000"/>
                              <a:lumOff val="80000"/>
                            </a:schemeClr>
                          </a:solidFill>
                        </a:rPr>
                        <a:t>Operator </a:t>
                      </a:r>
                    </a:p>
                  </a:txBody>
                  <a:tcPr marL="28575" marR="28575" marT="28575" marB="28575">
                    <a:solidFill>
                      <a:schemeClr val="accent6">
                        <a:lumMod val="50000"/>
                      </a:schemeClr>
                    </a:solidFill>
                  </a:tcPr>
                </a:tc>
                <a:tc>
                  <a:txBody>
                    <a:bodyPr/>
                    <a:lstStyle/>
                    <a:p>
                      <a:pPr algn="l"/>
                      <a:r>
                        <a:rPr lang="en-US" sz="2000" dirty="0">
                          <a:solidFill>
                            <a:schemeClr val="accent6">
                              <a:lumMod val="20000"/>
                              <a:lumOff val="80000"/>
                            </a:schemeClr>
                          </a:solidFill>
                        </a:rPr>
                        <a:t>Returns </a:t>
                      </a:r>
                    </a:p>
                  </a:txBody>
                  <a:tcPr marL="28575" marR="28575" marT="28575" marB="28575">
                    <a:solidFill>
                      <a:schemeClr val="accent6">
                        <a:lumMod val="50000"/>
                      </a:schemeClr>
                    </a:solidFill>
                  </a:tcPr>
                </a:tc>
              </a:tr>
              <a:tr h="86150">
                <a:tc>
                  <a:txBody>
                    <a:bodyPr/>
                    <a:lstStyle/>
                    <a:p>
                      <a:pPr algn="l"/>
                      <a:r>
                        <a:rPr lang="en-US" sz="2000" dirty="0" smtClean="0">
                          <a:solidFill>
                            <a:schemeClr val="bg2">
                              <a:lumMod val="50000"/>
                            </a:schemeClr>
                          </a:solidFill>
                        </a:rPr>
                        <a:t>  union</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a:t>
                      </a:r>
                    </a:p>
                  </a:txBody>
                  <a:tcPr marL="28575" marR="28575" marT="28575" marB="28575"/>
                </a:tc>
              </a:tr>
              <a:tr h="86150">
                <a:tc>
                  <a:txBody>
                    <a:bodyPr/>
                    <a:lstStyle/>
                    <a:p>
                      <a:pPr algn="l"/>
                      <a:r>
                        <a:rPr lang="en-US" sz="2000" dirty="0" smtClean="0">
                          <a:solidFill>
                            <a:schemeClr val="bg2">
                              <a:lumMod val="50000"/>
                            </a:schemeClr>
                          </a:solidFill>
                        </a:rPr>
                        <a:t>  union all</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rows selected by either query, including all duplicates. </a:t>
                      </a:r>
                    </a:p>
                  </a:txBody>
                  <a:tcPr marL="28575" marR="28575" marT="28575" marB="28575"/>
                </a:tc>
              </a:tr>
              <a:tr h="93025">
                <a:tc>
                  <a:txBody>
                    <a:bodyPr/>
                    <a:lstStyle/>
                    <a:p>
                      <a:pPr algn="l"/>
                      <a:r>
                        <a:rPr lang="en-US" sz="2000" dirty="0" smtClean="0">
                          <a:solidFill>
                            <a:schemeClr val="bg2">
                              <a:lumMod val="50000"/>
                            </a:schemeClr>
                          </a:solidFill>
                        </a:rPr>
                        <a:t>  intersect</a:t>
                      </a:r>
                      <a:endParaRPr lang="en-US" sz="2000" dirty="0">
                        <a:solidFill>
                          <a:schemeClr val="bg2">
                            <a:lumMod val="50000"/>
                          </a:schemeClr>
                        </a:solidFill>
                      </a:endParaRPr>
                    </a:p>
                  </a:txBody>
                  <a:tcPr marL="28575" marR="28575" marT="28575" marB="28575"/>
                </a:tc>
                <a:tc>
                  <a:txBody>
                    <a:bodyPr/>
                    <a:lstStyle/>
                    <a:p>
                      <a:pPr algn="l"/>
                      <a:r>
                        <a:rPr lang="en-US" sz="2000" dirty="0" smtClean="0"/>
                        <a:t>  All </a:t>
                      </a:r>
                      <a:r>
                        <a:rPr lang="en-US" sz="2000" dirty="0"/>
                        <a:t>distinct rows selected by both queries. </a:t>
                      </a:r>
                    </a:p>
                  </a:txBody>
                  <a:tcPr marL="28575" marR="28575" marT="28575" marB="28575"/>
                </a:tc>
              </a:tr>
              <a:tr h="93025">
                <a:tc>
                  <a:txBody>
                    <a:bodyPr/>
                    <a:lstStyle/>
                    <a:p>
                      <a:pPr algn="l"/>
                      <a:r>
                        <a:rPr lang="en-US" sz="2000" dirty="0" smtClean="0">
                          <a:solidFill>
                            <a:schemeClr val="bg2">
                              <a:lumMod val="50000"/>
                            </a:schemeClr>
                          </a:solidFill>
                        </a:rPr>
                        <a:t>  minus</a:t>
                      </a:r>
                      <a:endParaRPr lang="en-US" sz="2000" dirty="0">
                        <a:solidFill>
                          <a:schemeClr val="bg2">
                            <a:lumMod val="50000"/>
                          </a:schemeClr>
                        </a:solidFill>
                      </a:endParaRPr>
                    </a:p>
                  </a:txBody>
                  <a:tcPr marL="28575" marR="28575" marT="28575" marB="28575"/>
                </a:tc>
                <a:tc>
                  <a:txBody>
                    <a:bodyPr/>
                    <a:lstStyle/>
                    <a:p>
                      <a:pPr algn="l"/>
                      <a:r>
                        <a:rPr lang="en-US" sz="2000" baseline="0" dirty="0" smtClean="0"/>
                        <a:t>  </a:t>
                      </a:r>
                      <a:r>
                        <a:rPr lang="en-US" sz="2000" dirty="0" smtClean="0"/>
                        <a:t>All </a:t>
                      </a:r>
                      <a:r>
                        <a:rPr lang="en-US" sz="2000" dirty="0"/>
                        <a:t>distinct rows selected by the first query but not the </a:t>
                      </a:r>
                      <a:r>
                        <a:rPr lang="en-US" sz="2000" dirty="0" smtClean="0"/>
                        <a:t>second</a:t>
                      </a:r>
                      <a:r>
                        <a:rPr lang="en-US" sz="2000" dirty="0"/>
                        <a:t>. </a:t>
                      </a:r>
                    </a:p>
                  </a:txBody>
                  <a:tcPr marL="28575" marR="28575" marT="28575" marB="28575"/>
                </a:tc>
              </a:tr>
            </a:tbl>
          </a:graphicData>
        </a:graphic>
      </p:graphicFrame>
      <p:sp>
        <p:nvSpPr>
          <p:cNvPr id="6" name="Rectangle 5"/>
          <p:cNvSpPr/>
          <p:nvPr/>
        </p:nvSpPr>
        <p:spPr>
          <a:xfrm>
            <a:off x="266700" y="152400"/>
            <a:ext cx="8610600" cy="1631216"/>
          </a:xfrm>
          <a:prstGeom prst="rect">
            <a:avLst/>
          </a:prstGeom>
          <a:solidFill>
            <a:schemeClr val="accent6">
              <a:lumMod val="20000"/>
              <a:lumOff val="80000"/>
            </a:schemeClr>
          </a:solidFill>
        </p:spPr>
        <p:txBody>
          <a:bodyPr wrap="square">
            <a:spAutoFit/>
          </a:bodyPr>
          <a:lstStyle/>
          <a:p>
            <a:pPr marL="285750" indent="-285750">
              <a:buFont typeface="Arial" panose="020B0604020202020204" pitchFamily="34" charset="0"/>
              <a:buChar char="•"/>
            </a:pPr>
            <a:r>
              <a:rPr lang="en-US" sz="2000">
                <a:solidFill>
                  <a:schemeClr val="accent6">
                    <a:lumMod val="75000"/>
                  </a:schemeClr>
                </a:solidFill>
              </a:rPr>
              <a:t>The number and the order of columns must be the same in the two queries</a:t>
            </a:r>
            <a:r>
              <a:rPr lang="en-US" sz="2000" smtClean="0">
                <a:solidFill>
                  <a:schemeClr val="accent6">
                    <a:lumMod val="75000"/>
                  </a:schemeClr>
                </a:solidFill>
              </a:rPr>
              <a:t>.</a:t>
            </a:r>
          </a:p>
          <a:p>
            <a:pPr marL="285750" indent="-285750">
              <a:buFont typeface="Arial" panose="020B0604020202020204" pitchFamily="34" charset="0"/>
              <a:buChar char="•"/>
            </a:pPr>
            <a:endParaRPr lang="en-US" sz="2000" dirty="0">
              <a:solidFill>
                <a:schemeClr val="accent6">
                  <a:lumMod val="75000"/>
                </a:schemeClr>
              </a:solidFill>
            </a:endParaRPr>
          </a:p>
          <a:p>
            <a:pPr marL="285750" indent="-285750">
              <a:buFont typeface="Arial" panose="020B0604020202020204" pitchFamily="34" charset="0"/>
              <a:buChar char="•"/>
            </a:pPr>
            <a:r>
              <a:rPr lang="en-US" sz="2000" dirty="0">
                <a:solidFill>
                  <a:schemeClr val="accent6">
                    <a:lumMod val="75000"/>
                  </a:schemeClr>
                </a:solidFill>
              </a:rPr>
              <a:t>The data type of the corresponding columns must be in the same data type group such as numeric or character.</a:t>
            </a:r>
          </a:p>
        </p:txBody>
      </p:sp>
      <p:sp>
        <p:nvSpPr>
          <p:cNvPr id="3" name="Rectangle 2"/>
          <p:cNvSpPr/>
          <p:nvPr/>
        </p:nvSpPr>
        <p:spPr>
          <a:xfrm>
            <a:off x="152400" y="5257800"/>
            <a:ext cx="4572000" cy="923330"/>
          </a:xfrm>
          <a:prstGeom prst="rect">
            <a:avLst/>
          </a:prstGeom>
        </p:spPr>
        <p:txBody>
          <a:bodyPr wrap="square">
            <a:spAutoFit/>
          </a:bodyPr>
          <a:lstStyle/>
          <a:p>
            <a:r>
              <a:rPr lang="en-US" dirty="0">
                <a:solidFill>
                  <a:srgbClr val="049DC8"/>
                </a:solidFill>
              </a:rPr>
              <a:t>The UNION, INTERSECT, and MINUS operators are not valid on LONG, BLOB, CLOB, BFILE, VARRAY, or nested table.</a:t>
            </a:r>
          </a:p>
        </p:txBody>
      </p:sp>
    </p:spTree>
    <p:extLst>
      <p:ext uri="{BB962C8B-B14F-4D97-AF65-F5344CB8AC3E}">
        <p14:creationId xmlns:p14="http://schemas.microsoft.com/office/powerpoint/2010/main" val="942398231"/>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589853"/>
            <a:ext cx="8991600" cy="2123658"/>
          </a:xfrm>
          <a:prstGeom prst="rect">
            <a:avLst/>
          </a:prstGeom>
        </p:spPr>
        <p:txBody>
          <a:bodyPr wrap="square">
            <a:spAutoFit/>
          </a:bodyPr>
          <a:lstStyle/>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smtClean="0">
                <a:solidFill>
                  <a:srgbClr val="FF1C00"/>
                </a:solidFill>
                <a:latin typeface="Calibri" panose="020F0502020204030204" pitchFamily="34" charset="0"/>
                <a:cs typeface="Calibri" panose="020F0502020204030204" pitchFamily="34" charset="0"/>
              </a:rPr>
              <a:t>union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all</a:t>
            </a:r>
            <a:r>
              <a:rPr lang="en-IN" sz="2200" dirty="0" smtClean="0">
                <a:latin typeface="Calibri" panose="020F0502020204030204" pitchFamily="34"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a:t>
            </a:r>
          </a:p>
          <a:p>
            <a:endParaRPr lang="en-IN" sz="2200" dirty="0" smtClean="0">
              <a:latin typeface="Calibri" panose="020F0502020204030204" pitchFamily="34" charset="0"/>
              <a:cs typeface="Calibri" panose="020F0502020204030204" pitchFamily="34" charset="0"/>
            </a:endParaRPr>
          </a:p>
          <a:p>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'emp' </a:t>
            </a:r>
            <a:r>
              <a:rPr lang="en-IN" sz="2200" dirty="0">
                <a:solidFill>
                  <a:srgbClr val="00A2E8"/>
                </a:solidFill>
                <a:latin typeface="Calibri" panose="020F0502020204030204" pitchFamily="34" charset="0"/>
                <a:cs typeface="Calibri" panose="020F0502020204030204" pitchFamily="34" charset="0"/>
              </a:rPr>
              <a:t>as</a:t>
            </a:r>
            <a:r>
              <a:rPr lang="en-IN" sz="2200" dirty="0" smtClean="0">
                <a:latin typeface="Calibri" panose="020F0502020204030204" pitchFamily="34" charset="0"/>
                <a:cs typeface="Calibri" panose="020F0502020204030204" pitchFamily="34" charset="0"/>
              </a:rPr>
              <a:t> "table name",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union</a:t>
            </a:r>
            <a:r>
              <a:rPr lang="en-IN" sz="2200" dirty="0" smtClean="0">
                <a:latin typeface="Calibri" panose="020F0502020204030204" pitchFamily="34" charset="0"/>
                <a:cs typeface="Calibri" panose="020F0502020204030204" pitchFamily="34" charset="0"/>
              </a:rPr>
              <a:t> </a:t>
            </a:r>
            <a:r>
              <a:rPr lang="en-IN" sz="2200" dirty="0" smtClean="0">
                <a:solidFill>
                  <a:srgbClr val="00A2E8"/>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'bonus', count(*) </a:t>
            </a:r>
            <a:r>
              <a:rPr lang="en-IN" sz="2200" dirty="0" smtClean="0">
                <a:solidFill>
                  <a:srgbClr val="00A2E8"/>
                </a:solidFill>
                <a:latin typeface="Calibri" panose="020F0502020204030204" pitchFamily="34" charset="0"/>
                <a:cs typeface="Calibri" panose="020F0502020204030204" pitchFamily="34" charset="0"/>
              </a:rPr>
              <a:t>from</a:t>
            </a:r>
            <a:r>
              <a:rPr lang="en-IN" sz="2200" dirty="0" smtClean="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bonus</a:t>
            </a:r>
            <a:r>
              <a:rPr lang="en-IN" sz="2200" dirty="0" smtClean="0">
                <a:latin typeface="Calibri" panose="020F0502020204030204" pitchFamily="34" charset="0"/>
                <a:cs typeface="Calibri" panose="020F0502020204030204" pitchFamily="34" charset="0"/>
              </a:rPr>
              <a:t>;</a:t>
            </a:r>
          </a:p>
        </p:txBody>
      </p:sp>
      <p:sp>
        <p:nvSpPr>
          <p:cNvPr id="2" name="Rectangle 1"/>
          <p:cNvSpPr/>
          <p:nvPr/>
        </p:nvSpPr>
        <p:spPr>
          <a:xfrm>
            <a:off x="76200" y="211432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union</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77AA"/>
                </a:solidFill>
                <a:latin typeface="Consolas" panose="020B0609020204030204" pitchFamily="49" charset="0"/>
              </a:rPr>
              <a:t>all</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
        <p:nvSpPr>
          <p:cNvPr id="7" name="Rectangle 6"/>
          <p:cNvSpPr/>
          <p:nvPr/>
        </p:nvSpPr>
        <p:spPr>
          <a:xfrm>
            <a:off x="152400" y="2678668"/>
            <a:ext cx="8915400" cy="707886"/>
          </a:xfrm>
          <a:prstGeom prst="rect">
            <a:avLst/>
          </a:prstGeom>
          <a:solidFill>
            <a:srgbClr val="E5EAC8"/>
          </a:solidFill>
        </p:spPr>
        <p:txBody>
          <a:bodyPr wrap="square">
            <a:spAutoFit/>
          </a:bodyPr>
          <a:lstStyle/>
          <a:p>
            <a:r>
              <a:rPr lang="en-IN" sz="2000" dirty="0"/>
              <a:t>The default </a:t>
            </a:r>
            <a:r>
              <a:rPr lang="en-IN" sz="2000" dirty="0" smtClean="0"/>
              <a:t>behaviour </a:t>
            </a:r>
            <a:r>
              <a:rPr lang="en-IN" sz="2000"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union &amp; union all</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stretch>
            <a:fillRect/>
          </a:stretch>
        </p:blipFill>
        <p:spPr>
          <a:xfrm>
            <a:off x="0" y="838200"/>
            <a:ext cx="9124185" cy="2514600"/>
          </a:xfrm>
          <a:prstGeom prst="rect">
            <a:avLst/>
          </a:prstGeom>
        </p:spPr>
      </p:pic>
      <p:pic>
        <p:nvPicPr>
          <p:cNvPr id="3" name="Picture 2"/>
          <p:cNvPicPr>
            <a:picLocks noChangeAspect="1"/>
          </p:cNvPicPr>
          <p:nvPr/>
        </p:nvPicPr>
        <p:blipFill>
          <a:blip r:embed="rId3"/>
          <a:stretch>
            <a:fillRect/>
          </a:stretch>
        </p:blipFill>
        <p:spPr>
          <a:xfrm>
            <a:off x="34316" y="3644084"/>
            <a:ext cx="9040503" cy="2667180"/>
          </a:xfrm>
          <a:prstGeom prst="rect">
            <a:avLst/>
          </a:prstGeom>
        </p:spPr>
      </p:pic>
    </p:spTree>
    <p:extLst>
      <p:ext uri="{BB962C8B-B14F-4D97-AF65-F5344CB8AC3E}">
        <p14:creationId xmlns:p14="http://schemas.microsoft.com/office/powerpoint/2010/main" val="2325023237"/>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3622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Calibri" panose="020F0502020204030204" pitchFamily="34" charset="0"/>
              </a:rPr>
              <a:t>emp</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intersect</a:t>
            </a:r>
            <a:r>
              <a:rPr lang="en-IN"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pic>
        <p:nvPicPr>
          <p:cNvPr id="2" name="Picture 1"/>
          <p:cNvPicPr>
            <a:picLocks noChangeAspect="1"/>
          </p:cNvPicPr>
          <p:nvPr/>
        </p:nvPicPr>
        <p:blipFill>
          <a:blip r:embed="rId2"/>
          <a:stretch>
            <a:fillRect/>
          </a:stretch>
        </p:blipFill>
        <p:spPr>
          <a:xfrm>
            <a:off x="76199" y="3127100"/>
            <a:ext cx="9073663" cy="2206900"/>
          </a:xfrm>
          <a:prstGeom prst="rect">
            <a:avLst/>
          </a:prstGeom>
        </p:spPr>
      </p:pic>
      <p:sp>
        <p:nvSpPr>
          <p:cNvPr id="8" name="Rectangle 7"/>
          <p:cNvSpPr/>
          <p:nvPr/>
        </p:nvSpPr>
        <p:spPr>
          <a:xfrm>
            <a:off x="76200" y="1688068"/>
            <a:ext cx="8991600" cy="369332"/>
          </a:xfrm>
          <a:prstGeom prst="rect">
            <a:avLst/>
          </a:prstGeom>
        </p:spPr>
        <p:txBody>
          <a:bodyPr wrap="square">
            <a:spAutoFit/>
          </a:bodyPr>
          <a:lstStyle/>
          <a:p>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intersect</a:t>
            </a:r>
            <a:r>
              <a:rPr lang="en-IN" dirty="0" smtClean="0">
                <a:solidFill>
                  <a:srgbClr val="000000"/>
                </a:solidFill>
                <a:latin typeface="Consolas" panose="020B0609020204030204" pitchFamily="49" charset="0"/>
              </a:rPr>
              <a:t> </a:t>
            </a:r>
            <a:r>
              <a:rPr lang="en-IN" dirty="0" smtClean="0">
                <a:solidFill>
                  <a:srgbClr val="0077AA"/>
                </a:solidFill>
                <a:latin typeface="Consolas" panose="020B0609020204030204" pitchFamily="49" charset="0"/>
              </a:rPr>
              <a:t>select</a:t>
            </a:r>
            <a:r>
              <a:rPr lang="en-IN" dirty="0" smtClean="0">
                <a:solidFill>
                  <a:srgbClr val="000000"/>
                </a:solidFill>
                <a:latin typeface="Consolas" panose="020B0609020204030204" pitchFamily="49" charset="0"/>
              </a:rPr>
              <a:t> </a:t>
            </a:r>
            <a:r>
              <a:rPr lang="en-IN" dirty="0" smtClean="0">
                <a:solidFill>
                  <a:srgbClr val="999999"/>
                </a:solidFill>
                <a:latin typeface="Consolas" panose="020B0609020204030204" pitchFamily="49" charset="0"/>
              </a:rPr>
              <a:t>...</a:t>
            </a:r>
            <a:endParaRPr lang="en-IN" dirty="0">
              <a:latin typeface="Consolas" panose="020B0609020204030204" pitchFamily="49" charset="0"/>
            </a:endParaRPr>
          </a:p>
        </p:txBody>
      </p:sp>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deptno</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dept</a:t>
            </a:r>
            <a:r>
              <a:rPr lang="en-IN" sz="2200" dirty="0" smtClean="0">
                <a:latin typeface="Calibri" panose="020F0502020204030204" pitchFamily="34" charset="0"/>
                <a:cs typeface="Calibri" panose="020F0502020204030204" pitchFamily="34" charset="0"/>
              </a:rPr>
              <a:t> </a:t>
            </a:r>
            <a:r>
              <a:rPr lang="en-IN" sz="2200" dirty="0">
                <a:solidFill>
                  <a:srgbClr val="FF1C00"/>
                </a:solidFill>
                <a:latin typeface="Calibri" panose="020F0502020204030204" pitchFamily="34" charset="0"/>
                <a:cs typeface="Calibri" panose="020F0502020204030204" pitchFamily="34" charset="0"/>
              </a:rPr>
              <a:t>minus</a:t>
            </a:r>
            <a:r>
              <a:rPr lang="en-IN" sz="2200" dirty="0" smtClean="0">
                <a:solidFill>
                  <a:srgbClr val="DD4A68"/>
                </a:solidFill>
                <a:latin typeface="Calibri" panose="020F0502020204030204" pitchFamily="34" charset="0"/>
                <a:ea typeface="Times New Roman" panose="02020603050405020304" pitchFamily="18" charset="0"/>
                <a:cs typeface="Calibri" panose="020F0502020204030204" pitchFamily="34" charset="0"/>
              </a:rPr>
              <a:t> </a:t>
            </a:r>
            <a:r>
              <a:rPr lang="en-US" sz="2200" dirty="0" smtClean="0">
                <a:solidFill>
                  <a:srgbClr val="00A2E8"/>
                </a:solidFill>
                <a:latin typeface="Calibri" panose="020F0502020204030204" pitchFamily="34" charset="0"/>
                <a:cs typeface="Calibri" panose="020F0502020204030204" pitchFamily="34" charset="0"/>
              </a:rPr>
              <a:t>select</a:t>
            </a:r>
            <a:r>
              <a:rPr lang="en-US" sz="2200" dirty="0" smtClean="0">
                <a:solidFill>
                  <a:srgbClr val="000000"/>
                </a:solidFill>
                <a:latin typeface="Calibri" panose="020F0502020204030204" pitchFamily="34" charset="0"/>
                <a:ea typeface="Times New Roman" panose="02020603050405020304" pitchFamily="18"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deptno </a:t>
            </a:r>
            <a:r>
              <a:rPr lang="en-US" sz="2200" dirty="0" smtClean="0">
                <a:solidFill>
                  <a:srgbClr val="0077AA"/>
                </a:solidFill>
                <a:latin typeface="Calibri" panose="020F0502020204030204" pitchFamily="34" charset="0"/>
                <a:ea typeface="Times New Roman" panose="02020603050405020304" pitchFamily="18" charset="0"/>
                <a:cs typeface="Calibri" panose="020F0502020204030204" pitchFamily="34" charset="0"/>
              </a:rPr>
              <a:t>from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p:txBody>
      </p:sp>
      <p:grpSp>
        <p:nvGrpSpPr>
          <p:cNvPr id="10" name="Group 9"/>
          <p:cNvGrpSpPr/>
          <p:nvPr/>
        </p:nvGrpSpPr>
        <p:grpSpPr>
          <a:xfrm>
            <a:off x="150876" y="2514600"/>
            <a:ext cx="8842248" cy="1964139"/>
            <a:chOff x="149352" y="3294677"/>
            <a:chExt cx="8842248" cy="1964139"/>
          </a:xfrm>
        </p:grpSpPr>
        <p:pic>
          <p:nvPicPr>
            <p:cNvPr id="6" name="Picture 5"/>
            <p:cNvPicPr>
              <a:picLocks noChangeAspect="1"/>
            </p:cNvPicPr>
            <p:nvPr/>
          </p:nvPicPr>
          <p:blipFill>
            <a:blip r:embed="rId2"/>
            <a:stretch>
              <a:fillRect/>
            </a:stretch>
          </p:blipFill>
          <p:spPr>
            <a:xfrm>
              <a:off x="149352" y="3810000"/>
              <a:ext cx="8842248" cy="1448816"/>
            </a:xfrm>
            <a:prstGeom prst="rect">
              <a:avLst/>
            </a:prstGeom>
          </p:spPr>
        </p:pic>
        <p:sp>
          <p:nvSpPr>
            <p:cNvPr id="8" name="Rectangle 7"/>
            <p:cNvSpPr/>
            <p:nvPr/>
          </p:nvSpPr>
          <p:spPr>
            <a:xfrm>
              <a:off x="3200400" y="3294677"/>
              <a:ext cx="1356462" cy="584775"/>
            </a:xfrm>
            <a:prstGeom prst="rect">
              <a:avLst/>
            </a:prstGeom>
          </p:spPr>
          <p:txBody>
            <a:bodyPr wrap="none">
              <a:spAutoFit/>
            </a:bodyPr>
            <a:lstStyle/>
            <a:p>
              <a:r>
                <a:rPr lang="en-US" sz="3200" dirty="0">
                  <a:solidFill>
                    <a:srgbClr val="FF7F27"/>
                  </a:solidFill>
                  <a:latin typeface="Calibri" panose="020F0502020204030204" pitchFamily="34" charset="0"/>
                  <a:cs typeface="Calibri" panose="020F0502020204030204" pitchFamily="34" charset="0"/>
                </a:rPr>
                <a:t>MINUS</a:t>
              </a:r>
              <a:endParaRPr lang="en-US" sz="3200" dirty="0">
                <a:latin typeface="Calibri" panose="020F0502020204030204" pitchFamily="34" charset="0"/>
                <a:cs typeface="Calibri" panose="020F0502020204030204" pitchFamily="34" charset="0"/>
              </a:endParaRPr>
            </a:p>
          </p:txBody>
        </p:sp>
      </p:grpSp>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metadata package</a:t>
            </a:r>
            <a:endParaRPr lang="en-IN" dirty="0"/>
          </a:p>
        </p:txBody>
      </p:sp>
    </p:spTree>
    <p:extLst>
      <p:ext uri="{BB962C8B-B14F-4D97-AF65-F5344CB8AC3E}">
        <p14:creationId xmlns:p14="http://schemas.microsoft.com/office/powerpoint/2010/main" val="1205389798"/>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metadata</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90647" y="1295400"/>
            <a:ext cx="8977153" cy="369332"/>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dbms_random.string (option in char, len in number)</a:t>
            </a:r>
          </a:p>
        </p:txBody>
      </p:sp>
      <p:sp>
        <p:nvSpPr>
          <p:cNvPr id="7" name="Rectangle 6"/>
          <p:cNvSpPr/>
          <p:nvPr/>
        </p:nvSpPr>
        <p:spPr>
          <a:xfrm>
            <a:off x="76200" y="838200"/>
            <a:ext cx="8991600" cy="369332"/>
          </a:xfrm>
          <a:prstGeom prst="rect">
            <a:avLst/>
          </a:prstGeom>
        </p:spPr>
        <p:txBody>
          <a:bodyPr wrap="square">
            <a:spAutoFit/>
          </a:bodyPr>
          <a:lstStyle/>
          <a:p>
            <a:r>
              <a:rPr lang="en-US" dirty="0" smtClean="0">
                <a:solidFill>
                  <a:srgbClr val="FF0000"/>
                </a:solidFill>
                <a:latin typeface="Arial" panose="020B0604020202020204" pitchFamily="34" charset="0"/>
                <a:cs typeface="Arial" panose="020B0604020202020204" pitchFamily="34" charset="0"/>
              </a:rPr>
              <a:t>TODO</a:t>
            </a:r>
            <a:endParaRPr lang="en-IN" dirty="0">
              <a:solidFill>
                <a:srgbClr val="FF0000"/>
              </a:solidFill>
              <a:latin typeface="Arial" panose="020B0604020202020204" pitchFamily="34" charset="0"/>
              <a:cs typeface="Arial" panose="020B0604020202020204" pitchFamily="34" charset="0"/>
            </a:endParaRPr>
          </a:p>
        </p:txBody>
      </p:sp>
      <p:sp>
        <p:nvSpPr>
          <p:cNvPr id="11" name="Rectangle 10"/>
          <p:cNvSpPr/>
          <p:nvPr/>
        </p:nvSpPr>
        <p:spPr>
          <a:xfrm>
            <a:off x="152400" y="1905000"/>
            <a:ext cx="8839200" cy="2585323"/>
          </a:xfrm>
          <a:prstGeom prst="rect">
            <a:avLst/>
          </a:prstGeom>
        </p:spPr>
        <p:txBody>
          <a:bodyPr wrap="square">
            <a:spAutoFit/>
          </a:bodyPr>
          <a:lstStyle/>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TABLE</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TABLE_NAME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F1C00"/>
                </a:solidFill>
                <a:latin typeface="Calibri" panose="020F0502020204030204" pitchFamily="34" charset="0"/>
                <a:cs typeface="Calibri" panose="020F0502020204030204" pitchFamily="34" charset="0"/>
              </a:rPr>
              <a:t>VIEW</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VIEW_NAME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bg1">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FUNCTION</a:t>
            </a:r>
            <a:r>
              <a:rPr lang="en-US" dirty="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accent4">
                    <a:lumMod val="50000"/>
                  </a:schemeClr>
                </a:solidFill>
                <a:latin typeface="Calibri" panose="020F0502020204030204" pitchFamily="34" charset="0"/>
                <a:cs typeface="Arial" panose="020B0604020202020204" pitchFamily="34" charset="0"/>
              </a:rPr>
              <a:t>FUNCTION_NAME</a:t>
            </a:r>
            <a:r>
              <a:rPr lang="en-US" dirty="0" smtClean="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PACKAGE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PACKAGE_NAME</a:t>
            </a:r>
            <a:r>
              <a:rPr lang="en-US"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US" dirty="0">
                <a:solidFill>
                  <a:srgbClr val="FFC000"/>
                </a:solidFill>
                <a:latin typeface="Calibri" panose="020F0502020204030204" pitchFamily="34" charset="0"/>
                <a:cs typeface="Calibri" panose="020F0502020204030204" pitchFamily="34" charset="0"/>
              </a:rPr>
              <a:t>dbms_metadata</a:t>
            </a:r>
            <a:r>
              <a:rPr lang="en-US" dirty="0">
                <a:solidFill>
                  <a:schemeClr val="accent2">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TYPE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smtClean="0">
                <a:solidFill>
                  <a:schemeClr val="accent4">
                    <a:lumMod val="50000"/>
                  </a:schemeClr>
                </a:solidFill>
                <a:latin typeface="Calibri" panose="020F0502020204030204" pitchFamily="34" charset="0"/>
                <a:cs typeface="Arial" panose="020B0604020202020204" pitchFamily="34" charset="0"/>
              </a:rPr>
              <a:t>TYPE_NAME</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a:p>
            <a:pPr>
              <a:lnSpc>
                <a:spcPct val="150000"/>
              </a:lnSpc>
            </a:pPr>
            <a:r>
              <a:rPr lang="en-US" dirty="0" smtClean="0">
                <a:solidFill>
                  <a:srgbClr val="FFC000"/>
                </a:solidFill>
                <a:latin typeface="Calibri" panose="020F0502020204030204" pitchFamily="34" charset="0"/>
                <a:cs typeface="Calibri" panose="020F0502020204030204" pitchFamily="34" charset="0"/>
              </a:rPr>
              <a:t>dbms_metadata</a:t>
            </a:r>
            <a:r>
              <a:rPr lang="en-US" dirty="0" smtClean="0">
                <a:solidFill>
                  <a:schemeClr val="accent2">
                    <a:lumMod val="50000"/>
                  </a:schemeClr>
                </a:solidFill>
                <a:latin typeface="Calibri" panose="020F0502020204030204" pitchFamily="34" charset="0"/>
                <a:cs typeface="Calibri" panose="020F0502020204030204" pitchFamily="34" charset="0"/>
              </a:rPr>
              <a:t>.</a:t>
            </a:r>
            <a:r>
              <a:rPr lang="en-US" dirty="0" smtClean="0">
                <a:solidFill>
                  <a:srgbClr val="FC6F0D"/>
                </a:solidFill>
                <a:latin typeface="Calibri" panose="020F0502020204030204" pitchFamily="34" charset="0"/>
                <a:cs typeface="Calibri" panose="020F0502020204030204" pitchFamily="34" charset="0"/>
              </a:rPr>
              <a:t>get_ddl</a:t>
            </a:r>
            <a:r>
              <a:rPr lang="en-US" dirty="0" smtClean="0">
                <a:solidFill>
                  <a:schemeClr val="bg1">
                    <a:lumMod val="50000"/>
                  </a:schemeClr>
                </a:solidFill>
                <a:latin typeface="Calibri" panose="020F0502020204030204" pitchFamily="34" charset="0"/>
                <a:cs typeface="Calibri" panose="020F0502020204030204" pitchFamily="34" charset="0"/>
              </a:rPr>
              <a:t>('</a:t>
            </a:r>
            <a:r>
              <a:rPr lang="en-US" dirty="0" smtClean="0">
                <a:solidFill>
                  <a:srgbClr val="FF1C00"/>
                </a:solidFill>
                <a:latin typeface="Calibri" panose="020F0502020204030204" pitchFamily="34" charset="0"/>
                <a:cs typeface="Calibri" panose="020F0502020204030204" pitchFamily="34" charset="0"/>
              </a:rPr>
              <a:t>MATERIALIZED_VIEW</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accent4">
                    <a:lumMod val="50000"/>
                  </a:schemeClr>
                </a:solidFill>
                <a:latin typeface="Calibri" panose="020F0502020204030204" pitchFamily="34" charset="0"/>
                <a:cs typeface="Arial" panose="020B0604020202020204" pitchFamily="34" charset="0"/>
              </a:rPr>
              <a:t>MATERIALIZED_VIEW_NAME</a:t>
            </a:r>
            <a:r>
              <a:rPr lang="en-US" dirty="0" smtClean="0">
                <a:solidFill>
                  <a:schemeClr val="bg1">
                    <a:lumMod val="50000"/>
                  </a:schemeClr>
                </a:solidFill>
                <a:latin typeface="Calibri" panose="020F0502020204030204" pitchFamily="34" charset="0"/>
                <a:cs typeface="Calibri" panose="020F0502020204030204" pitchFamily="34" charset="0"/>
              </a:rPr>
              <a:t> </a:t>
            </a:r>
            <a:r>
              <a:rPr lang="en-US" dirty="0">
                <a:solidFill>
                  <a:schemeClr val="bg1">
                    <a:lumMod val="50000"/>
                  </a:schemeClr>
                </a:solidFill>
                <a:latin typeface="Calibri" panose="020F0502020204030204" pitchFamily="34" charset="0"/>
                <a:cs typeface="Calibri" panose="020F0502020204030204" pitchFamily="34" charset="0"/>
              </a:rPr>
              <a:t>')</a:t>
            </a:r>
            <a:endParaRPr lang="en-US" dirty="0">
              <a:solidFill>
                <a:schemeClr val="accent2">
                  <a:lumMod val="50000"/>
                </a:schemeClr>
              </a:solidFill>
              <a:latin typeface="Calibri" panose="020F0502020204030204" pitchFamily="34" charset="0"/>
              <a:cs typeface="Calibri" panose="020F0502020204030204" pitchFamily="34" charset="0"/>
            </a:endParaRPr>
          </a:p>
        </p:txBody>
      </p:sp>
      <p:sp>
        <p:nvSpPr>
          <p:cNvPr id="2" name="Rectangle 1"/>
          <p:cNvSpPr/>
          <p:nvPr/>
        </p:nvSpPr>
        <p:spPr>
          <a:xfrm>
            <a:off x="190500" y="4876800"/>
            <a:ext cx="8763000" cy="430887"/>
          </a:xfrm>
          <a:prstGeom prst="rect">
            <a:avLst/>
          </a:prstGeom>
        </p:spPr>
        <p:txBody>
          <a:bodyPr wrap="square">
            <a:spAutoFit/>
          </a:bodyPr>
          <a:lstStyle/>
          <a:p>
            <a:r>
              <a:rPr lang="en-US" sz="2200" dirty="0">
                <a:solidFill>
                  <a:srgbClr val="00A2E8"/>
                </a:solidFill>
                <a:latin typeface="Calibri" panose="020F0502020204030204" pitchFamily="34" charset="0"/>
                <a:cs typeface="Calibri" panose="020F0502020204030204" pitchFamily="34" charset="0"/>
              </a:rPr>
              <a:t>select</a:t>
            </a:r>
            <a:r>
              <a:rPr lang="en-US" sz="2200" dirty="0" smtClean="0">
                <a:latin typeface="Calibri" panose="020F0502020204030204" pitchFamily="34" charset="0"/>
                <a:cs typeface="Calibri" panose="020F0502020204030204" pitchFamily="34" charset="0"/>
              </a:rPr>
              <a:t> </a:t>
            </a:r>
            <a:r>
              <a:rPr lang="en-US" sz="2200" dirty="0">
                <a:solidFill>
                  <a:srgbClr val="FFC000"/>
                </a:solidFill>
                <a:latin typeface="Calibri" panose="020F0502020204030204" pitchFamily="34" charset="0"/>
                <a:cs typeface="Calibri" panose="020F0502020204030204" pitchFamily="34" charset="0"/>
              </a:rPr>
              <a:t>dbms_metadata</a:t>
            </a:r>
            <a:r>
              <a:rPr lang="en-US" sz="2200" dirty="0" smtClean="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get_ddl</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solidFill>
                  <a:srgbClr val="FF1C00"/>
                </a:solidFill>
                <a:latin typeface="Calibri" panose="020F0502020204030204" pitchFamily="34" charset="0"/>
                <a:cs typeface="Calibri" panose="020F0502020204030204" pitchFamily="34" charset="0"/>
              </a:rPr>
              <a:t>'TABLE</a:t>
            </a:r>
            <a:r>
              <a:rPr lang="en-US" sz="2200" dirty="0" smtClean="0">
                <a:solidFill>
                  <a:schemeClr val="bg1">
                    <a:lumMod val="50000"/>
                  </a:schemeClr>
                </a:solidFill>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'EMP</a:t>
            </a:r>
            <a:r>
              <a:rPr lang="en-US" sz="2200" dirty="0" smtClean="0">
                <a:solidFill>
                  <a:schemeClr val="bg1">
                    <a:lumMod val="50000"/>
                  </a:schemeClr>
                </a:solidFill>
                <a:latin typeface="Calibri" panose="020F0502020204030204" pitchFamily="34" charset="0"/>
                <a:cs typeface="Calibri" panose="020F0502020204030204" pitchFamily="34" charset="0"/>
              </a:rPr>
              <a:t>')</a:t>
            </a:r>
            <a:r>
              <a:rPr lang="en-US" sz="2200" dirty="0" smtClean="0">
                <a:latin typeface="Calibri" panose="020F0502020204030204" pitchFamily="34" charset="0"/>
                <a:cs typeface="Calibri" panose="020F0502020204030204" pitchFamily="34" charset="0"/>
              </a:rPr>
              <a:t> </a:t>
            </a:r>
            <a:r>
              <a:rPr lang="en-US" sz="2200" dirty="0">
                <a:solidFill>
                  <a:srgbClr val="00A2E8"/>
                </a:solidFill>
                <a:latin typeface="Calibri" panose="020F0502020204030204" pitchFamily="34" charset="0"/>
                <a:cs typeface="Calibri" panose="020F0502020204030204" pitchFamily="34" charset="0"/>
              </a:rPr>
              <a:t>from</a:t>
            </a:r>
            <a:r>
              <a:rPr lang="en-US" sz="2200" dirty="0" smtClean="0">
                <a:latin typeface="Calibri" panose="020F0502020204030204" pitchFamily="34" charset="0"/>
                <a:cs typeface="Calibri" panose="020F0502020204030204" pitchFamily="34" charset="0"/>
              </a:rPr>
              <a:t> </a:t>
            </a:r>
            <a:r>
              <a:rPr lang="en-US" sz="2200" dirty="0">
                <a:solidFill>
                  <a:schemeClr val="accent4">
                    <a:lumMod val="50000"/>
                  </a:schemeClr>
                </a:solidFill>
                <a:latin typeface="Calibri" panose="020F0502020204030204" pitchFamily="34" charset="0"/>
                <a:cs typeface="Arial" panose="020B0604020202020204" pitchFamily="34" charset="0"/>
              </a:rPr>
              <a:t>dual</a:t>
            </a:r>
            <a:r>
              <a:rPr lang="en-US" sz="2200" dirty="0" smtClean="0">
                <a:solidFill>
                  <a:schemeClr val="bg1">
                    <a:lumMod val="50000"/>
                  </a:schemeClr>
                </a:solidFill>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4258148"/>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TEMPORARY TABLE ... 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Entity type</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rmAutofit lnSpcReduction="1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CREATE TABLE ... 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commit and rollback</a:t>
            </a:r>
            <a:endParaRPr lang="en-US" dirty="0"/>
          </a:p>
        </p:txBody>
      </p:sp>
      <p:sp>
        <p:nvSpPr>
          <p:cNvPr id="6" name="Rectangle 5"/>
          <p:cNvSpPr/>
          <p:nvPr/>
        </p:nvSpPr>
        <p:spPr>
          <a:xfrm>
            <a:off x="152400" y="3272642"/>
            <a:ext cx="8839200" cy="707886"/>
          </a:xfrm>
          <a:prstGeom prst="rect">
            <a:avLst/>
          </a:prstGeom>
          <a:solidFill>
            <a:srgbClr val="E8F97F"/>
          </a:solidFill>
        </p:spPr>
        <p:txBody>
          <a:bodyPr wrap="square">
            <a:spAutoFit/>
          </a:bodyPr>
          <a:lstStyle/>
          <a:p>
            <a:r>
              <a:rPr lang="en-US" sz="2000" dirty="0">
                <a:latin typeface="Segoe UI Light" panose="020B0502040204020203" pitchFamily="34" charset="0"/>
                <a:cs typeface="Segoe UI Light" panose="020B0502040204020203" pitchFamily="34" charset="0"/>
              </a:rPr>
              <a:t>The </a:t>
            </a:r>
            <a:r>
              <a:rPr lang="en-US" sz="2000" b="1" i="1" dirty="0" smtClean="0">
                <a:latin typeface="Segoe UI Light" panose="020B0502040204020203" pitchFamily="34" charset="0"/>
                <a:cs typeface="Segoe UI Light" panose="020B0502040204020203" pitchFamily="34" charset="0"/>
              </a:rPr>
              <a:t>COMMIT </a:t>
            </a:r>
            <a:r>
              <a:rPr lang="en-US" sz="2000" dirty="0" smtClean="0">
                <a:latin typeface="Segoe UI Light" panose="020B0502040204020203" pitchFamily="34" charset="0"/>
                <a:cs typeface="Segoe UI Light" panose="020B0502040204020203" pitchFamily="34" charset="0"/>
              </a:rPr>
              <a:t>and </a:t>
            </a:r>
            <a:r>
              <a:rPr lang="en-US" sz="2000" b="1" i="1" dirty="0" smtClean="0">
                <a:latin typeface="Segoe UI Light" panose="020B0502040204020203" pitchFamily="34" charset="0"/>
                <a:cs typeface="Segoe UI Light" panose="020B0502040204020203" pitchFamily="34" charset="0"/>
              </a:rPr>
              <a:t>ROLLBACK</a:t>
            </a:r>
            <a:r>
              <a:rPr lang="en-US" sz="2000" dirty="0" smtClean="0">
                <a:latin typeface="Segoe UI Light" panose="020B0502040204020203" pitchFamily="34" charset="0"/>
                <a:cs typeface="Segoe UI Light" panose="020B0502040204020203" pitchFamily="34" charset="0"/>
              </a:rPr>
              <a:t> </a:t>
            </a:r>
            <a:r>
              <a:rPr lang="en-US" sz="2000" dirty="0">
                <a:latin typeface="Segoe UI Light" panose="020B0502040204020203" pitchFamily="34" charset="0"/>
                <a:cs typeface="Segoe UI Light" panose="020B0502040204020203" pitchFamily="34" charset="0"/>
              </a:rPr>
              <a:t>statement ends a transaction, but </a:t>
            </a:r>
            <a:r>
              <a:rPr lang="en-US" sz="2000" b="1" i="1" dirty="0">
                <a:latin typeface="Segoe UI Light" panose="020B0502040204020203" pitchFamily="34" charset="0"/>
                <a:cs typeface="Segoe UI Light" panose="020B0502040204020203" pitchFamily="34" charset="0"/>
              </a:rPr>
              <a:t>ROLLBACK</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TO</a:t>
            </a:r>
            <a:r>
              <a:rPr lang="en-US" sz="2000" dirty="0">
                <a:latin typeface="Segoe UI Light" panose="020B0502040204020203" pitchFamily="34" charset="0"/>
                <a:cs typeface="Segoe UI Light" panose="020B0502040204020203" pitchFamily="34" charset="0"/>
              </a:rPr>
              <a:t> </a:t>
            </a:r>
            <a:r>
              <a:rPr lang="en-US" sz="2000" b="1" i="1" dirty="0">
                <a:latin typeface="Segoe UI Light" panose="020B0502040204020203" pitchFamily="34" charset="0"/>
                <a:cs typeface="Segoe UI Light" panose="020B0502040204020203" pitchFamily="34" charset="0"/>
              </a:rPr>
              <a:t>SAVEPOINT</a:t>
            </a:r>
            <a:r>
              <a:rPr lang="en-US" sz="2000" dirty="0">
                <a:latin typeface="Segoe UI Light" panose="020B0502040204020203" pitchFamily="34" charset="0"/>
                <a:cs typeface="Segoe UI Light" panose="020B0502040204020203" pitchFamily="34" charset="0"/>
              </a:rPr>
              <a:t> does not.</a:t>
            </a: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a:t>
            </a:r>
            <a:r>
              <a:rPr lang="en-IN" dirty="0" smtClean="0">
                <a:latin typeface="Arial" panose="020B0604020202020204" pitchFamily="34" charset="0"/>
                <a:cs typeface="Arial" panose="020B0604020202020204" pitchFamily="34" charset="0"/>
              </a:rPr>
              <a:t>statements </a:t>
            </a:r>
            <a:r>
              <a:rPr lang="en-IN" dirty="0">
                <a:latin typeface="Arial" panose="020B0604020202020204" pitchFamily="34" charset="0"/>
                <a:cs typeface="Arial" panose="020B0604020202020204" pitchFamily="34" charset="0"/>
              </a:rPr>
              <a:t>you use the </a:t>
            </a:r>
            <a:r>
              <a:rPr lang="en-IN" dirty="0">
                <a:solidFill>
                  <a:srgbClr val="00B0F0"/>
                </a:solidFill>
                <a:latin typeface="Arial" panose="020B0604020202020204" pitchFamily="34" charset="0"/>
                <a:cs typeface="Arial" panose="020B0604020202020204" pitchFamily="34" charset="0"/>
              </a:rPr>
              <a:t>ROLLBACK</a:t>
            </a:r>
            <a:r>
              <a:rPr lang="en-IN" dirty="0">
                <a:latin typeface="Arial" panose="020B0604020202020204" pitchFamily="34" charset="0"/>
                <a:cs typeface="Arial" panose="020B0604020202020204" pitchFamily="34" charset="0"/>
              </a:rPr>
              <a:t> statement. To write the changes into the database within a transaction, you use the </a:t>
            </a:r>
            <a:r>
              <a:rPr lang="en-IN" dirty="0">
                <a:solidFill>
                  <a:srgbClr val="00B0F0"/>
                </a:solidFill>
                <a:latin typeface="Arial" panose="020B0604020202020204" pitchFamily="34" charset="0"/>
                <a:cs typeface="Arial" panose="020B0604020202020204" pitchFamily="34" charset="0"/>
              </a:rPr>
              <a:t>COMMIT</a:t>
            </a:r>
            <a:r>
              <a:rPr lang="en-IN" dirty="0">
                <a:latin typeface="Arial" panose="020B0604020202020204" pitchFamily="34" charset="0"/>
                <a:cs typeface="Arial" panose="020B0604020202020204" pitchFamily="34" charset="0"/>
              </a:rPr>
              <a:t> statement.</a:t>
            </a:r>
          </a:p>
        </p:txBody>
      </p:sp>
      <p:sp>
        <p:nvSpPr>
          <p:cNvPr id="3" name="Rectangle 2"/>
          <p:cNvSpPr/>
          <p:nvPr/>
        </p:nvSpPr>
        <p:spPr>
          <a:xfrm>
            <a:off x="99951" y="1737956"/>
            <a:ext cx="2155398" cy="369332"/>
          </a:xfrm>
          <a:prstGeom prst="rect">
            <a:avLst/>
          </a:prstGeom>
        </p:spPr>
        <p:txBody>
          <a:bodyPr wrap="none">
            <a:spAutoFit/>
          </a:bodyPr>
          <a:lstStyle/>
          <a:p>
            <a:r>
              <a:rPr lang="en-US" dirty="0">
                <a:solidFill>
                  <a:srgbClr val="FC6F0D"/>
                </a:solidFill>
              </a:rPr>
              <a:t>COMMIT</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t> </a:t>
            </a:r>
            <a:r>
              <a:rPr lang="en-US" dirty="0">
                <a:solidFill>
                  <a:schemeClr val="bg1">
                    <a:lumMod val="50000"/>
                  </a:schemeClr>
                </a:solidFill>
              </a:rPr>
              <a:t>]</a:t>
            </a:r>
          </a:p>
        </p:txBody>
      </p:sp>
      <p:sp>
        <p:nvSpPr>
          <p:cNvPr id="11" name="Rectangle 10"/>
          <p:cNvSpPr/>
          <p:nvPr/>
        </p:nvSpPr>
        <p:spPr>
          <a:xfrm>
            <a:off x="99950" y="2438400"/>
            <a:ext cx="8663049" cy="369332"/>
          </a:xfrm>
          <a:prstGeom prst="rect">
            <a:avLst/>
          </a:prstGeom>
        </p:spPr>
        <p:txBody>
          <a:bodyPr wrap="square">
            <a:spAutoFit/>
          </a:bodyPr>
          <a:lstStyle/>
          <a:p>
            <a:r>
              <a:rPr lang="en-US" dirty="0">
                <a:solidFill>
                  <a:srgbClr val="FC6F0D"/>
                </a:solidFill>
              </a:rPr>
              <a:t>ROLLBACK</a:t>
            </a:r>
            <a:r>
              <a:rPr lang="en-US" dirty="0"/>
              <a:t> </a:t>
            </a:r>
            <a:r>
              <a:rPr lang="en-US" dirty="0">
                <a:solidFill>
                  <a:schemeClr val="bg1">
                    <a:lumMod val="50000"/>
                  </a:schemeClr>
                </a:solidFill>
              </a:rPr>
              <a:t>[</a:t>
            </a:r>
            <a:r>
              <a:rPr lang="en-US" dirty="0"/>
              <a:t> </a:t>
            </a:r>
            <a:r>
              <a:rPr lang="en-US" dirty="0">
                <a:solidFill>
                  <a:srgbClr val="FFC000"/>
                </a:solidFill>
              </a:rPr>
              <a:t>WORK</a:t>
            </a:r>
            <a:r>
              <a:rPr lang="en-US" dirty="0">
                <a:solidFill>
                  <a:schemeClr val="bg1">
                    <a:lumMod val="50000"/>
                  </a:schemeClr>
                </a:solidFill>
              </a:rPr>
              <a:t> </a:t>
            </a:r>
            <a:r>
              <a:rPr lang="en-US" dirty="0" smtClean="0">
                <a:solidFill>
                  <a:schemeClr val="bg1">
                    <a:lumMod val="50000"/>
                  </a:schemeClr>
                </a:solidFill>
              </a:rPr>
              <a:t>] </a:t>
            </a:r>
            <a:r>
              <a:rPr lang="en-US" dirty="0" smtClean="0"/>
              <a:t> </a:t>
            </a:r>
            <a:r>
              <a:rPr lang="en-US" dirty="0">
                <a:solidFill>
                  <a:schemeClr val="bg1">
                    <a:lumMod val="50000"/>
                  </a:schemeClr>
                </a:solidFill>
              </a:rPr>
              <a:t>[</a:t>
            </a:r>
            <a:r>
              <a:rPr lang="en-US" dirty="0"/>
              <a:t> </a:t>
            </a:r>
            <a:r>
              <a:rPr lang="en-US" dirty="0">
                <a:solidFill>
                  <a:srgbClr val="FC6F0D"/>
                </a:solidFill>
              </a:rPr>
              <a:t>TO</a:t>
            </a:r>
            <a:r>
              <a:rPr lang="en-US" dirty="0"/>
              <a:t> </a:t>
            </a:r>
            <a:r>
              <a:rPr lang="en-US" dirty="0">
                <a:solidFill>
                  <a:schemeClr val="bg1">
                    <a:lumMod val="50000"/>
                  </a:schemeClr>
                </a:solidFill>
              </a:rPr>
              <a:t>[</a:t>
            </a:r>
            <a:r>
              <a:rPr lang="en-US" dirty="0"/>
              <a:t> </a:t>
            </a:r>
            <a:r>
              <a:rPr lang="en-US" dirty="0">
                <a:solidFill>
                  <a:srgbClr val="FFC000"/>
                </a:solidFill>
              </a:rPr>
              <a:t>SAVEPOINT</a:t>
            </a:r>
            <a:r>
              <a:rPr lang="en-US" dirty="0"/>
              <a:t> </a:t>
            </a:r>
            <a:r>
              <a:rPr lang="en-US" dirty="0">
                <a:solidFill>
                  <a:schemeClr val="bg1">
                    <a:lumMod val="50000"/>
                  </a:schemeClr>
                </a:solidFill>
              </a:rPr>
              <a:t>]</a:t>
            </a:r>
            <a:r>
              <a:rPr lang="en-US" dirty="0"/>
              <a:t> savepoint </a:t>
            </a:r>
            <a:r>
              <a:rPr lang="en-US" dirty="0">
                <a:solidFill>
                  <a:schemeClr val="bg1">
                    <a:lumMod val="50000"/>
                  </a:schemeClr>
                </a:solidFill>
              </a:rPr>
              <a: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smtClean="0"/>
              <a:t>anomalies in </a:t>
            </a:r>
            <a:r>
              <a:rPr lang="en-US" dirty="0" err="1" smtClean="0"/>
              <a:t>dbms</a:t>
            </a:r>
            <a:endParaRPr lang="en-US" dirty="0"/>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Anomalies in 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UPDATE, and DELETE </a:t>
            </a:r>
            <a:r>
              <a:rPr lang="en-IN" sz="3200" b="1" i="1" dirty="0">
                <a:solidFill>
                  <a:srgbClr val="FFFF00"/>
                </a:solidFill>
                <a:latin typeface="Arial" pitchFamily="34" charset="0"/>
                <a:cs typeface="Arial" pitchFamily="34" charset="0"/>
              </a:rPr>
              <a:t>ANOMALY</a:t>
            </a: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values</a:t>
            </a:r>
            <a:endParaRPr lang="en-US" dirty="0"/>
          </a:p>
        </p:txBody>
      </p:sp>
    </p:spTree>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insert rows using set</a:t>
            </a:r>
            <a:endParaRPr lang="en-US" dirty="0"/>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smtClean="0">
                <a:solidFill>
                  <a:srgbClr val="FFFF00"/>
                </a:solidFill>
                <a:latin typeface="Arial" pitchFamily="34" charset="0"/>
                <a:cs typeface="Arial" pitchFamily="34" charset="0"/>
              </a:rPr>
              <a:t>insert  row</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1200329"/>
          </a:xfrm>
          <a:prstGeom prst="rect">
            <a:avLst/>
          </a:prstGeom>
        </p:spPr>
        <p:txBody>
          <a:bodyPr wrap="square">
            <a:spAutoFit/>
          </a:bodyPr>
          <a:lstStyle/>
          <a:p>
            <a:r>
              <a:rPr lang="en-US" dirty="0"/>
              <a:t>Specify the name of the table or object table, view or object view, materialized view, or the column or columns returned by a subquery, into which rows are to be inserted. If you specify a view or object view, then the database inserts rows into the base table of the view.</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28600" y="2057400"/>
            <a:ext cx="8610600" cy="1477328"/>
          </a:xfrm>
          <a:prstGeom prst="rect">
            <a:avLst/>
          </a:prstGeom>
          <a:noFill/>
        </p:spPr>
        <p:txBody>
          <a:bodyPr wrap="square">
            <a:spAutoFit/>
          </a:bodyPr>
          <a:lstStyle/>
          <a:p>
            <a:r>
              <a:rPr lang="en-US" dirty="0">
                <a:solidFill>
                  <a:srgbClr val="0070C0"/>
                </a:solidFill>
                <a:latin typeface="Consolas" panose="020B0609020204030204" pitchFamily="49" charset="0"/>
                <a:cs typeface="Arial" panose="020B0604020202020204" pitchFamily="34" charset="0"/>
              </a:rPr>
              <a:t>INSERT_INTO {table_reference | (subquery1</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[(column_name [, column_name</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{VALUES (sql_expression [, sql_expression]...) </a:t>
            </a:r>
          </a:p>
          <a:p>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subquery2} [RETURNING</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[row_expression [, row_expression]... INTO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{variable_name | :</a:t>
            </a:r>
            <a:r>
              <a:rPr lang="en-US" dirty="0" smtClean="0">
                <a:solidFill>
                  <a:srgbClr val="0070C0"/>
                </a:solidFill>
                <a:latin typeface="Consolas" panose="020B0609020204030204" pitchFamily="49" charset="0"/>
                <a:cs typeface="Arial" panose="020B0604020202020204" pitchFamily="34" charset="0"/>
              </a:rPr>
              <a:t>host_variable_name</a:t>
            </a:r>
            <a:r>
              <a:rPr lang="en-US" dirty="0">
                <a:solidFill>
                  <a:srgbClr val="0070C0"/>
                </a:solidFill>
                <a:latin typeface="Consolas" panose="020B0609020204030204" pitchFamily="49" charset="0"/>
                <a:cs typeface="Arial" panose="020B0604020202020204" pitchFamily="34" charset="0"/>
              </a:rPr>
              <a:t>} </a:t>
            </a:r>
            <a:r>
              <a:rPr lang="en-US" dirty="0" smtClean="0">
                <a:solidFill>
                  <a:srgbClr val="0070C0"/>
                </a:solidFill>
                <a:latin typeface="Consolas" panose="020B0609020204030204" pitchFamily="49" charset="0"/>
                <a:cs typeface="Arial" panose="020B0604020202020204" pitchFamily="34" charset="0"/>
              </a:rPr>
              <a:t> </a:t>
            </a:r>
            <a:r>
              <a:rPr lang="en-US" dirty="0">
                <a:solidFill>
                  <a:srgbClr val="0070C0"/>
                </a:solidFill>
                <a:latin typeface="Consolas" panose="020B0609020204030204" pitchFamily="49" charset="0"/>
                <a:cs typeface="Arial" panose="020B0604020202020204" pitchFamily="34" charset="0"/>
              </a:rPr>
              <a:t>[, {variable_name | :host_variable_name}]...];</a:t>
            </a:r>
          </a:p>
        </p:txBody>
      </p:sp>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77500" lnSpcReduction="20000"/>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INSERT ROWS using ON DUPLICATE KEY</a:t>
            </a:r>
            <a:endParaRPr lang="en-US" dirty="0"/>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838200"/>
            <a:ext cx="8839200" cy="523220"/>
          </a:xfrm>
          <a:prstGeom prst="rect">
            <a:avLst/>
          </a:prstGeom>
        </p:spPr>
        <p:txBody>
          <a:bodyPr wrap="square">
            <a:spAutoFit/>
          </a:bodyPr>
          <a:lstStyle/>
          <a:p>
            <a:r>
              <a:rPr lang="en-IN" sz="2800" dirty="0">
                <a:solidFill>
                  <a:schemeClr val="bg2">
                    <a:lumMod val="90000"/>
                  </a:schemeClr>
                </a:solidFill>
                <a:latin typeface="arial" panose="020B0604020202020204" pitchFamily="34" charset="0"/>
              </a:rPr>
              <a:t>A table has rows and </a:t>
            </a:r>
            <a:r>
              <a:rPr lang="en-IN" sz="2800" dirty="0" smtClean="0">
                <a:solidFill>
                  <a:schemeClr val="bg2">
                    <a:lumMod val="90000"/>
                  </a:schemeClr>
                </a:solidFill>
                <a:latin typeface="arial" panose="020B0604020202020204" pitchFamily="34" charset="0"/>
              </a:rPr>
              <a:t>columns</a:t>
            </a:r>
            <a:endParaRPr lang="en-IN" sz="2800" dirty="0">
              <a:solidFill>
                <a:schemeClr val="bg2">
                  <a:lumMod val="90000"/>
                </a:schemeClr>
              </a:solidFill>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
        <p:nvSpPr>
          <p:cNvPr id="8" name="Rectangle 7"/>
          <p:cNvSpPr/>
          <p:nvPr/>
        </p:nvSpPr>
        <p:spPr>
          <a:xfrm>
            <a:off x="152400" y="1560731"/>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smtClean="0">
                <a:solidFill>
                  <a:srgbClr val="C00000"/>
                </a:solidFill>
                <a:latin typeface="Arial" panose="020B0604020202020204" pitchFamily="34" charset="0"/>
                <a:cs typeface="Arial" panose="020B0604020202020204" pitchFamily="34" charset="0"/>
              </a:rPr>
              <a:t>ATTRIBUTES / FIELDS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by comm</a:t>
            </a: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5146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49580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p>
          <a:p>
            <a:endParaRPr lang="en-IN" sz="1600" dirty="0">
              <a:latin typeface="Arial" panose="020B0604020202020204" pitchFamily="34" charset="0"/>
              <a:cs typeface="Arial" panose="020B0604020202020204" pitchFamily="34" charset="0"/>
            </a:endParaRPr>
          </a:p>
        </p:txBody>
      </p:sp>
      <p:sp>
        <p:nvSpPr>
          <p:cNvPr id="5" name="Rectangle 4"/>
          <p:cNvSpPr/>
          <p:nvPr/>
        </p:nvSpPr>
        <p:spPr>
          <a:xfrm>
            <a:off x="175604" y="73543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2069068"/>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(c1 json);</a:t>
            </a:r>
            <a:endParaRPr lang="en-US" sz="2000" dirty="0">
              <a:solidFill>
                <a:srgbClr val="0077AA"/>
              </a:solidFill>
              <a:latin typeface="Liberation Mono"/>
            </a:endParaRPr>
          </a:p>
        </p:txBody>
      </p:sp>
      <p:sp>
        <p:nvSpPr>
          <p:cNvPr id="7" name="Rectangle 6"/>
          <p:cNvSpPr/>
          <p:nvPr/>
        </p:nvSpPr>
        <p:spPr>
          <a:xfrm>
            <a:off x="76200" y="2057400"/>
            <a:ext cx="8991600" cy="2308324"/>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latin typeface="Arial" panose="020B0604020202020204" pitchFamily="34" charset="0"/>
                <a:cs typeface="Arial" panose="020B0604020202020204" pitchFamily="34" charset="0"/>
              </a:rPr>
              <a:t>');</a:t>
            </a:r>
            <a:endParaRPr lang="en-US"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1001",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saleel",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123,456]}</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1002",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sharmin"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9922,8811],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Paud Road"}</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INSERT into </a:t>
            </a:r>
            <a:r>
              <a:rPr lang="en-US" sz="1600" dirty="0" smtClean="0">
                <a:latin typeface="Arial" panose="020B0604020202020204" pitchFamily="34" charset="0"/>
                <a:cs typeface="Arial" panose="020B0604020202020204" pitchFamily="34" charset="0"/>
              </a:rPr>
              <a:t>E </a:t>
            </a:r>
            <a:r>
              <a:rPr lang="en-US" sz="1600" dirty="0" smtClean="0">
                <a:solidFill>
                  <a:srgbClr val="0077AA"/>
                </a:solidFill>
                <a:latin typeface="Arial" panose="020B0604020202020204" pitchFamily="34" charset="0"/>
                <a:ea typeface="Times New Roman" panose="02020603050405020304" pitchFamily="18" charset="0"/>
              </a:rPr>
              <a:t>VALUES</a:t>
            </a:r>
            <a:r>
              <a:rPr lang="en-US" sz="1600" dirty="0" smtClean="0">
                <a:latin typeface="Arial" panose="020B0604020202020204" pitchFamily="34" charset="0"/>
                <a:cs typeface="Arial" panose="020B0604020202020204" pitchFamily="34" charset="0"/>
              </a:rPr>
              <a:t>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empno" : "</a:t>
            </a:r>
            <a:r>
              <a:rPr lang="en-US" sz="1600" dirty="0">
                <a:solidFill>
                  <a:srgbClr val="DD4A68"/>
                </a:solidFill>
                <a:latin typeface="Arial" panose="020B0604020202020204" pitchFamily="34" charset="0"/>
                <a:ea typeface="Times New Roman" panose="02020603050405020304" pitchFamily="18" charset="0"/>
              </a:rPr>
              <a:t>1003", "</a:t>
            </a:r>
            <a:r>
              <a:rPr lang="en-US" sz="1600" dirty="0" smtClean="0">
                <a:solidFill>
                  <a:srgbClr val="DD4A68"/>
                </a:solidFill>
                <a:latin typeface="Arial" panose="020B0604020202020204" pitchFamily="34" charset="0"/>
                <a:ea typeface="Times New Roman" panose="02020603050405020304" pitchFamily="18" charset="0"/>
              </a:rPr>
              <a:t>ename" : "</a:t>
            </a:r>
            <a:r>
              <a:rPr lang="en-US" sz="1600" dirty="0">
                <a:solidFill>
                  <a:srgbClr val="DD4A68"/>
                </a:solidFill>
                <a:latin typeface="Arial" panose="020B0604020202020204" pitchFamily="34" charset="0"/>
                <a:ea typeface="Times New Roman" panose="02020603050405020304" pitchFamily="18" charset="0"/>
              </a:rPr>
              <a:t>vrushali", "</a:t>
            </a:r>
            <a:r>
              <a:rPr lang="en-US" sz="1600" dirty="0" smtClean="0">
                <a:solidFill>
                  <a:srgbClr val="DD4A68"/>
                </a:solidFill>
                <a:latin typeface="Arial" panose="020B0604020202020204" pitchFamily="34" charset="0"/>
                <a:ea typeface="Times New Roman" panose="02020603050405020304" pitchFamily="18" charset="0"/>
              </a:rPr>
              <a:t>phone" : [</a:t>
            </a:r>
            <a:r>
              <a:rPr lang="en-US" sz="1600" dirty="0">
                <a:solidFill>
                  <a:srgbClr val="DD4A68"/>
                </a:solidFill>
                <a:latin typeface="Arial" panose="020B0604020202020204" pitchFamily="34" charset="0"/>
                <a:ea typeface="Times New Roman" panose="02020603050405020304" pitchFamily="18" charset="0"/>
              </a:rPr>
              <a:t>7788,9977], "</a:t>
            </a:r>
            <a:r>
              <a:rPr lang="en-US" sz="1600" dirty="0" smtClean="0">
                <a:solidFill>
                  <a:srgbClr val="DD4A68"/>
                </a:solidFill>
                <a:latin typeface="Arial" panose="020B0604020202020204" pitchFamily="34" charset="0"/>
                <a:ea typeface="Times New Roman" panose="02020603050405020304" pitchFamily="18" charset="0"/>
              </a:rPr>
              <a:t>address" : </a:t>
            </a:r>
            <a:r>
              <a:rPr lang="en-US" sz="1600" dirty="0">
                <a:solidFill>
                  <a:srgbClr val="DD4A68"/>
                </a:solidFill>
                <a:latin typeface="Arial" panose="020B0604020202020204" pitchFamily="34" charset="0"/>
                <a:ea typeface="Times New Roman" panose="02020603050405020304" pitchFamily="18" charset="0"/>
              </a:rPr>
              <a:t>{"</a:t>
            </a:r>
            <a:r>
              <a:rPr lang="en-US" sz="1600" dirty="0" smtClean="0">
                <a:solidFill>
                  <a:srgbClr val="DD4A68"/>
                </a:solidFill>
                <a:latin typeface="Arial" panose="020B0604020202020204" pitchFamily="34" charset="0"/>
                <a:ea typeface="Times New Roman" panose="02020603050405020304" pitchFamily="18" charset="0"/>
              </a:rPr>
              <a:t>city" : "</a:t>
            </a:r>
            <a:r>
              <a:rPr lang="en-US" sz="1600" dirty="0">
                <a:solidFill>
                  <a:srgbClr val="DD4A68"/>
                </a:solidFill>
                <a:latin typeface="Arial" panose="020B0604020202020204" pitchFamily="34" charset="0"/>
                <a:ea typeface="Times New Roman" panose="02020603050405020304" pitchFamily="18" charset="0"/>
              </a:rPr>
              <a:t>Pune", "</a:t>
            </a:r>
            <a:r>
              <a:rPr lang="en-US" sz="1600" dirty="0" smtClean="0">
                <a:solidFill>
                  <a:srgbClr val="DD4A68"/>
                </a:solidFill>
                <a:latin typeface="Arial" panose="020B0604020202020204" pitchFamily="34" charset="0"/>
                <a:ea typeface="Times New Roman" panose="02020603050405020304" pitchFamily="18" charset="0"/>
              </a:rPr>
              <a:t>state" : "</a:t>
            </a:r>
            <a:r>
              <a:rPr lang="en-US" sz="1600" dirty="0">
                <a:solidFill>
                  <a:srgbClr val="DD4A68"/>
                </a:solidFill>
                <a:latin typeface="Arial" panose="020B0604020202020204" pitchFamily="34" charset="0"/>
                <a:ea typeface="Times New Roman" panose="02020603050405020304" pitchFamily="18" charset="0"/>
              </a:rPr>
              <a:t>MH"}}</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Books (data json);</a:t>
            </a:r>
            <a:endParaRPr lang="en-US" sz="2000" dirty="0">
              <a:solidFill>
                <a:srgbClr val="0077AA"/>
              </a:solidFill>
              <a:latin typeface="Liberation Mono"/>
            </a:endParaRPr>
          </a:p>
        </p:txBody>
      </p:sp>
      <p:sp>
        <p:nvSpPr>
          <p:cNvPr id="7" name="Rectangle 6"/>
          <p:cNvSpPr/>
          <p:nvPr/>
        </p:nvSpPr>
        <p:spPr>
          <a:xfrm>
            <a:off x="76200" y="2057400"/>
            <a:ext cx="8991600"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Books;</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(data,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empno')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phone[1]')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 (</a:t>
            </a:r>
            <a:r>
              <a:rPr lang="en-IN" sz="1600" dirty="0">
                <a:solidFill>
                  <a:srgbClr val="DD4A68"/>
                </a:solidFill>
                <a:latin typeface="Arial" panose="020B0604020202020204" pitchFamily="34" charset="0"/>
                <a:ea typeface="Times New Roman" panose="02020603050405020304" pitchFamily="18" charset="0"/>
              </a:rPr>
              <a:t>data, </a:t>
            </a:r>
            <a:r>
              <a:rPr lang="en-IN" sz="1600" dirty="0" smtClean="0">
                <a:solidFill>
                  <a:srgbClr val="DD4A68"/>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address.city")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Books</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Composite</a:t>
            </a:r>
            <a:r>
              <a:rPr lang="en-US" sz="4800" b="1" dirty="0">
                <a:solidFill>
                  <a:srgbClr val="7EEEE3"/>
                </a:solidFill>
                <a:latin typeface="Arial" pitchFamily="34" charset="0"/>
                <a:ea typeface="MS Mincho" pitchFamily="49" charset="-128"/>
                <a:cs typeface="Arial" pitchFamily="34" charset="0"/>
              </a:rPr>
              <a:t> </a:t>
            </a:r>
            <a:r>
              <a:rPr lang="en-US" sz="4800" b="1" dirty="0" smtClean="0">
                <a:solidFill>
                  <a:srgbClr val="7EEEE3"/>
                </a:solidFill>
                <a:latin typeface="Segoe UI Light" panose="020B0502040204020203" pitchFamily="34" charset="0"/>
                <a:cs typeface="Segoe UI Light" panose="020B0502040204020203" pitchFamily="34" charset="0"/>
              </a:rPr>
              <a:t>VS </a:t>
            </a:r>
            <a:r>
              <a:rPr lang="en-US" sz="4800" dirty="0">
                <a:solidFill>
                  <a:srgbClr val="7EEEE3"/>
                </a:solidFill>
                <a:latin typeface="Segoe UI Light" panose="020B0502040204020203" pitchFamily="34" charset="0"/>
                <a:cs typeface="Segoe UI Light" panose="020B0502040204020203" pitchFamily="34" charset="0"/>
              </a:rPr>
              <a:t>Multi</a:t>
            </a:r>
            <a:r>
              <a:rPr lang="en-US" sz="4800" b="1" dirty="0">
                <a:solidFill>
                  <a:srgbClr val="7EEEE3"/>
                </a:solidFill>
                <a:latin typeface="Arial" pitchFamily="34" charset="0"/>
                <a:ea typeface="MS Mincho" pitchFamily="49" charset="-128"/>
                <a:cs typeface="Arial" pitchFamily="34" charset="0"/>
              </a:rPr>
              <a:t> </a:t>
            </a:r>
            <a:r>
              <a:rPr lang="en-US" sz="4800" dirty="0">
                <a:solidFill>
                  <a:srgbClr val="7EEEE3"/>
                </a:solidFill>
                <a:latin typeface="Segoe UI Light" panose="020B0502040204020203" pitchFamily="34" charset="0"/>
                <a:cs typeface="Segoe UI Light" panose="020B0502040204020203" pitchFamily="34" charset="0"/>
              </a:rPr>
              <a:t>Valued</a:t>
            </a:r>
            <a:r>
              <a:rPr lang="en-US" sz="4800" b="1" dirty="0">
                <a:solidFill>
                  <a:srgbClr val="7EEEE3"/>
                </a:solidFill>
                <a:latin typeface="Arial" pitchFamily="34" charset="0"/>
                <a:ea typeface="MS Mincho" pitchFamily="49" charset="-128"/>
                <a:cs typeface="Arial" pitchFamily="34" charset="0"/>
              </a:rPr>
              <a:t> </a:t>
            </a:r>
            <a:r>
              <a:rPr lang="en-US" sz="4800" dirty="0" smtClean="0">
                <a:solidFill>
                  <a:srgbClr val="7EEEE3"/>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41148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
        <p:nvSpPr>
          <p:cNvPr id="3" name="Rectangle 2"/>
          <p:cNvSpPr/>
          <p:nvPr/>
        </p:nvSpPr>
        <p:spPr>
          <a:xfrm>
            <a:off x="152400" y="1737956"/>
            <a:ext cx="4572000" cy="923330"/>
          </a:xfrm>
          <a:prstGeom prst="rect">
            <a:avLst/>
          </a:prstGeom>
          <a:solidFill>
            <a:srgbClr val="B22251"/>
          </a:solidFill>
        </p:spPr>
        <p:txBody>
          <a:bodyPr wrap="square">
            <a:spAutoFit/>
          </a:bodyPr>
          <a:lstStyle/>
          <a:p>
            <a:r>
              <a:rPr lang="en-US" i="1" dirty="0">
                <a:solidFill>
                  <a:srgbClr val="FCF75E"/>
                </a:solidFill>
                <a:latin typeface="Arial" pitchFamily="34" charset="0"/>
                <a:cs typeface="Arial" pitchFamily="34" charset="0"/>
              </a:rPr>
              <a:t>DROP TABLE [ schema. ]table</a:t>
            </a:r>
          </a:p>
          <a:p>
            <a:r>
              <a:rPr lang="en-US" i="1" dirty="0">
                <a:solidFill>
                  <a:srgbClr val="FCF75E"/>
                </a:solidFill>
                <a:latin typeface="Arial" pitchFamily="34" charset="0"/>
                <a:cs typeface="Arial" pitchFamily="34" charset="0"/>
              </a:rPr>
              <a:t>   [ CASCADE CONSTRAINTS ]</a:t>
            </a:r>
          </a:p>
          <a:p>
            <a:r>
              <a:rPr lang="en-US" i="1" dirty="0">
                <a:solidFill>
                  <a:srgbClr val="FCF75E"/>
                </a:solidFill>
                <a:latin typeface="Arial" pitchFamily="34" charset="0"/>
                <a:cs typeface="Arial" pitchFamily="34" charset="0"/>
              </a:rPr>
              <a:t>   [ PURGE ] ;</a:t>
            </a: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Composite / Multi 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Attributes</a:t>
            </a: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How would you explain a database to a child?</a:t>
            </a:r>
            <a:endParaRPr lang="en-US" dirty="0"/>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STARTON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STARTON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ENDON (</a:t>
                      </a:r>
                      <a:r>
                        <a:rPr lang="en-IN" sz="1000" u="none" strike="noStrike" dirty="0" err="1">
                          <a:effectLst/>
                          <a:latin typeface="Palatino Linotype" panose="02040502050505030304" pitchFamily="18" charset="0"/>
                        </a:rPr>
                        <a:t>DateTime</a:t>
                      </a:r>
                      <a:r>
                        <a:rPr lang="en-IN" sz="1000" u="none" strike="noStrike" dirty="0">
                          <a:effectLst/>
                          <a:latin typeface="Palatino Linotype" panose="02040502050505030304" pitchFamily="18" charset="0"/>
                        </a:rPr>
                        <a: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Binary</a:t>
            </a: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STARTON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ENDON (</a:t>
                      </a:r>
                      <a:r>
                        <a:rPr lang="en-IN" sz="1000" u="none" strike="noStrike" dirty="0" err="1">
                          <a:effectLst/>
                        </a:rPr>
                        <a:t>DateTime</a:t>
                      </a:r>
                      <a:r>
                        <a:rPr lang="en-IN" sz="1000" u="none" strike="noStrike" dirty="0">
                          <a:effectLst/>
                        </a:rPr>
                        <a:t>)</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Big Data?</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90500" y="9906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Tree>
    <p:extLst>
      <p:ext uri="{BB962C8B-B14F-4D97-AF65-F5344CB8AC3E}">
        <p14:creationId xmlns:p14="http://schemas.microsoft.com/office/powerpoint/2010/main" val="639760000"/>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32537"/>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2" name="Rectangle 1"/>
          <p:cNvSpPr/>
          <p:nvPr/>
        </p:nvSpPr>
        <p:spPr>
          <a:xfrm>
            <a:off x="0" y="4953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757237"/>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04800" y="5105400"/>
            <a:ext cx="8610600" cy="1077218"/>
          </a:xfrm>
          <a:prstGeom prst="rect">
            <a:avLst/>
          </a:prstGeom>
        </p:spPr>
        <p:txBody>
          <a:bodyPr wrap="square">
            <a:spAutoFit/>
          </a:bodyPr>
          <a:lstStyle/>
          <a:p>
            <a:pPr algn="ctr"/>
            <a:r>
              <a:rPr lang="en-IN" sz="3200" dirty="0">
                <a:solidFill>
                  <a:srgbClr val="FE1212"/>
                </a:solidFill>
                <a:latin typeface="Segoe Print" panose="02000600000000000000" pitchFamily="2" charset="0"/>
              </a:rPr>
              <a:t>"Live as if you were to die tomorrow.</a:t>
            </a:r>
          </a:p>
          <a:p>
            <a:pPr algn="ctr"/>
            <a:r>
              <a:rPr lang="en-IN" sz="32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304800" y="1981200"/>
            <a:ext cx="8305800" cy="1754326"/>
          </a:xfrm>
          <a:prstGeom prst="rect">
            <a:avLst/>
          </a:prstGeom>
        </p:spPr>
        <p:txBody>
          <a:bodyPr wrap="square">
            <a:spAutoFit/>
          </a:bodyPr>
          <a:lstStyle/>
          <a:p>
            <a:r>
              <a:rPr lang="en-US" dirty="0"/>
              <a:t>The ALTER TABLE...DROP UNUSED COLUMNS statement is the only action allowed on unused columns. It physically removes unused columns from the table and reclaims disk space</a:t>
            </a:r>
            <a:r>
              <a:rPr lang="en-US" dirty="0" smtClean="0"/>
              <a:t>.</a:t>
            </a:r>
          </a:p>
          <a:p>
            <a:endParaRPr lang="en-US" dirty="0" smtClean="0"/>
          </a:p>
          <a:p>
            <a:r>
              <a:rPr lang="en-US" dirty="0" smtClean="0">
                <a:solidFill>
                  <a:srgbClr val="FF0000"/>
                </a:solidFill>
              </a:rPr>
              <a:t>alter </a:t>
            </a:r>
            <a:r>
              <a:rPr lang="en-US" dirty="0">
                <a:solidFill>
                  <a:srgbClr val="FF0000"/>
                </a:solidFill>
              </a:rPr>
              <a:t>table t set unused(c2);</a:t>
            </a:r>
          </a:p>
          <a:p>
            <a:r>
              <a:rPr lang="en-US" dirty="0" smtClean="0">
                <a:solidFill>
                  <a:srgbClr val="FF0000"/>
                </a:solidFill>
              </a:rPr>
              <a:t> </a:t>
            </a:r>
            <a:r>
              <a:rPr lang="en-US" dirty="0">
                <a:solidFill>
                  <a:srgbClr val="FF0000"/>
                </a:solidFill>
              </a:rPr>
              <a:t>alter table t drop unused column;</a:t>
            </a:r>
          </a:p>
        </p:txBody>
      </p:sp>
    </p:spTree>
    <p:extLst>
      <p:ext uri="{BB962C8B-B14F-4D97-AF65-F5344CB8AC3E}">
        <p14:creationId xmlns:p14="http://schemas.microsoft.com/office/powerpoint/2010/main" val="1183446369"/>
      </p:ext>
    </p:extLst>
  </p:cSld>
  <p:clrMapOvr>
    <a:masterClrMapping/>
  </p:clrMapOvr>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Unary</a:t>
            </a: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 - Ternary</a:t>
            </a: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Explain a database in </a:t>
            </a:r>
            <a:r>
              <a:rPr lang="en-IN" sz="3200" b="1" i="1">
                <a:solidFill>
                  <a:srgbClr val="FFFF00"/>
                </a:solidFill>
                <a:latin typeface="Arial" pitchFamily="34" charset="0"/>
                <a:cs typeface="Arial" pitchFamily="34" charset="0"/>
              </a:rPr>
              <a:t>three sentences.</a:t>
            </a:r>
            <a:r>
              <a:rPr lang="en-US" sz="3200" b="1" i="1">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one Relationships</a:t>
            </a: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one to many Relationships</a:t>
            </a: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one Relationships</a:t>
            </a: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many to many Relationships</a:t>
            </a: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What</a:t>
            </a:r>
            <a:r>
              <a:rPr lang="en-US" sz="4800" dirty="0" smtClean="0">
                <a:solidFill>
                  <a:srgbClr val="7EEEE3"/>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ORACLE</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a:t>
            </a:r>
            <a:endParaRPr lang="en-IN" sz="2800" b="1" dirty="0" smtClean="0">
              <a:latin typeface="Arial" panose="020B0604020202020204" pitchFamily="34" charset="0"/>
              <a:cs typeface="Arial" panose="020B0604020202020204" pitchFamily="34" charset="0"/>
            </a:endParaRP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ORACLE</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2819400"/>
            <a:ext cx="8686800" cy="738664"/>
          </a:xfrm>
          <a:prstGeom prst="rect">
            <a:avLst/>
          </a:prstGeom>
        </p:spPr>
        <p:txBody>
          <a:bodyPr wrap="square">
            <a:spAutoFit/>
          </a:bodyPr>
          <a:lstStyle/>
          <a:p>
            <a:pPr algn="ctr"/>
            <a:r>
              <a:rPr lang="en-US" sz="1400" dirty="0">
                <a:latin typeface="Arial" panose="020B0604020202020204" pitchFamily="34" charset="0"/>
                <a:cs typeface="Arial" panose="020B0604020202020204" pitchFamily="34" charset="0"/>
              </a:rPr>
              <a:t>Oracle Corporation is an American multinational computer technology corporation headquartered in Redwood Shores, California. The company specializes primarily in developing and marketing database software and technology, cloud engineered systems, and enterprise software products.</a:t>
            </a:r>
            <a:endParaRPr lang="en-IN" sz="14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6281944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Schema?</a:t>
            </a: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646331"/>
          </a:xfrm>
          <a:prstGeom prst="rect">
            <a:avLst/>
          </a:prstGeom>
          <a:solidFill>
            <a:schemeClr val="accent4">
              <a:lumMod val="75000"/>
            </a:schemeClr>
          </a:solidFill>
        </p:spPr>
        <p:txBody>
          <a:bodyPr wrap="square">
            <a:spAutoFit/>
          </a:bodyPr>
          <a:lstStyle/>
          <a:p>
            <a:pPr lvl="0" algn="r">
              <a:spcBef>
                <a:spcPct val="0"/>
              </a:spcBef>
              <a:defRPr/>
            </a:pPr>
            <a:r>
              <a:rPr lang="en-US" sz="36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Logical Model 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Physical Model 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Data Modeling</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Relational Algebra</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3019817" y="3124200"/>
            <a:ext cx="3104366"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(and),</a:t>
            </a:r>
            <a:r>
              <a:rPr lang="en-US" sz="16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(or),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1600" dirty="0">
                <a:latin typeface="Verdana" panose="020B0604030504040204" pitchFamily="34" charset="0"/>
                <a:ea typeface="Verdana" panose="020B0604030504040204" pitchFamily="34" charset="0"/>
                <a:sym typeface="Symbol" panose="05050102010706020507" pitchFamily="18" charset="2"/>
              </a:rPr>
              <a:t>(not)</a:t>
            </a:r>
            <a:endParaRPr lang="en-IN" sz="1600" dirty="0">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Relation and </a:t>
            </a:r>
            <a:r>
              <a:rPr lang="en-IN" dirty="0" smtClean="0">
                <a:solidFill>
                  <a:srgbClr val="7EEEE3"/>
                </a:solidFill>
                <a:latin typeface="Segoe UI Light" panose="020B0502040204020203" pitchFamily="34" charset="0"/>
                <a:cs typeface="Segoe UI Light" panose="020B0502040204020203" pitchFamily="34" charset="0"/>
              </a:rPr>
              <a:t>Relationship?</a:t>
            </a:r>
            <a:endParaRPr lang="en-US"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7EEEE3"/>
                </a:solidFill>
                <a:latin typeface="Segoe UI Light" panose="020B0502040204020203" pitchFamily="34" charset="0"/>
                <a:cs typeface="Segoe UI Light" panose="020B0502040204020203" pitchFamily="34" charset="0"/>
              </a:rPr>
              <a:t>Closure of Attributes</a:t>
            </a:r>
            <a:endParaRPr lang="en-US" sz="48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SQL</a:t>
            </a:r>
            <a:r>
              <a:rPr lang="en-US"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Structured</a:t>
            </a:r>
            <a:r>
              <a:rPr lang="en-IN" sz="4800" dirty="0" smtClean="0">
                <a:solidFill>
                  <a:srgbClr val="7EEEE3"/>
                </a:solidFill>
                <a:latin typeface="Segoe UI Light" panose="020B0502040204020203" pitchFamily="34" charset="0"/>
                <a:cs typeface="Segoe UI Light" panose="020B0502040204020203" pitchFamily="34" charset="0"/>
              </a:rPr>
              <a:t> </a:t>
            </a:r>
            <a:r>
              <a:rPr lang="en-IN" sz="4800" dirty="0">
                <a:solidFill>
                  <a:srgbClr val="7EEEE3"/>
                </a:solidFill>
                <a:latin typeface="Segoe UI Light" panose="020B0502040204020203" pitchFamily="34" charset="0"/>
                <a:cs typeface="Segoe UI Light" panose="020B0502040204020203" pitchFamily="34" charset="0"/>
              </a:rPr>
              <a:t>Query Language</a:t>
            </a:r>
            <a:endParaRPr lang="en-US" sz="4800" dirty="0">
              <a:solidFill>
                <a:srgbClr val="7EEEE3"/>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i="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i="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i="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Relation and Relationship?</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2" name="Rectangle 1"/>
          <p:cNvSpPr/>
          <p:nvPr/>
        </p:nvSpPr>
        <p:spPr>
          <a:xfrm>
            <a:off x="228600" y="3962400"/>
            <a:ext cx="8686800" cy="492443"/>
          </a:xfrm>
          <a:prstGeom prst="rect">
            <a:avLst/>
          </a:prstGeom>
          <a:solidFill>
            <a:srgbClr val="CFFF21"/>
          </a:solidFill>
        </p:spPr>
        <p:txBody>
          <a:bodyPr wrap="square">
            <a:spAutoFit/>
          </a:bodyPr>
          <a:lstStyle/>
          <a:p>
            <a:r>
              <a:rPr lang="en-IN" sz="2600" b="1" dirty="0" smtClean="0">
                <a:solidFill>
                  <a:srgbClr val="C00000"/>
                </a:solidFill>
                <a:latin typeface="Arial" panose="020B0604020202020204" pitchFamily="34" charset="0"/>
                <a:cs typeface="Arial" panose="020B0604020202020204" pitchFamily="34" charset="0"/>
              </a:rPr>
              <a:t>Primary/Foreign </a:t>
            </a:r>
            <a:r>
              <a:rPr lang="en-IN" sz="2600" b="1" dirty="0">
                <a:solidFill>
                  <a:srgbClr val="C00000"/>
                </a:solidFill>
                <a:latin typeface="Arial" panose="020B0604020202020204" pitchFamily="34" charset="0"/>
                <a:cs typeface="Arial" panose="020B0604020202020204" pitchFamily="34" charset="0"/>
              </a:rPr>
              <a:t>key</a:t>
            </a:r>
            <a:r>
              <a:rPr lang="en-IN" sz="26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client </a:t>
            </a:r>
            <a:r>
              <a:rPr lang="en-IN" sz="4800" dirty="0">
                <a:solidFill>
                  <a:srgbClr val="7EEEE3"/>
                </a:solidFill>
                <a:latin typeface="Segoe UI Light" panose="020B0502040204020203" pitchFamily="34" charset="0"/>
                <a:cs typeface="Segoe UI Light" panose="020B0502040204020203" pitchFamily="34" charset="0"/>
              </a:rPr>
              <a:t>configuration parameters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22982622"/>
      </p:ext>
    </p:extLst>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client configuration parameters</a:t>
            </a:r>
            <a:endParaRPr lang="en-US" sz="3200" b="1" i="1" dirty="0">
              <a:solidFill>
                <a:srgbClr val="FFFF00"/>
              </a:solidFill>
              <a:latin typeface="Arial" pitchFamily="34" charset="0"/>
              <a:cs typeface="Arial" pitchFamily="34" charset="0"/>
            </a:endParaRPr>
          </a:p>
        </p:txBody>
      </p:sp>
      <p:sp>
        <p:nvSpPr>
          <p:cNvPr id="8" name="Rectangle 7"/>
          <p:cNvSpPr/>
          <p:nvPr/>
        </p:nvSpPr>
        <p:spPr>
          <a:xfrm>
            <a:off x="0" y="968023"/>
            <a:ext cx="9144000" cy="280076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Service Name (orcl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Host Name (Server Name / IP address</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Protocol (TCP/IP) (Transmission Control Protocol / Internet Protocol</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endParaRPr lang="en-IN" sz="2200" dirty="0">
              <a:solidFill>
                <a:schemeClr val="bg2">
                  <a:lumMod val="25000"/>
                </a:schemeClr>
              </a:solidFill>
              <a:latin typeface="Segoe UI Light" panose="020B0502040204020203" pitchFamily="34" charset="0"/>
              <a:cs typeface="Segoe UI Light" panose="020B0502040204020203" pitchFamily="34" charset="0"/>
            </a:endParaRPr>
          </a:p>
          <a:p>
            <a:pPr marL="342900" indent="-342900">
              <a:buFont typeface="Arial" panose="020B0604020202020204" pitchFamily="34" charset="0"/>
              <a:buChar char="•"/>
            </a:pPr>
            <a:r>
              <a:rPr lang="en-IN" sz="2200" dirty="0">
                <a:solidFill>
                  <a:schemeClr val="bg2">
                    <a:lumMod val="25000"/>
                  </a:schemeClr>
                </a:solidFill>
                <a:latin typeface="Segoe UI Light" panose="020B0502040204020203" pitchFamily="34" charset="0"/>
                <a:cs typeface="Segoe UI Light" panose="020B0502040204020203" pitchFamily="34" charset="0"/>
              </a:rPr>
              <a:t>Port (</a:t>
            </a:r>
            <a:r>
              <a:rPr lang="en-IN" sz="2200" dirty="0" smtClean="0">
                <a:solidFill>
                  <a:schemeClr val="bg2">
                    <a:lumMod val="25000"/>
                  </a:schemeClr>
                </a:solidFill>
                <a:latin typeface="Segoe UI Light" panose="020B0502040204020203" pitchFamily="34" charset="0"/>
                <a:cs typeface="Segoe UI Light" panose="020B0502040204020203" pitchFamily="34" charset="0"/>
              </a:rPr>
              <a:t>1521) - Port </a:t>
            </a:r>
            <a:r>
              <a:rPr lang="en-IN" sz="2200" dirty="0">
                <a:solidFill>
                  <a:schemeClr val="bg2">
                    <a:lumMod val="25000"/>
                  </a:schemeClr>
                </a:solidFill>
                <a:latin typeface="Segoe UI Light" panose="020B0502040204020203" pitchFamily="34" charset="0"/>
                <a:cs typeface="Segoe UI Light" panose="020B0502040204020203" pitchFamily="34" charset="0"/>
              </a:rPr>
              <a:t>number is the gateway from where the data is send or received</a:t>
            </a:r>
            <a:r>
              <a:rPr lang="en-IN" sz="2200" dirty="0" smtClean="0">
                <a:solidFill>
                  <a:schemeClr val="bg2">
                    <a:lumMod val="25000"/>
                  </a:schemeClr>
                </a:solidFill>
                <a:latin typeface="Segoe UI Light" panose="020B0502040204020203" pitchFamily="34" charset="0"/>
                <a:cs typeface="Segoe UI Light" panose="020B0502040204020203" pitchFamily="34" charset="0"/>
              </a:rPr>
              <a:t>.</a:t>
            </a:r>
            <a:endParaRPr lang="en-IN" sz="2200" dirty="0">
              <a:solidFill>
                <a:schemeClr val="bg2">
                  <a:lumMod val="25000"/>
                </a:schemeClr>
              </a:solidFill>
              <a:latin typeface="Segoe UI Light" panose="020B0502040204020203" pitchFamily="34" charset="0"/>
              <a:cs typeface="Segoe UI Light" panose="020B0502040204020203" pitchFamily="34" charset="0"/>
            </a:endParaRPr>
          </a:p>
        </p:txBody>
      </p:sp>
      <p:sp>
        <p:nvSpPr>
          <p:cNvPr id="5" name="Rectangle 4"/>
          <p:cNvSpPr/>
          <p:nvPr/>
        </p:nvSpPr>
        <p:spPr>
          <a:xfrm>
            <a:off x="155574" y="4090482"/>
            <a:ext cx="8836025" cy="1631216"/>
          </a:xfrm>
          <a:prstGeom prst="rect">
            <a:avLst/>
          </a:prstGeom>
        </p:spPr>
        <p:txBody>
          <a:bodyPr wrap="square">
            <a:spAutoFit/>
          </a:bodyPr>
          <a:lstStyle/>
          <a:p>
            <a:pPr marL="285750" indent="-285750">
              <a:buFont typeface="Arial" panose="020B0604020202020204" pitchFamily="34" charset="0"/>
              <a:buChar char="•"/>
            </a:pPr>
            <a:r>
              <a:rPr lang="en-IN" sz="2000" b="1" dirty="0"/>
              <a:t>Physical</a:t>
            </a:r>
            <a:r>
              <a:rPr lang="en-IN" sz="2000" dirty="0"/>
              <a:t> </a:t>
            </a:r>
            <a:r>
              <a:rPr lang="en-IN" sz="2000" b="1" dirty="0"/>
              <a:t>ports</a:t>
            </a:r>
            <a:r>
              <a:rPr lang="en-IN" sz="2000" dirty="0"/>
              <a:t> allow connecting cables to computers, routers, modems and other peripheral devices</a:t>
            </a:r>
            <a:r>
              <a:rPr lang="en-IN" sz="2000" dirty="0" smtClean="0"/>
              <a:t>.</a:t>
            </a:r>
          </a:p>
          <a:p>
            <a:pPr marL="285750" indent="-285750">
              <a:buFont typeface="Arial" panose="020B0604020202020204" pitchFamily="34" charset="0"/>
              <a:buChar char="•"/>
            </a:pPr>
            <a:endParaRPr lang="en-IN" sz="2000" dirty="0"/>
          </a:p>
          <a:p>
            <a:pPr marL="285750" indent="-285750">
              <a:buFont typeface="Arial" panose="020B0604020202020204" pitchFamily="34" charset="0"/>
              <a:buChar char="•"/>
            </a:pPr>
            <a:r>
              <a:rPr lang="en-IN" sz="2000" b="1" dirty="0"/>
              <a:t>Virtual</a:t>
            </a:r>
            <a:r>
              <a:rPr lang="en-IN" sz="2000" dirty="0"/>
              <a:t> </a:t>
            </a:r>
            <a:r>
              <a:rPr lang="en-IN" sz="2000" b="1" dirty="0"/>
              <a:t>ports</a:t>
            </a:r>
            <a:r>
              <a:rPr lang="en-IN" sz="2000" dirty="0"/>
              <a:t> are part of TCP/IP networking. These ports allow software applications to share hardware resources.</a:t>
            </a:r>
          </a:p>
        </p:txBody>
      </p:sp>
    </p:spTree>
    <p:extLst>
      <p:ext uri="{BB962C8B-B14F-4D97-AF65-F5344CB8AC3E}">
        <p14:creationId xmlns:p14="http://schemas.microsoft.com/office/powerpoint/2010/main" val="2269627402"/>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a:solidFill>
                  <a:srgbClr val="7EEEE3"/>
                </a:solidFill>
                <a:latin typeface="Segoe UI Light" panose="020B0502040204020203" pitchFamily="34" charset="0"/>
                <a:cs typeface="Segoe UI Light" panose="020B0502040204020203" pitchFamily="34" charset="0"/>
              </a:rPr>
              <a:t>t</a:t>
            </a:r>
            <a:r>
              <a:rPr lang="en-IN" sz="4800" dirty="0" smtClean="0">
                <a:solidFill>
                  <a:srgbClr val="7EEEE3"/>
                </a:solidFill>
                <a:latin typeface="Segoe UI Light" panose="020B0502040204020203" pitchFamily="34" charset="0"/>
                <a:cs typeface="Segoe UI Light" panose="020B0502040204020203" pitchFamily="34" charset="0"/>
              </a:rPr>
              <a: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commands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7002480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command types</a:t>
            </a:r>
            <a:endParaRPr lang="en-US" sz="3200" b="1" i="1" dirty="0">
              <a:solidFill>
                <a:srgbClr val="FFFF00"/>
              </a:solidFill>
              <a:latin typeface="Arial" pitchFamily="34" charset="0"/>
              <a:cs typeface="Arial" pitchFamily="34" charset="0"/>
            </a:endParaRPr>
          </a:p>
        </p:txBody>
      </p:sp>
      <p:sp>
        <p:nvSpPr>
          <p:cNvPr id="9" name="Rectangle 8"/>
          <p:cNvSpPr/>
          <p:nvPr/>
        </p:nvSpPr>
        <p:spPr>
          <a:xfrm>
            <a:off x="460375" y="968023"/>
            <a:ext cx="8150226" cy="2554545"/>
          </a:xfrm>
          <a:prstGeom prst="rect">
            <a:avLst/>
          </a:prstGeom>
          <a:noFill/>
        </p:spPr>
        <p:txBody>
          <a:bodyPr wrap="square">
            <a:spAutoFit/>
          </a:bodyPr>
          <a:lstStyle/>
          <a:p>
            <a:pPr marL="342900" indent="-342900">
              <a:buFont typeface="Arial" panose="020B0604020202020204" pitchFamily="34" charset="0"/>
              <a:buChar char="•"/>
            </a:pPr>
            <a:r>
              <a:rPr lang="en-IN" sz="2000" dirty="0" smtClean="0">
                <a:solidFill>
                  <a:schemeClr val="bg2">
                    <a:lumMod val="25000"/>
                  </a:schemeClr>
                </a:solidFill>
                <a:latin typeface="Arial" panose="020B0604020202020204" pitchFamily="34" charset="0"/>
                <a:cs typeface="Arial" panose="020B0604020202020204" pitchFamily="34" charset="0"/>
              </a:rPr>
              <a:t>System </a:t>
            </a:r>
            <a:r>
              <a:rPr lang="en-IN" sz="2000" dirty="0">
                <a:solidFill>
                  <a:schemeClr val="bg2">
                    <a:lumMod val="25000"/>
                  </a:schemeClr>
                </a:solidFill>
                <a:latin typeface="Arial" panose="020B0604020202020204" pitchFamily="34" charset="0"/>
                <a:cs typeface="Arial" panose="020B0604020202020204" pitchFamily="34" charset="0"/>
              </a:rPr>
              <a:t>Variable Commands (Sets a system variable to alter the SQL*Plus environment settings for your current session</a:t>
            </a:r>
            <a:r>
              <a:rPr lang="en-IN" sz="2000" dirty="0" smtClean="0">
                <a:solidFill>
                  <a:schemeClr val="bg2">
                    <a:lumMod val="25000"/>
                  </a:schemeClr>
                </a:solidFill>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SQL </a:t>
            </a:r>
            <a:r>
              <a:rPr lang="en-IN" sz="2000" dirty="0" smtClean="0">
                <a:solidFill>
                  <a:schemeClr val="bg2">
                    <a:lumMod val="25000"/>
                  </a:schemeClr>
                </a:solidFill>
                <a:latin typeface="Arial" panose="020B0604020202020204" pitchFamily="34" charset="0"/>
                <a:cs typeface="Arial" panose="020B0604020202020204" pitchFamily="34" charset="0"/>
              </a:rPr>
              <a:t>Commands</a:t>
            </a:r>
          </a:p>
          <a:p>
            <a:pPr marL="342900" indent="-342900">
              <a:buFont typeface="Arial" panose="020B0604020202020204" pitchFamily="34" charset="0"/>
              <a:buChar char="•"/>
            </a:pPr>
            <a:endParaRPr lang="en-IN" sz="2000" dirty="0">
              <a:solidFill>
                <a:schemeClr val="bg2">
                  <a:lumMod val="25000"/>
                </a:schemeClr>
              </a:solidFill>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PL/SQL Commands</a:t>
            </a:r>
          </a:p>
        </p:txBody>
      </p:sp>
    </p:spTree>
    <p:extLst>
      <p:ext uri="{BB962C8B-B14F-4D97-AF65-F5344CB8AC3E}">
        <p14:creationId xmlns:p14="http://schemas.microsoft.com/office/powerpoint/2010/main" val="765576259"/>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types </a:t>
            </a:r>
            <a:r>
              <a:rPr lang="en-IN" sz="4800" dirty="0">
                <a:solidFill>
                  <a:srgbClr val="7EEEE3"/>
                </a:solidFill>
                <a:latin typeface="Segoe UI Light" panose="020B0502040204020203" pitchFamily="34" charset="0"/>
                <a:cs typeface="Segoe UI Light" panose="020B0502040204020203" pitchFamily="34" charset="0"/>
              </a:rPr>
              <a:t>of </a:t>
            </a:r>
            <a:r>
              <a:rPr lang="en-IN" sz="4800" dirty="0" smtClean="0">
                <a:solidFill>
                  <a:srgbClr val="7EEEE3"/>
                </a:solidFill>
                <a:latin typeface="Segoe UI Light" panose="020B0502040204020203" pitchFamily="34" charset="0"/>
                <a:cs typeface="Segoe UI Light" panose="020B0502040204020203" pitchFamily="34" charset="0"/>
              </a:rPr>
              <a:t>object</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131133595"/>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 types</a:t>
            </a:r>
            <a:endParaRPr lang="en-US" sz="3200" b="1" i="1" dirty="0">
              <a:solidFill>
                <a:srgbClr val="FFFF00"/>
              </a:solidFill>
              <a:latin typeface="Arial" pitchFamily="34" charset="0"/>
              <a:cs typeface="Arial" pitchFamily="34" charset="0"/>
            </a:endParaRPr>
          </a:p>
        </p:txBody>
      </p:sp>
      <p:sp>
        <p:nvSpPr>
          <p:cNvPr id="6" name="Rectangle 5"/>
          <p:cNvSpPr/>
          <p:nvPr/>
        </p:nvSpPr>
        <p:spPr>
          <a:xfrm>
            <a:off x="4419600" y="762000"/>
            <a:ext cx="4572000" cy="240065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Java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Procedure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Function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Trigger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Package Object</a:t>
            </a:r>
          </a:p>
        </p:txBody>
      </p:sp>
      <p:sp>
        <p:nvSpPr>
          <p:cNvPr id="9" name="Rectangle 8"/>
          <p:cNvSpPr/>
          <p:nvPr/>
        </p:nvSpPr>
        <p:spPr>
          <a:xfrm>
            <a:off x="914400" y="762000"/>
            <a:ext cx="4572000" cy="3323987"/>
          </a:xfrm>
          <a:prstGeom prst="rect">
            <a:avLst/>
          </a:prstGeom>
        </p:spPr>
        <p:txBody>
          <a:bodyPr>
            <a:spAutoFit/>
          </a:bodyPr>
          <a:lstStyle/>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Table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View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Synonym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Sequence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Index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Type Object</a:t>
            </a:r>
          </a:p>
          <a:p>
            <a:pPr marL="285750" indent="-285750">
              <a:lnSpc>
                <a:spcPct val="150000"/>
              </a:lnSpc>
              <a:buFont typeface="Arial" panose="020B0604020202020204" pitchFamily="34" charset="0"/>
              <a:buChar char="•"/>
            </a:pPr>
            <a:r>
              <a:rPr lang="en-IN" sz="2000" dirty="0">
                <a:solidFill>
                  <a:schemeClr val="bg2">
                    <a:lumMod val="25000"/>
                  </a:schemeClr>
                </a:solidFill>
                <a:latin typeface="Arial" panose="020B0604020202020204" pitchFamily="34" charset="0"/>
                <a:cs typeface="Arial" panose="020B0604020202020204" pitchFamily="34" charset="0"/>
              </a:rPr>
              <a:t>User Object</a:t>
            </a:r>
          </a:p>
        </p:txBody>
      </p:sp>
    </p:spTree>
    <p:extLst>
      <p:ext uri="{BB962C8B-B14F-4D97-AF65-F5344CB8AC3E}">
        <p14:creationId xmlns:p14="http://schemas.microsoft.com/office/powerpoint/2010/main" val="361799314"/>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comments</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60435884"/>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comments</a:t>
            </a:r>
          </a:p>
        </p:txBody>
      </p:sp>
      <p:sp>
        <p:nvSpPr>
          <p:cNvPr id="4" name="Rectangle 3"/>
          <p:cNvSpPr/>
          <p:nvPr/>
        </p:nvSpPr>
        <p:spPr>
          <a:xfrm>
            <a:off x="152400" y="1065600"/>
            <a:ext cx="8839200" cy="4154984"/>
          </a:xfrm>
          <a:prstGeom prst="rect">
            <a:avLst/>
          </a:prstGeom>
        </p:spPr>
        <p:txBody>
          <a:bodyPr wrap="square">
            <a:spAutoFit/>
          </a:bodyPr>
          <a:lstStyle/>
          <a:p>
            <a:pPr marL="342900" indent="-342900">
              <a:buFont typeface="Arial" panose="020B0604020202020204" pitchFamily="34" charset="0"/>
              <a:buChar char="•"/>
            </a:pPr>
            <a:r>
              <a:rPr lang="en-IN" dirty="0"/>
              <a:t>B</a:t>
            </a:r>
            <a:r>
              <a:rPr lang="en-IN" dirty="0" smtClean="0"/>
              <a:t>egin </a:t>
            </a:r>
            <a:r>
              <a:rPr lang="en-IN" dirty="0"/>
              <a:t>the comment with </a:t>
            </a:r>
            <a:r>
              <a:rPr lang="en-IN" b="1" dirty="0">
                <a:solidFill>
                  <a:srgbClr val="FF0000"/>
                </a:solidFill>
                <a:latin typeface="Arial" panose="020B0604020202020204" pitchFamily="34" charset="0"/>
                <a:cs typeface="Arial" panose="020B0604020202020204" pitchFamily="34" charset="0"/>
              </a:rPr>
              <a:t>--</a:t>
            </a:r>
            <a:r>
              <a:rPr lang="en-IN" dirty="0"/>
              <a:t> </a:t>
            </a:r>
            <a:r>
              <a:rPr lang="en-IN" b="1" i="1" dirty="0"/>
              <a:t>(two hyphens)</a:t>
            </a:r>
            <a:r>
              <a:rPr lang="en-IN" dirty="0"/>
              <a:t>. Proceed with the text of the comment. This text cannot extend to a new line</a:t>
            </a:r>
            <a:r>
              <a:rPr lang="en-IN" dirty="0" smtClean="0"/>
              <a:t>.</a:t>
            </a:r>
          </a:p>
          <a:p>
            <a:endParaRPr lang="en-IN"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dirty="0" smtClean="0"/>
              <a:t>Begin the comment with a </a:t>
            </a:r>
            <a:r>
              <a:rPr lang="en-IN" b="1" i="1" dirty="0"/>
              <a:t>slash and an asterisk </a:t>
            </a:r>
            <a:r>
              <a:rPr lang="en-IN" dirty="0" smtClean="0"/>
              <a:t>(</a:t>
            </a:r>
            <a:r>
              <a:rPr lang="en-IN" b="1" dirty="0">
                <a:solidFill>
                  <a:srgbClr val="FF0000"/>
                </a:solidFill>
                <a:latin typeface="Arial" panose="020B0604020202020204" pitchFamily="34" charset="0"/>
                <a:cs typeface="Arial" panose="020B0604020202020204" pitchFamily="34" charset="0"/>
              </a:rPr>
              <a:t>/*</a:t>
            </a:r>
            <a:r>
              <a:rPr lang="en-IN" dirty="0" smtClean="0"/>
              <a:t>). Proceed with the text of the comment. This text can span multiple lines. End </a:t>
            </a:r>
            <a:r>
              <a:rPr lang="en-IN" dirty="0"/>
              <a:t>the comment with an </a:t>
            </a:r>
            <a:r>
              <a:rPr lang="en-IN" b="1" i="1" dirty="0"/>
              <a:t>asterisk and a slash</a:t>
            </a:r>
            <a:r>
              <a:rPr lang="en-IN" dirty="0"/>
              <a:t> </a:t>
            </a:r>
            <a:r>
              <a:rPr lang="en-IN" dirty="0" smtClean="0"/>
              <a:t>(</a:t>
            </a:r>
            <a:r>
              <a:rPr lang="en-IN" b="1" dirty="0" smtClean="0">
                <a:solidFill>
                  <a:srgbClr val="FF0000"/>
                </a:solidFill>
                <a:latin typeface="Arial" panose="020B0604020202020204" pitchFamily="34" charset="0"/>
                <a:cs typeface="Arial" panose="020B0604020202020204" pitchFamily="34" charset="0"/>
              </a:rPr>
              <a:t>*/</a:t>
            </a:r>
            <a:r>
              <a:rPr lang="en-IN" dirty="0" smtClean="0"/>
              <a:t>).</a:t>
            </a:r>
          </a:p>
          <a:p>
            <a:pPr marL="342900" indent="-342900">
              <a:buFont typeface="Arial" panose="020B0604020202020204" pitchFamily="34" charset="0"/>
              <a:buChar char="•"/>
            </a:pPr>
            <a:endParaRPr lang="en-IN" sz="2400" dirty="0">
              <a:latin typeface="Arial" panose="020B0604020202020204" pitchFamily="34" charset="0"/>
              <a:cs typeface="Arial" panose="020B0604020202020204" pitchFamily="34" charset="0"/>
            </a:endParaRP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a:t>
            </a:r>
            <a:r>
              <a:rPr lang="en-IN" sz="2200" dirty="0" smtClean="0">
                <a:solidFill>
                  <a:srgbClr val="92D050"/>
                </a:solidFill>
                <a:latin typeface="Calibri" panose="020F0502020204030204" pitchFamily="34" charset="0"/>
                <a:cs typeface="Calibri" panose="020F0502020204030204" pitchFamily="34" charset="0"/>
              </a:rPr>
              <a:t> by saleel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solidFill>
                  <a:srgbClr val="C00000"/>
                </a:solidFill>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solidFill>
                  <a:srgbClr val="C00000"/>
                </a:solidFill>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C00000"/>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a:solidFill>
                  <a:srgbClr val="006C86"/>
                </a:solidFill>
                <a:latin typeface="Calibri" panose="020F0502020204030204" pitchFamily="34" charset="0"/>
                <a:cs typeface="Calibri" panose="020F0502020204030204" pitchFamily="34" charset="0"/>
              </a:rPr>
              <a:t>select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 This is the test */ </a:t>
            </a:r>
            <a:r>
              <a:rPr lang="en-IN" sz="2200" dirty="0">
                <a:solidFill>
                  <a:srgbClr val="006C86"/>
                </a:solidFill>
                <a:latin typeface="Calibri" panose="020F0502020204030204" pitchFamily="34" charset="0"/>
                <a:cs typeface="Calibri" panose="020F0502020204030204" pitchFamily="34" charset="0"/>
              </a:rPr>
              <a:t>from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a:solidFill>
                  <a:srgbClr val="006C86"/>
                </a:solidFill>
                <a:latin typeface="Calibri" panose="020F0502020204030204" pitchFamily="34" charset="0"/>
                <a:cs typeface="Calibri" panose="020F0502020204030204" pitchFamily="34" charset="0"/>
              </a:rPr>
              <a:t> </a:t>
            </a:r>
            <a:r>
              <a:rPr lang="en-IN" sz="2200" dirty="0">
                <a:solidFill>
                  <a:srgbClr val="92D050"/>
                </a:solidFill>
                <a:latin typeface="Calibri" panose="020F0502020204030204" pitchFamily="34" charset="0"/>
                <a:cs typeface="Calibri" panose="020F0502020204030204" pitchFamily="34" charset="0"/>
              </a:rPr>
              <a:t>--by </a:t>
            </a:r>
            <a:r>
              <a:rPr lang="en-IN" sz="2200" dirty="0" smtClean="0">
                <a:solidFill>
                  <a:srgbClr val="92D050"/>
                </a:solidFill>
                <a:latin typeface="Calibri" panose="020F0502020204030204" pitchFamily="34" charset="0"/>
                <a:cs typeface="Calibri" panose="020F0502020204030204" pitchFamily="34" charset="0"/>
              </a:rPr>
              <a:t>saleel</a:t>
            </a:r>
            <a:r>
              <a:rPr lang="en-IN" sz="2200" dirty="0" smtClean="0">
                <a:solidFill>
                  <a:schemeClr val="bg1">
                    <a:lumMod val="50000"/>
                  </a:schemeClr>
                </a:solidFill>
                <a:latin typeface="Calibri" panose="020F0502020204030204" pitchFamily="34" charset="0"/>
                <a:cs typeface="Calibri" panose="020F0502020204030204" pitchFamily="34" charset="0"/>
              </a:rPr>
              <a:t>;</a:t>
            </a:r>
          </a:p>
          <a:p>
            <a:pPr>
              <a:lnSpc>
                <a:spcPct val="150000"/>
              </a:lnSpc>
            </a:pPr>
            <a:r>
              <a:rPr lang="en-IN" sz="2200" dirty="0" smtClean="0">
                <a:solidFill>
                  <a:srgbClr val="006C86"/>
                </a:solidFill>
                <a:latin typeface="Calibri" panose="020F0502020204030204" pitchFamily="34" charset="0"/>
                <a:cs typeface="Calibri" panose="020F0502020204030204" pitchFamily="34" charset="0"/>
              </a:rPr>
              <a:t>select</a:t>
            </a:r>
            <a:r>
              <a:rPr lang="en-IN" sz="2200" dirty="0" smtClean="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smtClean="0">
                <a:solidFill>
                  <a:srgbClr val="92D050"/>
                </a:solidFill>
                <a:latin typeface="Calibri" panose="020F0502020204030204" pitchFamily="34" charset="0"/>
                <a:cs typeface="Calibri" panose="020F0502020204030204" pitchFamily="34" charset="0"/>
              </a:rPr>
              <a:t>/ * </a:t>
            </a:r>
            <a:r>
              <a:rPr lang="en-IN" sz="2200" dirty="0">
                <a:solidFill>
                  <a:srgbClr val="92D050"/>
                </a:solidFill>
                <a:latin typeface="Calibri" panose="020F0502020204030204" pitchFamily="34" charset="0"/>
                <a:cs typeface="Calibri" panose="020F0502020204030204" pitchFamily="34" charset="0"/>
              </a:rPr>
              <a:t>This is the test </a:t>
            </a:r>
            <a:r>
              <a:rPr lang="en-IN" sz="2200" dirty="0" smtClean="0">
                <a:solidFill>
                  <a:srgbClr val="92D050"/>
                </a:solidFill>
                <a:latin typeface="Calibri" panose="020F0502020204030204" pitchFamily="34" charset="0"/>
                <a:cs typeface="Calibri" panose="020F0502020204030204" pitchFamily="34" charset="0"/>
              </a:rPr>
              <a:t>* /</a:t>
            </a:r>
            <a:r>
              <a:rPr lang="en-IN" sz="2200" dirty="0" smtClean="0">
                <a:latin typeface="Calibri" panose="020F0502020204030204" pitchFamily="34" charset="0"/>
                <a:cs typeface="Calibri" panose="020F0502020204030204" pitchFamily="34" charset="0"/>
              </a:rPr>
              <a:t> </a:t>
            </a:r>
            <a:r>
              <a:rPr lang="en-IN" sz="2200" dirty="0">
                <a:solidFill>
                  <a:srgbClr val="006C86"/>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emp</a:t>
            </a:r>
            <a:r>
              <a:rPr lang="en-IN" sz="2200" dirty="0" smtClean="0">
                <a:solidFill>
                  <a:schemeClr val="bg1">
                    <a:lumMod val="50000"/>
                  </a:schemeClr>
                </a:solidFill>
                <a:latin typeface="Calibri" panose="020F0502020204030204" pitchFamily="34" charset="0"/>
                <a:cs typeface="Calibri" panose="020F0502020204030204" pitchFamily="34" charset="0"/>
              </a:rPr>
              <a:t>;</a:t>
            </a:r>
            <a:r>
              <a:rPr lang="en-IN" sz="2200" dirty="0" smtClean="0">
                <a:latin typeface="Calibri" panose="020F0502020204030204" pitchFamily="34" charset="0"/>
                <a:cs typeface="Calibri" panose="020F0502020204030204" pitchFamily="34" charset="0"/>
              </a:rPr>
              <a:t>  </a:t>
            </a:r>
            <a:r>
              <a:rPr lang="en-IN" sz="2200" dirty="0" smtClean="0">
                <a:solidFill>
                  <a:srgbClr val="C00000"/>
                </a:solidFill>
                <a:latin typeface="Calibri" panose="020F0502020204030204" pitchFamily="34" charset="0"/>
                <a:cs typeface="Calibri" panose="020F0502020204030204" pitchFamily="34" charset="0"/>
              </a:rPr>
              <a:t>// error</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7EEEE3"/>
                </a:solidFill>
                <a:latin typeface="Segoe UI Light" panose="020B0502040204020203" pitchFamily="34" charset="0"/>
                <a:cs typeface="Segoe UI Light" panose="020B0502040204020203" pitchFamily="34" charset="0"/>
              </a:rPr>
              <a:t>login</a:t>
            </a:r>
            <a:endParaRPr lang="en-US" sz="4600" dirty="0">
              <a:solidFill>
                <a:srgbClr val="7EEEE3"/>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584775"/>
          </a:xfrm>
          <a:prstGeom prst="rect">
            <a:avLst/>
          </a:prstGeom>
          <a:solidFill>
            <a:schemeClr val="accent4">
              <a:lumMod val="75000"/>
            </a:schemeClr>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login</a:t>
            </a:r>
            <a:endParaRPr lang="en-US" sz="3200" b="1" i="1" dirty="0">
              <a:solidFill>
                <a:srgbClr val="FFFF00"/>
              </a:solidFill>
              <a:latin typeface="Arial" pitchFamily="34" charset="0"/>
              <a:cs typeface="Arial" pitchFamily="34" charset="0"/>
            </a:endParaRPr>
          </a:p>
        </p:txBody>
      </p:sp>
      <p:sp>
        <p:nvSpPr>
          <p:cNvPr id="2" name="Rectangle 1"/>
          <p:cNvSpPr/>
          <p:nvPr/>
        </p:nvSpPr>
        <p:spPr>
          <a:xfrm>
            <a:off x="76200" y="76200"/>
            <a:ext cx="2363147" cy="400110"/>
          </a:xfrm>
          <a:prstGeom prst="rect">
            <a:avLst/>
          </a:prstGeom>
          <a:solidFill>
            <a:schemeClr val="accent4">
              <a:lumMod val="75000"/>
            </a:schemeClr>
          </a:solidFill>
        </p:spPr>
        <p:txBody>
          <a:bodyPr wrap="none">
            <a:spAutoFit/>
          </a:bodyPr>
          <a:lstStyle/>
          <a:p>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default </a:t>
            </a:r>
            <a:r>
              <a:rPr lang="en-IN" sz="2000" i="1" dirty="0">
                <a:solidFill>
                  <a:srgbClr val="FFFF00"/>
                </a:solidFill>
                <a:latin typeface="Arial" panose="020B0604020202020204" pitchFamily="34" charset="0"/>
                <a:ea typeface="Calibri" panose="020F0502020204030204" pitchFamily="34" charset="0"/>
                <a:cs typeface="Arial" panose="020B0604020202020204" pitchFamily="34" charset="0"/>
              </a:rPr>
              <a:t>port </a:t>
            </a:r>
            <a:r>
              <a:rPr lang="en-IN" sz="2000" i="1" dirty="0" smtClean="0">
                <a:solidFill>
                  <a:srgbClr val="FFFF00"/>
                </a:solidFill>
                <a:latin typeface="Arial" panose="020B0604020202020204" pitchFamily="34" charset="0"/>
                <a:ea typeface="Calibri" panose="020F0502020204030204" pitchFamily="34" charset="0"/>
                <a:cs typeface="Arial" panose="020B0604020202020204" pitchFamily="34" charset="0"/>
              </a:rPr>
              <a:t>is 1521</a:t>
            </a:r>
            <a:endParaRPr lang="en-IN" sz="2000" i="1" dirty="0">
              <a:solidFill>
                <a:srgbClr val="FFFF00"/>
              </a:solidFill>
              <a:latin typeface="Arial" panose="020B0604020202020204" pitchFamily="34" charset="0"/>
              <a:cs typeface="Arial" panose="020B0604020202020204" pitchFamily="34" charset="0"/>
            </a:endParaRPr>
          </a:p>
        </p:txBody>
      </p:sp>
      <p:grpSp>
        <p:nvGrpSpPr>
          <p:cNvPr id="6" name="Group 5"/>
          <p:cNvGrpSpPr/>
          <p:nvPr/>
        </p:nvGrpSpPr>
        <p:grpSpPr>
          <a:xfrm>
            <a:off x="155575" y="609600"/>
            <a:ext cx="8836026" cy="1615827"/>
            <a:chOff x="155575" y="609600"/>
            <a:chExt cx="8836026" cy="1615827"/>
          </a:xfrm>
        </p:grpSpPr>
        <p:sp>
          <p:nvSpPr>
            <p:cNvPr id="4" name="Rectangle 3"/>
            <p:cNvSpPr/>
            <p:nvPr/>
          </p:nvSpPr>
          <p:spPr>
            <a:xfrm>
              <a:off x="155575" y="609600"/>
              <a:ext cx="8836026" cy="161582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a:t>
              </a:r>
              <a:r>
                <a:rPr lang="en-IN" sz="2200" dirty="0" smtClean="0">
                  <a:solidFill>
                    <a:srgbClr val="006C86"/>
                  </a:solidFill>
                  <a:latin typeface="Calibri" panose="020F0502020204030204" pitchFamily="34" charset="0"/>
                  <a:cs typeface="Calibri" panose="020F0502020204030204" pitchFamily="34" charset="0"/>
                </a:rPr>
                <a:t>sqlplus</a:t>
              </a:r>
            </a:p>
            <a:p>
              <a:pPr marL="342900" indent="-342900">
                <a:lnSpc>
                  <a:spcPct val="150000"/>
                </a:lnSpc>
                <a:buFont typeface="Wingdings" panose="05000000000000000000" pitchFamily="2" charset="2"/>
                <a:buChar char="§"/>
              </a:pPr>
              <a:r>
                <a:rPr lang="en-IN" sz="2200" dirty="0" smtClean="0">
                  <a:solidFill>
                    <a:srgbClr val="006C86"/>
                  </a:solidFill>
                  <a:latin typeface="Calibri" panose="020F0502020204030204" pitchFamily="34" charset="0"/>
                  <a:cs typeface="Calibri" panose="020F0502020204030204" pitchFamily="34" charset="0"/>
                </a:rPr>
                <a:t>C</a:t>
              </a:r>
              <a:r>
                <a:rPr lang="en-IN" sz="2200" dirty="0">
                  <a:solidFill>
                    <a:srgbClr val="006C86"/>
                  </a:solidFill>
                  <a:latin typeface="Calibri" panose="020F0502020204030204" pitchFamily="34" charset="0"/>
                  <a:cs typeface="Calibri" panose="020F0502020204030204" pitchFamily="34" charset="0"/>
                </a:rPr>
                <a:t>:\&gt; sqlplus c##</a:t>
              </a:r>
              <a:r>
                <a:rPr lang="en-IN" sz="2200" dirty="0" smtClean="0">
                  <a:solidFill>
                    <a:srgbClr val="006C86"/>
                  </a:solidFill>
                  <a:latin typeface="Calibri" panose="020F0502020204030204" pitchFamily="34" charset="0"/>
                  <a:cs typeface="Calibri" panose="020F0502020204030204" pitchFamily="34" charset="0"/>
                </a:rPr>
                <a:t>saleel</a:t>
              </a:r>
            </a:p>
            <a:p>
              <a:pPr marL="342900" indent="-342900">
                <a:lnSpc>
                  <a:spcPct val="150000"/>
                </a:lnSpc>
                <a:buFont typeface="Wingdings" panose="05000000000000000000" pitchFamily="2" charset="2"/>
                <a:buChar char="§"/>
              </a:pPr>
              <a:r>
                <a:rPr lang="en-IN" sz="2200" dirty="0">
                  <a:solidFill>
                    <a:srgbClr val="006C86"/>
                  </a:solidFill>
                  <a:latin typeface="Calibri" panose="020F0502020204030204" pitchFamily="34" charset="0"/>
                  <a:cs typeface="Calibri" panose="020F0502020204030204" pitchFamily="34" charset="0"/>
                </a:rPr>
                <a:t>C:\&gt; sqlplus c##</a:t>
              </a:r>
              <a:r>
                <a:rPr lang="en-IN" sz="2200" dirty="0" smtClean="0">
                  <a:solidFill>
                    <a:srgbClr val="006C86"/>
                  </a:solidFill>
                  <a:latin typeface="Calibri" panose="020F0502020204030204" pitchFamily="34" charset="0"/>
                  <a:cs typeface="Calibri" panose="020F0502020204030204" pitchFamily="34" charset="0"/>
                </a:rPr>
                <a:t>saleel/saleel@orcl</a:t>
              </a:r>
              <a:endParaRPr lang="en-IN" sz="2200" dirty="0">
                <a:solidFill>
                  <a:srgbClr val="006C86"/>
                </a:solidFill>
                <a:latin typeface="Calibri" panose="020F0502020204030204" pitchFamily="34" charset="0"/>
                <a:cs typeface="Calibri" panose="020F0502020204030204" pitchFamily="34" charset="0"/>
              </a:endParaRPr>
            </a:p>
          </p:txBody>
        </p:sp>
        <p:sp>
          <p:nvSpPr>
            <p:cNvPr id="38" name="Rectangle 37"/>
            <p:cNvSpPr/>
            <p:nvPr/>
          </p:nvSpPr>
          <p:spPr>
            <a:xfrm>
              <a:off x="1905000" y="75111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42" name="Rectangle 41"/>
            <p:cNvSpPr/>
            <p:nvPr/>
          </p:nvSpPr>
          <p:spPr>
            <a:xfrm>
              <a:off x="4419600" y="1719944"/>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sp>
          <p:nvSpPr>
            <p:cNvPr id="10" name="Rectangle 9"/>
            <p:cNvSpPr/>
            <p:nvPr/>
          </p:nvSpPr>
          <p:spPr>
            <a:xfrm>
              <a:off x="2971800" y="1219200"/>
              <a:ext cx="533400" cy="461665"/>
            </a:xfrm>
            <a:prstGeom prst="rect">
              <a:avLst/>
            </a:prstGeom>
          </p:spPr>
          <p:txBody>
            <a:bodyPr wrap="square">
              <a:spAutoFit/>
            </a:bodyPr>
            <a:lstStyle/>
            <a:p>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sym typeface="Wingdings 3" panose="05040102010807070707" pitchFamily="18" charset="2"/>
                </a:rPr>
                <a:t></a:t>
              </a:r>
              <a:r>
                <a:rPr lang="en-US" sz="2400" b="1" dirty="0">
                  <a:solidFill>
                    <a:srgbClr val="C00000"/>
                  </a:solidFill>
                  <a:latin typeface="Webdings" panose="05030102010509060703" pitchFamily="18" charset="2"/>
                  <a:ea typeface="Microsoft JhengHei" panose="020B0604030504040204" pitchFamily="34" charset="-120"/>
                  <a:cs typeface="Times New Roman" panose="02020603050405020304" pitchFamily="18" charset="0"/>
                </a:rPr>
                <a:t> </a:t>
              </a:r>
              <a:endParaRPr lang="en-IN" sz="2400" dirty="0">
                <a:solidFill>
                  <a:srgbClr val="C00000"/>
                </a:solidFill>
                <a:latin typeface="Webdings" panose="05030102010509060703" pitchFamily="18" charset="2"/>
                <a:ea typeface="Microsoft JhengHei" panose="020B0604030504040204" pitchFamily="34" charset="-120"/>
              </a:endParaRPr>
            </a:p>
          </p:txBody>
        </p:sp>
      </p:grpSp>
      <p:pic>
        <p:nvPicPr>
          <p:cNvPr id="5" name="Picture 4"/>
          <p:cNvPicPr>
            <a:picLocks noChangeAspect="1"/>
          </p:cNvPicPr>
          <p:nvPr/>
        </p:nvPicPr>
        <p:blipFill>
          <a:blip r:embed="rId2"/>
          <a:stretch>
            <a:fillRect/>
          </a:stretch>
        </p:blipFill>
        <p:spPr>
          <a:xfrm>
            <a:off x="155575" y="2197801"/>
            <a:ext cx="8836025" cy="4294689"/>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7EEEE3"/>
                </a:solidFill>
                <a:latin typeface="Segoe UI Light" panose="020B0502040204020203" pitchFamily="34" charset="0"/>
                <a:cs typeface="Segoe UI Light" panose="020B0502040204020203" pitchFamily="34" charset="0"/>
              </a:rPr>
              <a:t>What is a database </a:t>
            </a:r>
            <a:r>
              <a:rPr lang="en-IN" dirty="0" smtClean="0">
                <a:solidFill>
                  <a:srgbClr val="7EEEE3"/>
                </a:solidFill>
                <a:latin typeface="Segoe UI Light" panose="020B0502040204020203" pitchFamily="34" charset="0"/>
                <a:cs typeface="Segoe UI Light" panose="020B0502040204020203" pitchFamily="34" charset="0"/>
              </a:rPr>
              <a:t>management </a:t>
            </a:r>
            <a:r>
              <a:rPr lang="en-IN" dirty="0">
                <a:solidFill>
                  <a:srgbClr val="7EEEE3"/>
                </a:solidFill>
                <a:latin typeface="Segoe UI Light" panose="020B0502040204020203" pitchFamily="34" charset="0"/>
                <a:cs typeface="Segoe UI Light" panose="020B0502040204020203" pitchFamily="34" charset="0"/>
              </a:rPr>
              <a:t>system?</a:t>
            </a:r>
            <a:endParaRPr lang="en-US" dirty="0">
              <a:solidFill>
                <a:srgbClr val="7EEEE3"/>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describe</a:t>
            </a:r>
            <a:endParaRPr lang="en-US" i="1" dirty="0">
              <a:solidFill>
                <a:srgbClr val="7EEEE3"/>
              </a:solidFill>
            </a:endParaRPr>
          </a:p>
        </p:txBody>
      </p:sp>
      <p:sp>
        <p:nvSpPr>
          <p:cNvPr id="3" name="Rectangle 2"/>
          <p:cNvSpPr/>
          <p:nvPr/>
        </p:nvSpPr>
        <p:spPr>
          <a:xfrm>
            <a:off x="152400" y="3352800"/>
            <a:ext cx="8826500" cy="769441"/>
          </a:xfrm>
          <a:prstGeom prst="rect">
            <a:avLst/>
          </a:prstGeom>
        </p:spPr>
        <p:txBody>
          <a:bodyPr wrap="square">
            <a:spAutoFit/>
          </a:bodyPr>
          <a:lstStyle/>
          <a:p>
            <a:pPr algn="just"/>
            <a:r>
              <a:rPr lang="en-IN" sz="2200" dirty="0">
                <a:solidFill>
                  <a:schemeClr val="bg2">
                    <a:lumMod val="50000"/>
                  </a:schemeClr>
                </a:solidFill>
                <a:latin typeface="Segoe UI Light" panose="020B0502040204020203" pitchFamily="34" charset="0"/>
                <a:cs typeface="Segoe UI Light" panose="020B0502040204020203" pitchFamily="34" charset="0"/>
              </a:rPr>
              <a:t>Lists the column definitions for the specified </a:t>
            </a:r>
            <a:r>
              <a:rPr lang="en-IN" sz="2200" b="1" i="1" dirty="0">
                <a:solidFill>
                  <a:schemeClr val="bg2">
                    <a:lumMod val="50000"/>
                  </a:schemeClr>
                </a:solidFill>
                <a:latin typeface="Segoe UI Light" panose="020B0502040204020203" pitchFamily="34" charset="0"/>
                <a:cs typeface="Segoe UI Light" panose="020B0502040204020203" pitchFamily="34" charset="0"/>
              </a:rPr>
              <a:t>table</a:t>
            </a:r>
            <a:r>
              <a:rPr lang="en-IN" sz="2200" dirty="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view</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type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or </a:t>
            </a:r>
            <a:r>
              <a:rPr lang="en-IN" sz="2200" b="1" i="1" dirty="0">
                <a:solidFill>
                  <a:schemeClr val="bg2">
                    <a:lumMod val="50000"/>
                  </a:schemeClr>
                </a:solidFill>
                <a:latin typeface="Segoe UI Light" panose="020B0502040204020203" pitchFamily="34" charset="0"/>
                <a:cs typeface="Segoe UI Light" panose="020B0502040204020203" pitchFamily="34" charset="0"/>
              </a:rPr>
              <a:t>synonym</a:t>
            </a:r>
            <a:r>
              <a:rPr lang="en-IN" sz="2200" dirty="0">
                <a:solidFill>
                  <a:schemeClr val="bg2">
                    <a:lumMod val="50000"/>
                  </a:schemeClr>
                </a:solidFill>
                <a:latin typeface="Segoe UI Light" panose="020B0502040204020203" pitchFamily="34" charset="0"/>
                <a:cs typeface="Segoe UI Light" panose="020B0502040204020203" pitchFamily="34" charset="0"/>
              </a:rPr>
              <a:t>, or the specifications for the specified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function</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procedure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 </a:t>
            </a:r>
            <a:r>
              <a:rPr lang="en-IN" sz="2200" dirty="0">
                <a:solidFill>
                  <a:schemeClr val="bg2">
                    <a:lumMod val="50000"/>
                  </a:schemeClr>
                </a:solidFill>
                <a:latin typeface="Segoe UI Light" panose="020B0502040204020203" pitchFamily="34" charset="0"/>
                <a:cs typeface="Segoe UI Light" panose="020B0502040204020203" pitchFamily="34" charset="0"/>
              </a:rPr>
              <a:t> or </a:t>
            </a:r>
            <a:r>
              <a:rPr lang="en-IN" sz="2200" b="1" i="1" dirty="0" smtClean="0">
                <a:solidFill>
                  <a:schemeClr val="bg2">
                    <a:lumMod val="50000"/>
                  </a:schemeClr>
                </a:solidFill>
                <a:latin typeface="Segoe UI Light" panose="020B0502040204020203" pitchFamily="34" charset="0"/>
                <a:cs typeface="Segoe UI Light" panose="020B0502040204020203" pitchFamily="34" charset="0"/>
              </a:rPr>
              <a:t>package</a:t>
            </a:r>
            <a:r>
              <a:rPr lang="en-IN" sz="2200" dirty="0" smtClean="0">
                <a:solidFill>
                  <a:schemeClr val="bg2">
                    <a:lumMod val="50000"/>
                  </a:schemeClr>
                </a:solidFill>
                <a:latin typeface="Segoe UI Light" panose="020B0502040204020203" pitchFamily="34" charset="0"/>
                <a:cs typeface="Segoe UI Light" panose="020B0502040204020203" pitchFamily="34" charset="0"/>
              </a:rPr>
              <a:t>.</a:t>
            </a:r>
            <a:endParaRPr lang="en-IN" sz="2200" dirty="0">
              <a:solidFill>
                <a:schemeClr val="bg2">
                  <a:lumMod val="50000"/>
                </a:schemeClr>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solidFill>
                  <a:srgbClr val="BAB294"/>
                </a:solidFill>
                <a:latin typeface="Arial" pitchFamily="34" charset="0"/>
                <a:cs typeface="Arial" pitchFamily="34" charset="0"/>
              </a:rPr>
              <a:t>describe</a:t>
            </a:r>
            <a:endParaRPr lang="en-IN" b="1" dirty="0">
              <a:solidFill>
                <a:srgbClr val="BAB294"/>
              </a:solidFill>
              <a:latin typeface="Arial" pitchFamily="34" charset="0"/>
              <a:cs typeface="Arial" pitchFamily="34" charset="0"/>
            </a:endParaRPr>
          </a:p>
        </p:txBody>
      </p:sp>
      <p:sp>
        <p:nvSpPr>
          <p:cNvPr id="4" name="Rectangle 3"/>
          <p:cNvSpPr/>
          <p:nvPr/>
        </p:nvSpPr>
        <p:spPr>
          <a:xfrm>
            <a:off x="457200" y="1371600"/>
            <a:ext cx="4889480" cy="400110"/>
          </a:xfrm>
          <a:prstGeom prst="rect">
            <a:avLst/>
          </a:prstGeom>
        </p:spPr>
        <p:txBody>
          <a:bodyPr wrap="none">
            <a:spAutoFit/>
          </a:bodyPr>
          <a:lstStyle/>
          <a:p>
            <a:r>
              <a:rPr lang="en-IN" sz="2000" dirty="0">
                <a:solidFill>
                  <a:srgbClr val="BAB294"/>
                </a:solidFill>
              </a:rPr>
              <a:t>DESC[RIBE] {[schema.]object[@db_link]}</a:t>
            </a:r>
          </a:p>
        </p:txBody>
      </p:sp>
      <p:sp>
        <p:nvSpPr>
          <p:cNvPr id="10" name="Rectangle 9"/>
          <p:cNvSpPr/>
          <p:nvPr/>
        </p:nvSpPr>
        <p:spPr>
          <a:xfrm>
            <a:off x="457200" y="1874282"/>
            <a:ext cx="8229600" cy="1785104"/>
          </a:xfrm>
          <a:prstGeom prst="rect">
            <a:avLst/>
          </a:prstGeom>
        </p:spPr>
        <p:txBody>
          <a:bodyPr wrap="square">
            <a:spAutoFit/>
          </a:bodyPr>
          <a:lstStyle/>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a:solidFill>
                  <a:schemeClr val="accent4">
                    <a:lumMod val="50000"/>
                  </a:schemeClr>
                </a:solidFill>
                <a:latin typeface="Calibri" panose="020F0502020204030204" pitchFamily="34" charset="0"/>
                <a:cs typeface="Calibri" panose="020F0502020204030204" pitchFamily="34" charset="0"/>
              </a:rPr>
              <a:t>table_name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materialized_view_name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procedure_name</a:t>
            </a:r>
          </a:p>
          <a:p>
            <a:r>
              <a:rPr lang="en-IN" sz="2200" dirty="0">
                <a:solidFill>
                  <a:srgbClr val="006C86"/>
                </a:solidFill>
                <a:latin typeface="Calibri" panose="020F0502020204030204" pitchFamily="34" charset="0"/>
                <a:cs typeface="Calibri" panose="020F0502020204030204" pitchFamily="34" charset="0"/>
              </a:rPr>
              <a:t>desc</a:t>
            </a:r>
            <a:r>
              <a:rPr lang="en-IN" sz="2200" dirty="0">
                <a:latin typeface="Calibri" panose="020F0502020204030204" pitchFamily="34" charset="0"/>
                <a:cs typeface="Calibri" panose="020F0502020204030204" pitchFamily="34" charset="0"/>
              </a:rPr>
              <a:t> </a:t>
            </a:r>
            <a:r>
              <a:rPr lang="en-IN" sz="2200" dirty="0" smtClean="0">
                <a:solidFill>
                  <a:schemeClr val="accent4">
                    <a:lumMod val="50000"/>
                  </a:schemeClr>
                </a:solidFill>
                <a:latin typeface="Calibri" panose="020F0502020204030204" pitchFamily="34" charset="0"/>
                <a:cs typeface="Calibri" panose="020F0502020204030204" pitchFamily="34" charset="0"/>
              </a:rPr>
              <a:t>function_name</a:t>
            </a: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solidFill>
                  <a:srgbClr val="7EEEE3"/>
                </a:solidFill>
              </a:rPr>
              <a:t>set and show</a:t>
            </a:r>
            <a:endParaRPr lang="en-US" i="1" dirty="0">
              <a:solidFill>
                <a:srgbClr val="7EEEE3"/>
              </a:solidFill>
            </a:endParaRPr>
          </a:p>
        </p:txBody>
      </p:sp>
      <p:sp>
        <p:nvSpPr>
          <p:cNvPr id="4" name="Rectangle 3"/>
          <p:cNvSpPr/>
          <p:nvPr/>
        </p:nvSpPr>
        <p:spPr>
          <a:xfrm>
            <a:off x="152400" y="352646"/>
            <a:ext cx="8839200" cy="1631216"/>
          </a:xfrm>
          <a:prstGeom prst="rect">
            <a:avLst/>
          </a:prstGeom>
        </p:spPr>
        <p:txBody>
          <a:bodyPr wrap="square">
            <a:spAutoFit/>
          </a:bodyPr>
          <a:lstStyle/>
          <a:p>
            <a:r>
              <a:rPr lang="en-IN" sz="2000" b="1" i="1" dirty="0"/>
              <a:t>Sets</a:t>
            </a:r>
            <a:r>
              <a:rPr lang="en-IN" sz="2000" dirty="0"/>
              <a:t> a system variable to alter the SQL*Plus environment settings for your current session.</a:t>
            </a:r>
          </a:p>
          <a:p>
            <a:endParaRPr lang="en-IN" sz="2000" dirty="0"/>
          </a:p>
          <a:p>
            <a:r>
              <a:rPr lang="en-IN" sz="2000" b="1" i="1" dirty="0"/>
              <a:t>Shows</a:t>
            </a:r>
            <a:r>
              <a:rPr lang="en-IN" sz="2000" dirty="0"/>
              <a:t> the value of a SQL*Plus system variable or the current SQL*Plus environment.</a:t>
            </a:r>
          </a:p>
        </p:txBody>
      </p:sp>
    </p:spTree>
    <p:extLst>
      <p:ext uri="{BB962C8B-B14F-4D97-AF65-F5344CB8AC3E}">
        <p14:creationId xmlns:p14="http://schemas.microsoft.com/office/powerpoint/2010/main" val="140521050"/>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SET and SHOW Syntax</a:t>
            </a:r>
            <a:endParaRPr lang="en-IN" b="1" dirty="0">
              <a:latin typeface="Arial" pitchFamily="34" charset="0"/>
              <a:cs typeface="Arial" pitchFamily="34" charset="0"/>
            </a:endParaRPr>
          </a:p>
        </p:txBody>
      </p:sp>
      <p:sp>
        <p:nvSpPr>
          <p:cNvPr id="9" name="Rectangle 8"/>
          <p:cNvSpPr/>
          <p:nvPr/>
        </p:nvSpPr>
        <p:spPr>
          <a:xfrm>
            <a:off x="457200" y="1422737"/>
            <a:ext cx="8305800" cy="1107996"/>
          </a:xfrm>
          <a:prstGeom prst="rect">
            <a:avLst/>
          </a:prstGeom>
        </p:spPr>
        <p:txBody>
          <a:bodyPr wrap="square">
            <a:spAutoFit/>
          </a:bodyPr>
          <a:lstStyle/>
          <a:p>
            <a:r>
              <a:rPr lang="en-IN" sz="2200" dirty="0">
                <a:solidFill>
                  <a:srgbClr val="0077AA"/>
                </a:solidFill>
                <a:latin typeface="Calibri" panose="020F0502020204030204" pitchFamily="34" charset="0"/>
                <a:cs typeface="Calibri" panose="020F0502020204030204" pitchFamily="34" charset="0"/>
              </a:rPr>
              <a:t>SET</a:t>
            </a:r>
            <a:r>
              <a:rPr lang="en-IN" sz="2200" dirty="0">
                <a:latin typeface="Calibri" panose="020F0502020204030204" pitchFamily="34" charset="0"/>
                <a:cs typeface="Calibri" panose="020F0502020204030204" pitchFamily="34" charset="0"/>
              </a:rPr>
              <a:t> </a:t>
            </a:r>
            <a:r>
              <a:rPr lang="en-IN" sz="2200" dirty="0">
                <a:solidFill>
                  <a:srgbClr val="A67F59"/>
                </a:solidFill>
                <a:latin typeface="Calibri" panose="020F0502020204030204" pitchFamily="34" charset="0"/>
                <a:cs typeface="Calibri" panose="020F0502020204030204" pitchFamily="34" charset="0"/>
              </a:rPr>
              <a:t>system_variable</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value</a:t>
            </a:r>
          </a:p>
          <a:p>
            <a:endParaRPr lang="en-IN" sz="2200" dirty="0">
              <a:latin typeface="Calibri" panose="020F0502020204030204" pitchFamily="34" charset="0"/>
              <a:cs typeface="Calibri" panose="020F0502020204030204" pitchFamily="34" charset="0"/>
            </a:endParaRPr>
          </a:p>
          <a:p>
            <a:r>
              <a:rPr lang="en-IN" sz="2200" dirty="0">
                <a:solidFill>
                  <a:srgbClr val="0077AA"/>
                </a:solidFill>
                <a:latin typeface="Calibri" panose="020F0502020204030204" pitchFamily="34" charset="0"/>
                <a:cs typeface="Calibri" panose="020F0502020204030204" pitchFamily="34" charset="0"/>
              </a:rPr>
              <a:t>SHO</a:t>
            </a:r>
            <a:r>
              <a:rPr lang="en-IN" sz="2200" dirty="0">
                <a:solidFill>
                  <a:srgbClr val="A67F59"/>
                </a:solidFill>
                <a:latin typeface="Calibri" panose="020F0502020204030204" pitchFamily="34" charset="0"/>
                <a:cs typeface="Calibri" panose="020F0502020204030204" pitchFamily="34" charset="0"/>
              </a:rPr>
              <a:t>[W]</a:t>
            </a:r>
            <a:r>
              <a:rPr lang="en-IN" sz="2200" dirty="0">
                <a:latin typeface="Calibri" panose="020F0502020204030204" pitchFamily="34" charset="0"/>
                <a:cs typeface="Calibri" panose="020F0502020204030204" pitchFamily="34" charset="0"/>
              </a:rPr>
              <a:t> </a:t>
            </a:r>
            <a:r>
              <a:rPr lang="en-IN" sz="2200" dirty="0">
                <a:solidFill>
                  <a:schemeClr val="bg2">
                    <a:lumMod val="75000"/>
                  </a:schemeClr>
                </a:solidFill>
                <a:latin typeface="Calibri" panose="020F0502020204030204" pitchFamily="34" charset="0"/>
                <a:cs typeface="Calibri" panose="020F0502020204030204" pitchFamily="34" charset="0"/>
              </a:rPr>
              <a:t>option</a:t>
            </a:r>
          </a:p>
        </p:txBody>
      </p:sp>
      <p:sp>
        <p:nvSpPr>
          <p:cNvPr id="10" name="Rectangle 9"/>
          <p:cNvSpPr/>
          <p:nvPr/>
        </p:nvSpPr>
        <p:spPr>
          <a:xfrm>
            <a:off x="4724400" y="260671"/>
            <a:ext cx="4343400" cy="1723549"/>
          </a:xfrm>
          <a:prstGeom prst="rect">
            <a:avLst/>
          </a:prstGeom>
          <a:solidFill>
            <a:schemeClr val="accent3">
              <a:lumMod val="75000"/>
            </a:schemeClr>
          </a:solidFill>
        </p:spPr>
        <p:txBody>
          <a:bodyPr wrap="square">
            <a:spAutoFit/>
          </a:bodyPr>
          <a:lstStyle/>
          <a:p>
            <a:pPr algn="just"/>
            <a:r>
              <a:rPr lang="en-IN" dirty="0">
                <a:solidFill>
                  <a:srgbClr val="FFFF00"/>
                </a:solidFill>
                <a:latin typeface="Arial" panose="020B0604020202020204" pitchFamily="34" charset="0"/>
                <a:cs typeface="Arial" panose="020B0604020202020204" pitchFamily="34" charset="0"/>
              </a:rPr>
              <a:t>To format the DESCRIBE output use the </a:t>
            </a:r>
            <a:r>
              <a:rPr lang="en-IN" sz="2000" b="1" i="1" dirty="0">
                <a:solidFill>
                  <a:srgbClr val="FFFF00"/>
                </a:solidFill>
                <a:latin typeface="Arial" panose="020B0604020202020204" pitchFamily="34" charset="0"/>
                <a:cs typeface="Arial" panose="020B0604020202020204" pitchFamily="34" charset="0"/>
              </a:rPr>
              <a:t>SET</a:t>
            </a:r>
            <a:r>
              <a:rPr lang="en-IN" sz="2400" dirty="0">
                <a:solidFill>
                  <a:srgbClr val="FFFF00"/>
                </a:solidFill>
                <a:latin typeface="Arial" panose="020B0604020202020204" pitchFamily="34" charset="0"/>
                <a:cs typeface="Arial" panose="020B0604020202020204" pitchFamily="34" charset="0"/>
              </a:rPr>
              <a:t> </a:t>
            </a:r>
            <a:r>
              <a:rPr lang="en-IN" dirty="0" smtClean="0">
                <a:solidFill>
                  <a:srgbClr val="FFFF00"/>
                </a:solidFill>
                <a:latin typeface="Arial" panose="020B0604020202020204" pitchFamily="34" charset="0"/>
                <a:cs typeface="Arial" panose="020B0604020202020204" pitchFamily="34" charset="0"/>
              </a:rPr>
              <a:t>command.</a:t>
            </a:r>
            <a:endParaRPr lang="en-IN" dirty="0">
              <a:solidFill>
                <a:srgbClr val="FFFF00"/>
              </a:solidFill>
              <a:latin typeface="Arial" panose="020B0604020202020204" pitchFamily="34" charset="0"/>
              <a:cs typeface="Arial" panose="020B0604020202020204" pitchFamily="34" charset="0"/>
            </a:endParaRPr>
          </a:p>
          <a:p>
            <a:pPr algn="just"/>
            <a:endParaRPr lang="en-IN" dirty="0" smtClean="0">
              <a:solidFill>
                <a:srgbClr val="FFFF00"/>
              </a:solidFill>
              <a:latin typeface="Arial" panose="020B0604020202020204" pitchFamily="34" charset="0"/>
              <a:cs typeface="Arial" panose="020B0604020202020204" pitchFamily="34" charset="0"/>
            </a:endParaRPr>
          </a:p>
          <a:p>
            <a:pPr algn="just"/>
            <a:r>
              <a:rPr lang="en-IN" dirty="0" smtClean="0">
                <a:solidFill>
                  <a:srgbClr val="FFFF00"/>
                </a:solidFill>
                <a:latin typeface="Arial" panose="020B0604020202020204" pitchFamily="34" charset="0"/>
                <a:cs typeface="Arial" panose="020B0604020202020204" pitchFamily="34" charset="0"/>
              </a:rPr>
              <a:t>To </a:t>
            </a:r>
            <a:r>
              <a:rPr lang="en-IN" dirty="0">
                <a:solidFill>
                  <a:srgbClr val="FFFF00"/>
                </a:solidFill>
                <a:latin typeface="Arial" panose="020B0604020202020204" pitchFamily="34" charset="0"/>
                <a:cs typeface="Arial" panose="020B0604020202020204" pitchFamily="34" charset="0"/>
              </a:rPr>
              <a:t>display the settings for the object, use the </a:t>
            </a:r>
            <a:r>
              <a:rPr lang="en-IN" sz="2000" b="1" i="1" dirty="0">
                <a:solidFill>
                  <a:srgbClr val="FFFF00"/>
                </a:solidFill>
                <a:latin typeface="Arial" panose="020B0604020202020204" pitchFamily="34" charset="0"/>
                <a:cs typeface="Arial" panose="020B0604020202020204" pitchFamily="34" charset="0"/>
              </a:rPr>
              <a:t>SHOW</a:t>
            </a:r>
            <a:r>
              <a:rPr lang="en-IN" sz="2400" dirty="0">
                <a:solidFill>
                  <a:srgbClr val="FFFF00"/>
                </a:solidFill>
                <a:latin typeface="Arial" panose="020B0604020202020204" pitchFamily="34" charset="0"/>
                <a:cs typeface="Arial" panose="020B0604020202020204" pitchFamily="34" charset="0"/>
              </a:rPr>
              <a:t> </a:t>
            </a:r>
            <a:r>
              <a:rPr lang="en-IN" dirty="0">
                <a:solidFill>
                  <a:srgbClr val="FFFF00"/>
                </a:solidFill>
                <a:latin typeface="Arial" panose="020B0604020202020204" pitchFamily="34" charset="0"/>
                <a:cs typeface="Arial" panose="020B0604020202020204" pitchFamily="34" charset="0"/>
              </a:rPr>
              <a:t>command</a:t>
            </a:r>
            <a:r>
              <a:rPr lang="en-IN" dirty="0" smtClean="0">
                <a:solidFill>
                  <a:srgbClr val="FFFF00"/>
                </a:solidFill>
                <a:latin typeface="Arial" panose="020B0604020202020204" pitchFamily="34" charset="0"/>
                <a:cs typeface="Arial" panose="020B0604020202020204" pitchFamily="34" charset="0"/>
              </a:rPr>
              <a:t>.</a:t>
            </a:r>
            <a:endParaRPr lang="en-IN" dirty="0">
              <a:solidFill>
                <a:srgbClr val="FFFF00"/>
              </a:solidFill>
              <a:latin typeface="Arial" panose="020B0604020202020204" pitchFamily="34" charset="0"/>
              <a:cs typeface="Arial" panose="020B0604020202020204" pitchFamily="34" charset="0"/>
            </a:endParaRPr>
          </a:p>
        </p:txBody>
      </p:sp>
      <p:sp>
        <p:nvSpPr>
          <p:cNvPr id="11" name="Rectangle 10"/>
          <p:cNvSpPr/>
          <p:nvPr/>
        </p:nvSpPr>
        <p:spPr>
          <a:xfrm>
            <a:off x="462643" y="2796752"/>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SHOW </a:t>
            </a:r>
            <a:r>
              <a:rPr lang="en-IN" sz="2200" dirty="0">
                <a:solidFill>
                  <a:srgbClr val="A67F59"/>
                </a:solidFill>
                <a:latin typeface="Calibri" panose="020F0502020204030204" pitchFamily="34" charset="0"/>
                <a:cs typeface="Calibri" panose="020F0502020204030204" pitchFamily="34" charset="0"/>
              </a:rPr>
              <a:t>ALL/DESCRIBE</a:t>
            </a:r>
          </a:p>
        </p:txBody>
      </p:sp>
      <p:sp>
        <p:nvSpPr>
          <p:cNvPr id="13" name="Rectangle 12"/>
          <p:cNvSpPr/>
          <p:nvPr/>
        </p:nvSpPr>
        <p:spPr>
          <a:xfrm>
            <a:off x="457200" y="3355159"/>
            <a:ext cx="8229599" cy="430887"/>
          </a:xfrm>
          <a:prstGeom prst="rect">
            <a:avLst/>
          </a:prstGeom>
        </p:spPr>
        <p:txBody>
          <a:bodyPr wrap="square">
            <a:spAutoFit/>
          </a:bodyPr>
          <a:lstStyle/>
          <a:p>
            <a:r>
              <a:rPr lang="en-IN" sz="2200" dirty="0">
                <a:solidFill>
                  <a:srgbClr val="C74C49"/>
                </a:solidFill>
                <a:latin typeface="Calibri" panose="020F0502020204030204" pitchFamily="34" charset="0"/>
                <a:cs typeface="Calibri" panose="020F0502020204030204" pitchFamily="34" charset="0"/>
              </a:rPr>
              <a:t>SET </a:t>
            </a:r>
            <a:r>
              <a:rPr lang="en-IN" sz="2200" dirty="0" smtClean="0">
                <a:solidFill>
                  <a:srgbClr val="A67F59"/>
                </a:solidFill>
                <a:latin typeface="Calibri" panose="020F0502020204030204" pitchFamily="34" charset="0"/>
                <a:cs typeface="Calibri" panose="020F0502020204030204" pitchFamily="34" charset="0"/>
              </a:rPr>
              <a:t>DESCRIBE</a:t>
            </a:r>
            <a:r>
              <a:rPr lang="en-IN" sz="2200" dirty="0" smtClean="0">
                <a:solidFill>
                  <a:srgbClr val="C74C49"/>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DEPTH</a:t>
            </a:r>
            <a:r>
              <a:rPr lang="en-IN" sz="2200" dirty="0" smtClean="0">
                <a:solidFill>
                  <a:schemeClr val="accent5">
                    <a:lumMod val="60000"/>
                    <a:lumOff val="40000"/>
                  </a:schemeClr>
                </a:solidFill>
                <a:latin typeface="Calibri" panose="020F0502020204030204" pitchFamily="34" charset="0"/>
                <a:cs typeface="Calibri" panose="020F0502020204030204" pitchFamily="34" charset="0"/>
              </a:rPr>
              <a:t> </a:t>
            </a:r>
            <a:r>
              <a:rPr lang="en-IN" sz="2200" dirty="0">
                <a:solidFill>
                  <a:schemeClr val="accent5">
                    <a:lumMod val="60000"/>
                    <a:lumOff val="40000"/>
                  </a:schemeClr>
                </a:solidFill>
                <a:latin typeface="Calibri" panose="020F0502020204030204" pitchFamily="34" charset="0"/>
                <a:cs typeface="Calibri" panose="020F0502020204030204" pitchFamily="34" charset="0"/>
              </a:rPr>
              <a:t>2 LINENUM OFF INDENT ON</a:t>
            </a:r>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7EEEE3"/>
                </a:solidFill>
                <a:latin typeface="Segoe UI Light" panose="020B0502040204020203" pitchFamily="34" charset="0"/>
                <a:cs typeface="Segoe UI Light" panose="020B0502040204020203" pitchFamily="34" charset="0"/>
              </a:rPr>
              <a:t>s</a:t>
            </a:r>
            <a:r>
              <a:rPr lang="en-US" sz="4800" dirty="0" smtClean="0">
                <a:solidFill>
                  <a:srgbClr val="7EEEE3"/>
                </a:solidFill>
                <a:latin typeface="Segoe UI Light" panose="020B0502040204020203" pitchFamily="34" charset="0"/>
                <a:cs typeface="Segoe UI Light" panose="020B0502040204020203" pitchFamily="34" charset="0"/>
              </a:rPr>
              <a:t>elect statement…</a:t>
            </a:r>
            <a:endParaRPr kumimoji="0" lang="en-US" sz="4800" u="none" strike="noStrike" kern="1200" cap="none" spc="0" normalizeH="0" baseline="0" noProof="0" dirty="0" smtClean="0">
              <a:ln>
                <a:noFill/>
              </a:ln>
              <a:solidFill>
                <a:srgbClr val="7EEEE3"/>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2862322"/>
          </a:xfrm>
          <a:prstGeom prst="rect">
            <a:avLst/>
          </a:prstGeom>
        </p:spPr>
        <p:txBody>
          <a:bodyPr wrap="square">
            <a:spAutoFit/>
          </a:bodyPr>
          <a:lstStyle/>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fetch one or more fields in a single SELECT command.</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star (*) in place of fields. In this case, SELECT will return all the fields.</a:t>
            </a:r>
          </a:p>
          <a:p>
            <a:endParaRPr lang="en-IN" b="1" dirty="0">
              <a:solidFill>
                <a:schemeClr val="tx1">
                  <a:lumMod val="65000"/>
                  <a:lumOff val="3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solidFill>
                  <a:schemeClr val="tx1">
                    <a:lumMod val="65000"/>
                    <a:lumOff val="35000"/>
                  </a:schemeClr>
                </a:solidFill>
                <a:latin typeface="Arial" panose="020B0604020202020204" pitchFamily="34" charset="0"/>
                <a:cs typeface="Arial" panose="020B0604020202020204" pitchFamily="34" charset="0"/>
              </a:rPr>
              <a:t>You can specify any condition using WHERE clause</a:t>
            </a:r>
            <a:r>
              <a:rPr lang="en-IN" b="1" dirty="0" smtClean="0">
                <a:solidFill>
                  <a:schemeClr val="tx1">
                    <a:lumMod val="65000"/>
                    <a:lumOff val="35000"/>
                  </a:schemeClr>
                </a:solidFill>
                <a:latin typeface="Arial" panose="020B0604020202020204" pitchFamily="34" charset="0"/>
                <a:cs typeface="Arial" panose="020B0604020202020204" pitchFamily="34" charset="0"/>
              </a:rPr>
              <a:t>..</a:t>
            </a:r>
            <a:endParaRPr lang="en-IN" b="1" dirty="0">
              <a:solidFill>
                <a:schemeClr val="tx1">
                  <a:lumMod val="65000"/>
                  <a:lumOff val="3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23958</TotalTime>
  <Words>27890</Words>
  <Application>Microsoft Office PowerPoint</Application>
  <PresentationFormat>On-screen Show (4:3)</PresentationFormat>
  <Paragraphs>3661</Paragraphs>
  <Slides>448</Slides>
  <Notes>10</Notes>
  <HiddenSlides>66</HiddenSlides>
  <MMClips>0</MMClips>
  <ScaleCrop>false</ScaleCrop>
  <HeadingPairs>
    <vt:vector size="6" baseType="variant">
      <vt:variant>
        <vt:lpstr>Fonts Used</vt:lpstr>
      </vt:variant>
      <vt:variant>
        <vt:i4>33</vt:i4>
      </vt:variant>
      <vt:variant>
        <vt:lpstr>Theme</vt:lpstr>
      </vt:variant>
      <vt:variant>
        <vt:i4>1</vt:i4>
      </vt:variant>
      <vt:variant>
        <vt:lpstr>Slide Titles</vt:lpstr>
      </vt:variant>
      <vt:variant>
        <vt:i4>448</vt:i4>
      </vt:variant>
    </vt:vector>
  </HeadingPairs>
  <TitlesOfParts>
    <vt:vector size="482" baseType="lpstr">
      <vt:lpstr>Microsoft JhengHei</vt:lpstr>
      <vt:lpstr>SimSun</vt:lpstr>
      <vt:lpstr>Arial</vt:lpstr>
      <vt:lpstr>Arial</vt:lpstr>
      <vt:lpstr>Arial Unicode MS</vt:lpstr>
      <vt:lpstr>Bookman Old Style</vt:lpstr>
      <vt:lpstr>Calibri</vt:lpstr>
      <vt:lpstr>Cambria</vt:lpstr>
      <vt:lpstr>Consolas</vt:lpstr>
      <vt:lpstr>Gentium Basic</vt:lpstr>
      <vt:lpstr>Georgia</vt:lpstr>
      <vt:lpstr>Gill Sans MT</vt:lpstr>
      <vt:lpstr>Gill Sans MT (Body)</vt:lpstr>
      <vt:lpstr>Helvetica</vt:lpstr>
      <vt:lpstr>Helvetica Neue</vt:lpstr>
      <vt:lpstr>inherit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Times New Roman</vt:lpstr>
      <vt:lpstr>verdana</vt:lpstr>
      <vt:lpstr>verdana</vt:lpstr>
      <vt:lpstr>Webdings</vt:lpstr>
      <vt:lpstr>Wingdings</vt:lpstr>
      <vt:lpstr>Wingdings 3</vt:lpstr>
      <vt:lpstr>Origin</vt:lpstr>
      <vt:lpstr>Database Technologies - Oracle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describe</vt:lpstr>
      <vt:lpstr>PowerPoint Presentation</vt:lpstr>
      <vt:lpstr>SET and SHOW Syntax</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4661</cp:revision>
  <dcterms:created xsi:type="dcterms:W3CDTF">2015-10-09T06:09:34Z</dcterms:created>
  <dcterms:modified xsi:type="dcterms:W3CDTF">2018-11-22T08:47:33Z</dcterms:modified>
</cp:coreProperties>
</file>