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5.png" ContentType="image/png"/>
  <Override PartName="/ppt/media/image2.jpeg" ContentType="image/jpeg"/>
  <Override PartName="/ppt/media/image3.jpeg" ContentType="image/jpeg"/>
  <Override PartName="/ppt/media/image4.jpeg" ContentType="image/jpeg"/>
  <Override PartName="/ppt/media/image6.jpeg" ContentType="image/jpeg"/>
  <Override PartName="/ppt/media/image7.jpeg" ContentType="image/jpe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4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1.xml.rels" ContentType="application/vnd.openxmlformats-package.relationships+xml"/>
  <Override PartName="/ppt/slides/_rels/slide85.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84.xml.rels" ContentType="application/vnd.openxmlformats-package.relationships+xml"/>
  <Override PartName="/ppt/slides/_rels/slide31.xml.rels" ContentType="application/vnd.openxmlformats-package.relationships+xml"/>
  <Override PartName="/ppt/slides/_rels/slide91.xml.rels" ContentType="application/vnd.openxmlformats-package.relationships+xml"/>
  <Override PartName="/ppt/slides/_rels/slide2.xml.rels" ContentType="application/vnd.openxmlformats-package.relationships+xml"/>
  <Override PartName="/ppt/slides/_rels/slide8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14.xml.rels" ContentType="application/vnd.openxmlformats-package.relationships+xml"/>
  <Override PartName="/ppt/slides/_rels/slide89.xml.rels" ContentType="application/vnd.openxmlformats-package.relationships+xml"/>
  <Override PartName="/ppt/slides/_rels/slide29.xml.rels" ContentType="application/vnd.openxmlformats-package.relationships+xml"/>
  <Override PartName="/ppt/slides/_rels/slide33.xml.rels" ContentType="application/vnd.openxmlformats-package.relationships+xml"/>
  <Override PartName="/ppt/slides/_rels/slide93.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77.xml.rels" ContentType="application/vnd.openxmlformats-package.relationships+xml"/>
  <Override PartName="/ppt/slides/_rels/slide94.xml.rels" ContentType="application/vnd.openxmlformats-package.relationships+xml"/>
  <Override PartName="/ppt/slides/_rels/slide87.xml.rels" ContentType="application/vnd.openxmlformats-package.relationships+xml"/>
  <Override PartName="/ppt/slides/_rels/slide3.xml.rels" ContentType="application/vnd.openxmlformats-package.relationships+xml"/>
  <Override PartName="/ppt/slides/_rels/slide63.xml.rels" ContentType="application/vnd.openxmlformats-package.relationships+xml"/>
  <Override PartName="/ppt/slides/_rels/slide47.xml.rels" ContentType="application/vnd.openxmlformats-package.relationships+xml"/>
  <Override PartName="/ppt/slides/_rels/slide70.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15.xml.rels" ContentType="application/vnd.openxmlformats-package.relationships+xml"/>
  <Override PartName="/ppt/slides/_rels/slide39.xml.rels" ContentType="application/vnd.openxmlformats-package.relationships+xml"/>
  <Override PartName="/ppt/slides/_rels/slide80.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88.xml.rels" ContentType="application/vnd.openxmlformats-package.relationships+xml"/>
  <Override PartName="/ppt/slides/_rels/slide95.xml.rels" ContentType="application/vnd.openxmlformats-package.relationships+xml"/>
  <Override PartName="/ppt/slides/_rels/slide11.xml.rels" ContentType="application/vnd.openxmlformats-package.relationships+xml"/>
  <Override PartName="/ppt/slides/_rels/slide64.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40.xml.rels" ContentType="application/vnd.openxmlformats-package.relationships+xml"/>
  <Override PartName="/ppt/slides/_rels/slide5.xml.rels" ContentType="application/vnd.openxmlformats-package.relationships+xml"/>
  <Override PartName="/ppt/slides/_rels/slide81.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72.xml.rels" ContentType="application/vnd.openxmlformats-package.relationships+xml"/>
  <Override PartName="/ppt/slides/_rels/slide68.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82.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_rels/slide45.xml.rels" ContentType="application/vnd.openxmlformats-package.relationships+xml"/>
  <Override PartName="/ppt/slides/_rels/slide98.xml.rels" ContentType="application/vnd.openxmlformats-package.relationships+xml"/>
  <Override PartName="/ppt/slides/_rels/slide90.xml.rels" ContentType="application/vnd.openxmlformats-package.relationships+xml"/>
  <Override PartName="/ppt/slides/_rels/slide79.xml.rels" ContentType="application/vnd.openxmlformats-package.relationships+xml"/>
  <Override PartName="/ppt/slides/_rels/slide30.xml.rels" ContentType="application/vnd.openxmlformats-package.relationships+xml"/>
  <Override PartName="/ppt/slides/_rels/slide83.xml.rels" ContentType="application/vnd.openxmlformats-package.relationships+xml"/>
  <Override PartName="/ppt/slides/_rels/slide92.xml.rels" ContentType="application/vnd.openxmlformats-package.relationships+xml"/>
  <Override PartName="/ppt/slides/_rels/slide44.xml.rels" ContentType="application/vnd.openxmlformats-package.relationships+xml"/>
  <Override PartName="/ppt/slides/_rels/slide9.xml.rels" ContentType="application/vnd.openxmlformats-package.relationships+xml"/>
  <Override PartName="/ppt/slides/_rels/slide97.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96.xml.rels" ContentType="application/vnd.openxmlformats-package.relationships+xml"/>
  <Override PartName="/ppt/slides/_rels/slide78.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43.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80.xml" ContentType="application/vnd.openxmlformats-officedocument.presentationml.slide+xml"/>
  <Override PartName="/ppt/slides/slide4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42.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75.xml" ContentType="application/vnd.openxmlformats-officedocument.presentationml.slide+xml"/>
  <Override PartName="/ppt/slides/slide63.xml" ContentType="application/vnd.openxmlformats-officedocument.presentationml.slide+xml"/>
  <Override PartName="/ppt/slides/slide98.xml" ContentType="application/vnd.openxmlformats-officedocument.presentationml.slide+xml"/>
  <Override PartName="/ppt/slides/slide61.xml" ContentType="application/vnd.openxmlformats-officedocument.presentationml.slide+xml"/>
  <Override PartName="/ppt/slides/slide86.xml" ContentType="application/vnd.openxmlformats-officedocument.presentationml.slide+xml"/>
  <Override PartName="/ppt/slides/slide62.xml" ContentType="application/vnd.openxmlformats-officedocument.presentationml.slide+xml"/>
  <Override PartName="/ppt/slides/slide97.xml" ContentType="application/vnd.openxmlformats-officedocument.presentationml.slide+xml"/>
  <Override PartName="/ppt/slides/slide60.xml" ContentType="application/vnd.openxmlformats-officedocument.presentationml.slide+xml"/>
  <Override PartName="/ppt/slides/slide85.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89.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88.xml" ContentType="application/vnd.openxmlformats-officedocument.presentationml.slide+xml"/>
  <Override PartName="/ppt/slides/slide76.xml" ContentType="application/vnd.openxmlformats-officedocument.presentationml.slide+xml"/>
  <Override PartName="/ppt/slides/slide87.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slide29.xml" ContentType="application/vnd.openxmlformats-officedocument.presentationml.slide+xml"/>
  <Override PartName="/ppt/slides/slide94.xml" ContentType="application/vnd.openxmlformats-officedocument.presentationml.slide+xml"/>
  <Override PartName="/ppt/slides/slide28.xml" ContentType="application/vnd.openxmlformats-officedocument.presentationml.slide+xml"/>
  <Override PartName="/ppt/slides/slide93.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92.xml" ContentType="application/vnd.openxmlformats-officedocument.presentationml.slide+xml"/>
  <Override PartName="/ppt/slides/slide27.xml" ContentType="application/vnd.openxmlformats-officedocument.presentationml.slide+xml"/>
  <Override PartName="/ppt/slides/slide91.xml" ContentType="application/vnd.openxmlformats-officedocument.presentationml.slide+xml"/>
  <Override PartName="/ppt/slides/slide26.xml" ContentType="application/vnd.openxmlformats-officedocument.presentationml.slide+xml"/>
  <Override PartName="/ppt/slides/slide9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17.xml" ContentType="application/vnd.openxmlformats-officedocument.presentationml.slide+xml"/>
  <Override PartName="/ppt/slides/slide8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00" Type="http://schemas.openxmlformats.org/officeDocument/2006/relationships/slide" Target="slides/slide97.xml"/><Relationship Id="rId101" Type="http://schemas.openxmlformats.org/officeDocument/2006/relationships/slide" Target="slides/slide9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614160" y="6447240"/>
            <a:ext cx="167040" cy="1368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29720" cy="125640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29720" cy="66204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81160" cy="125640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81160" cy="66204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614160" y="6447240"/>
            <a:ext cx="167040" cy="1368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614160" y="6447240"/>
            <a:ext cx="167040" cy="1368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30680" cy="2830680"/>
          </a:xfrm>
          <a:prstGeom prst="rect">
            <a:avLst/>
          </a:prstGeom>
          <a:ln>
            <a:noFill/>
          </a:ln>
        </p:spPr>
      </p:pic>
      <p:sp>
        <p:nvSpPr>
          <p:cNvPr id="90" name="CustomShape 2"/>
          <p:cNvSpPr/>
          <p:nvPr/>
        </p:nvSpPr>
        <p:spPr>
          <a:xfrm>
            <a:off x="720000" y="5158800"/>
            <a:ext cx="10860840" cy="116604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9000" spc="-1" strike="noStrike">
                <a:solidFill>
                  <a:srgbClr val="17a889"/>
                </a:solidFill>
                <a:latin typeface="Calibri"/>
                <a:ea typeface="DejaVu Sans"/>
              </a:rPr>
              <a:t>iet</a:t>
            </a:r>
            <a:endParaRPr b="0" lang="en-IN" sz="9000" spc="-1" strike="noStrike">
              <a:latin typeface="Arial"/>
            </a:endParaRPr>
          </a:p>
        </p:txBody>
      </p:sp>
      <p:pic>
        <p:nvPicPr>
          <p:cNvPr id="91" name="Picture 2" descr=""/>
          <p:cNvPicPr/>
          <p:nvPr/>
        </p:nvPicPr>
        <p:blipFill>
          <a:blip r:embed="rId2">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32480" cy="1045800"/>
          </a:xfrm>
          <a:prstGeom prst="rect">
            <a:avLst/>
          </a:prstGeom>
          <a:ln>
            <a:noFill/>
          </a:ln>
        </p:spPr>
      </p:pic>
      <p:pic>
        <p:nvPicPr>
          <p:cNvPr id="94" name="Picture 7" descr=""/>
          <p:cNvPicPr/>
          <p:nvPr/>
        </p:nvPicPr>
        <p:blipFill>
          <a:blip r:embed="rId4"/>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00000"/>
                </a:solidFill>
                <a:latin typeface="Arial"/>
                <a:ea typeface="DejaVu Sans"/>
              </a:rPr>
              <a:t>Re</a:t>
            </a:r>
            <a:r>
              <a:rPr b="0" lang="en-IN" sz="2200" spc="-1" strike="noStrike">
                <a:solidFill>
                  <a:srgbClr val="000000"/>
                </a:solidFill>
                <a:latin typeface="Arial"/>
                <a:ea typeface="DejaVu Sans"/>
              </a:rPr>
              <a:t>mote </a:t>
            </a:r>
            <a:r>
              <a:rPr b="1" lang="en-IN" sz="2200" spc="-1" strike="noStrike">
                <a:solidFill>
                  <a:srgbClr val="000000"/>
                </a:solidFill>
                <a:latin typeface="Arial"/>
                <a:ea typeface="DejaVu Sans"/>
              </a:rPr>
              <a:t>Di</a:t>
            </a:r>
            <a:r>
              <a:rPr b="0" lang="en-IN" sz="2200" spc="-1" strike="noStrike">
                <a:solidFill>
                  <a:srgbClr val="000000"/>
                </a:solidFill>
                <a:latin typeface="Arial"/>
                <a:ea typeface="DejaVu Sans"/>
              </a:rPr>
              <a:t>ctionary </a:t>
            </a:r>
            <a:r>
              <a:rPr b="1" lang="en-IN" sz="2200" spc="-1" strike="noStrike">
                <a:solidFill>
                  <a:srgbClr val="000000"/>
                </a:solidFill>
                <a:latin typeface="Arial"/>
                <a:ea typeface="DejaVu Sans"/>
              </a:rPr>
              <a:t>S</a:t>
            </a:r>
            <a:r>
              <a:rPr b="0" lang="en-IN" sz="2200" spc="-1" strike="noStrike">
                <a:solidFill>
                  <a:srgbClr val="000000"/>
                </a:solidFill>
                <a:latin typeface="Arial"/>
                <a:ea typeface="DejaVu Sans"/>
              </a:rPr>
              <a:t>erver</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1" name="CustomShape 2"/>
          <p:cNvSpPr/>
          <p:nvPr/>
        </p:nvSpPr>
        <p:spPr>
          <a:xfrm>
            <a:off x="248400" y="762120"/>
            <a:ext cx="116888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a:t>
            </a:r>
            <a:r>
              <a:rPr b="1" lang="en-US" sz="1800" spc="-1" strike="noStrike">
                <a:solidFill>
                  <a:srgbClr val="000000"/>
                </a:solidFill>
                <a:latin typeface="Arial"/>
                <a:ea typeface="DejaVu Sans"/>
              </a:rPr>
              <a:t>"SET if Not eXists"</a:t>
            </a:r>
            <a:r>
              <a:rPr b="0" lang="en-US" sz="1800" spc="-1" strike="noStrike">
                <a:solidFill>
                  <a:srgbClr val="000000"/>
                </a:solidFill>
                <a:latin typeface="Arial"/>
                <a:ea typeface="DejaVu Sans"/>
              </a:rPr>
              <a:t>.</a:t>
            </a:r>
            <a:endParaRPr b="0" lang="en-IN" sz="1800" spc="-1" strike="noStrike">
              <a:latin typeface="Arial"/>
            </a:endParaRPr>
          </a:p>
        </p:txBody>
      </p:sp>
      <p:sp>
        <p:nvSpPr>
          <p:cNvPr id="132" name="CustomShape 3"/>
          <p:cNvSpPr/>
          <p:nvPr/>
        </p:nvSpPr>
        <p:spPr>
          <a:xfrm>
            <a:off x="246600" y="3024360"/>
            <a:ext cx="11690640" cy="214704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6"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8" name="CustomShape 2"/>
          <p:cNvSpPr/>
          <p:nvPr/>
        </p:nvSpPr>
        <p:spPr>
          <a:xfrm>
            <a:off x="248400" y="762120"/>
            <a:ext cx="116888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9" name="CustomShape 3"/>
          <p:cNvSpPr/>
          <p:nvPr/>
        </p:nvSpPr>
        <p:spPr>
          <a:xfrm>
            <a:off x="246600" y="3209040"/>
            <a:ext cx="11690640" cy="255852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676520" y="2362320"/>
            <a:ext cx="88153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3" name="CustomShape 2"/>
          <p:cNvSpPr/>
          <p:nvPr/>
        </p:nvSpPr>
        <p:spPr>
          <a:xfrm>
            <a:off x="522360" y="4323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44" name="Table 3"/>
          <p:cNvGraphicFramePr/>
          <p:nvPr/>
        </p:nvGraphicFramePr>
        <p:xfrm>
          <a:off x="208800" y="12420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6" name="CustomShape 2"/>
          <p:cNvSpPr/>
          <p:nvPr/>
        </p:nvSpPr>
        <p:spPr>
          <a:xfrm>
            <a:off x="248400" y="762120"/>
            <a:ext cx="116888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7" name="CustomShape 3"/>
          <p:cNvSpPr/>
          <p:nvPr/>
        </p:nvSpPr>
        <p:spPr>
          <a:xfrm>
            <a:off x="246600" y="4582800"/>
            <a:ext cx="11690640" cy="214704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
        <p:nvSpPr>
          <p:cNvPr id="148" name="Line 4"/>
          <p:cNvSpPr/>
          <p:nvPr/>
        </p:nvSpPr>
        <p:spPr>
          <a:xfrm>
            <a:off x="0" y="265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845080"/>
            <a:ext cx="1169064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51"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3" name="CustomShape 2"/>
          <p:cNvSpPr/>
          <p:nvPr/>
        </p:nvSpPr>
        <p:spPr>
          <a:xfrm>
            <a:off x="248400" y="762120"/>
            <a:ext cx="1168884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4" name="CustomShape 3"/>
          <p:cNvSpPr/>
          <p:nvPr/>
        </p:nvSpPr>
        <p:spPr>
          <a:xfrm>
            <a:off x="246600" y="2681640"/>
            <a:ext cx="8866080" cy="173556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5" name="CustomShape 4"/>
          <p:cNvSpPr/>
          <p:nvPr/>
        </p:nvSpPr>
        <p:spPr>
          <a:xfrm>
            <a:off x="6482880" y="1945080"/>
            <a:ext cx="5454360" cy="2185920"/>
          </a:xfrm>
          <a:prstGeom prst="rect">
            <a:avLst/>
          </a:prstGeom>
          <a:noFill/>
          <a:ln>
            <a:noFill/>
          </a:ln>
        </p:spPr>
        <p:style>
          <a:lnRef idx="0"/>
          <a:fillRef idx="0"/>
          <a:effectRef idx="0"/>
          <a:fontRef idx="minor"/>
        </p:style>
        <p:txBody>
          <a:bodyPr lIns="90000" rIns="90000" tIns="45000" bIns="45000">
            <a:noAutofit/>
          </a:bodyPr>
          <a:p>
            <a:pPr marL="216000" indent="-19548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1954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1954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1954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1954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59"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1" name="CustomShape 2"/>
          <p:cNvSpPr/>
          <p:nvPr/>
        </p:nvSpPr>
        <p:spPr>
          <a:xfrm>
            <a:off x="248400" y="762120"/>
            <a:ext cx="1168884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2" name="CustomShape 3"/>
          <p:cNvSpPr/>
          <p:nvPr/>
        </p:nvSpPr>
        <p:spPr>
          <a:xfrm>
            <a:off x="246600" y="3533040"/>
            <a:ext cx="8866080" cy="132408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3" name="CustomShape 4"/>
          <p:cNvSpPr/>
          <p:nvPr/>
        </p:nvSpPr>
        <p:spPr>
          <a:xfrm>
            <a:off x="246600" y="5091840"/>
            <a:ext cx="8832600" cy="993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2600">
              <a:lnSpc>
                <a:spcPct val="100000"/>
              </a:lnSpc>
              <a:buClr>
                <a:srgbClr val="000000"/>
              </a:buClr>
              <a:buSzPct val="45000"/>
              <a:buFont typeface="Wingdings" charset="2"/>
              <a:buChar char=""/>
            </a:pPr>
            <a:r>
              <a:rPr b="0" lang="en-IN" sz="1800" spc="-1" strike="noStrike">
                <a:solidFill>
                  <a:srgbClr val="262626"/>
                </a:solidFill>
                <a:latin typeface="Arial"/>
                <a:ea typeface="Open Sans"/>
              </a:rPr>
              <a:t>The command returns -1 if the key exists but has no associated expire.</a:t>
            </a:r>
            <a:endParaRPr b="0" lang="en-IN" sz="1800" spc="-1" strike="noStrike">
              <a:latin typeface="Arial"/>
            </a:endParaRPr>
          </a:p>
          <a:p>
            <a:pPr marL="216000" indent="-192600">
              <a:lnSpc>
                <a:spcPct val="100000"/>
              </a:lnSpc>
              <a:buClr>
                <a:srgbClr val="000000"/>
              </a:buClr>
              <a:buSzPct val="45000"/>
              <a:buFont typeface="Wingdings" charset="2"/>
              <a:buChar char=""/>
            </a:pPr>
            <a:r>
              <a:rPr b="0" lang="en-IN" sz="1800" spc="-1" strike="noStrike">
                <a:solidFill>
                  <a:srgbClr val="262626"/>
                </a:solidFill>
                <a:latin typeface="Arial"/>
                <a:ea typeface="Open Sans"/>
              </a:rPr>
              <a:t>The command returns -2 if the key does not exist.</a:t>
            </a:r>
            <a:endParaRPr b="0" lang="en-IN" sz="1800" spc="-1" strike="noStrike">
              <a:latin typeface="Arial"/>
            </a:endParaRPr>
          </a:p>
        </p:txBody>
      </p:sp>
      <p:sp>
        <p:nvSpPr>
          <p:cNvPr id="164" name="CustomShape 5"/>
          <p:cNvSpPr/>
          <p:nvPr/>
        </p:nvSpPr>
        <p:spPr>
          <a:xfrm>
            <a:off x="246600" y="2903400"/>
            <a:ext cx="11690640" cy="461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68"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243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153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99" name="CustomShape 4"/>
          <p:cNvSpPr/>
          <p:nvPr/>
        </p:nvSpPr>
        <p:spPr>
          <a:xfrm>
            <a:off x="648000" y="1269360"/>
            <a:ext cx="10940040" cy="677520"/>
          </a:xfrm>
          <a:prstGeom prst="rect">
            <a:avLst/>
          </a:prstGeom>
          <a:noFill/>
          <a:ln>
            <a:noFill/>
          </a:ln>
        </p:spPr>
        <p:style>
          <a:lnRef idx="0"/>
          <a:fillRef idx="0"/>
          <a:effectRef idx="0"/>
          <a:fontRef idx="minor"/>
        </p:style>
        <p:txBody>
          <a:bodyPr lIns="90000" rIns="90000" tIns="45000" bIns="45000">
            <a:noAutofit/>
          </a:bodyPr>
          <a:p>
            <a:pPr marL="216000" indent="-212040">
              <a:lnSpc>
                <a:spcPct val="100000"/>
              </a:lnSpc>
              <a:buClr>
                <a:srgbClr val="000000"/>
              </a:buClr>
              <a:buSzPct val="45000"/>
              <a:buFont typeface="Wingdings" charset="2"/>
              <a:buChar char=""/>
            </a:pPr>
            <a:r>
              <a:rPr b="0" lang="en-IN" sz="2000" spc="-1" strike="noStrike">
                <a:solidFill>
                  <a:srgbClr val="00838f"/>
                </a:solidFill>
                <a:latin typeface="Segoe UI"/>
                <a:ea typeface="DejaVu Sans"/>
              </a:rPr>
              <a:t>Redis allows us to store keys that map to any one of five different data structure types; </a:t>
            </a:r>
            <a:r>
              <a:rPr b="1" lang="en-IN" sz="2000" spc="-1" strike="noStrike">
                <a:solidFill>
                  <a:srgbClr val="00838f"/>
                </a:solidFill>
                <a:latin typeface="Segoe UI"/>
                <a:ea typeface="DejaVu Sans"/>
              </a:rPr>
              <a:t>STRINGs, LISTs, SETs, HASHes, and ZSETs.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0" name="CustomShape 2"/>
          <p:cNvSpPr/>
          <p:nvPr/>
        </p:nvSpPr>
        <p:spPr>
          <a:xfrm>
            <a:off x="248400" y="762120"/>
            <a:ext cx="116888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1" name="CustomShape 3"/>
          <p:cNvSpPr/>
          <p:nvPr/>
        </p:nvSpPr>
        <p:spPr>
          <a:xfrm>
            <a:off x="246600" y="3545280"/>
            <a:ext cx="11690640" cy="173556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1676520" y="2362320"/>
            <a:ext cx="88153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5"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7" name="CustomShape 2"/>
          <p:cNvSpPr/>
          <p:nvPr/>
        </p:nvSpPr>
        <p:spPr>
          <a:xfrm>
            <a:off x="248400" y="762120"/>
            <a:ext cx="116114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78" name="CustomShape 3"/>
          <p:cNvSpPr/>
          <p:nvPr/>
        </p:nvSpPr>
        <p:spPr>
          <a:xfrm>
            <a:off x="246600" y="4313880"/>
            <a:ext cx="10995840" cy="132408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79" name="CustomShape 4"/>
          <p:cNvSpPr/>
          <p:nvPr/>
        </p:nvSpPr>
        <p:spPr>
          <a:xfrm>
            <a:off x="246600" y="5682240"/>
            <a:ext cx="11690640" cy="993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4960">
              <a:lnSpc>
                <a:spcPct val="100000"/>
              </a:lnSpc>
              <a:buClr>
                <a:srgbClr val="666666"/>
              </a:buClr>
              <a:buFont typeface="Arial"/>
              <a:buChar char="•"/>
            </a:pPr>
            <a:r>
              <a:rPr b="1" lang="en-IN" sz="1800" spc="-1" strike="noStrike">
                <a:solidFill>
                  <a:srgbClr val="262626"/>
                </a:solidFill>
                <a:latin typeface="Arial"/>
                <a:ea typeface="Open Sans"/>
              </a:rPr>
              <a:t>returns 0</a:t>
            </a:r>
            <a:r>
              <a:rPr b="0" lang="en-IN" sz="1800" spc="-1" strike="noStrike">
                <a:solidFill>
                  <a:srgbClr val="262626"/>
                </a:solidFill>
                <a:latin typeface="Arial"/>
                <a:ea typeface="Open Sans"/>
              </a:rPr>
              <a:t> if no key was set (at least one key already existed).</a:t>
            </a:r>
            <a:endParaRPr b="0" lang="en-IN" sz="1800" spc="-1" strike="noStrike">
              <a:latin typeface="Arial"/>
            </a:endParaRPr>
          </a:p>
          <a:p>
            <a:pPr marL="285840" indent="-264960">
              <a:lnSpc>
                <a:spcPct val="100000"/>
              </a:lnSpc>
              <a:buClr>
                <a:srgbClr val="666666"/>
              </a:buClr>
              <a:buFont typeface="Arial"/>
              <a:buChar char="•"/>
            </a:pPr>
            <a:r>
              <a:rPr b="1" lang="en-IN" sz="1800" spc="-1" strike="noStrike">
                <a:solidFill>
                  <a:srgbClr val="262626"/>
                </a:solidFill>
                <a:latin typeface="Arial"/>
                <a:ea typeface="Open Sans"/>
              </a:rPr>
              <a:t>returns 1</a:t>
            </a:r>
            <a:r>
              <a:rPr b="0" lang="en-IN" sz="1800" spc="-1" strike="noStrike">
                <a:solidFill>
                  <a:srgbClr val="262626"/>
                </a:solidFill>
                <a:latin typeface="Arial"/>
                <a:ea typeface="Open Sans"/>
              </a:rPr>
              <a:t> if the all the keys were set.</a:t>
            </a:r>
            <a:endParaRPr b="0" lang="en-IN" sz="1800" spc="-1" strike="noStrike">
              <a:latin typeface="Arial"/>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1676520" y="2362320"/>
            <a:ext cx="88153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3"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84" name="Table 3"/>
          <p:cNvGraphicFramePr/>
          <p:nvPr/>
        </p:nvGraphicFramePr>
        <p:xfrm>
          <a:off x="131040" y="154800"/>
          <a:ext cx="5293800" cy="1830240"/>
        </p:xfrm>
        <a:graphic>
          <a:graphicData uri="http://schemas.openxmlformats.org/drawingml/2006/table">
            <a:tbl>
              <a:tblPr/>
              <a:tblGrid>
                <a:gridCol w="1764360"/>
                <a:gridCol w="1764360"/>
                <a:gridCol w="1765440"/>
              </a:tblGrid>
              <a:tr h="366120">
                <a:tc gridSpan="3">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r>
              <a:tr h="366120">
                <a:tc gridSpan="2">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6" name="CustomShape 2"/>
          <p:cNvSpPr/>
          <p:nvPr/>
        </p:nvSpPr>
        <p:spPr>
          <a:xfrm>
            <a:off x="248400" y="762120"/>
            <a:ext cx="116888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87" name="CustomShape 3"/>
          <p:cNvSpPr/>
          <p:nvPr/>
        </p:nvSpPr>
        <p:spPr>
          <a:xfrm>
            <a:off x="246600" y="4482000"/>
            <a:ext cx="8866080" cy="91260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88" name="CustomShape 4"/>
          <p:cNvSpPr/>
          <p:nvPr/>
        </p:nvSpPr>
        <p:spPr>
          <a:xfrm>
            <a:off x="246600" y="5600520"/>
            <a:ext cx="8832600" cy="90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4960">
              <a:lnSpc>
                <a:spcPct val="100000"/>
              </a:lnSpc>
              <a:buClr>
                <a:srgbClr val="666666"/>
              </a:buClr>
              <a:buFont typeface="Arial"/>
              <a:buChar char="•"/>
            </a:pPr>
            <a:r>
              <a:rPr b="0" lang="en-IN" sz="1800" spc="-1" strike="noStrike">
                <a:solidFill>
                  <a:srgbClr val="262626"/>
                </a:solidFill>
                <a:latin typeface="Arial"/>
                <a:ea typeface="Open Sans"/>
              </a:rPr>
              <a:t>This operation is limited to 64 bit signed integers.</a:t>
            </a:r>
            <a:endParaRPr b="0" lang="en-IN" sz="1800" spc="-1" strike="noStrike">
              <a:latin typeface="Arial"/>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2"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93"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5" name="CustomShape 2"/>
          <p:cNvSpPr/>
          <p:nvPr/>
        </p:nvSpPr>
        <p:spPr>
          <a:xfrm>
            <a:off x="248400" y="762120"/>
            <a:ext cx="116888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6" name="CustomShape 3"/>
          <p:cNvSpPr/>
          <p:nvPr/>
        </p:nvSpPr>
        <p:spPr>
          <a:xfrm>
            <a:off x="246600" y="3429000"/>
            <a:ext cx="8866080" cy="91260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197" name="CustomShape 4"/>
          <p:cNvSpPr/>
          <p:nvPr/>
        </p:nvSpPr>
        <p:spPr>
          <a:xfrm>
            <a:off x="246600" y="4676040"/>
            <a:ext cx="8832600" cy="90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4960">
              <a:lnSpc>
                <a:spcPct val="100000"/>
              </a:lnSpc>
              <a:buClr>
                <a:srgbClr val="666666"/>
              </a:buClr>
              <a:buFont typeface="Arial"/>
              <a:buChar char="•"/>
            </a:pPr>
            <a:r>
              <a:rPr b="0" lang="en-IN" sz="1800" spc="-1" strike="noStrike">
                <a:solidFill>
                  <a:srgbClr val="262626"/>
                </a:solidFill>
                <a:latin typeface="Arial"/>
                <a:ea typeface="Open Sans"/>
              </a:rPr>
              <a:t>This operation is limited to 64 bit signed integers.</a:t>
            </a:r>
            <a:endParaRPr b="0" lang="en-IN" sz="1800" spc="-1" strike="noStrike">
              <a:latin typeface="Arial"/>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1"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3" name="CustomShape 2"/>
          <p:cNvSpPr/>
          <p:nvPr/>
        </p:nvSpPr>
        <p:spPr>
          <a:xfrm>
            <a:off x="248400" y="762120"/>
            <a:ext cx="116888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TYPE</a:t>
            </a:r>
            <a:r>
              <a:rPr b="0" lang="en-US" sz="1800" spc="-1" strike="noStrike">
                <a:solidFill>
                  <a:srgbClr val="000000"/>
                </a:solidFill>
                <a:latin typeface="Arial"/>
                <a:ea typeface="DejaVu Sans"/>
              </a:rPr>
              <a:t> returns the string representation of the type of the value stored at key. The different types that can be returned are: string, list, set, zset (sorted set), hash and stream.</a:t>
            </a:r>
            <a:endParaRPr b="0" lang="en-IN" sz="1800" spc="-1" strike="noStrike">
              <a:latin typeface="Arial"/>
            </a:endParaRPr>
          </a:p>
        </p:txBody>
      </p:sp>
      <p:sp>
        <p:nvSpPr>
          <p:cNvPr id="204" name="CustomShape 3"/>
          <p:cNvSpPr/>
          <p:nvPr/>
        </p:nvSpPr>
        <p:spPr>
          <a:xfrm>
            <a:off x="246600" y="4626000"/>
            <a:ext cx="8866080" cy="132408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type longtext</a:t>
            </a:r>
            <a:endParaRPr b="0" lang="en-IN" sz="1800" spc="-1" strike="noStrike">
              <a:latin typeface="Arial"/>
            </a:endParaRPr>
          </a:p>
        </p:txBody>
      </p:sp>
      <p:sp>
        <p:nvSpPr>
          <p:cNvPr id="205" name="Line 4"/>
          <p:cNvSpPr/>
          <p:nvPr/>
        </p:nvSpPr>
        <p:spPr>
          <a:xfrm>
            <a:off x="0" y="2770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976480"/>
            <a:ext cx="116906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TYPE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1676520" y="2362320"/>
            <a:ext cx="88153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08" name="CustomShape 2"/>
          <p:cNvSpPr/>
          <p:nvPr/>
        </p:nvSpPr>
        <p:spPr>
          <a:xfrm>
            <a:off x="522360" y="4467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246600" y="2563200"/>
            <a:ext cx="11693880" cy="851400"/>
          </a:xfrm>
          <a:prstGeom prst="rect">
            <a:avLst/>
          </a:prstGeom>
          <a:noFill/>
          <a:ln>
            <a:noFill/>
          </a:ln>
        </p:spPr>
        <p:style>
          <a:lnRef idx="0"/>
          <a:fillRef idx="0"/>
          <a:effectRef idx="0"/>
          <a:fontRef idx="minor"/>
        </p:style>
        <p:txBody>
          <a:bodyPr lIns="90000" rIns="90000" tIns="45000" bIns="45000">
            <a:spAutoFit/>
          </a:bodyPr>
          <a:p>
            <a:pPr marL="343080" indent="-31932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--redis.conf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1932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1" name="CustomShape 2"/>
          <p:cNvSpPr/>
          <p:nvPr/>
        </p:nvSpPr>
        <p:spPr>
          <a:xfrm>
            <a:off x="246600" y="1742040"/>
            <a:ext cx="1169388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2" name="CustomShape 3"/>
          <p:cNvSpPr/>
          <p:nvPr/>
        </p:nvSpPr>
        <p:spPr>
          <a:xfrm>
            <a:off x="246600" y="762120"/>
            <a:ext cx="11693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Arial"/>
                <a:ea typeface="DejaVu Sans"/>
              </a:rPr>
              <a:t>To run commands on Redis remote server, you need to connect to the server by the same client </a:t>
            </a:r>
            <a:r>
              <a:rPr b="1" lang="en-US" sz="1800" spc="-1" strike="noStrike">
                <a:solidFill>
                  <a:srgbClr val="000000"/>
                </a:solidFill>
                <a:latin typeface="Arial"/>
                <a:ea typeface="DejaVu Sans"/>
              </a:rPr>
              <a:t>redis-cli</a:t>
            </a:r>
            <a:endParaRPr b="0" lang="en-IN" sz="1800" spc="-1" strike="noStrike">
              <a:latin typeface="Arial"/>
            </a:endParaRPr>
          </a:p>
        </p:txBody>
      </p:sp>
      <p:sp>
        <p:nvSpPr>
          <p:cNvPr id="103" name="CustomShape 4"/>
          <p:cNvSpPr/>
          <p:nvPr/>
        </p:nvSpPr>
        <p:spPr>
          <a:xfrm>
            <a:off x="246600" y="4239720"/>
            <a:ext cx="11693880" cy="1994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62080">
              <a:lnSpc>
                <a:spcPct val="100000"/>
              </a:lnSpc>
              <a:buClr>
                <a:srgbClr val="000000"/>
              </a:buClr>
              <a:buFont typeface="Arial"/>
              <a:buChar char="•"/>
            </a:pPr>
            <a:r>
              <a:rPr b="0" lang="en-IN" sz="1800" spc="-1" strike="noStrike">
                <a:solidFill>
                  <a:srgbClr val="000000"/>
                </a:solidFill>
                <a:latin typeface="Open Sans"/>
                <a:ea typeface="Open Sans"/>
              </a:rPr>
              <a:t>By default</a:t>
            </a:r>
            <a:r>
              <a:rPr b="1"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a:p>
            <a:pPr marL="285840" indent="-262080">
              <a:lnSpc>
                <a:spcPct val="100000"/>
              </a:lnSpc>
              <a:buClr>
                <a:srgbClr val="000000"/>
              </a:buClr>
              <a:buFont typeface="Arial"/>
              <a:buChar char="•"/>
            </a:pPr>
            <a:r>
              <a:rPr b="0" lang="en-IN" sz="1800" spc="-1" strike="noStrike">
                <a:solidFill>
                  <a:srgbClr val="000000"/>
                </a:solidFill>
                <a:latin typeface="Open Sans"/>
                <a:ea typeface="Open Sans"/>
              </a:rPr>
              <a:t>It's possible to run the same command multiple times by prefixing the command name by a number.</a:t>
            </a:r>
            <a:endParaRPr b="0" lang="en-IN" sz="1800" spc="-1" strike="noStrike">
              <a:latin typeface="Arial"/>
            </a:endParaRPr>
          </a:p>
          <a:p>
            <a:pPr>
              <a:lnSpc>
                <a:spcPct val="100000"/>
              </a:lnSpc>
            </a:pPr>
            <a:r>
              <a:rPr b="0" lang="en-IN" sz="1600" spc="-1" strike="noStrike">
                <a:solidFill>
                  <a:srgbClr val="e53935"/>
                </a:solidFill>
                <a:latin typeface="Open Sans"/>
                <a:ea typeface="Open Sans"/>
              </a:rPr>
              <a:t>e.g.</a:t>
            </a:r>
            <a:endParaRPr b="0" lang="en-IN" sz="1600" spc="-1" strike="noStrike">
              <a:latin typeface="Arial"/>
            </a:endParaRPr>
          </a:p>
          <a:p>
            <a:pPr marL="285840" indent="-262080">
              <a:lnSpc>
                <a:spcPct val="150000"/>
              </a:lnSpc>
              <a:buClr>
                <a:srgbClr val="00000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5</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a:t>
            </a:r>
            <a:endParaRPr b="0" lang="en-IN" sz="1800" spc="-1" strike="noStrike">
              <a:latin typeface="Arial"/>
            </a:endParaRPr>
          </a:p>
        </p:txBody>
      </p:sp>
      <p:sp>
        <p:nvSpPr>
          <p:cNvPr id="104" name="CustomShape 5"/>
          <p:cNvSpPr/>
          <p:nvPr/>
        </p:nvSpPr>
        <p:spPr>
          <a:xfrm>
            <a:off x="246600" y="3678480"/>
            <a:ext cx="8688600" cy="332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5" name="CustomShape 6"/>
          <p:cNvSpPr/>
          <p:nvPr/>
        </p:nvSpPr>
        <p:spPr>
          <a:xfrm>
            <a:off x="246600" y="0"/>
            <a:ext cx="116938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 Started</a:t>
            </a:r>
            <a:endParaRPr b="0" lang="en-IN" sz="4000" spc="-1" strike="noStrike">
              <a:latin typeface="Arial"/>
            </a:endParaRPr>
          </a:p>
        </p:txBody>
      </p:sp>
      <p:sp>
        <p:nvSpPr>
          <p:cNvPr id="106" name="CustomShape 7"/>
          <p:cNvSpPr/>
          <p:nvPr/>
        </p:nvSpPr>
        <p:spPr>
          <a:xfrm>
            <a:off x="246600" y="6212880"/>
            <a:ext cx="11227320" cy="4766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757575"/>
                </a:solidFill>
                <a:latin typeface="Arial"/>
                <a:ea typeface="DejaVu Sans"/>
              </a:rPr>
              <a:t>saleel@saleel-Latitude-E6430:~$ </a:t>
            </a:r>
            <a:r>
              <a:rPr b="0" lang="en-IN" sz="1800" spc="-1" strike="noStrike">
                <a:solidFill>
                  <a:srgbClr val="ff5733"/>
                </a:solidFill>
                <a:latin typeface="Consolas"/>
                <a:ea typeface="SimSun"/>
              </a:rPr>
              <a:t>redis-cli -h 127.0.0.1 -p 6379 -n 5 </a:t>
            </a:r>
            <a:r>
              <a:rPr b="0" lang="en-IN" sz="2400" spc="-1" strike="noStrike">
                <a:solidFill>
                  <a:srgbClr val="ff5733"/>
                </a:solidFill>
                <a:latin typeface="Consolas"/>
                <a:ea typeface="SimSun"/>
              </a:rPr>
              <a:t>-r</a:t>
            </a:r>
            <a:r>
              <a:rPr b="0" lang="en-IN" sz="1800" spc="-1" strike="noStrike">
                <a:solidFill>
                  <a:srgbClr val="ff5733"/>
                </a:solidFill>
                <a:latin typeface="Consolas"/>
                <a:ea typeface="SimSun"/>
              </a:rPr>
              <a:t> 10 incr cnt</a:t>
            </a:r>
            <a:endParaRPr b="0" lang="en-IN" sz="1800" spc="-1" strike="noStrike">
              <a:latin typeface="Arial"/>
            </a:endParaRPr>
          </a:p>
        </p:txBody>
      </p:sp>
      <p:sp>
        <p:nvSpPr>
          <p:cNvPr id="107" name="CustomShape 8"/>
          <p:cNvSpPr/>
          <p:nvPr/>
        </p:nvSpPr>
        <p:spPr>
          <a:xfrm>
            <a:off x="6357240" y="5906160"/>
            <a:ext cx="6236280" cy="368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IN" sz="1800" spc="-1" strike="noStrike">
                <a:solidFill>
                  <a:srgbClr val="000000"/>
                </a:solidFill>
                <a:latin typeface="Arial"/>
                <a:ea typeface="DejaVu Sans"/>
              </a:rPr>
              <a:t>-r</a:t>
            </a:r>
            <a:r>
              <a:rPr b="1" lang="en-IN" sz="1800" spc="-1" strike="noStrike">
                <a:solidFill>
                  <a:srgbClr val="000000"/>
                </a:solidFill>
                <a:latin typeface="Arial"/>
                <a:ea typeface="DejaVu Sans"/>
              </a:rPr>
              <a:t> &lt;count&gt;</a:t>
            </a:r>
            <a:r>
              <a:rPr b="0" lang="en-IN" sz="1800" spc="-1" strike="noStrike">
                <a:solidFill>
                  <a:srgbClr val="000000"/>
                </a:solidFill>
                <a:latin typeface="Arial"/>
                <a:ea typeface="DejaVu Sans"/>
              </a:rPr>
              <a:t>, means how many times to run a command.</a:t>
            </a:r>
            <a:endParaRPr b="0" lang="en-IN" sz="1800" spc="-1" strike="noStrike">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10" name="CustomShape 2"/>
          <p:cNvSpPr/>
          <p:nvPr/>
        </p:nvSpPr>
        <p:spPr>
          <a:xfrm>
            <a:off x="248400" y="762120"/>
            <a:ext cx="116888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1" name="CustomShape 3"/>
          <p:cNvSpPr/>
          <p:nvPr/>
        </p:nvSpPr>
        <p:spPr>
          <a:xfrm>
            <a:off x="246600" y="4868280"/>
            <a:ext cx="8866080" cy="173556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1676520" y="2362320"/>
            <a:ext cx="88153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15" name="CustomShape 2"/>
          <p:cNvSpPr/>
          <p:nvPr/>
        </p:nvSpPr>
        <p:spPr>
          <a:xfrm>
            <a:off x="522360" y="425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16" name="Table 3"/>
          <p:cNvGraphicFramePr/>
          <p:nvPr/>
        </p:nvGraphicFramePr>
        <p:xfrm>
          <a:off x="207720" y="12312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marL="4680" algn="ctr">
                        <a:lnSpc>
                          <a:spcPct val="100000"/>
                        </a:lnSpc>
                        <a:tabLst>
                          <a:tab algn="l" pos="0"/>
                        </a:tabLst>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18" name="CustomShape 2"/>
          <p:cNvSpPr/>
          <p:nvPr/>
        </p:nvSpPr>
        <p:spPr>
          <a:xfrm>
            <a:off x="248400" y="762120"/>
            <a:ext cx="116888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oldkey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19" name="CustomShape 3"/>
          <p:cNvSpPr/>
          <p:nvPr/>
        </p:nvSpPr>
        <p:spPr>
          <a:xfrm>
            <a:off x="246600" y="3821760"/>
            <a:ext cx="8866080" cy="132408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3" name="CustomShape 2"/>
          <p:cNvSpPr/>
          <p:nvPr/>
        </p:nvSpPr>
        <p:spPr>
          <a:xfrm>
            <a:off x="1666800" y="609480"/>
            <a:ext cx="88153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24" name="CustomShape 3"/>
          <p:cNvSpPr/>
          <p:nvPr/>
        </p:nvSpPr>
        <p:spPr>
          <a:xfrm>
            <a:off x="522360" y="3531600"/>
            <a:ext cx="1105236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26"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When we push items onto a LIST, the command returns the current length of the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28" name="CustomShape 2"/>
          <p:cNvSpPr/>
          <p:nvPr/>
        </p:nvSpPr>
        <p:spPr>
          <a:xfrm>
            <a:off x="248400" y="762120"/>
            <a:ext cx="116888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29" name="CustomShape 3"/>
          <p:cNvSpPr/>
          <p:nvPr/>
        </p:nvSpPr>
        <p:spPr>
          <a:xfrm>
            <a:off x="246600" y="3461760"/>
            <a:ext cx="8866080" cy="173556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a:p>
            <a:pPr marL="285840" indent="-280440">
              <a:lnSpc>
                <a:spcPct val="150000"/>
              </a:lnSpc>
              <a:buClr>
                <a:srgbClr val="808080"/>
              </a:buClr>
              <a:buFont typeface="Arial"/>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ff5733"/>
                </a:solidFill>
                <a:latin typeface="Consolas"/>
                <a:ea typeface="SimSun"/>
              </a:rPr>
              <a:t>lpush a 0 1 2 3 4</a:t>
            </a:r>
            <a:endParaRPr b="0" lang="en-IN" sz="1800" spc="-1" strike="noStrike">
              <a:latin typeface="Arial"/>
            </a:endParaRPr>
          </a:p>
          <a:p>
            <a:pPr marL="285840" indent="-280440">
              <a:lnSpc>
                <a:spcPct val="150000"/>
              </a:lnSpc>
              <a:buClr>
                <a:srgbClr val="808080"/>
              </a:buClr>
              <a:buFont typeface="Arial"/>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ff5733"/>
                </a:solidFill>
                <a:latin typeface="Consolas"/>
                <a:ea typeface="SimSun"/>
              </a:rPr>
              <a:t>rpush a 5 6 7 8 9</a:t>
            </a:r>
            <a:endParaRPr b="0" lang="en-IN" sz="1800" spc="-1" strike="noStrike">
              <a:latin typeface="Arial"/>
            </a:endParaRPr>
          </a:p>
        </p:txBody>
      </p:sp>
      <p:sp>
        <p:nvSpPr>
          <p:cNvPr id="230" name="CustomShape 4"/>
          <p:cNvSpPr/>
          <p:nvPr/>
        </p:nvSpPr>
        <p:spPr>
          <a:xfrm>
            <a:off x="10445400" y="2217960"/>
            <a:ext cx="1491840" cy="40503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34"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35" name="Table 3"/>
          <p:cNvGraphicFramePr/>
          <p:nvPr/>
        </p:nvGraphicFramePr>
        <p:xfrm>
          <a:off x="209160" y="12456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37" name="CustomShape 2"/>
          <p:cNvSpPr/>
          <p:nvPr/>
        </p:nvSpPr>
        <p:spPr>
          <a:xfrm>
            <a:off x="248400" y="762120"/>
            <a:ext cx="116888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 the list stored at key. The index is zero-based, so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means the first element and so on. Negative indices can be used to designate elements of the list. Here,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being the first element of the list and so on. These offsets can also be negative numbers indicating offsets starting at the end of the list. For example,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is the last element of the list and so on.</a:t>
            </a:r>
            <a:endParaRPr b="0" lang="en-IN" sz="1800" spc="-1" strike="noStrike">
              <a:latin typeface="Arial"/>
            </a:endParaRPr>
          </a:p>
        </p:txBody>
      </p:sp>
      <p:sp>
        <p:nvSpPr>
          <p:cNvPr id="238" name="CustomShape 3"/>
          <p:cNvSpPr/>
          <p:nvPr/>
        </p:nvSpPr>
        <p:spPr>
          <a:xfrm>
            <a:off x="8849880" y="2814840"/>
            <a:ext cx="29682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39" name="CustomShape 4"/>
          <p:cNvSpPr/>
          <p:nvPr/>
        </p:nvSpPr>
        <p:spPr>
          <a:xfrm>
            <a:off x="246600" y="3870720"/>
            <a:ext cx="8866080" cy="91260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
        <p:nvSpPr>
          <p:cNvPr id="242" name="CustomShape 7"/>
          <p:cNvSpPr/>
          <p:nvPr/>
        </p:nvSpPr>
        <p:spPr>
          <a:xfrm>
            <a:off x="246600" y="5082120"/>
            <a:ext cx="10117800" cy="90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1800" spc="-1" strike="noStrike">
                <a:solidFill>
                  <a:srgbClr val="262626"/>
                </a:solidFill>
                <a:latin typeface="Arial"/>
                <a:ea typeface="Open Sans"/>
              </a:rPr>
              <a:t>We can fetch the entire list by passing a range of 0 for the start index and -1 for the last index.</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44"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46" name="CustomShape 2"/>
          <p:cNvSpPr/>
          <p:nvPr/>
        </p:nvSpPr>
        <p:spPr>
          <a:xfrm>
            <a:off x="248400" y="762120"/>
            <a:ext cx="1168884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47" name="CustomShape 3"/>
          <p:cNvSpPr/>
          <p:nvPr/>
        </p:nvSpPr>
        <p:spPr>
          <a:xfrm>
            <a:off x="246600" y="2748960"/>
            <a:ext cx="8866080" cy="132408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48" name="CustomShape 4"/>
          <p:cNvSpPr/>
          <p:nvPr/>
        </p:nvSpPr>
        <p:spPr>
          <a:xfrm>
            <a:off x="4601520" y="5832000"/>
            <a:ext cx="5605200" cy="342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49" name="CustomShape 5"/>
          <p:cNvSpPr/>
          <p:nvPr/>
        </p:nvSpPr>
        <p:spPr>
          <a:xfrm>
            <a:off x="10584000" y="3710160"/>
            <a:ext cx="1391400" cy="25365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10"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53"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55" name="CustomShape 2"/>
          <p:cNvSpPr/>
          <p:nvPr/>
        </p:nvSpPr>
        <p:spPr>
          <a:xfrm>
            <a:off x="248400" y="762120"/>
            <a:ext cx="116888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56" name="CustomShape 3"/>
          <p:cNvSpPr/>
          <p:nvPr/>
        </p:nvSpPr>
        <p:spPr>
          <a:xfrm>
            <a:off x="246600" y="3990600"/>
            <a:ext cx="11690640" cy="91260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60"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63" name="CustomShape 3"/>
          <p:cNvSpPr/>
          <p:nvPr/>
        </p:nvSpPr>
        <p:spPr>
          <a:xfrm>
            <a:off x="248400" y="762120"/>
            <a:ext cx="104083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64" name="CustomShape 4"/>
          <p:cNvSpPr/>
          <p:nvPr/>
        </p:nvSpPr>
        <p:spPr>
          <a:xfrm>
            <a:off x="246600" y="4199760"/>
            <a:ext cx="8866080" cy="91260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65" name="CustomShape 5"/>
          <p:cNvSpPr/>
          <p:nvPr/>
        </p:nvSpPr>
        <p:spPr>
          <a:xfrm>
            <a:off x="2244600" y="5914440"/>
            <a:ext cx="8155800" cy="357120"/>
          </a:xfrm>
          <a:prstGeom prst="rect">
            <a:avLst/>
          </a:prstGeom>
          <a:noFill/>
          <a:ln>
            <a:noFill/>
          </a:ln>
        </p:spPr>
        <p:style>
          <a:lnRef idx="0"/>
          <a:fillRef idx="0"/>
          <a:effectRef idx="0"/>
          <a:fontRef idx="minor"/>
        </p:style>
        <p:txBody>
          <a:bodyPr lIns="90000" rIns="90000" tIns="45000" bIns="45000">
            <a:noAutofit/>
          </a:bodyPr>
          <a:p>
            <a:pPr marL="216000" indent="-19872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66" name="CustomShape 6"/>
          <p:cNvSpPr/>
          <p:nvPr/>
        </p:nvSpPr>
        <p:spPr>
          <a:xfrm>
            <a:off x="10585440" y="973800"/>
            <a:ext cx="1421280" cy="57049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67" name="CustomShape 7"/>
          <p:cNvSpPr/>
          <p:nvPr/>
        </p:nvSpPr>
        <p:spPr>
          <a:xfrm>
            <a:off x="246600" y="3135600"/>
            <a:ext cx="116906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69"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71" name="CustomShape 2"/>
          <p:cNvSpPr/>
          <p:nvPr/>
        </p:nvSpPr>
        <p:spPr>
          <a:xfrm>
            <a:off x="248400" y="762120"/>
            <a:ext cx="103197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72" name="CustomShape 3"/>
          <p:cNvSpPr/>
          <p:nvPr/>
        </p:nvSpPr>
        <p:spPr>
          <a:xfrm>
            <a:off x="246600" y="3099240"/>
            <a:ext cx="8866080" cy="173556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73" name="CustomShape 4"/>
          <p:cNvSpPr/>
          <p:nvPr/>
        </p:nvSpPr>
        <p:spPr>
          <a:xfrm>
            <a:off x="1224000" y="5904000"/>
            <a:ext cx="8910720" cy="342720"/>
          </a:xfrm>
          <a:prstGeom prst="rect">
            <a:avLst/>
          </a:prstGeom>
          <a:noFill/>
          <a:ln>
            <a:noFill/>
          </a:ln>
        </p:spPr>
        <p:style>
          <a:lnRef idx="0"/>
          <a:fillRef idx="0"/>
          <a:effectRef idx="0"/>
          <a:fontRef idx="minor"/>
        </p:style>
        <p:txBody>
          <a:bodyPr lIns="90000" rIns="90000" tIns="45000" bIns="45000">
            <a:noAutofit/>
          </a:bodyPr>
          <a:p>
            <a:pPr marL="216000" indent="-19872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4" name="CustomShape 5"/>
          <p:cNvSpPr/>
          <p:nvPr/>
        </p:nvSpPr>
        <p:spPr>
          <a:xfrm>
            <a:off x="10585440" y="1036440"/>
            <a:ext cx="1421280" cy="56422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78" name="CustomShape 2"/>
          <p:cNvSpPr/>
          <p:nvPr/>
        </p:nvSpPr>
        <p:spPr>
          <a:xfrm>
            <a:off x="1666800" y="609480"/>
            <a:ext cx="88153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79" name="CustomShape 3"/>
          <p:cNvSpPr/>
          <p:nvPr/>
        </p:nvSpPr>
        <p:spPr>
          <a:xfrm>
            <a:off x="522360" y="3531600"/>
            <a:ext cx="1105236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19980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1676520" y="2362320"/>
            <a:ext cx="88153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81"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pic>
        <p:nvPicPr>
          <p:cNvPr id="282" name="" descr=""/>
          <p:cNvPicPr/>
          <p:nvPr/>
        </p:nvPicPr>
        <p:blipFill>
          <a:blip r:embed="rId1"/>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600" spc="-1" strike="noStrike">
                <a:solidFill>
                  <a:srgbClr val="808080"/>
                </a:solidFill>
                <a:latin typeface="Consolas"/>
                <a:ea typeface="SimSun"/>
              </a:rPr>
              <a:t>127.0.0.1:6379&gt;</a:t>
            </a:r>
            <a:r>
              <a:rPr b="0" lang="en-IN" sz="1600" spc="-1" strike="noStrike">
                <a:solidFill>
                  <a:srgbClr val="000000"/>
                </a:solidFill>
                <a:latin typeface="Consolas"/>
                <a:ea typeface="SimSun"/>
              </a:rPr>
              <a:t> </a:t>
            </a:r>
            <a:r>
              <a:rPr b="0" lang="en-IN" sz="1600" spc="-1" strike="noStrike">
                <a:solidFill>
                  <a:srgbClr val="ff5733"/>
                </a:solidFill>
                <a:latin typeface="Consolas"/>
                <a:ea typeface="SimSun"/>
              </a:rPr>
              <a:t>hset user:1000 name 'John Smith' email john.smith@example.com password s3cret</a:t>
            </a:r>
            <a:endParaRPr b="0" lang="en-IN" sz="1600" spc="-1" strike="noStrike">
              <a:latin typeface="Arial"/>
            </a:endParaRPr>
          </a:p>
          <a:p>
            <a:pPr>
              <a:lnSpc>
                <a:spcPct val="100000"/>
              </a:lnSpc>
            </a:pPr>
            <a:r>
              <a:rPr b="0" lang="en-IN" sz="1600" spc="-1" strike="noStrike">
                <a:solidFill>
                  <a:srgbClr val="808080"/>
                </a:solidFill>
                <a:latin typeface="Consolas"/>
                <a:ea typeface="SimSun"/>
              </a:rPr>
              <a:t>127.0.0.1:6379&gt;</a:t>
            </a:r>
            <a:r>
              <a:rPr b="0" lang="en-IN" sz="1600" spc="-1" strike="noStrike">
                <a:solidFill>
                  <a:srgbClr val="000000"/>
                </a:solidFill>
                <a:latin typeface="Consolas"/>
                <a:ea typeface="SimSun"/>
              </a:rPr>
              <a:t> </a:t>
            </a:r>
            <a:r>
              <a:rPr b="0" lang="en-IN" sz="1600" spc="-1" strike="noStrike">
                <a:solidFill>
                  <a:srgbClr val="ff5733"/>
                </a:solidFill>
                <a:latin typeface="Consolas"/>
                <a:ea typeface="SimSun"/>
              </a:rPr>
              <a:t>hset user:1001 name 'Mery Jones' email mjones@example.com password hiden</a:t>
            </a:r>
            <a:endParaRPr b="0" lang="en-IN" sz="1600" spc="-1" strike="noStrike">
              <a:latin typeface="Arial"/>
            </a:endParaRPr>
          </a:p>
          <a:p>
            <a:pPr>
              <a:lnSpc>
                <a:spcPct val="100000"/>
              </a:lnSpc>
            </a:pPr>
            <a:r>
              <a:rPr b="0" lang="en-IN" sz="1600" spc="-1" strike="noStrike">
                <a:solidFill>
                  <a:srgbClr val="808080"/>
                </a:solidFill>
                <a:latin typeface="Consolas"/>
                <a:ea typeface="SimSun"/>
              </a:rPr>
              <a:t>127.0.0.1:6379&gt;</a:t>
            </a:r>
            <a:r>
              <a:rPr b="0" lang="en-IN" sz="1600" spc="-1" strike="noStrike">
                <a:solidFill>
                  <a:srgbClr val="000000"/>
                </a:solidFill>
                <a:latin typeface="Consolas"/>
                <a:ea typeface="SimSun"/>
              </a:rPr>
              <a:t> </a:t>
            </a:r>
            <a:r>
              <a:rPr b="0" lang="en-IN" sz="1600" spc="-1" strike="noStrike">
                <a:solidFill>
                  <a:srgbClr val="ff5733"/>
                </a:solidFill>
                <a:latin typeface="Consolas"/>
                <a:ea typeface="SimSun"/>
              </a:rPr>
              <a:t>hset user:1002 name 'Sally Brown' email sally.b@example.com password p4sswOrd</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85" name="CustomShape 2"/>
          <p:cNvSpPr/>
          <p:nvPr/>
        </p:nvSpPr>
        <p:spPr>
          <a:xfrm>
            <a:off x="248400" y="762120"/>
            <a:ext cx="116888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p:txBody>
      </p:sp>
      <p:sp>
        <p:nvSpPr>
          <p:cNvPr id="286" name="CustomShape 3"/>
          <p:cNvSpPr/>
          <p:nvPr/>
        </p:nvSpPr>
        <p:spPr>
          <a:xfrm>
            <a:off x="248400" y="3494880"/>
            <a:ext cx="116888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87" name="CustomShape 4"/>
          <p:cNvSpPr/>
          <p:nvPr/>
        </p:nvSpPr>
        <p:spPr>
          <a:xfrm>
            <a:off x="248400" y="4896360"/>
            <a:ext cx="11530080" cy="91260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290"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
        <p:nvSpPr>
          <p:cNvPr id="291" name="CustomShape 3"/>
          <p:cNvSpPr/>
          <p:nvPr/>
        </p:nvSpPr>
        <p:spPr>
          <a:xfrm>
            <a:off x="504000" y="1584000"/>
            <a:ext cx="6260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As per Redis 4.0.0, HMSET is considered deprecated.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selects the Redis logical database </a:t>
            </a:r>
            <a:r>
              <a:rPr b="1" lang="en-US" sz="1800" spc="-1" strike="noStrike">
                <a:solidFill>
                  <a:srgbClr val="000000"/>
                </a:solidFill>
                <a:latin typeface="Arial"/>
                <a:ea typeface="DejaVu Sans"/>
              </a:rPr>
              <a:t>[from 0-15]</a:t>
            </a:r>
            <a:r>
              <a:rPr b="0" lang="en-US" sz="1800" spc="-1" strike="noStrike">
                <a:solidFill>
                  <a:srgbClr val="000000"/>
                </a:solidFill>
                <a:latin typeface="Arial"/>
                <a:ea typeface="DejaVu Sans"/>
              </a:rPr>
              <a:t> having the specified zero-based numeric index. New connections always use the database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a:t>
            </a:r>
            <a:endParaRPr b="0" lang="en-IN" sz="1800" spc="-1" strike="noStrike">
              <a:latin typeface="Arial"/>
            </a:endParaRPr>
          </a:p>
        </p:txBody>
      </p:sp>
      <p:sp>
        <p:nvSpPr>
          <p:cNvPr id="112" name="CustomShape 2"/>
          <p:cNvSpPr/>
          <p:nvPr/>
        </p:nvSpPr>
        <p:spPr>
          <a:xfrm>
            <a:off x="246600" y="3089520"/>
            <a:ext cx="9397080" cy="173556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3" name="CustomShape 3"/>
          <p:cNvSpPr/>
          <p:nvPr/>
        </p:nvSpPr>
        <p:spPr>
          <a:xfrm>
            <a:off x="246600" y="5028480"/>
            <a:ext cx="8832600" cy="993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2600">
              <a:lnSpc>
                <a:spcPct val="100000"/>
              </a:lnSpc>
              <a:buClr>
                <a:srgbClr val="000000"/>
              </a:buClr>
              <a:buSzPct val="45000"/>
              <a:buFont typeface="Wingdings" charset="2"/>
              <a:buChar char=""/>
            </a:pPr>
            <a:r>
              <a:rPr b="0" lang="en-IN" sz="1800" spc="-1" strike="noStrike">
                <a:solidFill>
                  <a:srgbClr val="000000"/>
                </a:solidFill>
                <a:latin typeface="Open Sans"/>
                <a:ea typeface="Open Sans"/>
              </a:rPr>
              <a:t>Different databases can have keys with the same name, and commands like </a:t>
            </a:r>
            <a:r>
              <a:rPr b="1" lang="en-IN" sz="1800" spc="-1" strike="noStrike">
                <a:solidFill>
                  <a:srgbClr val="000000"/>
                </a:solidFill>
                <a:latin typeface="Open Sans"/>
                <a:ea typeface="Open Sans"/>
              </a:rPr>
              <a:t>FLUSHDB</a:t>
            </a:r>
            <a:r>
              <a:rPr b="0" lang="en-IN" sz="1800" spc="-1" strike="noStrike">
                <a:solidFill>
                  <a:srgbClr val="000000"/>
                </a:solidFill>
                <a:latin typeface="Open Sans"/>
                <a:ea typeface="Open Sans"/>
              </a:rPr>
              <a:t>, </a:t>
            </a:r>
            <a:r>
              <a:rPr b="1" lang="en-IN" sz="1800" spc="-1" strike="noStrike">
                <a:solidFill>
                  <a:srgbClr val="000000"/>
                </a:solidFill>
                <a:latin typeface="Open Sans"/>
                <a:ea typeface="Open Sans"/>
              </a:rPr>
              <a:t>SWAPDB</a:t>
            </a:r>
            <a:r>
              <a:rPr b="0" lang="en-IN" sz="1800" spc="-1" strike="noStrike">
                <a:solidFill>
                  <a:srgbClr val="000000"/>
                </a:solidFill>
                <a:latin typeface="Open Sans"/>
                <a:ea typeface="Open Sans"/>
              </a:rPr>
              <a:t> or </a:t>
            </a:r>
            <a:r>
              <a:rPr b="1" lang="en-IN" sz="1800" spc="-1" strike="noStrike">
                <a:solidFill>
                  <a:srgbClr val="000000"/>
                </a:solidFill>
                <a:latin typeface="Open Sans"/>
                <a:ea typeface="Open Sans"/>
              </a:rPr>
              <a:t>RANDOMKEY</a:t>
            </a:r>
            <a:r>
              <a:rPr b="0" lang="en-IN" sz="1800" spc="-1" strike="noStrike">
                <a:solidFill>
                  <a:srgbClr val="000000"/>
                </a:solidFill>
                <a:latin typeface="Open Sans"/>
                <a:ea typeface="Open Sans"/>
              </a:rPr>
              <a:t> work on specific databases.</a:t>
            </a:r>
            <a:endParaRPr b="0" lang="en-IN" sz="1800" spc="-1" strike="noStrike">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93" name="CustomShape 2"/>
          <p:cNvSpPr/>
          <p:nvPr/>
        </p:nvSpPr>
        <p:spPr>
          <a:xfrm>
            <a:off x="248400" y="762120"/>
            <a:ext cx="116888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294" name="CustomShape 3"/>
          <p:cNvSpPr/>
          <p:nvPr/>
        </p:nvSpPr>
        <p:spPr>
          <a:xfrm>
            <a:off x="248400" y="2628720"/>
            <a:ext cx="116888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295" name="CustomShape 4"/>
          <p:cNvSpPr/>
          <p:nvPr/>
        </p:nvSpPr>
        <p:spPr>
          <a:xfrm>
            <a:off x="248400" y="3709800"/>
            <a:ext cx="11656440" cy="91260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1676520" y="2362320"/>
            <a:ext cx="88153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298"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00" name="CustomShape 2"/>
          <p:cNvSpPr/>
          <p:nvPr/>
        </p:nvSpPr>
        <p:spPr>
          <a:xfrm>
            <a:off x="248400" y="762120"/>
            <a:ext cx="116888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301" name="CustomShape 3"/>
          <p:cNvSpPr/>
          <p:nvPr/>
        </p:nvSpPr>
        <p:spPr>
          <a:xfrm>
            <a:off x="248400" y="2508480"/>
            <a:ext cx="116888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302" name="CustomShape 4"/>
          <p:cNvSpPr/>
          <p:nvPr/>
        </p:nvSpPr>
        <p:spPr>
          <a:xfrm>
            <a:off x="248400" y="3837600"/>
            <a:ext cx="8866080" cy="132408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1676520" y="2362320"/>
            <a:ext cx="88153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305"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06" name="Table 3"/>
          <p:cNvGraphicFramePr/>
          <p:nvPr/>
        </p:nvGraphicFramePr>
        <p:xfrm>
          <a:off x="130680" y="15444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08" name="CustomShape 2"/>
          <p:cNvSpPr/>
          <p:nvPr/>
        </p:nvSpPr>
        <p:spPr>
          <a:xfrm>
            <a:off x="248400" y="762120"/>
            <a:ext cx="116888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09" name="CustomShape 3"/>
          <p:cNvSpPr/>
          <p:nvPr/>
        </p:nvSpPr>
        <p:spPr>
          <a:xfrm>
            <a:off x="248400" y="2669760"/>
            <a:ext cx="116888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10" name="CustomShape 4"/>
          <p:cNvSpPr/>
          <p:nvPr/>
        </p:nvSpPr>
        <p:spPr>
          <a:xfrm>
            <a:off x="248400" y="3724920"/>
            <a:ext cx="8866080" cy="132408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1676520" y="2362320"/>
            <a:ext cx="881532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13"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14"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16" name="CustomShape 2"/>
          <p:cNvSpPr/>
          <p:nvPr/>
        </p:nvSpPr>
        <p:spPr>
          <a:xfrm>
            <a:off x="248400" y="762120"/>
            <a:ext cx="116888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17" name="CustomShape 3"/>
          <p:cNvSpPr/>
          <p:nvPr/>
        </p:nvSpPr>
        <p:spPr>
          <a:xfrm>
            <a:off x="248400" y="3206880"/>
            <a:ext cx="1168884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18" name="CustomShape 4"/>
          <p:cNvSpPr/>
          <p:nvPr/>
        </p:nvSpPr>
        <p:spPr>
          <a:xfrm>
            <a:off x="248400" y="4872240"/>
            <a:ext cx="11554920" cy="132408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Sets</a:t>
            </a:r>
            <a:endParaRPr b="0" lang="en-IN" sz="5400" spc="-1" strike="noStrike">
              <a:latin typeface="Arial"/>
            </a:endParaRPr>
          </a:p>
        </p:txBody>
      </p:sp>
      <p:sp>
        <p:nvSpPr>
          <p:cNvPr id="321" name="CustomShape 2"/>
          <p:cNvSpPr/>
          <p:nvPr/>
        </p:nvSpPr>
        <p:spPr>
          <a:xfrm>
            <a:off x="1666800" y="609480"/>
            <a:ext cx="88153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22" name="CustomShape 3"/>
          <p:cNvSpPr/>
          <p:nvPr/>
        </p:nvSpPr>
        <p:spPr>
          <a:xfrm>
            <a:off x="522360" y="3531600"/>
            <a:ext cx="110523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Sets are an unordered collection of unique strings. Unique means sets does not allow repetition of data in a key.  The max number of members in a set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1676520" y="2362320"/>
            <a:ext cx="88153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sadd, smembers, sismember &amp; scard</a:t>
            </a:r>
            <a:endParaRPr b="0" lang="en-IN" sz="5400" spc="-1" strike="noStrike">
              <a:latin typeface="Arial"/>
            </a:endParaRPr>
          </a:p>
        </p:txBody>
      </p:sp>
      <p:sp>
        <p:nvSpPr>
          <p:cNvPr id="324"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
        <p:nvSpPr>
          <p:cNvPr id="325" name="CustomShape 3"/>
          <p:cNvSpPr/>
          <p:nvPr/>
        </p:nvSpPr>
        <p:spPr>
          <a:xfrm>
            <a:off x="246600" y="5082120"/>
            <a:ext cx="11629800" cy="90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1800" spc="-1" strike="noStrike">
                <a:solidFill>
                  <a:srgbClr val="262626"/>
                </a:solidFill>
                <a:latin typeface="Arial"/>
                <a:ea typeface="Open Sans"/>
              </a:rPr>
              <a:t>When adding an item to a SET, Redis will return a </a:t>
            </a:r>
            <a:r>
              <a:rPr b="1" lang="en-IN" sz="1800" spc="-1" strike="noStrike">
                <a:solidFill>
                  <a:srgbClr val="262626"/>
                </a:solidFill>
                <a:latin typeface="Arial"/>
                <a:ea typeface="Open Sans"/>
              </a:rPr>
              <a:t>1</a:t>
            </a:r>
            <a:r>
              <a:rPr b="0" lang="en-IN" sz="1800" spc="-1" strike="noStrike">
                <a:solidFill>
                  <a:srgbClr val="262626"/>
                </a:solidFill>
                <a:latin typeface="Arial"/>
                <a:ea typeface="Open Sans"/>
              </a:rPr>
              <a:t> if the item is new to the set and </a:t>
            </a:r>
            <a:r>
              <a:rPr b="1" lang="en-IN" sz="1800" spc="-1" strike="noStrike">
                <a:solidFill>
                  <a:srgbClr val="262626"/>
                </a:solidFill>
                <a:latin typeface="Arial"/>
                <a:ea typeface="Open Sans"/>
              </a:rPr>
              <a:t>0</a:t>
            </a:r>
            <a:r>
              <a:rPr b="0" lang="en-IN" sz="1800" spc="-1" strike="noStrike">
                <a:solidFill>
                  <a:srgbClr val="262626"/>
                </a:solidFill>
                <a:latin typeface="Arial"/>
                <a:ea typeface="Open Sans"/>
              </a:rPr>
              <a:t> if it was already in the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sadd, smembers, sismember &amp; scard</a:t>
            </a:r>
            <a:endParaRPr b="0" lang="en-IN" sz="4000" spc="-1" strike="noStrike">
              <a:latin typeface="Arial"/>
            </a:endParaRPr>
          </a:p>
        </p:txBody>
      </p:sp>
      <p:sp>
        <p:nvSpPr>
          <p:cNvPr id="327" name="CustomShape 2"/>
          <p:cNvSpPr/>
          <p:nvPr/>
        </p:nvSpPr>
        <p:spPr>
          <a:xfrm>
            <a:off x="248400" y="762120"/>
            <a:ext cx="1168884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SADD</a:t>
            </a:r>
            <a:r>
              <a:rPr b="0" lang="en-US" sz="1800" spc="-1" strike="noStrike">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SMEMBERS</a:t>
            </a:r>
            <a:r>
              <a:rPr b="0" lang="en-US" sz="1800" spc="-1" strike="noStrike">
                <a:solidFill>
                  <a:srgbClr val="000000"/>
                </a:solidFill>
                <a:latin typeface="Arial"/>
                <a:ea typeface="DejaVu Sans"/>
              </a:rPr>
              <a:t> returns all the members of the set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SISMEMBER</a:t>
            </a:r>
            <a:r>
              <a:rPr b="0" lang="en-US" sz="1800" spc="-1" strike="noStrike">
                <a:solidFill>
                  <a:srgbClr val="000000"/>
                </a:solidFill>
                <a:latin typeface="Arial"/>
                <a:ea typeface="DejaVu Sans"/>
              </a:rPr>
              <a:t> returns if member is a member of the set stored at key.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a member of the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the set, or if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SCARD</a:t>
            </a:r>
            <a:r>
              <a:rPr b="0" lang="en-US" sz="1800" spc="-1" strike="noStrike">
                <a:solidFill>
                  <a:srgbClr val="000000"/>
                </a:solidFill>
                <a:latin typeface="Arial"/>
                <a:ea typeface="DejaVu Sans"/>
              </a:rPr>
              <a:t> returns the set cardinality (number of elements) of the set stored in key or returns 0 if key does not exist.</a:t>
            </a:r>
            <a:endParaRPr b="0" lang="en-IN" sz="1800" spc="-1" strike="noStrike">
              <a:latin typeface="Arial"/>
            </a:endParaRPr>
          </a:p>
        </p:txBody>
      </p:sp>
      <p:sp>
        <p:nvSpPr>
          <p:cNvPr id="328" name="CustomShape 3"/>
          <p:cNvSpPr/>
          <p:nvPr/>
        </p:nvSpPr>
        <p:spPr>
          <a:xfrm>
            <a:off x="248400" y="3422880"/>
            <a:ext cx="1168884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SADD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SMEMBERS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SISMEMBER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SCARD key</a:t>
            </a:r>
            <a:endParaRPr b="0" lang="en-IN" sz="2000" spc="-1" strike="noStrike">
              <a:latin typeface="Arial"/>
            </a:endParaRPr>
          </a:p>
        </p:txBody>
      </p:sp>
      <p:sp>
        <p:nvSpPr>
          <p:cNvPr id="329" name="CustomShape 4"/>
          <p:cNvSpPr/>
          <p:nvPr/>
        </p:nvSpPr>
        <p:spPr>
          <a:xfrm>
            <a:off x="288000" y="4687920"/>
            <a:ext cx="11649240" cy="214704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point:1 101 102 103 104 105 106</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point:2 103 104 105 106 107 108</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smembers point:1</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sismembers point:1 103</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scard point:1</a:t>
            </a:r>
            <a:endParaRPr b="0" lang="en-IN" sz="1800" spc="-1" strike="noStrike">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8" name="CustomShape 2"/>
          <p:cNvSpPr/>
          <p:nvPr/>
        </p:nvSpPr>
        <p:spPr>
          <a:xfrm>
            <a:off x="1666800" y="609480"/>
            <a:ext cx="88153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9" name="CustomShape 3"/>
          <p:cNvSpPr/>
          <p:nvPr/>
        </p:nvSpPr>
        <p:spPr>
          <a:xfrm>
            <a:off x="522360" y="3531600"/>
            <a:ext cx="110523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 sinter and sdiff</a:t>
            </a:r>
            <a:endParaRPr b="0" lang="en-IN" sz="5400" spc="-1" strike="noStrike">
              <a:latin typeface="Arial"/>
            </a:endParaRPr>
          </a:p>
        </p:txBody>
      </p:sp>
      <p:sp>
        <p:nvSpPr>
          <p:cNvPr id="332"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 ainter &amp; sdiff</a:t>
            </a:r>
            <a:endParaRPr b="0" lang="en-IN" sz="4000" spc="-1" strike="noStrike">
              <a:latin typeface="Arial"/>
            </a:endParaRPr>
          </a:p>
        </p:txBody>
      </p:sp>
      <p:sp>
        <p:nvSpPr>
          <p:cNvPr id="334" name="CustomShape 2"/>
          <p:cNvSpPr/>
          <p:nvPr/>
        </p:nvSpPr>
        <p:spPr>
          <a:xfrm>
            <a:off x="248400" y="762120"/>
            <a:ext cx="116888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a:t>
            </a:r>
            <a:r>
              <a:rPr b="0" lang="en-US" sz="1800" spc="-1" strike="noStrike">
                <a:solidFill>
                  <a:srgbClr val="000000"/>
                </a:solidFill>
                <a:latin typeface="Arial"/>
                <a:ea typeface="DejaVu Sans"/>
              </a:rPr>
              <a:t> returns the members of the set resulting from the union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a:t>
            </a:r>
            <a:r>
              <a:rPr b="0" lang="en-US" sz="1800" spc="-1" strike="noStrike">
                <a:solidFill>
                  <a:srgbClr val="000000"/>
                </a:solidFill>
                <a:latin typeface="Arial"/>
                <a:ea typeface="DejaVu Sans"/>
              </a:rPr>
              <a:t> returns the members of the set resulting from the intersection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a:t>
            </a:r>
            <a:r>
              <a:rPr b="0" lang="en-US" sz="1800" spc="-1" strike="noStrike">
                <a:solidFill>
                  <a:srgbClr val="000000"/>
                </a:solidFill>
                <a:latin typeface="Arial"/>
                <a:ea typeface="DejaVu Sans"/>
              </a:rPr>
              <a:t> returns the members of the set resulting from the difference between the first set and all the successive sets.</a:t>
            </a:r>
            <a:endParaRPr b="0" lang="en-IN" sz="1800" spc="-1" strike="noStrike">
              <a:latin typeface="Arial"/>
            </a:endParaRPr>
          </a:p>
        </p:txBody>
      </p:sp>
      <p:sp>
        <p:nvSpPr>
          <p:cNvPr id="335" name="CustomShape 3"/>
          <p:cNvSpPr/>
          <p:nvPr/>
        </p:nvSpPr>
        <p:spPr>
          <a:xfrm>
            <a:off x="248400" y="2549160"/>
            <a:ext cx="116888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 key [key ...]</a:t>
            </a:r>
            <a:endParaRPr b="0" lang="en-IN" sz="2000" spc="-1" strike="noStrike">
              <a:latin typeface="Arial"/>
            </a:endParaRPr>
          </a:p>
        </p:txBody>
      </p:sp>
      <p:sp>
        <p:nvSpPr>
          <p:cNvPr id="336" name="CustomShape 4"/>
          <p:cNvSpPr/>
          <p:nvPr/>
        </p:nvSpPr>
        <p:spPr>
          <a:xfrm>
            <a:off x="248400" y="4104000"/>
            <a:ext cx="8866080" cy="132408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473935"/>
                </a:solidFill>
                <a:latin typeface="Courier New"/>
                <a:ea typeface="DejaVu Sans"/>
              </a:rPr>
              <a:t>point:1 = { 101 102 103 104 105 106 }</a:t>
            </a:r>
            <a:endParaRPr b="0" lang="en-IN" sz="2000" spc="-1" strike="noStrike">
              <a:latin typeface="Arial"/>
            </a:endParaRPr>
          </a:p>
          <a:p>
            <a:pPr>
              <a:lnSpc>
                <a:spcPct val="100000"/>
              </a:lnSpc>
            </a:pPr>
            <a:r>
              <a:rPr b="0" lang="en-IN" sz="2000" spc="-1" strike="noStrike">
                <a:solidFill>
                  <a:srgbClr val="473935"/>
                </a:solidFill>
                <a:latin typeface="Courier New"/>
                <a:ea typeface="DejaVu Sans"/>
              </a:rPr>
              <a:t>Point:2 =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1676520" y="2362320"/>
            <a:ext cx="88153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sunionstore, sinterstore and sdiffstore</a:t>
            </a:r>
            <a:endParaRPr b="0" lang="en-IN" sz="5400" spc="-1" strike="noStrike">
              <a:latin typeface="Arial"/>
            </a:endParaRPr>
          </a:p>
        </p:txBody>
      </p:sp>
      <p:sp>
        <p:nvSpPr>
          <p:cNvPr id="340"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sunionstore, sinterstore &amp; sdiffstore</a:t>
            </a:r>
            <a:endParaRPr b="0" lang="en-IN" sz="4000" spc="-1" strike="noStrike">
              <a:latin typeface="Arial"/>
            </a:endParaRPr>
          </a:p>
        </p:txBody>
      </p:sp>
      <p:sp>
        <p:nvSpPr>
          <p:cNvPr id="342" name="CustomShape 2"/>
          <p:cNvSpPr/>
          <p:nvPr/>
        </p:nvSpPr>
        <p:spPr>
          <a:xfrm>
            <a:off x="248400" y="762120"/>
            <a:ext cx="116888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SUNIONSTORE</a:t>
            </a:r>
            <a:r>
              <a:rPr b="0" lang="en-US" sz="1800" spc="-1" strike="noStrike">
                <a:solidFill>
                  <a:srgbClr val="000000"/>
                </a:solidFill>
                <a:latin typeface="Arial"/>
                <a:ea typeface="DejaVu Sans"/>
              </a:rPr>
              <a:t> command is equal to SUNION,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SINTERSTORE</a:t>
            </a:r>
            <a:r>
              <a:rPr b="0" lang="en-US" sz="1800" spc="-1" strike="noStrike">
                <a:solidFill>
                  <a:srgbClr val="000000"/>
                </a:solidFill>
                <a:latin typeface="Arial"/>
                <a:ea typeface="DejaVu Sans"/>
              </a:rPr>
              <a:t> command is equal to SINTER,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SDIFFSTORE</a:t>
            </a:r>
            <a:r>
              <a:rPr b="0" lang="en-US" sz="1800" spc="-1" strike="noStrike">
                <a:solidFill>
                  <a:srgbClr val="000000"/>
                </a:solidFill>
                <a:latin typeface="Arial"/>
                <a:ea typeface="DejaVu Sans"/>
              </a:rPr>
              <a:t> command is equal to SDIFF, but instead of returning the resulting set, it is stored in destination. If destination already exists, it is overwritten.</a:t>
            </a:r>
            <a:endParaRPr b="0" lang="en-IN" sz="1800" spc="-1" strike="noStrike">
              <a:latin typeface="Arial"/>
            </a:endParaRPr>
          </a:p>
        </p:txBody>
      </p:sp>
      <p:sp>
        <p:nvSpPr>
          <p:cNvPr id="343" name="CustomShape 3"/>
          <p:cNvSpPr/>
          <p:nvPr/>
        </p:nvSpPr>
        <p:spPr>
          <a:xfrm>
            <a:off x="248400" y="3026880"/>
            <a:ext cx="116888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SUNIONSTORE destination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SINTERSTORE destination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SDIFFSTORE destination key [key ...]</a:t>
            </a:r>
            <a:endParaRPr b="0" lang="en-IN" sz="2000" spc="-1" strike="noStrike">
              <a:latin typeface="Arial"/>
            </a:endParaRPr>
          </a:p>
        </p:txBody>
      </p:sp>
      <p:sp>
        <p:nvSpPr>
          <p:cNvPr id="344" name="CustomShape 4"/>
          <p:cNvSpPr/>
          <p:nvPr/>
        </p:nvSpPr>
        <p:spPr>
          <a:xfrm>
            <a:off x="248400" y="4351320"/>
            <a:ext cx="11688840" cy="132408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473935"/>
                </a:solidFill>
                <a:latin typeface="Courier New"/>
                <a:ea typeface="DejaVu Sans"/>
              </a:rPr>
              <a:t>point:1 = { 101 102 103 104 105 106 }</a:t>
            </a:r>
            <a:endParaRPr b="0" lang="en-IN" sz="2000" spc="-1" strike="noStrike">
              <a:latin typeface="Arial"/>
            </a:endParaRPr>
          </a:p>
          <a:p>
            <a:pPr>
              <a:lnSpc>
                <a:spcPct val="100000"/>
              </a:lnSpc>
            </a:pPr>
            <a:r>
              <a:rPr b="0" lang="en-IN" sz="2000" spc="-1" strike="noStrike">
                <a:solidFill>
                  <a:srgbClr val="473935"/>
                </a:solidFill>
                <a:latin typeface="Courier New"/>
                <a:ea typeface="DejaVu Sans"/>
              </a:rPr>
              <a:t>Point:2 =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1676520" y="2362320"/>
            <a:ext cx="88153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smove, srem &amp; srandmember</a:t>
            </a:r>
            <a:endParaRPr b="0" lang="en-IN" sz="5400" spc="-1" strike="noStrike">
              <a:latin typeface="Arial"/>
            </a:endParaRPr>
          </a:p>
        </p:txBody>
      </p:sp>
      <p:sp>
        <p:nvSpPr>
          <p:cNvPr id="348"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49" name="Table 3"/>
          <p:cNvGraphicFramePr/>
          <p:nvPr/>
        </p:nvGraphicFramePr>
        <p:xfrm>
          <a:off x="208440" y="12384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smove, srem &amp; srandmember</a:t>
            </a:r>
            <a:endParaRPr b="0" lang="en-IN" sz="4000" spc="-1" strike="noStrike">
              <a:latin typeface="Arial"/>
            </a:endParaRPr>
          </a:p>
        </p:txBody>
      </p:sp>
      <p:sp>
        <p:nvSpPr>
          <p:cNvPr id="351" name="CustomShape 2"/>
          <p:cNvSpPr/>
          <p:nvPr/>
        </p:nvSpPr>
        <p:spPr>
          <a:xfrm>
            <a:off x="248400" y="762120"/>
            <a:ext cx="116888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SMOVE</a:t>
            </a:r>
            <a:r>
              <a:rPr b="0" lang="en-US" sz="1800" spc="-1" strike="noStrike">
                <a:solidFill>
                  <a:srgbClr val="000000"/>
                </a:solidFill>
                <a:latin typeface="Arial"/>
                <a:ea typeface="DejaVu Sans"/>
              </a:rPr>
              <a:t> moves member from the set at source to the set at destination.</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moved.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source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SREM</a:t>
            </a:r>
            <a:r>
              <a:rPr b="0" lang="en-US" sz="1800" spc="-1" strike="noStrike">
                <a:solidFill>
                  <a:srgbClr val="000000"/>
                </a:solidFill>
                <a:latin typeface="Arial"/>
                <a:ea typeface="DejaVu Sans"/>
              </a:rPr>
              <a:t> removes the specified members from the set stored at key. Specified members that are not a member of this set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SRANDMEMBER</a:t>
            </a:r>
            <a:r>
              <a:rPr b="0" lang="en-US" sz="1800" spc="-1" strike="noStrike">
                <a:solidFill>
                  <a:srgbClr val="000000"/>
                </a:solidFill>
                <a:latin typeface="Arial"/>
                <a:ea typeface="DejaVu Sans"/>
              </a:rPr>
              <a:t> returns a random element from the set value stored at key. If the provided count argument is positive, return an array of distinct elements.</a:t>
            </a:r>
            <a:endParaRPr b="0" lang="en-IN" sz="1800" spc="-1" strike="noStrike">
              <a:latin typeface="Arial"/>
            </a:endParaRPr>
          </a:p>
        </p:txBody>
      </p:sp>
      <p:sp>
        <p:nvSpPr>
          <p:cNvPr id="352" name="CustomShape 3"/>
          <p:cNvSpPr/>
          <p:nvPr/>
        </p:nvSpPr>
        <p:spPr>
          <a:xfrm>
            <a:off x="248400" y="3366360"/>
            <a:ext cx="116888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SMOVE source destination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SREM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SRANDMEMBER key [count]</a:t>
            </a:r>
            <a:endParaRPr b="0" lang="en-IN" sz="2000" spc="-1" strike="noStrike">
              <a:latin typeface="Arial"/>
            </a:endParaRPr>
          </a:p>
        </p:txBody>
      </p:sp>
      <p:sp>
        <p:nvSpPr>
          <p:cNvPr id="353" name="CustomShape 4"/>
          <p:cNvSpPr/>
          <p:nvPr/>
        </p:nvSpPr>
        <p:spPr>
          <a:xfrm>
            <a:off x="248400" y="4647960"/>
            <a:ext cx="11688840" cy="173556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smove point:3 point:1 1</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srem point:3 1 2 3 4 5</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 2</a:t>
            </a:r>
            <a:endParaRPr b="0" lang="en-IN" sz="1800" spc="-1" strike="noStrike">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Sorted Sets</a:t>
            </a:r>
            <a:endParaRPr b="0" lang="en-IN" sz="5400" spc="-1" strike="noStrike">
              <a:latin typeface="Arial"/>
            </a:endParaRPr>
          </a:p>
        </p:txBody>
      </p:sp>
      <p:sp>
        <p:nvSpPr>
          <p:cNvPr id="356" name="CustomShape 2"/>
          <p:cNvSpPr/>
          <p:nvPr/>
        </p:nvSpPr>
        <p:spPr>
          <a:xfrm>
            <a:off x="1666800" y="609480"/>
            <a:ext cx="88153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57" name="CustomShape 3"/>
          <p:cNvSpPr/>
          <p:nvPr/>
        </p:nvSpPr>
        <p:spPr>
          <a:xfrm>
            <a:off x="522360" y="3531600"/>
            <a:ext cx="110523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zadd</a:t>
            </a:r>
            <a:endParaRPr b="0" lang="en-IN" sz="5400" spc="-1" strike="noStrike">
              <a:latin typeface="Arial"/>
            </a:endParaRPr>
          </a:p>
        </p:txBody>
      </p:sp>
      <p:sp>
        <p:nvSpPr>
          <p:cNvPr id="359"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zadd</a:t>
            </a:r>
            <a:endParaRPr b="0" lang="en-IN" sz="4000" spc="-1" strike="noStrike">
              <a:latin typeface="Arial"/>
            </a:endParaRPr>
          </a:p>
        </p:txBody>
      </p:sp>
      <p:sp>
        <p:nvSpPr>
          <p:cNvPr id="361" name="CustomShape 2"/>
          <p:cNvSpPr/>
          <p:nvPr/>
        </p:nvSpPr>
        <p:spPr>
          <a:xfrm>
            <a:off x="248400" y="762120"/>
            <a:ext cx="116888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ZADD</a:t>
            </a:r>
            <a:r>
              <a:rPr b="0" lang="en-US" sz="1800" spc="-1" strike="noStrike">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b="1" lang="en-US" sz="1800" spc="-1" strike="noStrike">
                <a:solidFill>
                  <a:srgbClr val="000000"/>
                </a:solidFill>
                <a:latin typeface="Arial"/>
                <a:ea typeface="DejaVu Sans"/>
              </a:rPr>
              <a:t>score values</a:t>
            </a:r>
            <a:r>
              <a:rPr b="0" lang="en-US" sz="1800" spc="-1" strike="noStrike">
                <a:solidFill>
                  <a:srgbClr val="000000"/>
                </a:solidFill>
                <a:latin typeface="Arial"/>
                <a:ea typeface="DejaVu Sans"/>
              </a:rPr>
              <a:t> should be the string representation of a double precision floating point number.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or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values are valid values as well.</a:t>
            </a:r>
            <a:endParaRPr b="0" lang="en-IN" sz="1800" spc="-1" strike="noStrike">
              <a:latin typeface="Arial"/>
            </a:endParaRPr>
          </a:p>
        </p:txBody>
      </p:sp>
      <p:sp>
        <p:nvSpPr>
          <p:cNvPr id="362" name="CustomShape 3"/>
          <p:cNvSpPr/>
          <p:nvPr/>
        </p:nvSpPr>
        <p:spPr>
          <a:xfrm>
            <a:off x="248400" y="2567160"/>
            <a:ext cx="116888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ZADD key [NX|XX] [GT|LT] [CH] [INCR] score member [score member ...]</a:t>
            </a:r>
            <a:endParaRPr b="0" lang="en-IN" sz="2000" spc="-1" strike="noStrike">
              <a:latin typeface="Arial"/>
            </a:endParaRPr>
          </a:p>
        </p:txBody>
      </p:sp>
      <p:sp>
        <p:nvSpPr>
          <p:cNvPr id="363" name="CustomShape 4"/>
          <p:cNvSpPr/>
          <p:nvPr/>
        </p:nvSpPr>
        <p:spPr>
          <a:xfrm>
            <a:off x="248400" y="3101760"/>
            <a:ext cx="11800800" cy="338148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zero 5 apple 2 orange 1 grapes 4 mango 3 watermelon 1 red 2 blueberry 1 pink 3 kiwi 3 white 2 coconut 2 apple 1 mango 4 tomato 5 cherry</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game:1 12 saleel 04 neel 28 deep 10 nitish 7 gau 5 ruhan 5 raj 10 kau 17 saleel 23 sangita</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b="0" lang="en-IN" sz="1800" spc="-1" strike="noStrike">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zrange and zrevrange</a:t>
            </a:r>
            <a:endParaRPr b="0" lang="en-IN" sz="5400" spc="-1" strike="noStrike">
              <a:latin typeface="Arial"/>
            </a:endParaRPr>
          </a:p>
        </p:txBody>
      </p:sp>
      <p:sp>
        <p:nvSpPr>
          <p:cNvPr id="366"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67" name="Table 3"/>
          <p:cNvGraphicFramePr/>
          <p:nvPr/>
        </p:nvGraphicFramePr>
        <p:xfrm>
          <a:off x="209160" y="12456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21"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a:t>
            </a:r>
            <a:endParaRPr b="0" lang="en-IN" sz="4000" spc="-1" strike="noStrike">
              <a:latin typeface="Arial"/>
            </a:endParaRPr>
          </a:p>
        </p:txBody>
      </p:sp>
      <p:sp>
        <p:nvSpPr>
          <p:cNvPr id="369" name="CustomShape 2"/>
          <p:cNvSpPr/>
          <p:nvPr/>
        </p:nvSpPr>
        <p:spPr>
          <a:xfrm>
            <a:off x="248400" y="762120"/>
            <a:ext cx="989676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ZRANGE</a:t>
            </a:r>
            <a:r>
              <a:rPr b="0" lang="en-US" sz="1800" spc="-1" strike="noStrike">
                <a:solidFill>
                  <a:srgbClr val="000000"/>
                </a:solidFill>
                <a:latin typeface="Arial"/>
                <a:ea typeface="DejaVu Sans"/>
              </a:rPr>
              <a:t> returns the specified range of elements in the sorted set stored at &lt;key&gt;. By default, the command performs an index range query. The </a:t>
            </a:r>
            <a:r>
              <a:rPr b="1" lang="en-US" sz="1800" spc="-1" strike="noStrike">
                <a:solidFill>
                  <a:srgbClr val="000000"/>
                </a:solidFill>
                <a:latin typeface="Arial"/>
                <a:ea typeface="DejaVu Sans"/>
              </a:rPr>
              <a:t>&lt;min&gt; and &lt;max&gt;</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(both inclusive range)</a:t>
            </a:r>
            <a:r>
              <a:rPr b="0" lang="en-US" sz="1800" spc="-1" strike="noStrike">
                <a:solidFill>
                  <a:srgbClr val="000000"/>
                </a:solidFill>
                <a:latin typeface="Arial"/>
                <a:ea typeface="DejaVu Sans"/>
              </a:rPr>
              <a:t> arguments represent zero-based indexes, where 0 is the first element and so on. If </a:t>
            </a:r>
            <a:r>
              <a:rPr b="1" lang="en-US" sz="1800" spc="-1" strike="noStrike">
                <a:solidFill>
                  <a:srgbClr val="000000"/>
                </a:solidFill>
                <a:latin typeface="Arial"/>
                <a:ea typeface="DejaVu Sans"/>
              </a:rPr>
              <a:t>BYSCORE</a:t>
            </a:r>
            <a:r>
              <a:rPr b="0" lang="en-US" sz="1800" spc="-1" strike="noStrike">
                <a:solidFill>
                  <a:srgbClr val="000000"/>
                </a:solidFill>
                <a:latin typeface="Arial"/>
                <a:ea typeface="DejaVu Sans"/>
              </a:rPr>
              <a:t> option is provided, the command behaves like </a:t>
            </a:r>
            <a:r>
              <a:rPr b="1" lang="en-US" sz="1800" spc="-1" strike="noStrike">
                <a:solidFill>
                  <a:srgbClr val="000000"/>
                </a:solidFill>
                <a:latin typeface="Arial"/>
                <a:ea typeface="DejaVu Sans"/>
              </a:rPr>
              <a:t>ZRANGEBYSCORE</a:t>
            </a:r>
            <a:r>
              <a:rPr b="0" lang="en-US" sz="1800" spc="-1" strike="noStrike">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 </a:t>
            </a:r>
            <a:r>
              <a:rPr b="1" lang="en-US" sz="1800" spc="-1" strike="noStrike">
                <a:solidFill>
                  <a:srgbClr val="000000"/>
                </a:solidFill>
                <a:latin typeface="Arial"/>
                <a:ea typeface="DejaVu Sans"/>
              </a:rPr>
              <a:t>(</a:t>
            </a:r>
            <a:r>
              <a:rPr b="0" lang="en-US" sz="1800" spc="-1" strike="noStrike">
                <a:solidFill>
                  <a:srgbClr val="000000"/>
                </a:solidFill>
                <a:latin typeface="Arial"/>
                <a:ea typeface="DejaVu Sans"/>
              </a:rPr>
              <a:t>.</a:t>
            </a:r>
            <a:endParaRPr b="0" lang="en-IN" sz="1800" spc="-1" strike="noStrike">
              <a:latin typeface="Arial"/>
            </a:endParaRPr>
          </a:p>
        </p:txBody>
      </p:sp>
      <p:sp>
        <p:nvSpPr>
          <p:cNvPr id="370" name="CustomShape 3"/>
          <p:cNvSpPr/>
          <p:nvPr/>
        </p:nvSpPr>
        <p:spPr>
          <a:xfrm>
            <a:off x="248400" y="3062880"/>
            <a:ext cx="98247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 key min max [BYSCORE|BYLEX] [REV] [LIMIT offset count] [WITHSCORES] </a:t>
            </a:r>
            <a:endParaRPr b="0" lang="en-IN" sz="2000" spc="-1" strike="noStrike">
              <a:latin typeface="Arial"/>
            </a:endParaRPr>
          </a:p>
        </p:txBody>
      </p:sp>
      <p:sp>
        <p:nvSpPr>
          <p:cNvPr id="371" name="CustomShape 4"/>
          <p:cNvSpPr/>
          <p:nvPr/>
        </p:nvSpPr>
        <p:spPr>
          <a:xfrm>
            <a:off x="248400" y="3866400"/>
            <a:ext cx="11800800" cy="297000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 withscores</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 "neel"</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2) "4"</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3) "raj"</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4) "5"</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5) "ruhan"</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6) "5"</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7) "gau"</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8) "7"</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9) "kau"</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10) "10"</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11) "nitish"</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12) "10"</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13)  "saleel"</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14) "17"</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15) "sangita"</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16) "23"</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17) "deep"</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18) "28"</a:t>
            </a:r>
            <a:endParaRPr b="0" lang="en-IN" sz="2200" spc="-1" strike="noStrike">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len="med" type="triangle" w="med"/>
            <a:tailEnd len="med" type="diamond"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zrevrange</a:t>
            </a:r>
            <a:endParaRPr b="0" lang="en-IN" sz="4000" spc="-1" strike="noStrike">
              <a:latin typeface="Arial"/>
            </a:endParaRPr>
          </a:p>
        </p:txBody>
      </p:sp>
      <p:sp>
        <p:nvSpPr>
          <p:cNvPr id="376" name="CustomShape 2"/>
          <p:cNvSpPr/>
          <p:nvPr/>
        </p:nvSpPr>
        <p:spPr>
          <a:xfrm>
            <a:off x="248400" y="762120"/>
            <a:ext cx="1168884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REVRANGE</a:t>
            </a:r>
            <a:r>
              <a:rPr b="0" lang="en-US" sz="1800" spc="-1" strike="noStrike">
                <a:solidFill>
                  <a:srgbClr val="000000"/>
                </a:solidFill>
                <a:latin typeface="Arial"/>
                <a:ea typeface="DejaVu Sans"/>
              </a:rPr>
              <a:t> returns the specified range of elements in the sorted set stored at key. The elements are considered to be ordered from the highest to the lowest score. </a:t>
            </a:r>
            <a:endParaRPr b="0" lang="en-IN" sz="1800" spc="-1" strike="noStrike">
              <a:latin typeface="Arial"/>
            </a:endParaRPr>
          </a:p>
        </p:txBody>
      </p:sp>
      <p:sp>
        <p:nvSpPr>
          <p:cNvPr id="377" name="CustomShape 3"/>
          <p:cNvSpPr/>
          <p:nvPr/>
        </p:nvSpPr>
        <p:spPr>
          <a:xfrm>
            <a:off x="248400" y="1752840"/>
            <a:ext cx="982476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ZREVRANGE key start stop [WITHSCORES] </a:t>
            </a:r>
            <a:endParaRPr b="0" lang="en-IN" sz="2000" spc="-1" strike="noStrike">
              <a:latin typeface="Arial"/>
            </a:endParaRPr>
          </a:p>
        </p:txBody>
      </p:sp>
      <p:sp>
        <p:nvSpPr>
          <p:cNvPr id="378" name="CustomShape 4"/>
          <p:cNvSpPr/>
          <p:nvPr/>
        </p:nvSpPr>
        <p:spPr>
          <a:xfrm>
            <a:off x="248400" y="2309760"/>
            <a:ext cx="11800800" cy="91260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 game:1 0 -1</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 game:1 0 -1 withscores</a:t>
            </a:r>
            <a:endParaRPr b="0" lang="en-IN" sz="1800" spc="-1" strike="noStrike">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
          <p:cNvSpPr/>
          <p:nvPr/>
        </p:nvSpPr>
        <p:spPr>
          <a:xfrm>
            <a:off x="1676520" y="2362320"/>
            <a:ext cx="88153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zrangebyscore &amp; zrevrangebyscore</a:t>
            </a:r>
            <a:endParaRPr b="0" lang="en-IN" sz="5400" spc="-1" strike="noStrike">
              <a:latin typeface="Arial"/>
            </a:endParaRPr>
          </a:p>
        </p:txBody>
      </p:sp>
      <p:sp>
        <p:nvSpPr>
          <p:cNvPr id="381"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82" name="Table 3"/>
          <p:cNvGraphicFramePr/>
          <p:nvPr/>
        </p:nvGraphicFramePr>
        <p:xfrm>
          <a:off x="209520" y="12492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zrangebyscore &amp; zrevrangebyscore</a:t>
            </a:r>
            <a:endParaRPr b="0" lang="en-IN" sz="4000" spc="-1" strike="noStrike">
              <a:latin typeface="Arial"/>
            </a:endParaRPr>
          </a:p>
        </p:txBody>
      </p:sp>
      <p:sp>
        <p:nvSpPr>
          <p:cNvPr id="384" name="CustomShape 2"/>
          <p:cNvSpPr/>
          <p:nvPr/>
        </p:nvSpPr>
        <p:spPr>
          <a:xfrm>
            <a:off x="248400" y="762120"/>
            <a:ext cx="1169676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ZRANGEBYSCORE</a:t>
            </a:r>
            <a:r>
              <a:rPr b="0" lang="en-US" sz="1800" spc="-1" strike="noStrike">
                <a:solidFill>
                  <a:srgbClr val="000000"/>
                </a:solidFill>
                <a:latin typeface="Arial"/>
                <a:ea typeface="DejaVu Sans"/>
              </a:rPr>
              <a:t> returns all the elements in the sorted set at key with a score between min and max </a:t>
            </a:r>
            <a:r>
              <a:rPr b="1" lang="en-US" sz="1800" spc="-1" strike="noStrike">
                <a:solidFill>
                  <a:srgbClr val="000000"/>
                </a:solidFill>
                <a:latin typeface="Arial"/>
                <a:ea typeface="DejaVu Sans"/>
              </a:rPr>
              <a:t>(including elements with score equal to min or max)</a:t>
            </a:r>
            <a:r>
              <a:rPr b="0" lang="en-US" sz="1800" spc="-1" strike="noStrike">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ZREVRANGEBYSCORE</a:t>
            </a:r>
            <a:r>
              <a:rPr b="0" lang="en-US" sz="1800" spc="-1" strike="noStrike">
                <a:solidFill>
                  <a:srgbClr val="000000"/>
                </a:solidFill>
                <a:latin typeface="Arial"/>
                <a:ea typeface="DejaVu Sans"/>
              </a:rPr>
              <a:t> returns all the elements in the sorted set at key with a score between max and min (including elements with score equal to max or min).</a:t>
            </a:r>
            <a:endParaRPr b="0" lang="en-IN" sz="1800" spc="-1" strike="noStrike">
              <a:latin typeface="Arial"/>
            </a:endParaRPr>
          </a:p>
        </p:txBody>
      </p:sp>
      <p:sp>
        <p:nvSpPr>
          <p:cNvPr id="385" name="CustomShape 3"/>
          <p:cNvSpPr/>
          <p:nvPr/>
        </p:nvSpPr>
        <p:spPr>
          <a:xfrm>
            <a:off x="248400" y="2911320"/>
            <a:ext cx="98247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ZRANGEBYSCORE key min max [WITHSCORES] [LIMIT offset count]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ZREVRANGEBYSCORE key max min [WITHSCORES] [LIMIT offset count]</a:t>
            </a:r>
            <a:endParaRPr b="0" lang="en-IN" sz="2000" spc="-1" strike="noStrike">
              <a:latin typeface="Arial"/>
            </a:endParaRPr>
          </a:p>
        </p:txBody>
      </p:sp>
      <p:sp>
        <p:nvSpPr>
          <p:cNvPr id="386" name="CustomShape 4"/>
          <p:cNvSpPr/>
          <p:nvPr/>
        </p:nvSpPr>
        <p:spPr>
          <a:xfrm>
            <a:off x="288000" y="3751920"/>
            <a:ext cx="11800800" cy="297000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limit 1 3</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zrevrangebyscore game:1 23 7  withscores</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zrevrangebyscore game:1 (23 7  withscores</a:t>
            </a:r>
            <a:endParaRPr b="0" lang="en-IN" sz="1800" spc="-1" strike="noStrike">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CustomShape 1"/>
          <p:cNvSpPr/>
          <p:nvPr/>
        </p:nvSpPr>
        <p:spPr>
          <a:xfrm>
            <a:off x="1676520" y="2362320"/>
            <a:ext cx="88153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zrank, zrevrank and zscore, zmscore</a:t>
            </a:r>
            <a:endParaRPr b="0" lang="en-IN" sz="5400" spc="-1" strike="noStrike">
              <a:latin typeface="Arial"/>
            </a:endParaRPr>
          </a:p>
        </p:txBody>
      </p:sp>
      <p:sp>
        <p:nvSpPr>
          <p:cNvPr id="389"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zrank, zrevrank &amp; zscore, zmscore</a:t>
            </a:r>
            <a:endParaRPr b="0" lang="en-IN" sz="4000" spc="-1" strike="noStrike">
              <a:latin typeface="Arial"/>
            </a:endParaRPr>
          </a:p>
        </p:txBody>
      </p:sp>
      <p:sp>
        <p:nvSpPr>
          <p:cNvPr id="391" name="CustomShape 2"/>
          <p:cNvSpPr/>
          <p:nvPr/>
        </p:nvSpPr>
        <p:spPr>
          <a:xfrm>
            <a:off x="248400" y="762120"/>
            <a:ext cx="1169676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ZRANK</a:t>
            </a:r>
            <a:r>
              <a:rPr b="0" lang="en-US" sz="1800" spc="-1" strike="noStrike">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ZREVRANK</a:t>
            </a:r>
            <a:r>
              <a:rPr b="0" lang="en-US" sz="1800" spc="-1" strike="noStrike">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ZSCORE</a:t>
            </a:r>
            <a:r>
              <a:rPr b="0" lang="en-US" sz="1800" spc="-1" strike="noStrike">
                <a:solidFill>
                  <a:srgbClr val="000000"/>
                </a:solidFill>
                <a:latin typeface="Arial"/>
                <a:ea typeface="DejaVu Sans"/>
              </a:rPr>
              <a:t> returns the score of member in the sorted set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ZMSCORE</a:t>
            </a:r>
            <a:r>
              <a:rPr b="0" lang="en-US" sz="1800" spc="-1" strike="noStrike">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b="0" lang="en-IN" sz="1800" spc="-1" strike="noStrike">
              <a:latin typeface="Arial"/>
            </a:endParaRPr>
          </a:p>
        </p:txBody>
      </p:sp>
      <p:sp>
        <p:nvSpPr>
          <p:cNvPr id="392" name="CustomShape 3"/>
          <p:cNvSpPr/>
          <p:nvPr/>
        </p:nvSpPr>
        <p:spPr>
          <a:xfrm>
            <a:off x="248400" y="3350160"/>
            <a:ext cx="11688840" cy="2040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ZRANK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ZREVRANK key member</a:t>
            </a:r>
            <a:endParaRPr b="0" lang="en-IN" sz="2000" spc="-1" strike="noStrike">
              <a:latin typeface="Arial"/>
            </a:endParaRPr>
          </a:p>
          <a:p>
            <a:pPr>
              <a:lnSpc>
                <a:spcPct val="100000"/>
              </a:lnSpc>
            </a:pPr>
            <a:r>
              <a:rPr b="0" lang="en-US" sz="800" spc="-1" strike="noStrike">
                <a:solidFill>
                  <a:srgbClr val="00b0f0"/>
                </a:solidFill>
                <a:latin typeface="Consolas"/>
                <a:ea typeface="DejaVu Sans"/>
              </a:rPr>
              <a:t> </a:t>
            </a:r>
            <a:endParaRPr b="0" lang="en-IN" sz="800" spc="-1" strike="noStrike">
              <a:latin typeface="Arial"/>
            </a:endParaRPr>
          </a:p>
          <a:p>
            <a:pPr>
              <a:lnSpc>
                <a:spcPct val="100000"/>
              </a:lnSpc>
            </a:pPr>
            <a:r>
              <a:rPr b="0" lang="en-US" sz="2000" spc="-1" strike="noStrike">
                <a:solidFill>
                  <a:srgbClr val="00b0f0"/>
                </a:solidFill>
                <a:latin typeface="Consolas"/>
                <a:ea typeface="DejaVu Sans"/>
              </a:rPr>
              <a:t>ZSCORE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ZMSCORE key member [member ...]</a:t>
            </a:r>
            <a:endParaRPr b="0" lang="en-IN" sz="2000" spc="-1" strike="noStrike">
              <a:latin typeface="Arial"/>
            </a:endParaRPr>
          </a:p>
        </p:txBody>
      </p:sp>
      <p:sp>
        <p:nvSpPr>
          <p:cNvPr id="393" name="CustomShape 4"/>
          <p:cNvSpPr/>
          <p:nvPr/>
        </p:nvSpPr>
        <p:spPr>
          <a:xfrm>
            <a:off x="248400" y="5087160"/>
            <a:ext cx="11800800" cy="173556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zrank game:1 saleel</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zrevrank game:1 saleel</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zscore game:1 saleel</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zmscore game:1 saleel sharmin</a:t>
            </a:r>
            <a:endParaRPr b="0" lang="en-IN" sz="1800" spc="-1" strike="noStrike">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CustomShape 1"/>
          <p:cNvSpPr/>
          <p:nvPr/>
        </p:nvSpPr>
        <p:spPr>
          <a:xfrm>
            <a:off x="1676520" y="2362320"/>
            <a:ext cx="88153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zcount, zrem, zrandmember</a:t>
            </a:r>
            <a:endParaRPr b="0" lang="en-IN" sz="5400" spc="-1" strike="noStrike">
              <a:latin typeface="Arial"/>
            </a:endParaRPr>
          </a:p>
        </p:txBody>
      </p:sp>
      <p:sp>
        <p:nvSpPr>
          <p:cNvPr id="396"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zcount, zrem, zrandmember</a:t>
            </a:r>
            <a:endParaRPr b="0" lang="en-IN" sz="4000" spc="-1" strike="noStrike">
              <a:latin typeface="Arial"/>
            </a:endParaRPr>
          </a:p>
        </p:txBody>
      </p:sp>
      <p:sp>
        <p:nvSpPr>
          <p:cNvPr id="398" name="CustomShape 2"/>
          <p:cNvSpPr/>
          <p:nvPr/>
        </p:nvSpPr>
        <p:spPr>
          <a:xfrm>
            <a:off x="248400" y="762120"/>
            <a:ext cx="1169676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ZCOUNT</a:t>
            </a:r>
            <a:r>
              <a:rPr b="0" lang="en-US" sz="1800" spc="-1" strike="noStrike">
                <a:solidFill>
                  <a:srgbClr val="000000"/>
                </a:solidFill>
                <a:latin typeface="Arial"/>
                <a:ea typeface="DejaVu Sans"/>
              </a:rPr>
              <a:t> returns the number of elements in the sorted set at key with a </a:t>
            </a:r>
            <a:r>
              <a:rPr b="1" lang="en-US" sz="1800" spc="-1" strike="noStrike">
                <a:solidFill>
                  <a:srgbClr val="000000"/>
                </a:solidFill>
                <a:latin typeface="Arial"/>
                <a:ea typeface="DejaVu Sans"/>
              </a:rPr>
              <a:t>score between min and max</a:t>
            </a:r>
            <a:r>
              <a:rPr b="0" lang="en-US" sz="1800" spc="-1" strike="noStrike">
                <a:solidFill>
                  <a:srgbClr val="000000"/>
                </a:solidFill>
                <a:latin typeface="Arial"/>
                <a:ea typeface="DejaVu Sans"/>
              </a:rPr>
              <a:t>.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ZREM</a:t>
            </a:r>
            <a:r>
              <a:rPr b="0" lang="en-US" sz="1800" spc="-1" strike="noStrike">
                <a:solidFill>
                  <a:srgbClr val="000000"/>
                </a:solidFill>
                <a:latin typeface="Arial"/>
                <a:ea typeface="DejaVu Sans"/>
              </a:rPr>
              <a:t> removes the specified members from the sorted set stored at key. Non existing members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ZRANDMEMBER</a:t>
            </a:r>
            <a:r>
              <a:rPr b="0" lang="en-US" sz="1800" spc="-1" strike="noStrike">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b="0" lang="en-IN" sz="1800" spc="-1" strike="noStrike">
              <a:latin typeface="Arial"/>
            </a:endParaRPr>
          </a:p>
        </p:txBody>
      </p:sp>
      <p:sp>
        <p:nvSpPr>
          <p:cNvPr id="399" name="CustomShape 3"/>
          <p:cNvSpPr/>
          <p:nvPr/>
        </p:nvSpPr>
        <p:spPr>
          <a:xfrm>
            <a:off x="248400" y="2896920"/>
            <a:ext cx="116888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ZCOUNT key min max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ZREM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ZRANDMEMBER key [count [WITHSCORES]]</a:t>
            </a:r>
            <a:endParaRPr b="0" lang="en-IN" sz="2000" spc="-1" strike="noStrike">
              <a:latin typeface="Arial"/>
            </a:endParaRPr>
          </a:p>
        </p:txBody>
      </p:sp>
      <p:sp>
        <p:nvSpPr>
          <p:cNvPr id="400" name="CustomShape 4"/>
          <p:cNvSpPr/>
          <p:nvPr/>
        </p:nvSpPr>
        <p:spPr>
          <a:xfrm>
            <a:off x="248400" y="4193640"/>
            <a:ext cx="11800800" cy="255852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zcount game:1 1 10</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zcount game:1 1 (10</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zscore game:1 saleel</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zrem iplTeamRank "Dummy Team" "Dummy Team1" "Dummy Team2"</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zrandmember iplTeamRank</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zrandmember iplTeamRank 3</a:t>
            </a:r>
            <a:endParaRPr b="0" lang="en-IN" sz="1800" spc="-1" strike="noStrike">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zunion, zinter and zdiff</a:t>
            </a:r>
            <a:endParaRPr b="0" lang="en-IN" sz="5400" spc="-1" strike="noStrike">
              <a:latin typeface="Arial"/>
            </a:endParaRPr>
          </a:p>
        </p:txBody>
      </p:sp>
      <p:sp>
        <p:nvSpPr>
          <p:cNvPr id="403"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zunion, zinter, zdiff</a:t>
            </a:r>
            <a:endParaRPr b="0" lang="en-IN" sz="4000" spc="-1" strike="noStrike">
              <a:latin typeface="Arial"/>
            </a:endParaRPr>
          </a:p>
        </p:txBody>
      </p:sp>
      <p:sp>
        <p:nvSpPr>
          <p:cNvPr id="405" name="CustomShape 2"/>
          <p:cNvSpPr/>
          <p:nvPr/>
        </p:nvSpPr>
        <p:spPr>
          <a:xfrm>
            <a:off x="248400" y="762120"/>
            <a:ext cx="1169676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ZCOUNT</a:t>
            </a:r>
            <a:r>
              <a:rPr b="0" lang="en-US" sz="1800" spc="-1" strike="noStrike">
                <a:solidFill>
                  <a:srgbClr val="000000"/>
                </a:solidFill>
                <a:latin typeface="Arial"/>
                <a:ea typeface="DejaVu Sans"/>
              </a:rPr>
              <a:t> returns the number of elements in the sorted set at key with a </a:t>
            </a:r>
            <a:r>
              <a:rPr b="1" lang="en-US" sz="1800" spc="-1" strike="noStrike">
                <a:solidFill>
                  <a:srgbClr val="000000"/>
                </a:solidFill>
                <a:latin typeface="Arial"/>
                <a:ea typeface="DejaVu Sans"/>
              </a:rPr>
              <a:t>score between min and max</a:t>
            </a:r>
            <a:r>
              <a:rPr b="0" lang="en-US" sz="1800" spc="-1" strike="noStrike">
                <a:solidFill>
                  <a:srgbClr val="000000"/>
                </a:solidFill>
                <a:latin typeface="Arial"/>
                <a:ea typeface="DejaVu Sans"/>
              </a:rPr>
              <a:t>.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ZREM</a:t>
            </a:r>
            <a:r>
              <a:rPr b="0" lang="en-US" sz="1800" spc="-1" strike="noStrike">
                <a:solidFill>
                  <a:srgbClr val="000000"/>
                </a:solidFill>
                <a:latin typeface="Arial"/>
                <a:ea typeface="DejaVu Sans"/>
              </a:rPr>
              <a:t> removes the specified members from the sorted set stored at key. Non existing members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ZRANDMEMBER</a:t>
            </a:r>
            <a:r>
              <a:rPr b="0" lang="en-US" sz="1800" spc="-1" strike="noStrike">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b="0" lang="en-IN" sz="1800" spc="-1" strike="noStrike">
              <a:latin typeface="Arial"/>
            </a:endParaRPr>
          </a:p>
        </p:txBody>
      </p:sp>
      <p:sp>
        <p:nvSpPr>
          <p:cNvPr id="406" name="CustomShape 3"/>
          <p:cNvSpPr/>
          <p:nvPr/>
        </p:nvSpPr>
        <p:spPr>
          <a:xfrm>
            <a:off x="248400" y="4048920"/>
            <a:ext cx="1168884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ZUNION numkeys key [key ...] [WEIGHTS weight [weight ...]] [AGGREGATE SUM|MIN|MAX] [WITHSCORES]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ZINTER numkeys key [key ...] [WEIGHTS weight [weight ...]] [AGGREGATE SUM|MIN|MAX] [WITHSCORES]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ZDIFF numkeys key [key ...] [WITHSCORES]</a:t>
            </a:r>
            <a:endParaRPr b="0" lang="en-IN" sz="2000" spc="-1" strike="noStrike">
              <a:latin typeface="Arial"/>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3" name="CustomShape 2"/>
          <p:cNvSpPr/>
          <p:nvPr/>
        </p:nvSpPr>
        <p:spPr>
          <a:xfrm>
            <a:off x="248400" y="762120"/>
            <a:ext cx="1168884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4" name="CustomShape 3"/>
          <p:cNvSpPr/>
          <p:nvPr/>
        </p:nvSpPr>
        <p:spPr>
          <a:xfrm>
            <a:off x="246600" y="3790800"/>
            <a:ext cx="9062280" cy="297000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 ex 100 get</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 keepttl</a:t>
            </a:r>
            <a:endParaRPr b="0" lang="en-IN" sz="1800" spc="-1" strike="noStrike">
              <a:latin typeface="Arial"/>
            </a:endParaRPr>
          </a:p>
        </p:txBody>
      </p:sp>
      <p:graphicFrame>
        <p:nvGraphicFramePr>
          <p:cNvPr id="125" name="Table 4"/>
          <p:cNvGraphicFramePr/>
          <p:nvPr/>
        </p:nvGraphicFramePr>
        <p:xfrm>
          <a:off x="246600" y="2285640"/>
          <a:ext cx="9067320" cy="1464120"/>
        </p:xfrm>
        <a:graphic>
          <a:graphicData uri="http://schemas.openxmlformats.org/drawingml/2006/table">
            <a:tbl>
              <a:tblPr/>
              <a:tblGrid>
                <a:gridCol w="2565720"/>
                <a:gridCol w="6501960"/>
              </a:tblGrid>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seconds|PX milliseconds|KEEPTTL] [NX|XX] [GET]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flushdb and flushall</a:t>
            </a:r>
            <a:endParaRPr b="0" lang="en-IN" sz="5400" spc="-1" strike="noStrike">
              <a:latin typeface="Arial"/>
            </a:endParaRPr>
          </a:p>
        </p:txBody>
      </p:sp>
      <p:sp>
        <p:nvSpPr>
          <p:cNvPr id="409"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flushdb &amp; flushall</a:t>
            </a:r>
            <a:endParaRPr b="0" lang="en-IN" sz="4000" spc="-1" strike="noStrike">
              <a:latin typeface="Arial"/>
            </a:endParaRPr>
          </a:p>
        </p:txBody>
      </p:sp>
      <p:sp>
        <p:nvSpPr>
          <p:cNvPr id="411" name="CustomShape 2"/>
          <p:cNvSpPr/>
          <p:nvPr/>
        </p:nvSpPr>
        <p:spPr>
          <a:xfrm>
            <a:off x="248400" y="4948920"/>
            <a:ext cx="116888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FLUSHDB [ASYNC|SYNC]</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FLUSHALL [ASYNC|SYNC]</a:t>
            </a:r>
            <a:endParaRPr b="0" lang="en-IN" sz="2000" spc="-1" strike="noStrike">
              <a:latin typeface="Arial"/>
            </a:endParaRPr>
          </a:p>
        </p:txBody>
      </p:sp>
      <p:sp>
        <p:nvSpPr>
          <p:cNvPr id="412" name="CustomShape 3"/>
          <p:cNvSpPr/>
          <p:nvPr/>
        </p:nvSpPr>
        <p:spPr>
          <a:xfrm>
            <a:off x="248400" y="5777640"/>
            <a:ext cx="11800800" cy="91260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flushdb</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flushall</a:t>
            </a:r>
            <a:endParaRPr b="0" lang="en-IN" sz="1800" spc="-1" strike="noStrike">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FLUSHDB</a:t>
            </a:r>
            <a:r>
              <a:rPr b="0" lang="en-US" sz="1800" spc="-1" strike="noStrike">
                <a:solidFill>
                  <a:srgbClr val="000000"/>
                </a:solidFill>
                <a:latin typeface="Arial"/>
                <a:ea typeface="DejaVu Sans"/>
              </a:rPr>
              <a:t> delete all the keys of the currently selected DB. Default, </a:t>
            </a:r>
            <a:r>
              <a:rPr b="1" lang="en-US" sz="1800" spc="-1" strike="noStrike">
                <a:solidFill>
                  <a:srgbClr val="000000"/>
                </a:solidFill>
                <a:latin typeface="Arial"/>
                <a:ea typeface="DejaVu Sans"/>
              </a:rPr>
              <a:t>FLUSHDB</a:t>
            </a:r>
            <a:r>
              <a:rPr b="0" lang="en-US" sz="1800" spc="-1" strike="noStrike">
                <a:solidFill>
                  <a:srgbClr val="000000"/>
                </a:solidFill>
                <a:latin typeface="Arial"/>
                <a:ea typeface="DejaVu Sans"/>
              </a:rPr>
              <a:t> will synchronously flush all keys from the database.</a:t>
            </a:r>
            <a:endParaRPr b="0" lang="en-IN" sz="1800" spc="-1" strike="noStrike">
              <a:latin typeface="Arial"/>
            </a:endParaRPr>
          </a:p>
          <a:p>
            <a:pPr marL="216000" indent="-213480" algn="just">
              <a:lnSpc>
                <a:spcPct val="100000"/>
              </a:lnSpc>
              <a:buClr>
                <a:srgbClr val="000000"/>
              </a:buClr>
              <a:buFont typeface="Wingdings" charset="2"/>
              <a:buChar char=""/>
            </a:pPr>
            <a:r>
              <a:rPr b="1" lang="en-US" sz="1800" spc="-1" strike="noStrike">
                <a:solidFill>
                  <a:srgbClr val="000000"/>
                </a:solidFill>
                <a:latin typeface="Arial"/>
                <a:ea typeface="DejaVu Sans"/>
              </a:rPr>
              <a:t>ASYNC</a:t>
            </a:r>
            <a:r>
              <a:rPr b="0" lang="en-US" sz="1800" spc="-1" strike="noStrike">
                <a:solidFill>
                  <a:srgbClr val="000000"/>
                </a:solidFill>
                <a:latin typeface="Arial"/>
                <a:ea typeface="DejaVu Sans"/>
              </a:rPr>
              <a:t>: flushes the database asynchronously</a:t>
            </a:r>
            <a:endParaRPr b="0" lang="en-IN" sz="1800" spc="-1" strike="noStrike">
              <a:latin typeface="Arial"/>
            </a:endParaRPr>
          </a:p>
          <a:p>
            <a:pPr marL="216000" indent="-213480" algn="just">
              <a:lnSpc>
                <a:spcPct val="100000"/>
              </a:lnSpc>
              <a:buClr>
                <a:srgbClr val="000000"/>
              </a:buClr>
              <a:buFont typeface="Wingdings" charset="2"/>
              <a:buChar char=""/>
            </a:pPr>
            <a:r>
              <a:rPr b="1" lang="en-US" sz="1800" spc="-1" strike="noStrike">
                <a:solidFill>
                  <a:srgbClr val="000000"/>
                </a:solidFill>
                <a:latin typeface="Arial"/>
                <a:ea typeface="DejaVu Sans"/>
              </a:rPr>
              <a:t>SYNC</a:t>
            </a:r>
            <a:r>
              <a:rPr b="0" lang="en-US" sz="1800" spc="-1" strike="noStrike">
                <a:solidFill>
                  <a:srgbClr val="000000"/>
                </a:solidFill>
                <a:latin typeface="Arial"/>
                <a:ea typeface="DejaVu Sans"/>
              </a:rPr>
              <a:t>: flushes the database synchronously</a:t>
            </a:r>
            <a:endParaRPr b="0" lang="en-IN" sz="1800" spc="-1" strike="noStrike">
              <a:latin typeface="Arial"/>
            </a:endParaRPr>
          </a:p>
          <a:p>
            <a:pPr algn="just">
              <a:lnSpc>
                <a:spcPct val="100000"/>
              </a:lnSpc>
            </a:pPr>
            <a:r>
              <a:rPr b="0" lang="en-US" sz="2200" spc="-1" strike="noStrike">
                <a:solidFill>
                  <a:srgbClr val="c9211e"/>
                </a:solidFill>
                <a:latin typeface="Arial"/>
                <a:ea typeface="DejaVu Sans"/>
              </a:rPr>
              <a:t>Note:</a:t>
            </a:r>
            <a:r>
              <a:rPr b="0" lang="en-US" sz="1800" spc="-1" strike="noStrike">
                <a:solidFill>
                  <a:srgbClr val="000000"/>
                </a:solidFill>
                <a:latin typeface="Arial"/>
                <a:ea typeface="DejaVu Sans"/>
              </a:rPr>
              <a:t> an </a:t>
            </a:r>
            <a:r>
              <a:rPr b="1" lang="en-US" sz="1800" spc="-1" strike="noStrike">
                <a:solidFill>
                  <a:srgbClr val="000000"/>
                </a:solidFill>
                <a:latin typeface="Arial"/>
                <a:ea typeface="DejaVu Sans"/>
              </a:rPr>
              <a:t>asynchronous</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FLUSHDB</a:t>
            </a:r>
            <a:r>
              <a:rPr b="0" lang="en-US" sz="1800" spc="-1" strike="noStrike">
                <a:solidFill>
                  <a:srgbClr val="000000"/>
                </a:solidFill>
                <a:latin typeface="Arial"/>
                <a:ea typeface="DejaVu Sans"/>
              </a:rPr>
              <a:t> command only deletes keys that were present at the time the command was invoked. </a:t>
            </a:r>
            <a:r>
              <a:rPr b="1" lang="en-US" sz="1800" spc="-1" strike="noStrike">
                <a:solidFill>
                  <a:srgbClr val="000000"/>
                </a:solidFill>
                <a:latin typeface="Arial"/>
                <a:ea typeface="DejaVu Sans"/>
              </a:rPr>
              <a:t>Keys created during an asynchronous flush will be unaffected.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FLUSHALL</a:t>
            </a:r>
            <a:r>
              <a:rPr b="0" lang="en-US" sz="1800" spc="-1" strike="noStrike">
                <a:solidFill>
                  <a:srgbClr val="000000"/>
                </a:solidFill>
                <a:latin typeface="Arial"/>
                <a:ea typeface="DejaVu Sans"/>
              </a:rPr>
              <a:t> delete all the keys of the existing DB not just the currently selected one. By default, </a:t>
            </a:r>
            <a:r>
              <a:rPr b="1" lang="en-US" sz="1800" spc="-1" strike="noStrike">
                <a:solidFill>
                  <a:srgbClr val="000000"/>
                </a:solidFill>
                <a:latin typeface="Arial"/>
                <a:ea typeface="DejaVu Sans"/>
              </a:rPr>
              <a:t>FLUSHALL</a:t>
            </a:r>
            <a:r>
              <a:rPr b="0" lang="en-US" sz="1800" spc="-1" strike="noStrike">
                <a:solidFill>
                  <a:srgbClr val="000000"/>
                </a:solidFill>
                <a:latin typeface="Arial"/>
                <a:ea typeface="DejaVu Sans"/>
              </a:rPr>
              <a:t> will synchronously flush all the databases.</a:t>
            </a:r>
            <a:endParaRPr b="0" lang="en-IN" sz="1800" spc="-1" strike="noStrike">
              <a:latin typeface="Arial"/>
            </a:endParaRPr>
          </a:p>
          <a:p>
            <a:pPr marL="216000" indent="-213480" algn="just">
              <a:lnSpc>
                <a:spcPct val="100000"/>
              </a:lnSpc>
              <a:buClr>
                <a:srgbClr val="000000"/>
              </a:buClr>
              <a:buFont typeface="Wingdings" charset="2"/>
              <a:buChar char=""/>
            </a:pPr>
            <a:r>
              <a:rPr b="1" lang="en-US" sz="1800" spc="-1" strike="noStrike">
                <a:solidFill>
                  <a:srgbClr val="000000"/>
                </a:solidFill>
                <a:latin typeface="Arial"/>
                <a:ea typeface="DejaVu Sans"/>
              </a:rPr>
              <a:t>ASYNC</a:t>
            </a:r>
            <a:r>
              <a:rPr b="0" lang="en-US" sz="1800" spc="-1" strike="noStrike">
                <a:solidFill>
                  <a:srgbClr val="000000"/>
                </a:solidFill>
                <a:latin typeface="Arial"/>
                <a:ea typeface="DejaVu Sans"/>
              </a:rPr>
              <a:t>: flushes the database asynchronously</a:t>
            </a:r>
            <a:endParaRPr b="0" lang="en-IN" sz="1800" spc="-1" strike="noStrike">
              <a:latin typeface="Arial"/>
            </a:endParaRPr>
          </a:p>
          <a:p>
            <a:pPr marL="216000" indent="-213480" algn="just">
              <a:lnSpc>
                <a:spcPct val="100000"/>
              </a:lnSpc>
              <a:buClr>
                <a:srgbClr val="000000"/>
              </a:buClr>
              <a:buFont typeface="Wingdings" charset="2"/>
              <a:buChar char=""/>
            </a:pPr>
            <a:r>
              <a:rPr b="1" lang="en-US" sz="1800" spc="-1" strike="noStrike">
                <a:solidFill>
                  <a:srgbClr val="000000"/>
                </a:solidFill>
                <a:latin typeface="Arial"/>
                <a:ea typeface="DejaVu Sans"/>
              </a:rPr>
              <a:t>SYNC</a:t>
            </a:r>
            <a:r>
              <a:rPr b="0" lang="en-US" sz="1800" spc="-1" strike="noStrike">
                <a:solidFill>
                  <a:srgbClr val="000000"/>
                </a:solidFill>
                <a:latin typeface="Arial"/>
                <a:ea typeface="DejaVu Sans"/>
              </a:rPr>
              <a:t>: flushes the database synchronously</a:t>
            </a:r>
            <a:endParaRPr b="0" lang="en-IN" sz="1800" spc="-1" strike="noStrike">
              <a:latin typeface="Arial"/>
            </a:endParaRPr>
          </a:p>
          <a:p>
            <a:pPr algn="just">
              <a:lnSpc>
                <a:spcPct val="100000"/>
              </a:lnSpc>
            </a:pPr>
            <a:r>
              <a:rPr b="0" lang="en-US" sz="2200" spc="-1" strike="noStrike">
                <a:solidFill>
                  <a:srgbClr val="c9211e"/>
                </a:solidFill>
                <a:latin typeface="Arial"/>
                <a:ea typeface="DejaVu Sans"/>
              </a:rPr>
              <a:t>Note:</a:t>
            </a:r>
            <a:r>
              <a:rPr b="0" lang="en-US" sz="1800" spc="-1" strike="noStrike">
                <a:solidFill>
                  <a:srgbClr val="000000"/>
                </a:solidFill>
                <a:latin typeface="Arial"/>
                <a:ea typeface="DejaVu Sans"/>
              </a:rPr>
              <a:t> an </a:t>
            </a:r>
            <a:r>
              <a:rPr b="1" lang="en-US" sz="1800" spc="-1" strike="noStrike">
                <a:solidFill>
                  <a:srgbClr val="000000"/>
                </a:solidFill>
                <a:latin typeface="Arial"/>
                <a:ea typeface="DejaVu Sans"/>
              </a:rPr>
              <a:t>asynchronous</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FLUSHALL</a:t>
            </a:r>
            <a:r>
              <a:rPr b="0" lang="en-US" sz="1800" spc="-1" strike="noStrike">
                <a:solidFill>
                  <a:srgbClr val="000000"/>
                </a:solidFill>
                <a:latin typeface="Arial"/>
                <a:ea typeface="DejaVu Sans"/>
              </a:rPr>
              <a:t> command only deletes keys that were present at the time the command was invoked. </a:t>
            </a:r>
            <a:r>
              <a:rPr b="1" lang="en-US" sz="1800" spc="-1" strike="noStrike">
                <a:solidFill>
                  <a:srgbClr val="000000"/>
                </a:solidFill>
                <a:latin typeface="Arial"/>
                <a:ea typeface="DejaVu Sans"/>
              </a:rPr>
              <a:t>Keys created during an asynchronous flush will be unaffected.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EVAL script</a:t>
            </a:r>
            <a:endParaRPr b="0" lang="en-IN" sz="5400" spc="-1" strike="noStrike">
              <a:latin typeface="Arial"/>
            </a:endParaRPr>
          </a:p>
        </p:txBody>
      </p:sp>
      <p:sp>
        <p:nvSpPr>
          <p:cNvPr id="416" name="CustomShape 2"/>
          <p:cNvSpPr/>
          <p:nvPr/>
        </p:nvSpPr>
        <p:spPr>
          <a:xfrm>
            <a:off x="1666800" y="609480"/>
            <a:ext cx="88153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Lua scripting</a:t>
            </a:r>
            <a:endParaRPr b="0" lang="en-IN" sz="2000" spc="-1" strike="noStrike">
              <a:latin typeface="Arial"/>
            </a:endParaRPr>
          </a:p>
        </p:txBody>
      </p:sp>
      <p:sp>
        <p:nvSpPr>
          <p:cNvPr id="417" name="CustomShape 3"/>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19" name="CustomShape 2"/>
          <p:cNvSpPr/>
          <p:nvPr/>
        </p:nvSpPr>
        <p:spPr>
          <a:xfrm>
            <a:off x="288000" y="2061720"/>
            <a:ext cx="11651040" cy="40438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US" sz="2000" spc="-1" strike="noStrike">
                <a:solidFill>
                  <a:srgbClr val="000000"/>
                </a:solidFill>
                <a:latin typeface="Arial"/>
                <a:ea typeface="DejaVu Sans"/>
              </a:rPr>
              <a:t>EVAL</a:t>
            </a:r>
            <a:r>
              <a:rPr b="0" lang="en-IN" sz="2000" spc="-1" strike="noStrike">
                <a:solidFill>
                  <a:srgbClr val="000000"/>
                </a:solidFill>
                <a:latin typeface="Arial"/>
                <a:ea typeface="DejaVu Sans"/>
              </a:rPr>
              <a:t> is used to evaluate scripts using the Lua interpreter built into Redis starting from version 2.6.0.</a:t>
            </a:r>
            <a:endParaRPr b="0" lang="en-IN" sz="2000" spc="-1" strike="noStrike">
              <a:latin typeface="Arial"/>
            </a:endParaRPr>
          </a:p>
          <a:p>
            <a:pPr>
              <a:lnSpc>
                <a:spcPct val="100000"/>
              </a:lnSpc>
            </a:pPr>
            <a:endParaRPr b="0" lang="en-IN" sz="2000" spc="-1" strike="noStrike">
              <a:latin typeface="Arial"/>
            </a:endParaRPr>
          </a:p>
          <a:p>
            <a:pPr marL="216000" indent="-20304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first argument of EVAL</a:t>
            </a:r>
            <a:r>
              <a:rPr b="0" lang="en-IN" sz="2000" spc="-1" strike="noStrike">
                <a:solidFill>
                  <a:srgbClr val="000000"/>
                </a:solidFill>
                <a:latin typeface="Arial"/>
                <a:ea typeface="DejaVu Sans"/>
              </a:rPr>
              <a:t> is a Lua 5.1 script. The script does not need to define a Lua function. It is just a Lua program that will run in the context of the Redis server.</a:t>
            </a:r>
            <a:endParaRPr b="0" lang="en-IN" sz="2000" spc="-1" strike="noStrike">
              <a:latin typeface="Arial"/>
            </a:endParaRPr>
          </a:p>
          <a:p>
            <a:pPr>
              <a:lnSpc>
                <a:spcPct val="100000"/>
              </a:lnSpc>
            </a:pPr>
            <a:endParaRPr b="0" lang="en-IN" sz="2000" spc="-1" strike="noStrike">
              <a:latin typeface="Arial"/>
            </a:endParaRPr>
          </a:p>
          <a:p>
            <a:pPr marL="216000" indent="-20304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second argument of EVAL</a:t>
            </a:r>
            <a:r>
              <a:rPr b="0" lang="en-IN" sz="2000" spc="-1" strike="noStrike">
                <a:solidFill>
                  <a:srgbClr val="000000"/>
                </a:solidFill>
                <a:latin typeface="Arial"/>
                <a:ea typeface="DejaVu Sans"/>
              </a:rPr>
              <a:t> is the number of arguments that follows the script (starting from the third argument) that represent Redis key names. The arguments can be accessed by Lua using the </a:t>
            </a:r>
            <a:r>
              <a:rPr b="1" lang="en-IN" sz="2000" spc="-1" strike="noStrike">
                <a:solidFill>
                  <a:srgbClr val="000000"/>
                </a:solidFill>
                <a:latin typeface="Arial"/>
                <a:ea typeface="DejaVu Sans"/>
              </a:rPr>
              <a:t>KEYS global variable</a:t>
            </a:r>
            <a:r>
              <a:rPr b="0" lang="en-IN" sz="2000" spc="-1" strike="noStrike">
                <a:solidFill>
                  <a:srgbClr val="000000"/>
                </a:solidFill>
                <a:latin typeface="Arial"/>
                <a:ea typeface="DejaVu Sans"/>
              </a:rPr>
              <a:t> in the form of a one-based array (so </a:t>
            </a:r>
            <a:r>
              <a:rPr b="1" lang="en-IN" sz="2000" spc="-1" strike="noStrike">
                <a:solidFill>
                  <a:srgbClr val="000000"/>
                </a:solidFill>
                <a:latin typeface="Arial"/>
                <a:ea typeface="DejaVu Sans"/>
              </a:rPr>
              <a:t>KEYS[1], KEYS[2], ...</a:t>
            </a:r>
            <a:r>
              <a:rPr b="0" lang="en-IN" sz="2000" spc="-1" strike="noStrike">
                <a:solidFill>
                  <a:srgbClr val="000000"/>
                </a:solidFill>
                <a:latin typeface="Arial"/>
                <a:ea typeface="DejaVu Sans"/>
              </a:rPr>
              <a: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Arial"/>
                <a:ea typeface="DejaVu Sans"/>
              </a:rPr>
              <a:t>All the additional arguments should not represent key names and can be accessed by Lua using the </a:t>
            </a:r>
            <a:r>
              <a:rPr b="1" lang="en-IN" sz="2000" spc="-1" strike="noStrike">
                <a:solidFill>
                  <a:srgbClr val="000000"/>
                </a:solidFill>
                <a:latin typeface="Arial"/>
                <a:ea typeface="DejaVu Sans"/>
              </a:rPr>
              <a:t>ARGV global variable</a:t>
            </a:r>
            <a:r>
              <a:rPr b="0" lang="en-IN" sz="2000" spc="-1" strike="noStrike">
                <a:solidFill>
                  <a:srgbClr val="000000"/>
                </a:solidFill>
                <a:latin typeface="Arial"/>
                <a:ea typeface="DejaVu Sans"/>
              </a:rPr>
              <a:t>, very similarly to what happens with keys (so </a:t>
            </a:r>
            <a:r>
              <a:rPr b="1" lang="en-IN" sz="2000" spc="-1" strike="noStrike">
                <a:solidFill>
                  <a:srgbClr val="000000"/>
                </a:solidFill>
                <a:latin typeface="Arial"/>
                <a:ea typeface="DejaVu Sans"/>
              </a:rPr>
              <a:t>ARGV[1], ARGV[2], ...</a:t>
            </a:r>
            <a:r>
              <a:rPr b="0" lang="en-IN" sz="2000" spc="-1" strike="noStrike">
                <a:solidFill>
                  <a:srgbClr val="000000"/>
                </a:solidFill>
                <a:latin typeface="Arial"/>
                <a:ea typeface="DejaVu Sans"/>
              </a:rPr>
              <a:t>).</a:t>
            </a:r>
            <a:endParaRPr b="0" lang="en-IN" sz="2000" spc="-1" strike="noStrike">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Introduction to EVAL</a:t>
            </a:r>
            <a:endParaRPr b="0" lang="en-IN" sz="4000" spc="-1" strike="noStrike">
              <a:latin typeface="Arial"/>
            </a:endParaRPr>
          </a:p>
        </p:txBody>
      </p:sp>
      <p:sp>
        <p:nvSpPr>
          <p:cNvPr id="421" name="CustomShape 4"/>
          <p:cNvSpPr/>
          <p:nvPr/>
        </p:nvSpPr>
        <p:spPr>
          <a:xfrm>
            <a:off x="576000" y="1504080"/>
            <a:ext cx="8339040" cy="35496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22" name="CustomShape 5"/>
          <p:cNvSpPr/>
          <p:nvPr/>
        </p:nvSpPr>
        <p:spPr>
          <a:xfrm>
            <a:off x="288000" y="5543280"/>
            <a:ext cx="10823040" cy="995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800" spc="-1" strike="noStrike">
                <a:solidFill>
                  <a:srgbClr val="000000"/>
                </a:solidFill>
                <a:latin typeface="Arial"/>
                <a:ea typeface="Open Sans"/>
              </a:rPr>
              <a:t>KEYS[1], KEYS[2], . . .  </a:t>
            </a:r>
            <a:r>
              <a:rPr b="0" lang="en-IN" sz="1800" spc="-1" strike="noStrike">
                <a:solidFill>
                  <a:srgbClr val="000000"/>
                </a:solidFill>
                <a:latin typeface="Arial"/>
                <a:ea typeface="Open Sans"/>
              </a:rPr>
              <a:t>and</a:t>
            </a:r>
            <a:r>
              <a:rPr b="1" lang="en-IN" sz="1800" spc="-1" strike="noStrike">
                <a:solidFill>
                  <a:srgbClr val="000000"/>
                </a:solidFill>
                <a:latin typeface="Arial"/>
                <a:ea typeface="Open Sans"/>
              </a:rPr>
              <a:t> ARGV[1], ARGV[2]</a:t>
            </a:r>
            <a:r>
              <a:rPr b="0" lang="en-IN" sz="1800" spc="-1" strike="noStrike">
                <a:solidFill>
                  <a:srgbClr val="000000"/>
                </a:solidFill>
                <a:latin typeface="Arial"/>
                <a:ea typeface="Open Sans"/>
              </a:rPr>
              <a:t>.</a:t>
            </a:r>
            <a:r>
              <a:rPr b="1" lang="en-IN" sz="1800" spc="-1" strike="noStrike">
                <a:solidFill>
                  <a:srgbClr val="000000"/>
                </a:solidFill>
                <a:latin typeface="Arial"/>
                <a:ea typeface="Open Sans"/>
              </a:rPr>
              <a:t>, . . . </a:t>
            </a:r>
            <a:r>
              <a:rPr b="0" lang="en-IN" sz="1800" spc="-1" strike="noStrike">
                <a:solidFill>
                  <a:srgbClr val="000000"/>
                </a:solidFill>
                <a:latin typeface="Arial"/>
                <a:ea typeface="Open Sans"/>
              </a:rPr>
              <a:t>must be in upper case.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24" name="CustomShape 2"/>
          <p:cNvSpPr/>
          <p:nvPr/>
        </p:nvSpPr>
        <p:spPr>
          <a:xfrm>
            <a:off x="432720" y="1224000"/>
            <a:ext cx="8339040" cy="35496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25" name="CustomShape 3"/>
          <p:cNvSpPr/>
          <p:nvPr/>
        </p:nvSpPr>
        <p:spPr>
          <a:xfrm>
            <a:off x="288000" y="1656000"/>
            <a:ext cx="598680" cy="386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
        <p:nvSpPr>
          <p:cNvPr id="426" name="CustomShape 4"/>
          <p:cNvSpPr/>
          <p:nvPr/>
        </p:nvSpPr>
        <p:spPr>
          <a:xfrm>
            <a:off x="216000" y="2253600"/>
            <a:ext cx="11752920" cy="379296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'Hello World!'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eval "local x = 'Hello World!'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redis.call('echo', 'Hello')"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ARGV[1] + ARGV[2] + ARGV[3]" 0 3 3 4</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redis.call('keys',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x=redis.call('keys','*')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x=redis.call('mget', KEYS[1],KEYS[2],KEYS[3]) return x" 3 a b c</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redis.call('mget', KEYS[1],KEYS[2],KEYS[3])" 3 a b 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28" name="CustomShape 2"/>
          <p:cNvSpPr/>
          <p:nvPr/>
        </p:nvSpPr>
        <p:spPr>
          <a:xfrm>
            <a:off x="432720" y="1224000"/>
            <a:ext cx="8339040" cy="35496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29" name="CustomShape 3"/>
          <p:cNvSpPr/>
          <p:nvPr/>
        </p:nvSpPr>
        <p:spPr>
          <a:xfrm>
            <a:off x="216000" y="2253600"/>
            <a:ext cx="11738520" cy="3381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redis.call('zrank', 'game:1', ARGV[1])" 0 saleel</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p:txBody>
      </p:sp>
      <p:sp>
        <p:nvSpPr>
          <p:cNvPr id="430" name="CustomShape 4"/>
          <p:cNvSpPr/>
          <p:nvPr/>
        </p:nvSpPr>
        <p:spPr>
          <a:xfrm>
            <a:off x="288000" y="1656000"/>
            <a:ext cx="598680" cy="386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pub/sub</a:t>
            </a:r>
            <a:endParaRPr b="0" lang="en-IN" sz="5400" spc="-1" strike="noStrike">
              <a:latin typeface="Arial"/>
            </a:endParaRPr>
          </a:p>
        </p:txBody>
      </p:sp>
      <p:sp>
        <p:nvSpPr>
          <p:cNvPr id="432"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subscribe, publish</a:t>
            </a:r>
            <a:endParaRPr b="0" lang="en-IN" sz="4000" spc="-1" strike="noStrike">
              <a:latin typeface="Arial"/>
            </a:endParaRPr>
          </a:p>
        </p:txBody>
      </p:sp>
      <p:sp>
        <p:nvSpPr>
          <p:cNvPr id="434" name="CustomShape 2"/>
          <p:cNvSpPr/>
          <p:nvPr/>
        </p:nvSpPr>
        <p:spPr>
          <a:xfrm>
            <a:off x="248400" y="2968920"/>
            <a:ext cx="116888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SUBSCRIBE channel [channel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PUBLISH channel message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UNSUBSCRIBE [channel [channel ...]]</a:t>
            </a:r>
            <a:endParaRPr b="0" lang="en-IN" sz="2000" spc="-1" strike="noStrike">
              <a:latin typeface="Arial"/>
            </a:endParaRPr>
          </a:p>
        </p:txBody>
      </p:sp>
      <p:sp>
        <p:nvSpPr>
          <p:cNvPr id="435" name="CustomShape 3"/>
          <p:cNvSpPr/>
          <p:nvPr/>
        </p:nvSpPr>
        <p:spPr>
          <a:xfrm>
            <a:off x="248400" y="4517640"/>
            <a:ext cx="11942280" cy="214704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subscribe bsnl vi mseb </a:t>
            </a:r>
            <a:r>
              <a:rPr b="0" lang="en-IN" sz="1800" spc="-1" strike="noStrike">
                <a:solidFill>
                  <a:srgbClr val="76ff03"/>
                </a:solidFill>
                <a:latin typeface="Consolas"/>
                <a:ea typeface="SimSun"/>
              </a:rPr>
              <a:t># Client:1</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subscribe bsnl mseb    </a:t>
            </a:r>
            <a:r>
              <a:rPr b="0" lang="en-IN" sz="1800" spc="-1" strike="noStrike">
                <a:solidFill>
                  <a:srgbClr val="76ff03"/>
                </a:solidFill>
                <a:latin typeface="Consolas"/>
                <a:ea typeface="SimSun"/>
              </a:rPr>
              <a:t># Client:2</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publish bsnl "Your BSNL bill is generated and is due on 06-07-2021" </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publish vi "Your VI bill is generated and is due on 06-07-2021"</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unsubscribe OR unsubscribe vi mseb</a:t>
            </a:r>
            <a:endParaRPr b="0" lang="en-IN" sz="1800" spc="-1" strike="noStrike">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SUBSCRIBE</a:t>
            </a:r>
            <a:r>
              <a:rPr b="0" lang="en-US" sz="1800" spc="-1" strike="noStrike">
                <a:solidFill>
                  <a:srgbClr val="000000"/>
                </a:solidFill>
                <a:latin typeface="Arial"/>
                <a:ea typeface="DejaVu Sans"/>
              </a:rPr>
              <a:t> subscribes the client to the specified channels. Once the client enters the subscribed state it is not supposed to issue any other commands.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PUBLISH</a:t>
            </a:r>
            <a:r>
              <a:rPr b="0" lang="en-US" sz="1800" spc="-1" strike="noStrike">
                <a:solidFill>
                  <a:srgbClr val="000000"/>
                </a:solidFill>
                <a:latin typeface="Arial"/>
                <a:ea typeface="DejaVu Sans"/>
              </a:rPr>
              <a:t> posts a message to the given channel.</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UNSUBSCRIBE</a:t>
            </a:r>
            <a:r>
              <a:rPr b="0" lang="en-US" sz="1800" spc="-1" strike="noStrike">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geo</a:t>
            </a:r>
            <a:endParaRPr b="0" lang="en-IN" sz="5400" spc="-1" strike="noStrike">
              <a:latin typeface="Arial"/>
            </a:endParaRPr>
          </a:p>
        </p:txBody>
      </p:sp>
      <p:sp>
        <p:nvSpPr>
          <p:cNvPr id="439"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CustomShape 1"/>
          <p:cNvSpPr/>
          <p:nvPr/>
        </p:nvSpPr>
        <p:spPr>
          <a:xfrm>
            <a:off x="1676520" y="2362320"/>
            <a:ext cx="8815320" cy="913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geoadd and geohash</a:t>
            </a:r>
            <a:endParaRPr b="0" lang="en-IN" sz="5400" spc="-1" strike="noStrike">
              <a:latin typeface="Arial"/>
            </a:endParaRPr>
          </a:p>
        </p:txBody>
      </p:sp>
      <p:sp>
        <p:nvSpPr>
          <p:cNvPr id="441"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9"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geoadd &amp; goehash</a:t>
            </a:r>
            <a:endParaRPr b="0" lang="en-IN" sz="4000" spc="-1" strike="noStrike">
              <a:latin typeface="Arial"/>
            </a:endParaRPr>
          </a:p>
        </p:txBody>
      </p:sp>
      <p:sp>
        <p:nvSpPr>
          <p:cNvPr id="443" name="CustomShape 2"/>
          <p:cNvSpPr/>
          <p:nvPr/>
        </p:nvSpPr>
        <p:spPr>
          <a:xfrm>
            <a:off x="248400" y="3112920"/>
            <a:ext cx="11688840" cy="11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GEOADD key [NX|XX] [CH] longitude latitude member [longitude latitude member </a:t>
            </a:r>
            <a:r>
              <a:rPr b="0" lang="en-US" sz="2000" spc="-1" strike="noStrike">
                <a:solidFill>
                  <a:srgbClr val="00b0f0"/>
                </a:solidFill>
                <a:latin typeface="Consolas"/>
                <a:ea typeface="DejaVu Sans"/>
              </a:rPr>
              <a: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GEOHASH key member [member ...]</a:t>
            </a:r>
            <a:endParaRPr b="0" lang="en-IN" sz="2000" spc="-1" strike="noStrike">
              <a:latin typeface="Arial"/>
            </a:endParaRPr>
          </a:p>
        </p:txBody>
      </p:sp>
      <p:sp>
        <p:nvSpPr>
          <p:cNvPr id="444" name="CustomShape 3"/>
          <p:cNvSpPr/>
          <p:nvPr/>
        </p:nvSpPr>
        <p:spPr>
          <a:xfrm>
            <a:off x="248400" y="4373640"/>
            <a:ext cx="11800800" cy="214704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geoadd maps 76.680000 12.120000 mysore 74.629997 24.879999 chittorgarh 73.856255 18.516726 pune 73.192635 22.310696 baroda 72.831062 21.170240 surat 72.998199 21.705723 bharuch 72.948936 22.554029 anand</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geohash maps mysore pune baroda</a:t>
            </a:r>
            <a:endParaRPr b="0" lang="en-IN" sz="1800" spc="-1" strike="noStrike">
              <a:latin typeface="Arial"/>
            </a:endParaRPr>
          </a:p>
          <a:p>
            <a:pPr>
              <a:lnSpc>
                <a:spcPct val="150000"/>
              </a:lnSpc>
            </a:pPr>
            <a:endParaRPr b="0" lang="en-IN" sz="1800" spc="-1" strike="noStrike">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GEOADD</a:t>
            </a:r>
            <a:r>
              <a:rPr b="0" lang="en-US" sz="1800" spc="-1" strike="noStrike">
                <a:solidFill>
                  <a:srgbClr val="000000"/>
                </a:solidFill>
                <a:latin typeface="Arial"/>
                <a:ea typeface="DejaVu Sans"/>
              </a:rPr>
              <a:t> adds the specified geospatial items (longitude, latitude, name) to the specified key. Data is stored into the key as a sorted set.</a:t>
            </a:r>
            <a:endParaRPr b="0" lang="en-IN" sz="1800" spc="-1" strike="noStrike">
              <a:latin typeface="Arial"/>
            </a:endParaRPr>
          </a:p>
          <a:p>
            <a:pPr marL="216000" indent="-215640" algn="just">
              <a:lnSpc>
                <a:spcPct val="100000"/>
              </a:lnSpc>
              <a:buClr>
                <a:srgbClr val="000000"/>
              </a:buClr>
              <a:buFont typeface="Wingdings" charset="2"/>
              <a:buChar char=""/>
            </a:pPr>
            <a:r>
              <a:rPr b="0" lang="en-US" sz="1800" spc="-1" strike="noStrike">
                <a:solidFill>
                  <a:srgbClr val="000000"/>
                </a:solidFill>
                <a:latin typeface="Arial"/>
                <a:ea typeface="DejaVu Sans"/>
              </a:rPr>
              <a:t>Valid longitudes are from -180 to 180 degrees.</a:t>
            </a:r>
            <a:endParaRPr b="0" lang="en-IN" sz="1800" spc="-1" strike="noStrike">
              <a:latin typeface="Arial"/>
            </a:endParaRPr>
          </a:p>
          <a:p>
            <a:pPr marL="216000" indent="-215640" algn="just">
              <a:lnSpc>
                <a:spcPct val="100000"/>
              </a:lnSpc>
              <a:buClr>
                <a:srgbClr val="000000"/>
              </a:buClr>
              <a:buFont typeface="Wingdings" charset="2"/>
              <a:buChar char=""/>
            </a:pPr>
            <a:r>
              <a:rPr b="0" lang="en-US" sz="1800" spc="-1" strike="noStrike">
                <a:solidFill>
                  <a:srgbClr val="000000"/>
                </a:solidFill>
                <a:latin typeface="Arial"/>
                <a:ea typeface="DejaVu Sans"/>
              </a:rPr>
              <a:t>Valid latitudes are from -85.05112878 to 85.05112878 degrees.</a:t>
            </a:r>
            <a:endParaRPr b="0" lang="en-IN" sz="1800" spc="-1" strike="noStrike">
              <a:latin typeface="Arial"/>
            </a:endParaRPr>
          </a:p>
          <a:p>
            <a:pPr algn="just">
              <a:lnSpc>
                <a:spcPct val="100000"/>
              </a:lnSpc>
            </a:pPr>
            <a:endParaRPr b="0" lang="en-IN" sz="1800" spc="-1" strike="noStrike">
              <a:latin typeface="Arial"/>
            </a:endParaRPr>
          </a:p>
          <a:p>
            <a:pPr algn="just"/>
            <a:r>
              <a:rPr b="1" lang="en-US" sz="1800" spc="-1" strike="noStrike">
                <a:solidFill>
                  <a:srgbClr val="7c4dff"/>
                </a:solidFill>
                <a:latin typeface="Arial"/>
                <a:ea typeface="DejaVu Sans"/>
              </a:rPr>
              <a:t>GEOHASH</a:t>
            </a:r>
            <a:r>
              <a:rPr b="0" lang="en-US" sz="1800" spc="-1" strike="noStrike">
                <a:solidFill>
                  <a:srgbClr val="000000"/>
                </a:solidFill>
                <a:latin typeface="Arial"/>
                <a:ea typeface="DejaVu Sans"/>
              </a:rPr>
              <a:t> return valid Geohash strings representing the position of one or more elements in a sorted set value representing a geospatial index.</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transcation</a:t>
            </a:r>
            <a:endParaRPr b="0" lang="en-IN" sz="5400" spc="-1" strike="noStrike">
              <a:latin typeface="Arial"/>
            </a:endParaRPr>
          </a:p>
        </p:txBody>
      </p:sp>
      <p:sp>
        <p:nvSpPr>
          <p:cNvPr id="448" name="CustomShape 2"/>
          <p:cNvSpPr/>
          <p:nvPr/>
        </p:nvSpPr>
        <p:spPr>
          <a:xfrm>
            <a:off x="522360" y="3531600"/>
            <a:ext cx="11052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multi, exec &amp; discard</a:t>
            </a:r>
            <a:endParaRPr b="0" lang="en-IN" sz="4000" spc="-1" strike="noStrike">
              <a:latin typeface="Arial"/>
            </a:endParaRPr>
          </a:p>
        </p:txBody>
      </p:sp>
      <p:sp>
        <p:nvSpPr>
          <p:cNvPr id="450" name="CustomShape 2"/>
          <p:cNvSpPr/>
          <p:nvPr/>
        </p:nvSpPr>
        <p:spPr>
          <a:xfrm>
            <a:off x="248400" y="2968920"/>
            <a:ext cx="116888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MULTI</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EXEC</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DISCARD</a:t>
            </a:r>
            <a:endParaRPr b="0" lang="en-IN" sz="2000" spc="-1" strike="noStrike">
              <a:latin typeface="Arial"/>
            </a:endParaRPr>
          </a:p>
        </p:txBody>
      </p:sp>
      <p:sp>
        <p:nvSpPr>
          <p:cNvPr id="451" name="CustomShape 3"/>
          <p:cNvSpPr/>
          <p:nvPr/>
        </p:nvSpPr>
        <p:spPr>
          <a:xfrm>
            <a:off x="248400" y="4517640"/>
            <a:ext cx="11800800" cy="1324080"/>
          </a:xfrm>
          <a:prstGeom prst="rect">
            <a:avLst/>
          </a:prstGeom>
          <a:noFill/>
          <a:ln>
            <a:noFill/>
          </a:ln>
        </p:spPr>
        <p:style>
          <a:lnRef idx="0"/>
          <a:fillRef idx="0"/>
          <a:effectRef idx="0"/>
          <a:fontRef idx="minor"/>
        </p:style>
        <p:txBody>
          <a:bodyPr lIns="90000" rIns="90000" tIns="45000" bIns="45000">
            <a:spAutoFit/>
          </a:bodyPr>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multi</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exec</a:t>
            </a:r>
            <a:endParaRPr b="0" lang="en-IN" sz="1800" spc="-1" strike="noStrike">
              <a:latin typeface="Arial"/>
            </a:endParaRPr>
          </a:p>
          <a:p>
            <a:pPr marL="285840" indent="-262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discard</a:t>
            </a:r>
            <a:endParaRPr b="0" lang="en-IN" sz="1800" spc="-1" strike="noStrike">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MULTI</a:t>
            </a:r>
            <a:r>
              <a:rPr b="0" lang="en-US" sz="1800" spc="-1" strike="noStrike">
                <a:solidFill>
                  <a:srgbClr val="000000"/>
                </a:solidFill>
                <a:latin typeface="Arial"/>
                <a:ea typeface="DejaVu Sans"/>
              </a:rPr>
              <a:t> marks the start of a transaction block. Subsequent commands will be queued for atomic execution using </a:t>
            </a:r>
            <a:r>
              <a:rPr b="1" lang="en-US" sz="1800" spc="-1" strike="noStrike">
                <a:solidFill>
                  <a:srgbClr val="000000"/>
                </a:solidFill>
                <a:latin typeface="Arial"/>
                <a:ea typeface="DejaVu Sans"/>
              </a:rPr>
              <a:t>EXEC</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EXEC</a:t>
            </a:r>
            <a:r>
              <a:rPr b="0" lang="en-US" sz="1800" spc="-1" strike="noStrike">
                <a:solidFill>
                  <a:srgbClr val="000000"/>
                </a:solidFill>
                <a:latin typeface="Arial"/>
                <a:ea typeface="DejaVu Sans"/>
              </a:rPr>
              <a:t> will execute all previously queued commands in a transaction and restores the connection state to normal.</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DISCARD</a:t>
            </a:r>
            <a:r>
              <a:rPr b="0" lang="en-US" sz="1800" spc="-1" strike="noStrike">
                <a:solidFill>
                  <a:srgbClr val="000000"/>
                </a:solidFill>
                <a:latin typeface="Arial"/>
                <a:ea typeface="DejaVu Sans"/>
              </a:rPr>
              <a:t> will flushes all previously queued commands in a transaction and restores the connection state to normal.</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CustomShape 1"/>
          <p:cNvSpPr/>
          <p:nvPr/>
        </p:nvSpPr>
        <p:spPr>
          <a:xfrm>
            <a:off x="1676520" y="2362320"/>
            <a:ext cx="8815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monitor</a:t>
            </a:r>
            <a:endParaRPr b="0" lang="en-IN" sz="5400" spc="-1" strike="noStrike">
              <a:latin typeface="Arial"/>
            </a:endParaRPr>
          </a:p>
        </p:txBody>
      </p:sp>
      <p:sp>
        <p:nvSpPr>
          <p:cNvPr id="455" name="CustomShape 2"/>
          <p:cNvSpPr/>
          <p:nvPr/>
        </p:nvSpPr>
        <p:spPr>
          <a:xfrm>
            <a:off x="522360" y="3531600"/>
            <a:ext cx="111243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b="0" lang="en-IN" sz="1800" spc="-1" strike="noStrike">
              <a:latin typeface="Arial"/>
            </a:endParaRPr>
          </a:p>
        </p:txBody>
      </p:sp>
      <p:sp>
        <p:nvSpPr>
          <p:cNvPr id="456" name="CustomShape 3"/>
          <p:cNvSpPr/>
          <p:nvPr/>
        </p:nvSpPr>
        <p:spPr>
          <a:xfrm>
            <a:off x="1666800" y="609480"/>
            <a:ext cx="88153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fillRef idx="0"/>
          <a:effectRef idx="0"/>
          <a:fontRef idx="minor"/>
        </p:style>
        <p:txBody>
          <a:bodyPr lIns="90000" rIns="90000" tIns="45000" bIns="45000">
            <a:spAutoFit/>
          </a:bodyPr>
          <a:p>
            <a:pPr marL="343080" indent="-31932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monitor</a:t>
            </a:r>
            <a:endParaRPr b="0" lang="en-IN" sz="1800" spc="-1" strike="noStrike">
              <a:latin typeface="Arial"/>
            </a:endParaRPr>
          </a:p>
        </p:txBody>
      </p:sp>
      <p:sp>
        <p:nvSpPr>
          <p:cNvPr id="458" name="CustomShape 2"/>
          <p:cNvSpPr/>
          <p:nvPr/>
        </p:nvSpPr>
        <p:spPr>
          <a:xfrm>
            <a:off x="246600" y="1742040"/>
            <a:ext cx="1169388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MONITOR</a:t>
            </a:r>
            <a:endParaRPr b="0" lang="en-IN" sz="2000" spc="-1" strike="noStrike">
              <a:latin typeface="Arial"/>
            </a:endParaRPr>
          </a:p>
        </p:txBody>
      </p:sp>
      <p:sp>
        <p:nvSpPr>
          <p:cNvPr id="459" name="CustomShape 3"/>
          <p:cNvSpPr/>
          <p:nvPr/>
        </p:nvSpPr>
        <p:spPr>
          <a:xfrm>
            <a:off x="246600" y="762120"/>
            <a:ext cx="11693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Arial"/>
                <a:ea typeface="DejaVu Sans"/>
              </a:rPr>
              <a:t>To run commands on Redis remote server, you need to connect to the server by the same client </a:t>
            </a:r>
            <a:r>
              <a:rPr b="1" lang="en-US" sz="1800" spc="-1" strike="noStrike">
                <a:solidFill>
                  <a:srgbClr val="000000"/>
                </a:solidFill>
                <a:latin typeface="Arial"/>
                <a:ea typeface="DejaVu Sans"/>
              </a:rPr>
              <a:t>redis-cli</a:t>
            </a:r>
            <a:endParaRPr b="0" lang="en-IN" sz="1800" spc="-1" strike="noStrike">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monitor</a:t>
            </a:r>
            <a:endParaRPr b="0" lang="en-IN" sz="4000" spc="-1" strike="noStrike">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463" name="Picture 2" descr="http://www.bvctch.vn/vnt_upload/weblink/thks.jpg"/>
          <p:cNvPicPr/>
          <p:nvPr/>
        </p:nvPicPr>
        <p:blipFill>
          <a:blip r:embed="rId1"/>
          <a:stretch/>
        </p:blipFill>
        <p:spPr>
          <a:xfrm>
            <a:off x="4404600" y="2036160"/>
            <a:ext cx="3102840" cy="4639680"/>
          </a:xfrm>
          <a:prstGeom prst="rect">
            <a:avLst/>
          </a:prstGeom>
          <a:ln>
            <a:noFill/>
          </a:ln>
        </p:spPr>
      </p:pic>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INFO command returns information and statistics about the server in a format that is simple to parse by computers and easy to read by humans. </a:t>
            </a:r>
            <a:endParaRPr b="0" lang="en-IN" sz="1800" spc="-1" strike="noStrike">
              <a:latin typeface="Arial"/>
            </a:endParaRPr>
          </a:p>
          <a:p>
            <a:pPr>
              <a:lnSpc>
                <a:spcPct val="100000"/>
              </a:lnSpc>
            </a:pPr>
            <a:endParaRPr b="0" lang="en-IN" sz="1800" spc="-1" strike="noStrike">
              <a:latin typeface="Arial"/>
            </a:endParaRPr>
          </a:p>
          <a:p>
            <a:pPr marL="216000" indent="-2023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server</a:t>
            </a:r>
            <a:endParaRPr b="0" lang="en-IN" sz="1800" spc="-1" strike="noStrike">
              <a:latin typeface="Arial"/>
            </a:endParaRPr>
          </a:p>
          <a:p>
            <a:pPr marL="216000" indent="-2023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clients</a:t>
            </a:r>
            <a:endParaRPr b="0" lang="en-IN" sz="1800" spc="-1" strike="noStrike">
              <a:latin typeface="Arial"/>
            </a:endParaRPr>
          </a:p>
          <a:p>
            <a:pPr marL="216000" indent="-2023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Keyspace</a:t>
            </a:r>
            <a:endParaRPr b="0" lang="en-IN" sz="1800" spc="-1" strike="noStrike">
              <a:latin typeface="Arial"/>
            </a:endParaRPr>
          </a:p>
          <a:p>
            <a:pPr marL="216000" indent="-2023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modules</a:t>
            </a:r>
            <a:endParaRPr b="0" lang="en-IN" sz="1800" spc="-1" strike="noStrike">
              <a:latin typeface="Arial"/>
            </a:endParaRPr>
          </a:p>
          <a:p>
            <a:pPr marL="216000" indent="-2023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all</a:t>
            </a:r>
            <a:endParaRPr b="0" lang="en-IN" sz="1800" spc="-1" strike="noStrike">
              <a:latin typeface="Arial"/>
            </a:endParaRPr>
          </a:p>
        </p:txBody>
      </p:sp>
      <p:sp>
        <p:nvSpPr>
          <p:cNvPr id="465" name="CustomShape 2"/>
          <p:cNvSpPr/>
          <p:nvPr/>
        </p:nvSpPr>
        <p:spPr>
          <a:xfrm>
            <a:off x="363600" y="193320"/>
            <a:ext cx="4230720" cy="58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
        <p:nvSpPr>
          <p:cNvPr id="466" name="CustomShape 3"/>
          <p:cNvSpPr/>
          <p:nvPr/>
        </p:nvSpPr>
        <p:spPr>
          <a:xfrm>
            <a:off x="504000" y="5760000"/>
            <a:ext cx="11146320" cy="588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c2185b"/>
                </a:solidFill>
                <a:latin typeface="Arial"/>
                <a:ea typeface="DejaVu Sans"/>
              </a:rPr>
              <a:t>redis-cli --csv -h 127.0.0.1 -p 6379 -n 3  hgetall cust:2 &gt;&gt; customer</a:t>
            </a:r>
            <a:endParaRPr b="0" lang="en-IN" sz="2200" spc="-1" strike="noStrike">
              <a:latin typeface="Arial"/>
            </a:endParaRPr>
          </a:p>
        </p:txBody>
      </p:sp>
      <p:sp>
        <p:nvSpPr>
          <p:cNvPr id="467" name="CustomShape 4"/>
          <p:cNvSpPr/>
          <p:nvPr/>
        </p:nvSpPr>
        <p:spPr>
          <a:xfrm>
            <a:off x="9648000" y="4014000"/>
            <a:ext cx="2146320" cy="29232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solidFill>
                  <a:srgbClr val="000000"/>
                </a:solidFill>
                <a:latin typeface="Arial"/>
                <a:ea typeface="DejaVu Sans"/>
              </a:rPr>
              <a:t>redis-cli monitor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redis-cli --eval  app.lua</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7f0055"/>
                </a:solidFill>
                <a:latin typeface="Monospace"/>
                <a:ea typeface="Monospace"/>
              </a:rPr>
              <a:t>local</a:t>
            </a: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function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2a00ff"/>
                </a:solidFill>
                <a:latin typeface="Monospace"/>
                <a:ea typeface="Monospace"/>
              </a:rPr>
              <a:t>"Hello Saleel"</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end</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endParaRPr b="0" lang="en-IN" sz="1800" spc="-1" strike="noStrike">
              <a:latin typeface="Arial"/>
            </a:endParaRPr>
          </a:p>
          <a:p>
            <a:pPr>
              <a:lnSpc>
                <a:spcPct val="100000"/>
              </a:lnSpc>
            </a:pP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9" name="Picture 356" descr=""/>
          <p:cNvPicPr/>
          <p:nvPr/>
        </p:nvPicPr>
        <p:blipFill>
          <a:blip r:embed="rId1"/>
          <a:stretch/>
        </p:blipFill>
        <p:spPr>
          <a:xfrm>
            <a:off x="483840" y="144000"/>
            <a:ext cx="8576640" cy="64296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13389</TotalTime>
  <Application>LibreOffice/6.4.7.2$Linux_X86_64 LibreOffice_project/40$Build-2</Application>
  <Words>6469</Words>
  <Paragraphs>708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2021-05-14T19:07:26Z</dcterms:modified>
  <cp:revision>2459</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85</vt:i4>
  </property>
  <property fmtid="{D5CDD505-2E9C-101B-9397-08002B2CF9AE}" pid="12" name="category">
    <vt:lpwstr>HTML Programming</vt:lpwstr>
  </property>
</Properties>
</file>