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80"/>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1007" r:id="rId65"/>
    <p:sldId id="1008" r:id="rId66"/>
    <p:sldId id="1009" r:id="rId67"/>
    <p:sldId id="1010" r:id="rId68"/>
    <p:sldId id="590" r:id="rId69"/>
    <p:sldId id="490" r:id="rId70"/>
    <p:sldId id="602" r:id="rId71"/>
    <p:sldId id="540" r:id="rId72"/>
    <p:sldId id="491" r:id="rId73"/>
    <p:sldId id="492" r:id="rId74"/>
    <p:sldId id="493" r:id="rId75"/>
    <p:sldId id="495" r:id="rId76"/>
    <p:sldId id="958" r:id="rId77"/>
    <p:sldId id="959" r:id="rId78"/>
    <p:sldId id="960" r:id="rId79"/>
    <p:sldId id="971" r:id="rId80"/>
    <p:sldId id="961" r:id="rId81"/>
    <p:sldId id="962" r:id="rId82"/>
    <p:sldId id="966" r:id="rId83"/>
    <p:sldId id="967" r:id="rId84"/>
    <p:sldId id="963" r:id="rId85"/>
    <p:sldId id="970" r:id="rId86"/>
    <p:sldId id="972" r:id="rId87"/>
    <p:sldId id="973" r:id="rId88"/>
    <p:sldId id="974" r:id="rId89"/>
    <p:sldId id="999" r:id="rId90"/>
    <p:sldId id="1000" r:id="rId91"/>
    <p:sldId id="1001" r:id="rId92"/>
    <p:sldId id="1002" r:id="rId93"/>
    <p:sldId id="1004" r:id="rId94"/>
    <p:sldId id="1005" r:id="rId95"/>
    <p:sldId id="1017" r:id="rId96"/>
    <p:sldId id="1018" r:id="rId97"/>
    <p:sldId id="1019" r:id="rId98"/>
    <p:sldId id="595" r:id="rId99"/>
    <p:sldId id="539" r:id="rId100"/>
    <p:sldId id="580" r:id="rId101"/>
    <p:sldId id="620" r:id="rId102"/>
    <p:sldId id="621" r:id="rId103"/>
    <p:sldId id="796" r:id="rId104"/>
    <p:sldId id="931" r:id="rId105"/>
    <p:sldId id="985" r:id="rId106"/>
    <p:sldId id="849" r:id="rId107"/>
    <p:sldId id="800" r:id="rId108"/>
    <p:sldId id="615" r:id="rId109"/>
    <p:sldId id="506" r:id="rId110"/>
    <p:sldId id="803" r:id="rId111"/>
    <p:sldId id="804" r:id="rId112"/>
    <p:sldId id="791" r:id="rId113"/>
    <p:sldId id="793" r:id="rId114"/>
    <p:sldId id="794" r:id="rId115"/>
    <p:sldId id="795" r:id="rId116"/>
    <p:sldId id="616" r:id="rId117"/>
    <p:sldId id="505" r:id="rId118"/>
    <p:sldId id="513" r:id="rId119"/>
    <p:sldId id="618" r:id="rId120"/>
    <p:sldId id="619" r:id="rId121"/>
    <p:sldId id="617" r:id="rId122"/>
    <p:sldId id="502" r:id="rId123"/>
    <p:sldId id="503" r:id="rId124"/>
    <p:sldId id="699" r:id="rId125"/>
    <p:sldId id="504" r:id="rId126"/>
    <p:sldId id="700" r:id="rId127"/>
    <p:sldId id="679" r:id="rId128"/>
    <p:sldId id="940" r:id="rId129"/>
    <p:sldId id="942" r:id="rId130"/>
    <p:sldId id="941" r:id="rId131"/>
    <p:sldId id="677" r:id="rId132"/>
    <p:sldId id="678" r:id="rId133"/>
    <p:sldId id="680" r:id="rId134"/>
    <p:sldId id="507" r:id="rId135"/>
    <p:sldId id="591" r:id="rId136"/>
    <p:sldId id="509" r:id="rId137"/>
    <p:sldId id="510" r:id="rId138"/>
    <p:sldId id="511" r:id="rId139"/>
    <p:sldId id="512" r:id="rId140"/>
    <p:sldId id="527" r:id="rId141"/>
    <p:sldId id="529" r:id="rId142"/>
    <p:sldId id="701" r:id="rId143"/>
    <p:sldId id="853" r:id="rId144"/>
    <p:sldId id="530" r:id="rId145"/>
    <p:sldId id="899" r:id="rId146"/>
    <p:sldId id="702" r:id="rId147"/>
    <p:sldId id="531" r:id="rId148"/>
    <p:sldId id="947" r:id="rId149"/>
    <p:sldId id="948" r:id="rId150"/>
    <p:sldId id="949" r:id="rId151"/>
    <p:sldId id="950" r:id="rId152"/>
    <p:sldId id="644" r:id="rId153"/>
    <p:sldId id="854" r:id="rId154"/>
    <p:sldId id="645" r:id="rId155"/>
    <p:sldId id="855" r:id="rId156"/>
    <p:sldId id="816" r:id="rId157"/>
    <p:sldId id="817" r:id="rId158"/>
    <p:sldId id="545" r:id="rId159"/>
    <p:sldId id="533" r:id="rId160"/>
    <p:sldId id="534" r:id="rId161"/>
    <p:sldId id="542" r:id="rId162"/>
    <p:sldId id="543" r:id="rId163"/>
    <p:sldId id="544" r:id="rId164"/>
    <p:sldId id="546" r:id="rId165"/>
    <p:sldId id="522" r:id="rId166"/>
    <p:sldId id="523" r:id="rId167"/>
    <p:sldId id="809" r:id="rId168"/>
    <p:sldId id="526" r:id="rId169"/>
    <p:sldId id="524" r:id="rId170"/>
    <p:sldId id="525" r:id="rId171"/>
    <p:sldId id="548" r:id="rId172"/>
    <p:sldId id="646" r:id="rId173"/>
    <p:sldId id="647" r:id="rId174"/>
    <p:sldId id="773" r:id="rId175"/>
    <p:sldId id="772" r:id="rId176"/>
    <p:sldId id="789" r:id="rId177"/>
    <p:sldId id="790" r:id="rId178"/>
    <p:sldId id="549" r:id="rId179"/>
    <p:sldId id="550" r:id="rId180"/>
    <p:sldId id="547" r:id="rId181"/>
    <p:sldId id="515" r:id="rId182"/>
    <p:sldId id="516" r:id="rId183"/>
    <p:sldId id="517" r:id="rId184"/>
    <p:sldId id="551" r:id="rId185"/>
    <p:sldId id="554" r:id="rId186"/>
    <p:sldId id="555" r:id="rId187"/>
    <p:sldId id="556" r:id="rId188"/>
    <p:sldId id="557" r:id="rId189"/>
    <p:sldId id="558" r:id="rId190"/>
    <p:sldId id="562" r:id="rId191"/>
    <p:sldId id="563" r:id="rId192"/>
    <p:sldId id="661" r:id="rId193"/>
    <p:sldId id="625" r:id="rId194"/>
    <p:sldId id="559" r:id="rId195"/>
    <p:sldId id="936" r:id="rId196"/>
    <p:sldId id="304" r:id="rId197"/>
    <p:sldId id="560" r:id="rId198"/>
    <p:sldId id="903" r:id="rId199"/>
    <p:sldId id="561" r:id="rId200"/>
    <p:sldId id="564" r:id="rId201"/>
    <p:sldId id="826" r:id="rId202"/>
    <p:sldId id="566" r:id="rId203"/>
    <p:sldId id="567" r:id="rId204"/>
    <p:sldId id="832" r:id="rId205"/>
    <p:sldId id="568" r:id="rId206"/>
    <p:sldId id="820" r:id="rId207"/>
    <p:sldId id="821" r:id="rId208"/>
    <p:sldId id="798" r:id="rId209"/>
    <p:sldId id="799" r:id="rId210"/>
    <p:sldId id="666" r:id="rId211"/>
    <p:sldId id="665" r:id="rId212"/>
    <p:sldId id="569" r:id="rId213"/>
    <p:sldId id="944" r:id="rId214"/>
    <p:sldId id="823" r:id="rId215"/>
    <p:sldId id="570" r:id="rId216"/>
    <p:sldId id="864" r:id="rId217"/>
    <p:sldId id="945" r:id="rId218"/>
    <p:sldId id="863" r:id="rId219"/>
    <p:sldId id="806" r:id="rId220"/>
    <p:sldId id="828" r:id="rId221"/>
    <p:sldId id="808" r:id="rId222"/>
    <p:sldId id="807" r:id="rId223"/>
    <p:sldId id="572" r:id="rId224"/>
    <p:sldId id="586" r:id="rId225"/>
    <p:sldId id="827" r:id="rId226"/>
    <p:sldId id="836" r:id="rId227"/>
    <p:sldId id="837" r:id="rId228"/>
    <p:sldId id="573" r:id="rId229"/>
    <p:sldId id="574" r:id="rId230"/>
    <p:sldId id="838" r:id="rId231"/>
    <p:sldId id="839" r:id="rId232"/>
    <p:sldId id="582" r:id="rId233"/>
    <p:sldId id="581" r:id="rId234"/>
    <p:sldId id="859" r:id="rId235"/>
    <p:sldId id="576" r:id="rId236"/>
    <p:sldId id="824" r:id="rId237"/>
    <p:sldId id="577" r:id="rId238"/>
    <p:sldId id="935" r:id="rId239"/>
    <p:sldId id="371" r:id="rId240"/>
    <p:sldId id="575" r:id="rId241"/>
    <p:sldId id="733" r:id="rId242"/>
    <p:sldId id="583" r:id="rId243"/>
    <p:sldId id="584" r:id="rId244"/>
    <p:sldId id="585" r:id="rId245"/>
    <p:sldId id="609" r:id="rId246"/>
    <p:sldId id="610" r:id="rId247"/>
    <p:sldId id="703" r:id="rId248"/>
    <p:sldId id="611" r:id="rId249"/>
    <p:sldId id="612" r:id="rId250"/>
    <p:sldId id="704" r:id="rId251"/>
    <p:sldId id="613" r:id="rId252"/>
    <p:sldId id="705" r:id="rId253"/>
    <p:sldId id="614" r:id="rId254"/>
    <p:sldId id="311" r:id="rId255"/>
    <p:sldId id="934" r:id="rId256"/>
    <p:sldId id="937" r:id="rId257"/>
    <p:sldId id="894" r:id="rId258"/>
    <p:sldId id="312" r:id="rId259"/>
    <p:sldId id="892" r:id="rId260"/>
    <p:sldId id="911" r:id="rId261"/>
    <p:sldId id="912" r:id="rId262"/>
    <p:sldId id="587" r:id="rId263"/>
    <p:sldId id="675" r:id="rId264"/>
    <p:sldId id="588" r:id="rId265"/>
    <p:sldId id="997" r:id="rId266"/>
    <p:sldId id="706" r:id="rId267"/>
    <p:sldId id="589" r:id="rId268"/>
    <p:sldId id="998" r:id="rId269"/>
    <p:sldId id="856" r:id="rId270"/>
    <p:sldId id="857" r:id="rId271"/>
    <p:sldId id="707" r:id="rId272"/>
    <p:sldId id="815" r:id="rId273"/>
    <p:sldId id="979" r:id="rId274"/>
    <p:sldId id="982" r:id="rId275"/>
    <p:sldId id="983" r:id="rId276"/>
    <p:sldId id="975" r:id="rId277"/>
    <p:sldId id="708" r:id="rId278"/>
    <p:sldId id="593" r:id="rId279"/>
    <p:sldId id="709" r:id="rId280"/>
    <p:sldId id="594" r:id="rId281"/>
    <p:sldId id="710" r:id="rId282"/>
    <p:sldId id="607" r:id="rId283"/>
    <p:sldId id="336" r:id="rId284"/>
    <p:sldId id="337" r:id="rId285"/>
    <p:sldId id="748" r:id="rId286"/>
    <p:sldId id="622" r:id="rId287"/>
    <p:sldId id="1015" r:id="rId288"/>
    <p:sldId id="1014" r:id="rId289"/>
    <p:sldId id="1016" r:id="rId290"/>
    <p:sldId id="990" r:id="rId291"/>
    <p:sldId id="991" r:id="rId292"/>
    <p:sldId id="858" r:id="rId293"/>
    <p:sldId id="627" r:id="rId294"/>
    <p:sldId id="628" r:id="rId295"/>
    <p:sldId id="626" r:id="rId296"/>
    <p:sldId id="992" r:id="rId297"/>
    <p:sldId id="629" r:id="rId298"/>
    <p:sldId id="630" r:id="rId299"/>
    <p:sldId id="818" r:id="rId300"/>
    <p:sldId id="631" r:id="rId301"/>
    <p:sldId id="993" r:id="rId302"/>
    <p:sldId id="913" r:id="rId303"/>
    <p:sldId id="632" r:id="rId304"/>
    <p:sldId id="994" r:id="rId305"/>
    <p:sldId id="751" r:id="rId306"/>
    <p:sldId id="352" r:id="rId307"/>
    <p:sldId id="633" r:id="rId308"/>
    <p:sldId id="995" r:id="rId309"/>
    <p:sldId id="996" r:id="rId310"/>
    <p:sldId id="634" r:id="rId311"/>
    <p:sldId id="635" r:id="rId312"/>
    <p:sldId id="368" r:id="rId313"/>
    <p:sldId id="636" r:id="rId314"/>
    <p:sldId id="663" r:id="rId315"/>
    <p:sldId id="664" r:id="rId316"/>
    <p:sldId id="637" r:id="rId317"/>
    <p:sldId id="638" r:id="rId318"/>
    <p:sldId id="712" r:id="rId319"/>
    <p:sldId id="713" r:id="rId320"/>
    <p:sldId id="714" r:id="rId321"/>
    <p:sldId id="904" r:id="rId322"/>
    <p:sldId id="906" r:id="rId323"/>
    <p:sldId id="910" r:id="rId324"/>
    <p:sldId id="379" r:id="rId325"/>
    <p:sldId id="953" r:id="rId326"/>
    <p:sldId id="643" r:id="rId327"/>
    <p:sldId id="642" r:id="rId328"/>
    <p:sldId id="847" r:id="rId329"/>
    <p:sldId id="848" r:id="rId330"/>
    <p:sldId id="640" r:id="rId331"/>
    <p:sldId id="641" r:id="rId332"/>
    <p:sldId id="648" r:id="rId333"/>
    <p:sldId id="649" r:id="rId334"/>
    <p:sldId id="650" r:id="rId335"/>
    <p:sldId id="651" r:id="rId336"/>
    <p:sldId id="652" r:id="rId337"/>
    <p:sldId id="653" r:id="rId338"/>
    <p:sldId id="386" r:id="rId339"/>
    <p:sldId id="654" r:id="rId340"/>
    <p:sldId id="655" r:id="rId341"/>
    <p:sldId id="656" r:id="rId342"/>
    <p:sldId id="397" r:id="rId343"/>
    <p:sldId id="657" r:id="rId344"/>
    <p:sldId id="658" r:id="rId345"/>
    <p:sldId id="659" r:id="rId346"/>
    <p:sldId id="399" r:id="rId347"/>
    <p:sldId id="660" r:id="rId348"/>
    <p:sldId id="829" r:id="rId349"/>
    <p:sldId id="830" r:id="rId350"/>
    <p:sldId id="669" r:id="rId351"/>
    <p:sldId id="670" r:id="rId352"/>
    <p:sldId id="831" r:id="rId353"/>
    <p:sldId id="683" r:id="rId354"/>
    <p:sldId id="684" r:id="rId355"/>
    <p:sldId id="682" r:id="rId356"/>
    <p:sldId id="860" r:id="rId357"/>
    <p:sldId id="671" r:id="rId358"/>
    <p:sldId id="672" r:id="rId359"/>
    <p:sldId id="673" r:id="rId360"/>
    <p:sldId id="674" r:id="rId361"/>
    <p:sldId id="801" r:id="rId362"/>
    <p:sldId id="802" r:id="rId363"/>
    <p:sldId id="914" r:id="rId364"/>
    <p:sldId id="852" r:id="rId365"/>
    <p:sldId id="895" r:id="rId366"/>
    <p:sldId id="896" r:id="rId367"/>
    <p:sldId id="978" r:id="rId368"/>
    <p:sldId id="741" r:id="rId369"/>
    <p:sldId id="742" r:id="rId370"/>
    <p:sldId id="743" r:id="rId371"/>
    <p:sldId id="744" r:id="rId372"/>
    <p:sldId id="746" r:id="rId373"/>
    <p:sldId id="745" r:id="rId374"/>
    <p:sldId id="747" r:id="rId375"/>
    <p:sldId id="835" r:id="rId376"/>
    <p:sldId id="686" r:id="rId377"/>
    <p:sldId id="685" r:id="rId378"/>
    <p:sldId id="957" r:id="rId379"/>
    <p:sldId id="719" r:id="rId380"/>
    <p:sldId id="720" r:id="rId381"/>
    <p:sldId id="715" r:id="rId382"/>
    <p:sldId id="716" r:id="rId383"/>
    <p:sldId id="717" r:id="rId384"/>
    <p:sldId id="872" r:id="rId385"/>
    <p:sldId id="721" r:id="rId386"/>
    <p:sldId id="722" r:id="rId387"/>
    <p:sldId id="718" r:id="rId388"/>
    <p:sldId id="723" r:id="rId389"/>
    <p:sldId id="724" r:id="rId390"/>
    <p:sldId id="749" r:id="rId391"/>
    <p:sldId id="915" r:id="rId392"/>
    <p:sldId id="750" r:id="rId393"/>
    <p:sldId id="810" r:id="rId394"/>
    <p:sldId id="811" r:id="rId395"/>
    <p:sldId id="812" r:id="rId396"/>
    <p:sldId id="725" r:id="rId397"/>
    <p:sldId id="726" r:id="rId398"/>
    <p:sldId id="727" r:id="rId399"/>
    <p:sldId id="728" r:id="rId400"/>
    <p:sldId id="781" r:id="rId401"/>
    <p:sldId id="730" r:id="rId402"/>
    <p:sldId id="775" r:id="rId403"/>
    <p:sldId id="734" r:id="rId404"/>
    <p:sldId id="735" r:id="rId405"/>
    <p:sldId id="738" r:id="rId406"/>
    <p:sldId id="774" r:id="rId407"/>
    <p:sldId id="737" r:id="rId408"/>
    <p:sldId id="740" r:id="rId409"/>
    <p:sldId id="968" r:id="rId410"/>
    <p:sldId id="969" r:id="rId411"/>
    <p:sldId id="986" r:id="rId412"/>
    <p:sldId id="1022" r:id="rId413"/>
    <p:sldId id="427" r:id="rId414"/>
    <p:sldId id="688" r:id="rId415"/>
    <p:sldId id="689" r:id="rId416"/>
    <p:sldId id="731" r:id="rId417"/>
    <p:sldId id="732" r:id="rId418"/>
    <p:sldId id="758" r:id="rId419"/>
    <p:sldId id="759" r:id="rId420"/>
    <p:sldId id="916" r:id="rId421"/>
    <p:sldId id="917" r:id="rId422"/>
    <p:sldId id="840" r:id="rId423"/>
    <p:sldId id="841" r:id="rId424"/>
    <p:sldId id="939" r:id="rId425"/>
    <p:sldId id="766" r:id="rId426"/>
    <p:sldId id="767" r:id="rId427"/>
    <p:sldId id="776" r:id="rId428"/>
    <p:sldId id="752" r:id="rId429"/>
    <p:sldId id="753" r:id="rId430"/>
    <p:sldId id="764" r:id="rId431"/>
    <p:sldId id="765" r:id="rId432"/>
    <p:sldId id="874" r:id="rId433"/>
    <p:sldId id="946" r:id="rId434"/>
    <p:sldId id="777" r:id="rId435"/>
    <p:sldId id="762" r:id="rId436"/>
    <p:sldId id="763" r:id="rId437"/>
    <p:sldId id="769" r:id="rId438"/>
    <p:sldId id="770" r:id="rId439"/>
    <p:sldId id="873" r:id="rId440"/>
    <p:sldId id="875" r:id="rId441"/>
    <p:sldId id="943" r:id="rId442"/>
    <p:sldId id="755" r:id="rId443"/>
    <p:sldId id="754" r:id="rId444"/>
    <p:sldId id="760" r:id="rId445"/>
    <p:sldId id="952" r:id="rId446"/>
    <p:sldId id="768" r:id="rId447"/>
    <p:sldId id="761" r:id="rId448"/>
    <p:sldId id="861" r:id="rId449"/>
    <p:sldId id="862" r:id="rId450"/>
    <p:sldId id="756" r:id="rId451"/>
    <p:sldId id="771" r:id="rId452"/>
    <p:sldId id="876" r:id="rId453"/>
    <p:sldId id="877" r:id="rId454"/>
    <p:sldId id="778" r:id="rId455"/>
    <p:sldId id="779" r:id="rId456"/>
    <p:sldId id="834" r:id="rId457"/>
    <p:sldId id="780" r:id="rId458"/>
    <p:sldId id="833" r:id="rId459"/>
    <p:sldId id="783" r:id="rId460"/>
    <p:sldId id="880" r:id="rId461"/>
    <p:sldId id="881" r:id="rId462"/>
    <p:sldId id="879" r:id="rId463"/>
    <p:sldId id="866" r:id="rId464"/>
    <p:sldId id="878" r:id="rId465"/>
    <p:sldId id="867" r:id="rId466"/>
    <p:sldId id="868" r:id="rId467"/>
    <p:sldId id="870" r:id="rId468"/>
    <p:sldId id="871" r:id="rId469"/>
    <p:sldId id="869" r:id="rId470"/>
    <p:sldId id="1020" r:id="rId471"/>
    <p:sldId id="885" r:id="rId472"/>
    <p:sldId id="976" r:id="rId473"/>
    <p:sldId id="933" r:id="rId474"/>
    <p:sldId id="954" r:id="rId475"/>
    <p:sldId id="788" r:id="rId476"/>
    <p:sldId id="988" r:id="rId477"/>
    <p:sldId id="1024" r:id="rId478"/>
    <p:sldId id="1023" r:id="rId4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86"/>
    <a:srgbClr val="7EEEE3"/>
    <a:srgbClr val="C41A1A"/>
    <a:srgbClr val="FE1212"/>
    <a:srgbClr val="C74C49"/>
    <a:srgbClr val="D9DD21"/>
    <a:srgbClr val="E01E1E"/>
    <a:srgbClr val="2658E6"/>
    <a:srgbClr val="E1FBF9"/>
    <a:srgbClr val="D2E8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630" y="72"/>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slide" Target="slides/slide478.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commentAuthors" Target="commentAuthors.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viewProps" Target="viewProps.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214" Type="http://schemas.openxmlformats.org/officeDocument/2006/relationships/slide" Target="slides/slide213.xml"/><Relationship Id="rId256" Type="http://schemas.openxmlformats.org/officeDocument/2006/relationships/slide" Target="slides/slide255.xml"/><Relationship Id="rId298" Type="http://schemas.openxmlformats.org/officeDocument/2006/relationships/slide" Target="slides/slide297.xml"/><Relationship Id="rId421" Type="http://schemas.openxmlformats.org/officeDocument/2006/relationships/slide" Target="slides/slide420.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85" Type="http://schemas.openxmlformats.org/officeDocument/2006/relationships/tableStyles" Target="tableStyle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slide" Target="slides/slide477.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notesMaster" Target="notesMasters/notesMaster1.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presProps" Target="presProps.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72" Type="http://schemas.openxmlformats.org/officeDocument/2006/relationships/slide" Target="slides/slide71.xml"/><Relationship Id="rId375" Type="http://schemas.openxmlformats.org/officeDocument/2006/relationships/slide" Target="slides/slide374.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19-02-2019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78</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151</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282</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294</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295</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296</a:t>
            </a:fld>
            <a:endParaRPr lang="en-IN"/>
          </a:p>
        </p:txBody>
      </p:sp>
    </p:spTree>
    <p:extLst>
      <p:ext uri="{BB962C8B-B14F-4D97-AF65-F5344CB8AC3E}">
        <p14:creationId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358</a:t>
            </a:fld>
            <a:endParaRPr lang="en-IN"/>
          </a:p>
        </p:txBody>
      </p:sp>
    </p:spTree>
    <p:extLst>
      <p:ext uri="{BB962C8B-B14F-4D97-AF65-F5344CB8AC3E}">
        <p14:creationId xmlns:p14="http://schemas.microsoft.com/office/powerpoint/2010/main" val="2888655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379</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462</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621536" y="6355080"/>
            <a:ext cx="1625600" cy="365760"/>
          </a:xfrm>
        </p:spPr>
        <p:txBody>
          <a:bodyPr/>
          <a:lstStyle/>
          <a:p>
            <a:fld id="{F3BABF9D-069A-4E92-B44E-A92F526D40F2}" type="slidenum">
              <a:rPr lang="en-US" smtClean="0"/>
              <a:pPr/>
              <a:t>‹#›</a:t>
            </a:fld>
            <a:endParaRPr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gridCol w="1143000"/>
                <a:gridCol w="1022683"/>
                <a:gridCol w="1263317"/>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2/19/2019</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2/19/2019</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Straight Connector 7"/>
          <p:cNvSpPr>
            <a:spLocks noChangeShapeType="1"/>
          </p:cNvSpPr>
          <p:nvPr userDrawn="1"/>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gridCol w="1143000"/>
                <a:gridCol w="1022683"/>
                <a:gridCol w="1263317"/>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2/19/2019</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2/19/2019</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gridCol w="1143000"/>
                <a:gridCol w="1022683"/>
                <a:gridCol w="1263317"/>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1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1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1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112.png"/></Relationships>
</file>

<file path=ppt/slides/_rels/slide289.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29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9.png"/></Relationships>
</file>

<file path=ppt/slides/_rels/slide29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1.png"/></Relationships>
</file>

<file path=ppt/slides/_rels/slide297.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16.xml"/><Relationship Id="rId3" Type="http://schemas.openxmlformats.org/officeDocument/2006/relationships/slide" Target="slide50.xml"/><Relationship Id="rId7" Type="http://schemas.openxmlformats.org/officeDocument/2006/relationships/slide" Target="slide108.xml"/><Relationship Id="rId12" Type="http://schemas.openxmlformats.org/officeDocument/2006/relationships/slide" Target="slide126.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101.xml"/><Relationship Id="rId11" Type="http://schemas.openxmlformats.org/officeDocument/2006/relationships/slide" Target="slide124.xml"/><Relationship Id="rId5" Type="http://schemas.openxmlformats.org/officeDocument/2006/relationships/slide" Target="slide98.xml"/><Relationship Id="rId10" Type="http://schemas.openxmlformats.org/officeDocument/2006/relationships/slide" Target="slide121.xml"/><Relationship Id="rId4" Type="http://schemas.openxmlformats.org/officeDocument/2006/relationships/slide" Target="slide68.xml"/><Relationship Id="rId9" Type="http://schemas.openxmlformats.org/officeDocument/2006/relationships/slide" Target="slide1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7.xml"/><Relationship Id="rId5" Type="http://schemas.openxmlformats.org/officeDocument/2006/relationships/image" Target="../media/image131.png"/><Relationship Id="rId4" Type="http://schemas.openxmlformats.org/officeDocument/2006/relationships/image" Target="../media/image130.png"/></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 Id="rId4" Type="http://schemas.openxmlformats.org/officeDocument/2006/relationships/image" Target="../media/image136.png"/></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3" Type="http://schemas.openxmlformats.org/officeDocument/2006/relationships/image" Target="../media/image139.gif"/><Relationship Id="rId2" Type="http://schemas.openxmlformats.org/officeDocument/2006/relationships/image" Target="../media/image138.gif"/><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64.xml"/><Relationship Id="rId13" Type="http://schemas.openxmlformats.org/officeDocument/2006/relationships/slide" Target="slide196.xml"/><Relationship Id="rId3" Type="http://schemas.openxmlformats.org/officeDocument/2006/relationships/slide" Target="slide134.xml"/><Relationship Id="rId7" Type="http://schemas.openxmlformats.org/officeDocument/2006/relationships/slide" Target="slide158.xml"/><Relationship Id="rId12" Type="http://schemas.openxmlformats.org/officeDocument/2006/relationships/slide" Target="slide193.xml"/><Relationship Id="rId2" Type="http://schemas.openxmlformats.org/officeDocument/2006/relationships/slide" Target="slide131.xml"/><Relationship Id="rId1" Type="http://schemas.openxmlformats.org/officeDocument/2006/relationships/slideLayout" Target="../slideLayouts/slideLayout7.xml"/><Relationship Id="rId6" Type="http://schemas.openxmlformats.org/officeDocument/2006/relationships/slide" Target="slide152.xml"/><Relationship Id="rId11" Type="http://schemas.openxmlformats.org/officeDocument/2006/relationships/slide" Target="slide190.xml"/><Relationship Id="rId5" Type="http://schemas.openxmlformats.org/officeDocument/2006/relationships/slide" Target="slide146.xml"/><Relationship Id="rId10" Type="http://schemas.openxmlformats.org/officeDocument/2006/relationships/slide" Target="slide184.xml"/><Relationship Id="rId4" Type="http://schemas.openxmlformats.org/officeDocument/2006/relationships/slide" Target="slide142.xml"/><Relationship Id="rId9" Type="http://schemas.openxmlformats.org/officeDocument/2006/relationships/slide" Target="slide180.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4.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7.xml"/></Relationships>
</file>

<file path=ppt/slides/_rels/slide475.xml.rels><?xml version="1.0" encoding="UTF-8" standalone="yes"?>
<Relationships xmlns="http://schemas.openxmlformats.org/package/2006/relationships"><Relationship Id="rId2" Type="http://schemas.openxmlformats.org/officeDocument/2006/relationships/image" Target="../media/image146.jpeg"/><Relationship Id="rId1" Type="http://schemas.openxmlformats.org/officeDocument/2006/relationships/slideLayout" Target="../slideLayouts/slideLayout7.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39.xml"/><Relationship Id="rId13" Type="http://schemas.openxmlformats.org/officeDocument/2006/relationships/slide" Target="slide252.xml"/><Relationship Id="rId3" Type="http://schemas.openxmlformats.org/officeDocument/2006/relationships/slide" Target="slide210.xml"/><Relationship Id="rId7" Type="http://schemas.openxmlformats.org/officeDocument/2006/relationships/slide" Target="slide235.xml"/><Relationship Id="rId12" Type="http://schemas.openxmlformats.org/officeDocument/2006/relationships/slide" Target="slide250.xml"/><Relationship Id="rId2" Type="http://schemas.openxmlformats.org/officeDocument/2006/relationships/slide" Target="slide199.xml"/><Relationship Id="rId1" Type="http://schemas.openxmlformats.org/officeDocument/2006/relationships/slideLayout" Target="../slideLayouts/slideLayout7.xml"/><Relationship Id="rId6" Type="http://schemas.openxmlformats.org/officeDocument/2006/relationships/slide" Target="slide232.xml"/><Relationship Id="rId11" Type="http://schemas.openxmlformats.org/officeDocument/2006/relationships/slide" Target="slide247.xml"/><Relationship Id="rId5" Type="http://schemas.openxmlformats.org/officeDocument/2006/relationships/slide" Target="slide228.xml"/><Relationship Id="rId10" Type="http://schemas.openxmlformats.org/officeDocument/2006/relationships/slide" Target="slide245.xml"/><Relationship Id="rId4" Type="http://schemas.openxmlformats.org/officeDocument/2006/relationships/slide" Target="slide212.xml"/><Relationship Id="rId9" Type="http://schemas.openxmlformats.org/officeDocument/2006/relationships/slide" Target="slide2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16.xml"/><Relationship Id="rId13" Type="http://schemas.openxmlformats.org/officeDocument/2006/relationships/slide" Target="slide332.xml"/><Relationship Id="rId3" Type="http://schemas.openxmlformats.org/officeDocument/2006/relationships/slide" Target="slide283.xml"/><Relationship Id="rId7" Type="http://schemas.openxmlformats.org/officeDocument/2006/relationships/slide" Target="slide314.xml"/><Relationship Id="rId12" Type="http://schemas.openxmlformats.org/officeDocument/2006/relationships/slide" Target="slide330.xml"/><Relationship Id="rId2" Type="http://schemas.openxmlformats.org/officeDocument/2006/relationships/slide" Target="slide254.xml"/><Relationship Id="rId1" Type="http://schemas.openxmlformats.org/officeDocument/2006/relationships/slideLayout" Target="../slideLayouts/slideLayout7.xml"/><Relationship Id="rId6" Type="http://schemas.openxmlformats.org/officeDocument/2006/relationships/slide" Target="slide312.xml"/><Relationship Id="rId11" Type="http://schemas.openxmlformats.org/officeDocument/2006/relationships/slide" Target="slide326.xml"/><Relationship Id="rId5" Type="http://schemas.openxmlformats.org/officeDocument/2006/relationships/slide" Target="slide306.xml"/><Relationship Id="rId10" Type="http://schemas.openxmlformats.org/officeDocument/2006/relationships/slide" Target="slide324.xml"/><Relationship Id="rId4" Type="http://schemas.openxmlformats.org/officeDocument/2006/relationships/slide" Target="slide293.xml"/><Relationship Id="rId9" Type="http://schemas.openxmlformats.org/officeDocument/2006/relationships/slide" Target="slide318.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45.xml"/><Relationship Id="rId3" Type="http://schemas.openxmlformats.org/officeDocument/2006/relationships/slide" Target="slide335.xml"/><Relationship Id="rId7" Type="http://schemas.openxmlformats.org/officeDocument/2006/relationships/slide" Target="slide343.xml"/><Relationship Id="rId12" Type="http://schemas.openxmlformats.org/officeDocument/2006/relationships/slide" Target="slide379.xml"/><Relationship Id="rId2" Type="http://schemas.openxmlformats.org/officeDocument/2006/relationships/slide" Target="slide333.xml"/><Relationship Id="rId1" Type="http://schemas.openxmlformats.org/officeDocument/2006/relationships/slideLayout" Target="../slideLayouts/slideLayout7.xml"/><Relationship Id="rId6" Type="http://schemas.openxmlformats.org/officeDocument/2006/relationships/slide" Target="slide341.xml"/><Relationship Id="rId11" Type="http://schemas.openxmlformats.org/officeDocument/2006/relationships/slide" Target="slide360.xml"/><Relationship Id="rId5" Type="http://schemas.openxmlformats.org/officeDocument/2006/relationships/slide" Target="slide339.xml"/><Relationship Id="rId10" Type="http://schemas.openxmlformats.org/officeDocument/2006/relationships/slide" Target="slide358.xml"/><Relationship Id="rId4" Type="http://schemas.openxmlformats.org/officeDocument/2006/relationships/slide" Target="slide337.xml"/><Relationship Id="rId9" Type="http://schemas.openxmlformats.org/officeDocument/2006/relationships/slide" Target="slide35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399" y="152400"/>
            <a:ext cx="2348630" cy="762000"/>
          </a:xfrm>
          <a:prstGeom prst="rect">
            <a:avLst/>
          </a:prstGeom>
        </p:spPr>
      </p:pic>
      <p:sp>
        <p:nvSpPr>
          <p:cNvPr id="5" name="Rectangle 4"/>
          <p:cNvSpPr/>
          <p:nvPr/>
        </p:nvSpPr>
        <p:spPr>
          <a:xfrm>
            <a:off x="4384834" y="1"/>
            <a:ext cx="6283166" cy="1323439"/>
          </a:xfrm>
          <a:prstGeom prst="rect">
            <a:avLst/>
          </a:prstGeom>
        </p:spPr>
        <p:txBody>
          <a:bodyPr wrap="square">
            <a:spAutoFit/>
          </a:bodyPr>
          <a:lstStyle/>
          <a:p>
            <a:r>
              <a:rPr lang="en-IN" sz="40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9" name="Subtitle 3"/>
          <p:cNvSpPr txBox="1">
            <a:spLocks/>
          </p:cNvSpPr>
          <p:nvPr/>
        </p:nvSpPr>
        <p:spPr>
          <a:xfrm>
            <a:off x="2743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4800" dirty="0">
                <a:solidFill>
                  <a:srgbClr val="17A889"/>
                </a:solidFill>
                <a:latin typeface="Arial" pitchFamily="34" charset="0"/>
                <a:cs typeface="Arial" pitchFamily="34" charset="0"/>
              </a:rPr>
              <a:t>infoway</a:t>
            </a: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5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24000" y="1828801"/>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pyramid</a:t>
            </a:r>
            <a:endParaRPr lang="en-IN" sz="2400" dirty="0">
              <a:solidFill>
                <a:srgbClr val="C00000"/>
              </a:solidFill>
            </a:endParaRPr>
          </a:p>
        </p:txBody>
      </p:sp>
      <p:sp>
        <p:nvSpPr>
          <p:cNvPr id="3" name="Rectangle 2"/>
          <p:cNvSpPr/>
          <p:nvPr/>
        </p:nvSpPr>
        <p:spPr>
          <a:xfrm>
            <a:off x="5530856"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5105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4630817" y="1490626"/>
            <a:ext cx="5791200" cy="646331"/>
          </a:xfrm>
          <a:prstGeom prst="rect">
            <a:avLst/>
          </a:prstGeom>
        </p:spPr>
        <p:txBody>
          <a:bodyPr wrap="square">
            <a:spAutoFit/>
          </a:bodyPr>
          <a:lstStyle/>
          <a:p>
            <a:r>
              <a:rPr lang="en-IN" dirty="0"/>
              <a:t>the quality of having experience, knowledge, and good judgement; the quality of being wise.</a:t>
            </a:r>
          </a:p>
        </p:txBody>
      </p:sp>
      <p:sp>
        <p:nvSpPr>
          <p:cNvPr id="11" name="Rectangle 10"/>
          <p:cNvSpPr/>
          <p:nvPr/>
        </p:nvSpPr>
        <p:spPr>
          <a:xfrm>
            <a:off x="1676399" y="5663103"/>
            <a:ext cx="4572000" cy="646331"/>
          </a:xfrm>
          <a:prstGeom prst="rect">
            <a:avLst/>
          </a:prstGeom>
        </p:spPr>
        <p:txBody>
          <a:bodyPr>
            <a:spAutoFit/>
          </a:bodyPr>
          <a:lstStyle/>
          <a:p>
            <a:r>
              <a:rPr lang="en-US" dirty="0">
                <a:solidFill>
                  <a:srgbClr val="FF0000"/>
                </a:solidFill>
              </a:rPr>
              <a:t>https://hackr.io/blog/dbms-normalization#First_Normal_Form_1NF</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Comments in MySQL</a:t>
            </a:r>
          </a:p>
        </p:txBody>
      </p:sp>
      <p:sp>
        <p:nvSpPr>
          <p:cNvPr id="4" name="Rectangle 3"/>
          <p:cNvSpPr/>
          <p:nvPr/>
        </p:nvSpPr>
        <p:spPr>
          <a:xfrm>
            <a:off x="1676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1524000" y="968024"/>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–h192.168.100.14 –P3307 –usaleel –psaleel user01</a:t>
            </a:r>
          </a:p>
        </p:txBody>
      </p:sp>
      <p:sp>
        <p:nvSpPr>
          <p:cNvPr id="2" name="Rectangle 1"/>
          <p:cNvSpPr/>
          <p:nvPr/>
        </p:nvSpPr>
        <p:spPr>
          <a:xfrm>
            <a:off x="1717676" y="153888"/>
            <a:ext cx="5121915" cy="400110"/>
          </a:xfrm>
          <a:prstGeom prst="rect">
            <a:avLst/>
          </a:prstGeom>
          <a:solidFill>
            <a:srgbClr val="EDE701"/>
          </a:solidFill>
        </p:spPr>
        <p:txBody>
          <a:bodyPr wrap="none">
            <a:spAutoFit/>
          </a:bodyPr>
          <a:lstStyle/>
          <a:p>
            <a:r>
              <a:rPr lang="en-IN" sz="2000" dirty="0">
                <a:latin typeface="Consolas" panose="020B0609020204030204" pitchFamily="49" charset="0"/>
                <a:ea typeface="Calibri" panose="020F0502020204030204" pitchFamily="34" charset="0"/>
              </a:rPr>
              <a:t>Default port for MySQL Server: </a:t>
            </a:r>
            <a:r>
              <a:rPr lang="en-IN" sz="2000" b="1" dirty="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654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a:t>STORAGE ENGINES</a:t>
            </a:r>
            <a:endParaRPr lang="en-US" i="1" dirty="0"/>
          </a:p>
        </p:txBody>
      </p:sp>
      <p:sp>
        <p:nvSpPr>
          <p:cNvPr id="3" name="Rectangle 2"/>
          <p:cNvSpPr/>
          <p:nvPr/>
        </p:nvSpPr>
        <p:spPr>
          <a:xfrm>
            <a:off x="1689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639208"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1981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1524001" y="3200906"/>
            <a:ext cx="8885663" cy="1015663"/>
          </a:xfrm>
          <a:prstGeom prst="rect">
            <a:avLst/>
          </a:prstGeom>
          <a:noFill/>
        </p:spPr>
        <p:txBody>
          <a:bodyPr wrap="square" rtlCol="0">
            <a:spAutoFit/>
          </a:bodyPr>
          <a:lstStyle/>
          <a:p>
            <a:r>
              <a:rPr lang="en-IN" dirty="0"/>
              <a:t>When you create  a table, MySQL creates a disk file that contains the table’s format (that is, its definition) . The format file has a basename that is the same name as the table name and an </a:t>
            </a:r>
            <a:r>
              <a:rPr lang="en-IN" sz="2400" dirty="0">
                <a:solidFill>
                  <a:srgbClr val="FE1212"/>
                </a:solidFill>
              </a:rPr>
              <a:t>.frm</a:t>
            </a:r>
            <a:r>
              <a:rPr lang="en-IN" dirty="0"/>
              <a:t> extension.</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914400"/>
          </a:xfrm>
        </p:spPr>
        <p:txBody>
          <a:bodyPr>
            <a:normAutofit/>
          </a:bodyPr>
          <a:lstStyle/>
          <a:p>
            <a:pPr>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676400" y="1391484"/>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It is the only engine which provides foreign key referential integrity constraint. Oracle recommends using InnoDB for tables except for specialized use cases.</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p>
        </p:txBody>
      </p:sp>
      <p:sp>
        <p:nvSpPr>
          <p:cNvPr id="3" name="TextBox 2"/>
          <p:cNvSpPr txBox="1"/>
          <p:nvPr/>
        </p:nvSpPr>
        <p:spPr>
          <a:xfrm>
            <a:off x="4419600" y="76200"/>
            <a:ext cx="6172200" cy="707886"/>
          </a:xfrm>
          <a:prstGeom prst="rect">
            <a:avLst/>
          </a:prstGeom>
          <a:noFill/>
        </p:spPr>
        <p:txBody>
          <a:bodyPr wrap="square" rtlCol="0">
            <a:spAutoFit/>
          </a:bodyPr>
          <a:lstStyle/>
          <a:p>
            <a:pPr algn="just"/>
            <a:r>
              <a:rPr lang="en-IN" sz="2000" dirty="0">
                <a:solidFill>
                  <a:srgbClr val="2658E6"/>
                </a:solidFill>
              </a:rPr>
              <a:t> MEMORY tables are visible to another client, but TEMPORARY tables are not visible to another client.</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914400"/>
          </a:xfrm>
        </p:spPr>
        <p:txBody>
          <a:bodyPr>
            <a:normAutofit/>
          </a:bodyPr>
          <a:lstStyle/>
          <a:p>
            <a:pPr>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4419600" y="76200"/>
            <a:ext cx="6172200" cy="707886"/>
          </a:xfrm>
          <a:prstGeom prst="rect">
            <a:avLst/>
          </a:prstGeom>
          <a:noFill/>
        </p:spPr>
        <p:txBody>
          <a:bodyPr wrap="square" rtlCol="0">
            <a:spAutoFit/>
          </a:bodyPr>
          <a:lstStyle/>
          <a:p>
            <a:pPr algn="just"/>
            <a:r>
              <a:rPr lang="en-IN" sz="2000" dirty="0">
                <a:solidFill>
                  <a:srgbClr val="2658E6"/>
                </a:solidFill>
              </a:rPr>
              <a:t> MEMORY tables are visible to another client, but TEMPORARY tables are not visible to another client.</a:t>
            </a:r>
          </a:p>
        </p:txBody>
      </p:sp>
      <p:sp>
        <p:nvSpPr>
          <p:cNvPr id="4" name="Rectangle 3"/>
          <p:cNvSpPr/>
          <p:nvPr/>
        </p:nvSpPr>
        <p:spPr>
          <a:xfrm>
            <a:off x="1720850" y="12954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720850" y="2133600"/>
            <a:ext cx="8489950" cy="1261884"/>
          </a:xfrm>
          <a:prstGeom prst="rect">
            <a:avLst/>
          </a:prstGeom>
        </p:spPr>
        <p:txBody>
          <a:bodyPr wrap="square">
            <a:spAutoFit/>
          </a:bodyPr>
          <a:lstStyle/>
          <a:p>
            <a:r>
              <a:rPr lang="en-US" dirty="0">
                <a:solidFill>
                  <a:srgbClr val="C00000"/>
                </a:solidFill>
                <a:latin typeface="Liberation Mono"/>
              </a:rPr>
              <a:t>In my.ini do this changes.</a:t>
            </a:r>
            <a:r>
              <a:rPr lang="en-US" dirty="0">
                <a:solidFill>
                  <a:srgbClr val="000000"/>
                </a:solidFill>
                <a:latin typeface="Liberation Mono"/>
              </a:rPr>
              <a:t/>
            </a:r>
            <a:br>
              <a:rPr lang="en-US" dirty="0">
                <a:solidFill>
                  <a:srgbClr val="000000"/>
                </a:solidFill>
                <a:latin typeface="Liberation Mono"/>
              </a:rPr>
            </a:br>
            <a:endParaRPr lang="en-US" dirty="0">
              <a:solidFill>
                <a:srgbClr val="000000"/>
              </a:solidFill>
              <a:latin typeface="Liberation Mono"/>
            </a:endParaRPr>
          </a:p>
          <a:p>
            <a:r>
              <a:rPr lang="en-US" dirty="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a:solidFill>
                  <a:srgbClr val="0077AA"/>
                </a:solidFill>
                <a:latin typeface="Leelawadee UI Semilight" panose="020B0402040204020203" pitchFamily="34" charset="-34"/>
                <a:cs typeface="Leelawadee UI Semilight" panose="020B0402040204020203" pitchFamily="34" charset="-34"/>
              </a:rPr>
              <a:t>innodb_file_per_table = 1</a:t>
            </a:r>
          </a:p>
        </p:txBody>
      </p:sp>
      <p:sp>
        <p:nvSpPr>
          <p:cNvPr id="5" name="Rectangle 4"/>
          <p:cNvSpPr/>
          <p:nvPr/>
        </p:nvSpPr>
        <p:spPr>
          <a:xfrm>
            <a:off x="1828800" y="3581401"/>
            <a:ext cx="8534400" cy="2554545"/>
          </a:xfrm>
          <a:prstGeom prst="rect">
            <a:avLst/>
          </a:prstGeom>
        </p:spPr>
        <p:txBody>
          <a:bodyPr wrap="square">
            <a:spAutoFit/>
          </a:bodyPr>
          <a:lstStyle/>
          <a:p>
            <a:r>
              <a:rPr lang="en-US" sz="2000" b="1" dirty="0">
                <a:solidFill>
                  <a:srgbClr val="006C86"/>
                </a:solidFill>
                <a:latin typeface="Segoe UI Light" panose="020B0502040204020203" pitchFamily="34" charset="0"/>
                <a:cs typeface="Segoe UI Light" panose="020B0502040204020203" pitchFamily="34" charset="0"/>
              </a:rPr>
              <a:t>Tablespace</a:t>
            </a:r>
            <a:r>
              <a:rPr lang="en-US" sz="2000" dirty="0">
                <a:solidFill>
                  <a:srgbClr val="006C86"/>
                </a:solidFill>
                <a:latin typeface="Segoe UI Light" panose="020B0502040204020203" pitchFamily="34" charset="0"/>
                <a:cs typeface="Segoe UI Light" panose="020B0502040204020203" pitchFamily="34" charset="0"/>
              </a:rPr>
              <a:t>: A data file that can hold data for one or more InnoDB tables and associated indexes. </a:t>
            </a:r>
          </a:p>
          <a:p>
            <a:pPr marL="457200" indent="-457200">
              <a:buAutoNum type="alphaLcPeriod"/>
            </a:pPr>
            <a:r>
              <a:rPr lang="en-US" sz="2000" b="1" dirty="0">
                <a:solidFill>
                  <a:srgbClr val="006C86"/>
                </a:solidFill>
                <a:latin typeface="Segoe UI Light" panose="020B0502040204020203" pitchFamily="34" charset="0"/>
                <a:cs typeface="Segoe UI Light" panose="020B0502040204020203" pitchFamily="34" charset="0"/>
              </a:rPr>
              <a:t>System tablespace </a:t>
            </a:r>
          </a:p>
          <a:p>
            <a:pPr marL="457200" indent="-457200">
              <a:buAutoNum type="alphaLcPeriod"/>
            </a:pPr>
            <a:r>
              <a:rPr lang="en-US" sz="2000" b="1" dirty="0">
                <a:solidFill>
                  <a:srgbClr val="006C86"/>
                </a:solidFill>
                <a:latin typeface="Segoe UI Light" panose="020B0502040204020203" pitchFamily="34" charset="0"/>
                <a:cs typeface="Segoe UI Light" panose="020B0502040204020203" pitchFamily="34" charset="0"/>
              </a:rPr>
              <a:t>File per tablespace </a:t>
            </a:r>
          </a:p>
          <a:p>
            <a:pPr marL="457200" indent="-457200">
              <a:buAutoNum type="alphaLcPeriod"/>
            </a:pPr>
            <a:r>
              <a:rPr lang="en-US" sz="2000" b="1" dirty="0">
                <a:solidFill>
                  <a:srgbClr val="006C86"/>
                </a:solidFill>
                <a:latin typeface="Segoe UI Light" panose="020B0502040204020203" pitchFamily="34" charset="0"/>
                <a:cs typeface="Segoe UI Light" panose="020B0502040204020203" pitchFamily="34" charset="0"/>
              </a:rPr>
              <a:t>General tablespace</a:t>
            </a:r>
          </a:p>
          <a:p>
            <a:endParaRPr lang="en-US" sz="2000" b="1" dirty="0">
              <a:solidFill>
                <a:srgbClr val="006C86"/>
              </a:solidFill>
              <a:latin typeface="Segoe UI Light" panose="020B0502040204020203" pitchFamily="34" charset="0"/>
              <a:cs typeface="Segoe UI Light" panose="020B0502040204020203" pitchFamily="34" charset="0"/>
            </a:endParaRPr>
          </a:p>
          <a:p>
            <a:r>
              <a:rPr lang="en-US" sz="2000" b="1" dirty="0">
                <a:solidFill>
                  <a:srgbClr val="006C86"/>
                </a:solidFill>
                <a:latin typeface="Segoe UI Light" panose="020B0502040204020203" pitchFamily="34" charset="0"/>
                <a:cs typeface="Segoe UI Light" panose="020B0502040204020203" pitchFamily="34" charset="0"/>
              </a:rPr>
              <a:t>Note:- </a:t>
            </a:r>
            <a:r>
              <a:rPr lang="en-US" sz="2000" dirty="0">
                <a:solidFill>
                  <a:srgbClr val="006C86"/>
                </a:solidFill>
                <a:latin typeface="Segoe UI Light" panose="020B0502040204020203" pitchFamily="34" charset="0"/>
                <a:cs typeface="Segoe UI Light" panose="020B0502040204020203" pitchFamily="34" charset="0"/>
              </a:rPr>
              <a:t>By default, InnoDB contains only one tablespace called the </a:t>
            </a:r>
            <a:r>
              <a:rPr lang="en-US" sz="2000" b="1" dirty="0">
                <a:solidFill>
                  <a:srgbClr val="006C86"/>
                </a:solidFill>
                <a:latin typeface="Segoe UI Light" panose="020B0502040204020203" pitchFamily="34" charset="0"/>
                <a:cs typeface="Segoe UI Light" panose="020B0502040204020203" pitchFamily="34" charset="0"/>
              </a:rPr>
              <a:t>System tablespace</a:t>
            </a:r>
            <a:r>
              <a:rPr lang="en-US" sz="2000" dirty="0">
                <a:solidFill>
                  <a:srgbClr val="006C86"/>
                </a:solidFill>
                <a:latin typeface="Segoe UI Light" panose="020B0502040204020203" pitchFamily="34" charset="0"/>
                <a:cs typeface="Segoe UI Light" panose="020B0502040204020203" pitchFamily="34" charset="0"/>
              </a:rPr>
              <a:t> whose identifier is 0</a:t>
            </a: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4876800" cy="914400"/>
          </a:xfrm>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676400" y="1425714"/>
            <a:ext cx="8763000" cy="400110"/>
          </a:xfrm>
          <a:prstGeom prst="rect">
            <a:avLst/>
          </a:prstGeom>
          <a:solidFill>
            <a:schemeClr val="bg1"/>
          </a:solidFill>
        </p:spPr>
        <p:txBody>
          <a:bodyPr wrap="square">
            <a:spAutoFit/>
          </a:bodyPr>
          <a:lstStyle/>
          <a:p>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676400" y="3207603"/>
            <a:ext cx="35814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engines;</a:t>
            </a:r>
          </a:p>
          <a:p>
            <a:pPr marL="342900" indent="-342900">
              <a:lnSpc>
                <a:spcPct val="150000"/>
              </a:lnSpc>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p>
        </p:txBody>
      </p:sp>
      <p:sp>
        <p:nvSpPr>
          <p:cNvPr id="4" name="Rectangle 3"/>
          <p:cNvSpPr/>
          <p:nvPr/>
        </p:nvSpPr>
        <p:spPr>
          <a:xfrm>
            <a:off x="6553200" y="2830708"/>
            <a:ext cx="40386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INFORMATION_SCHEMA.ENGINES</a:t>
            </a:r>
          </a:p>
        </p:txBody>
      </p:sp>
      <p:sp>
        <p:nvSpPr>
          <p:cNvPr id="6" name="Rectangle 5"/>
          <p:cNvSpPr/>
          <p:nvPr/>
        </p:nvSpPr>
        <p:spPr>
          <a:xfrm>
            <a:off x="1714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p>
        </p:txBody>
      </p:sp>
      <p:sp>
        <p:nvSpPr>
          <p:cNvPr id="7" name="Rectangle 6"/>
          <p:cNvSpPr/>
          <p:nvPr/>
        </p:nvSpPr>
        <p:spPr>
          <a:xfrm>
            <a:off x="1675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6400800" y="76201"/>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371600"/>
            <a:ext cx="8839200" cy="3962400"/>
          </a:xfrm>
          <a:prstGeom prst="rect">
            <a:avLst/>
          </a:prstGeom>
        </p:spPr>
      </p:pic>
      <p:sp>
        <p:nvSpPr>
          <p:cNvPr id="3" name="Rectangle 2"/>
          <p:cNvSpPr/>
          <p:nvPr/>
        </p:nvSpPr>
        <p:spPr>
          <a:xfrm>
            <a:off x="1752600" y="5562601"/>
            <a:ext cx="6172200" cy="507831"/>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SET DEFAULT_STORAGE_ENGINE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a:solidFill>
                  <a:srgbClr val="0077AA"/>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i="1" dirty="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676400" y="2819400"/>
            <a:ext cx="8839200" cy="1754326"/>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DATABASES;</a:t>
            </a:r>
          </a:p>
          <a:p>
            <a:pPr>
              <a:lnSpc>
                <a:spcPct val="150000"/>
              </a:lnSpc>
            </a:pPr>
            <a:r>
              <a:rPr lang="en-IN" dirty="0">
                <a:solidFill>
                  <a:srgbClr val="0077AA"/>
                </a:solidFill>
                <a:latin typeface="Liberation Mono"/>
                <a:ea typeface="Times New Roman" panose="02020603050405020304" pitchFamily="18" charset="0"/>
              </a:rPr>
              <a:t>SHOW SCHEMAS;</a:t>
            </a:r>
          </a:p>
          <a:p>
            <a:pPr>
              <a:lnSpc>
                <a:spcPct val="150000"/>
              </a:lnSpc>
            </a:pPr>
            <a:r>
              <a:rPr lang="en-IN" dirty="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solidFill>
                  <a:srgbClr val="0077AA"/>
                </a:solidFill>
                <a:latin typeface="Liberation Mono"/>
                <a:ea typeface="Times New Roman" panose="02020603050405020304" pitchFamily="18" charset="0"/>
              </a:rPr>
              <a:t>';</a:t>
            </a:r>
          </a:p>
          <a:p>
            <a:pPr>
              <a:lnSpc>
                <a:spcPct val="150000"/>
              </a:lnSpc>
            </a:pPr>
            <a:r>
              <a:rPr lang="en-IN" dirty="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solidFill>
                  <a:srgbClr val="0077AA"/>
                </a:solidFill>
                <a:latin typeface="Liberation Mono"/>
                <a:ea typeface="Times New Roman" panose="02020603050405020304" pitchFamily="18" charset="0"/>
              </a:rPr>
              <a:t>';</a:t>
            </a:r>
          </a:p>
        </p:txBody>
      </p:sp>
      <p:sp>
        <p:nvSpPr>
          <p:cNvPr id="4" name="Rectangle 3"/>
          <p:cNvSpPr/>
          <p:nvPr/>
        </p:nvSpPr>
        <p:spPr>
          <a:xfrm>
            <a:off x="3962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1981200" y="141107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1752600" y="5151060"/>
            <a:ext cx="8686800" cy="707886"/>
          </a:xfrm>
          <a:prstGeom prst="rect">
            <a:avLst/>
          </a:prstGeom>
          <a:noFill/>
        </p:spPr>
        <p:txBody>
          <a:bodyPr wrap="square" rtlCol="0">
            <a:spAutoFit/>
          </a:bodyPr>
          <a:lstStyle/>
          <a:p>
            <a:r>
              <a:rPr lang="en-IN" sz="2000" b="1" i="1" dirty="0">
                <a:solidFill>
                  <a:srgbClr val="C74C49"/>
                </a:solidFill>
                <a:latin typeface="Arial" panose="020B0604020202020204" pitchFamily="34" charset="0"/>
                <a:cs typeface="Arial" panose="020B0604020202020204" pitchFamily="34" charset="0"/>
              </a:rPr>
              <a:t>NULL</a:t>
            </a:r>
            <a:r>
              <a:rPr lang="en-IN" sz="2000" dirty="0">
                <a:latin typeface="Arial" panose="020B0604020202020204" pitchFamily="34" charset="0"/>
                <a:cs typeface="Arial" panose="020B0604020202020204" pitchFamily="34" charset="0"/>
              </a:rPr>
              <a:t> means “no database is selected”. Issue the </a:t>
            </a:r>
            <a:r>
              <a:rPr lang="en-IN" sz="2000" b="1" i="1" dirty="0">
                <a:solidFill>
                  <a:srgbClr val="C74C49"/>
                </a:solidFill>
                <a:latin typeface="Arial" panose="020B0604020202020204" pitchFamily="34" charset="0"/>
                <a:cs typeface="Arial" panose="020B0604020202020204" pitchFamily="34" charset="0"/>
              </a:rPr>
              <a:t>USE dbName</a:t>
            </a:r>
            <a:r>
              <a:rPr lang="en-IN" sz="2000" dirty="0">
                <a:latin typeface="Arial" panose="020B0604020202020204" pitchFamily="34" charset="0"/>
                <a:cs typeface="Arial" panose="020B0604020202020204" pitchFamily="34" charset="0"/>
              </a:rPr>
              <a:t> command to select the database.</a:t>
            </a: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752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know, how you have to put your toys away after playing,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assume the 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get / fetch everything very quickly, as it is stored in database.</a:t>
            </a:r>
          </a:p>
        </p:txBody>
      </p:sp>
      <p:sp>
        <p:nvSpPr>
          <p:cNvPr id="6" name="Rectangle 5"/>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Explain</a:t>
            </a:r>
            <a:r>
              <a:rPr lang="en-IN" sz="3600" b="1" i="1" dirty="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sentences.</a:t>
            </a:r>
            <a:r>
              <a:rPr lang="en-US" sz="360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1" y="3396344"/>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9517" y="42062"/>
            <a:ext cx="5012448" cy="3061848"/>
          </a:xfrm>
          <a:prstGeom prst="rect">
            <a:avLst/>
          </a:prstGeom>
        </p:spPr>
      </p:pic>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i="1" dirty="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676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676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Arial" panose="020B0604020202020204" pitchFamily="34" charset="0"/>
                <a:cs typeface="Arial" panose="020B0604020202020204" pitchFamily="34" charset="0"/>
              </a:rPr>
              <a:t>db1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Arial" panose="020B0604020202020204" pitchFamily="34" charset="0"/>
                <a:cs typeface="Arial" panose="020B0604020202020204" pitchFamily="34" charset="0"/>
              </a:rPr>
              <a:t>db1</a:t>
            </a:r>
          </a:p>
        </p:txBody>
      </p:sp>
      <p:sp>
        <p:nvSpPr>
          <p:cNvPr id="4" name="Rectangle 3"/>
          <p:cNvSpPr/>
          <p:nvPr/>
        </p:nvSpPr>
        <p:spPr>
          <a:xfrm>
            <a:off x="3962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a:solidFill>
                  <a:schemeClr val="bg1">
                    <a:lumMod val="95000"/>
                  </a:schemeClr>
                </a:solidFill>
                <a:latin typeface="Arial" panose="020B0604020202020204" pitchFamily="34" charset="0"/>
                <a:cs typeface="Arial" panose="020B0604020202020204" pitchFamily="34" charset="0"/>
              </a:rPr>
              <a:t>USE, does not require a semicolon.</a:t>
            </a:r>
          </a:p>
          <a:p>
            <a:pPr marL="285750" indent="-285750">
              <a:lnSpc>
                <a:spcPct val="150000"/>
              </a:lnSpc>
              <a:buFont typeface="Arial" panose="020B0604020202020204" pitchFamily="34" charset="0"/>
              <a:buChar char="•"/>
            </a:pPr>
            <a:r>
              <a:rPr lang="en-IN" b="1" dirty="0">
                <a:solidFill>
                  <a:schemeClr val="bg1">
                    <a:lumMod val="95000"/>
                  </a:schemeClr>
                </a:solidFill>
                <a:latin typeface="Arial" panose="020B0604020202020204" pitchFamily="34" charset="0"/>
                <a:cs typeface="Arial" panose="020B0604020202020204" pitchFamily="34" charset="0"/>
              </a:rPr>
              <a:t>USE must be followed by a database name.</a:t>
            </a:r>
          </a:p>
        </p:txBody>
      </p:sp>
      <p:sp>
        <p:nvSpPr>
          <p:cNvPr id="6" name="Rectangle 5"/>
          <p:cNvSpPr/>
          <p:nvPr/>
        </p:nvSpPr>
        <p:spPr>
          <a:xfrm>
            <a:off x="1981201"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i="1" dirty="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1741715"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676401"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DATABASE </a:t>
            </a:r>
            <a:r>
              <a:rPr lang="en-IN" dirty="0">
                <a:solidFill>
                  <a:srgbClr val="669900"/>
                </a:solidFill>
                <a:latin typeface="Liberation Mono"/>
              </a:rPr>
              <a:t>db1</a:t>
            </a:r>
            <a:r>
              <a:rPr lang="en-IN" dirty="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DATABASE </a:t>
            </a:r>
            <a:r>
              <a:rPr lang="en-IN" dirty="0">
                <a:solidFill>
                  <a:srgbClr val="A67F59"/>
                </a:solidFill>
                <a:latin typeface="Liberation Mono"/>
              </a:rPr>
              <a:t>IF NOT EXISTS </a:t>
            </a:r>
            <a:r>
              <a:rPr lang="en-IN" dirty="0">
                <a:solidFill>
                  <a:srgbClr val="669900"/>
                </a:solidFill>
                <a:latin typeface="Liberation Mono"/>
              </a:rPr>
              <a:t>db1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676400" y="703184"/>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p>
        </p:txBody>
      </p:sp>
      <p:sp>
        <p:nvSpPr>
          <p:cNvPr id="8" name="Rectangle 7"/>
          <p:cNvSpPr/>
          <p:nvPr/>
        </p:nvSpPr>
        <p:spPr>
          <a:xfrm>
            <a:off x="3962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i="1" dirty="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819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DROP DATABASE</a:t>
            </a:r>
          </a:p>
        </p:txBody>
      </p:sp>
      <p:sp>
        <p:nvSpPr>
          <p:cNvPr id="5" name="Rectangle 4"/>
          <p:cNvSpPr/>
          <p:nvPr/>
        </p:nvSpPr>
        <p:spPr>
          <a:xfrm>
            <a:off x="1741715"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676401" y="2819400"/>
            <a:ext cx="8839199" cy="923330"/>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a:t>
            </a:r>
            <a:r>
              <a:rPr lang="en-IN" dirty="0">
                <a:solidFill>
                  <a:srgbClr val="669900"/>
                </a:solidFill>
                <a:latin typeface="Liberation Mono"/>
              </a:rPr>
              <a:t>db1</a:t>
            </a:r>
            <a:r>
              <a:rPr lang="en-IN" dirty="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a:t>
            </a:r>
            <a:r>
              <a:rPr lang="en-IN" dirty="0">
                <a:solidFill>
                  <a:srgbClr val="A67F59"/>
                </a:solidFill>
                <a:latin typeface="Liberation Mono"/>
              </a:rPr>
              <a:t>IF</a:t>
            </a:r>
            <a:r>
              <a:rPr lang="en-IN" dirty="0">
                <a:solidFill>
                  <a:srgbClr val="0070C0"/>
                </a:solidFill>
                <a:latin typeface="Arial" panose="020B0604020202020204" pitchFamily="34" charset="0"/>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Arial" panose="020B0604020202020204" pitchFamily="34" charset="0"/>
                <a:ea typeface="Arial Unicode MS"/>
                <a:cs typeface="Arial" panose="020B0604020202020204" pitchFamily="34" charset="0"/>
              </a:rPr>
              <a:t> </a:t>
            </a:r>
            <a:r>
              <a:rPr lang="en-IN" dirty="0">
                <a:solidFill>
                  <a:srgbClr val="669900"/>
                </a:solidFill>
                <a:latin typeface="Liberation Mono"/>
              </a:rPr>
              <a:t>db1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676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3962400" y="22976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DROP SCHEMA is a synonym for DROP DATABASE.</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Functions</a:t>
            </a:r>
          </a:p>
          <a:p>
            <a:pPr lvl="0" algn="ctr">
              <a:spcBef>
                <a:spcPct val="0"/>
              </a:spcBef>
              <a:defRPr/>
            </a:pPr>
            <a:r>
              <a:rPr lang="en-IN" sz="2800" dirty="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676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 For 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LAST_INSERT_ID()</a:t>
            </a:r>
            <a:r>
              <a:rPr lang="en-IN" dirty="0">
                <a:latin typeface="Arial" panose="020B0604020202020204" pitchFamily="34" charset="0"/>
                <a:cs typeface="Arial" panose="020B0604020202020204" pitchFamily="34" charset="0"/>
              </a:rPr>
              <a:t> - Value of the AUTOINCREMENT column for the last INSERT</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ROW_COUNT()</a:t>
            </a:r>
            <a:r>
              <a:rPr lang="en-IN" dirty="0">
                <a:latin typeface="Arial" panose="020B0604020202020204" pitchFamily="34" charset="0"/>
                <a:cs typeface="Arial" panose="020B0604020202020204" pitchFamily="34" charset="0"/>
              </a:rPr>
              <a:t> - The number of rows updated</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DATABASE()</a:t>
            </a:r>
            <a:r>
              <a:rPr lang="en-IN" dirty="0">
                <a:latin typeface="Arial" panose="020B0604020202020204" pitchFamily="34" charset="0"/>
                <a:cs typeface="Arial" panose="020B0604020202020204" pitchFamily="34" charset="0"/>
              </a:rPr>
              <a:t> - Return the default (current) database name</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SCHEMA()</a:t>
            </a:r>
            <a:r>
              <a:rPr lang="en-IN" dirty="0">
                <a:latin typeface="Arial" panose="020B0604020202020204" pitchFamily="34" charset="0"/>
                <a:cs typeface="Arial" panose="020B0604020202020204" pitchFamily="34" charset="0"/>
              </a:rPr>
              <a:t> - Synonym for DATABASE()</a:t>
            </a:r>
          </a:p>
        </p:txBody>
      </p:sp>
      <p:sp>
        <p:nvSpPr>
          <p:cNvPr id="3" name="Rectangle 2"/>
          <p:cNvSpPr/>
          <p:nvPr/>
        </p:nvSpPr>
        <p:spPr>
          <a:xfrm>
            <a:off x="1676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676400" y="1447800"/>
            <a:ext cx="8915400" cy="341632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CURRENT_USER(), CURRENT_USER</a:t>
            </a:r>
            <a:r>
              <a:rPr lang="en-IN" dirty="0">
                <a:latin typeface="Arial" panose="020B0604020202020204" pitchFamily="34" charset="0"/>
                <a:cs typeface="Arial" panose="020B0604020202020204" pitchFamily="34" charset="0"/>
              </a:rPr>
              <a:t> - The authenticated user name and host name</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USER()</a:t>
            </a:r>
            <a:r>
              <a:rPr lang="en-IN" dirty="0">
                <a:latin typeface="Arial" panose="020B0604020202020204" pitchFamily="34" charset="0"/>
                <a:cs typeface="Arial" panose="020B0604020202020204" pitchFamily="34" charset="0"/>
              </a:rPr>
              <a:t> - The user name and host name provided by the client</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SESSION_USER()</a:t>
            </a:r>
            <a:r>
              <a:rPr lang="en-IN" dirty="0">
                <a:latin typeface="Arial" panose="020B0604020202020204" pitchFamily="34" charset="0"/>
                <a:cs typeface="Arial" panose="020B0604020202020204" pitchFamily="34" charset="0"/>
              </a:rPr>
              <a:t> - Synonym for USER()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SYSTEM_USER()</a:t>
            </a:r>
            <a:r>
              <a:rPr lang="en-IN" dirty="0">
                <a:latin typeface="Arial" panose="020B0604020202020204" pitchFamily="34" charset="0"/>
                <a:cs typeface="Arial" panose="020B0604020202020204" pitchFamily="34" charset="0"/>
              </a:rPr>
              <a:t> - Synonym for USER()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VERSION()</a:t>
            </a:r>
            <a:r>
              <a:rPr lang="en-IN" dirty="0">
                <a:latin typeface="Arial" panose="020B0604020202020204" pitchFamily="34" charset="0"/>
                <a:cs typeface="Arial" panose="020B0604020202020204" pitchFamily="34" charset="0"/>
              </a:rPr>
              <a:t> - Return a string that indicates the MySQL server version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CONNECTION_ID()</a:t>
            </a:r>
            <a:r>
              <a:rPr lang="en-IN" dirty="0">
                <a:latin typeface="Arial" panose="020B0604020202020204" pitchFamily="34" charset="0"/>
                <a:cs typeface="Arial" panose="020B0604020202020204" pitchFamily="34" charset="0"/>
              </a:rPr>
              <a:t> - Return the connection ID (thread ID) for the connection</a:t>
            </a:r>
          </a:p>
        </p:txBody>
      </p:sp>
      <p:sp>
        <p:nvSpPr>
          <p:cNvPr id="5" name="Rectangle 4"/>
          <p:cNvSpPr/>
          <p:nvPr/>
        </p:nvSpPr>
        <p:spPr>
          <a:xfrm>
            <a:off x="1676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71601"/>
            <a:ext cx="914400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000" y="1"/>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752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757934"/>
            <a:ext cx="4203204" cy="2185666"/>
          </a:xfrm>
          <a:prstGeom prst="rect">
            <a:avLst/>
          </a:prstGeom>
        </p:spPr>
      </p:pic>
      <p:sp>
        <p:nvSpPr>
          <p:cNvPr id="5" name="TextBox 4"/>
          <p:cNvSpPr txBox="1"/>
          <p:nvPr/>
        </p:nvSpPr>
        <p:spPr>
          <a:xfrm>
            <a:off x="1600200" y="3581401"/>
            <a:ext cx="6629400" cy="1384995"/>
          </a:xfrm>
          <a:prstGeom prst="rect">
            <a:avLst/>
          </a:prstGeom>
          <a:noFill/>
        </p:spPr>
        <p:txBody>
          <a:bodyPr wrap="square" rtlCol="0">
            <a:spAutoFit/>
          </a:bodyPr>
          <a:lstStyle/>
          <a:p>
            <a:pPr algn="just"/>
            <a:r>
              <a:rPr lang="en-IN" sz="2000" dirty="0"/>
              <a:t>When you use MySQL, you’re actually using at least two programmes. One program is the MySQL server, </a:t>
            </a:r>
            <a:r>
              <a:rPr lang="en-IN" sz="2400" i="1" dirty="0">
                <a:solidFill>
                  <a:srgbClr val="FF0000"/>
                </a:solidFill>
              </a:rPr>
              <a:t>mysqld</a:t>
            </a:r>
            <a:r>
              <a:rPr lang="en-IN" sz="2000" i="1" dirty="0"/>
              <a:t> </a:t>
            </a:r>
            <a:r>
              <a:rPr lang="en-IN" sz="2000" dirty="0"/>
              <a:t>and other program is </a:t>
            </a:r>
            <a:r>
              <a:rPr lang="en-IN" sz="2400" i="1" dirty="0">
                <a:solidFill>
                  <a:srgbClr val="FF0000"/>
                </a:solidFill>
              </a:rPr>
              <a:t>client</a:t>
            </a:r>
            <a:r>
              <a:rPr lang="en-IN" sz="2000" dirty="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Source command</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1763487"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'D:\MySQLDEMOBLD7.SQL‘</a:t>
            </a: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//infoserver1/infodomain1/Everyone/DBT/MySQLDEMOBLD7.SQL</a:t>
            </a:r>
          </a:p>
        </p:txBody>
      </p:sp>
      <p:sp>
        <p:nvSpPr>
          <p:cNvPr id="8" name="Rectangle 7"/>
          <p:cNvSpPr/>
          <p:nvPr/>
        </p:nvSpPr>
        <p:spPr>
          <a:xfrm>
            <a:off x="1676400" y="1295400"/>
            <a:ext cx="8839200" cy="707886"/>
          </a:xfrm>
          <a:prstGeom prst="rect">
            <a:avLst/>
          </a:prstGeom>
        </p:spPr>
        <p:txBody>
          <a:bodyPr wrap="square">
            <a:spAutoFit/>
          </a:bodyPr>
          <a:lstStyle/>
          <a:p>
            <a:r>
              <a:rPr lang="en-US" sz="2000" dirty="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i="1" dirty="0">
                <a:solidFill>
                  <a:srgbClr val="DC525C"/>
                </a:solidFill>
                <a:latin typeface="Segoe UI Light" panose="020B0502040204020203" pitchFamily="34" charset="0"/>
                <a:cs typeface="Segoe UI Light" panose="020B0502040204020203" pitchFamily="34" charset="0"/>
              </a:rPr>
              <a:t>SHOW </a:t>
            </a:r>
            <a:r>
              <a:rPr lang="en-IN" sz="4800" i="1" dirty="0">
                <a:solidFill>
                  <a:srgbClr val="DC525C"/>
                </a:solidFill>
                <a:latin typeface="Segoe UI Light" panose="020B0502040204020203" pitchFamily="34" charset="0"/>
                <a:cs typeface="Segoe UI Light" panose="020B0502040204020203" pitchFamily="34" charset="0"/>
              </a:rPr>
              <a:t>COLUMNS</a:t>
            </a:r>
            <a:r>
              <a:rPr lang="en-IN" sz="4800" dirty="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2590800" y="1271650"/>
            <a:ext cx="6325084" cy="3086778"/>
          </a:xfrm>
          <a:prstGeom prst="rect">
            <a:avLst/>
          </a:prstGeom>
        </p:spPr>
      </p:pic>
      <p:pic>
        <p:nvPicPr>
          <p:cNvPr id="5" name="Picture 4"/>
          <p:cNvPicPr>
            <a:picLocks noChangeAspect="1"/>
          </p:cNvPicPr>
          <p:nvPr/>
        </p:nvPicPr>
        <p:blipFill>
          <a:blip r:embed="rId3"/>
          <a:stretch>
            <a:fillRect/>
          </a:stretch>
        </p:blipFill>
        <p:spPr>
          <a:xfrm>
            <a:off x="2590800" y="4477293"/>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676400" y="2637980"/>
            <a:ext cx="8839200" cy="3000821"/>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1981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SHOW </a:t>
            </a:r>
            <a:r>
              <a:rPr lang="en-IN" sz="4800" dirty="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676400" y="2402176"/>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Table Type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1981200" y="141107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SHOW </a:t>
            </a:r>
            <a:r>
              <a:rPr lang="en-IN" sz="4800" dirty="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676400" y="2360474"/>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user01;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1981200" y="1428572"/>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SHOW VARIABLES</a:t>
            </a:r>
            <a:endParaRPr lang="en-US" dirty="0"/>
          </a:p>
        </p:txBody>
      </p:sp>
      <p:sp>
        <p:nvSpPr>
          <p:cNvPr id="3" name="Rectangle 2"/>
          <p:cNvSpPr/>
          <p:nvPr/>
        </p:nvSpPr>
        <p:spPr>
          <a:xfrm>
            <a:off x="1689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variables.</a:t>
            </a: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1981200" y="144780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9100" y="4115545"/>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Explain</a:t>
            </a: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1741715"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1752601"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676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plan.</a:t>
            </a:r>
          </a:p>
        </p:txBody>
      </p:sp>
      <p:sp>
        <p:nvSpPr>
          <p:cNvPr id="9" name="Rectangle 8"/>
          <p:cNvSpPr/>
          <p:nvPr/>
        </p:nvSpPr>
        <p:spPr>
          <a:xfrm>
            <a:off x="1741714" y="5029200"/>
            <a:ext cx="8686800" cy="338554"/>
          </a:xfrm>
          <a:prstGeom prst="rect">
            <a:avLst/>
          </a:prstGeom>
          <a:solidFill>
            <a:schemeClr val="accent4">
              <a:lumMod val="75000"/>
            </a:schemeClr>
          </a:solidFill>
        </p:spPr>
        <p:txBody>
          <a:bodyPr wrap="square">
            <a:spAutoFit/>
          </a:bodyPr>
          <a:lstStyle/>
          <a:p>
            <a:r>
              <a:rPr lang="en-US" sz="1600" dirty="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41715" y="1706702"/>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676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plan.</a:t>
            </a:r>
          </a:p>
        </p:txBody>
      </p:sp>
      <p:sp>
        <p:nvSpPr>
          <p:cNvPr id="9" name="Rectangle 8"/>
          <p:cNvSpPr/>
          <p:nvPr/>
        </p:nvSpPr>
        <p:spPr>
          <a:xfrm>
            <a:off x="1752601"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1524000" y="1295400"/>
            <a:ext cx="9144000" cy="369332"/>
          </a:xfrm>
          <a:prstGeom prst="rect">
            <a:avLst/>
          </a:prstGeom>
        </p:spPr>
        <p:txBody>
          <a:bodyPr wrap="square">
            <a:spAutoFit/>
          </a:bodyPr>
          <a:lstStyle/>
          <a:p>
            <a:pPr algn="ctr"/>
            <a:r>
              <a:rPr lang="en-US" dirty="0">
                <a:latin typeface="Arial" pitchFamily="34" charset="0"/>
                <a:cs typeface="Arial" pitchFamily="34" charset="0"/>
              </a:rPr>
              <a:t>The </a:t>
            </a:r>
            <a:r>
              <a:rPr lang="en-US" b="1" u="sng" dirty="0">
                <a:latin typeface="Arial" pitchFamily="34" charset="0"/>
                <a:cs typeface="Arial" pitchFamily="34" charset="0"/>
              </a:rPr>
              <a:t>SELECT</a:t>
            </a:r>
            <a:r>
              <a:rPr lang="en-US" dirty="0">
                <a:latin typeface="Arial" pitchFamily="34" charset="0"/>
                <a:cs typeface="Arial" pitchFamily="34" charset="0"/>
              </a:rPr>
              <a:t> statement retrieves or extracts data from tables in the database.</a:t>
            </a:r>
          </a:p>
        </p:txBody>
      </p:sp>
      <p:sp>
        <p:nvSpPr>
          <p:cNvPr id="4" name="Rectangle 3"/>
          <p:cNvSpPr/>
          <p:nvPr/>
        </p:nvSpPr>
        <p:spPr>
          <a:xfrm>
            <a:off x="1676400" y="1848684"/>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offset using OFFSET from where SELECT will 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2133600" y="1589544"/>
            <a:ext cx="7239000" cy="2308324"/>
          </a:xfrm>
          <a:prstGeom prst="rect">
            <a:avLst/>
          </a:prstGeom>
        </p:spPr>
        <p:txBody>
          <a:bodyPr wrap="square">
            <a:spAutoFit/>
          </a:bodyPr>
          <a:lstStyle/>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2057400" y="1143001"/>
            <a:ext cx="79248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rows in a table that you want to return by a query.</a:t>
            </a:r>
            <a:endParaRPr lang="en-US" sz="2400" b="1"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1905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2057400" y="1143001"/>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1905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2057400" y="1143002"/>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676402"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7391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914401"/>
            <a:ext cx="8686800" cy="1015663"/>
          </a:xfrm>
          <a:prstGeom prst="rect">
            <a:avLst/>
          </a:prstGeom>
        </p:spPr>
        <p:txBody>
          <a:bodyPr wrap="square">
            <a:spAutoFit/>
          </a:bodyPr>
          <a:lstStyle/>
          <a:p>
            <a:r>
              <a:rPr lang="en-IN" sz="3200" b="1" dirty="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In Database, a relation represents a </a:t>
            </a:r>
            <a:r>
              <a:rPr lang="en-IN" sz="2800" b="1" dirty="0">
                <a:solidFill>
                  <a:srgbClr val="C00000"/>
                </a:solidFill>
                <a:latin typeface="Arial" panose="020B0604020202020204" pitchFamily="34" charset="0"/>
                <a:cs typeface="Arial" panose="020B0604020202020204" pitchFamily="34" charset="0"/>
              </a:rPr>
              <a:t>table</a:t>
            </a:r>
            <a:r>
              <a:rPr lang="en-IN" sz="2800" dirty="0">
                <a:solidFill>
                  <a:srgbClr val="C0000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or an </a:t>
            </a:r>
            <a:r>
              <a:rPr lang="en-IN" sz="2800" b="1" dirty="0">
                <a:solidFill>
                  <a:srgbClr val="C00000"/>
                </a:solidFill>
                <a:latin typeface="Arial" panose="020B0604020202020204" pitchFamily="34" charset="0"/>
                <a:cs typeface="Arial" panose="020B0604020202020204" pitchFamily="34" charset="0"/>
              </a:rPr>
              <a:t>entity</a:t>
            </a:r>
            <a:r>
              <a:rPr lang="en-IN" sz="2800" dirty="0">
                <a:solidFill>
                  <a:srgbClr val="C0000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than contain attributes.</a:t>
            </a:r>
          </a:p>
        </p:txBody>
      </p:sp>
      <p:sp>
        <p:nvSpPr>
          <p:cNvPr id="5" name="Rectangle 4"/>
          <p:cNvSpPr/>
          <p:nvPr/>
        </p:nvSpPr>
        <p:spPr>
          <a:xfrm>
            <a:off x="1752600" y="2133601"/>
            <a:ext cx="8686800" cy="1384995"/>
          </a:xfrm>
          <a:prstGeom prst="rect">
            <a:avLst/>
          </a:prstGeom>
        </p:spPr>
        <p:txBody>
          <a:bodyPr wrap="square">
            <a:spAutoFit/>
          </a:bodyPr>
          <a:lstStyle/>
          <a:p>
            <a:r>
              <a:rPr lang="en-IN" sz="3200" b="1" dirty="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database, 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3390900" y="3962401"/>
            <a:ext cx="5410200" cy="954107"/>
          </a:xfrm>
          <a:prstGeom prst="rect">
            <a:avLst/>
          </a:prstGeom>
          <a:solidFill>
            <a:srgbClr val="CFFF21"/>
          </a:solidFill>
        </p:spPr>
        <p:txBody>
          <a:bodyPr wrap="square">
            <a:spAutoFit/>
          </a:bodyPr>
          <a:lstStyle/>
          <a:p>
            <a:r>
              <a:rPr lang="en-IN" sz="2800" b="1" dirty="0">
                <a:solidFill>
                  <a:srgbClr val="C00000"/>
                </a:solidFill>
                <a:latin typeface="Arial" panose="020B0604020202020204" pitchFamily="34" charset="0"/>
                <a:cs typeface="Arial" panose="020B0604020202020204" pitchFamily="34" charset="0"/>
              </a:rPr>
              <a:t>Primary/Foreign 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33468"/>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31571" y="1969257"/>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6" name="Rectangle 5"/>
          <p:cNvSpPr/>
          <p:nvPr/>
        </p:nvSpPr>
        <p:spPr>
          <a:xfrm>
            <a:off x="2209800" y="3962401"/>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5" name="Rectangle 14"/>
          <p:cNvSpPr/>
          <p:nvPr/>
        </p:nvSpPr>
        <p:spPr>
          <a:xfrm>
            <a:off x="2209801" y="1265224"/>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2209801" y="3257491"/>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47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3429000" y="4888468"/>
            <a:ext cx="1752600" cy="369332"/>
          </a:xfrm>
          <a:prstGeom prst="rect">
            <a:avLst/>
          </a:prstGeom>
        </p:spPr>
        <p:txBody>
          <a:bodyPr wrap="square">
            <a:spAutoFit/>
          </a:bodyPr>
          <a:lstStyle/>
          <a:p>
            <a:r>
              <a:rPr lang="en-US" b="1" i="1" dirty="0">
                <a:latin typeface="Arial" pitchFamily="34" charset="0"/>
                <a:cs typeface="Arial" pitchFamily="34" charset="0"/>
              </a:rPr>
              <a:t>Selection-List</a:t>
            </a:r>
          </a:p>
        </p:txBody>
      </p:sp>
      <p:sp>
        <p:nvSpPr>
          <p:cNvPr id="20" name="Left Brace 19"/>
          <p:cNvSpPr/>
          <p:nvPr/>
        </p:nvSpPr>
        <p:spPr>
          <a:xfrm rot="16200000">
            <a:off x="3638412"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959588" y="2590800"/>
            <a:ext cx="1752600" cy="369332"/>
          </a:xfrm>
          <a:prstGeom prst="rect">
            <a:avLst/>
          </a:prstGeom>
        </p:spPr>
        <p:txBody>
          <a:bodyPr wrap="square">
            <a:spAutoFit/>
          </a:bodyPr>
          <a:lstStyle/>
          <a:p>
            <a:r>
              <a:rPr lang="en-US" b="1" i="1" dirty="0">
                <a:latin typeface="Arial" pitchFamily="34" charset="0"/>
                <a:cs typeface="Arial" pitchFamily="34" charset="0"/>
              </a:rPr>
              <a:t>Selection-List</a:t>
            </a:r>
          </a:p>
        </p:txBody>
      </p:sp>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1752600" y="3897869"/>
            <a:ext cx="8686800" cy="2031325"/>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p:txBody>
      </p:sp>
      <p:sp>
        <p:nvSpPr>
          <p:cNvPr id="4" name="Rectangle 3"/>
          <p:cNvSpPr/>
          <p:nvPr/>
        </p:nvSpPr>
        <p:spPr>
          <a:xfrm>
            <a:off x="1905000" y="228601"/>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a:latin typeface="Segoe UI Light" panose="020B0502040204020203" pitchFamily="34" charset="0"/>
                <a:cs typeface="Segoe UI Light" panose="020B0502040204020203" pitchFamily="34" charset="0"/>
              </a:rPr>
              <a:t>identifier </a:t>
            </a:r>
            <a:r>
              <a:rPr lang="en-IN" sz="2200" b="1" dirty="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 or </a:t>
            </a:r>
            <a:r>
              <a:rPr lang="en-IN" sz="2200" b="1" i="1" dirty="0">
                <a:latin typeface="Segoe UI Light" panose="020B0502040204020203" pitchFamily="34" charset="0"/>
                <a:cs typeface="Segoe UI Light" panose="020B0502040204020203" pitchFamily="34" charset="0"/>
              </a:rPr>
              <a:t>string quoting </a:t>
            </a:r>
            <a:r>
              <a:rPr lang="en-IN" sz="2200" b="1" dirty="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 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17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658772" y="753070"/>
            <a:ext cx="8869258"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625534"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676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EMPNO</a:t>
            </a:r>
            <a:r>
              <a:rPr lang="en-US" dirty="0">
                <a:solidFill>
                  <a:srgbClr val="DD4A68"/>
                </a:solidFill>
                <a:latin typeface="Arial" panose="020B0604020202020204" pitchFamily="34" charset="0"/>
                <a:ea typeface="Times New Roman" panose="02020603050405020304" pitchFamily="18" charset="0"/>
              </a:rPr>
              <a:t> as EmployeeNumber, </a:t>
            </a:r>
            <a:r>
              <a:rPr lang="en-US" dirty="0">
                <a:latin typeface="Arial" panose="020B0604020202020204" pitchFamily="34" charset="0"/>
                <a:ea typeface="Times New Roman" panose="02020603050405020304" pitchFamily="18" charset="0"/>
              </a:rPr>
              <a:t>ENAME</a:t>
            </a:r>
            <a:r>
              <a:rPr lang="en-US" dirty="0">
                <a:solidFill>
                  <a:srgbClr val="DD4A68"/>
                </a:solidFill>
                <a:latin typeface="Arial" panose="020B0604020202020204" pitchFamily="34" charset="0"/>
                <a:ea typeface="Times New Roman" panose="02020603050405020304" pitchFamily="18" charset="0"/>
              </a:rPr>
              <a:t> EmployeeName </a:t>
            </a:r>
            <a:r>
              <a:rPr lang="en-US" dirty="0">
                <a:solidFill>
                  <a:srgbClr val="0077AA"/>
                </a:solidFill>
                <a:latin typeface="Arial" panose="020B0604020202020204" pitchFamily="34" charset="0"/>
                <a:ea typeface="Times New Roman" panose="02020603050405020304" pitchFamily="18" charset="0"/>
              </a:rPr>
              <a:t>FROM</a:t>
            </a:r>
            <a:r>
              <a:rPr lang="en-US" sz="1600"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ENAME</a:t>
            </a:r>
            <a:r>
              <a:rPr lang="en-US" dirty="0">
                <a:solidFill>
                  <a:srgbClr val="DD4A68"/>
                </a:solidFill>
                <a:latin typeface="Arial" panose="020B0604020202020204" pitchFamily="34" charset="0"/>
                <a:ea typeface="Times New Roman" panose="02020603050405020304" pitchFamily="18" charset="0"/>
              </a:rPr>
              <a:t> "Employee Name" </a:t>
            </a:r>
            <a:r>
              <a:rPr lang="en-US" dirty="0">
                <a:solidFill>
                  <a:srgbClr val="0077AA"/>
                </a:solidFill>
                <a:latin typeface="Arial" panose="020B0604020202020204" pitchFamily="34" charset="0"/>
                <a:ea typeface="Times New Roman" panose="02020603050405020304" pitchFamily="18" charset="0"/>
              </a:rPr>
              <a:t>FROM</a:t>
            </a:r>
            <a:r>
              <a:rPr lang="en-US" sz="1600"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ENAME</a:t>
            </a:r>
            <a:r>
              <a:rPr lang="en-US" dirty="0">
                <a:solidFill>
                  <a:srgbClr val="DD4A68"/>
                </a:solidFill>
                <a:latin typeface="Arial" panose="020B0604020202020204" pitchFamily="34" charset="0"/>
                <a:ea typeface="Times New Roman" panose="02020603050405020304" pitchFamily="18" charset="0"/>
              </a:rPr>
              <a:t> 'Employee Name' </a:t>
            </a:r>
            <a:r>
              <a:rPr lang="en-US" dirty="0">
                <a:solidFill>
                  <a:srgbClr val="0077AA"/>
                </a:solidFill>
                <a:latin typeface="Arial" panose="020B0604020202020204" pitchFamily="34" charset="0"/>
                <a:ea typeface="Times New Roman" panose="02020603050405020304" pitchFamily="18" charset="0"/>
              </a:rPr>
              <a:t>FROM</a:t>
            </a:r>
            <a:r>
              <a:rPr lang="en-US" sz="1600"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sz="1600" dirty="0">
                <a:latin typeface="Arial" pitchFamily="34" charset="0"/>
                <a:cs typeface="Arial" pitchFamily="34" charset="0"/>
              </a:rPr>
              <a:t> EMP E;</a:t>
            </a:r>
            <a:endParaRPr lang="en-IN" sz="1600" dirty="0"/>
          </a:p>
        </p:txBody>
      </p:sp>
      <p:sp>
        <p:nvSpPr>
          <p:cNvPr id="6" name="Rectangle 5"/>
          <p:cNvSpPr/>
          <p:nvPr/>
        </p:nvSpPr>
        <p:spPr>
          <a:xfrm>
            <a:off x="1741714" y="762001"/>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676400" y="4696362"/>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625534"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1741714" y="762001"/>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676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p:txBody>
      </p:sp>
      <p:sp>
        <p:nvSpPr>
          <p:cNvPr id="5" name="Rectangle 4"/>
          <p:cNvSpPr/>
          <p:nvPr/>
        </p:nvSpPr>
        <p:spPr>
          <a:xfrm>
            <a:off x="1741714" y="3124201"/>
            <a:ext cx="8686800" cy="1323439"/>
          </a:xfrm>
          <a:prstGeom prst="rect">
            <a:avLst/>
          </a:prstGeom>
          <a:solidFill>
            <a:schemeClr val="tx1"/>
          </a:solidFill>
        </p:spPr>
        <p:txBody>
          <a:bodyPr wrap="square">
            <a:spAutoFit/>
          </a:bodyPr>
          <a:lstStyle/>
          <a:p>
            <a:pPr latinLnBrk="1"/>
            <a:r>
              <a:rPr lang="en-IN" sz="2000" dirty="0">
                <a:solidFill>
                  <a:srgbClr val="FECF84"/>
                </a:solidFill>
                <a:latin typeface="inherit"/>
              </a:rPr>
              <a:t>SELECT </a:t>
            </a:r>
            <a:r>
              <a:rPr lang="en-IN" sz="2000" dirty="0">
                <a:solidFill>
                  <a:srgbClr val="FFFFFF"/>
                </a:solidFill>
                <a:latin typeface="Liberation Mono"/>
              </a:rPr>
              <a:t>orderNumber</a:t>
            </a:r>
            <a:r>
              <a:rPr lang="en-IN" sz="2000" dirty="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 </a:t>
            </a:r>
            <a:r>
              <a:rPr lang="en-IN" sz="2000" dirty="0">
                <a:solidFill>
                  <a:srgbClr val="B1758C"/>
                </a:solidFill>
                <a:latin typeface="inherit"/>
              </a:rPr>
              <a:t>SUM</a:t>
            </a:r>
            <a:r>
              <a:rPr lang="en-IN" sz="2000" dirty="0">
                <a:solidFill>
                  <a:srgbClr val="FFFFFF"/>
                </a:solidFill>
                <a:latin typeface="Liberation Mono"/>
              </a:rPr>
              <a:t>(price</a:t>
            </a:r>
            <a:r>
              <a:rPr lang="en-IN" sz="2000" dirty="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a:solidFill>
                  <a:srgbClr val="FFFFFF"/>
                </a:solidFill>
                <a:latin typeface="Liberation Mono"/>
              </a:rPr>
              <a:t>quantity)</a:t>
            </a:r>
            <a:r>
              <a:rPr lang="en-IN" sz="2000" dirty="0">
                <a:solidFill>
                  <a:srgbClr val="82ADC9"/>
                </a:solidFill>
                <a:latin typeface="inherit"/>
              </a:rPr>
              <a:t> </a:t>
            </a:r>
            <a:r>
              <a:rPr lang="en-IN" sz="2000" dirty="0">
                <a:solidFill>
                  <a:srgbClr val="FFFFFF"/>
                </a:solidFill>
                <a:latin typeface="Liberation Mono"/>
              </a:rPr>
              <a:t>total</a:t>
            </a:r>
          </a:p>
          <a:p>
            <a:pPr latinLnBrk="1"/>
            <a:r>
              <a:rPr lang="en-IN" sz="2000" dirty="0">
                <a:solidFill>
                  <a:srgbClr val="FECF84"/>
                </a:solidFill>
                <a:latin typeface="inherit"/>
              </a:rPr>
              <a:t>FROM </a:t>
            </a:r>
            <a:r>
              <a:rPr lang="en-IN" sz="2000" dirty="0">
                <a:solidFill>
                  <a:srgbClr val="FFFFFF"/>
                </a:solidFill>
                <a:latin typeface="Liberation Mono"/>
              </a:rPr>
              <a:t>orderdetails</a:t>
            </a:r>
          </a:p>
          <a:p>
            <a:pPr latinLnBrk="1"/>
            <a:r>
              <a:rPr lang="en-IN" sz="2000" dirty="0">
                <a:solidFill>
                  <a:srgbClr val="FECF84"/>
                </a:solidFill>
                <a:latin typeface="inherit"/>
              </a:rPr>
              <a:t>GROUP</a:t>
            </a:r>
            <a:r>
              <a:rPr lang="en-IN" sz="2000" dirty="0">
                <a:solidFill>
                  <a:srgbClr val="82ADC9"/>
                </a:solidFill>
                <a:latin typeface="inherit"/>
              </a:rPr>
              <a:t> </a:t>
            </a:r>
            <a:r>
              <a:rPr lang="en-IN" sz="2000" dirty="0">
                <a:solidFill>
                  <a:srgbClr val="FECF84"/>
                </a:solidFill>
                <a:latin typeface="inherit"/>
              </a:rPr>
              <a:t>BY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a:solidFill>
                  <a:srgbClr val="FECF84"/>
                </a:solidFill>
                <a:latin typeface="inherit"/>
              </a:rPr>
              <a:t>HAVING </a:t>
            </a:r>
            <a:r>
              <a:rPr lang="en-IN" sz="2000" dirty="0">
                <a:solidFill>
                  <a:srgbClr val="FFFFFF"/>
                </a:solidFill>
                <a:latin typeface="Liberation Mono"/>
              </a:rPr>
              <a:t>total</a:t>
            </a:r>
            <a:r>
              <a:rPr lang="en-IN" sz="2000" dirty="0">
                <a:solidFill>
                  <a:srgbClr val="82ADC9"/>
                </a:solidFill>
                <a:latin typeface="inherit"/>
              </a:rPr>
              <a:t> &gt; </a:t>
            </a:r>
            <a:r>
              <a:rPr lang="en-IN" sz="2000" dirty="0">
                <a:solidFill>
                  <a:srgbClr val="FFFFFF"/>
                </a:solidFill>
                <a:latin typeface="Liberation Mono"/>
              </a:rPr>
              <a:t>60000;</a:t>
            </a: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EXPRESSIONS</a:t>
            </a: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625534"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676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676400" y="1772484"/>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a:solidFill>
                  <a:srgbClr val="92D050"/>
                </a:solidFill>
                <a:latin typeface="Arial" panose="020B0604020202020204" pitchFamily="34" charset="0"/>
                <a:ea typeface="Times New Roman" panose="02020603050405020304" pitchFamily="18" charset="0"/>
              </a:rPr>
              <a:t> 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a:solidFill>
                  <a:srgbClr val="92D050"/>
                </a:solidFill>
                <a:latin typeface="Arial" panose="020B0604020202020204" pitchFamily="34" charset="0"/>
                <a:ea typeface="Times New Roman" panose="02020603050405020304" pitchFamily="18" charset="0"/>
              </a:rPr>
              <a:t> 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'1'</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'a1'</a:t>
            </a:r>
            <a:r>
              <a:rPr lang="en-US" dirty="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'1a'</a:t>
            </a:r>
            <a:r>
              <a:rPr lang="en-US" dirty="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1</a:t>
            </a:r>
            <a:r>
              <a:rPr lang="en-US" dirty="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'1a'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1</a:t>
            </a:r>
            <a:r>
              <a:rPr lang="en-US" dirty="0">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'New Salary'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COMM</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676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1"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4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BETWEEN ... AND ...</a:t>
            </a:r>
          </a:p>
        </p:txBody>
      </p:sp>
      <p:sp>
        <p:nvSpPr>
          <p:cNvPr id="12" name="Rectangle 11"/>
          <p:cNvSpPr/>
          <p:nvPr/>
        </p:nvSpPr>
        <p:spPr>
          <a:xfrm>
            <a:off x="1625534"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1524000" y="131430"/>
            <a:ext cx="5268686" cy="369332"/>
          </a:xfrm>
          <a:prstGeom prst="rect">
            <a:avLst/>
          </a:prstGeom>
        </p:spPr>
        <p:txBody>
          <a:bodyPr wrap="square">
            <a:spAutoFit/>
          </a:bodyPr>
          <a:lstStyle/>
          <a:p>
            <a:r>
              <a:rPr lang="en-IN" dirty="0">
                <a:solidFill>
                  <a:srgbClr val="FDE139"/>
                </a:solidFill>
              </a:rPr>
              <a:t>Check whether a value is within a range of values</a:t>
            </a:r>
          </a:p>
        </p:txBody>
      </p:sp>
      <p:pic>
        <p:nvPicPr>
          <p:cNvPr id="4" name="Picture 3"/>
          <p:cNvPicPr>
            <a:picLocks noChangeAspect="1"/>
          </p:cNvPicPr>
          <p:nvPr/>
        </p:nvPicPr>
        <p:blipFill>
          <a:blip r:embed="rId2"/>
          <a:stretch>
            <a:fillRect/>
          </a:stretch>
        </p:blipFill>
        <p:spPr>
          <a:xfrm>
            <a:off x="1626223" y="2374646"/>
            <a:ext cx="7553315" cy="341607"/>
          </a:xfrm>
          <a:prstGeom prst="rect">
            <a:avLst/>
          </a:prstGeom>
        </p:spPr>
      </p:pic>
      <p:pic>
        <p:nvPicPr>
          <p:cNvPr id="7" name="Picture 6"/>
          <p:cNvPicPr>
            <a:picLocks noChangeAspect="1"/>
          </p:cNvPicPr>
          <p:nvPr/>
        </p:nvPicPr>
        <p:blipFill>
          <a:blip r:embed="rId3"/>
          <a:stretch>
            <a:fillRect/>
          </a:stretch>
        </p:blipFill>
        <p:spPr>
          <a:xfrm>
            <a:off x="1622618" y="2923711"/>
            <a:ext cx="7568497" cy="371972"/>
          </a:xfrm>
          <a:prstGeom prst="rect">
            <a:avLst/>
          </a:prstGeom>
        </p:spPr>
      </p:pic>
      <p:sp>
        <p:nvSpPr>
          <p:cNvPr id="2" name="Rectangle 1"/>
          <p:cNvSpPr/>
          <p:nvPr/>
        </p:nvSpPr>
        <p:spPr>
          <a:xfrm>
            <a:off x="1622618"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begin_expr, and end_expr must have the same data type.</a:t>
            </a:r>
          </a:p>
        </p:txBody>
      </p:sp>
      <p:sp>
        <p:nvSpPr>
          <p:cNvPr id="5" name="Rectangle 4"/>
          <p:cNvSpPr/>
          <p:nvPr/>
        </p:nvSpPr>
        <p:spPr>
          <a:xfrm>
            <a:off x="5780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IS</a:t>
            </a:r>
          </a:p>
        </p:txBody>
      </p:sp>
      <p:sp>
        <p:nvSpPr>
          <p:cNvPr id="12" name="Rectangle 11"/>
          <p:cNvSpPr/>
          <p:nvPr/>
        </p:nvSpPr>
        <p:spPr>
          <a:xfrm>
            <a:off x="1625534"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1741714" y="762001"/>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1975077" y="2027574"/>
            <a:ext cx="6108791" cy="507678"/>
          </a:xfrm>
          <a:prstGeom prst="rect">
            <a:avLst/>
          </a:prstGeom>
        </p:spPr>
      </p:pic>
      <p:pic>
        <p:nvPicPr>
          <p:cNvPr id="8" name="Picture 7"/>
          <p:cNvPicPr>
            <a:picLocks noChangeAspect="1"/>
          </p:cNvPicPr>
          <p:nvPr/>
        </p:nvPicPr>
        <p:blipFill>
          <a:blip r:embed="rId4"/>
          <a:stretch>
            <a:fillRect/>
          </a:stretch>
        </p:blipFill>
        <p:spPr>
          <a:xfrm>
            <a:off x="1975077" y="2708831"/>
            <a:ext cx="5875762" cy="357873"/>
          </a:xfrm>
          <a:prstGeom prst="rect">
            <a:avLst/>
          </a:prstGeom>
        </p:spPr>
      </p:pic>
      <p:pic>
        <p:nvPicPr>
          <p:cNvPr id="9" name="Picture 8"/>
          <p:cNvPicPr>
            <a:picLocks noChangeAspect="1"/>
          </p:cNvPicPr>
          <p:nvPr/>
        </p:nvPicPr>
        <p:blipFill>
          <a:blip r:embed="rId5"/>
          <a:stretch>
            <a:fillRect/>
          </a:stretch>
        </p:blipFill>
        <p:spPr>
          <a:xfrm>
            <a:off x="1984602" y="3232150"/>
            <a:ext cx="5867441" cy="416131"/>
          </a:xfrm>
          <a:prstGeom prst="rect">
            <a:avLst/>
          </a:prstGeom>
        </p:spPr>
      </p:pic>
      <p:pic>
        <p:nvPicPr>
          <p:cNvPr id="10" name="Picture 9"/>
          <p:cNvPicPr>
            <a:picLocks noChangeAspect="1"/>
          </p:cNvPicPr>
          <p:nvPr/>
        </p:nvPicPr>
        <p:blipFill>
          <a:blip r:embed="rId6"/>
          <a:stretch>
            <a:fillRect/>
          </a:stretch>
        </p:blipFill>
        <p:spPr>
          <a:xfrm>
            <a:off x="1970314" y="3765890"/>
            <a:ext cx="6117115" cy="424452"/>
          </a:xfrm>
          <a:prstGeom prst="rect">
            <a:avLst/>
          </a:prstGeom>
        </p:spPr>
      </p:pic>
      <p:pic>
        <p:nvPicPr>
          <p:cNvPr id="11" name="Picture 10"/>
          <p:cNvPicPr>
            <a:picLocks noChangeAspect="1"/>
          </p:cNvPicPr>
          <p:nvPr/>
        </p:nvPicPr>
        <p:blipFill>
          <a:blip r:embed="rId7"/>
          <a:stretch>
            <a:fillRect/>
          </a:stretch>
        </p:blipFill>
        <p:spPr>
          <a:xfrm>
            <a:off x="1984601" y="4334392"/>
            <a:ext cx="6541573" cy="416131"/>
          </a:xfrm>
          <a:prstGeom prst="rect">
            <a:avLst/>
          </a:prstGeom>
        </p:spPr>
      </p:pic>
      <p:pic>
        <p:nvPicPr>
          <p:cNvPr id="13" name="Picture 12"/>
          <p:cNvPicPr>
            <a:picLocks noChangeAspect="1"/>
          </p:cNvPicPr>
          <p:nvPr/>
        </p:nvPicPr>
        <p:blipFill>
          <a:blip r:embed="rId8"/>
          <a:stretch>
            <a:fillRect/>
          </a:stretch>
        </p:blipFill>
        <p:spPr>
          <a:xfrm>
            <a:off x="1997301" y="4924388"/>
            <a:ext cx="6524926" cy="399485"/>
          </a:xfrm>
          <a:prstGeom prst="rect">
            <a:avLst/>
          </a:prstGeom>
        </p:spPr>
      </p:pic>
      <p:pic>
        <p:nvPicPr>
          <p:cNvPr id="14" name="Picture 13"/>
          <p:cNvPicPr>
            <a:picLocks noChangeAspect="1"/>
          </p:cNvPicPr>
          <p:nvPr/>
        </p:nvPicPr>
        <p:blipFill>
          <a:blip r:embed="rId9"/>
          <a:stretch>
            <a:fillRect/>
          </a:stretch>
        </p:blipFill>
        <p:spPr>
          <a:xfrm>
            <a:off x="1984602" y="5459593"/>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whereas for 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1752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forms.</a:t>
            </a: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676400" y="1371601"/>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676400" y="4038600"/>
            <a:ext cx="8839200" cy="400110"/>
          </a:xfrm>
          <a:prstGeom prst="rect">
            <a:avLst/>
          </a:prstGeom>
          <a:solidFill>
            <a:srgbClr val="F9DAFE"/>
          </a:solidFill>
        </p:spPr>
        <p:txBody>
          <a:bodyPr wrap="square">
            <a:spAutoFit/>
          </a:bodyPr>
          <a:lstStyle/>
          <a:p>
            <a:r>
              <a:rPr lang="en-US" sz="2000" dirty="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using any of the following forms.</a:t>
            </a: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676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676400" y="3200400"/>
            <a:ext cx="8839200" cy="400110"/>
          </a:xfrm>
          <a:prstGeom prst="rect">
            <a:avLst/>
          </a:prstGeom>
          <a:solidFill>
            <a:srgbClr val="F9DAFE"/>
          </a:solidFill>
        </p:spPr>
        <p:txBody>
          <a:bodyPr wrap="square">
            <a:spAutoFit/>
          </a:bodyPr>
          <a:lstStyle/>
          <a:p>
            <a:r>
              <a:rPr lang="en-US" sz="2000" dirty="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1614648" y="857072"/>
            <a:ext cx="8890067" cy="1200329"/>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a:t>
            </a:r>
            <a:r>
              <a:rPr lang="en-IN" dirty="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1614648" y="2477870"/>
            <a:ext cx="8890067" cy="646331"/>
          </a:xfrm>
          <a:prstGeom prst="rect">
            <a:avLst/>
          </a:prstGeom>
          <a:solidFill>
            <a:srgbClr val="F9DAFE"/>
          </a:solidFill>
        </p:spPr>
        <p:txBody>
          <a:bodyPr wrap="square">
            <a:spAutoFit/>
          </a:bodyPr>
          <a:lstStyle/>
          <a:p>
            <a:r>
              <a:rPr lang="en-IN" dirty="0">
                <a:solidFill>
                  <a:srgbClr val="222222"/>
                </a:solidFill>
                <a:latin typeface="arial" panose="020B0604020202020204" pitchFamily="34" charset="0"/>
              </a:rPr>
              <a:t>Instead of using =, &lt; &gt;, or != to test for equality or inequality with </a:t>
            </a:r>
            <a:r>
              <a:rPr lang="en-IN" i="1" dirty="0">
                <a:solidFill>
                  <a:srgbClr val="222222"/>
                </a:solidFill>
                <a:latin typeface="arial" panose="020B0604020202020204" pitchFamily="34" charset="0"/>
              </a:rPr>
              <a:t>NULL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1524000" y="3429000"/>
            <a:ext cx="9067800" cy="369332"/>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676400" y="4191000"/>
            <a:ext cx="8458201" cy="584200"/>
          </a:xfrm>
          <a:prstGeom prst="rect">
            <a:avLst/>
          </a:prstGeom>
        </p:spPr>
      </p:pic>
      <p:sp>
        <p:nvSpPr>
          <p:cNvPr id="8" name="Rectangle 7"/>
          <p:cNvSpPr/>
          <p:nvPr/>
        </p:nvSpPr>
        <p:spPr>
          <a:xfrm>
            <a:off x="6819900" y="4209257"/>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625534"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625533" y="1371601"/>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expressions, if the first expression is not NULL, it returns the first expression. Otherwise, it returns the second expression, </a:t>
            </a:r>
            <a:r>
              <a:rPr lang="en-IN" sz="2000" b="1" dirty="0">
                <a:solidFill>
                  <a:srgbClr val="222222"/>
                </a:solidFill>
                <a:latin typeface="arial" panose="020B0604020202020204" pitchFamily="34" charset="0"/>
              </a:rPr>
              <a:t>it returns either numeric or string value.</a:t>
            </a:r>
          </a:p>
        </p:txBody>
      </p:sp>
      <p:sp>
        <p:nvSpPr>
          <p:cNvPr id="3" name="Rectangle 1"/>
          <p:cNvSpPr>
            <a:spLocks noChangeArrowheads="1"/>
          </p:cNvSpPr>
          <p:nvPr/>
        </p:nvSpPr>
        <p:spPr bwMode="auto">
          <a:xfrm>
            <a:off x="1676400"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fontAlgn="t">
              <a:spcBef>
                <a:spcPct val="0"/>
              </a:spcBef>
              <a:spcAft>
                <a:spcPct val="0"/>
              </a:spcAft>
            </a:pPr>
            <a:r>
              <a:rPr lang="en-US" sz="2000" dirty="0">
                <a:solidFill>
                  <a:srgbClr val="0077AA"/>
                </a:solidFill>
                <a:latin typeface="Liberation Mono"/>
              </a:rPr>
              <a:t>IFNULL(expression1, expression2) </a:t>
            </a:r>
          </a:p>
        </p:txBody>
      </p:sp>
      <p:sp>
        <p:nvSpPr>
          <p:cNvPr id="8" name="Rectangle 7"/>
          <p:cNvSpPr/>
          <p:nvPr/>
        </p:nvSpPr>
        <p:spPr>
          <a:xfrm>
            <a:off x="1676400" y="3048001"/>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itchFamily="34" charset="0"/>
                <a:cs typeface="Arial" pitchFamily="34" charset="0"/>
              </a:rPr>
              <a:t> EMP;</a:t>
            </a: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software 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read, update,</a:t>
            </a:r>
            <a:r>
              <a:rPr lang="en-IN" sz="24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delete</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1828801" y="2971800"/>
            <a:ext cx="926857"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DBMS</a:t>
            </a:r>
          </a:p>
        </p:txBody>
      </p:sp>
      <p:sp>
        <p:nvSpPr>
          <p:cNvPr id="7" name="Rectangle 6"/>
          <p:cNvSpPr/>
          <p:nvPr/>
        </p:nvSpPr>
        <p:spPr>
          <a:xfrm>
            <a:off x="1905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Not Secured</a:t>
            </a: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No Relationship (PK/FK)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625534"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625533" y="1371601"/>
            <a:ext cx="8890067" cy="646331"/>
          </a:xfrm>
          <a:prstGeom prst="rect">
            <a:avLst/>
          </a:prstGeom>
        </p:spPr>
        <p:txBody>
          <a:bodyPr wrap="square">
            <a:spAutoFit/>
          </a:bodyPr>
          <a:lstStyle/>
          <a:p>
            <a:r>
              <a:rPr lang="en-US" dirty="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or expr1 &lt;&gt; NULL</a:t>
            </a:r>
            <a:r>
              <a:rPr lang="en-US" dirty="0">
                <a:solidFill>
                  <a:srgbClr val="222222"/>
                </a:solidFill>
                <a:latin typeface="arial" panose="020B0604020202020204" pitchFamily="34" charset="0"/>
              </a:rPr>
              <a:t>, then IF() returns expr2, otherwise it returns expr3, </a:t>
            </a:r>
            <a:r>
              <a:rPr lang="en-IN" b="1" dirty="0">
                <a:solidFill>
                  <a:srgbClr val="222222"/>
                </a:solidFill>
                <a:latin typeface="arial" panose="020B0604020202020204" pitchFamily="34" charset="0"/>
              </a:rPr>
              <a:t>it returns either numeric or string value.</a:t>
            </a:r>
          </a:p>
        </p:txBody>
      </p:sp>
      <p:sp>
        <p:nvSpPr>
          <p:cNvPr id="3" name="Rectangle 1"/>
          <p:cNvSpPr>
            <a:spLocks noChangeArrowheads="1"/>
          </p:cNvSpPr>
          <p:nvPr/>
        </p:nvSpPr>
        <p:spPr bwMode="auto">
          <a:xfrm>
            <a:off x="1676400"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676400" y="2819401"/>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sal, </a:t>
            </a:r>
            <a:r>
              <a:rPr lang="en-US" dirty="0">
                <a:solidFill>
                  <a:srgbClr val="DD4A68"/>
                </a:solidFill>
                <a:latin typeface="Arial" panose="020B0604020202020204" pitchFamily="34" charset="0"/>
                <a:ea typeface="Times New Roman" panose="02020603050405020304" pitchFamily="18" charset="0"/>
              </a:rPr>
              <a:t>IF(sal =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a:t>
            </a:r>
            <a:r>
              <a:rPr lang="en-US" dirty="0">
                <a:solidFill>
                  <a:srgbClr val="DD4A68"/>
                </a:solidFill>
                <a:latin typeface="Arial" panose="020B0604020202020204" pitchFamily="34" charset="0"/>
                <a:ea typeface="Times New Roman" panose="02020603050405020304" pitchFamily="18" charset="0"/>
              </a:rPr>
              <a:t>IF(sal =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a:solidFill>
                  <a:srgbClr val="DD4A68"/>
                </a:solidFill>
                <a:latin typeface="Arial" panose="020B0604020202020204" pitchFamily="34" charset="0"/>
                <a:ea typeface="Times New Roman" panose="02020603050405020304" pitchFamily="18" charset="0"/>
              </a:rPr>
              <a:t>IF(comm is NULL &amp;&amp; 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a:solidFill>
                  <a:srgbClr val="DD4A68"/>
                </a:solidFill>
                <a:latin typeface="Arial" panose="020B0604020202020204" pitchFamily="34" charset="0"/>
                <a:ea typeface="Times New Roman" panose="02020603050405020304" pitchFamily="18" charset="0"/>
              </a:rPr>
              <a:t>IF(deptno = 10, 'Sales', IF(deptno =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a:latin typeface="Arial" pitchFamily="34" charset="0"/>
                <a:cs typeface="Arial" pitchFamily="34" charset="0"/>
              </a:rPr>
              <a:t>EMP;</a:t>
            </a:r>
          </a:p>
        </p:txBody>
      </p:sp>
      <p:sp>
        <p:nvSpPr>
          <p:cNvPr id="13" name="Rectangle 12"/>
          <p:cNvSpPr/>
          <p:nvPr/>
        </p:nvSpPr>
        <p:spPr>
          <a:xfrm>
            <a:off x="1676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625534"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625533"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676400"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676400" y="2514600"/>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625534"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676401" y="2209801"/>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676400" y="3200401"/>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a:t>
            </a:r>
            <a:r>
              <a:rPr lang="en-IN" dirty="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ELSE 'N/A' END  </a:t>
            </a:r>
            <a:r>
              <a:rPr lang="en-IN" dirty="0">
                <a:latin typeface="Arial" panose="020B0604020202020204" pitchFamily="34" charset="0"/>
                <a:ea typeface="Times New Roman" panose="02020603050405020304" pitchFamily="18" charset="0"/>
              </a:rPr>
              <a:t>R1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p:txBody>
      </p:sp>
      <p:sp>
        <p:nvSpPr>
          <p:cNvPr id="7" name="Rectangle 6"/>
          <p:cNvSpPr/>
          <p:nvPr/>
        </p:nvSpPr>
        <p:spPr>
          <a:xfrm>
            <a:off x="1625533" y="1371601"/>
            <a:ext cx="8890067" cy="646331"/>
          </a:xfrm>
          <a:prstGeom prst="rect">
            <a:avLst/>
          </a:prstGeom>
        </p:spPr>
        <p:txBody>
          <a:bodyPr wrap="square">
            <a:spAutoFit/>
          </a:bodyPr>
          <a:lstStyle/>
          <a:p>
            <a:r>
              <a:rPr lang="en-IN" dirty="0">
                <a:solidFill>
                  <a:srgbClr val="222222"/>
                </a:solidFill>
                <a:latin typeface="arial" panose="020B0604020202020204" pitchFamily="34" charset="0"/>
              </a:rPr>
              <a:t>Returns 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643605" y="4098717"/>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a:solidFill>
                  <a:srgbClr val="FF0000"/>
                </a:solidFill>
                <a:latin typeface="Arial" panose="020B0604020202020204" pitchFamily="34" charset="0"/>
                <a:cs typeface="Arial" panose="020B0604020202020204" pitchFamily="34" charset="0"/>
              </a:rPr>
              <a:t> deptno, </a:t>
            </a:r>
            <a:r>
              <a:rPr lang="en-IN" dirty="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a:solidFill>
                  <a:srgbClr val="FF0000"/>
                </a:solidFill>
                <a:latin typeface="Arial" panose="020B0604020202020204" pitchFamily="34" charset="0"/>
                <a:ea typeface="Times New Roman" panose="02020603050405020304" pitchFamily="18" charset="0"/>
              </a:rPr>
              <a:t> when 10 then 'Accounts' ELSE 'N/A' END  CASE FROM</a:t>
            </a:r>
            <a:r>
              <a:rPr lang="en-IN" dirty="0">
                <a:solidFill>
                  <a:srgbClr val="FF0000"/>
                </a:solidFill>
                <a:latin typeface="Arial" panose="020B0604020202020204" pitchFamily="34" charset="0"/>
                <a:cs typeface="Arial" panose="020B0604020202020204" pitchFamily="34" charset="0"/>
              </a:rPr>
              <a:t> EMP;  </a:t>
            </a:r>
            <a:r>
              <a:rPr lang="en-IN" dirty="0">
                <a:solidFill>
                  <a:srgbClr val="92D050"/>
                </a:solidFill>
                <a:latin typeface="Arial" panose="020B0604020202020204" pitchFamily="34" charset="0"/>
                <a:cs typeface="Arial" panose="020B0604020202020204" pitchFamily="34" charset="0"/>
              </a:rPr>
              <a:t>// error</a:t>
            </a: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625534"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625533" y="1371601"/>
            <a:ext cx="8890067" cy="646331"/>
          </a:xfrm>
          <a:prstGeom prst="rect">
            <a:avLst/>
          </a:prstGeom>
        </p:spPr>
        <p:txBody>
          <a:bodyPr wrap="square">
            <a:spAutoFit/>
          </a:bodyPr>
          <a:lstStyle/>
          <a:p>
            <a:r>
              <a:rPr lang="en-IN" dirty="0">
                <a:solidFill>
                  <a:srgbClr val="222222"/>
                </a:solidFill>
                <a:latin typeface="arial" panose="020B0604020202020204" pitchFamily="34" charset="0"/>
              </a:rPr>
              <a:t>Returns 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676401" y="2209801"/>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625532" y="3124201"/>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a:t>
            </a:r>
            <a:r>
              <a:rPr lang="en-IN" dirty="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ELSE </a:t>
            </a:r>
            <a:r>
              <a:rPr lang="en-IN" dirty="0">
                <a:latin typeface="Arial" panose="020B0604020202020204" pitchFamily="34" charset="0"/>
                <a:ea typeface="Times New Roman" panose="02020603050405020304" pitchFamily="18" charset="0"/>
              </a:rPr>
              <a:t>'N/A'</a:t>
            </a:r>
            <a:r>
              <a:rPr lang="en-IN" dirty="0">
                <a:solidFill>
                  <a:srgbClr val="DD4A68"/>
                </a:solidFill>
                <a:latin typeface="Arial" panose="020B0604020202020204" pitchFamily="34" charset="0"/>
                <a:ea typeface="Times New Roman" panose="02020603050405020304" pitchFamily="18" charset="0"/>
              </a:rPr>
              <a:t> END </a:t>
            </a:r>
            <a:r>
              <a:rPr lang="en-IN" dirty="0">
                <a:latin typeface="Arial" panose="020B0604020202020204" pitchFamily="34" charset="0"/>
                <a:ea typeface="Times New Roman" panose="02020603050405020304" pitchFamily="18" charset="0"/>
              </a:rPr>
              <a:t>R1</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76400" y="914401"/>
            <a:ext cx="8839200" cy="1138773"/>
          </a:xfrm>
          <a:prstGeom prst="rect">
            <a:avLst/>
          </a:prstGeom>
        </p:spPr>
        <p:txBody>
          <a:bodyPr wrap="square">
            <a:spAutoFit/>
          </a:bodyPr>
          <a:lstStyle/>
          <a:p>
            <a:r>
              <a:rPr lang="en-IN" sz="2000" dirty="0">
                <a:solidFill>
                  <a:srgbClr val="222222"/>
                </a:solidFill>
                <a:latin typeface="arial" panose="020B0604020202020204" pitchFamily="34" charset="0"/>
              </a:rPr>
              <a:t>In MySQL, the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returns a default value for a </a:t>
            </a:r>
            <a:r>
              <a:rPr lang="en-IN" sz="2000" b="1" dirty="0">
                <a:solidFill>
                  <a:srgbClr val="222222"/>
                </a:solidFill>
                <a:latin typeface="arial" panose="020B0604020202020204" pitchFamily="34" charset="0"/>
              </a:rPr>
              <a:t>DATETIME</a:t>
            </a:r>
            <a:r>
              <a:rPr lang="en-IN" sz="2000" dirty="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643743" y="2209800"/>
            <a:ext cx="8795657"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 </a:t>
            </a:r>
            <a:r>
              <a:rPr lang="en-IN" sz="2400" b="1" dirty="0">
                <a:solidFill>
                  <a:srgbClr val="222222"/>
                </a:solidFill>
                <a:latin typeface="Arial" panose="020B0604020202020204" pitchFamily="34" charset="0"/>
                <a:cs typeface="Arial" panose="020B0604020202020204" pitchFamily="34" charset="0"/>
              </a:rPr>
              <a:t>CURRENT_DATE()</a:t>
            </a:r>
            <a:r>
              <a:rPr lang="en-IN" dirty="0">
                <a:latin typeface="Arial" panose="020B0604020202020204" pitchFamily="34" charset="0"/>
                <a:cs typeface="Arial" panose="020B0604020202020204" pitchFamily="34" charset="0"/>
              </a:rPr>
              <a:t> and </a:t>
            </a:r>
            <a:r>
              <a:rPr lang="en-IN" sz="2400" b="1" dirty="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676400" y="3616404"/>
            <a:ext cx="8762998"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'HH:MM:SS'.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1524000" y="1"/>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52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1752600" y="2133601"/>
            <a:ext cx="8686800" cy="984885"/>
          </a:xfrm>
          <a:prstGeom prst="rect">
            <a:avLst/>
          </a:prstGeom>
        </p:spPr>
        <p:txBody>
          <a:bodyPr wrap="square">
            <a:spAutoFit/>
          </a:bodyPr>
          <a:lstStyle/>
          <a:p>
            <a:r>
              <a:rPr lang="en-IN" b="1" i="1" dirty="0">
                <a:latin typeface="Arial" panose="020B0604020202020204" pitchFamily="34" charset="0"/>
                <a:cs typeface="Arial" panose="020B0604020202020204" pitchFamily="34" charset="0"/>
              </a:rPr>
              <a:t>Result in something like this:</a:t>
            </a:r>
          </a:p>
          <a:p>
            <a:endParaRPr lang="en-IN" sz="400"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NOW()				CURDATE()		CURTIME()</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1524000" y="1"/>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a:t>
            </a:r>
          </a:p>
        </p:txBody>
      </p:sp>
      <p:sp>
        <p:nvSpPr>
          <p:cNvPr id="5" name="Rectangle 4"/>
          <p:cNvSpPr/>
          <p:nvPr/>
        </p:nvSpPr>
        <p:spPr>
          <a:xfrm>
            <a:off x="1752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DATE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76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datetime expression.</a:t>
            </a:r>
          </a:p>
        </p:txBody>
      </p:sp>
      <p:sp>
        <p:nvSpPr>
          <p:cNvPr id="2" name="Rectangle 1"/>
          <p:cNvSpPr/>
          <p:nvPr/>
        </p:nvSpPr>
        <p:spPr>
          <a:xfrm>
            <a:off x="3721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709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operator</a:t>
            </a:r>
          </a:p>
        </p:txBody>
      </p:sp>
      <p:sp>
        <p:nvSpPr>
          <p:cNvPr id="3" name="Rectangle 2"/>
          <p:cNvSpPr/>
          <p:nvPr/>
        </p:nvSpPr>
        <p:spPr>
          <a:xfrm>
            <a:off x="1709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676400" y="2133601"/>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709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ADDDATE()</a:t>
            </a:r>
          </a:p>
        </p:txBody>
      </p:sp>
      <p:sp>
        <p:nvSpPr>
          <p:cNvPr id="5" name="Rectangle 4"/>
          <p:cNvSpPr/>
          <p:nvPr/>
        </p:nvSpPr>
        <p:spPr>
          <a:xfrm>
            <a:off x="1752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709058"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676400" y="2133601"/>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709058"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ADDDATE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database 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0251"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DATE_ADD()</a:t>
            </a:r>
          </a:p>
        </p:txBody>
      </p:sp>
      <p:sp>
        <p:nvSpPr>
          <p:cNvPr id="5" name="Rectangle 4"/>
          <p:cNvSpPr/>
          <p:nvPr/>
        </p:nvSpPr>
        <p:spPr>
          <a:xfrm>
            <a:off x="1676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676400" y="1676401"/>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676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DATE_ADD</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DATE_SUB()</a:t>
            </a:r>
          </a:p>
        </p:txBody>
      </p:sp>
      <p:sp>
        <p:nvSpPr>
          <p:cNvPr id="5" name="Rectangle 4"/>
          <p:cNvSpPr/>
          <p:nvPr/>
        </p:nvSpPr>
        <p:spPr>
          <a:xfrm>
            <a:off x="1676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676400" y="2057401"/>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676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DATE_SUB</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t>
            </a:r>
          </a:p>
        </p:txBody>
      </p:sp>
      <p:sp>
        <p:nvSpPr>
          <p:cNvPr id="9" name="Rectangle 8"/>
          <p:cNvSpPr/>
          <p:nvPr/>
        </p:nvSpPr>
        <p:spPr>
          <a:xfrm>
            <a:off x="1709058"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SUBDATE().</a:t>
            </a: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ADDTIME()</a:t>
            </a:r>
          </a:p>
        </p:txBody>
      </p:sp>
      <p:sp>
        <p:nvSpPr>
          <p:cNvPr id="5" name="Rectangle 4"/>
          <p:cNvSpPr/>
          <p:nvPr/>
        </p:nvSpPr>
        <p:spPr>
          <a:xfrm>
            <a:off x="1752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ADDTIME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 'HH:MM:SS'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ADDTIME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2:10:5'</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676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SUBTIME()</a:t>
            </a:r>
          </a:p>
        </p:txBody>
      </p:sp>
      <p:sp>
        <p:nvSpPr>
          <p:cNvPr id="5" name="Rectangle 4"/>
          <p:cNvSpPr/>
          <p:nvPr/>
        </p:nvSpPr>
        <p:spPr>
          <a:xfrm>
            <a:off x="1752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SUBTIME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SUBTIME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676400" y="703184"/>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p>
        </p:txBody>
      </p:sp>
      <p:sp>
        <p:nvSpPr>
          <p:cNvPr id="5" name="Rectangle 4"/>
          <p:cNvSpPr/>
          <p:nvPr/>
        </p:nvSpPr>
        <p:spPr>
          <a:xfrm>
            <a:off x="1752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p>
        </p:txBody>
      </p:sp>
      <p:sp>
        <p:nvSpPr>
          <p:cNvPr id="7" name="Rectangle 6"/>
          <p:cNvSpPr/>
          <p:nvPr/>
        </p:nvSpPr>
        <p:spPr>
          <a:xfrm>
            <a:off x="1676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1752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p>
        </p:txBody>
      </p:sp>
      <p:sp>
        <p:nvSpPr>
          <p:cNvPr id="5" name="Rectangle 4"/>
          <p:cNvSpPr/>
          <p:nvPr/>
        </p:nvSpPr>
        <p:spPr>
          <a:xfrm>
            <a:off x="1752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PERIOD_DIFF (EXTRACT (YEAR_MONTH FROM now()), EXTRACT (YEAR_MONTH FROM hiredate)) AS </a:t>
            </a:r>
            <a:r>
              <a:rPr lang="en-IN" dirty="0">
                <a:latin typeface="Arial" panose="020B0604020202020204" pitchFamily="34" charset="0"/>
                <a:cs typeface="Arial" panose="020B0604020202020204" pitchFamily="34" charset="0"/>
              </a:rPr>
              <a:t>R1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p:txBody>
      </p:sp>
      <p:sp>
        <p:nvSpPr>
          <p:cNvPr id="7" name="Rectangle 6"/>
          <p:cNvSpPr/>
          <p:nvPr/>
        </p:nvSpPr>
        <p:spPr>
          <a:xfrm>
            <a:off x="1676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TIMESTAMPADD()</a:t>
            </a:r>
          </a:p>
        </p:txBody>
      </p:sp>
      <p:sp>
        <p:nvSpPr>
          <p:cNvPr id="5" name="Rectangle 4"/>
          <p:cNvSpPr/>
          <p:nvPr/>
        </p:nvSpPr>
        <p:spPr>
          <a:xfrm>
            <a:off x="1752601"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3657601"/>
            <a:ext cx="8458199" cy="507831"/>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676400" y="703183"/>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TODO</a:t>
            </a: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1752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924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1524000" y="-17621"/>
            <a:ext cx="1197764" cy="230832"/>
          </a:xfrm>
          <a:prstGeom prst="rect">
            <a:avLst/>
          </a:prstGeom>
        </p:spPr>
        <p:txBody>
          <a:bodyPr wrap="none">
            <a:spAutoFit/>
          </a:bodyPr>
          <a:lstStyle/>
          <a:p>
            <a:r>
              <a:rPr lang="en-IN" sz="900" dirty="0">
                <a:solidFill>
                  <a:schemeClr val="accent4">
                    <a:lumMod val="75000"/>
                  </a:schemeClr>
                </a:solidFill>
                <a:latin typeface="Arial" panose="020B0604020202020204" pitchFamily="34" charset="0"/>
                <a:cs typeface="Arial" panose="020B0604020202020204" pitchFamily="34" charset="0"/>
              </a:rPr>
              <a:t>from 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TIMESTAMPDIFF()</a:t>
            </a:r>
          </a:p>
        </p:txBody>
      </p:sp>
      <p:sp>
        <p:nvSpPr>
          <p:cNvPr id="5" name="Rectangle 4"/>
          <p:cNvSpPr/>
          <p:nvPr/>
        </p:nvSpPr>
        <p:spPr>
          <a:xfrm>
            <a:off x="1752601"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676400" y="703183"/>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TODO</a:t>
            </a:r>
          </a:p>
        </p:txBody>
      </p:sp>
      <p:sp>
        <p:nvSpPr>
          <p:cNvPr id="9" name="Rectangle 8"/>
          <p:cNvSpPr/>
          <p:nvPr/>
        </p:nvSpPr>
        <p:spPr>
          <a:xfrm>
            <a:off x="1752601" y="3657601"/>
            <a:ext cx="8458199" cy="507831"/>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1752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8462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1524000" y="-17621"/>
            <a:ext cx="1197764" cy="230832"/>
          </a:xfrm>
          <a:prstGeom prst="rect">
            <a:avLst/>
          </a:prstGeom>
        </p:spPr>
        <p:txBody>
          <a:bodyPr wrap="none">
            <a:spAutoFit/>
          </a:bodyPr>
          <a:lstStyle/>
          <a:p>
            <a:r>
              <a:rPr lang="en-IN" sz="900" dirty="0">
                <a:solidFill>
                  <a:schemeClr val="accent4">
                    <a:lumMod val="75000"/>
                  </a:schemeClr>
                </a:solidFill>
                <a:latin typeface="Arial" panose="020B0604020202020204" pitchFamily="34" charset="0"/>
                <a:cs typeface="Arial" panose="020B0604020202020204" pitchFamily="34" charset="0"/>
              </a:rPr>
              <a:t>from 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 Functions</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676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1524000" y="5486401"/>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a:t> </a:t>
            </a:r>
            <a:r>
              <a:rPr lang="en-IN" sz="1600" dirty="0">
                <a:solidFill>
                  <a:srgbClr val="DD4A68"/>
                </a:solidFill>
                <a:latin typeface="Arial" panose="020B0604020202020204" pitchFamily="34" charset="0"/>
                <a:ea typeface="Times New Roman" panose="02020603050405020304" pitchFamily="18" charset="0"/>
              </a:rPr>
              <a:t>dayofweek (now()), WEEKDAY(now());</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 interval 1 day)), weekday (date_add (now(), interval 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 Functions</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676400" y="838201"/>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676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WEEKDAY</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HIREDATE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relational 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model</a:t>
            </a:r>
            <a:r>
              <a:rPr lang="en-IN" sz="2400" b="1" dirty="0">
                <a:latin typeface="Arial" panose="020B0604020202020204" pitchFamily="34" charset="0"/>
                <a:cs typeface="Arial" panose="020B0604020202020204" pitchFamily="34" charset="0"/>
              </a:rPr>
              <a:t>.</a:t>
            </a:r>
          </a:p>
        </p:txBody>
      </p:sp>
      <p:sp>
        <p:nvSpPr>
          <p:cNvPr id="6" name="Rectangle 5"/>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relational database 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1752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3" name="Rectangle 2"/>
          <p:cNvSpPr/>
          <p:nvPr/>
        </p:nvSpPr>
        <p:spPr>
          <a:xfrm>
            <a:off x="1828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890" y="2277269"/>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002" y="3651002"/>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00" y="4334452"/>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76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676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676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676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676400" y="787405"/>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676400" y="787405"/>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635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676400" y="787405"/>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5334001"/>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676400" y="787405"/>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695814"/>
            <a:ext cx="8839200" cy="3323987"/>
          </a:xfrm>
          <a:prstGeom prst="rect">
            <a:avLst/>
          </a:prstGeom>
        </p:spPr>
        <p:txBody>
          <a:bodyPr wrap="square">
            <a:spAutoFit/>
          </a:bodyPr>
          <a:lstStyle/>
          <a:p>
            <a:r>
              <a:rPr lang="en-IN" sz="2400" b="1" dirty="0">
                <a:solidFill>
                  <a:srgbClr val="EDE701"/>
                </a:solidFill>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Values are atomic.</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Column values are of the same kind.</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Each row is unique.</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The sequence of columns is insignificant – </a:t>
            </a:r>
            <a:r>
              <a:rPr lang="en-IN" dirty="0">
                <a:solidFill>
                  <a:schemeClr val="tx1">
                    <a:lumMod val="50000"/>
                    <a:lumOff val="50000"/>
                  </a:schemeClr>
                </a:solidFill>
              </a:rPr>
              <a:t>(unimportant)</a:t>
            </a:r>
            <a:r>
              <a:rPr lang="en-IN" sz="2000" dirty="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The sequence of rows is 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Each column must have a unique name.</a:t>
            </a:r>
          </a:p>
        </p:txBody>
      </p:sp>
      <p:sp>
        <p:nvSpPr>
          <p:cNvPr id="3" name="Rectangle 2"/>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1828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676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676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1752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514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393876"/>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a:solidFill>
                  <a:srgbClr val="0077AA"/>
                </a:solidFill>
                <a:latin typeface="Liberation Mono"/>
              </a:rPr>
              <a:t> [WHERE where_condition]</a:t>
            </a:r>
          </a:p>
          <a:p>
            <a:pPr>
              <a:lnSpc>
                <a:spcPct val="150000"/>
              </a:lnSpc>
            </a:pPr>
            <a:r>
              <a:rPr lang="en-US" sz="2000" dirty="0">
                <a:solidFill>
                  <a:srgbClr val="0077AA"/>
                </a:solidFill>
                <a:latin typeface="Liberation Mono"/>
              </a:rPr>
              <a:t> [GROUP BY {col_name | expr | position} [ASC | DESC], ... [WITH ROLLUP]]</a:t>
            </a:r>
          </a:p>
          <a:p>
            <a:pPr>
              <a:lnSpc>
                <a:spcPct val="150000"/>
              </a:lnSpc>
            </a:pPr>
            <a:r>
              <a:rPr lang="en-US" sz="2000" dirty="0">
                <a:solidFill>
                  <a:srgbClr val="0077AA"/>
                </a:solidFill>
                <a:latin typeface="Liberation Mono"/>
              </a:rPr>
              <a:t> [HAVING where_condition]</a:t>
            </a:r>
          </a:p>
          <a:p>
            <a:pPr>
              <a:lnSpc>
                <a:spcPct val="150000"/>
              </a:lnSpc>
            </a:pPr>
            <a:r>
              <a:rPr lang="en-US" sz="2000" dirty="0">
                <a:solidFill>
                  <a:srgbClr val="0077AA"/>
                </a:solidFill>
                <a:latin typeface="Liberation Mono"/>
              </a:rPr>
              <a:t> [ORDER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676401" y="663714"/>
            <a:ext cx="2845651" cy="523220"/>
          </a:xfrm>
          <a:prstGeom prst="rect">
            <a:avLst/>
          </a:prstGeom>
        </p:spPr>
        <p:txBody>
          <a:bodyPr wrap="none">
            <a:spAutoFit/>
          </a:bodyPr>
          <a:lstStyle/>
          <a:p>
            <a:r>
              <a:rPr lang="en-US" sz="2800" b="1" i="1" dirty="0">
                <a:latin typeface="Arial" pitchFamily="34" charset="0"/>
                <a:cs typeface="Arial" pitchFamily="34" charset="0"/>
              </a:rPr>
              <a:t>SELECT</a:t>
            </a:r>
            <a:r>
              <a:rPr lang="en-US" b="1" i="1" dirty="0">
                <a:latin typeface="Arial" pitchFamily="34" charset="0"/>
                <a:cs typeface="Arial" pitchFamily="34" charset="0"/>
              </a:rPr>
              <a:t> </a:t>
            </a:r>
            <a:r>
              <a:rPr lang="en-US" sz="2800" b="1" i="1" dirty="0">
                <a:latin typeface="Arial" pitchFamily="34" charset="0"/>
                <a:cs typeface="Arial" pitchFamily="34" charset="0"/>
              </a:rPr>
              <a:t>syntax</a:t>
            </a:r>
          </a:p>
        </p:txBody>
      </p:sp>
      <p:sp>
        <p:nvSpPr>
          <p:cNvPr id="2" name="Rectangle 1"/>
          <p:cNvSpPr/>
          <p:nvPr/>
        </p:nvSpPr>
        <p:spPr>
          <a:xfrm>
            <a:off x="5257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676400" y="495300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6401" y="663714"/>
            <a:ext cx="2845651" cy="523220"/>
          </a:xfrm>
          <a:prstGeom prst="rect">
            <a:avLst/>
          </a:prstGeom>
        </p:spPr>
        <p:txBody>
          <a:bodyPr wrap="none">
            <a:spAutoFit/>
          </a:bodyPr>
          <a:lstStyle/>
          <a:p>
            <a:r>
              <a:rPr lang="en-US" sz="2800" b="1" i="1" dirty="0">
                <a:latin typeface="Arial" pitchFamily="34" charset="0"/>
                <a:cs typeface="Arial" pitchFamily="34" charset="0"/>
              </a:rPr>
              <a:t>SELECT</a:t>
            </a:r>
            <a:r>
              <a:rPr lang="en-US" b="1" i="1" dirty="0">
                <a:latin typeface="Arial" pitchFamily="34" charset="0"/>
                <a:cs typeface="Arial" pitchFamily="34" charset="0"/>
              </a:rPr>
              <a:t> </a:t>
            </a:r>
            <a:r>
              <a:rPr lang="en-US" sz="2800" b="1" i="1" dirty="0">
                <a:latin typeface="Arial" pitchFamily="34" charset="0"/>
                <a:cs typeface="Arial" pitchFamily="34" charset="0"/>
              </a:rPr>
              <a:t>syntax</a:t>
            </a:r>
          </a:p>
        </p:txBody>
      </p:sp>
      <p:sp>
        <p:nvSpPr>
          <p:cNvPr id="2" name="Rectangle 1"/>
          <p:cNvSpPr/>
          <p:nvPr/>
        </p:nvSpPr>
        <p:spPr>
          <a:xfrm>
            <a:off x="5257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676400" y="4819472"/>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1776652"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1828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1828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3581401"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1828800" y="4388382"/>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676400" y="5613266"/>
            <a:ext cx="8839200" cy="707886"/>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a:solidFill>
                  <a:srgbClr val="669900"/>
                </a:solidFill>
                <a:latin typeface="Liberation Mono"/>
              </a:rPr>
              <a:t>'a'</a:t>
            </a:r>
            <a:r>
              <a:rPr lang="en-IN" sz="2000" dirty="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BY</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a:solidFill>
                  <a:srgbClr val="669900"/>
                </a:solidFill>
                <a:latin typeface="Liberation Mono"/>
              </a:rPr>
              <a:t>'a'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BY</a:t>
            </a:r>
            <a:r>
              <a:rPr lang="en-IN" sz="2000" dirty="0">
                <a:solidFill>
                  <a:srgbClr val="000000"/>
                </a:solidFill>
                <a:latin typeface="Liberation Mono"/>
              </a:rPr>
              <a:t> </a:t>
            </a:r>
            <a:r>
              <a:rPr lang="en-IN" sz="2000" dirty="0">
                <a:solidFill>
                  <a:srgbClr val="669900"/>
                </a:solidFill>
                <a:latin typeface="Liberation Mono"/>
              </a:rPr>
              <a:t>'a'</a:t>
            </a:r>
            <a:r>
              <a:rPr lang="en-IN" sz="2000" dirty="0">
                <a:solidFill>
                  <a:srgbClr val="999999"/>
                </a:solidFill>
                <a:latin typeface="Liberation Mono"/>
              </a:rPr>
              <a:t>;</a:t>
            </a:r>
            <a:endParaRPr lang="en-IN" sz="2000" dirty="0"/>
          </a:p>
        </p:txBody>
      </p:sp>
      <p:sp>
        <p:nvSpPr>
          <p:cNvPr id="8" name="Rectangle 7"/>
          <p:cNvSpPr/>
          <p:nvPr/>
        </p:nvSpPr>
        <p:spPr>
          <a:xfrm>
            <a:off x="1676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1752600" y="1721400"/>
            <a:ext cx="7997003" cy="440781"/>
          </a:xfrm>
          <a:prstGeom prst="rect">
            <a:avLst/>
          </a:prstGeom>
        </p:spPr>
      </p:pic>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47974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665515" y="4953001"/>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Update LIMIT, and DELETE LIMIT statement in MySQL.</a:t>
            </a:r>
          </a:p>
        </p:txBody>
      </p:sp>
      <p:sp>
        <p:nvSpPr>
          <p:cNvPr id="6" name="Rectangle 5"/>
          <p:cNvSpPr/>
          <p:nvPr/>
        </p:nvSpPr>
        <p:spPr>
          <a:xfrm>
            <a:off x="1689101" y="680591"/>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676400" y="2695308"/>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349515"/>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676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ORDER BY clause is used to sort the records in your result set.</a:t>
            </a:r>
          </a:p>
        </p:txBody>
      </p:sp>
      <p:sp>
        <p:nvSpPr>
          <p:cNvPr id="6" name="Rectangle 5"/>
          <p:cNvSpPr/>
          <p:nvPr/>
        </p:nvSpPr>
        <p:spPr>
          <a:xfrm>
            <a:off x="1583872" y="2356591"/>
            <a:ext cx="9024257" cy="401648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IN" sz="1700" dirty="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IN" sz="1700" dirty="0">
                <a:latin typeface="Arial" panose="020B0604020202020204" pitchFamily="34" charset="0"/>
                <a:ea typeface="Times New Roman" panose="02020603050405020304" pitchFamily="18" charset="0"/>
              </a:rPr>
              <a:t>COMM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a:latin typeface="Arial" panose="020B0604020202020204" pitchFamily="34" charset="0"/>
                <a:cs typeface="Arial" panose="020B0604020202020204" pitchFamily="34" charset="0"/>
              </a:rPr>
              <a:t>ENAME, </a:t>
            </a:r>
            <a:r>
              <a:rPr lang="en-IN" sz="1700" dirty="0">
                <a:solidFill>
                  <a:srgbClr val="DD4A68"/>
                </a:solidFill>
                <a:latin typeface="Arial" panose="020B0604020202020204" pitchFamily="34" charset="0"/>
                <a:ea typeface="Times New Roman" panose="02020603050405020304" pitchFamily="18" charset="0"/>
              </a:rPr>
              <a:t>length</a:t>
            </a:r>
            <a:r>
              <a:rPr lang="en-IN" sz="1700" dirty="0">
                <a:solidFill>
                  <a:schemeClr val="bg1">
                    <a:lumMod val="65000"/>
                  </a:schemeClr>
                </a:solidFill>
                <a:latin typeface="Arial" panose="020B0604020202020204" pitchFamily="34" charset="0"/>
                <a:cs typeface="Arial" panose="020B0604020202020204" pitchFamily="34" charset="0"/>
              </a:rPr>
              <a:t>(</a:t>
            </a:r>
            <a:r>
              <a:rPr lang="en-IN" sz="1700" dirty="0">
                <a:latin typeface="Arial" panose="020B0604020202020204" pitchFamily="34" charset="0"/>
                <a:cs typeface="Arial" panose="020B0604020202020204" pitchFamily="34" charset="0"/>
              </a:rPr>
              <a:t>ENAME</a:t>
            </a:r>
            <a:r>
              <a:rPr lang="en-IN" sz="1700" dirty="0">
                <a:solidFill>
                  <a:schemeClr val="bg1">
                    <a:lumMod val="65000"/>
                  </a:schemeClr>
                </a:solidFill>
                <a:latin typeface="Arial" panose="020B0604020202020204" pitchFamily="34" charset="0"/>
                <a:cs typeface="Arial" panose="020B0604020202020204" pitchFamily="34" charset="0"/>
              </a:rPr>
              <a:t>)</a:t>
            </a:r>
            <a:r>
              <a:rPr lang="en-IN" sz="1700" dirty="0">
                <a:latin typeface="Arial" panose="020B0604020202020204" pitchFamily="34" charset="0"/>
                <a:cs typeface="Arial" panose="020B0604020202020204" pitchFamily="34"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IN" sz="1700" dirty="0">
                <a:solidFill>
                  <a:srgbClr val="DD4A68"/>
                </a:solidFill>
                <a:latin typeface="Arial" panose="020B0604020202020204" pitchFamily="34" charset="0"/>
                <a:ea typeface="Times New Roman" panose="02020603050405020304" pitchFamily="18" charset="0"/>
              </a:rPr>
              <a:t>length</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latin typeface="Arial" panose="020B0604020202020204" pitchFamily="34" charset="0"/>
                <a:ea typeface="Times New Roman" panose="02020603050405020304" pitchFamily="18" charset="0"/>
              </a:rPr>
              <a:t>ENAME</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latin typeface="Arial" panose="020B0604020202020204" pitchFamily="34" charset="0"/>
                <a:ea typeface="Times New Roman" panose="02020603050405020304" pitchFamily="18" charset="0"/>
              </a:rPr>
              <a:t>ENAME</a:t>
            </a:r>
            <a:r>
              <a:rPr lang="en-IN" sz="1700" dirty="0">
                <a:solidFill>
                  <a:srgbClr val="DD4A68"/>
                </a:solidFill>
                <a:latin typeface="Arial" panose="020B0604020202020204" pitchFamily="34" charset="0"/>
                <a:ea typeface="Times New Roman" panose="02020603050405020304" pitchFamily="18" charset="0"/>
              </a:rPr>
              <a:t> desc</a:t>
            </a: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sz="1700" dirty="0">
                <a:solidFill>
                  <a:srgbClr val="DD4A68"/>
                </a:solidFill>
                <a:latin typeface="Arial" panose="020B0604020202020204" pitchFamily="34" charset="0"/>
                <a:ea typeface="Times New Roman" panose="02020603050405020304" pitchFamily="18" charset="0"/>
              </a:rPr>
              <a:t>IF</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latin typeface="Arial" panose="020B0604020202020204" pitchFamily="34" charset="0"/>
                <a:ea typeface="Times New Roman" panose="02020603050405020304" pitchFamily="18" charset="0"/>
              </a:rPr>
              <a:t>JOB</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chemeClr val="accent5">
                    <a:lumMod val="75000"/>
                  </a:schemeClr>
                </a:solidFill>
                <a:latin typeface="Arial" panose="020B0604020202020204" pitchFamily="34" charset="0"/>
                <a:ea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DD4A68"/>
                </a:solidFill>
                <a:latin typeface="Arial" panose="020B0604020202020204" pitchFamily="34" charset="0"/>
                <a:ea typeface="Times New Roman" panose="02020603050405020304" pitchFamily="18" charset="0"/>
              </a:rPr>
              <a:t>IF</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latin typeface="Arial" panose="020B0604020202020204" pitchFamily="34" charset="0"/>
                <a:ea typeface="Times New Roman" panose="02020603050405020304" pitchFamily="18" charset="0"/>
              </a:rPr>
              <a:t>JOB</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chemeClr val="accent5">
                    <a:lumMod val="75000"/>
                  </a:schemeClr>
                </a:solidFill>
                <a:latin typeface="Arial" panose="020B0604020202020204" pitchFamily="34" charset="0"/>
                <a:ea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latin typeface="Arial" panose="020B0604020202020204" pitchFamily="34" charset="0"/>
                <a:ea typeface="Times New Roman" panose="02020603050405020304" pitchFamily="18" charset="0"/>
              </a:rPr>
              <a:t>null</a:t>
            </a:r>
            <a:r>
              <a:rPr lang="en-IN" sz="1700" dirty="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sz="1700" dirty="0">
                <a:solidFill>
                  <a:srgbClr val="DD4A68"/>
                </a:solidFill>
                <a:latin typeface="Arial" panose="020B0604020202020204" pitchFamily="34" charset="0"/>
                <a:ea typeface="Times New Roman" panose="02020603050405020304" pitchFamily="18" charset="0"/>
              </a:rPr>
              <a:t>FIELD</a:t>
            </a:r>
            <a:r>
              <a:rPr lang="en-US" sz="1700" dirty="0">
                <a:solidFill>
                  <a:schemeClr val="bg1">
                    <a:lumMod val="65000"/>
                  </a:schemeClr>
                </a:solidFill>
                <a:latin typeface="Arial" panose="020B0604020202020204" pitchFamily="34" charset="0"/>
                <a:ea typeface="Times New Roman" panose="02020603050405020304" pitchFamily="18" charset="0"/>
              </a:rPr>
              <a:t>(</a:t>
            </a:r>
            <a:r>
              <a:rPr lang="en-US" sz="1700" dirty="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a:solidFill>
                  <a:schemeClr val="bg1">
                    <a:lumMod val="65000"/>
                  </a:schemeClr>
                </a:solidFill>
                <a:latin typeface="Arial" panose="020B0604020202020204" pitchFamily="34" charset="0"/>
                <a:ea typeface="Times New Roman" panose="02020603050405020304" pitchFamily="18" charset="0"/>
              </a:rPr>
              <a:t>)</a:t>
            </a:r>
            <a:endParaRPr lang="en-US"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IN" sz="1700" dirty="0">
                <a:solidFill>
                  <a:srgbClr val="DD4A68"/>
                </a:solidFill>
                <a:latin typeface="Arial" panose="020B0604020202020204" pitchFamily="34" charset="0"/>
                <a:ea typeface="Times New Roman" panose="02020603050405020304" pitchFamily="18" charset="0"/>
              </a:rPr>
              <a:t>ISNULL</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latin typeface="Arial" panose="020B0604020202020204" pitchFamily="34" charset="0"/>
                <a:ea typeface="Times New Roman" panose="02020603050405020304" pitchFamily="18" charset="0"/>
              </a:rPr>
              <a:t>COMM</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ENAME `e`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ENAME `e`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ENAME </a:t>
            </a:r>
            <a:r>
              <a:rPr lang="en-IN" sz="1700" dirty="0">
                <a:latin typeface="Arial" panose="020B0604020202020204" pitchFamily="34" charset="0"/>
                <a:ea typeface="Times New Roman" panose="02020603050405020304" pitchFamily="18" charset="0"/>
              </a:rPr>
              <a:t>'e'</a:t>
            </a:r>
            <a:r>
              <a:rPr lang="en-IN" sz="1700" dirty="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1676400" y="4079810"/>
            <a:ext cx="8839200" cy="1635191"/>
          </a:xfrm>
          <a:prstGeom prst="rect">
            <a:avLst/>
          </a:prstGeom>
          <a:solidFill>
            <a:schemeClr val="accent4">
              <a:lumMod val="75000"/>
            </a:schemeClr>
          </a:solidFill>
        </p:spPr>
        <p:txBody>
          <a:bodyPr wrap="square">
            <a:spAutoFit/>
          </a:bodyPr>
          <a:lstStyle/>
          <a:p>
            <a:pPr>
              <a:lnSpc>
                <a:spcPct val="107000"/>
              </a:lnSpc>
            </a:pPr>
            <a:r>
              <a:rPr lang="en-IN" b="1" dirty="0">
                <a:latin typeface="Arial" panose="020B0604020202020204" pitchFamily="34" charset="0"/>
                <a:ea typeface="Calibri" panose="020F0502020204030204" pitchFamily="34" charset="0"/>
                <a:cs typeface="Arial" panose="020B0604020202020204" pitchFamily="34" charset="0"/>
              </a:rPr>
              <a:t>Expressions in WHERE clause can use</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Arithmetic</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Comparison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Logical</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676400" y="193610"/>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using…</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calls (PRE-DEFINED / UDF)</a:t>
            </a:r>
          </a:p>
        </p:txBody>
      </p:sp>
      <p:sp>
        <p:nvSpPr>
          <p:cNvPr id="5" name="Rectangle 4"/>
          <p:cNvSpPr/>
          <p:nvPr/>
        </p:nvSpPr>
        <p:spPr>
          <a:xfrm>
            <a:off x="1676400" y="3059026"/>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676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676401" y="5638800"/>
            <a:ext cx="5362575" cy="342900"/>
          </a:xfrm>
          <a:prstGeom prst="rect">
            <a:avLst/>
          </a:prstGeom>
        </p:spPr>
      </p:pic>
      <p:pic>
        <p:nvPicPr>
          <p:cNvPr id="7" name="Picture 6"/>
          <p:cNvPicPr>
            <a:picLocks noChangeAspect="1"/>
          </p:cNvPicPr>
          <p:nvPr/>
        </p:nvPicPr>
        <p:blipFill>
          <a:blip r:embed="rId3"/>
          <a:stretch>
            <a:fillRect/>
          </a:stretch>
        </p:blipFill>
        <p:spPr>
          <a:xfrm>
            <a:off x="1752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676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676400" y="4217076"/>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AND.</a:t>
            </a:r>
            <a:r>
              <a:rPr lang="en-IN" sz="1400"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676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676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676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676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IN" dirty="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ea typeface="Times New Roman" panose="02020603050405020304" pitchFamily="18" charset="0"/>
                <a:cs typeface="Arial" panose="020B0604020202020204" pitchFamily="34" charset="0"/>
              </a:rPr>
              <a:t>PWD</a:t>
            </a:r>
            <a:r>
              <a:rPr lang="en-IN" dirty="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cs typeface="Arial" panose="020B0604020202020204" pitchFamily="34" charset="0"/>
              </a:rPr>
              <a:t> PWD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latin typeface="Arial" panose="020B0604020202020204" pitchFamily="34" charset="0"/>
                <a:ea typeface="Times New Roman" panose="02020603050405020304" pitchFamily="18" charset="0"/>
                <a:cs typeface="Arial" panose="020B0604020202020204" pitchFamily="34" charset="0"/>
              </a:rPr>
              <a:t>DEPTNO </a:t>
            </a:r>
            <a:r>
              <a:rPr lang="en-IN" dirty="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IN" dirty="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ea typeface="Times New Roman" panose="02020603050405020304" pitchFamily="18" charset="0"/>
                <a:cs typeface="Arial" panose="020B0604020202020204" pitchFamily="34" charset="0"/>
              </a:rPr>
              <a:t>PWD</a:t>
            </a:r>
            <a:r>
              <a:rPr lang="en-IN" dirty="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cs typeface="Arial" panose="020B0604020202020204" pitchFamily="34" charset="0"/>
              </a:rPr>
              <a:t> PWD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latin typeface="Arial" panose="020B0604020202020204" pitchFamily="34" charset="0"/>
                <a:ea typeface="Times New Roman" panose="02020603050405020304" pitchFamily="18" charset="0"/>
                <a:cs typeface="Arial" panose="020B0604020202020204" pitchFamily="34" charset="0"/>
              </a:rPr>
              <a:t>DEPTNO </a:t>
            </a:r>
            <a:r>
              <a:rPr lang="en-IN" dirty="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
        <p:nvSpPr>
          <p:cNvPr id="8" name="Rectangle 7"/>
          <p:cNvSpPr/>
          <p:nvPr/>
        </p:nvSpPr>
        <p:spPr>
          <a:xfrm>
            <a:off x="6324600" y="3821668"/>
            <a:ext cx="39624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Note: Both the statements are same.</a:t>
            </a: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676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676400" y="4953001"/>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IN" dirty="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JOB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'MANAGER'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UNION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IN" dirty="0"/>
              <a:t>EMP</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JOB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2247900" y="3172362"/>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NOT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676400" y="889597"/>
            <a:ext cx="4075200" cy="761978"/>
          </a:xfrm>
          <a:prstGeom prst="rect">
            <a:avLst/>
          </a:prstGeom>
        </p:spPr>
      </p:pic>
      <p:pic>
        <p:nvPicPr>
          <p:cNvPr id="8" name="Picture 7"/>
          <p:cNvPicPr>
            <a:picLocks noChangeAspect="1"/>
          </p:cNvPicPr>
          <p:nvPr/>
        </p:nvPicPr>
        <p:blipFill>
          <a:blip r:embed="rId3"/>
          <a:stretch>
            <a:fillRect/>
          </a:stretch>
        </p:blipFill>
        <p:spPr>
          <a:xfrm>
            <a:off x="6093524" y="841589"/>
            <a:ext cx="4074067" cy="809986"/>
          </a:xfrm>
          <a:prstGeom prst="rect">
            <a:avLst/>
          </a:prstGeom>
        </p:spPr>
      </p:pic>
      <p:pic>
        <p:nvPicPr>
          <p:cNvPr id="9" name="Picture 8"/>
          <p:cNvPicPr>
            <a:picLocks noChangeAspect="1"/>
          </p:cNvPicPr>
          <p:nvPr/>
        </p:nvPicPr>
        <p:blipFill>
          <a:blip r:embed="rId4"/>
          <a:stretch>
            <a:fillRect/>
          </a:stretch>
        </p:blipFill>
        <p:spPr>
          <a:xfrm>
            <a:off x="1676398" y="1991048"/>
            <a:ext cx="4075200" cy="794545"/>
          </a:xfrm>
          <a:prstGeom prst="rect">
            <a:avLst/>
          </a:prstGeom>
        </p:spPr>
      </p:pic>
      <p:pic>
        <p:nvPicPr>
          <p:cNvPr id="10" name="Picture 9"/>
          <p:cNvPicPr>
            <a:picLocks noChangeAspect="1"/>
          </p:cNvPicPr>
          <p:nvPr/>
        </p:nvPicPr>
        <p:blipFill>
          <a:blip r:embed="rId5"/>
          <a:stretch>
            <a:fillRect/>
          </a:stretch>
        </p:blipFill>
        <p:spPr>
          <a:xfrm>
            <a:off x="6093523" y="2001934"/>
            <a:ext cx="4075200" cy="834041"/>
          </a:xfrm>
          <a:prstGeom prst="rect">
            <a:avLst/>
          </a:prstGeom>
        </p:spPr>
      </p:pic>
      <p:cxnSp>
        <p:nvCxnSpPr>
          <p:cNvPr id="12" name="Straight Connector 11"/>
          <p:cNvCxnSpPr/>
          <p:nvPr/>
        </p:nvCxnSpPr>
        <p:spPr>
          <a:xfrm>
            <a:off x="1676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91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676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712027" y="666690"/>
            <a:ext cx="997389" cy="400110"/>
          </a:xfrm>
          <a:prstGeom prst="rect">
            <a:avLst/>
          </a:prstGeom>
        </p:spPr>
        <p:txBody>
          <a:bodyPr wrap="none">
            <a:spAutoFit/>
          </a:bodyPr>
          <a:lstStyle/>
          <a:p>
            <a:r>
              <a:rPr lang="en-US" sz="2000" b="1" i="1" dirty="0">
                <a:solidFill>
                  <a:schemeClr val="bg1">
                    <a:lumMod val="85000"/>
                  </a:schemeClr>
                </a:solidFill>
                <a:latin typeface="Arial" pitchFamily="34" charset="0"/>
                <a:cs typeface="Arial" pitchFamily="34" charset="0"/>
              </a:rPr>
              <a:t>syntax</a:t>
            </a:r>
            <a:endParaRPr lang="en-US" sz="2800" b="1" i="1" dirty="0">
              <a:solidFill>
                <a:schemeClr val="bg1">
                  <a:lumMod val="85000"/>
                </a:schemeClr>
              </a:solidFill>
              <a:latin typeface="Arial" pitchFamily="34" charset="0"/>
              <a:cs typeface="Arial" pitchFamily="34" charset="0"/>
            </a:endParaRPr>
          </a:p>
        </p:txBody>
      </p:sp>
      <p:sp>
        <p:nvSpPr>
          <p:cNvPr id="3" name="Rectangle 2"/>
          <p:cNvSpPr/>
          <p:nvPr/>
        </p:nvSpPr>
        <p:spPr>
          <a:xfrm>
            <a:off x="1676400" y="1419762"/>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 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1676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a:t>\% 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5334001"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651000" y="4652970"/>
            <a:ext cx="4002974" cy="787195"/>
          </a:xfrm>
          <a:prstGeom prst="rect">
            <a:avLst/>
          </a:prstGeom>
        </p:spPr>
      </p:pic>
      <p:pic>
        <p:nvPicPr>
          <p:cNvPr id="8" name="Picture 7"/>
          <p:cNvPicPr>
            <a:picLocks noChangeAspect="1"/>
          </p:cNvPicPr>
          <p:nvPr/>
        </p:nvPicPr>
        <p:blipFill>
          <a:blip r:embed="rId3"/>
          <a:stretch>
            <a:fillRect/>
          </a:stretch>
        </p:blipFill>
        <p:spPr>
          <a:xfrm>
            <a:off x="5732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database?</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0" y="2209800"/>
            <a:ext cx="1219200" cy="1685178"/>
          </a:xfrm>
          <a:prstGeom prst="rect">
            <a:avLst/>
          </a:prstGeom>
        </p:spPr>
      </p:pic>
      <p:sp>
        <p:nvSpPr>
          <p:cNvPr id="3" name="Rectangle 2"/>
          <p:cNvSpPr/>
          <p:nvPr/>
        </p:nvSpPr>
        <p:spPr>
          <a:xfrm>
            <a:off x="1752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b="1" i="1" dirty="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a:solidFill>
                  <a:srgbClr val="DC525C"/>
                </a:solidFill>
                <a:latin typeface="Segoe UI Light" panose="020B0502040204020203" pitchFamily="34" charset="0"/>
                <a:cs typeface="Segoe UI Light" panose="020B0502040204020203" pitchFamily="34" charset="0"/>
              </a:rPr>
              <a:t>expressions</a:t>
            </a: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676401" y="663714"/>
            <a:ext cx="2845651" cy="523220"/>
          </a:xfrm>
          <a:prstGeom prst="rect">
            <a:avLst/>
          </a:prstGeom>
        </p:spPr>
        <p:txBody>
          <a:bodyPr wrap="none">
            <a:spAutoFit/>
          </a:bodyPr>
          <a:lstStyle/>
          <a:p>
            <a:r>
              <a:rPr lang="en-US" sz="2800" b="1" i="1" dirty="0">
                <a:latin typeface="Arial" pitchFamily="34" charset="0"/>
                <a:cs typeface="Arial" pitchFamily="34" charset="0"/>
              </a:rPr>
              <a:t>SELECT</a:t>
            </a:r>
            <a:r>
              <a:rPr lang="en-US" b="1" i="1" dirty="0">
                <a:latin typeface="Arial" pitchFamily="34" charset="0"/>
                <a:cs typeface="Arial" pitchFamily="34" charset="0"/>
              </a:rPr>
              <a:t> </a:t>
            </a:r>
            <a:r>
              <a:rPr lang="en-US" sz="2800" b="1" i="1" dirty="0">
                <a:latin typeface="Arial" pitchFamily="34" charset="0"/>
                <a:cs typeface="Arial" pitchFamily="34" charset="0"/>
              </a:rPr>
              <a:t>syntax</a:t>
            </a:r>
          </a:p>
        </p:txBody>
      </p:sp>
      <p:sp>
        <p:nvSpPr>
          <p:cNvPr id="8" name="Rectangle 7"/>
          <p:cNvSpPr/>
          <p:nvPr/>
        </p:nvSpPr>
        <p:spPr>
          <a:xfrm>
            <a:off x="1676400" y="1771472"/>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a:latin typeface="Arial" pitchFamily="34" charset="0"/>
                <a:cs typeface="Arial" pitchFamily="34" charset="0"/>
              </a:rPr>
              <a:t>ename,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a:latin typeface="Arial" pitchFamily="34" charset="0"/>
                <a:cs typeface="Arial" pitchFamily="34" charset="0"/>
              </a:rPr>
              <a:t>ename,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latin typeface="Arial" panose="020B0604020202020204" pitchFamily="34" charset="0"/>
                <a:cs typeface="Arial" panose="020B0604020202020204" pitchFamily="34" charset="0"/>
              </a:rPr>
              <a:t>EMP;</a:t>
            </a: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3" name="Rectangle 2"/>
          <p:cNvSpPr/>
          <p:nvPr/>
        </p:nvSpPr>
        <p:spPr>
          <a:xfrm>
            <a:off x="1676400" y="228601"/>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676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4267201"/>
            <a:ext cx="5029200" cy="2452035"/>
          </a:xfrm>
          <a:prstGeom prst="rect">
            <a:avLst/>
          </a:prstGeom>
        </p:spPr>
      </p:pic>
      <p:sp>
        <p:nvSpPr>
          <p:cNvPr id="8" name="Rectangle 7"/>
          <p:cNvSpPr/>
          <p:nvPr/>
        </p:nvSpPr>
        <p:spPr>
          <a:xfrm>
            <a:off x="1600200" y="1602279"/>
            <a:ext cx="8839200" cy="400110"/>
          </a:xfrm>
          <a:prstGeom prst="rect">
            <a:avLst/>
          </a:prstGeom>
        </p:spPr>
        <p:txBody>
          <a:bodyPr wrap="square">
            <a:spAutoFit/>
          </a:bodyPr>
          <a:lstStyle/>
          <a:p>
            <a:r>
              <a:rPr lang="en-IN" sz="2000" dirty="0">
                <a:solidFill>
                  <a:srgbClr val="FF0000"/>
                </a:solidFill>
                <a:latin typeface="Cambria" panose="02040503050406030204" pitchFamily="18" charset="0"/>
                <a:cs typeface="Segoe UI Semilight" panose="020B0402040204020203" pitchFamily="34" charset="0"/>
              </a:rPr>
              <a:t>DISTINCT (if used outside an aggregation function) that is superfluous.</a:t>
            </a:r>
          </a:p>
        </p:txBody>
      </p:sp>
      <p:pic>
        <p:nvPicPr>
          <p:cNvPr id="9" name="Picture 8"/>
          <p:cNvPicPr>
            <a:picLocks noChangeAspect="1"/>
          </p:cNvPicPr>
          <p:nvPr/>
        </p:nvPicPr>
        <p:blipFill>
          <a:blip r:embed="rId3"/>
          <a:stretch>
            <a:fillRect/>
          </a:stretch>
        </p:blipFill>
        <p:spPr>
          <a:xfrm>
            <a:off x="1632857" y="2040489"/>
            <a:ext cx="8743950" cy="495300"/>
          </a:xfrm>
          <a:prstGeom prst="rect">
            <a:avLst/>
          </a:prstGeom>
        </p:spPr>
      </p:pic>
      <p:pic>
        <p:nvPicPr>
          <p:cNvPr id="10" name="Picture 9"/>
          <p:cNvPicPr>
            <a:picLocks noChangeAspect="1"/>
          </p:cNvPicPr>
          <p:nvPr/>
        </p:nvPicPr>
        <p:blipFill>
          <a:blip r:embed="rId4"/>
          <a:stretch>
            <a:fillRect/>
          </a:stretch>
        </p:blipFill>
        <p:spPr>
          <a:xfrm>
            <a:off x="1661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 with DISTINCT</a:t>
            </a:r>
          </a:p>
        </p:txBody>
      </p:sp>
      <p:sp>
        <p:nvSpPr>
          <p:cNvPr id="3" name="Rectangle 2"/>
          <p:cNvSpPr/>
          <p:nvPr/>
        </p:nvSpPr>
        <p:spPr>
          <a:xfrm>
            <a:off x="1676400" y="228601"/>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1600200" y="3249265"/>
            <a:ext cx="8839200" cy="400110"/>
          </a:xfrm>
          <a:prstGeom prst="rect">
            <a:avLst/>
          </a:prstGeom>
        </p:spPr>
        <p:txBody>
          <a:bodyPr wrap="square">
            <a:spAutoFit/>
          </a:bodyPr>
          <a:lstStyle/>
          <a:p>
            <a:r>
              <a:rPr lang="en-IN" sz="2000" dirty="0">
                <a:solidFill>
                  <a:srgbClr val="FF0000"/>
                </a:solidFill>
                <a:latin typeface="Cambria" panose="02040503050406030204" pitchFamily="18" charset="0"/>
                <a:cs typeface="Segoe UI Semilight" panose="020B0402040204020203" pitchFamily="34" charset="0"/>
              </a:rPr>
              <a:t>DISTINCT (if used outside an aggregation function) that is superfluous.</a:t>
            </a:r>
          </a:p>
        </p:txBody>
      </p:sp>
      <p:grpSp>
        <p:nvGrpSpPr>
          <p:cNvPr id="6" name="Group 5"/>
          <p:cNvGrpSpPr/>
          <p:nvPr/>
        </p:nvGrpSpPr>
        <p:grpSpPr>
          <a:xfrm>
            <a:off x="1981201" y="4163666"/>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1828800" y="1676401"/>
            <a:ext cx="8610600" cy="646331"/>
          </a:xfrm>
          <a:prstGeom prst="rect">
            <a:avLst/>
          </a:prstGeom>
        </p:spPr>
        <p:txBody>
          <a:bodyPr wrap="square">
            <a:spAutoFit/>
          </a:bodyPr>
          <a:lstStyle/>
          <a:p>
            <a:r>
              <a:rPr lang="en-IN" sz="3000" i="1" dirty="0">
                <a:solidFill>
                  <a:srgbClr val="FFC000"/>
                </a:solidFill>
                <a:latin typeface="Verdana" panose="020B0604030504040204" pitchFamily="34" charset="0"/>
                <a:ea typeface="Verdana" panose="020B0604030504040204" pitchFamily="34" charset="0"/>
              </a:rPr>
              <a:t>G</a:t>
            </a:r>
            <a:r>
              <a:rPr lang="en-IN" sz="3000" i="1" baseline="-25000" dirty="0">
                <a:solidFill>
                  <a:srgbClr val="FFC000"/>
                </a:solidFill>
                <a:latin typeface="Verdana" panose="020B0604030504040204" pitchFamily="34" charset="0"/>
                <a:ea typeface="Verdana" panose="020B0604030504040204" pitchFamily="34" charset="0"/>
              </a:rPr>
              <a:t>1,</a:t>
            </a:r>
            <a:r>
              <a:rPr lang="en-IN" sz="3000" i="1" dirty="0">
                <a:solidFill>
                  <a:srgbClr val="FFC000"/>
                </a:solidFill>
                <a:latin typeface="Verdana" panose="020B0604030504040204" pitchFamily="34" charset="0"/>
                <a:ea typeface="Verdana" panose="020B0604030504040204" pitchFamily="34" charset="0"/>
              </a:rPr>
              <a:t>G</a:t>
            </a:r>
            <a:r>
              <a:rPr lang="en-IN" sz="3000" i="1" baseline="-25000" dirty="0">
                <a:solidFill>
                  <a:srgbClr val="FFC000"/>
                </a:solidFill>
                <a:latin typeface="Verdana" panose="020B0604030504040204" pitchFamily="34" charset="0"/>
                <a:ea typeface="Verdana" panose="020B0604030504040204" pitchFamily="34" charset="0"/>
              </a:rPr>
              <a:t>2,….,</a:t>
            </a:r>
            <a:r>
              <a:rPr lang="en-IN" sz="3000" i="1" dirty="0">
                <a:solidFill>
                  <a:srgbClr val="FFC000"/>
                </a:solidFill>
                <a:latin typeface="Verdana" panose="020B0604030504040204" pitchFamily="34" charset="0"/>
                <a:ea typeface="Verdana" panose="020B0604030504040204" pitchFamily="34" charset="0"/>
              </a:rPr>
              <a:t>G</a:t>
            </a:r>
            <a:r>
              <a:rPr lang="en-IN" sz="3000" i="1" baseline="-25000" dirty="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a:solidFill>
                  <a:srgbClr val="FFC000"/>
                </a:solidFill>
                <a:latin typeface="Verdana" panose="020B0604030504040204" pitchFamily="34" charset="0"/>
                <a:ea typeface="Verdana" panose="020B0604030504040204" pitchFamily="34" charset="0"/>
              </a:rPr>
              <a:t>G</a:t>
            </a:r>
            <a:r>
              <a:rPr lang="en-IN" sz="3000" i="1" dirty="0">
                <a:solidFill>
                  <a:srgbClr val="FFC000"/>
                </a:solidFill>
                <a:latin typeface="Verdana" panose="020B0604030504040204" pitchFamily="34" charset="0"/>
                <a:ea typeface="Verdana" panose="020B0604030504040204" pitchFamily="34" charset="0"/>
              </a:rPr>
              <a:t>F</a:t>
            </a:r>
            <a:r>
              <a:rPr lang="en-IN" sz="3000" i="1" baseline="-25000" dirty="0">
                <a:solidFill>
                  <a:srgbClr val="FFC000"/>
                </a:solidFill>
                <a:latin typeface="Verdana" panose="020B0604030504040204" pitchFamily="34" charset="0"/>
                <a:ea typeface="Verdana" panose="020B0604030504040204" pitchFamily="34" charset="0"/>
              </a:rPr>
              <a:t>1</a:t>
            </a:r>
            <a:r>
              <a:rPr lang="en-IN" sz="3000" i="1" dirty="0">
                <a:solidFill>
                  <a:srgbClr val="FFC000"/>
                </a:solidFill>
                <a:latin typeface="Verdana" panose="020B0604030504040204" pitchFamily="34" charset="0"/>
                <a:ea typeface="Verdana" panose="020B0604030504040204" pitchFamily="34" charset="0"/>
              </a:rPr>
              <a:t>(A</a:t>
            </a:r>
            <a:r>
              <a:rPr lang="en-IN" sz="3000" i="1" baseline="-25000" dirty="0">
                <a:solidFill>
                  <a:srgbClr val="FFC000"/>
                </a:solidFill>
                <a:latin typeface="Verdana" panose="020B0604030504040204" pitchFamily="34" charset="0"/>
                <a:ea typeface="Verdana" panose="020B0604030504040204" pitchFamily="34" charset="0"/>
              </a:rPr>
              <a:t>1</a:t>
            </a:r>
            <a:r>
              <a:rPr lang="en-IN" sz="3000" i="1" dirty="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a:solidFill>
                  <a:srgbClr val="FFC000"/>
                </a:solidFill>
                <a:latin typeface="Verdana" panose="020B0604030504040204" pitchFamily="34" charset="0"/>
                <a:ea typeface="Verdana" panose="020B0604030504040204" pitchFamily="34" charset="0"/>
              </a:rPr>
              <a:t>F</a:t>
            </a:r>
            <a:r>
              <a:rPr lang="en-IN" sz="3000" i="1" baseline="-25000" dirty="0">
                <a:solidFill>
                  <a:srgbClr val="FFC000"/>
                </a:solidFill>
                <a:latin typeface="Verdana" panose="020B0604030504040204" pitchFamily="34" charset="0"/>
                <a:ea typeface="Verdana" panose="020B0604030504040204" pitchFamily="34" charset="0"/>
              </a:rPr>
              <a:t>2</a:t>
            </a:r>
            <a:r>
              <a:rPr lang="en-IN" sz="3000" i="1" dirty="0">
                <a:solidFill>
                  <a:srgbClr val="FFC000"/>
                </a:solidFill>
                <a:latin typeface="Verdana" panose="020B0604030504040204" pitchFamily="34" charset="0"/>
                <a:ea typeface="Verdana" panose="020B0604030504040204" pitchFamily="34" charset="0"/>
              </a:rPr>
              <a:t>(A</a:t>
            </a:r>
            <a:r>
              <a:rPr lang="en-IN" sz="3000" i="1" baseline="-25000" dirty="0">
                <a:solidFill>
                  <a:srgbClr val="FFC000"/>
                </a:solidFill>
                <a:latin typeface="Verdana" panose="020B0604030504040204" pitchFamily="34" charset="0"/>
                <a:ea typeface="Verdana" panose="020B0604030504040204" pitchFamily="34" charset="0"/>
              </a:rPr>
              <a:t>2</a:t>
            </a:r>
            <a:r>
              <a:rPr lang="en-IN" sz="3000" i="1" dirty="0">
                <a:solidFill>
                  <a:srgbClr val="FFC000"/>
                </a:solidFill>
                <a:latin typeface="Verdana" panose="020B0604030504040204" pitchFamily="34" charset="0"/>
                <a:ea typeface="Verdana" panose="020B0604030504040204" pitchFamily="34" charset="0"/>
              </a:rPr>
              <a:t>),</a:t>
            </a:r>
            <a:r>
              <a:rPr lang="en-IN" sz="3000" i="1" baseline="-25000" dirty="0">
                <a:solidFill>
                  <a:srgbClr val="FFC000"/>
                </a:solidFill>
                <a:latin typeface="Verdana" panose="020B0604030504040204" pitchFamily="34" charset="0"/>
                <a:ea typeface="Verdana" panose="020B0604030504040204" pitchFamily="34" charset="0"/>
              </a:rPr>
              <a:t>…..</a:t>
            </a:r>
            <a:r>
              <a:rPr lang="en-IN" sz="3000" i="1" dirty="0">
                <a:solidFill>
                  <a:srgbClr val="FFC000"/>
                </a:solidFill>
                <a:latin typeface="Verdana" panose="020B0604030504040204" pitchFamily="34" charset="0"/>
                <a:ea typeface="Verdana" panose="020B0604030504040204" pitchFamily="34" charset="0"/>
              </a:rPr>
              <a:t>F</a:t>
            </a:r>
            <a:r>
              <a:rPr lang="en-IN" sz="3000" i="1" baseline="-25000" dirty="0">
                <a:solidFill>
                  <a:srgbClr val="FFC000"/>
                </a:solidFill>
                <a:latin typeface="Verdana" panose="020B0604030504040204" pitchFamily="34" charset="0"/>
                <a:ea typeface="Verdana" panose="020B0604030504040204" pitchFamily="34" charset="0"/>
              </a:rPr>
              <a:t>m</a:t>
            </a:r>
            <a:r>
              <a:rPr lang="en-IN" sz="3000" i="1" dirty="0">
                <a:solidFill>
                  <a:srgbClr val="FFC000"/>
                </a:solidFill>
                <a:latin typeface="Verdana" panose="020B0604030504040204" pitchFamily="34" charset="0"/>
                <a:ea typeface="Verdana" panose="020B0604030504040204" pitchFamily="34" charset="0"/>
              </a:rPr>
              <a:t>(A</a:t>
            </a:r>
            <a:r>
              <a:rPr lang="en-IN" sz="3000" i="1" baseline="-25000" dirty="0">
                <a:solidFill>
                  <a:srgbClr val="FFC000"/>
                </a:solidFill>
                <a:latin typeface="Verdana" panose="020B0604030504040204" pitchFamily="34" charset="0"/>
                <a:ea typeface="Verdana" panose="020B0604030504040204" pitchFamily="34" charset="0"/>
              </a:rPr>
              <a:t>m</a:t>
            </a:r>
            <a:r>
              <a:rPr lang="en-IN" sz="3000" i="1" dirty="0">
                <a:solidFill>
                  <a:srgbClr val="FFC000"/>
                </a:solidFill>
                <a:latin typeface="Verdana" panose="020B0604030504040204" pitchFamily="34" charset="0"/>
                <a:ea typeface="Verdana" panose="020B0604030504040204" pitchFamily="34" charset="0"/>
              </a:rPr>
              <a:t>)</a:t>
            </a:r>
            <a:r>
              <a:rPr lang="en-IN" sz="5400" i="1" baseline="30000" dirty="0">
                <a:solidFill>
                  <a:srgbClr val="FFC000"/>
                </a:solidFill>
                <a:latin typeface="Verdana" panose="020B0604030504040204" pitchFamily="34" charset="0"/>
                <a:ea typeface="Verdana" panose="020B0604030504040204" pitchFamily="34" charset="0"/>
              </a:rPr>
              <a:t> </a:t>
            </a:r>
            <a:r>
              <a:rPr lang="en-IN" sz="4800" baseline="30000" dirty="0">
                <a:solidFill>
                  <a:srgbClr val="FFC000"/>
                </a:solidFill>
                <a:latin typeface="Verdana" panose="020B0604030504040204" pitchFamily="34" charset="0"/>
                <a:ea typeface="Verdana" panose="020B0604030504040204" pitchFamily="34" charset="0"/>
              </a:rPr>
              <a:t>(r)</a:t>
            </a: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752600" y="762001"/>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p>
        </p:txBody>
      </p:sp>
      <p:sp>
        <p:nvSpPr>
          <p:cNvPr id="9" name="Rectangle 8"/>
          <p:cNvSpPr/>
          <p:nvPr/>
        </p:nvSpPr>
        <p:spPr>
          <a:xfrm>
            <a:off x="1752600" y="4976693"/>
            <a:ext cx="86868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1752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1752600" y="5478704"/>
            <a:ext cx="8686800" cy="388696"/>
          </a:xfrm>
          <a:prstGeom prst="rect">
            <a:avLst/>
          </a:prstGeom>
        </p:spPr>
        <p:txBody>
          <a:bodyPr wrap="square">
            <a:spAutoFit/>
          </a:bodyPr>
          <a:lstStyle/>
          <a:p>
            <a:pPr>
              <a:lnSpc>
                <a:spcPct val="107000"/>
              </a:lnSpc>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dirty="0">
                <a:solidFill>
                  <a:srgbClr val="000000"/>
                </a:solidFill>
                <a:latin typeface="Arial" panose="020B0604020202020204" pitchFamily="34" charset="0"/>
                <a:ea typeface="Times New Roman" panose="02020603050405020304" pitchFamily="18" charset="0"/>
              </a:rPr>
              <a:t>EMP</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a:solidFill>
                  <a:srgbClr val="DD4A68"/>
                </a:solidFill>
                <a:latin typeface="Arial" panose="020B0604020202020204" pitchFamily="34" charset="0"/>
                <a:ea typeface="Times New Roman" panose="02020603050405020304" pitchFamily="18" charset="0"/>
              </a:rPr>
              <a:t>field</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a:solidFill>
                  <a:srgbClr val="0077AA"/>
                </a:solidFill>
                <a:latin typeface="Liberation Mono"/>
              </a:rPr>
              <a:t>,...,G</a:t>
            </a:r>
            <a:r>
              <a:rPr lang="en-US" sz="2400" baseline="-25000" dirty="0">
                <a:solidFill>
                  <a:srgbClr val="0077AA"/>
                </a:solidFill>
                <a:latin typeface="Liberation Mono"/>
              </a:rPr>
              <a:t>n,</a:t>
            </a:r>
            <a:r>
              <a:rPr lang="en-US" dirty="0">
                <a:solidFill>
                  <a:srgbClr val="0077AA"/>
                </a:solidFill>
                <a:latin typeface="Liberation Mono"/>
              </a:rPr>
              <a:t>F</a:t>
            </a:r>
            <a:r>
              <a:rPr lang="en-US" sz="2400" baseline="-25000" dirty="0">
                <a:solidFill>
                  <a:srgbClr val="0077AA"/>
                </a:solidFill>
                <a:latin typeface="Liberation Mono"/>
              </a:rPr>
              <a:t>1</a:t>
            </a:r>
            <a:r>
              <a:rPr lang="en-US" dirty="0">
                <a:solidFill>
                  <a:srgbClr val="0077AA"/>
                </a:solidFill>
                <a:latin typeface="Liberation Mono"/>
              </a:rPr>
              <a:t>(A1),F</a:t>
            </a:r>
            <a:r>
              <a:rPr lang="en-US" sz="2400" baseline="-25000" dirty="0">
                <a:solidFill>
                  <a:srgbClr val="0077AA"/>
                </a:solidFill>
                <a:latin typeface="Liberation Mono"/>
              </a:rPr>
              <a:t>2</a:t>
            </a:r>
            <a:r>
              <a:rPr lang="en-US" dirty="0">
                <a:solidFill>
                  <a:srgbClr val="0077AA"/>
                </a:solidFill>
                <a:latin typeface="Liberation Mono"/>
              </a:rPr>
              <a:t>(A2),...F</a:t>
            </a:r>
            <a:r>
              <a:rPr lang="en-US" sz="2400" baseline="-25000" dirty="0">
                <a:solidFill>
                  <a:srgbClr val="0077AA"/>
                </a:solidFill>
                <a:latin typeface="Liberation Mono"/>
              </a:rPr>
              <a:t>m</a:t>
            </a:r>
            <a:r>
              <a:rPr lang="en-US" dirty="0">
                <a:solidFill>
                  <a:srgbClr val="0077AA"/>
                </a:solidFill>
                <a:latin typeface="Liberation Mono"/>
              </a:rPr>
              <a:t>(Am)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676400" y="70318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676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543794" y="2369404"/>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SUM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a:solidFill>
                  <a:srgbClr val="000000"/>
                </a:solidFill>
                <a:latin typeface="Arial" panose="020B0604020202020204" pitchFamily="34" charset="0"/>
                <a:ea typeface="Times New Roman" panose="02020603050405020304" pitchFamily="18" charset="0"/>
              </a:rPr>
              <a:t>EMP</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COALESCE</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SUM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a:solidFill>
                  <a:srgbClr val="000000"/>
                </a:solidFill>
                <a:latin typeface="Arial" panose="020B0604020202020204" pitchFamily="34" charset="0"/>
                <a:ea typeface="Times New Roman" panose="02020603050405020304" pitchFamily="18" charset="0"/>
              </a:rPr>
              <a:t>EMP</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676400" y="56853"/>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 table.</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228601"/>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4343400" y="1683604"/>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3219450" y="3128963"/>
            <a:ext cx="5753100" cy="600075"/>
          </a:xfrm>
          <a:prstGeom prst="rect">
            <a:avLst/>
          </a:prstGeom>
        </p:spPr>
      </p:pic>
      <p:pic>
        <p:nvPicPr>
          <p:cNvPr id="14" name="Picture 13"/>
          <p:cNvPicPr>
            <a:picLocks noChangeAspect="1"/>
          </p:cNvPicPr>
          <p:nvPr/>
        </p:nvPicPr>
        <p:blipFill>
          <a:blip r:embed="rId3"/>
          <a:stretch>
            <a:fillRect/>
          </a:stretch>
        </p:blipFill>
        <p:spPr>
          <a:xfrm>
            <a:off x="1710419" y="3911370"/>
            <a:ext cx="5038725" cy="466725"/>
          </a:xfrm>
          <a:prstGeom prst="rect">
            <a:avLst/>
          </a:prstGeom>
        </p:spPr>
      </p:pic>
      <p:grpSp>
        <p:nvGrpSpPr>
          <p:cNvPr id="23" name="Group 22"/>
          <p:cNvGrpSpPr/>
          <p:nvPr/>
        </p:nvGrpSpPr>
        <p:grpSpPr>
          <a:xfrm>
            <a:off x="6019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6749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924800" y="4503852"/>
            <a:ext cx="1552028" cy="461665"/>
          </a:xfrm>
          <a:prstGeom prst="rect">
            <a:avLst/>
          </a:prstGeom>
          <a:noFill/>
        </p:spPr>
        <p:txBody>
          <a:bodyPr wrap="none" rtlCol="0">
            <a:spAutoFit/>
          </a:bodyPr>
          <a:lstStyle/>
          <a:p>
            <a:r>
              <a:rPr lang="en-IN" sz="2400" dirty="0">
                <a:solidFill>
                  <a:srgbClr val="92D050"/>
                </a:solidFill>
              </a:rPr>
              <a:t>// ERROR</a:t>
            </a: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228601"/>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4343400" y="1683604"/>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3219450" y="3128963"/>
            <a:ext cx="5753100" cy="600075"/>
          </a:xfrm>
          <a:prstGeom prst="rect">
            <a:avLst/>
          </a:prstGeom>
        </p:spPr>
      </p:pic>
      <p:pic>
        <p:nvPicPr>
          <p:cNvPr id="12" name="Picture 11"/>
          <p:cNvPicPr>
            <a:picLocks noChangeAspect="1"/>
          </p:cNvPicPr>
          <p:nvPr/>
        </p:nvPicPr>
        <p:blipFill>
          <a:blip r:embed="rId3"/>
          <a:stretch>
            <a:fillRect/>
          </a:stretch>
        </p:blipFill>
        <p:spPr>
          <a:xfrm>
            <a:off x="1676400" y="4043362"/>
            <a:ext cx="5935320" cy="833438"/>
          </a:xfrm>
          <a:prstGeom prst="rect">
            <a:avLst/>
          </a:prstGeom>
        </p:spPr>
      </p:pic>
      <p:pic>
        <p:nvPicPr>
          <p:cNvPr id="13" name="Picture 12"/>
          <p:cNvPicPr>
            <a:picLocks noChangeAspect="1"/>
          </p:cNvPicPr>
          <p:nvPr/>
        </p:nvPicPr>
        <p:blipFill>
          <a:blip r:embed="rId4"/>
          <a:stretch>
            <a:fillRect/>
          </a:stretch>
        </p:blipFill>
        <p:spPr>
          <a:xfrm>
            <a:off x="1676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1219201"/>
            <a:ext cx="8686800" cy="1546577"/>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rgbClr val="527E67"/>
                </a:solidFill>
                <a:latin typeface="Arial" pitchFamily="34" charset="0"/>
                <a:ea typeface="+mj-ea"/>
                <a:cs typeface="Arial" pitchFamily="34" charset="0"/>
              </a:rPr>
              <a:t>  in the </a:t>
            </a:r>
            <a:r>
              <a:rPr lang="en-US" sz="2100" b="1" dirty="0">
                <a:solidFill>
                  <a:srgbClr val="527E67"/>
                </a:solidFill>
                <a:latin typeface="Arial" pitchFamily="34" charset="0"/>
                <a:ea typeface="+mj-ea"/>
                <a:cs typeface="Arial" pitchFamily="34" charset="0"/>
              </a:rPr>
              <a:t>SELECT-LIST</a:t>
            </a:r>
            <a:r>
              <a:rPr lang="en-US" sz="2100" dirty="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a:solidFill>
                  <a:srgbClr val="527E67"/>
                </a:solidFill>
                <a:latin typeface="Arial" pitchFamily="34" charset="0"/>
                <a:ea typeface="+mj-ea"/>
                <a:cs typeface="Arial" pitchFamily="34" charset="0"/>
              </a:rPr>
              <a:t>  in the </a:t>
            </a:r>
            <a:r>
              <a:rPr lang="en-US" sz="2100" b="1" dirty="0">
                <a:solidFill>
                  <a:srgbClr val="527E67"/>
                </a:solidFill>
                <a:latin typeface="Arial" pitchFamily="34" charset="0"/>
                <a:ea typeface="+mj-ea"/>
                <a:cs typeface="Arial" pitchFamily="34" charset="0"/>
              </a:rPr>
              <a:t>ORDER BY</a:t>
            </a:r>
            <a:r>
              <a:rPr lang="en-US" sz="2100" dirty="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a:solidFill>
                  <a:srgbClr val="527E67"/>
                </a:solidFill>
                <a:latin typeface="Arial" pitchFamily="34" charset="0"/>
                <a:ea typeface="+mj-ea"/>
                <a:cs typeface="Arial" pitchFamily="34" charset="0"/>
              </a:rPr>
              <a:t>  and in the </a:t>
            </a:r>
            <a:r>
              <a:rPr lang="en-US" sz="2100" b="1" dirty="0">
                <a:solidFill>
                  <a:srgbClr val="527E67"/>
                </a:solidFill>
                <a:latin typeface="Arial" pitchFamily="34" charset="0"/>
                <a:ea typeface="+mj-ea"/>
                <a:cs typeface="Arial" pitchFamily="34" charset="0"/>
              </a:rPr>
              <a:t>HAVING</a:t>
            </a:r>
            <a:r>
              <a:rPr lang="en-US" sz="2100" dirty="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152400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1752600" y="4775538"/>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WHERE or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1752600" y="2957875"/>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9144000" cy="1077218"/>
          </a:xfrm>
          <a:prstGeom prst="rect">
            <a:avLst/>
          </a:prstGeom>
          <a:solidFill>
            <a:schemeClr val="bg2">
              <a:lumMod val="10000"/>
            </a:schemeClr>
          </a:solidFill>
        </p:spPr>
        <p:txBody>
          <a:bodyPr wrap="square">
            <a:spAutoFit/>
          </a:bodyPr>
          <a:lstStyle/>
          <a:p>
            <a:pPr algn="r"/>
            <a:r>
              <a:rPr lang="en-US" sz="3200" b="1" i="1" dirty="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676400" y="1143001"/>
            <a:ext cx="8839200" cy="473975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AVG()</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 </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r>
              <a:rPr lang="en-IN" sz="2000" b="1" dirty="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a:solidFill>
                  <a:srgbClr val="FADF8A"/>
                </a:solidFill>
                <a:latin typeface="Arial" panose="020B0604020202020204" pitchFamily="34" charset="0"/>
                <a:cs typeface="Arial" panose="020B0604020202020204" pitchFamily="34" charset="0"/>
              </a:rPr>
              <a:t>COUNT()</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1524000" y="500037"/>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aggregate functions like (SUM, MIN, MAX, COUNT) are not allowed. </a:t>
            </a:r>
            <a:r>
              <a:rPr lang="en-IN" sz="1600" i="1" dirty="0" err="1">
                <a:solidFill>
                  <a:srgbClr val="FFFF00"/>
                </a:solidFill>
                <a:latin typeface="Arial" panose="020B0604020202020204" pitchFamily="34" charset="0"/>
                <a:cs typeface="Arial" panose="020B0604020202020204" pitchFamily="34" charset="0"/>
              </a:rPr>
              <a:t>Eg</a:t>
            </a:r>
            <a:r>
              <a:rPr lang="en-IN" sz="1600" i="1" dirty="0">
                <a:solidFill>
                  <a:srgbClr val="FFFF00"/>
                </a:solidFill>
                <a:latin typeface="Arial" panose="020B0604020202020204" pitchFamily="34" charset="0"/>
                <a:cs typeface="Arial" panose="020B0604020202020204" pitchFamily="34" charset="0"/>
              </a:rPr>
              <a:t>. SELECT SUM (sal) from EMP;</a:t>
            </a: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914400"/>
            <a:ext cx="8686800" cy="1569660"/>
          </a:xfrm>
          <a:prstGeom prst="rect">
            <a:avLst/>
          </a:prstGeom>
        </p:spPr>
        <p:txBody>
          <a:bodyPr wrap="square">
            <a:spAutoFit/>
          </a:bodyPr>
          <a:lstStyle/>
          <a:p>
            <a:pPr algn="ctr"/>
            <a:r>
              <a:rPr lang="en-US" sz="2400" dirty="0">
                <a:latin typeface="Arial" pitchFamily="34" charset="0"/>
                <a:cs typeface="Arial" pitchFamily="34" charset="0"/>
              </a:rPr>
              <a:t>A database is a system to </a:t>
            </a:r>
            <a:r>
              <a:rPr lang="en-US" sz="3200" b="1" dirty="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a:solidFill>
                  <a:srgbClr val="0070C0"/>
                </a:solidFill>
                <a:latin typeface="Arial" pitchFamily="34" charset="0"/>
                <a:cs typeface="Arial" pitchFamily="34" charset="0"/>
              </a:rPr>
              <a:t> </a:t>
            </a:r>
            <a:r>
              <a:rPr lang="en-US" sz="3200" b="1" dirty="0">
                <a:solidFill>
                  <a:srgbClr val="C00000"/>
                </a:solidFill>
                <a:latin typeface="Arial" pitchFamily="34" charset="0"/>
                <a:cs typeface="Arial" pitchFamily="34" charset="0"/>
              </a:rPr>
              <a:t>retrieve</a:t>
            </a:r>
            <a:r>
              <a:rPr lang="en-US" sz="2800" b="1" dirty="0">
                <a:solidFill>
                  <a:srgbClr val="C00000"/>
                </a:solidFill>
                <a:latin typeface="Arial" pitchFamily="34" charset="0"/>
                <a:cs typeface="Arial" pitchFamily="34" charset="0"/>
              </a:rPr>
              <a:t> </a:t>
            </a:r>
            <a:r>
              <a:rPr lang="en-US" sz="2400" dirty="0">
                <a:latin typeface="Arial" pitchFamily="34" charset="0"/>
                <a:cs typeface="Arial" pitchFamily="34" charset="0"/>
              </a:rPr>
              <a:t>large amounts of data easily, which is stored in </a:t>
            </a:r>
            <a:r>
              <a:rPr lang="en-US" sz="3200" b="1" dirty="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a:solidFill>
                  <a:srgbClr val="C00000"/>
                </a:solidFill>
                <a:latin typeface="Arial" pitchFamily="34" charset="0"/>
                <a:cs typeface="Arial" pitchFamily="34" charset="0"/>
              </a:rPr>
              <a:t> more data files</a:t>
            </a:r>
            <a:r>
              <a:rPr lang="en-US" sz="3200" b="1" dirty="0">
                <a:solidFill>
                  <a:srgbClr val="0070C0"/>
                </a:solidFill>
                <a:latin typeface="Arial" pitchFamily="34" charset="0"/>
                <a:cs typeface="Arial" pitchFamily="34" charset="0"/>
              </a:rPr>
              <a:t> </a:t>
            </a:r>
            <a:r>
              <a:rPr lang="en-US" sz="2400" dirty="0">
                <a:latin typeface="Arial" pitchFamily="34" charset="0"/>
                <a:cs typeface="Arial" pitchFamily="34" charset="0"/>
              </a:rPr>
              <a:t>by </a:t>
            </a:r>
            <a:r>
              <a:rPr lang="en-US" sz="3200" b="1" dirty="0">
                <a:solidFill>
                  <a:srgbClr val="C00000"/>
                </a:solidFill>
                <a:latin typeface="Arial" pitchFamily="34" charset="0"/>
                <a:cs typeface="Arial" pitchFamily="34" charset="0"/>
              </a:rPr>
              <a:t>one</a:t>
            </a:r>
            <a:r>
              <a:rPr lang="en-US" sz="3200" b="1" dirty="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a:t>
            </a:r>
            <a:r>
              <a:rPr lang="en-US" sz="3200" b="1" dirty="0">
                <a:solidFill>
                  <a:srgbClr val="C00000"/>
                </a:solidFill>
                <a:latin typeface="Arial" pitchFamily="34" charset="0"/>
                <a:cs typeface="Arial" pitchFamily="34" charset="0"/>
              </a:rPr>
              <a:t>more</a:t>
            </a:r>
            <a:r>
              <a:rPr lang="en-US" sz="3200" b="1" dirty="0">
                <a:solidFill>
                  <a:srgbClr val="0070C0"/>
                </a:solidFill>
                <a:latin typeface="Arial" pitchFamily="34" charset="0"/>
                <a:cs typeface="Arial" pitchFamily="34" charset="0"/>
              </a:rPr>
              <a:t> </a:t>
            </a:r>
            <a:r>
              <a:rPr lang="en-US" sz="3200" b="1" dirty="0">
                <a:solidFill>
                  <a:srgbClr val="C00000"/>
                </a:solidFill>
                <a:latin typeface="Arial" pitchFamily="34" charset="0"/>
                <a:cs typeface="Arial" pitchFamily="34" charset="0"/>
              </a:rPr>
              <a:t>users</a:t>
            </a:r>
            <a:r>
              <a:rPr lang="en-US" sz="3200" b="1" dirty="0">
                <a:latin typeface="Arial" pitchFamily="34" charset="0"/>
                <a:cs typeface="Arial" pitchFamily="34" charset="0"/>
              </a:rPr>
              <a:t>.</a:t>
            </a:r>
          </a:p>
        </p:txBody>
      </p:sp>
      <p:sp>
        <p:nvSpPr>
          <p:cNvPr id="4" name="Rectangle 3"/>
          <p:cNvSpPr/>
          <p:nvPr/>
        </p:nvSpPr>
        <p:spPr>
          <a:xfrm>
            <a:off x="1752600" y="2895601"/>
            <a:ext cx="8686800" cy="954107"/>
          </a:xfrm>
          <a:prstGeom prst="rect">
            <a:avLst/>
          </a:prstGeom>
        </p:spPr>
        <p:txBody>
          <a:bodyPr wrap="square">
            <a:spAutoFit/>
          </a:bodyPr>
          <a:lstStyle/>
          <a:p>
            <a:pPr algn="ctr"/>
            <a:r>
              <a:rPr lang="en-US" sz="2400" dirty="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a:latin typeface="Arial" pitchFamily="34" charset="0"/>
                <a:cs typeface="Arial" pitchFamily="34" charset="0"/>
              </a:rPr>
              <a:t>, hence the name </a:t>
            </a:r>
            <a:r>
              <a:rPr lang="en-US" sz="24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a:latin typeface="Arial" pitchFamily="34" charset="0"/>
                <a:cs typeface="Arial" pitchFamily="34" charset="0"/>
              </a:rPr>
              <a:t>"</a:t>
            </a:r>
            <a:r>
              <a:rPr lang="en-US" sz="2400" dirty="0">
                <a:latin typeface="Arial" pitchFamily="34" charset="0"/>
                <a:cs typeface="Arial" pitchFamily="34" charset="0"/>
              </a:rPr>
              <a:t>.</a:t>
            </a:r>
          </a:p>
        </p:txBody>
      </p:sp>
      <p:sp>
        <p:nvSpPr>
          <p:cNvPr id="5" name="Rectangle 4"/>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a:solidFill>
                  <a:srgbClr val="FFFF00"/>
                </a:solidFill>
                <a:latin typeface="Arial" panose="020B0604020202020204" pitchFamily="34" charset="0"/>
                <a:cs typeface="Arial" panose="020B0604020202020204" pitchFamily="34" charset="0"/>
              </a:rPr>
              <a:t>?</a:t>
            </a:r>
            <a:r>
              <a:rPr lang="en-US" sz="3600" dirty="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9296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1" y="3733800"/>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9144000" cy="1077218"/>
          </a:xfrm>
          <a:prstGeom prst="rect">
            <a:avLst/>
          </a:prstGeom>
          <a:solidFill>
            <a:schemeClr val="bg2">
              <a:lumMod val="10000"/>
            </a:schemeClr>
          </a:solidFill>
        </p:spPr>
        <p:txBody>
          <a:bodyPr wrap="square">
            <a:spAutoFit/>
          </a:bodyPr>
          <a:lstStyle/>
          <a:p>
            <a:pPr algn="r"/>
            <a:r>
              <a:rPr lang="en-US" sz="3200" b="1" i="1" dirty="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709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EMP</a:t>
            </a:r>
            <a:r>
              <a:rPr lang="en-US" dirty="0">
                <a:solidFill>
                  <a:srgbClr val="DD4A68"/>
                </a:solidFill>
                <a:latin typeface="Arial" panose="020B0604020202020204" pitchFamily="34" charset="0"/>
                <a:ea typeface="Times New Roman" panose="02020603050405020304" pitchFamily="18" charset="0"/>
              </a:rPr>
              <a:t>.*</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IF</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COMM </a:t>
            </a:r>
            <a:r>
              <a:rPr lang="en-IN" dirty="0">
                <a:solidFill>
                  <a:schemeClr val="accent5">
                    <a:lumMod val="75000"/>
                  </a:schemeClr>
                </a:solidFill>
                <a:latin typeface="Arial" panose="020B0604020202020204" pitchFamily="34" charset="0"/>
                <a:ea typeface="Times New Roman" panose="02020603050405020304" pitchFamily="18" charset="0"/>
              </a:rPr>
              <a:t>IS NULL</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NULL</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IF</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COMM </a:t>
            </a:r>
            <a:r>
              <a:rPr lang="en-IN" dirty="0">
                <a:solidFill>
                  <a:schemeClr val="accent5">
                    <a:lumMod val="75000"/>
                  </a:schemeClr>
                </a:solidFill>
                <a:latin typeface="Arial" panose="020B0604020202020204" pitchFamily="34" charset="0"/>
                <a:ea typeface="Times New Roman" panose="02020603050405020304" pitchFamily="18" charset="0"/>
              </a:rPr>
              <a:t>IS</a:t>
            </a:r>
            <a:r>
              <a:rPr lang="en-IN" dirty="0">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NOT</a:t>
            </a:r>
            <a:r>
              <a:rPr lang="en-IN" dirty="0">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NULL</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0</a:t>
            </a:r>
            <a:r>
              <a:rPr lang="en-IN" dirty="0">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NULL</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a:t>
            </a:r>
          </a:p>
        </p:txBody>
      </p:sp>
      <p:sp>
        <p:nvSpPr>
          <p:cNvPr id="4" name="Rectangle 3"/>
          <p:cNvSpPr/>
          <p:nvPr/>
        </p:nvSpPr>
        <p:spPr>
          <a:xfrm>
            <a:off x="1524000" y="500037"/>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aggregate functions like (SUM, MIN, MAX, COUNT) are not allowed. Eg. SELECT SUM (sal) from EMP;</a:t>
            </a:r>
          </a:p>
        </p:txBody>
      </p:sp>
      <p:sp>
        <p:nvSpPr>
          <p:cNvPr id="3" name="Rectangle 2"/>
          <p:cNvSpPr/>
          <p:nvPr/>
        </p:nvSpPr>
        <p:spPr>
          <a:xfrm>
            <a:off x="1752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990601"/>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676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1600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 table.</a:t>
            </a:r>
          </a:p>
        </p:txBody>
      </p:sp>
      <p:sp>
        <p:nvSpPr>
          <p:cNvPr id="7" name="Rectangle 6"/>
          <p:cNvSpPr/>
          <p:nvPr/>
        </p:nvSpPr>
        <p:spPr>
          <a:xfrm>
            <a:off x="1676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a:solidFill>
                  <a:srgbClr val="0077AA"/>
                </a:solidFill>
                <a:latin typeface="Liberation Mono"/>
              </a:rPr>
              <a:t>,...,G</a:t>
            </a:r>
            <a:r>
              <a:rPr lang="en-US" sz="2400" baseline="-25000" dirty="0">
                <a:solidFill>
                  <a:srgbClr val="0077AA"/>
                </a:solidFill>
                <a:latin typeface="Liberation Mono"/>
              </a:rPr>
              <a:t>n,</a:t>
            </a:r>
            <a:r>
              <a:rPr lang="en-US" dirty="0">
                <a:solidFill>
                  <a:srgbClr val="0077AA"/>
                </a:solidFill>
                <a:latin typeface="Liberation Mono"/>
              </a:rPr>
              <a:t>F</a:t>
            </a:r>
            <a:r>
              <a:rPr lang="en-US" sz="2400" baseline="-25000" dirty="0">
                <a:solidFill>
                  <a:srgbClr val="0077AA"/>
                </a:solidFill>
                <a:latin typeface="Liberation Mono"/>
              </a:rPr>
              <a:t>1</a:t>
            </a:r>
            <a:r>
              <a:rPr lang="en-US" dirty="0">
                <a:solidFill>
                  <a:srgbClr val="0077AA"/>
                </a:solidFill>
                <a:latin typeface="Liberation Mono"/>
              </a:rPr>
              <a:t>(A1),F</a:t>
            </a:r>
            <a:r>
              <a:rPr lang="en-US" sz="2400" baseline="-25000" dirty="0">
                <a:solidFill>
                  <a:srgbClr val="0077AA"/>
                </a:solidFill>
                <a:latin typeface="Liberation Mono"/>
              </a:rPr>
              <a:t>2</a:t>
            </a:r>
            <a:r>
              <a:rPr lang="en-US" dirty="0">
                <a:solidFill>
                  <a:srgbClr val="0077AA"/>
                </a:solidFill>
                <a:latin typeface="Liberation Mono"/>
              </a:rPr>
              <a:t>(A2),...F</a:t>
            </a:r>
            <a:r>
              <a:rPr lang="en-US" sz="2400" baseline="-25000" dirty="0">
                <a:solidFill>
                  <a:srgbClr val="0077AA"/>
                </a:solidFill>
                <a:latin typeface="Liberation Mono"/>
              </a:rPr>
              <a:t>m</a:t>
            </a:r>
            <a:r>
              <a:rPr lang="en-US" dirty="0">
                <a:solidFill>
                  <a:srgbClr val="0077AA"/>
                </a:solidFill>
                <a:latin typeface="Liberation Mono"/>
              </a:rPr>
              <a:t>(Am)  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9144000" cy="1077218"/>
          </a:xfrm>
          <a:prstGeom prst="rect">
            <a:avLst/>
          </a:prstGeom>
          <a:solidFill>
            <a:schemeClr val="bg2">
              <a:lumMod val="10000"/>
            </a:schemeClr>
          </a:solidFill>
        </p:spPr>
        <p:txBody>
          <a:bodyPr wrap="square">
            <a:spAutoFit/>
          </a:bodyPr>
          <a:lstStyle/>
          <a:p>
            <a:pPr algn="r"/>
            <a:r>
              <a:rPr lang="en-US" sz="3200" b="1" i="1" dirty="0">
                <a:solidFill>
                  <a:srgbClr val="FF9900"/>
                </a:solidFill>
                <a:latin typeface="Arial" pitchFamily="34" charset="0"/>
                <a:cs typeface="Arial" pitchFamily="34" charset="0"/>
              </a:rPr>
              <a:t>MIN and MAX Aggregate (GROUP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676400" y="1143001"/>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a:solidFill>
                  <a:srgbClr val="FADF8A"/>
                </a:solidFill>
                <a:latin typeface="Arial" panose="020B0604020202020204" pitchFamily="34" charset="0"/>
                <a:cs typeface="Arial" panose="020B0604020202020204" pitchFamily="34" charset="0"/>
              </a:rPr>
              <a:t>MIN()</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1524000" y="500037"/>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aggregate functions like (SUM, MIN, MAX, COUNT) are not allowed. Eg. SELECT SUM (sal) from EMP;</a:t>
            </a: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1053565"/>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676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600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 table.</a:t>
            </a:r>
          </a:p>
        </p:txBody>
      </p:sp>
      <p:sp>
        <p:nvSpPr>
          <p:cNvPr id="9" name="Rectangle 8"/>
          <p:cNvSpPr/>
          <p:nvPr/>
        </p:nvSpPr>
        <p:spPr>
          <a:xfrm>
            <a:off x="1676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a:solidFill>
                  <a:srgbClr val="0077AA"/>
                </a:solidFill>
                <a:latin typeface="Liberation Mono"/>
              </a:rPr>
              <a:t>,...,G</a:t>
            </a:r>
            <a:r>
              <a:rPr lang="en-US" sz="2400" baseline="-25000" dirty="0">
                <a:solidFill>
                  <a:srgbClr val="0077AA"/>
                </a:solidFill>
                <a:latin typeface="Liberation Mono"/>
              </a:rPr>
              <a:t>n,</a:t>
            </a:r>
            <a:r>
              <a:rPr lang="en-US" dirty="0">
                <a:solidFill>
                  <a:srgbClr val="0077AA"/>
                </a:solidFill>
                <a:latin typeface="Liberation Mono"/>
              </a:rPr>
              <a:t>F</a:t>
            </a:r>
            <a:r>
              <a:rPr lang="en-US" sz="2400" baseline="-25000" dirty="0">
                <a:solidFill>
                  <a:srgbClr val="0077AA"/>
                </a:solidFill>
                <a:latin typeface="Liberation Mono"/>
              </a:rPr>
              <a:t>1</a:t>
            </a:r>
            <a:r>
              <a:rPr lang="en-US" dirty="0">
                <a:solidFill>
                  <a:srgbClr val="0077AA"/>
                </a:solidFill>
                <a:latin typeface="Liberation Mono"/>
              </a:rPr>
              <a:t>(A1),F</a:t>
            </a:r>
            <a:r>
              <a:rPr lang="en-US" sz="2400" baseline="-25000" dirty="0">
                <a:solidFill>
                  <a:srgbClr val="0077AA"/>
                </a:solidFill>
                <a:latin typeface="Liberation Mono"/>
              </a:rPr>
              <a:t>2</a:t>
            </a:r>
            <a:r>
              <a:rPr lang="en-US" dirty="0">
                <a:solidFill>
                  <a:srgbClr val="0077AA"/>
                </a:solidFill>
                <a:latin typeface="Liberation Mono"/>
              </a:rPr>
              <a:t>(A2),...F</a:t>
            </a:r>
            <a:r>
              <a:rPr lang="en-US" sz="2400" baseline="-25000" dirty="0">
                <a:solidFill>
                  <a:srgbClr val="0077AA"/>
                </a:solidFill>
                <a:latin typeface="Liberation Mono"/>
              </a:rPr>
              <a:t>m</a:t>
            </a:r>
            <a:r>
              <a:rPr lang="en-US" dirty="0">
                <a:solidFill>
                  <a:srgbClr val="0077AA"/>
                </a:solidFill>
                <a:latin typeface="Liberation Mono"/>
              </a:rPr>
              <a:t>(Am)  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1752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a:solidFill>
                  <a:schemeClr val="bg1"/>
                </a:solidFill>
                <a:latin typeface="Arial" pitchFamily="34" charset="0"/>
                <a:ea typeface="+mj-ea"/>
                <a:cs typeface="Arial" pitchFamily="34" charset="0"/>
              </a:rPr>
              <a:t>  in the </a:t>
            </a:r>
            <a:r>
              <a:rPr lang="en-US" sz="2000" b="1" dirty="0">
                <a:solidFill>
                  <a:srgbClr val="00FF99"/>
                </a:solidFill>
                <a:latin typeface="Arial" pitchFamily="34" charset="0"/>
                <a:ea typeface="+mj-ea"/>
                <a:cs typeface="Arial" pitchFamily="34" charset="0"/>
              </a:rPr>
              <a:t>SELECT-LIST</a:t>
            </a:r>
            <a:r>
              <a:rPr lang="en-US" sz="2000" dirty="0">
                <a:solidFill>
                  <a:srgbClr val="00FF99"/>
                </a:solidFill>
                <a:latin typeface="Arial" pitchFamily="34" charset="0"/>
                <a:ea typeface="+mj-ea"/>
                <a:cs typeface="Arial" pitchFamily="34" charset="0"/>
              </a:rPr>
              <a:t> </a:t>
            </a:r>
            <a:r>
              <a:rPr lang="en-US" sz="2000" dirty="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a:solidFill>
                  <a:schemeClr val="bg1"/>
                </a:solidFill>
                <a:latin typeface="Arial" pitchFamily="34" charset="0"/>
                <a:ea typeface="+mj-ea"/>
                <a:cs typeface="Arial" pitchFamily="34" charset="0"/>
              </a:rPr>
              <a:t>  in the </a:t>
            </a:r>
            <a:r>
              <a:rPr lang="en-US" sz="2000" b="1" dirty="0">
                <a:solidFill>
                  <a:srgbClr val="00FF99"/>
                </a:solidFill>
                <a:latin typeface="Arial" pitchFamily="34" charset="0"/>
                <a:ea typeface="+mj-ea"/>
                <a:cs typeface="Arial" pitchFamily="34" charset="0"/>
              </a:rPr>
              <a:t>ORDER BY</a:t>
            </a:r>
            <a:r>
              <a:rPr lang="en-US" sz="2000" dirty="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a:solidFill>
                  <a:schemeClr val="bg1"/>
                </a:solidFill>
                <a:latin typeface="Arial" pitchFamily="34" charset="0"/>
                <a:ea typeface="+mj-ea"/>
                <a:cs typeface="Arial" pitchFamily="34" charset="0"/>
              </a:rPr>
              <a:t>  and in the </a:t>
            </a:r>
            <a:r>
              <a:rPr lang="en-US" sz="2000" b="1" dirty="0">
                <a:solidFill>
                  <a:srgbClr val="00FF99"/>
                </a:solidFill>
                <a:latin typeface="Arial" pitchFamily="34" charset="0"/>
                <a:ea typeface="+mj-ea"/>
                <a:cs typeface="Arial" pitchFamily="34" charset="0"/>
              </a:rPr>
              <a:t>HAVING</a:t>
            </a:r>
            <a:r>
              <a:rPr lang="en-US" sz="2000" dirty="0">
                <a:solidFill>
                  <a:schemeClr val="bg1"/>
                </a:solidFill>
                <a:latin typeface="Arial" pitchFamily="34" charset="0"/>
                <a:ea typeface="+mj-ea"/>
                <a:cs typeface="Arial" pitchFamily="34" charset="0"/>
              </a:rPr>
              <a:t> clause.</a:t>
            </a:r>
          </a:p>
        </p:txBody>
      </p:sp>
      <p:sp>
        <p:nvSpPr>
          <p:cNvPr id="3" name="Rectangle 2"/>
          <p:cNvSpPr/>
          <p:nvPr/>
        </p:nvSpPr>
        <p:spPr>
          <a:xfrm>
            <a:off x="1752600" y="5156538"/>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1752600" y="3173682"/>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755569" y="1219201"/>
            <a:ext cx="8686800" cy="2062103"/>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a:t>
            </a:r>
            <a:r>
              <a:rPr lang="en-US" dirty="0">
                <a:latin typeface="Arial" panose="020B0604020202020204" pitchFamily="34" charset="0"/>
                <a:ea typeface="Times New Roman" panose="02020603050405020304" pitchFamily="18" charset="0"/>
              </a:rPr>
              <a:t>OB</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 </a:t>
            </a:r>
            <a:r>
              <a:rPr lang="en-IN" sz="2000" dirty="0">
                <a:solidFill>
                  <a:srgbClr val="92D050"/>
                </a:solidFill>
                <a:latin typeface="Arial" panose="020B0604020202020204" pitchFamily="34" charset="0"/>
                <a:ea typeface="Times New Roman" panose="02020603050405020304" pitchFamily="18" charset="0"/>
              </a:rPr>
              <a:t>//error</a:t>
            </a:r>
            <a:endParaRPr lang="en-IN" dirty="0">
              <a:solidFill>
                <a:srgbClr val="92D050"/>
              </a:solidFill>
              <a:latin typeface="Arial" panose="020B0604020202020204" pitchFamily="34" charset="0"/>
              <a:ea typeface="Times New Roman" panose="02020603050405020304" pitchFamily="18" charset="0"/>
            </a:endParaRPr>
          </a:p>
          <a:p>
            <a:endParaRPr lang="en-IN" dirty="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a:solidFill>
                <a:srgbClr val="0077AA"/>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ENAM</a:t>
            </a:r>
            <a:r>
              <a:rPr lang="en-IN" dirty="0">
                <a:latin typeface="Arial" panose="020B0604020202020204" pitchFamily="34" charset="0"/>
                <a:ea typeface="Times New Roman" panose="02020603050405020304" pitchFamily="18" charset="0"/>
              </a:rPr>
              <a:t>E,</a:t>
            </a:r>
            <a:r>
              <a:rPr lang="en-IN" dirty="0">
                <a:solidFill>
                  <a:srgbClr val="DD4A68"/>
                </a:solidFill>
                <a:latin typeface="Arial" panose="020B0604020202020204" pitchFamily="34" charset="0"/>
                <a:ea typeface="Times New Roman" panose="02020603050405020304" pitchFamily="18" charset="0"/>
              </a:rPr>
              <a:t> LENGTH</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ENAME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R1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latin typeface="Arial" panose="020B0604020202020204" pitchFamily="34" charset="0"/>
                <a:ea typeface="Times New Roman" panose="02020603050405020304" pitchFamily="18" charset="0"/>
              </a:rPr>
              <a:t>R1;</a:t>
            </a:r>
          </a:p>
        </p:txBody>
      </p:sp>
      <p:sp>
        <p:nvSpPr>
          <p:cNvPr id="10" name="Rectangle 9"/>
          <p:cNvSpPr/>
          <p:nvPr/>
        </p:nvSpPr>
        <p:spPr>
          <a:xfrm>
            <a:off x="1734787" y="717454"/>
            <a:ext cx="1261884"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1600202" y="3915728"/>
            <a:ext cx="609012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For UPDATE</a:t>
            </a: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755569" y="1230868"/>
            <a:ext cx="86868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3" name="Rectangle 2"/>
          <p:cNvSpPr/>
          <p:nvPr/>
        </p:nvSpPr>
        <p:spPr>
          <a:xfrm>
            <a:off x="1676400" y="228601"/>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4419600" y="1371601"/>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1905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[GROUP BY {col_name | expr | position} [ASC | DESC], ... [WITH ROLLUP]]</a:t>
            </a:r>
          </a:p>
          <a:p>
            <a:pPr>
              <a:lnSpc>
                <a:spcPct val="150000"/>
              </a:lnSpc>
            </a:pPr>
            <a:r>
              <a:rPr lang="en-US" sz="2000" dirty="0">
                <a:solidFill>
                  <a:srgbClr val="0077AA"/>
                </a:solidFill>
                <a:latin typeface="Liberation Mono"/>
              </a:rPr>
              <a:t>[HAVING where_condition]</a:t>
            </a:r>
          </a:p>
        </p:txBody>
      </p:sp>
      <p:sp>
        <p:nvSpPr>
          <p:cNvPr id="2" name="Rectangle 1"/>
          <p:cNvSpPr/>
          <p:nvPr/>
        </p:nvSpPr>
        <p:spPr>
          <a:xfrm>
            <a:off x="1676400" y="703184"/>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of rows. </a:t>
            </a:r>
            <a:r>
              <a:rPr lang="en-IN" b="1" dirty="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676400" y="2099847"/>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76400" y="838201"/>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SELECT, UPDATE, and DELETE statements, where as HAVING clause can only be used with the 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(SUM , MIN, MAX, AVG and COUNT) cannot be used in the WHERE clause, unless it is in a sub query contained in a HAVING clause, whereas, aggregate functions can be used in HAVING clause.</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399" y="89806"/>
            <a:ext cx="3599692" cy="24247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676400" y="22860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 Limiting Clause</a:t>
            </a:r>
          </a:p>
        </p:txBody>
      </p:sp>
      <p:sp>
        <p:nvSpPr>
          <p:cNvPr id="3" name="Rectangle 2"/>
          <p:cNvSpPr/>
          <p:nvPr/>
        </p:nvSpPr>
        <p:spPr>
          <a:xfrm>
            <a:off x="4205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676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The 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6002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676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676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a:latin typeface="Arial" pitchFamily="34" charset="0"/>
                <a:cs typeface="Arial" pitchFamily="34" charset="0"/>
              </a:rPr>
              <a:t>, EMP.*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752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using 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1752600" y="107721"/>
            <a:ext cx="4724400" cy="400110"/>
          </a:xfrm>
          <a:prstGeom prst="rect">
            <a:avLst/>
          </a:prstGeom>
          <a:solidFill>
            <a:srgbClr val="FFFF00"/>
          </a:solidFill>
        </p:spPr>
        <p:txBody>
          <a:bodyPr wrap="square">
            <a:spAutoFit/>
          </a:bodyPr>
          <a:lstStyle/>
          <a:p>
            <a:r>
              <a:rPr lang="en-IN" sz="2000" dirty="0"/>
              <a:t>Limit value are not to be given within ()</a:t>
            </a:r>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752601"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676400" y="1718766"/>
            <a:ext cx="8839200" cy="553998"/>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714500" y="2538682"/>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1790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a:solidFill>
                  <a:srgbClr val="000000"/>
                </a:solidFill>
                <a:latin typeface="Arial" panose="020B0604020202020204" pitchFamily="34" charset="0"/>
                <a:ea typeface="Times New Roman" panose="02020603050405020304" pitchFamily="18" charset="0"/>
              </a:rPr>
              <a:t>EMP;</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847666"/>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676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676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statements (SELECT, …) 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latter is treated as the comparison operator =.</a:t>
            </a:r>
          </a:p>
        </p:txBody>
      </p:sp>
      <p:sp>
        <p:nvSpPr>
          <p:cNvPr id="9" name="Rectangle 8"/>
          <p:cNvSpPr/>
          <p:nvPr/>
        </p:nvSpPr>
        <p:spPr>
          <a:xfrm>
            <a:off x="1641764" y="1524001"/>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1731819" y="3478570"/>
            <a:ext cx="8827324" cy="1754326"/>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669900"/>
                </a:solidFill>
                <a:latin typeface="Liberation Mono"/>
              </a:rPr>
              <a:t>1001</a:t>
            </a:r>
            <a:r>
              <a:rPr lang="en-IN" dirty="0">
                <a:solidFill>
                  <a:srgbClr val="999999"/>
                </a:solidFill>
                <a:latin typeface="Liberation Mono"/>
              </a:rPr>
              <a:t>,</a:t>
            </a:r>
            <a:r>
              <a:rPr lang="en-IN" dirty="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a:solidFill>
                  <a:srgbClr val="669900"/>
                </a:solidFill>
                <a:latin typeface="Liberation Mono"/>
              </a:rPr>
              <a:t>2</a:t>
            </a:r>
            <a:r>
              <a:rPr lang="en-IN" dirty="0">
                <a:solidFill>
                  <a:srgbClr val="999999"/>
                </a:solidFill>
                <a:latin typeface="Liberation Mono"/>
              </a:rPr>
              <a:t>,</a:t>
            </a:r>
            <a:r>
              <a:rPr lang="en-IN" dirty="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a:solidFill>
                  <a:srgbClr val="669900"/>
                </a:solidFill>
                <a:latin typeface="Liberation Mono"/>
              </a:rPr>
              <a:t> 'Saleel'</a:t>
            </a:r>
            <a:r>
              <a:rPr lang="en-IN" dirty="0">
                <a:latin typeface="Liberation Mono"/>
              </a:rPr>
              <a:t>;</a:t>
            </a:r>
          </a:p>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669900"/>
                </a:solidFill>
                <a:latin typeface="Liberation Mono"/>
              </a:rPr>
              <a:t>1001</a:t>
            </a:r>
            <a:r>
              <a:rPr lang="en-IN" dirty="0">
                <a:solidFill>
                  <a:srgbClr val="999999"/>
                </a:solidFill>
                <a:latin typeface="Liberation Mono"/>
              </a:rPr>
              <a:t>,</a:t>
            </a:r>
            <a:r>
              <a:rPr lang="en-IN" dirty="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a:solidFill>
                  <a:srgbClr val="669900"/>
                </a:solidFill>
                <a:latin typeface="Liberation Mono"/>
              </a:rPr>
              <a:t>2</a:t>
            </a:r>
            <a:r>
              <a:rPr lang="en-IN" dirty="0">
                <a:solidFill>
                  <a:srgbClr val="999999"/>
                </a:solidFill>
                <a:latin typeface="Liberation Mono"/>
              </a:rPr>
              <a:t>,</a:t>
            </a:r>
            <a:r>
              <a:rPr lang="en-IN" dirty="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a:solidFill>
                  <a:srgbClr val="669900"/>
                </a:solidFill>
                <a:latin typeface="Liberation Mono"/>
              </a:rPr>
              <a:t> </a:t>
            </a:r>
            <a:r>
              <a:rPr lang="en-IN" dirty="0">
                <a:solidFill>
                  <a:srgbClr val="EE9900"/>
                </a:solidFill>
                <a:latin typeface="Liberation Mono"/>
              </a:rPr>
              <a:t>@v1 </a:t>
            </a:r>
            <a:r>
              <a:rPr lang="en-IN" dirty="0">
                <a:latin typeface="Liberation Mono"/>
              </a:rPr>
              <a:t>+</a:t>
            </a:r>
            <a:r>
              <a:rPr lang="en-IN" dirty="0">
                <a:solidFill>
                  <a:srgbClr val="EE9900"/>
                </a:solidFill>
                <a:latin typeface="Liberation Mono"/>
              </a:rPr>
              <a:t> @v2</a:t>
            </a:r>
            <a:r>
              <a:rPr lang="en-IN" dirty="0">
                <a:latin typeface="Liberation Mono"/>
              </a:rPr>
              <a:t>;</a:t>
            </a:r>
          </a:p>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DD4A68"/>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EE9900"/>
                </a:solidFill>
                <a:latin typeface="Liberation Mono"/>
              </a:rPr>
              <a:t>@v2 </a:t>
            </a:r>
            <a:r>
              <a:rPr lang="en-IN" dirty="0">
                <a:solidFill>
                  <a:srgbClr val="A67F59"/>
                </a:solidFill>
                <a:latin typeface="Liberation Mono"/>
              </a:rPr>
              <a:t>:= </a:t>
            </a:r>
            <a:r>
              <a:rPr lang="en-IN" dirty="0">
                <a:solidFill>
                  <a:srgbClr val="DD4A68"/>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1731820" y="5483266"/>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12076" y="1530578"/>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1612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 </a:t>
            </a:r>
            <a:r>
              <a:rPr lang="en-IN" dirty="0">
                <a:solidFill>
                  <a:srgbClr val="A67F59"/>
                </a:solidFill>
                <a:latin typeface="Liberation Mono"/>
              </a:rPr>
              <a:t>=</a:t>
            </a:r>
            <a:r>
              <a:rPr lang="en-IN" dirty="0">
                <a:solidFill>
                  <a:srgbClr val="669900"/>
                </a:solidFill>
                <a:latin typeface="Liberation Mono"/>
              </a:rPr>
              <a:t> 'ENAME'</a:t>
            </a:r>
            <a:r>
              <a:rPr lang="en-IN" dirty="0">
                <a:latin typeface="Liberation Mono"/>
              </a:rPr>
              <a:t>;	 </a:t>
            </a:r>
            <a:r>
              <a:rPr lang="en-IN" dirty="0">
                <a:solidFill>
                  <a:schemeClr val="accent3">
                    <a:lumMod val="50000"/>
                  </a:schemeClr>
                </a:solidFill>
                <a:latin typeface="Liberation Mono"/>
              </a:rPr>
              <a:t>// WHERE ENAME IS COLUMN NAME.</a:t>
            </a:r>
          </a:p>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1524000" y="734511"/>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pic>
        <p:nvPicPr>
          <p:cNvPr id="4" name="Picture 3"/>
          <p:cNvPicPr>
            <a:picLocks noChangeAspect="1"/>
          </p:cNvPicPr>
          <p:nvPr/>
        </p:nvPicPr>
        <p:blipFill>
          <a:blip r:embed="rId2"/>
          <a:stretch>
            <a:fillRect/>
          </a:stretch>
        </p:blipFill>
        <p:spPr>
          <a:xfrm>
            <a:off x="2438400" y="3276601"/>
            <a:ext cx="1219200" cy="2975429"/>
          </a:xfrm>
          <a:prstGeom prst="rect">
            <a:avLst/>
          </a:prstGeom>
        </p:spPr>
      </p:pic>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Rownum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0" y="933304"/>
            <a:ext cx="8839200" cy="1446550"/>
          </a:xfrm>
          <a:prstGeom prst="rect">
            <a:avLst/>
          </a:prstGeom>
        </p:spPr>
        <p:txBody>
          <a:bodyPr wrap="square">
            <a:spAutoFit/>
          </a:bodyPr>
          <a:lstStyle/>
          <a:p>
            <a:pPr algn="ctr"/>
            <a:r>
              <a:rPr lang="en-US" sz="2400" dirty="0">
                <a:latin typeface="Arial" pitchFamily="34" charset="0"/>
                <a:cs typeface="Arial" pitchFamily="34" charset="0"/>
              </a:rPr>
              <a:t>Data is any </a:t>
            </a:r>
            <a:r>
              <a:rPr lang="en-US" sz="3200" b="1" dirty="0">
                <a:solidFill>
                  <a:srgbClr val="0070C0"/>
                </a:solidFill>
                <a:latin typeface="Arial" pitchFamily="34" charset="0"/>
                <a:cs typeface="Arial" pitchFamily="34" charset="0"/>
              </a:rPr>
              <a:t>facts, number, text, symbol, images, 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a:solidFill>
                  <a:srgbClr val="0070C0"/>
                </a:solidFill>
                <a:latin typeface="Arial" pitchFamily="34" charset="0"/>
                <a:cs typeface="Arial" pitchFamily="34" charset="0"/>
              </a:rPr>
              <a:t> </a:t>
            </a:r>
            <a:r>
              <a:rPr lang="en-US" sz="2400" dirty="0">
                <a:latin typeface="Arial" pitchFamily="34" charset="0"/>
                <a:cs typeface="Arial" pitchFamily="34" charset="0"/>
              </a:rPr>
              <a:t>that can be recorded and that can be processed by a computer.</a:t>
            </a:r>
          </a:p>
        </p:txBody>
      </p:sp>
      <p:sp>
        <p:nvSpPr>
          <p:cNvPr id="4" name="TextBox 3"/>
          <p:cNvSpPr txBox="1"/>
          <p:nvPr/>
        </p:nvSpPr>
        <p:spPr>
          <a:xfrm>
            <a:off x="1676400" y="2691826"/>
            <a:ext cx="8839200" cy="584775"/>
          </a:xfrm>
          <a:prstGeom prst="rect">
            <a:avLst/>
          </a:prstGeom>
          <a:noFill/>
        </p:spPr>
        <p:txBody>
          <a:bodyPr wrap="square" rtlCol="0">
            <a:spAutoFit/>
          </a:bodyPr>
          <a:lstStyle/>
          <a:p>
            <a:pPr algn="ctr"/>
            <a:r>
              <a:rPr lang="en-US" sz="2400" dirty="0">
                <a:latin typeface="Arial" pitchFamily="34" charset="0"/>
                <a:cs typeface="Arial" pitchFamily="34" charset="0"/>
              </a:rPr>
              <a:t>Data can be in the form of </a:t>
            </a:r>
            <a:r>
              <a:rPr lang="en-US" sz="3200" b="1" dirty="0">
                <a:solidFill>
                  <a:srgbClr val="0070C0"/>
                </a:solidFill>
                <a:latin typeface="Arial" pitchFamily="34" charset="0"/>
                <a:cs typeface="Arial" pitchFamily="34" charset="0"/>
              </a:rPr>
              <a:t>Text</a:t>
            </a:r>
            <a:r>
              <a:rPr lang="en-US" sz="2800" dirty="0">
                <a:latin typeface="Arial" pitchFamily="34" charset="0"/>
                <a:cs typeface="Arial" pitchFamily="34" charset="0"/>
              </a:rPr>
              <a:t> or </a:t>
            </a:r>
            <a:r>
              <a:rPr lang="en-US" sz="3200" b="1" dirty="0">
                <a:solidFill>
                  <a:srgbClr val="0070C0"/>
                </a:solidFill>
                <a:latin typeface="Arial" pitchFamily="34" charset="0"/>
                <a:cs typeface="Arial" pitchFamily="34" charset="0"/>
              </a:rPr>
              <a:t>Multimedia</a:t>
            </a:r>
          </a:p>
        </p:txBody>
      </p:sp>
      <p:sp>
        <p:nvSpPr>
          <p:cNvPr id="5" name="Rectangle 4"/>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a:solidFill>
                  <a:schemeClr val="bg1">
                    <a:lumMod val="95000"/>
                  </a:schemeClr>
                </a:solidFill>
                <a:latin typeface="Arial" panose="020B0604020202020204" pitchFamily="34" charset="0"/>
                <a:cs typeface="Arial" panose="020B0604020202020204" pitchFamily="34" charset="0"/>
              </a:rPr>
              <a:t>Data</a:t>
            </a:r>
            <a:r>
              <a:rPr lang="en-IN" sz="3600" dirty="0">
                <a:solidFill>
                  <a:schemeClr val="bg1">
                    <a:lumMod val="95000"/>
                  </a:schemeClr>
                </a:solidFill>
                <a:latin typeface="Arial" panose="020B0604020202020204" pitchFamily="34" charset="0"/>
                <a:cs typeface="Arial" panose="020B0604020202020204" pitchFamily="34" charset="0"/>
              </a:rPr>
              <a:t>?</a:t>
            </a:r>
            <a:r>
              <a:rPr lang="en-US" sz="3600" dirty="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000" y="3251200"/>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762000"/>
            <a:ext cx="8839200" cy="2123658"/>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669900"/>
                </a:solidFill>
                <a:latin typeface="Liberation Mono"/>
              </a:rPr>
              <a:t>0</a:t>
            </a:r>
            <a:r>
              <a:rPr lang="en-IN" dirty="0">
                <a:latin typeface="Liberation Mono"/>
              </a:rPr>
              <a:t>;</a:t>
            </a:r>
          </a:p>
          <a:p>
            <a:endParaRPr lang="en-IN" sz="800" dirty="0">
              <a:latin typeface="Liberation Mono"/>
            </a:endParaRPr>
          </a:p>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a:latin typeface="Liberation Mono"/>
              </a:rPr>
              <a:t>EMP;</a:t>
            </a:r>
          </a:p>
          <a:p>
            <a:endParaRPr lang="en-IN" sz="800" dirty="0">
              <a:latin typeface="Liberation Mono"/>
            </a:endParaRPr>
          </a:p>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a:latin typeface="Liberation Mono"/>
              </a:rPr>
              <a:t>EMP,   </a:t>
            </a:r>
          </a:p>
          <a:p>
            <a:r>
              <a:rPr lang="en-IN" dirty="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 </a:t>
            </a:r>
            <a:r>
              <a:rPr lang="en-IN" dirty="0">
                <a:solidFill>
                  <a:srgbClr val="669900"/>
                </a:solidFill>
                <a:latin typeface="Liberation Mono"/>
              </a:rPr>
              <a:t>0</a:t>
            </a:r>
            <a:r>
              <a:rPr lang="en-IN" dirty="0">
                <a:solidFill>
                  <a:srgbClr val="999999"/>
                </a:solidFill>
                <a:latin typeface="Liberation Mono"/>
              </a:rPr>
              <a:t>) </a:t>
            </a:r>
            <a:r>
              <a:rPr lang="en-IN" dirty="0">
                <a:solidFill>
                  <a:srgbClr val="0077AA"/>
                </a:solidFill>
                <a:latin typeface="Liberation Mono"/>
              </a:rPr>
              <a:t>AS </a:t>
            </a:r>
            <a:r>
              <a:rPr lang="en-IN" dirty="0">
                <a:latin typeface="Liberation Mono"/>
              </a:rPr>
              <a:t>E;</a:t>
            </a:r>
            <a:r>
              <a:rPr lang="en-IN" dirty="0">
                <a:solidFill>
                  <a:srgbClr val="0077AA"/>
                </a:solidFill>
                <a:latin typeface="Liberation Mono"/>
              </a:rPr>
              <a:t> </a:t>
            </a:r>
          </a:p>
          <a:p>
            <a:endParaRPr lang="en-IN" sz="800" dirty="0">
              <a:solidFill>
                <a:srgbClr val="A67F59"/>
              </a:solidFill>
              <a:latin typeface="Liberation Mono"/>
            </a:endParaRPr>
          </a:p>
          <a:p>
            <a:r>
              <a:rPr lang="en-IN" dirty="0">
                <a:solidFill>
                  <a:srgbClr val="A67F59"/>
                </a:solidFill>
                <a:latin typeface="Liberation Mono"/>
              </a:rPr>
              <a:t>mysql&gt;</a:t>
            </a:r>
            <a:r>
              <a:rPr lang="en-IN" dirty="0">
                <a:solidFill>
                  <a:srgbClr val="000000"/>
                </a:solidFill>
                <a:latin typeface="Liberation Mono"/>
              </a:rPr>
              <a:t> </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JOB, 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 BY </a:t>
            </a:r>
            <a:r>
              <a:rPr lang="en-IN" dirty="0">
                <a:latin typeface="Liberation Mono"/>
                <a:ea typeface="Times New Roman" panose="02020603050405020304" pitchFamily="18" charset="0"/>
                <a:cs typeface="Times New Roman" panose="02020603050405020304" pitchFamily="18" charset="0"/>
              </a:rPr>
              <a:t>JOB</a:t>
            </a:r>
            <a:r>
              <a:rPr lang="en-IN"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cs typeface="Times New Roman" panose="02020603050405020304" pitchFamily="18" charset="0"/>
              </a:rPr>
              <a:t>SAL</a:t>
            </a:r>
            <a:r>
              <a:rPr lang="en-IN" dirty="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 ,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EE;</a:t>
            </a:r>
          </a:p>
        </p:txBody>
      </p:sp>
      <p:grpSp>
        <p:nvGrpSpPr>
          <p:cNvPr id="9" name="Group 8"/>
          <p:cNvGrpSpPr/>
          <p:nvPr/>
        </p:nvGrpSpPr>
        <p:grpSpPr>
          <a:xfrm>
            <a:off x="1654630" y="2971801"/>
            <a:ext cx="8860971" cy="3160931"/>
            <a:chOff x="130629" y="2935069"/>
            <a:chExt cx="8860971" cy="3160931"/>
          </a:xfrm>
        </p:grpSpPr>
        <p:grpSp>
          <p:nvGrpSpPr>
            <p:cNvPr id="8" name="Group 7"/>
            <p:cNvGrpSpPr/>
            <p:nvPr/>
          </p:nvGrpSpPr>
          <p:grpSpPr>
            <a:xfrm>
              <a:off x="130629" y="2935069"/>
              <a:ext cx="8860971" cy="3160931"/>
              <a:chOff x="130629" y="2935069"/>
              <a:chExt cx="8860971" cy="3160931"/>
            </a:xfrm>
          </p:grpSpPr>
          <p:sp>
            <p:nvSpPr>
              <p:cNvPr id="3" name="Rectangle 2"/>
              <p:cNvSpPr/>
              <p:nvPr/>
            </p:nvSpPr>
            <p:spPr>
              <a:xfrm>
                <a:off x="152400" y="2935069"/>
                <a:ext cx="8839200" cy="369332"/>
              </a:xfrm>
              <a:prstGeom prst="rect">
                <a:avLst/>
              </a:prstGeom>
            </p:spPr>
            <p:txBody>
              <a:bodyPr wrap="square">
                <a:spAutoFit/>
              </a:bodyPr>
              <a:lstStyle/>
              <a:p>
                <a:endParaRPr lang="en-IN" dirty="0">
                  <a:latin typeface="Liberation Mono"/>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30629" y="3215283"/>
                <a:ext cx="8816105" cy="2880717"/>
              </a:xfrm>
              <a:prstGeom prst="rect">
                <a:avLst/>
              </a:prstGeom>
            </p:spPr>
          </p:pic>
        </p:grpSp>
        <p:sp>
          <p:nvSpPr>
            <p:cNvPr id="7" name="Rectangle 6"/>
            <p:cNvSpPr/>
            <p:nvPr/>
          </p:nvSpPr>
          <p:spPr>
            <a:xfrm>
              <a:off x="391886" y="3185441"/>
              <a:ext cx="685800" cy="288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stmt_name. The prepared statement is executed with EXECUTE and released with DEALLOCATE PREPARE.</a:t>
            </a:r>
          </a:p>
        </p:txBody>
      </p:sp>
      <p:sp>
        <p:nvSpPr>
          <p:cNvPr id="7" name="Rectangle 6"/>
          <p:cNvSpPr/>
          <p:nvPr/>
        </p:nvSpPr>
        <p:spPr>
          <a:xfrm>
            <a:off x="1676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676400" y="1320226"/>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PREPARE stat1 from 'SELECT * from EMP';</a:t>
            </a:r>
          </a:p>
          <a:p>
            <a:r>
              <a:rPr lang="en-IN" sz="1600" dirty="0">
                <a:latin typeface="Arial" panose="020B0604020202020204" pitchFamily="34" charset="0"/>
                <a:cs typeface="Arial" panose="020B0604020202020204" pitchFamily="34" charset="0"/>
              </a:rPr>
              <a:t>     EXECUTE stat1;</a:t>
            </a:r>
          </a:p>
        </p:txBody>
      </p:sp>
      <p:sp>
        <p:nvSpPr>
          <p:cNvPr id="9" name="Rectangle 8"/>
          <p:cNvSpPr/>
          <p:nvPr/>
        </p:nvSpPr>
        <p:spPr>
          <a:xfrm>
            <a:off x="1676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a:latin typeface="Arial" panose="020B0604020202020204" pitchFamily="34" charset="0"/>
                <a:cs typeface="Arial" panose="020B0604020202020204" pitchFamily="34" charset="0"/>
              </a:rPr>
              <a:t>     PREPARE stat1 from @x;</a:t>
            </a:r>
          </a:p>
          <a:p>
            <a:r>
              <a:rPr lang="en-IN" sz="1600" dirty="0">
                <a:latin typeface="Arial" panose="020B0604020202020204" pitchFamily="34" charset="0"/>
                <a:cs typeface="Arial" panose="020B0604020202020204" pitchFamily="34" charset="0"/>
              </a:rPr>
              <a:t>     EXECUTE stat1;</a:t>
            </a:r>
          </a:p>
        </p:txBody>
      </p:sp>
      <p:sp>
        <p:nvSpPr>
          <p:cNvPr id="10" name="Rectangle 9"/>
          <p:cNvSpPr/>
          <p:nvPr/>
        </p:nvSpPr>
        <p:spPr>
          <a:xfrm>
            <a:off x="1676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a:latin typeface="Arial" panose="020B0604020202020204" pitchFamily="34" charset="0"/>
                <a:cs typeface="Arial" panose="020B0604020202020204" pitchFamily="34" charset="0"/>
              </a:rPr>
              <a:t>     PREPARE stat1 from 'SELECT * from EMP where deptno = ?';</a:t>
            </a:r>
          </a:p>
          <a:p>
            <a:r>
              <a:rPr lang="en-IN" sz="1600" dirty="0">
                <a:latin typeface="Arial" panose="020B0604020202020204" pitchFamily="34" charset="0"/>
                <a:cs typeface="Arial" panose="020B0604020202020204" pitchFamily="34" charset="0"/>
              </a:rPr>
              <a:t>     EXECUTE stat1 using @x;</a:t>
            </a:r>
          </a:p>
        </p:txBody>
      </p:sp>
      <p:sp>
        <p:nvSpPr>
          <p:cNvPr id="11" name="Rectangle 10"/>
          <p:cNvSpPr/>
          <p:nvPr/>
        </p:nvSpPr>
        <p:spPr>
          <a:xfrm>
            <a:off x="1520043"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676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a:latin typeface="Arial" panose="020B0604020202020204" pitchFamily="34" charset="0"/>
                <a:cs typeface="Arial" panose="020B0604020202020204" pitchFamily="34" charset="0"/>
              </a:rPr>
              <a:t>     PREPARE stat1 from 'SELECT * from EMP where deptno = ? and sal &gt;= ?';</a:t>
            </a:r>
          </a:p>
          <a:p>
            <a:r>
              <a:rPr lang="en-IN" sz="1600" dirty="0">
                <a:latin typeface="Arial" panose="020B0604020202020204" pitchFamily="34" charset="0"/>
                <a:cs typeface="Arial" panose="020B0604020202020204" pitchFamily="34" charset="0"/>
              </a:rPr>
              <a:t>     EXECUTE stat1 using @x, @y;</a:t>
            </a:r>
          </a:p>
        </p:txBody>
      </p:sp>
      <p:sp>
        <p:nvSpPr>
          <p:cNvPr id="2" name="Rectangle 1"/>
          <p:cNvSpPr/>
          <p:nvPr/>
        </p:nvSpPr>
        <p:spPr>
          <a:xfrm>
            <a:off x="1676401"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PREPARE stat1;</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1621972" y="3429001"/>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676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p>
          <a:p>
            <a:endParaRPr lang="en-IN" dirty="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5246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676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p>
        </p:txBody>
      </p:sp>
      <p:sp>
        <p:nvSpPr>
          <p:cNvPr id="5" name="Rectangle 4"/>
          <p:cNvSpPr/>
          <p:nvPr/>
        </p:nvSpPr>
        <p:spPr>
          <a:xfrm>
            <a:off x="1676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676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p>
        </p:txBody>
      </p:sp>
      <p:sp>
        <p:nvSpPr>
          <p:cNvPr id="5" name="Rectangle 4"/>
          <p:cNvSpPr/>
          <p:nvPr/>
        </p:nvSpPr>
        <p:spPr>
          <a:xfrm>
            <a:off x="1676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@x = 0;</a:t>
            </a:r>
          </a:p>
          <a:p>
            <a:r>
              <a:rPr lang="en-IN" sz="1600" dirty="0">
                <a:latin typeface="Arial" panose="020B0604020202020204" pitchFamily="34" charset="0"/>
                <a:cs typeface="Arial" panose="020B0604020202020204" pitchFamily="34" charset="0"/>
              </a:rPr>
              <a:t>      SET @y = null;</a:t>
            </a:r>
          </a:p>
          <a:p>
            <a:r>
              <a:rPr lang="en-IN" sz="1600" dirty="0">
                <a:latin typeface="Arial" panose="020B0604020202020204" pitchFamily="34" charset="0"/>
                <a:cs typeface="Arial" panose="020B0604020202020204" pitchFamily="34" charset="0"/>
              </a:rPr>
              <a:t>      SELECT empno, ename into @x, @y from EMP where empno=7788;</a:t>
            </a:r>
          </a:p>
        </p:txBody>
      </p:sp>
      <p:sp>
        <p:nvSpPr>
          <p:cNvPr id="7" name="Rectangle 6"/>
          <p:cNvSpPr/>
          <p:nvPr/>
        </p:nvSpPr>
        <p:spPr>
          <a:xfrm>
            <a:off x="1676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@x = 0;</a:t>
            </a:r>
          </a:p>
          <a:p>
            <a:r>
              <a:rPr lang="en-IN" sz="1600" dirty="0">
                <a:latin typeface="Arial" panose="020B0604020202020204" pitchFamily="34" charset="0"/>
                <a:cs typeface="Arial" panose="020B0604020202020204" pitchFamily="34" charset="0"/>
              </a:rPr>
              <a:t>      SET @y = null;</a:t>
            </a:r>
          </a:p>
          <a:p>
            <a:r>
              <a:rPr lang="en-IN" sz="1600" dirty="0">
                <a:latin typeface="Arial" panose="020B0604020202020204" pitchFamily="34" charset="0"/>
                <a:cs typeface="Arial" panose="020B0604020202020204" pitchFamily="34" charset="0"/>
              </a:rPr>
              <a:t>      SELECT max(sal), min(sal) into @x, @y from EMP where 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DBMS and RDBMS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OUTFILE</a:t>
            </a:r>
          </a:p>
        </p:txBody>
      </p:sp>
      <p:sp>
        <p:nvSpPr>
          <p:cNvPr id="3" name="Rectangle 2"/>
          <p:cNvSpPr/>
          <p:nvPr/>
        </p:nvSpPr>
        <p:spPr>
          <a:xfrm>
            <a:off x="1676400" y="1"/>
            <a:ext cx="6134628" cy="1200329"/>
          </a:xfrm>
          <a:prstGeom prst="rect">
            <a:avLst/>
          </a:prstGeom>
        </p:spPr>
        <p:txBody>
          <a:bodyPr wrap="none">
            <a:spAutoFit/>
          </a:bodyPr>
          <a:lstStyle/>
          <a:p>
            <a:pPr>
              <a:lnSpc>
                <a:spcPct val="150000"/>
              </a:lnSpc>
            </a:pPr>
            <a:r>
              <a:rPr lang="en-US" sz="2400" dirty="0">
                <a:solidFill>
                  <a:srgbClr val="D9DD21"/>
                </a:solidFill>
              </a:rPr>
              <a:t>If not working then do changes in </a:t>
            </a:r>
            <a:r>
              <a:rPr lang="en-US" sz="2400" i="1" dirty="0">
                <a:solidFill>
                  <a:srgbClr val="D9DD21"/>
                </a:solidFill>
              </a:rPr>
              <a:t>my.ini</a:t>
            </a:r>
            <a:r>
              <a:rPr lang="en-US" sz="2400" dirty="0">
                <a:solidFill>
                  <a:srgbClr val="D9DD21"/>
                </a:solidFill>
              </a:rPr>
              <a:t> file.</a:t>
            </a:r>
          </a:p>
          <a:p>
            <a:pPr>
              <a:lnSpc>
                <a:spcPct val="150000"/>
              </a:lnSpc>
            </a:pPr>
            <a:r>
              <a:rPr lang="en-US" sz="2400" dirty="0">
                <a:solidFill>
                  <a:srgbClr val="298AE5"/>
                </a:solidFill>
                <a:latin typeface="Gill Sans MT (Body)"/>
                <a:cs typeface="Arial" panose="020B0604020202020204" pitchFamily="34" charset="0"/>
              </a:rPr>
              <a:t>secure_file_priv = ""</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p>
        </p:txBody>
      </p:sp>
      <p:sp>
        <p:nvSpPr>
          <p:cNvPr id="9" name="Rectangle 8"/>
          <p:cNvSpPr/>
          <p:nvPr/>
        </p:nvSpPr>
        <p:spPr>
          <a:xfrm>
            <a:off x="1676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p>
        </p:txBody>
      </p:sp>
      <p:sp>
        <p:nvSpPr>
          <p:cNvPr id="7" name="Rectangle 6"/>
          <p:cNvSpPr/>
          <p:nvPr/>
        </p:nvSpPr>
        <p:spPr>
          <a:xfrm>
            <a:off x="1676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from 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from EMP INTO OUTFILE "d:/Test/o.txt" fields terminated by ',';</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from EMP INTO OUTFILE "d:/Test/o.txt" fields terminated by ',' lines terminated by '\n';</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from EMP INTO OUTFILE "d:/Test/o.txt"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676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676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from EMP where empno = 7788 INTO DUMPFILE "d:/Test/o.txt";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Sub-Queries</a:t>
            </a:r>
          </a:p>
        </p:txBody>
      </p:sp>
      <p:sp>
        <p:nvSpPr>
          <p:cNvPr id="3" name="Rectangle 2"/>
          <p:cNvSpPr/>
          <p:nvPr/>
        </p:nvSpPr>
        <p:spPr>
          <a:xfrm>
            <a:off x="1676400" y="53876"/>
            <a:ext cx="8839200" cy="2154436"/>
          </a:xfrm>
          <a:prstGeom prst="rect">
            <a:avLst/>
          </a:prstGeom>
          <a:solidFill>
            <a:srgbClr val="E8F97F"/>
          </a:solidFill>
        </p:spPr>
        <p:txBody>
          <a:bodyPr wrap="square">
            <a:spAutoFit/>
          </a:bodyPr>
          <a:lstStyle/>
          <a:p>
            <a:r>
              <a:rPr lang="en-IN" sz="1900" dirty="0"/>
              <a:t>- A subquery must be enclosed in parentheses.</a:t>
            </a:r>
          </a:p>
          <a:p>
            <a:endParaRPr lang="en-IN" sz="1000" dirty="0"/>
          </a:p>
          <a:p>
            <a:r>
              <a:rPr lang="en-IN" sz="1900" dirty="0"/>
              <a:t>- Use single-row operators with single-row subqueries, and use multiple-row operators with multiple-row subqueries.</a:t>
            </a:r>
          </a:p>
          <a:p>
            <a:endParaRPr lang="en-IN" sz="1000" dirty="0"/>
          </a:p>
          <a:p>
            <a:r>
              <a:rPr lang="en-IN" sz="1900" dirty="0"/>
              <a:t>- If a subquery (inner query) returns a null value to the outer query, the outer query will not return any rows when using certain comparison operators in a WHERE clause.</a:t>
            </a:r>
          </a:p>
        </p:txBody>
      </p:sp>
      <p:sp>
        <p:nvSpPr>
          <p:cNvPr id="5" name="Rectangle 4"/>
          <p:cNvSpPr/>
          <p:nvPr/>
        </p:nvSpPr>
        <p:spPr>
          <a:xfrm>
            <a:off x="1676400" y="3139955"/>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use 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676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4848100"/>
            <a:ext cx="8839200" cy="1880316"/>
          </a:xfrm>
          <a:prstGeom prst="rect">
            <a:avLst/>
          </a:prstGeom>
        </p:spPr>
      </p:pic>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Sub-Queries</a:t>
            </a:r>
          </a:p>
        </p:txBody>
      </p:sp>
      <p:sp>
        <p:nvSpPr>
          <p:cNvPr id="3" name="Rectangle 2"/>
          <p:cNvSpPr/>
          <p:nvPr/>
        </p:nvSpPr>
        <p:spPr>
          <a:xfrm>
            <a:off x="1676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4343400"/>
            <a:ext cx="8839200" cy="1880316"/>
          </a:xfrm>
          <a:prstGeom prst="rect">
            <a:avLst/>
          </a:prstGeom>
        </p:spPr>
      </p:pic>
      <p:sp>
        <p:nvSpPr>
          <p:cNvPr id="8" name="Rectangle 7"/>
          <p:cNvSpPr/>
          <p:nvPr/>
        </p:nvSpPr>
        <p:spPr>
          <a:xfrm>
            <a:off x="1676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676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676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57072"/>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652207" y="2307926"/>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a:solidFill>
                    <a:schemeClr val="bg1">
                      <a:lumMod val="65000"/>
                    </a:schemeClr>
                  </a:solidFill>
                </a:rPr>
                <a:t>Outer Query</a:t>
              </a: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a:solidFill>
                  <a:srgbClr val="FFFF00"/>
                </a:solidFill>
                <a:latin typeface="Arial" pitchFamily="34" charset="0"/>
                <a:cs typeface="Arial" pitchFamily="34" charset="0"/>
              </a:rPr>
              <a:t>Column</a:t>
            </a:r>
            <a:r>
              <a:rPr lang="en-IN" sz="3200" b="1" dirty="0"/>
              <a:t> </a:t>
            </a:r>
            <a:r>
              <a:rPr lang="en-IN" sz="3200" b="1" i="1" dirty="0">
                <a:solidFill>
                  <a:srgbClr val="FFFF00"/>
                </a:solidFill>
                <a:latin typeface="Arial" pitchFamily="34" charset="0"/>
                <a:cs typeface="Arial" pitchFamily="34" charset="0"/>
              </a:rPr>
              <a:t>Subqueries</a:t>
            </a:r>
          </a:p>
        </p:txBody>
      </p:sp>
      <p:sp>
        <p:nvSpPr>
          <p:cNvPr id="5" name="Rectangle 4"/>
          <p:cNvSpPr/>
          <p:nvPr/>
        </p:nvSpPr>
        <p:spPr>
          <a:xfrm>
            <a:off x="1600200" y="857072"/>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multiple 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1600201"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a:solidFill>
                    <a:schemeClr val="bg1">
                      <a:lumMod val="65000"/>
                    </a:schemeClr>
                  </a:solidFill>
                </a:rPr>
                <a:t>Outer Query</a:t>
              </a: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p>
        </p:txBody>
      </p:sp>
      <p:sp>
        <p:nvSpPr>
          <p:cNvPr id="7" name="Rectangle 6"/>
          <p:cNvSpPr/>
          <p:nvPr/>
        </p:nvSpPr>
        <p:spPr>
          <a:xfrm>
            <a:off x="1676400" y="1460958"/>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8" name="Rectangle 7"/>
          <p:cNvSpPr/>
          <p:nvPr/>
        </p:nvSpPr>
        <p:spPr>
          <a:xfrm>
            <a:off x="1698171"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76401" y="915649"/>
            <a:ext cx="997389" cy="400110"/>
          </a:xfrm>
          <a:prstGeom prst="rect">
            <a:avLst/>
          </a:prstGeom>
        </p:spPr>
        <p:txBody>
          <a:bodyPr wrap="none">
            <a:spAutoFit/>
          </a:bodyPr>
          <a:lstStyle/>
          <a:p>
            <a:r>
              <a:rPr lang="en-US" sz="2000" b="1" i="1" dirty="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672442" y="1422738"/>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INSERT INTO table_name [ (column1 [, column2 ]) ] </a:t>
            </a:r>
          </a:p>
          <a:p>
            <a:pPr eaLnBrk="0" fontAlgn="base" hangingPunct="0">
              <a:spcBef>
                <a:spcPct val="0"/>
              </a:spcBef>
              <a:spcAft>
                <a:spcPct val="0"/>
              </a:spcAft>
            </a:pPr>
            <a:r>
              <a:rPr lang="en-US" sz="2000" dirty="0">
                <a:solidFill>
                  <a:srgbClr val="0077AA"/>
                </a:solidFill>
                <a:latin typeface="Liberation Mono"/>
              </a:rPr>
              <a:t>SELECT [ *|column1 [, column2 ] FROM table1 [, table2 ] </a:t>
            </a:r>
          </a:p>
          <a:p>
            <a:pPr eaLnBrk="0" fontAlgn="base" hangingPunct="0">
              <a:spcBef>
                <a:spcPct val="0"/>
              </a:spcBef>
              <a:spcAft>
                <a:spcPct val="0"/>
              </a:spcAf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441" y="4038601"/>
            <a:ext cx="7166760" cy="860503"/>
          </a:xfrm>
          <a:prstGeom prst="rect">
            <a:avLst/>
          </a:prstGeom>
        </p:spPr>
      </p:pic>
      <p:pic>
        <p:nvPicPr>
          <p:cNvPr id="3" name="Picture 2"/>
          <p:cNvPicPr>
            <a:picLocks noChangeAspect="1"/>
          </p:cNvPicPr>
          <p:nvPr/>
        </p:nvPicPr>
        <p:blipFill>
          <a:blip r:embed="rId3"/>
          <a:stretch>
            <a:fillRect/>
          </a:stretch>
        </p:blipFill>
        <p:spPr>
          <a:xfrm>
            <a:off x="1672442" y="3033713"/>
            <a:ext cx="6981825" cy="409575"/>
          </a:xfrm>
          <a:prstGeom prst="rect">
            <a:avLst/>
          </a:prstGeom>
        </p:spPr>
      </p:pic>
      <p:sp>
        <p:nvSpPr>
          <p:cNvPr id="7" name="Rectangle 6"/>
          <p:cNvSpPr/>
          <p:nvPr/>
        </p:nvSpPr>
        <p:spPr>
          <a:xfrm>
            <a:off x="5430748" y="2939145"/>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215578" y="4430487"/>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676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1524000" y="1"/>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76401" y="914400"/>
            <a:ext cx="997389" cy="400110"/>
          </a:xfrm>
          <a:prstGeom prst="rect">
            <a:avLst/>
          </a:prstGeom>
        </p:spPr>
        <p:txBody>
          <a:bodyPr wrap="none">
            <a:spAutoFit/>
          </a:bodyPr>
          <a:lstStyle/>
          <a:p>
            <a:r>
              <a:rPr lang="en-US" sz="2000" b="1" i="1" dirty="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672443" y="1441848"/>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 (SELECT column_name FROM table_name) [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76401" y="873204"/>
            <a:ext cx="997389" cy="400110"/>
          </a:xfrm>
          <a:prstGeom prst="rect">
            <a:avLst/>
          </a:prstGeom>
        </p:spPr>
        <p:txBody>
          <a:bodyPr wrap="none">
            <a:spAutoFit/>
          </a:bodyPr>
          <a:lstStyle/>
          <a:p>
            <a:r>
              <a:rPr lang="en-US" sz="2000" b="1" i="1" dirty="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672442"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column_name FROM table_name) [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00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The Subquery as Scalar Operand</a:t>
            </a:r>
            <a:r>
              <a:rPr lang="en-IN" sz="2200" dirty="0">
                <a:solidFill>
                  <a:srgbClr val="C00000"/>
                </a:solidFill>
                <a:latin typeface="Arial" panose="020B0604020202020204" pitchFamily="34" charset="0"/>
                <a:cs typeface="Arial" panose="020B0604020202020204" pitchFamily="34" charset="0"/>
              </a:rPr>
              <a:t> – SELECT clause</a:t>
            </a: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Subqueries </a:t>
            </a:r>
            <a:r>
              <a:rPr lang="en-IN" sz="2200" dirty="0">
                <a:solidFill>
                  <a:srgbClr val="C00000"/>
                </a:solidFill>
                <a:latin typeface="Arial" panose="020B0604020202020204" pitchFamily="34" charset="0"/>
                <a:cs typeface="Arial" panose="020B0604020202020204" pitchFamily="34" charset="0"/>
              </a:rPr>
              <a:t>– Single row subquery </a:t>
            </a:r>
            <a:r>
              <a:rPr lang="en-IN" sz="2200" dirty="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Clause </a:t>
            </a:r>
            <a:r>
              <a:rPr lang="en-IN" sz="2200" dirty="0">
                <a:solidFill>
                  <a:srgbClr val="C00000"/>
                </a:solidFill>
                <a:latin typeface="Arial" panose="020B0604020202020204" pitchFamily="34" charset="0"/>
                <a:cs typeface="Arial" panose="020B0604020202020204" pitchFamily="34" charset="0"/>
              </a:rPr>
              <a:t>– Inline Views / </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ALL, ANY, IN, or SOME </a:t>
            </a:r>
            <a:r>
              <a:rPr lang="en-IN" sz="2200" dirty="0">
                <a:solidFill>
                  <a:srgbClr val="C00000"/>
                </a:solidFill>
                <a:latin typeface="Arial" panose="020B0604020202020204" pitchFamily="34" charset="0"/>
                <a:cs typeface="Arial" panose="020B0604020202020204" pitchFamily="34" charset="0"/>
              </a:rPr>
              <a:t>– Multiple row subquery </a:t>
            </a:r>
            <a:r>
              <a:rPr lang="en-IN" sz="2200" dirty="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Subqueries</a:t>
            </a: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1600200" y="838200"/>
            <a:ext cx="8991600" cy="2308324"/>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If the subquery returns 0 rows then the value of scalar subquery expression is </a:t>
            </a:r>
            <a:r>
              <a:rPr lang="en-IN" sz="2000" b="1" dirty="0">
                <a:solidFill>
                  <a:srgbClr val="0089A4"/>
                </a:solidFill>
                <a:latin typeface="Arial" panose="020B0604020202020204" pitchFamily="34" charset="0"/>
                <a:cs typeface="Arial" panose="020B0604020202020204" pitchFamily="34" charset="0"/>
              </a:rPr>
              <a:t>NULL</a:t>
            </a:r>
            <a:r>
              <a:rPr lang="en-IN" sz="2000" dirty="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if the subquery returns more than one row then MySQL returns an </a:t>
            </a:r>
            <a:r>
              <a:rPr lang="en-IN" sz="2000" b="1" dirty="0">
                <a:solidFill>
                  <a:srgbClr val="0089A4"/>
                </a:solidFill>
                <a:latin typeface="Arial" panose="020B0604020202020204" pitchFamily="34" charset="0"/>
                <a:cs typeface="Arial" panose="020B0604020202020204" pitchFamily="34" charset="0"/>
              </a:rPr>
              <a:t>ERROR</a:t>
            </a:r>
            <a:r>
              <a:rPr lang="en-IN" sz="2000" dirty="0">
                <a:latin typeface="Arial" panose="020B0604020202020204" pitchFamily="34" charset="0"/>
                <a:cs typeface="Arial" panose="020B0604020202020204" pitchFamily="34" charset="0"/>
              </a:rPr>
              <a:t>.</a:t>
            </a:r>
          </a:p>
        </p:txBody>
      </p:sp>
      <p:sp>
        <p:nvSpPr>
          <p:cNvPr id="2" name="Rectangle 1"/>
          <p:cNvSpPr/>
          <p:nvPr/>
        </p:nvSpPr>
        <p:spPr>
          <a:xfrm>
            <a:off x="1600200" y="3352800"/>
            <a:ext cx="8991600" cy="2862322"/>
          </a:xfrm>
          <a:prstGeom prst="rect">
            <a:avLst/>
          </a:prstGeom>
        </p:spPr>
        <p:txBody>
          <a:bodyPr wrap="square">
            <a:spAutoFit/>
          </a:bodyPr>
          <a:lstStyle/>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1, 2) ; </a:t>
            </a:r>
            <a:r>
              <a:rPr lang="en-IN" sz="2000" dirty="0">
                <a:solidFill>
                  <a:srgbClr val="92D050"/>
                </a:solidFill>
                <a:latin typeface="Arial" panose="020B0604020202020204" pitchFamily="34" charset="0"/>
                <a:cs typeface="Arial" panose="020B0604020202020204" pitchFamily="34" charset="0"/>
              </a:rPr>
              <a:t>// error</a:t>
            </a: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ename, sal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ENAME,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DNAME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ea typeface="Times New Roman" panose="02020603050405020304" pitchFamily="18" charset="0"/>
              </a:rPr>
              <a:t>WHERE</a:t>
            </a:r>
            <a:r>
              <a:rPr lang="en-IN" sz="2000" dirty="0">
                <a:solidFill>
                  <a:srgbClr val="DD4A68"/>
                </a:solidFill>
                <a:latin typeface="Arial" panose="020B0604020202020204" pitchFamily="34" charset="0"/>
                <a:ea typeface="Times New Roman" panose="02020603050405020304" pitchFamily="18" charset="0"/>
              </a:rPr>
              <a:t> </a:t>
            </a:r>
            <a:r>
              <a:rPr lang="en-IN" sz="2000" dirty="0">
                <a:solidFill>
                  <a:srgbClr val="FFC000"/>
                </a:solidFill>
                <a:latin typeface="Arial" panose="020B0604020202020204" pitchFamily="34" charset="0"/>
                <a:ea typeface="Times New Roman" panose="02020603050405020304" pitchFamily="18" charset="0"/>
              </a:rPr>
              <a:t>EMP</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rgbClr val="DD4A68"/>
                </a:solidFill>
                <a:latin typeface="Arial" panose="020B0604020202020204" pitchFamily="34" charset="0"/>
                <a:ea typeface="Times New Roman" panose="02020603050405020304" pitchFamily="18" charset="0"/>
              </a:rPr>
              <a:t> = </a:t>
            </a:r>
            <a:r>
              <a:rPr lang="en-IN" sz="2000" dirty="0">
                <a:solidFill>
                  <a:srgbClr val="FFC000"/>
                </a:solidFill>
                <a:latin typeface="Arial" panose="020B0604020202020204" pitchFamily="34" charset="0"/>
                <a:ea typeface="Times New Roman" panose="02020603050405020304" pitchFamily="18" charset="0"/>
              </a:rPr>
              <a:t>DEPT</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R1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2" name="Rectangle 1"/>
          <p:cNvSpPr/>
          <p:nvPr/>
        </p:nvSpPr>
        <p:spPr>
          <a:xfrm>
            <a:off x="1600200" y="762001"/>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"STANDARD PRICE",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"MINIMUM PRICE";</a:t>
            </a:r>
          </a:p>
        </p:txBody>
      </p:sp>
      <p:pic>
        <p:nvPicPr>
          <p:cNvPr id="6" name="Picture 5"/>
          <p:cNvPicPr>
            <a:picLocks noChangeAspect="1"/>
          </p:cNvPicPr>
          <p:nvPr/>
        </p:nvPicPr>
        <p:blipFill>
          <a:blip r:embed="rId2"/>
          <a:stretch>
            <a:fillRect/>
          </a:stretch>
        </p:blipFill>
        <p:spPr>
          <a:xfrm>
            <a:off x="1752600" y="2333592"/>
            <a:ext cx="5638800" cy="943008"/>
          </a:xfrm>
          <a:prstGeom prst="rect">
            <a:avLst/>
          </a:prstGeom>
        </p:spPr>
      </p:pic>
      <p:sp>
        <p:nvSpPr>
          <p:cNvPr id="7" name="Rectangle 6"/>
          <p:cNvSpPr/>
          <p:nvPr/>
        </p:nvSpPr>
        <p:spPr>
          <a:xfrm>
            <a:off x="1600200" y="3629562"/>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"PRICE DIFFERENCE";</a:t>
            </a:r>
          </a:p>
        </p:txBody>
      </p:sp>
      <p:pic>
        <p:nvPicPr>
          <p:cNvPr id="8" name="Picture 7"/>
          <p:cNvPicPr>
            <a:picLocks noChangeAspect="1"/>
          </p:cNvPicPr>
          <p:nvPr/>
        </p:nvPicPr>
        <p:blipFill>
          <a:blip r:embed="rId3"/>
          <a:stretch>
            <a:fillRect/>
          </a:stretch>
        </p:blipFill>
        <p:spPr>
          <a:xfrm>
            <a:off x="1752601" y="5241266"/>
            <a:ext cx="4419601" cy="854735"/>
          </a:xfrm>
          <a:prstGeom prst="rect">
            <a:avLst/>
          </a:prstGeom>
        </p:spPr>
      </p:pic>
    </p:spTree>
    <p:extLst>
      <p:ext uri="{BB962C8B-B14F-4D97-AF65-F5344CB8AC3E}">
        <p14:creationId xmlns:p14="http://schemas.microsoft.com/office/powerpoint/2010/main" val="212860541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1600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with the value on the other side of the comparison operator.</a:t>
            </a:r>
          </a:p>
        </p:txBody>
      </p:sp>
      <p:sp>
        <p:nvSpPr>
          <p:cNvPr id="2" name="Rectangle 1"/>
          <p:cNvSpPr/>
          <p:nvPr/>
        </p:nvSpPr>
        <p:spPr>
          <a:xfrm>
            <a:off x="1600200" y="1981200"/>
            <a:ext cx="8991600" cy="1292662"/>
          </a:xfrm>
          <a:prstGeom prst="rect">
            <a:avLst/>
          </a:prstGeom>
        </p:spPr>
        <p:txBody>
          <a:bodyPr wrap="square">
            <a:spAutoFit/>
          </a:bodyPr>
          <a:lstStyle/>
          <a:p>
            <a:pPr>
              <a:lnSpc>
                <a:spcPct val="150000"/>
              </a:lnSpc>
            </a:pPr>
            <a:r>
              <a:rPr lang="en-IN" sz="1600" dirty="0">
                <a:solidFill>
                  <a:srgbClr val="FF0000"/>
                </a:solidFill>
                <a:latin typeface="Arial" panose="020B0604020202020204" pitchFamily="34" charset="0"/>
                <a:cs typeface="Arial" panose="020B0604020202020204" pitchFamily="34" charset="0"/>
              </a:rPr>
              <a:t>SELECT * FROM EMP where deptno = (SELECT deptno FROM DEPT where deptno in (10, 20));</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DEPTNO</a:t>
            </a:r>
            <a:r>
              <a:rPr lang="en-IN" dirty="0">
                <a:latin typeface="Arial" panose="020B0604020202020204" pitchFamily="34" charset="0"/>
                <a:cs typeface="Arial" panose="020B0604020202020204" pitchFamily="34"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latin typeface="Arial" panose="020B0604020202020204" pitchFamily="34" charset="0"/>
                <a:cs typeface="Arial" panose="020B0604020202020204" pitchFamily="34" charset="0"/>
              </a:rPr>
              <a:t>5 + 5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SAL</a:t>
            </a:r>
            <a:r>
              <a:rPr lang="en-IN" dirty="0">
                <a:latin typeface="Arial" panose="020B0604020202020204" pitchFamily="34" charset="0"/>
                <a:cs typeface="Arial" panose="020B0604020202020204" pitchFamily="34"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latin typeface="Arial" panose="020B0604020202020204" pitchFamily="34" charset="0"/>
                <a:cs typeface="Arial" panose="020B0604020202020204" pitchFamily="34" charset="0"/>
              </a:rPr>
              <a:t>MAX</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SAL</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a:latin typeface="Arial" panose="020B0604020202020204" pitchFamily="34" charset="0"/>
                <a:cs typeface="Arial" panose="020B0604020202020204" pitchFamily="34" charset="0"/>
              </a:rPr>
              <a:t>EMP</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676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3" name="Rectangle 2"/>
          <p:cNvSpPr/>
          <p:nvPr/>
        </p:nvSpPr>
        <p:spPr>
          <a:xfrm>
            <a:off x="1524000" y="2895601"/>
            <a:ext cx="91440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A.ACTORID, A.NAME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a:t>
            </a:r>
            <a:r>
              <a:rPr lang="en-US" dirty="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 ACTOR_MOVIE</a:t>
            </a:r>
            <a:r>
              <a:rPr lang="en-US" dirty="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a:solidFill>
                  <a:srgbClr val="FE1212"/>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WHERE</a:t>
            </a:r>
            <a:r>
              <a:rPr lang="en-US" dirty="0">
                <a:latin typeface="Arial" panose="020B0604020202020204" pitchFamily="34" charset="0"/>
                <a:cs typeface="Arial" panose="020B0604020202020204" pitchFamily="34" charset="0"/>
              </a:rPr>
              <a:t> A.ACTORID = AM.ACTORID </a:t>
            </a:r>
            <a:r>
              <a:rPr lang="en-US" dirty="0">
                <a:solidFill>
                  <a:srgbClr val="0077AA"/>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AM.ACTORID </a:t>
            </a:r>
            <a:r>
              <a:rPr lang="en-US" dirty="0">
                <a:solidFill>
                  <a:srgbClr val="0077AA"/>
                </a:solidFill>
                <a:latin typeface="Arial" panose="020B0604020202020204" pitchFamily="34" charset="0"/>
                <a:ea typeface="Times New Roman" panose="02020603050405020304" pitchFamily="18" charset="0"/>
              </a:rPr>
              <a:t>HAVING</a:t>
            </a:r>
            <a:r>
              <a:rPr lang="en-US" dirty="0">
                <a:latin typeface="Arial" panose="020B0604020202020204" pitchFamily="34" charset="0"/>
                <a:cs typeface="Arial" panose="020B0604020202020204" pitchFamily="34" charset="0"/>
              </a:rPr>
              <a:t> COUNT(*) =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MAX(R1)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COUNT(*) 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ACTOR_MOVIE </a:t>
            </a:r>
            <a:r>
              <a:rPr lang="en-US" dirty="0">
                <a:solidFill>
                  <a:srgbClr val="0077AA"/>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ACTORID) M);</a:t>
            </a:r>
          </a:p>
        </p:txBody>
      </p:sp>
      <p:pic>
        <p:nvPicPr>
          <p:cNvPr id="7" name="Picture 6"/>
          <p:cNvPicPr>
            <a:picLocks noChangeAspect="1"/>
          </p:cNvPicPr>
          <p:nvPr/>
        </p:nvPicPr>
        <p:blipFill>
          <a:blip r:embed="rId2"/>
          <a:stretch>
            <a:fillRect/>
          </a:stretch>
        </p:blipFill>
        <p:spPr>
          <a:xfrm>
            <a:off x="1676401" y="4284070"/>
            <a:ext cx="3785733" cy="1659531"/>
          </a:xfrm>
          <a:prstGeom prst="rect">
            <a:avLst/>
          </a:prstGeom>
        </p:spPr>
      </p:pic>
      <p:grpSp>
        <p:nvGrpSpPr>
          <p:cNvPr id="16" name="Group 15"/>
          <p:cNvGrpSpPr/>
          <p:nvPr/>
        </p:nvGrpSpPr>
        <p:grpSpPr>
          <a:xfrm>
            <a:off x="6934200" y="675937"/>
            <a:ext cx="1676400" cy="990600"/>
            <a:chOff x="3009900" y="835223"/>
            <a:chExt cx="1676400" cy="990600"/>
          </a:xfrm>
        </p:grpSpPr>
        <p:sp>
          <p:nvSpPr>
            <p:cNvPr id="10" name="Oval 9"/>
            <p:cNvSpPr/>
            <p:nvPr/>
          </p:nvSpPr>
          <p:spPr>
            <a:xfrm>
              <a:off x="30099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86462" y="1097730"/>
              <a:ext cx="723275" cy="369332"/>
            </a:xfrm>
            <a:prstGeom prst="rect">
              <a:avLst/>
            </a:prstGeom>
          </p:spPr>
          <p:txBody>
            <a:bodyPr wrap="none">
              <a:spAutoFit/>
            </a:bodyPr>
            <a:lstStyle/>
            <a:p>
              <a:r>
                <a:rPr lang="en-US" dirty="0">
                  <a:solidFill>
                    <a:srgbClr val="FE1212"/>
                  </a:solidFill>
                  <a:latin typeface="Arial" panose="020B0604020202020204" pitchFamily="34" charset="0"/>
                  <a:cs typeface="Arial" panose="020B0604020202020204" pitchFamily="34" charset="0"/>
                </a:rPr>
                <a:t>Actor</a:t>
              </a:r>
              <a:endParaRPr lang="en-US" dirty="0"/>
            </a:p>
          </p:txBody>
        </p:sp>
      </p:grpSp>
      <p:grpSp>
        <p:nvGrpSpPr>
          <p:cNvPr id="15" name="Group 14"/>
          <p:cNvGrpSpPr/>
          <p:nvPr/>
        </p:nvGrpSpPr>
        <p:grpSpPr>
          <a:xfrm>
            <a:off x="8839200" y="675937"/>
            <a:ext cx="1676400" cy="990600"/>
            <a:chOff x="381000" y="835223"/>
            <a:chExt cx="1676400" cy="990600"/>
          </a:xfrm>
        </p:grpSpPr>
        <p:sp>
          <p:nvSpPr>
            <p:cNvPr id="9" name="Oval 8"/>
            <p:cNvSpPr/>
            <p:nvPr/>
          </p:nvSpPr>
          <p:spPr>
            <a:xfrm>
              <a:off x="3810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9090" y="1097730"/>
              <a:ext cx="800219" cy="369332"/>
            </a:xfrm>
            <a:prstGeom prst="rect">
              <a:avLst/>
            </a:prstGeom>
          </p:spPr>
          <p:txBody>
            <a:bodyPr wrap="none">
              <a:spAutoFit/>
            </a:bodyPr>
            <a:lstStyle/>
            <a:p>
              <a:r>
                <a:rPr lang="en-US" dirty="0">
                  <a:solidFill>
                    <a:srgbClr val="FE1212"/>
                  </a:solidFill>
                  <a:latin typeface="Arial" panose="020B0604020202020204" pitchFamily="34" charset="0"/>
                  <a:cs typeface="Arial" panose="020B0604020202020204" pitchFamily="34" charset="0"/>
                </a:rPr>
                <a:t>Movie</a:t>
              </a:r>
              <a:endParaRPr lang="en-US" dirty="0"/>
            </a:p>
          </p:txBody>
        </p:sp>
      </p:grpSp>
      <p:grpSp>
        <p:nvGrpSpPr>
          <p:cNvPr id="17" name="Group 16"/>
          <p:cNvGrpSpPr/>
          <p:nvPr/>
        </p:nvGrpSpPr>
        <p:grpSpPr>
          <a:xfrm>
            <a:off x="7791202" y="1716860"/>
            <a:ext cx="1828800" cy="990600"/>
            <a:chOff x="5638800" y="835223"/>
            <a:chExt cx="1828800" cy="990600"/>
          </a:xfrm>
        </p:grpSpPr>
        <p:sp>
          <p:nvSpPr>
            <p:cNvPr id="11" name="Oval 10"/>
            <p:cNvSpPr/>
            <p:nvPr/>
          </p:nvSpPr>
          <p:spPr>
            <a:xfrm>
              <a:off x="5638800" y="835223"/>
              <a:ext cx="18288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67400" y="1097730"/>
              <a:ext cx="1531188" cy="369332"/>
            </a:xfrm>
            <a:prstGeom prst="rect">
              <a:avLst/>
            </a:prstGeom>
          </p:spPr>
          <p:txBody>
            <a:bodyPr wrap="none">
              <a:spAutoFit/>
            </a:bodyPr>
            <a:lstStyle/>
            <a:p>
              <a:r>
                <a:rPr lang="en-US" dirty="0">
                  <a:solidFill>
                    <a:srgbClr val="FE1212"/>
                  </a:solidFill>
                  <a:latin typeface="Arial" panose="020B0604020202020204" pitchFamily="34" charset="0"/>
                  <a:cs typeface="Arial" panose="020B0604020202020204" pitchFamily="34" charset="0"/>
                </a:rPr>
                <a:t>Movie _Actor</a:t>
              </a:r>
              <a:endParaRPr lang="en-US" dirty="0"/>
            </a:p>
          </p:txBody>
        </p:sp>
      </p:grpSp>
      <p:sp>
        <p:nvSpPr>
          <p:cNvPr id="19" name="TextBox 18"/>
          <p:cNvSpPr txBox="1"/>
          <p:nvPr/>
        </p:nvSpPr>
        <p:spPr>
          <a:xfrm>
            <a:off x="1566804" y="732656"/>
            <a:ext cx="4562410" cy="877163"/>
          </a:xfrm>
          <a:prstGeom prst="rect">
            <a:avLst/>
          </a:prstGeom>
          <a:noFill/>
        </p:spPr>
        <p:txBody>
          <a:bodyPr wrap="square" rtlCol="0">
            <a:spAutoFit/>
          </a:bodyPr>
          <a:lstStyle/>
          <a:p>
            <a:r>
              <a:rPr lang="en-US" sz="1700" dirty="0"/>
              <a:t>movie           : (movieid, name, release_date)</a:t>
            </a:r>
          </a:p>
          <a:p>
            <a:r>
              <a:rPr lang="en-US" sz="1700" dirty="0"/>
              <a:t>actor            : (actorid, name)</a:t>
            </a:r>
          </a:p>
          <a:p>
            <a:r>
              <a:rPr lang="en-US" sz="1700" dirty="0"/>
              <a:t>actor_movie : (actorid, movieid)</a:t>
            </a:r>
          </a:p>
        </p:txBody>
      </p:sp>
    </p:spTree>
    <p:extLst>
      <p:ext uri="{BB962C8B-B14F-4D97-AF65-F5344CB8AC3E}">
        <p14:creationId xmlns:p14="http://schemas.microsoft.com/office/powerpoint/2010/main" val="3512762323"/>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590800"/>
            <a:ext cx="8839200" cy="914400"/>
          </a:xfrm>
          <a:prstGeom prst="rect">
            <a:avLst/>
          </a:prstGeom>
        </p:spPr>
        <p:txBody>
          <a:bodyPr>
            <a:normAutofit/>
          </a:bodyPr>
          <a:lstStyle/>
          <a:p>
            <a:pPr lvl="0" algn="ctr">
              <a:spcBef>
                <a:spcPct val="0"/>
              </a:spcBef>
              <a:defRPr/>
            </a:pPr>
            <a:endParaRPr lang="en-US" sz="3600" b="1" i="1" dirty="0">
              <a:latin typeface="Arial" pitchFamily="34" charset="0"/>
              <a:cs typeface="Arial" pitchFamily="34" charset="0"/>
            </a:endParaRPr>
          </a:p>
        </p:txBody>
      </p:sp>
      <p:sp>
        <p:nvSpPr>
          <p:cNvPr id="4" name="Rectangle 3"/>
          <p:cNvSpPr/>
          <p:nvPr/>
        </p:nvSpPr>
        <p:spPr>
          <a:xfrm>
            <a:off x="1676400" y="726281"/>
            <a:ext cx="8839200" cy="5509200"/>
          </a:xfrm>
          <a:prstGeom prst="rect">
            <a:avLst/>
          </a:prstGeom>
          <a:solidFill>
            <a:schemeClr val="bg1"/>
          </a:solidFill>
        </p:spPr>
        <p:txBody>
          <a:bodyPr wrap="square">
            <a:spAutoFit/>
          </a:bodyPr>
          <a:lstStyle/>
          <a:p>
            <a:r>
              <a:rPr lang="en-US" sz="2800" b="1" u="sng" dirty="0">
                <a:latin typeface="Arial" pitchFamily="34" charset="0"/>
                <a:cs typeface="Arial" pitchFamily="34" charset="0"/>
              </a:rPr>
              <a:t>Atomicity</a:t>
            </a:r>
            <a:r>
              <a:rPr lang="en-US" sz="2400" dirty="0">
                <a:latin typeface="Arial" pitchFamily="34" charset="0"/>
                <a:cs typeface="Arial" pitchFamily="34" charset="0"/>
              </a:rPr>
              <a:t>. In a transaction involving two or more separate</a:t>
            </a:r>
            <a:r>
              <a:rPr lang="en-US" sz="2400" dirty="0"/>
              <a:t> </a:t>
            </a:r>
            <a:r>
              <a:rPr lang="en-US" sz="2400" dirty="0">
                <a:latin typeface="Arial" pitchFamily="34" charset="0"/>
                <a:cs typeface="Arial" pitchFamily="34" charset="0"/>
              </a:rPr>
              <a:t>pieces of information, either all of the pieces are committed or none are.</a:t>
            </a:r>
          </a:p>
          <a:p>
            <a:endParaRPr lang="en-US" sz="1200" dirty="0">
              <a:latin typeface="Arial" pitchFamily="34" charset="0"/>
              <a:cs typeface="Arial" pitchFamily="34" charset="0"/>
            </a:endParaRPr>
          </a:p>
          <a:p>
            <a:endParaRPr lang="en-US" sz="1200" dirty="0">
              <a:latin typeface="Arial" pitchFamily="34" charset="0"/>
              <a:cs typeface="Arial" pitchFamily="34" charset="0"/>
            </a:endParaRPr>
          </a:p>
          <a:p>
            <a:r>
              <a:rPr lang="en-US" sz="2800" b="1" u="sng" dirty="0">
                <a:latin typeface="Arial" pitchFamily="34" charset="0"/>
                <a:cs typeface="Arial" pitchFamily="34" charset="0"/>
              </a:rPr>
              <a:t>Consistency</a:t>
            </a:r>
            <a:r>
              <a:rPr lang="en-US" sz="2400" dirty="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a:latin typeface="Arial" pitchFamily="34" charset="0"/>
              <a:cs typeface="Arial" pitchFamily="34" charset="0"/>
            </a:endParaRPr>
          </a:p>
          <a:p>
            <a:endParaRPr lang="en-US" sz="1200" dirty="0">
              <a:latin typeface="Arial" pitchFamily="34" charset="0"/>
              <a:cs typeface="Arial" pitchFamily="34" charset="0"/>
            </a:endParaRPr>
          </a:p>
          <a:p>
            <a:r>
              <a:rPr lang="en-US" sz="2800" b="1" u="sng" dirty="0">
                <a:latin typeface="Arial" pitchFamily="34" charset="0"/>
                <a:cs typeface="Arial" pitchFamily="34" charset="0"/>
              </a:rPr>
              <a:t>Isolation</a:t>
            </a:r>
            <a:r>
              <a:rPr lang="en-US" sz="2400" dirty="0">
                <a:latin typeface="Arial" pitchFamily="34" charset="0"/>
                <a:cs typeface="Arial" pitchFamily="34" charset="0"/>
              </a:rPr>
              <a:t>. A transaction in process and not yet committed must remain isolated from any other transaction.</a:t>
            </a:r>
          </a:p>
          <a:p>
            <a:endParaRPr lang="en-US" sz="1200" dirty="0">
              <a:latin typeface="Arial" pitchFamily="34" charset="0"/>
              <a:cs typeface="Arial" pitchFamily="34" charset="0"/>
            </a:endParaRPr>
          </a:p>
          <a:p>
            <a:endParaRPr lang="en-US" sz="1200" dirty="0">
              <a:latin typeface="Arial" pitchFamily="34" charset="0"/>
              <a:cs typeface="Arial" pitchFamily="34" charset="0"/>
            </a:endParaRPr>
          </a:p>
          <a:p>
            <a:r>
              <a:rPr lang="en-US" sz="2800" b="1" u="sng" dirty="0">
                <a:latin typeface="Arial" pitchFamily="34" charset="0"/>
                <a:cs typeface="Arial" pitchFamily="34" charset="0"/>
              </a:rPr>
              <a:t>Durability</a:t>
            </a:r>
            <a:r>
              <a:rPr lang="en-US" sz="2400" dirty="0">
                <a:latin typeface="Arial" pitchFamily="34" charset="0"/>
                <a:cs typeface="Arial" pitchFamily="34" charset="0"/>
              </a:rPr>
              <a:t>. Committed data is saved by the system such that, even in the event of a failure and system restart, the data is available in its correct state.</a:t>
            </a:r>
          </a:p>
        </p:txBody>
      </p:sp>
      <p:sp>
        <p:nvSpPr>
          <p:cNvPr id="5" name="Rectangle 4"/>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1600200" y="7736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p>
        </p:txBody>
      </p:sp>
      <p:sp>
        <p:nvSpPr>
          <p:cNvPr id="2" name="Rectangle 1"/>
          <p:cNvSpPr/>
          <p:nvPr/>
        </p:nvSpPr>
        <p:spPr>
          <a:xfrm>
            <a:off x="1600200" y="2362201"/>
            <a:ext cx="8991600" cy="2954655"/>
          </a:xfrm>
          <a:prstGeom prst="rect">
            <a:avLst/>
          </a:prstGeom>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SET @x :=0;</a:t>
            </a:r>
          </a:p>
          <a:p>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@x + 1 as 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 R1 = 5;</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R1, mod(@cnt,2) R2, EMP.*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 R2 = 0;</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MIN</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R1</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R1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GROUP BY </a:t>
            </a:r>
            <a:r>
              <a:rPr lang="en-IN" dirty="0">
                <a:latin typeface="Arial" panose="020B0604020202020204" pitchFamily="34" charset="0"/>
                <a:ea typeface="Times New Roman" panose="02020603050405020304" pitchFamily="18" charset="0"/>
              </a:rPr>
              <a:t>JOB</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MAX</a:t>
            </a:r>
            <a:r>
              <a:rPr lang="en-US" dirty="0">
                <a:latin typeface="Arial" panose="020B0604020202020204" pitchFamily="34" charset="0"/>
                <a:cs typeface="Arial" panose="020B0604020202020204"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cs typeface="Arial" panose="020B0604020202020204" pitchFamily="34" charset="0"/>
              </a:rPr>
              <a:t>(*) 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ACTOR_MOVIE </a:t>
            </a:r>
            <a:r>
              <a:rPr lang="en-US" dirty="0">
                <a:solidFill>
                  <a:srgbClr val="DD4A68"/>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ACTORID) M</a:t>
            </a:r>
            <a:endParaRPr lang="en-IN" dirty="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1524001" y="13181"/>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
        <p:nvSpPr>
          <p:cNvPr id="6" name="Rectangle 5"/>
          <p:cNvSpPr/>
          <p:nvPr/>
        </p:nvSpPr>
        <p:spPr>
          <a:xfrm>
            <a:off x="1600200" y="12192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632856" y="1676401"/>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pic>
        <p:nvPicPr>
          <p:cNvPr id="8" name="Picture 7"/>
          <p:cNvPicPr>
            <a:picLocks noChangeAspect="1"/>
          </p:cNvPicPr>
          <p:nvPr/>
        </p:nvPicPr>
        <p:blipFill>
          <a:blip r:embed="rId2"/>
          <a:stretch>
            <a:fillRect/>
          </a:stretch>
        </p:blipFill>
        <p:spPr>
          <a:xfrm>
            <a:off x="1905000" y="5353110"/>
            <a:ext cx="2003744" cy="895290"/>
          </a:xfrm>
          <a:prstGeom prst="rect">
            <a:avLst/>
          </a:prstGeom>
        </p:spPr>
      </p:pic>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with IN,  ALL, ANY, or SOME</a:t>
            </a:r>
          </a:p>
        </p:txBody>
      </p:sp>
      <p:sp>
        <p:nvSpPr>
          <p:cNvPr id="3" name="Rectangle 2"/>
          <p:cNvSpPr/>
          <p:nvPr/>
        </p:nvSpPr>
        <p:spPr>
          <a:xfrm>
            <a:off x="1689100" y="147936"/>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 ANY.</a:t>
            </a:r>
          </a:p>
        </p:txBody>
      </p:sp>
      <p:sp>
        <p:nvSpPr>
          <p:cNvPr id="5" name="Rectangle 4"/>
          <p:cNvSpPr/>
          <p:nvPr/>
        </p:nvSpPr>
        <p:spPr>
          <a:xfrm>
            <a:off x="1676400" y="762001"/>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632857"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p>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632856"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return TRUE if the comparison is TRUE for ANY of the values in the column that the subquery returns.</a:t>
            </a:r>
          </a:p>
        </p:txBody>
      </p:sp>
      <p:sp>
        <p:nvSpPr>
          <p:cNvPr id="9" name="Rectangle 8"/>
          <p:cNvSpPr/>
          <p:nvPr/>
        </p:nvSpPr>
        <p:spPr>
          <a:xfrm>
            <a:off x="1656607" y="4433670"/>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7620001"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632855" y="372247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return TRUE if the comparison is TRUE for ALL of the values in the column that the subquery returns.</a:t>
            </a:r>
          </a:p>
        </p:txBody>
      </p:sp>
      <p:sp>
        <p:nvSpPr>
          <p:cNvPr id="5" name="Rectangle 4"/>
          <p:cNvSpPr/>
          <p:nvPr/>
        </p:nvSpPr>
        <p:spPr>
          <a:xfrm>
            <a:off x="1676400" y="5257800"/>
            <a:ext cx="8862949" cy="400110"/>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ea typeface="Times New Roman" panose="02020603050405020304" pitchFamily="18" charset="0"/>
              </a:rPr>
              <a:t>FROM</a:t>
            </a:r>
            <a:r>
              <a:rPr lang="en-IN" sz="2000" dirty="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a:latin typeface="Arial" panose="020B0604020202020204" pitchFamily="34" charset="0"/>
                <a:cs typeface="Arial" panose="020B0604020202020204" pitchFamily="34" charset="0"/>
              </a:rPr>
              <a:t> (5+5, 10+10)</a:t>
            </a:r>
          </a:p>
        </p:txBody>
      </p:sp>
      <p:sp>
        <p:nvSpPr>
          <p:cNvPr id="12" name="Rectangle 11"/>
          <p:cNvSpPr/>
          <p:nvPr/>
        </p:nvSpPr>
        <p:spPr>
          <a:xfrm>
            <a:off x="1676401" y="5772090"/>
            <a:ext cx="8839196" cy="400110"/>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ea typeface="Times New Roman" panose="02020603050405020304" pitchFamily="18" charset="0"/>
              </a:rPr>
              <a:t>FROM</a:t>
            </a:r>
            <a:r>
              <a:rPr lang="en-IN" sz="2000" dirty="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=ANY</a:t>
            </a:r>
            <a:r>
              <a:rPr lang="en-IN" sz="2000" dirty="0">
                <a:latin typeface="Arial" panose="020B0604020202020204" pitchFamily="34" charset="0"/>
                <a:cs typeface="Arial" panose="020B0604020202020204" pitchFamily="34" charset="0"/>
              </a:rPr>
              <a:t> (10, 20) </a:t>
            </a:r>
            <a:r>
              <a:rPr lang="en-IN" sz="2000" dirty="0">
                <a:solidFill>
                  <a:srgbClr val="92D050"/>
                </a:solidFill>
                <a:latin typeface="Arial" panose="020B0604020202020204" pitchFamily="34" charset="0"/>
                <a:cs typeface="Arial" panose="020B0604020202020204" pitchFamily="34" charset="0"/>
              </a:rPr>
              <a:t>//error</a:t>
            </a:r>
          </a:p>
        </p:txBody>
      </p:sp>
      <p:cxnSp>
        <p:nvCxnSpPr>
          <p:cNvPr id="8" name="Elbow Connector 7"/>
          <p:cNvCxnSpPr/>
          <p:nvPr/>
        </p:nvCxnSpPr>
        <p:spPr>
          <a:xfrm rot="10800000" flipV="1">
            <a:off x="8534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727801"/>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9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9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108" y="3275801"/>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7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grpSp>
        <p:nvGrpSpPr>
          <p:cNvPr id="6" name="Group 5"/>
          <p:cNvGrpSpPr/>
          <p:nvPr/>
        </p:nvGrpSpPr>
        <p:grpSpPr>
          <a:xfrm>
            <a:off x="1596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T2 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T2</a:t>
              </a:r>
              <a:r>
                <a:rPr lang="en-IN" sz="2000" dirty="0">
                  <a:solidFill>
                    <a:schemeClr val="bg1">
                      <a:lumMod val="65000"/>
                    </a:schemeClr>
                  </a:solidFill>
                  <a:latin typeface="Arial" panose="020B0604020202020204" pitchFamily="34" charset="0"/>
                  <a:ea typeface="Times New Roman" panose="02020603050405020304" pitchFamily="18" charset="0"/>
                </a:rPr>
                <a:t>) </a:t>
              </a:r>
              <a:r>
                <a:rPr lang="en-IN" sz="2000" dirty="0">
                  <a:solidFill>
                    <a:srgbClr val="92D050"/>
                  </a:solidFill>
                  <a:latin typeface="Arial" panose="020B0604020202020204" pitchFamily="34" charset="0"/>
                  <a:ea typeface="Times New Roman" panose="02020603050405020304" pitchFamily="18" charset="0"/>
                </a:rPr>
                <a:t>// This statement will return all rows from EMP table.</a:t>
              </a: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a:t>empty table</a:t>
              </a:r>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p>
        </p:txBody>
      </p:sp>
      <p:sp>
        <p:nvSpPr>
          <p:cNvPr id="2" name="Rectangle 1"/>
          <p:cNvSpPr/>
          <p:nvPr/>
        </p:nvSpPr>
        <p:spPr>
          <a:xfrm>
            <a:off x="1600200" y="1813680"/>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DEPTNO</a:t>
            </a:r>
            <a:r>
              <a:rPr lang="en-IN" dirty="0">
                <a:latin typeface="Arial" panose="020B0604020202020204" pitchFamily="34"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IN</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DEPTNO </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DEPTNO </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20</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SAL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'ADAMS'</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'TURNER'</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SAL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'ADAMS'</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'TURNER'</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&gt;SOME</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SAL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'ADAMS'</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'TURNER'</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Row Subquery</a:t>
            </a: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Subqueries return a single value or a column of values. A row subquery is a subquery variant that returns a single row and can thus return more than one column value. You can use = , &gt;, &lt;, &gt;=, &lt;=, &lt;&gt;, !=, &lt;=&gt;</a:t>
            </a:r>
          </a:p>
        </p:txBody>
      </p:sp>
      <p:sp>
        <p:nvSpPr>
          <p:cNvPr id="2" name="Rectangle 1"/>
          <p:cNvSpPr/>
          <p:nvPr/>
        </p:nvSpPr>
        <p:spPr>
          <a:xfrm>
            <a:off x="1600200" y="1981200"/>
            <a:ext cx="8991600" cy="1477328"/>
          </a:xfrm>
          <a:prstGeom prst="rect">
            <a:avLst/>
          </a:prstGeom>
        </p:spPr>
        <p:txBody>
          <a:bodyPr wrap="square">
            <a:spAutoFit/>
          </a:bodyPr>
          <a:lstStyle/>
          <a:p>
            <a:pPr marL="342900" indent="-342900">
              <a:buFont typeface="+mj-lt"/>
              <a:buAutoNum type="arabicPeriod"/>
            </a:pPr>
            <a:r>
              <a:rPr lang="en-IN" dirty="0">
                <a:solidFill>
                  <a:srgbClr val="FF0000"/>
                </a:solidFill>
                <a:latin typeface="Arial" panose="020B0604020202020204" pitchFamily="34" charset="0"/>
                <a:cs typeface="Arial" panose="020B0604020202020204" pitchFamily="34" charset="0"/>
              </a:rPr>
              <a:t>SELECT * from EMP where deptno, 1 = (SELECT deptno, 1 from DEPT where deptno=10);</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(DEPTNO, 1</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1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10</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p>
        </p:txBody>
      </p:sp>
      <p:sp>
        <p:nvSpPr>
          <p:cNvPr id="2" name="Rectangle 1"/>
          <p:cNvSpPr/>
          <p:nvPr/>
        </p:nvSpPr>
        <p:spPr>
          <a:xfrm>
            <a:off x="1600200" y="2027873"/>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EMP.DEPTNO</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DEPT.DEPTNO</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b="1"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EMP.DEPTNO</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DEPT.DEPTNO</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a:latin typeface="Arial" panose="020B0604020202020204" pitchFamily="34" charset="0"/>
                <a:cs typeface="Arial" panose="020B0604020202020204" pitchFamily="34" charset="0"/>
              </a:rPr>
              <a:t> </a:t>
            </a:r>
            <a:r>
              <a:rPr lang="en-US"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E.MGR</a:t>
            </a:r>
            <a:r>
              <a:rPr lang="en-US" dirty="0">
                <a:solidFill>
                  <a:srgbClr val="DD4A68"/>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M.EMPNO</a:t>
            </a:r>
            <a:r>
              <a:rPr lang="en-US" dirty="0">
                <a:solidFill>
                  <a:schemeClr val="bg1">
                    <a:lumMod val="6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a:t>
            </a:r>
          </a:p>
          <a:p>
            <a:pPr marL="342900" indent="-342900">
              <a:buFont typeface="+mj-lt"/>
              <a:buAutoNum type="arabicPeriod"/>
            </a:pPr>
            <a:endParaRPr lang="en-US"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a:latin typeface="Arial" panose="020B0604020202020204" pitchFamily="34" charset="0"/>
                <a:cs typeface="Arial" panose="020B0604020202020204" pitchFamily="34" charset="0"/>
              </a:rPr>
              <a:t> </a:t>
            </a:r>
            <a:r>
              <a:rPr lang="en-US"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E.MGR</a:t>
            </a:r>
            <a:r>
              <a:rPr lang="en-US" dirty="0">
                <a:solidFill>
                  <a:srgbClr val="DD4A68"/>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M.EMPNO</a:t>
            </a:r>
            <a:r>
              <a:rPr lang="en-US" dirty="0">
                <a:solidFill>
                  <a:schemeClr val="bg1">
                    <a:lumMod val="6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Subquery</a:t>
            </a: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p>
        </p:txBody>
      </p:sp>
      <p:sp>
        <p:nvSpPr>
          <p:cNvPr id="2" name="Rectangle 1"/>
          <p:cNvSpPr/>
          <p:nvPr/>
        </p:nvSpPr>
        <p:spPr>
          <a:xfrm>
            <a:off x="1600200" y="1841402"/>
            <a:ext cx="8991600" cy="3949799"/>
          </a:xfrm>
          <a:prstGeom prst="rect">
            <a:avLst/>
          </a:prstGeom>
        </p:spPr>
        <p:txBody>
          <a:bodyPr wrap="square">
            <a:spAutoFit/>
          </a:bodyPr>
          <a:lstStyle/>
          <a:p>
            <a:r>
              <a:rPr lang="en-IN" sz="1600" dirty="0">
                <a:latin typeface="Arial" panose="020B0604020202020204" pitchFamily="34" charset="0"/>
                <a:cs typeface="Arial" panose="020B0604020202020204" pitchFamily="34" charset="0"/>
              </a:rPr>
              <a:t>Following query find 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SAL </a:t>
            </a:r>
            <a:r>
              <a:rPr lang="en-IN" sz="1600" dirty="0">
                <a:solidFill>
                  <a:schemeClr val="accent5">
                    <a:lumMod val="75000"/>
                  </a:schemeClr>
                </a:solidFill>
                <a:latin typeface="Arial" panose="020B0604020202020204" pitchFamily="34" charset="0"/>
                <a:cs typeface="Arial" panose="020B0604020202020204" pitchFamily="34" charset="0"/>
              </a:rPr>
              <a:t>&gt;</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C74C49"/>
                </a:solidFill>
                <a:latin typeface="Arial" panose="020B0604020202020204" pitchFamily="34" charset="0"/>
                <a:cs typeface="Arial" panose="020B0604020202020204" pitchFamily="34" charset="0"/>
              </a:rPr>
              <a:t>AVG</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E.DEPTNO</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EMP.DEPTNO</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ENAME, SAL, JOB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SAL </a:t>
            </a:r>
            <a:r>
              <a:rPr lang="en-IN" sz="1600" dirty="0">
                <a:solidFill>
                  <a:schemeClr val="accent5">
                    <a:lumMod val="75000"/>
                  </a:schemeClr>
                </a:solidFill>
                <a:latin typeface="Arial" panose="020B0604020202020204" pitchFamily="34" charset="0"/>
                <a:cs typeface="Arial" panose="020B0604020202020204" pitchFamily="34" charset="0"/>
              </a:rPr>
              <a:t>&gt;</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C74C49"/>
                </a:solidFill>
                <a:latin typeface="Arial" panose="020B0604020202020204" pitchFamily="34" charset="0"/>
                <a:cs typeface="Arial" panose="020B0604020202020204" pitchFamily="34" charset="0"/>
              </a:rPr>
              <a:t>AVG</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EMP.JOB</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JOB, </a:t>
            </a:r>
            <a:r>
              <a:rPr lang="en-IN" sz="1600" dirty="0">
                <a:solidFill>
                  <a:srgbClr val="C74C49"/>
                </a:solidFill>
                <a:latin typeface="Arial" panose="020B0604020202020204" pitchFamily="34" charset="0"/>
                <a:cs typeface="Arial" panose="020B0604020202020204" pitchFamily="34" charset="0"/>
              </a:rPr>
              <a:t>MAX</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SAL </a:t>
            </a:r>
            <a:r>
              <a:rPr lang="en-IN" sz="1600" dirty="0">
                <a:solidFill>
                  <a:schemeClr val="accent5">
                    <a:lumMod val="75000"/>
                  </a:schemeClr>
                </a:solidFill>
                <a:latin typeface="Arial" panose="020B0604020202020204" pitchFamily="34" charset="0"/>
                <a:cs typeface="Arial" panose="020B0604020202020204" pitchFamily="34" charset="0"/>
              </a:rPr>
              <a:t>&lt;</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C74C49"/>
                </a:solidFill>
                <a:latin typeface="Arial" panose="020B0604020202020204" pitchFamily="34" charset="0"/>
                <a:cs typeface="Arial" panose="020B0604020202020204" pitchFamily="34" charset="0"/>
              </a:rPr>
              <a:t>MAX</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EMP.JOB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E.JOB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a:latin typeface="Arial" panose="020B0604020202020204" pitchFamily="34" charset="0"/>
                <a:cs typeface="Arial" panose="020B0604020202020204" pitchFamily="34" charset="0"/>
              </a:rPr>
              <a:t> E.JOB</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DISTINCTROW DEPTNO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DEPTNO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EMP.DEPTNO</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DEPT.DEPTNO</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DISTINCTROW DEPTNO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DEPTNO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EMP.DEPTNO</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DEPT.DEPTNO</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762000"/>
            <a:ext cx="8839200" cy="3352800"/>
          </a:xfrm>
          <a:prstGeom prst="rect">
            <a:avLst/>
          </a:prstGeom>
          <a:solidFill>
            <a:schemeClr val="bg1"/>
          </a:solidFill>
        </p:spPr>
        <p:txBody>
          <a:bodyPr>
            <a:noAutofit/>
          </a:bodyPr>
          <a:lstStyle/>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JOINS</a:t>
            </a:r>
            <a:r>
              <a:rPr lang="en-US" sz="2800" dirty="0">
                <a:latin typeface="Arial" pitchFamily="34" charset="0"/>
                <a:cs typeface="Arial" pitchFamily="34" charset="0"/>
              </a:rPr>
              <a:t> are used to </a:t>
            </a:r>
            <a:r>
              <a:rPr lang="en-US" sz="3600" b="1" dirty="0">
                <a:latin typeface="Arial" pitchFamily="34" charset="0"/>
                <a:cs typeface="Arial" pitchFamily="34" charset="0"/>
              </a:rPr>
              <a:t>retrieve data from multiple tables</a:t>
            </a:r>
            <a:r>
              <a:rPr lang="en-US" sz="2800" dirty="0">
                <a:latin typeface="Arial" pitchFamily="34" charset="0"/>
                <a:cs typeface="Arial" pitchFamily="34" charset="0"/>
              </a:rPr>
              <a:t>.</a:t>
            </a:r>
          </a:p>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a:t>
            </a:r>
            <a:r>
              <a:rPr lang="en-US" sz="2800" dirty="0">
                <a:latin typeface="Arial" pitchFamily="34" charset="0"/>
                <a:cs typeface="Arial" pitchFamily="34" charset="0"/>
              </a:rPr>
              <a:t> is performed whenever </a:t>
            </a:r>
            <a:r>
              <a:rPr lang="en-US" sz="2800" b="1" dirty="0">
                <a:latin typeface="Arial" pitchFamily="34" charset="0"/>
                <a:cs typeface="Arial" pitchFamily="34" charset="0"/>
              </a:rPr>
              <a:t>two or more tables </a:t>
            </a:r>
            <a:r>
              <a:rPr lang="en-US" sz="2800" dirty="0">
                <a:latin typeface="Arial" pitchFamily="34" charset="0"/>
                <a:cs typeface="Arial" pitchFamily="34" charset="0"/>
              </a:rPr>
              <a:t>are joined in a SQL statement.</a:t>
            </a:r>
          </a:p>
        </p:txBody>
      </p:sp>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838201"/>
            <a:ext cx="8839200" cy="3477875"/>
          </a:xfrm>
          <a:prstGeom prst="rect">
            <a:avLst/>
          </a:prstGeom>
        </p:spPr>
        <p:txBody>
          <a:bodyPr wrap="square">
            <a:spAutoFit/>
          </a:bodyPr>
          <a:lstStyle/>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Product Join </a:t>
            </a:r>
            <a:r>
              <a:rPr lang="en-US" sz="2000" dirty="0">
                <a:solidFill>
                  <a:srgbClr val="005E74"/>
                </a:solidFill>
              </a:rPr>
              <a:t>– </a:t>
            </a:r>
            <a:r>
              <a:rPr lang="en-US" sz="2000" dirty="0">
                <a:solidFill>
                  <a:srgbClr val="005E74"/>
                </a:solidFill>
                <a:latin typeface="Arial" pitchFamily="34" charset="0"/>
                <a:cs typeface="Arial" pitchFamily="34" charset="0"/>
              </a:rPr>
              <a:t>Cross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rPr>
              <a:t>Equijoin – Inner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Natural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Simple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Self Join</a:t>
            </a: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85801"/>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00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1534886" y="2586964"/>
            <a:ext cx="9133114" cy="198000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85801"/>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00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86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a:t> MENUCARD M, SOFTDRINK S;</a:t>
            </a:r>
          </a:p>
        </p:txBody>
      </p:sp>
      <p:pic>
        <p:nvPicPr>
          <p:cNvPr id="13" name="Picture 12"/>
          <p:cNvPicPr>
            <a:picLocks noChangeAspect="1"/>
          </p:cNvPicPr>
          <p:nvPr/>
        </p:nvPicPr>
        <p:blipFill>
          <a:blip r:embed="rId2"/>
          <a:stretch>
            <a:fillRect/>
          </a:stretch>
        </p:blipFill>
        <p:spPr>
          <a:xfrm>
            <a:off x="1559626" y="3071750"/>
            <a:ext cx="4562075" cy="3607801"/>
          </a:xfrm>
          <a:prstGeom prst="rect">
            <a:avLst/>
          </a:prstGeom>
        </p:spPr>
      </p:pic>
      <p:pic>
        <p:nvPicPr>
          <p:cNvPr id="2" name="Picture 1"/>
          <p:cNvPicPr>
            <a:picLocks noChangeAspect="1"/>
          </p:cNvPicPr>
          <p:nvPr/>
        </p:nvPicPr>
        <p:blipFill>
          <a:blip r:embed="rId3"/>
          <a:stretch>
            <a:fillRect/>
          </a:stretch>
        </p:blipFill>
        <p:spPr>
          <a:xfrm>
            <a:off x="6162926" y="3071750"/>
            <a:ext cx="4449271" cy="3607801"/>
          </a:xfrm>
          <a:prstGeom prst="rect">
            <a:avLst/>
          </a:prstGeom>
        </p:spPr>
      </p:pic>
    </p:spTree>
    <p:extLst>
      <p:ext uri="{BB962C8B-B14F-4D97-AF65-F5344CB8AC3E}">
        <p14:creationId xmlns:p14="http://schemas.microsoft.com/office/powerpoint/2010/main" val="802684979"/>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4869090"/>
            <a:ext cx="3396116" cy="575075"/>
          </a:xfrm>
          <a:prstGeom prst="rect">
            <a:avLst/>
          </a:prstGeom>
        </p:spPr>
      </p:pic>
      <p:sp>
        <p:nvSpPr>
          <p:cNvPr id="8" name="Rectangle 7"/>
          <p:cNvSpPr/>
          <p:nvPr/>
        </p:nvSpPr>
        <p:spPr>
          <a:xfrm>
            <a:off x="1686296" y="838201"/>
            <a:ext cx="8819408"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a:t> N2EMPLOYEE, SOFTDRINK GROUP BY NAME;</a:t>
            </a:r>
          </a:p>
        </p:txBody>
      </p:sp>
      <p:pic>
        <p:nvPicPr>
          <p:cNvPr id="11" name="Picture 10"/>
          <p:cNvPicPr>
            <a:picLocks noChangeAspect="1"/>
          </p:cNvPicPr>
          <p:nvPr/>
        </p:nvPicPr>
        <p:blipFill>
          <a:blip r:embed="rId3"/>
          <a:stretch>
            <a:fillRect/>
          </a:stretch>
        </p:blipFill>
        <p:spPr>
          <a:xfrm>
            <a:off x="1733684" y="1600200"/>
            <a:ext cx="6867855" cy="1825404"/>
          </a:xfrm>
          <a:prstGeom prst="rect">
            <a:avLst/>
          </a:prstGeom>
        </p:spPr>
      </p:pic>
      <p:sp>
        <p:nvSpPr>
          <p:cNvPr id="2" name="Rectangle 1"/>
          <p:cNvSpPr/>
          <p:nvPr/>
        </p:nvSpPr>
        <p:spPr>
          <a:xfrm>
            <a:off x="1733684" y="3593068"/>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a:t> BOOK, AVAILABLEIN;</a:t>
            </a:r>
          </a:p>
        </p:txBody>
      </p:sp>
      <p:pic>
        <p:nvPicPr>
          <p:cNvPr id="5" name="Picture 4"/>
          <p:cNvPicPr>
            <a:picLocks noChangeAspect="1"/>
          </p:cNvPicPr>
          <p:nvPr/>
        </p:nvPicPr>
        <p:blipFill>
          <a:blip r:embed="rId4"/>
          <a:stretch>
            <a:fillRect/>
          </a:stretch>
        </p:blipFill>
        <p:spPr>
          <a:xfrm>
            <a:off x="1748528" y="4030330"/>
            <a:ext cx="3548101" cy="2827671"/>
          </a:xfrm>
          <a:prstGeom prst="rect">
            <a:avLst/>
          </a:prstGeom>
        </p:spPr>
      </p:pic>
    </p:spTree>
    <p:extLst>
      <p:ext uri="{BB962C8B-B14F-4D97-AF65-F5344CB8AC3E}">
        <p14:creationId xmlns:p14="http://schemas.microsoft.com/office/powerpoint/2010/main" val="355736806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21524"/>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1600200" y="19050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JOIN &lt;table_references&gt;</a:t>
            </a:r>
          </a:p>
        </p:txBody>
      </p:sp>
      <p:sp>
        <p:nvSpPr>
          <p:cNvPr id="10" name="Rectangle 9"/>
          <p:cNvSpPr/>
          <p:nvPr/>
        </p:nvSpPr>
        <p:spPr>
          <a:xfrm>
            <a:off x="1686297" y="2655077"/>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BOOK</a:t>
            </a:r>
            <a:r>
              <a:rPr lang="en-IN" dirty="0">
                <a:solidFill>
                  <a:srgbClr val="E0D612"/>
                </a:solidFill>
                <a:latin typeface="Arial" panose="020B0604020202020204" pitchFamily="34" charset="0"/>
                <a:cs typeface="Arial" panose="020B0604020202020204" pitchFamily="34" charset="0"/>
              </a:rPr>
              <a:t> CROSS</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a:t> AVAILABLEIN;</a:t>
            </a:r>
          </a:p>
        </p:txBody>
      </p:sp>
      <p:pic>
        <p:nvPicPr>
          <p:cNvPr id="2" name="Picture 1"/>
          <p:cNvPicPr>
            <a:picLocks noChangeAspect="1"/>
          </p:cNvPicPr>
          <p:nvPr/>
        </p:nvPicPr>
        <p:blipFill>
          <a:blip r:embed="rId2"/>
          <a:stretch>
            <a:fillRect/>
          </a:stretch>
        </p:blipFill>
        <p:spPr>
          <a:xfrm>
            <a:off x="1600200" y="3078523"/>
            <a:ext cx="3649606" cy="3703277"/>
          </a:xfrm>
          <a:prstGeom prst="rect">
            <a:avLst/>
          </a:prstGeom>
        </p:spPr>
      </p:pic>
    </p:spTree>
    <p:extLst>
      <p:ext uri="{BB962C8B-B14F-4D97-AF65-F5344CB8AC3E}">
        <p14:creationId xmlns:p14="http://schemas.microsoft.com/office/powerpoint/2010/main" val="216947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1600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1524000" y="3581400"/>
            <a:ext cx="9144000" cy="1981200"/>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1600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1752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EMPLOYEE E, ADDRESS A </a:t>
            </a:r>
            <a:r>
              <a:rPr lang="en-US" dirty="0">
                <a:solidFill>
                  <a:srgbClr val="E0D612"/>
                </a:solidFill>
                <a:latin typeface="Arial" panose="020B0604020202020204" pitchFamily="34" charset="0"/>
                <a:cs typeface="Arial" panose="020B0604020202020204" pitchFamily="34" charset="0"/>
              </a:rPr>
              <a:t>WHERE</a:t>
            </a:r>
            <a:r>
              <a:rPr lang="en-US" dirty="0"/>
              <a:t> E.ID = A.EMPLOYEEID;</a:t>
            </a:r>
          </a:p>
        </p:txBody>
      </p:sp>
      <p:pic>
        <p:nvPicPr>
          <p:cNvPr id="2" name="Picture 1"/>
          <p:cNvPicPr>
            <a:picLocks noChangeAspect="1"/>
          </p:cNvPicPr>
          <p:nvPr/>
        </p:nvPicPr>
        <p:blipFill>
          <a:blip r:embed="rId2"/>
          <a:stretch>
            <a:fillRect/>
          </a:stretch>
        </p:blipFill>
        <p:spPr>
          <a:xfrm>
            <a:off x="1752600" y="3200400"/>
            <a:ext cx="86868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304801"/>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Display the department name where less the 3 employees </a:t>
            </a:r>
            <a:r>
              <a:rPr lang="en-IN" sz="160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1828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581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334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239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28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581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086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839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5486401"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85000" lnSpcReduction="10000"/>
          </a:bodyPr>
          <a:lstStyle/>
          <a:p>
            <a:pPr algn="ctr">
              <a:spcBef>
                <a:spcPct val="0"/>
              </a:spcBef>
              <a:defRPr/>
            </a:pPr>
            <a:r>
              <a:rPr lang="en-US" sz="5400" dirty="0">
                <a:solidFill>
                  <a:srgbClr val="DC525C"/>
                </a:solidFill>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666504" y="228601"/>
            <a:ext cx="8772896" cy="1661993"/>
          </a:xfrm>
          <a:prstGeom prst="rect">
            <a:avLst/>
          </a:prstGeom>
        </p:spPr>
        <p:txBody>
          <a:bodyPr wrap="square">
            <a:spAutoFit/>
          </a:bodyPr>
          <a:lstStyle/>
          <a:p>
            <a:pPr algn="just"/>
            <a:r>
              <a:rPr lang="en-IN" sz="2200" b="1" i="1" dirty="0">
                <a:solidFill>
                  <a:srgbClr val="DBC04D"/>
                </a:solidFill>
              </a:rPr>
              <a:t>ON Contrition</a:t>
            </a:r>
          </a:p>
          <a:p>
            <a:pPr marL="285750" indent="-285750" algn="just">
              <a:buFont typeface="Arial" panose="020B0604020202020204" pitchFamily="34" charset="0"/>
              <a:buChar char="•"/>
            </a:pPr>
            <a:r>
              <a:rPr lang="en-IN" sz="2000" dirty="0"/>
              <a:t>When this join condition gets applied none of the columns of the relation will get eliminated in the result set.</a:t>
            </a:r>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633352" y="3505201"/>
            <a:ext cx="8839200" cy="1661993"/>
          </a:xfrm>
          <a:prstGeom prst="rect">
            <a:avLst/>
          </a:prstGeom>
        </p:spPr>
        <p:txBody>
          <a:bodyPr wrap="square">
            <a:spAutoFit/>
          </a:bodyPr>
          <a:lstStyle/>
          <a:p>
            <a:pPr algn="just"/>
            <a:r>
              <a:rPr lang="en-IN" sz="2000" b="1" i="1" dirty="0">
                <a:solidFill>
                  <a:srgbClr val="DBC04D"/>
                </a:solidFill>
              </a:rPr>
              <a:t>USING Attribute Contrition</a:t>
            </a:r>
            <a:endParaRPr lang="en-IN" sz="2000" dirty="0"/>
          </a:p>
          <a:p>
            <a:pPr marL="342900" indent="-342900" algn="just">
              <a:buFont typeface="Arial" panose="020B0604020202020204" pitchFamily="34" charset="0"/>
              <a:buChar char="•"/>
            </a:pPr>
            <a:r>
              <a:rPr lang="en-IN" sz="2000" dirty="0"/>
              <a:t>When all the common columns are used in the join predicate then the result would be same as Natural join.</a:t>
            </a:r>
          </a:p>
          <a:p>
            <a:pPr marL="342900" indent="-342900" algn="just">
              <a:buFont typeface="Arial" panose="020B0604020202020204" pitchFamily="34" charset="0"/>
              <a:buChar char="•"/>
            </a:pPr>
            <a:r>
              <a:rPr lang="en-IN" sz="2000" dirty="0"/>
              <a:t>In the result set 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a:latin typeface="Arial" panose="020B0604020202020204" pitchFamily="34" charset="0"/>
                <a:cs typeface="Arial" panose="020B0604020202020204" pitchFamily="34" charset="0"/>
              </a:rPr>
              <a:t>The 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statement.</a:t>
            </a:r>
          </a:p>
        </p:txBody>
      </p:sp>
      <p:sp>
        <p:nvSpPr>
          <p:cNvPr id="10" name="Rectangle 9"/>
          <p:cNvSpPr/>
          <p:nvPr/>
        </p:nvSpPr>
        <p:spPr>
          <a:xfrm>
            <a:off x="1600200" y="825838"/>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a:latin typeface="Arial" panose="020B0604020202020204" pitchFamily="34" charset="0"/>
                <a:cs typeface="Arial" panose="020B0604020202020204" pitchFamily="34" charset="0"/>
              </a:rPr>
              <a:t>The ON clause is used to join tables where the column names don’t match in both tables.</a:t>
            </a:r>
          </a:p>
        </p:txBody>
      </p:sp>
      <p:grpSp>
        <p:nvGrpSpPr>
          <p:cNvPr id="23" name="Group 22"/>
          <p:cNvGrpSpPr/>
          <p:nvPr/>
        </p:nvGrpSpPr>
        <p:grpSpPr>
          <a:xfrm>
            <a:off x="2286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a:solidFill>
                    <a:srgbClr val="0083A2"/>
                  </a:solidFill>
                </a:rPr>
                <a:t>JOINING CONDITION</a:t>
              </a: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2802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a:solidFill>
                    <a:srgbClr val="0083A2"/>
                  </a:solidFill>
                </a:rPr>
                <a:t>JOINING CONDITION</a:t>
              </a: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a:stretch>
            <a:fillRect/>
          </a:stretch>
        </p:blipFill>
        <p:spPr>
          <a:xfrm>
            <a:off x="1556658" y="5038726"/>
            <a:ext cx="9111343" cy="1819275"/>
          </a:xfrm>
          <a:prstGeom prst="rect">
            <a:avLst/>
          </a:prstGeom>
        </p:spPr>
      </p:pic>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p>
        </p:txBody>
      </p:sp>
      <p:sp>
        <p:nvSpPr>
          <p:cNvPr id="7" name="Rectangle 6"/>
          <p:cNvSpPr/>
          <p:nvPr/>
        </p:nvSpPr>
        <p:spPr>
          <a:xfrm>
            <a:off x="1600200" y="173082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3" name="Rectangle 2"/>
          <p:cNvSpPr/>
          <p:nvPr/>
        </p:nvSpPr>
        <p:spPr>
          <a:xfrm>
            <a:off x="1600200" y="2438401"/>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a:latin typeface="Arial" panose="020B0604020202020204" pitchFamily="34" charset="0"/>
                <a:cs typeface="Arial" panose="020B0604020202020204" pitchFamily="34" charset="0"/>
              </a:rPr>
              <a:t> E.ID = Q.EMPLOYEEID;</a:t>
            </a:r>
          </a:p>
        </p:txBody>
      </p:sp>
      <p:pic>
        <p:nvPicPr>
          <p:cNvPr id="6" name="Picture 5"/>
          <p:cNvPicPr>
            <a:picLocks noChangeAspect="1"/>
          </p:cNvPicPr>
          <p:nvPr/>
        </p:nvPicPr>
        <p:blipFill>
          <a:blip r:embed="rId4"/>
          <a:stretch>
            <a:fillRect/>
          </a:stretch>
        </p:blipFill>
        <p:spPr>
          <a:xfrm>
            <a:off x="1524001" y="3142834"/>
            <a:ext cx="9144000" cy="2114967"/>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p>
        </p:txBody>
      </p:sp>
      <p:sp>
        <p:nvSpPr>
          <p:cNvPr id="9" name="Rectangle 8"/>
          <p:cNvSpPr/>
          <p:nvPr/>
        </p:nvSpPr>
        <p:spPr>
          <a:xfrm>
            <a:off x="1600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1600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a:latin typeface="Arial" panose="020B0604020202020204" pitchFamily="34" charset="0"/>
                <a:ea typeface="Times New Roman" panose="02020603050405020304" pitchFamily="18" charset="0"/>
                <a:cs typeface="Arial" panose="020B0604020202020204" pitchFamily="34" charset="0"/>
              </a:rPr>
              <a:t>CUSTOMER</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E0D612"/>
                </a:solidFill>
                <a:latin typeface="Arial" panose="020B0604020202020204" pitchFamily="34" charset="0"/>
                <a:cs typeface="Arial" panose="020B0604020202020204" pitchFamily="34" charset="0"/>
              </a:rPr>
              <a:t>INNER</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E0D612"/>
                </a:solidFill>
                <a:latin typeface="Arial" panose="020B0604020202020204" pitchFamily="34" charset="0"/>
                <a:cs typeface="Arial" panose="020B0604020202020204" pitchFamily="34" charset="0"/>
              </a:rPr>
              <a:t>JOIN</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ea typeface="Times New Roman" panose="02020603050405020304" pitchFamily="18" charset="0"/>
                <a:cs typeface="Arial" panose="020B0604020202020204" pitchFamily="34" charset="0"/>
              </a:rPr>
              <a:t>ORD</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USING</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ea typeface="Times New Roman" panose="02020603050405020304" pitchFamily="18" charset="0"/>
                <a:cs typeface="Arial" panose="020B0604020202020204" pitchFamily="34" charset="0"/>
              </a:rPr>
              <a:t>(CUSTID);</a:t>
            </a:r>
          </a:p>
        </p:txBody>
      </p:sp>
      <p:sp>
        <p:nvSpPr>
          <p:cNvPr id="12" name="Rectangle 11"/>
          <p:cNvSpPr/>
          <p:nvPr/>
        </p:nvSpPr>
        <p:spPr>
          <a:xfrm>
            <a:off x="1556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1589039" y="3048000"/>
            <a:ext cx="8970104" cy="2133600"/>
          </a:xfrm>
          <a:prstGeom prst="rect">
            <a:avLst/>
          </a:prstGeom>
        </p:spPr>
      </p:pic>
      <p:pic>
        <p:nvPicPr>
          <p:cNvPr id="28" name="Picture 27"/>
          <p:cNvPicPr>
            <a:picLocks noChangeAspect="1"/>
          </p:cNvPicPr>
          <p:nvPr/>
        </p:nvPicPr>
        <p:blipFill>
          <a:blip r:embed="rId4"/>
          <a:stretch>
            <a:fillRect/>
          </a:stretch>
        </p:blipFill>
        <p:spPr>
          <a:xfrm>
            <a:off x="1600200" y="5162550"/>
            <a:ext cx="9000000" cy="1697034"/>
          </a:xfrm>
          <a:prstGeom prst="rect">
            <a:avLst/>
          </a:prstGeom>
        </p:spPr>
      </p:pic>
    </p:spTree>
    <p:extLst>
      <p:ext uri="{BB962C8B-B14F-4D97-AF65-F5344CB8AC3E}">
        <p14:creationId xmlns:p14="http://schemas.microsoft.com/office/powerpoint/2010/main" val="3906557571"/>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1600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a:solidFill>
                  <a:srgbClr val="C74C49"/>
                </a:solidFill>
                <a:latin typeface="Arial" panose="020B0604020202020204" pitchFamily="34" charset="0"/>
                <a:cs typeface="Arial" panose="020B0604020202020204" pitchFamily="34" charset="0"/>
              </a:rPr>
              <a:t>INNER JOIN</a:t>
            </a:r>
            <a:r>
              <a:rPr lang="en-IN" dirty="0">
                <a:latin typeface="Arial" panose="020B0604020202020204" pitchFamily="34" charset="0"/>
                <a:cs typeface="Arial" panose="020B0604020202020204" pitchFamily="34" charset="0"/>
              </a:rPr>
              <a:t>.</a:t>
            </a:r>
          </a:p>
        </p:txBody>
      </p:sp>
      <p:sp>
        <p:nvSpPr>
          <p:cNvPr id="7" name="Rectangle 6"/>
          <p:cNvSpPr/>
          <p:nvPr/>
        </p:nvSpPr>
        <p:spPr>
          <a:xfrm>
            <a:off x="1600200" y="1406924"/>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JOIN &lt;table_references&gt; NATURAL JOIN &lt;table_references&gt;</a:t>
            </a:r>
          </a:p>
        </p:txBody>
      </p:sp>
      <p:sp>
        <p:nvSpPr>
          <p:cNvPr id="8" name="Rectangle 7"/>
          <p:cNvSpPr/>
          <p:nvPr/>
        </p:nvSpPr>
        <p:spPr>
          <a:xfrm>
            <a:off x="1600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a:t>
            </a:r>
          </a:p>
        </p:txBody>
      </p:sp>
      <p:sp>
        <p:nvSpPr>
          <p:cNvPr id="11" name="Rectangle 10"/>
          <p:cNvSpPr/>
          <p:nvPr/>
        </p:nvSpPr>
        <p:spPr>
          <a:xfrm>
            <a:off x="1600200" y="2543696"/>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name and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1524001" y="5830670"/>
            <a:ext cx="5388429" cy="646331"/>
          </a:xfrm>
          <a:prstGeom prst="rect">
            <a:avLst/>
          </a:prstGeom>
          <a:solidFill>
            <a:srgbClr val="FE1212"/>
          </a:solidFill>
        </p:spPr>
        <p:txBody>
          <a:bodyPr wrap="square">
            <a:spAutoFit/>
          </a:bodyPr>
          <a:lstStyle/>
          <a:p>
            <a:r>
              <a:rPr lang="en-IN" dirty="0">
                <a:solidFill>
                  <a:schemeClr val="bg1"/>
                </a:solidFill>
                <a:latin typeface="Arial" panose="020B0604020202020204" pitchFamily="34" charset="0"/>
                <a:cs typeface="Arial" panose="020B0604020202020204" pitchFamily="34" charset="0"/>
              </a:rPr>
              <a:t>If the column-names are not same, then NATURAL JOIN will work as CROSS JOIN.</a:t>
            </a:r>
          </a:p>
        </p:txBody>
      </p:sp>
      <p:sp>
        <p:nvSpPr>
          <p:cNvPr id="14" name="Rectangle 13"/>
          <p:cNvSpPr/>
          <p:nvPr/>
        </p:nvSpPr>
        <p:spPr>
          <a:xfrm>
            <a:off x="1600200" y="5068670"/>
            <a:ext cx="6096001" cy="646331"/>
          </a:xfrm>
          <a:prstGeom prst="rect">
            <a:avLst/>
          </a:prstGeom>
        </p:spPr>
        <p:txBody>
          <a:bodyPr wrap="square">
            <a:spAutoFit/>
          </a:bodyPr>
          <a:lstStyle/>
          <a:p>
            <a:r>
              <a:rPr lang="en-US" dirty="0">
                <a:solidFill>
                  <a:srgbClr val="C74C49"/>
                </a:solidFill>
                <a:latin typeface="Arial" pitchFamily="34" charset="0"/>
                <a:cs typeface="Arial" pitchFamily="34" charset="0"/>
              </a:rPr>
              <a:t>A </a:t>
            </a:r>
            <a:r>
              <a:rPr lang="en-US" b="1" dirty="0">
                <a:solidFill>
                  <a:srgbClr val="C74C49"/>
                </a:solidFill>
                <a:latin typeface="Arial" pitchFamily="34" charset="0"/>
                <a:cs typeface="Arial" pitchFamily="34" charset="0"/>
              </a:rPr>
              <a:t>NATURAL JOIN </a:t>
            </a:r>
            <a:r>
              <a:rPr lang="en-US" dirty="0">
                <a:solidFill>
                  <a:srgbClr val="C74C49"/>
                </a:solidFill>
                <a:latin typeface="Arial" pitchFamily="34" charset="0"/>
                <a:cs typeface="Arial" pitchFamily="34" charset="0"/>
              </a:rPr>
              <a:t>can be used with </a:t>
            </a:r>
            <a:r>
              <a:rPr lang="en-US" b="1" dirty="0">
                <a:solidFill>
                  <a:srgbClr val="C74C49"/>
                </a:solidFill>
                <a:latin typeface="Arial" pitchFamily="34" charset="0"/>
                <a:cs typeface="Arial" pitchFamily="34" charset="0"/>
              </a:rPr>
              <a:t>a LEFT OUTER join, </a:t>
            </a:r>
            <a:r>
              <a:rPr lang="en-US" dirty="0">
                <a:solidFill>
                  <a:srgbClr val="C74C49"/>
                </a:solidFill>
                <a:latin typeface="Arial" pitchFamily="34" charset="0"/>
                <a:cs typeface="Arial" pitchFamily="34" charset="0"/>
              </a:rPr>
              <a:t>or</a:t>
            </a:r>
            <a:r>
              <a:rPr lang="en-US" b="1" dirty="0">
                <a:solidFill>
                  <a:srgbClr val="C74C49"/>
                </a:solidFill>
                <a:latin typeface="Arial" pitchFamily="34" charset="0"/>
                <a:cs typeface="Arial" pitchFamily="34" charset="0"/>
              </a:rPr>
              <a:t> a RIGHT OUTER join</a:t>
            </a:r>
            <a:r>
              <a:rPr lang="en-US" dirty="0">
                <a:solidFill>
                  <a:srgbClr val="C74C49"/>
                </a:solidFill>
                <a:latin typeface="Arial" pitchFamily="34" charset="0"/>
                <a:cs typeface="Arial" pitchFamily="34" charset="0"/>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1908" y="5540830"/>
            <a:ext cx="3539893" cy="936170"/>
          </a:xfrm>
          <a:prstGeom prst="rect">
            <a:avLst/>
          </a:prstGeom>
        </p:spPr>
      </p:pic>
      <p:sp>
        <p:nvSpPr>
          <p:cNvPr id="6" name="Rectangle 5"/>
          <p:cNvSpPr/>
          <p:nvPr/>
        </p:nvSpPr>
        <p:spPr>
          <a:xfrm>
            <a:off x="1545772" y="28667"/>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SIMPLE</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a:solidFill>
                  <a:srgbClr val="C74C49"/>
                </a:solidFill>
                <a:latin typeface="Arial" panose="020B0604020202020204" pitchFamily="34" charset="0"/>
                <a:cs typeface="Arial" panose="020B0604020202020204" pitchFamily="34" charset="0"/>
              </a:rPr>
              <a:t>INNER</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a:t>
            </a:r>
          </a:p>
        </p:txBody>
      </p:sp>
      <p:sp>
        <p:nvSpPr>
          <p:cNvPr id="7" name="Rectangle 6"/>
          <p:cNvSpPr/>
          <p:nvPr/>
        </p:nvSpPr>
        <p:spPr>
          <a:xfrm>
            <a:off x="1600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1600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 </a:t>
            </a:r>
            <a:r>
              <a:rPr lang="en-IN" dirty="0">
                <a:solidFill>
                  <a:srgbClr val="DD4A68"/>
                </a:solidFill>
                <a:latin typeface="Arial" panose="020B0604020202020204" pitchFamily="34" charset="0"/>
                <a:ea typeface="Times New Roman" panose="02020603050405020304" pitchFamily="18" charset="0"/>
              </a:rPr>
              <a:t>USING</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DEPTNO</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latin typeface="Arial" panose="020B0604020202020204" pitchFamily="34" charset="0"/>
              <a:cs typeface="Arial" panose="020B0604020202020204" pitchFamily="34" charset="0"/>
            </a:endParaRPr>
          </a:p>
        </p:txBody>
      </p:sp>
      <p:grpSp>
        <p:nvGrpSpPr>
          <p:cNvPr id="2" name="Group 1"/>
          <p:cNvGrpSpPr/>
          <p:nvPr/>
        </p:nvGrpSpPr>
        <p:grpSpPr>
          <a:xfrm>
            <a:off x="1752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a:solidFill>
                    <a:srgbClr val="0083A2"/>
                  </a:solidFill>
                </a:rPr>
                <a:t>JOINING CONDITION</a:t>
              </a: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1547502" y="3028516"/>
            <a:ext cx="9096996" cy="1695884"/>
          </a:xfrm>
          <a:prstGeom prst="rect">
            <a:avLst/>
          </a:prstGeom>
        </p:spPr>
      </p:pic>
      <p:sp>
        <p:nvSpPr>
          <p:cNvPr id="42" name="Rectangle 41"/>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43" name="Rectangle 42"/>
          <p:cNvSpPr/>
          <p:nvPr/>
        </p:nvSpPr>
        <p:spPr>
          <a:xfrm>
            <a:off x="1600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1752600" y="2294948"/>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basic constructs 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00200" y="838201"/>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 FROM </a:t>
            </a:r>
            <a:r>
              <a:rPr lang="en-US" dirty="0">
                <a:solidFill>
                  <a:srgbClr val="000000"/>
                </a:solidFill>
                <a:latin typeface="Arial" panose="020B0604020202020204" pitchFamily="34" charset="0"/>
                <a:ea typeface="Times New Roman" panose="02020603050405020304" pitchFamily="18" charset="0"/>
              </a:rPr>
              <a:t>ORDER</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O</a:t>
            </a:r>
            <a:r>
              <a:rPr lang="en-US" dirty="0">
                <a:solidFill>
                  <a:srgbClr val="0077AA"/>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EMPLOYEE</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ON</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E.ID</a:t>
            </a:r>
            <a:r>
              <a:rPr lang="en-US" dirty="0">
                <a:solidFill>
                  <a:srgbClr val="0077AA"/>
                </a:solidFill>
                <a:latin typeface="Arial" panose="020B0604020202020204" pitchFamily="34" charset="0"/>
                <a:ea typeface="Times New Roman" panose="02020603050405020304" pitchFamily="18" charset="0"/>
              </a:rPr>
              <a:t> = </a:t>
            </a:r>
            <a:r>
              <a:rPr lang="en-US" dirty="0">
                <a:solidFill>
                  <a:srgbClr val="000000"/>
                </a:solidFill>
                <a:latin typeface="Arial" panose="020B0604020202020204" pitchFamily="34" charset="0"/>
                <a:ea typeface="Times New Roman" panose="02020603050405020304" pitchFamily="18" charset="0"/>
              </a:rPr>
              <a:t>O.EMPLOYEEID</a:t>
            </a:r>
            <a:r>
              <a:rPr lang="en-US" dirty="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1992086"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611085" y="1705732"/>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10" name="Rectangle 9"/>
          <p:cNvSpPr/>
          <p:nvPr/>
        </p:nvSpPr>
        <p:spPr>
          <a:xfrm>
            <a:off x="1600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1600200" y="3014246"/>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 </a:t>
            </a:r>
            <a:r>
              <a:rPr lang="en-IN" dirty="0">
                <a:solidFill>
                  <a:srgbClr val="DD4A68"/>
                </a:solidFill>
                <a:latin typeface="Arial" panose="020B0604020202020204" pitchFamily="34" charset="0"/>
                <a:ea typeface="Times New Roman" panose="02020603050405020304" pitchFamily="18" charset="0"/>
              </a:rPr>
              <a:t>USING</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DEPTNO</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a:t>
            </a:r>
          </a:p>
        </p:txBody>
      </p:sp>
      <p:sp>
        <p:nvSpPr>
          <p:cNvPr id="12" name="Rectangle 11"/>
          <p:cNvSpPr/>
          <p:nvPr/>
        </p:nvSpPr>
        <p:spPr>
          <a:xfrm>
            <a:off x="1600200" y="481226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a:t>
            </a:r>
          </a:p>
        </p:txBody>
      </p:sp>
      <p:sp>
        <p:nvSpPr>
          <p:cNvPr id="13" name="Rectangle 12"/>
          <p:cNvSpPr/>
          <p:nvPr/>
        </p:nvSpPr>
        <p:spPr>
          <a:xfrm>
            <a:off x="1600200" y="38216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3416029874"/>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pic>
        <p:nvPicPr>
          <p:cNvPr id="32" name="Picture 31"/>
          <p:cNvPicPr>
            <a:picLocks noChangeAspect="1"/>
          </p:cNvPicPr>
          <p:nvPr/>
        </p:nvPicPr>
        <p:blipFill>
          <a:blip r:embed="rId2"/>
          <a:stretch>
            <a:fillRect/>
          </a:stretch>
        </p:blipFill>
        <p:spPr>
          <a:xfrm>
            <a:off x="1600200" y="2996045"/>
            <a:ext cx="9067800" cy="1714500"/>
          </a:xfrm>
          <a:prstGeom prst="rect">
            <a:avLst/>
          </a:prstGeom>
        </p:spPr>
      </p:pic>
      <p:sp>
        <p:nvSpPr>
          <p:cNvPr id="34" name="Rectangle 33"/>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
        <p:nvSpPr>
          <p:cNvPr id="35" name="Rectangle 34"/>
          <p:cNvSpPr/>
          <p:nvPr/>
        </p:nvSpPr>
        <p:spPr>
          <a:xfrm>
            <a:off x="1600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00200" y="889618"/>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t>ORDER </a:t>
            </a:r>
            <a:r>
              <a:rPr lang="en-IN" sz="1600" dirty="0">
                <a:solidFill>
                  <a:srgbClr val="E0D612"/>
                </a:solidFill>
                <a:latin typeface="Arial" panose="020B0604020202020204" pitchFamily="34" charset="0"/>
                <a:cs typeface="Arial" panose="020B0604020202020204" pitchFamily="34" charset="0"/>
              </a:rPr>
              <a:t>RIGHT</a:t>
            </a:r>
            <a:r>
              <a:rPr lang="en-IN" dirty="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a:solidFill>
                  <a:srgbClr val="DD4A68"/>
                </a:solidFill>
                <a:latin typeface="Arial" panose="020B0604020202020204" pitchFamily="34" charset="0"/>
                <a:ea typeface="Times New Roman" panose="02020603050405020304" pitchFamily="18" charset="0"/>
              </a:rPr>
              <a:t> </a:t>
            </a:r>
            <a:r>
              <a:rPr lang="en-US" dirty="0"/>
              <a:t>EMPLOYEE</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ON </a:t>
            </a:r>
            <a:r>
              <a:rPr lang="en-US" dirty="0"/>
              <a:t>ON E.ID = O.EMPLOYEEID</a:t>
            </a:r>
            <a:r>
              <a:rPr lang="en-IN" dirty="0">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2"/>
          <a:stretch>
            <a:fillRect/>
          </a:stretch>
        </p:blipFill>
        <p:spPr>
          <a:xfrm>
            <a:off x="1572491" y="1822977"/>
            <a:ext cx="8991600" cy="2286000"/>
          </a:xfrm>
          <a:prstGeom prst="rect">
            <a:avLst/>
          </a:prstGeom>
        </p:spPr>
      </p:pic>
      <p:sp>
        <p:nvSpPr>
          <p:cNvPr id="17" name="Rectangle 16"/>
          <p:cNvSpPr/>
          <p:nvPr/>
        </p:nvSpPr>
        <p:spPr>
          <a:xfrm>
            <a:off x="1953985" y="2174175"/>
            <a:ext cx="8626930" cy="56435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00200" y="20574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8" name="Rectangle 7"/>
          <p:cNvSpPr/>
          <p:nvPr/>
        </p:nvSpPr>
        <p:spPr>
          <a:xfrm>
            <a:off x="1600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 </a:t>
            </a:r>
            <a:r>
              <a:rPr lang="en-IN" dirty="0">
                <a:solidFill>
                  <a:srgbClr val="DD4A68"/>
                </a:solidFill>
                <a:latin typeface="Arial" panose="020B0604020202020204" pitchFamily="34" charset="0"/>
                <a:ea typeface="Times New Roman" panose="02020603050405020304" pitchFamily="18" charset="0"/>
              </a:rPr>
              <a:t>USING</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DEPTNO</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a:t>
            </a:r>
          </a:p>
        </p:txBody>
      </p:sp>
      <p:sp>
        <p:nvSpPr>
          <p:cNvPr id="9" name="Rectangle 8"/>
          <p:cNvSpPr/>
          <p:nvPr/>
        </p:nvSpPr>
        <p:spPr>
          <a:xfrm>
            <a:off x="1600200" y="4812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a:t>
            </a:r>
          </a:p>
        </p:txBody>
      </p:sp>
      <p:sp>
        <p:nvSpPr>
          <p:cNvPr id="10" name="Rectangle 9"/>
          <p:cNvSpPr/>
          <p:nvPr/>
        </p:nvSpPr>
        <p:spPr>
          <a:xfrm>
            <a:off x="1600200" y="38216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
        <p:nvSpPr>
          <p:cNvPr id="11" name="Rectangle 10"/>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86535929"/>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a:solidFill>
                  <a:srgbClr val="C74C49"/>
                </a:solidFill>
                <a:latin typeface="Arial" panose="020B0604020202020204" pitchFamily="34" charset="0"/>
                <a:cs typeface="Arial" panose="020B0604020202020204" pitchFamily="34" charset="0"/>
              </a:rPr>
              <a:t>SELF</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a join in which a table is joined with itself (which is also called Unary relationships), especially when the table has a FOREIGN KEY which references its own PRIMARY KEY.</a:t>
            </a:r>
          </a:p>
        </p:txBody>
      </p:sp>
      <p:sp>
        <p:nvSpPr>
          <p:cNvPr id="7" name="Rectangle 6"/>
          <p:cNvSpPr/>
          <p:nvPr/>
        </p:nvSpPr>
        <p:spPr>
          <a:xfrm>
            <a:off x="1600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p>
        </p:txBody>
      </p:sp>
      <p:sp>
        <p:nvSpPr>
          <p:cNvPr id="6" name="Rectangle 5"/>
          <p:cNvSpPr/>
          <p:nvPr/>
        </p:nvSpPr>
        <p:spPr>
          <a:xfrm>
            <a:off x="1676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710047" y="1219200"/>
            <a:ext cx="8500753" cy="990600"/>
          </a:xfrm>
          <a:prstGeom prst="rect">
            <a:avLst/>
          </a:prstGeom>
        </p:spPr>
      </p:pic>
      <p:pic>
        <p:nvPicPr>
          <p:cNvPr id="8" name="Picture 7"/>
          <p:cNvPicPr>
            <a:picLocks noChangeAspect="1"/>
          </p:cNvPicPr>
          <p:nvPr/>
        </p:nvPicPr>
        <p:blipFill>
          <a:blip r:embed="rId3"/>
          <a:stretch>
            <a:fillRect/>
          </a:stretch>
        </p:blipFill>
        <p:spPr>
          <a:xfrm>
            <a:off x="2366997" y="3475176"/>
            <a:ext cx="7301153" cy="685799"/>
          </a:xfrm>
          <a:prstGeom prst="rect">
            <a:avLst/>
          </a:prstGeom>
        </p:spPr>
      </p:pic>
      <p:pic>
        <p:nvPicPr>
          <p:cNvPr id="10" name="Picture 9"/>
          <p:cNvPicPr>
            <a:picLocks noChangeAspect="1"/>
          </p:cNvPicPr>
          <p:nvPr/>
        </p:nvPicPr>
        <p:blipFill>
          <a:blip r:embed="rId4"/>
          <a:stretch>
            <a:fillRect/>
          </a:stretch>
        </p:blipFill>
        <p:spPr>
          <a:xfrm>
            <a:off x="2366997" y="4341600"/>
            <a:ext cx="7186851" cy="687600"/>
          </a:xfrm>
          <a:prstGeom prst="rect">
            <a:avLst/>
          </a:prstGeom>
        </p:spPr>
      </p:pic>
      <p:pic>
        <p:nvPicPr>
          <p:cNvPr id="11" name="Picture 10"/>
          <p:cNvPicPr>
            <a:picLocks noChangeAspect="1"/>
          </p:cNvPicPr>
          <p:nvPr/>
        </p:nvPicPr>
        <p:blipFill>
          <a:blip r:embed="rId5"/>
          <a:stretch>
            <a:fillRect/>
          </a:stretch>
        </p:blipFill>
        <p:spPr>
          <a:xfrm>
            <a:off x="2350175" y="5257800"/>
            <a:ext cx="7186851" cy="687600"/>
          </a:xfrm>
          <a:prstGeom prst="rect">
            <a:avLst/>
          </a:prstGeom>
        </p:spPr>
      </p:pic>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sets.</a:t>
            </a:r>
          </a:p>
        </p:txBody>
      </p:sp>
      <p:sp>
        <p:nvSpPr>
          <p:cNvPr id="9" name="Rectangle 8"/>
          <p:cNvSpPr/>
          <p:nvPr/>
        </p:nvSpPr>
        <p:spPr>
          <a:xfrm>
            <a:off x="1600200" y="3705762"/>
            <a:ext cx="8991600" cy="1323439"/>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a:latin typeface="Arial" panose="020B0604020202020204" pitchFamily="34" charset="0"/>
                <a:cs typeface="Arial" panose="020B0604020202020204" pitchFamily="34" charset="0"/>
              </a:rPr>
              <a:t>DEPTNO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a:latin typeface="Arial" panose="020B0604020202020204" pitchFamily="34" charset="0"/>
                <a:cs typeface="Arial" panose="020B0604020202020204" pitchFamily="34" charset="0"/>
              </a:rPr>
              <a:t>EMP </a:t>
            </a:r>
            <a:r>
              <a:rPr lang="en-IN" dirty="0">
                <a:solidFill>
                  <a:srgbClr val="DD4A68"/>
                </a:solidFill>
                <a:latin typeface="Arial" panose="020B0604020202020204" pitchFamily="34" charset="0"/>
                <a:ea typeface="Times New Roman" panose="02020603050405020304" pitchFamily="18" charset="0"/>
              </a:rPr>
              <a:t>LIMIT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a:latin typeface="Arial" panose="020B0604020202020204" pitchFamily="34" charset="0"/>
                <a:cs typeface="Arial" panose="020B0604020202020204" pitchFamily="34" charset="0"/>
              </a:rPr>
              <a:t>DEPTNO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a:latin typeface="Arial" panose="020B0604020202020204" pitchFamily="34" charset="0"/>
                <a:cs typeface="Arial" panose="020B0604020202020204" pitchFamily="34" charset="0"/>
              </a:rPr>
              <a:t>DEPT </a:t>
            </a:r>
            <a:r>
              <a:rPr lang="en-IN" dirty="0">
                <a:solidFill>
                  <a:srgbClr val="DD4A68"/>
                </a:solidFill>
                <a:latin typeface="Arial" panose="020B0604020202020204" pitchFamily="34" charset="0"/>
                <a:ea typeface="Times New Roman" panose="02020603050405020304" pitchFamily="18" charset="0"/>
              </a:rPr>
              <a:t>LIMIT 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'EMP' as 'Table Name', count(*)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'BONUS', count(*)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BONUS;</a:t>
            </a:r>
          </a:p>
        </p:txBody>
      </p:sp>
      <p:sp>
        <p:nvSpPr>
          <p:cNvPr id="2" name="Rectangle 1"/>
          <p:cNvSpPr/>
          <p:nvPr/>
        </p:nvSpPr>
        <p:spPr>
          <a:xfrm>
            <a:off x="1676400" y="2136100"/>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6324600" y="1985813"/>
            <a:ext cx="4267200" cy="923330"/>
          </a:xfrm>
          <a:prstGeom prst="rect">
            <a:avLst/>
          </a:prstGeom>
          <a:solidFill>
            <a:srgbClr val="E5EAC8"/>
          </a:solidFill>
        </p:spPr>
        <p:txBody>
          <a:bodyPr wrap="square">
            <a:spAutoFit/>
          </a:bodyPr>
          <a:lstStyle/>
          <a:p>
            <a:r>
              <a:rPr lang="en-IN" dirty="0"/>
              <a:t>The default behaviour 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58825195"/>
              </p:ext>
            </p:extLst>
          </p:nvPr>
        </p:nvGraphicFramePr>
        <p:xfrm>
          <a:off x="1643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390609"/>
              </p:ext>
            </p:extLst>
          </p:nvPr>
        </p:nvGraphicFramePr>
        <p:xfrm>
          <a:off x="4724400" y="1660793"/>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c>
                  <a:txBody>
                    <a:bodyPr/>
                    <a:lstStyle/>
                    <a:p>
                      <a:pPr algn="l">
                        <a:lnSpc>
                          <a:spcPct val="107000"/>
                        </a:lnSpc>
                        <a:spcAft>
                          <a:spcPts val="0"/>
                        </a:spcAft>
                      </a:pPr>
                      <a:r>
                        <a:rPr lang="en-US" sz="1400" dirty="0" smtClean="0">
                          <a:effectLst/>
                        </a:rPr>
                        <a:t>hBase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r>
              <a:tr h="295518">
                <a:tc>
                  <a:txBody>
                    <a:bodyPr/>
                    <a:lstStyle/>
                    <a:p>
                      <a:pPr algn="ctr">
                        <a:lnSpc>
                          <a:spcPct val="107000"/>
                        </a:lnSpc>
                        <a:spcAft>
                          <a:spcPts val="0"/>
                        </a:spcAft>
                      </a:pPr>
                      <a:r>
                        <a:rPr lang="en-US" sz="14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9" name="TextBox 8"/>
          <p:cNvSpPr txBox="1"/>
          <p:nvPr/>
        </p:nvSpPr>
        <p:spPr>
          <a:xfrm>
            <a:off x="4191001" y="1676401"/>
            <a:ext cx="500009" cy="1669047"/>
          </a:xfrm>
          <a:prstGeom prst="rect">
            <a:avLst/>
          </a:prstGeom>
          <a:noFill/>
        </p:spPr>
        <p:txBody>
          <a:bodyPr vert="wordArtVert" wrap="none" rtlCol="0" anchor="ctr">
            <a:spAutoFit/>
          </a:bodyPr>
          <a:lstStyle/>
          <a:p>
            <a:r>
              <a:rPr lang="en-US" dirty="0">
                <a:solidFill>
                  <a:srgbClr val="E01E1E"/>
                </a:solidFill>
                <a:latin typeface="Consolas" panose="020B0609020204030204" pitchFamily="49" charset="0"/>
              </a:rPr>
              <a:t>UNION</a:t>
            </a:r>
          </a:p>
        </p:txBody>
      </p:sp>
      <p:sp>
        <p:nvSpPr>
          <p:cNvPr id="2" name="Rectangle 1"/>
          <p:cNvSpPr/>
          <p:nvPr/>
        </p:nvSpPr>
        <p:spPr>
          <a:xfrm>
            <a:off x="1676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NEWBOOK;</a:t>
            </a:r>
          </a:p>
        </p:txBody>
      </p:sp>
      <p:graphicFrame>
        <p:nvGraphicFramePr>
          <p:cNvPr id="6" name="Table 5"/>
          <p:cNvGraphicFramePr>
            <a:graphicFrameLocks noGrp="1"/>
          </p:cNvGraphicFramePr>
          <p:nvPr>
            <p:extLst>
              <p:ext uri="{D42A27DB-BD31-4B8C-83A1-F6EECF244321}">
                <p14:modId xmlns:p14="http://schemas.microsoft.com/office/powerpoint/2010/main" val="2042048211"/>
              </p:ext>
            </p:extLst>
          </p:nvPr>
        </p:nvGraphicFramePr>
        <p:xfrm>
          <a:off x="7949385" y="1658162"/>
          <a:ext cx="2544445" cy="2149199"/>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7" name="TextBox 6"/>
          <p:cNvSpPr txBox="1"/>
          <p:nvPr/>
        </p:nvSpPr>
        <p:spPr>
          <a:xfrm>
            <a:off x="7391400" y="2362201"/>
            <a:ext cx="425116" cy="584775"/>
          </a:xfrm>
          <a:prstGeom prst="rect">
            <a:avLst/>
          </a:prstGeom>
          <a:noFill/>
        </p:spPr>
        <p:txBody>
          <a:bodyPr wrap="none" rtlCol="0">
            <a:spAutoFit/>
          </a:bodyPr>
          <a:lstStyle/>
          <a:p>
            <a:r>
              <a:rPr lang="en-US" sz="3200" dirty="0">
                <a:solidFill>
                  <a:srgbClr val="FF0000"/>
                </a:solidFill>
              </a:rPr>
              <a:t>=</a:t>
            </a:r>
          </a:p>
        </p:txBody>
      </p:sp>
      <p:pic>
        <p:nvPicPr>
          <p:cNvPr id="3" name="Picture 2"/>
          <p:cNvPicPr>
            <a:picLocks noChangeAspect="1"/>
          </p:cNvPicPr>
          <p:nvPr/>
        </p:nvPicPr>
        <p:blipFill>
          <a:blip r:embed="rId2"/>
          <a:stretch>
            <a:fillRect/>
          </a:stretch>
        </p:blipFill>
        <p:spPr>
          <a:xfrm>
            <a:off x="8305801" y="3962400"/>
            <a:ext cx="1743709" cy="1065600"/>
          </a:xfrm>
          <a:prstGeom prst="rect">
            <a:avLst/>
          </a:prstGeom>
        </p:spPr>
      </p:pic>
    </p:spTree>
    <p:extLst>
      <p:ext uri="{BB962C8B-B14F-4D97-AF65-F5344CB8AC3E}">
        <p14:creationId xmlns:p14="http://schemas.microsoft.com/office/powerpoint/2010/main" val="1993342127"/>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 ALL</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676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 ALL</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NEWBOOK;</a:t>
            </a:r>
          </a:p>
        </p:txBody>
      </p:sp>
      <p:graphicFrame>
        <p:nvGraphicFramePr>
          <p:cNvPr id="12" name="Table 11"/>
          <p:cNvGraphicFramePr>
            <a:graphicFrameLocks noGrp="1"/>
          </p:cNvGraphicFramePr>
          <p:nvPr>
            <p:extLst>
              <p:ext uri="{D42A27DB-BD31-4B8C-83A1-F6EECF244321}">
                <p14:modId xmlns:p14="http://schemas.microsoft.com/office/powerpoint/2010/main" val="2924181547"/>
              </p:ext>
            </p:extLst>
          </p:nvPr>
        </p:nvGraphicFramePr>
        <p:xfrm>
          <a:off x="1643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17939087"/>
              </p:ext>
            </p:extLst>
          </p:nvPr>
        </p:nvGraphicFramePr>
        <p:xfrm>
          <a:off x="4724400" y="1660793"/>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4" name="TextBox 13"/>
          <p:cNvSpPr txBox="1"/>
          <p:nvPr/>
        </p:nvSpPr>
        <p:spPr>
          <a:xfrm>
            <a:off x="4191001" y="1676400"/>
            <a:ext cx="500009" cy="2930418"/>
          </a:xfrm>
          <a:prstGeom prst="rect">
            <a:avLst/>
          </a:prstGeom>
          <a:noFill/>
        </p:spPr>
        <p:txBody>
          <a:bodyPr vert="wordArtVert" wrap="none" rtlCol="0" anchor="ctr">
            <a:spAutoFit/>
          </a:bodyPr>
          <a:lstStyle/>
          <a:p>
            <a:r>
              <a:rPr lang="en-US" dirty="0">
                <a:solidFill>
                  <a:srgbClr val="E01E1E"/>
                </a:solidFill>
                <a:latin typeface="Consolas" panose="020B0609020204030204" pitchFamily="49" charset="0"/>
              </a:rPr>
              <a:t>UNION ALL</a:t>
            </a:r>
          </a:p>
        </p:txBody>
      </p:sp>
      <p:sp>
        <p:nvSpPr>
          <p:cNvPr id="15" name="TextBox 14"/>
          <p:cNvSpPr txBox="1"/>
          <p:nvPr/>
        </p:nvSpPr>
        <p:spPr>
          <a:xfrm>
            <a:off x="7391400" y="2362201"/>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6" name="Table 15"/>
          <p:cNvGraphicFramePr>
            <a:graphicFrameLocks noGrp="1"/>
          </p:cNvGraphicFramePr>
          <p:nvPr>
            <p:extLst>
              <p:ext uri="{D42A27DB-BD31-4B8C-83A1-F6EECF244321}">
                <p14:modId xmlns:p14="http://schemas.microsoft.com/office/powerpoint/2010/main" val="826163890"/>
              </p:ext>
            </p:extLst>
          </p:nvPr>
        </p:nvGraphicFramePr>
        <p:xfrm>
          <a:off x="7949385" y="1658162"/>
          <a:ext cx="2544445" cy="2660913"/>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pic>
        <p:nvPicPr>
          <p:cNvPr id="2" name="Picture 1"/>
          <p:cNvPicPr>
            <a:picLocks noChangeAspect="1"/>
          </p:cNvPicPr>
          <p:nvPr/>
        </p:nvPicPr>
        <p:blipFill>
          <a:blip r:embed="rId2"/>
          <a:stretch>
            <a:fillRect/>
          </a:stretch>
        </p:blipFill>
        <p:spPr>
          <a:xfrm>
            <a:off x="8229600" y="4495801"/>
            <a:ext cx="1981200" cy="1063977"/>
          </a:xfrm>
          <a:prstGeom prst="rect">
            <a:avLst/>
          </a:prstGeom>
        </p:spPr>
      </p:pic>
    </p:spTree>
    <p:extLst>
      <p:ext uri="{BB962C8B-B14F-4D97-AF65-F5344CB8AC3E}">
        <p14:creationId xmlns:p14="http://schemas.microsoft.com/office/powerpoint/2010/main" val="32991271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1828800" y="762001"/>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75330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9" name="Rectangle 8"/>
          <p:cNvSpPr/>
          <p:nvPr/>
        </p:nvSpPr>
        <p:spPr>
          <a:xfrm>
            <a:off x="1600200" y="240167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t>OLDBOOK O </a:t>
            </a:r>
            <a:r>
              <a:rPr lang="en-IN" dirty="0">
                <a:solidFill>
                  <a:srgbClr val="0077AA"/>
                </a:solidFill>
                <a:latin typeface="Arial" panose="020B0604020202020204" pitchFamily="34" charset="0"/>
                <a:ea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t>NEWBOOK N </a:t>
            </a:r>
            <a:r>
              <a:rPr lang="en-IN" dirty="0">
                <a:solidFill>
                  <a:srgbClr val="0077AA"/>
                </a:solidFill>
                <a:latin typeface="Arial" panose="020B0604020202020204" pitchFamily="34" charset="0"/>
                <a:ea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US" dirty="0"/>
              <a:t>O.ID = N.ID AND O.NAME = N.NAME</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
        <p:nvSpPr>
          <p:cNvPr id="7" name="Rectangle 6"/>
          <p:cNvSpPr/>
          <p:nvPr/>
        </p:nvSpPr>
        <p:spPr>
          <a:xfrm>
            <a:off x="1600200" y="1524001"/>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8" name="Table 7"/>
          <p:cNvGraphicFramePr>
            <a:graphicFrameLocks noGrp="1"/>
          </p:cNvGraphicFramePr>
          <p:nvPr>
            <p:extLst>
              <p:ext uri="{D42A27DB-BD31-4B8C-83A1-F6EECF244321}">
                <p14:modId xmlns:p14="http://schemas.microsoft.com/office/powerpoint/2010/main" val="692391823"/>
              </p:ext>
            </p:extLst>
          </p:nvPr>
        </p:nvGraphicFramePr>
        <p:xfrm>
          <a:off x="1578429" y="35078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05822313"/>
              </p:ext>
            </p:extLst>
          </p:nvPr>
        </p:nvGraphicFramePr>
        <p:xfrm>
          <a:off x="4659086" y="350783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1" name="TextBox 10"/>
          <p:cNvSpPr txBox="1"/>
          <p:nvPr/>
        </p:nvSpPr>
        <p:spPr>
          <a:xfrm>
            <a:off x="4125687" y="3276600"/>
            <a:ext cx="500009" cy="2930418"/>
          </a:xfrm>
          <a:prstGeom prst="rect">
            <a:avLst/>
          </a:prstGeom>
          <a:noFill/>
        </p:spPr>
        <p:txBody>
          <a:bodyPr vert="wordArtVert" wrap="none" rtlCol="0" anchor="ctr">
            <a:spAutoFit/>
          </a:bodyPr>
          <a:lstStyle/>
          <a:p>
            <a:r>
              <a:rPr lang="en-US" dirty="0">
                <a:solidFill>
                  <a:srgbClr val="E01E1E"/>
                </a:solidFill>
                <a:latin typeface="Consolas" panose="020B0609020204030204" pitchFamily="49" charset="0"/>
              </a:rPr>
              <a:t>INTERSECT</a:t>
            </a:r>
          </a:p>
        </p:txBody>
      </p:sp>
      <p:sp>
        <p:nvSpPr>
          <p:cNvPr id="12" name="TextBox 11"/>
          <p:cNvSpPr txBox="1"/>
          <p:nvPr/>
        </p:nvSpPr>
        <p:spPr>
          <a:xfrm>
            <a:off x="7326086" y="3962401"/>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3" name="Table 12"/>
          <p:cNvGraphicFramePr>
            <a:graphicFrameLocks noGrp="1"/>
          </p:cNvGraphicFramePr>
          <p:nvPr>
            <p:extLst>
              <p:ext uri="{D42A27DB-BD31-4B8C-83A1-F6EECF244321}">
                <p14:modId xmlns:p14="http://schemas.microsoft.com/office/powerpoint/2010/main" val="2676984121"/>
              </p:ext>
            </p:extLst>
          </p:nvPr>
        </p:nvGraphicFramePr>
        <p:xfrm>
          <a:off x="7884071" y="3505200"/>
          <a:ext cx="2544445" cy="869914"/>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bl>
          </a:graphicData>
        </a:graphic>
      </p:graphicFrame>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858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p>
        </p:txBody>
      </p:sp>
      <p:sp>
        <p:nvSpPr>
          <p:cNvPr id="7" name="Rectangle 6"/>
          <p:cNvSpPr/>
          <p:nvPr/>
        </p:nvSpPr>
        <p:spPr>
          <a:xfrm>
            <a:off x="1600200" y="1334870"/>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6" name="Table 5"/>
          <p:cNvGraphicFramePr>
            <a:graphicFrameLocks noGrp="1"/>
          </p:cNvGraphicFramePr>
          <p:nvPr>
            <p:extLst>
              <p:ext uri="{D42A27DB-BD31-4B8C-83A1-F6EECF244321}">
                <p14:modId xmlns:p14="http://schemas.microsoft.com/office/powerpoint/2010/main" val="3231188856"/>
              </p:ext>
            </p:extLst>
          </p:nvPr>
        </p:nvGraphicFramePr>
        <p:xfrm>
          <a:off x="1578429" y="35840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99422659"/>
              </p:ext>
            </p:extLst>
          </p:nvPr>
        </p:nvGraphicFramePr>
        <p:xfrm>
          <a:off x="4659086" y="358403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0" name="TextBox 9"/>
          <p:cNvSpPr txBox="1"/>
          <p:nvPr/>
        </p:nvSpPr>
        <p:spPr>
          <a:xfrm>
            <a:off x="4125687" y="3599640"/>
            <a:ext cx="500009" cy="1669047"/>
          </a:xfrm>
          <a:prstGeom prst="rect">
            <a:avLst/>
          </a:prstGeom>
          <a:noFill/>
        </p:spPr>
        <p:txBody>
          <a:bodyPr vert="wordArtVert" wrap="none" rtlCol="0" anchor="ctr">
            <a:spAutoFit/>
          </a:bodyPr>
          <a:lstStyle/>
          <a:p>
            <a:r>
              <a:rPr lang="en-US" dirty="0">
                <a:solidFill>
                  <a:srgbClr val="E01E1E"/>
                </a:solidFill>
                <a:latin typeface="Consolas" panose="020B0609020204030204" pitchFamily="49" charset="0"/>
              </a:rPr>
              <a:t>MINUS</a:t>
            </a:r>
          </a:p>
        </p:txBody>
      </p:sp>
      <p:sp>
        <p:nvSpPr>
          <p:cNvPr id="11" name="TextBox 10"/>
          <p:cNvSpPr txBox="1"/>
          <p:nvPr/>
        </p:nvSpPr>
        <p:spPr>
          <a:xfrm>
            <a:off x="7326086" y="428544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2" name="Table 11"/>
          <p:cNvGraphicFramePr>
            <a:graphicFrameLocks noGrp="1"/>
          </p:cNvGraphicFramePr>
          <p:nvPr>
            <p:extLst>
              <p:ext uri="{D42A27DB-BD31-4B8C-83A1-F6EECF244321}">
                <p14:modId xmlns:p14="http://schemas.microsoft.com/office/powerpoint/2010/main" val="4021304199"/>
              </p:ext>
            </p:extLst>
          </p:nvPr>
        </p:nvGraphicFramePr>
        <p:xfrm>
          <a:off x="7884071" y="3581401"/>
          <a:ext cx="2544445" cy="1637485"/>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bl>
          </a:graphicData>
        </a:graphic>
      </p:graphicFrame>
      <p:sp>
        <p:nvSpPr>
          <p:cNvPr id="13" name="Rectangle 12"/>
          <p:cNvSpPr/>
          <p:nvPr/>
        </p:nvSpPr>
        <p:spPr>
          <a:xfrm>
            <a:off x="1600200" y="2057401"/>
            <a:ext cx="8991600" cy="132343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
        <p:nvSpPr>
          <p:cNvPr id="14" name="TextBox 13"/>
          <p:cNvSpPr txBox="1"/>
          <p:nvPr/>
        </p:nvSpPr>
        <p:spPr>
          <a:xfrm>
            <a:off x="7315200" y="565704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5" name="Table 14"/>
          <p:cNvGraphicFramePr>
            <a:graphicFrameLocks noGrp="1"/>
          </p:cNvGraphicFramePr>
          <p:nvPr>
            <p:extLst>
              <p:ext uri="{D42A27DB-BD31-4B8C-83A1-F6EECF244321}">
                <p14:modId xmlns:p14="http://schemas.microsoft.com/office/powerpoint/2010/main" val="525430499"/>
              </p:ext>
            </p:extLst>
          </p:nvPr>
        </p:nvGraphicFramePr>
        <p:xfrm>
          <a:off x="7873185" y="5334001"/>
          <a:ext cx="2544445" cy="1125771"/>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676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1600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a:latin typeface="Arial" panose="020B0604020202020204" pitchFamily="34" charset="0"/>
                <a:cs typeface="Arial" panose="020B0604020202020204" pitchFamily="34" charset="0"/>
              </a:rPr>
              <a:t> EMP;</a:t>
            </a:r>
          </a:p>
        </p:txBody>
      </p:sp>
      <p:sp>
        <p:nvSpPr>
          <p:cNvPr id="6" name="Rectangle 5"/>
          <p:cNvSpPr/>
          <p:nvPr/>
        </p:nvSpPr>
        <p:spPr>
          <a:xfrm>
            <a:off x="1600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VIEWS.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cannot execute CREATE TABLE or CREATE TABLE ... LIKE while a LOCK TABLES statement is in effect.</a:t>
            </a:r>
          </a:p>
        </p:txBody>
      </p:sp>
      <p:sp>
        <p:nvSpPr>
          <p:cNvPr id="9" name="Rectangle 8"/>
          <p:cNvSpPr/>
          <p:nvPr/>
        </p:nvSpPr>
        <p:spPr>
          <a:xfrm>
            <a:off x="1632858" y="3909536"/>
            <a:ext cx="4903907" cy="369332"/>
          </a:xfrm>
          <a:prstGeom prst="rect">
            <a:avLst/>
          </a:prstGeom>
        </p:spPr>
        <p:txBody>
          <a:bodyPr wrap="none">
            <a:spAutoFit/>
          </a:bodyPr>
          <a:lstStyle/>
          <a:p>
            <a:r>
              <a:rPr lang="en-US" dirty="0"/>
              <a:t>LIKE works only for base tables, not for views.</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LIKE STATEMENT</a:t>
            </a:r>
          </a:p>
        </p:txBody>
      </p:sp>
      <p:sp>
        <p:nvSpPr>
          <p:cNvPr id="3" name="TextBox 2"/>
          <p:cNvSpPr txBox="1"/>
          <p:nvPr/>
        </p:nvSpPr>
        <p:spPr>
          <a:xfrm>
            <a:off x="4419600" y="76200"/>
            <a:ext cx="6172200" cy="707886"/>
          </a:xfrm>
          <a:prstGeom prst="rect">
            <a:avLst/>
          </a:prstGeom>
          <a:noFill/>
        </p:spPr>
        <p:txBody>
          <a:bodyPr wrap="square" rtlCol="0">
            <a:spAutoFit/>
          </a:bodyPr>
          <a:lstStyle/>
          <a:p>
            <a:pPr algn="just"/>
            <a:r>
              <a:rPr lang="en-IN" sz="2000" dirty="0">
                <a:solidFill>
                  <a:srgbClr val="2658E6"/>
                </a:solidFill>
              </a:rPr>
              <a:t> MEMORY tables are visible to another client, but TEMPORARY tables are not visible to another client.</a:t>
            </a: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a:t>
            </a:r>
          </a:p>
        </p:txBody>
      </p:sp>
      <p:sp>
        <p:nvSpPr>
          <p:cNvPr id="7" name="Rectangle 6"/>
          <p:cNvSpPr/>
          <p:nvPr/>
        </p:nvSpPr>
        <p:spPr>
          <a:xfrm>
            <a:off x="1676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1600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a:latin typeface="Arial" panose="020B0604020202020204" pitchFamily="34" charset="0"/>
                <a:cs typeface="Arial" panose="020B0604020202020204" pitchFamily="34" charset="0"/>
              </a:rPr>
              <a:t> EMP;</a:t>
            </a:r>
          </a:p>
        </p:txBody>
      </p:sp>
      <p:sp>
        <p:nvSpPr>
          <p:cNvPr id="6" name="Rectangle 5"/>
          <p:cNvSpPr/>
          <p:nvPr/>
        </p:nvSpPr>
        <p:spPr>
          <a:xfrm>
            <a:off x="1600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VIEWS.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cannot execute CREATE TABLE or CREATE TABLE ... LIKE while a LOCK TABLES statement is in effect.</a:t>
            </a:r>
          </a:p>
        </p:txBody>
      </p:sp>
      <p:sp>
        <p:nvSpPr>
          <p:cNvPr id="9" name="Rectangle 8"/>
          <p:cNvSpPr/>
          <p:nvPr/>
        </p:nvSpPr>
        <p:spPr>
          <a:xfrm>
            <a:off x="1600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1600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TEMPORARY table with the same name as the original can be useful when you want to try some statements that modify the contents of the table, without changing the original table.</a:t>
            </a: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676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1600200" y="3048001"/>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a:t>
            </a:r>
            <a:r>
              <a:rPr lang="en-IN" dirty="0">
                <a:latin typeface="Arial" panose="020B0604020202020204" pitchFamily="34" charset="0"/>
                <a:ea typeface="Times New Roman" panose="02020603050405020304" pitchFamily="18" charset="0"/>
              </a:rPr>
              <a:t>AS</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a:t>
            </a:r>
            <a:r>
              <a:rPr lang="en-IN" dirty="0">
                <a:latin typeface="Arial" panose="020B0604020202020204" pitchFamily="34" charset="0"/>
                <a:ea typeface="Times New Roman" panose="02020603050405020304" pitchFamily="18" charset="0"/>
              </a:rPr>
              <a:t>AS</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1+1, ENAME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a:t>
            </a:r>
            <a:r>
              <a:rPr lang="en-IN" dirty="0">
                <a:latin typeface="Arial" panose="020B0604020202020204" pitchFamily="34" charset="0"/>
                <a:ea typeface="Times New Roman" panose="02020603050405020304" pitchFamily="18" charset="0"/>
              </a:rPr>
              <a:t>AS</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1+1 R1, ENAME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a:t>
            </a:r>
            <a:r>
              <a:rPr lang="en-IN" dirty="0">
                <a:latin typeface="Arial" panose="020B0604020202020204" pitchFamily="34" charset="0"/>
                <a:ea typeface="Times New Roman" panose="02020603050405020304" pitchFamily="18" charset="0"/>
              </a:rPr>
              <a:t>AS</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1=2</a:t>
            </a:r>
            <a:r>
              <a:rPr lang="en-IN" dirty="0">
                <a:latin typeface="Arial" panose="020B0604020202020204" pitchFamily="34" charset="0"/>
                <a:cs typeface="Arial" panose="020B0604020202020204" pitchFamily="34" charset="0"/>
              </a:rPr>
              <a:t>;</a:t>
            </a:r>
          </a:p>
        </p:txBody>
      </p:sp>
      <p:sp>
        <p:nvSpPr>
          <p:cNvPr id="9" name="Rectangle 8"/>
          <p:cNvSpPr/>
          <p:nvPr/>
        </p:nvSpPr>
        <p:spPr>
          <a:xfrm>
            <a:off x="1600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 FOR UPDATE.</a:t>
            </a:r>
          </a:p>
          <a:p>
            <a:r>
              <a:rPr lang="en-IN" dirty="0">
                <a:latin typeface="Arial" panose="020B0604020202020204" pitchFamily="34" charset="0"/>
                <a:cs typeface="Arial" panose="020B0604020202020204" pitchFamily="34" charset="0"/>
              </a:rPr>
              <a:t>If you attempt to do so, the statement fails.</a:t>
            </a:r>
          </a:p>
        </p:txBody>
      </p:sp>
      <p:sp>
        <p:nvSpPr>
          <p:cNvPr id="10" name="Rectangle 9"/>
          <p:cNvSpPr/>
          <p:nvPr/>
        </p:nvSpPr>
        <p:spPr>
          <a:xfrm>
            <a:off x="1714500" y="5715001"/>
            <a:ext cx="8763000" cy="353943"/>
          </a:xfrm>
          <a:prstGeom prst="rect">
            <a:avLst/>
          </a:prstGeom>
          <a:solidFill>
            <a:schemeClr val="accent2">
              <a:lumMod val="75000"/>
            </a:schemeClr>
          </a:solidFill>
        </p:spPr>
        <p:txBody>
          <a:bodyPr wrap="square">
            <a:spAutoFit/>
          </a:bodyPr>
          <a:lstStyle/>
          <a:p>
            <a:r>
              <a:rPr lang="en-IN" sz="1700" dirty="0">
                <a:latin typeface="Arial" panose="020B0604020202020204" pitchFamily="34" charset="0"/>
                <a:cs typeface="Arial" panose="020B0604020202020204" pitchFamily="34" charset="0"/>
              </a:rPr>
              <a:t>By default, this statement does not copy all column attributes such as AUTO_INCREMET</a:t>
            </a: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Commit and Rollback</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676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1600200" y="4286072"/>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START TRANSACTION READ ONLY;</a:t>
            </a:r>
          </a:p>
          <a:p>
            <a:pPr marL="342900" indent="-34290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INSERT DEPT values (60, 'HRD', 'Pune' );</a:t>
            </a:r>
          </a:p>
          <a:p>
            <a:pPr marL="342900" indent="-34290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COMMIT</a:t>
            </a:r>
          </a:p>
        </p:txBody>
      </p:sp>
      <p:sp>
        <p:nvSpPr>
          <p:cNvPr id="6" name="Rectangle 5"/>
          <p:cNvSpPr/>
          <p:nvPr/>
        </p:nvSpPr>
        <p:spPr>
          <a:xfrm>
            <a:off x="1600200" y="3581401"/>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1752600" y="2133601"/>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a:solidFill>
                  <a:srgbClr val="FF0000"/>
                </a:solidFill>
                <a:latin typeface="Arial" pitchFamily="34" charset="0"/>
                <a:ea typeface="MS Mincho" pitchFamily="49" charset="-128"/>
                <a:cs typeface="Arial" pitchFamily="34" charset="0"/>
              </a:rPr>
              <a:t>e.g.</a:t>
            </a:r>
            <a:r>
              <a:rPr lang="en-US" sz="2400" dirty="0">
                <a:latin typeface="Arial" pitchFamily="34" charset="0"/>
                <a:ea typeface="MS Mincho" pitchFamily="49" charset="-128"/>
                <a:cs typeface="Arial" pitchFamily="34" charset="0"/>
              </a:rPr>
              <a:t>, in a school database, </a:t>
            </a:r>
            <a:r>
              <a:rPr lang="en-US" sz="2400" b="1" dirty="0">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lang="en-US" sz="2400" b="1" dirty="0">
                <a:latin typeface="Arial" pitchFamily="34" charset="0"/>
                <a:ea typeface="MS Mincho" pitchFamily="49" charset="-128"/>
                <a:cs typeface="Arial" pitchFamily="34" charset="0"/>
              </a:rPr>
              <a:t> courses </a:t>
            </a:r>
            <a:r>
              <a:rPr lang="en-US" sz="2400" dirty="0">
                <a:latin typeface="Arial" pitchFamily="34" charset="0"/>
                <a:ea typeface="MS Mincho" pitchFamily="49" charset="-128"/>
                <a:cs typeface="Arial" pitchFamily="34" charset="0"/>
              </a:rPr>
              <a:t>can be considered as </a:t>
            </a:r>
            <a:r>
              <a:rPr lang="en-US" sz="2400" b="1" dirty="0">
                <a:latin typeface="Arial" pitchFamily="34" charset="0"/>
                <a:ea typeface="MS Mincho" pitchFamily="49" charset="-128"/>
                <a:cs typeface="Arial" pitchFamily="34" charset="0"/>
              </a:rPr>
              <a:t>entities</a:t>
            </a:r>
            <a:r>
              <a:rPr lang="en-US" sz="2400" dirty="0">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1752600" y="4825426"/>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1752600" y="762001"/>
            <a:ext cx="8686800" cy="954107"/>
          </a:xfrm>
          <a:prstGeom prst="rect">
            <a:avLst/>
          </a:prstGeom>
        </p:spPr>
        <p:txBody>
          <a:bodyPr wrap="square">
            <a:spAutoFit/>
          </a:bodyPr>
          <a:lstStyle/>
          <a:p>
            <a:r>
              <a:rPr lang="en-US" sz="2400" dirty="0">
                <a:latin typeface="Arial" pitchFamily="34" charset="0"/>
                <a:cs typeface="Arial" pitchFamily="34" charset="0"/>
              </a:rPr>
              <a:t>In relation to a database , an entity is a </a:t>
            </a:r>
            <a:r>
              <a:rPr lang="en-US" sz="2800" b="1" dirty="0">
                <a:solidFill>
                  <a:srgbClr val="C00000"/>
                </a:solidFill>
                <a:latin typeface="Arial" pitchFamily="34" charset="0"/>
                <a:cs typeface="Arial" pitchFamily="34" charset="0"/>
              </a:rPr>
              <a:t>person</a:t>
            </a:r>
            <a:r>
              <a:rPr lang="en-US" sz="2800" b="1" dirty="0">
                <a:latin typeface="Arial" pitchFamily="34" charset="0"/>
                <a:cs typeface="Arial" pitchFamily="34" charset="0"/>
              </a:rPr>
              <a:t>, </a:t>
            </a:r>
            <a:r>
              <a:rPr lang="en-US" sz="2800" b="1" dirty="0">
                <a:solidFill>
                  <a:srgbClr val="C00000"/>
                </a:solidFill>
                <a:latin typeface="Arial" pitchFamily="34" charset="0"/>
                <a:cs typeface="Arial" pitchFamily="34" charset="0"/>
              </a:rPr>
              <a:t>place</a:t>
            </a:r>
            <a:r>
              <a:rPr lang="en-US" sz="2800" b="1" dirty="0">
                <a:latin typeface="Arial" pitchFamily="34" charset="0"/>
                <a:cs typeface="Arial" pitchFamily="34" charset="0"/>
              </a:rPr>
              <a:t>, </a:t>
            </a:r>
            <a:r>
              <a:rPr lang="en-US" sz="2400" dirty="0">
                <a:latin typeface="Arial" pitchFamily="34" charset="0"/>
                <a:cs typeface="Arial" pitchFamily="34" charset="0"/>
              </a:rPr>
              <a:t>or</a:t>
            </a:r>
            <a:r>
              <a:rPr lang="en-US" sz="2800" b="1" dirty="0">
                <a:latin typeface="Arial" pitchFamily="34" charset="0"/>
                <a:cs typeface="Arial" pitchFamily="34" charset="0"/>
              </a:rPr>
              <a:t> </a:t>
            </a:r>
            <a:r>
              <a:rPr lang="en-US" sz="2800" b="1" dirty="0">
                <a:solidFill>
                  <a:srgbClr val="C00000"/>
                </a:solidFill>
                <a:latin typeface="Arial" pitchFamily="34" charset="0"/>
                <a:cs typeface="Arial" pitchFamily="34" charset="0"/>
              </a:rPr>
              <a:t>thing</a:t>
            </a:r>
            <a:r>
              <a:rPr lang="en-US" sz="2400" dirty="0">
                <a:solidFill>
                  <a:srgbClr val="C00000"/>
                </a:solidFill>
                <a:latin typeface="Arial" pitchFamily="34" charset="0"/>
                <a:cs typeface="Arial" pitchFamily="34" charset="0"/>
              </a:rPr>
              <a:t> </a:t>
            </a:r>
            <a:r>
              <a:rPr lang="en-US" sz="2400" dirty="0">
                <a:latin typeface="Arial" pitchFamily="34" charset="0"/>
                <a:cs typeface="Arial" pitchFamily="34" charset="0"/>
              </a:rPr>
              <a:t>about which data can be stored.</a:t>
            </a:r>
          </a:p>
        </p:txBody>
      </p:sp>
      <p:sp>
        <p:nvSpPr>
          <p:cNvPr id="7" name="Rectangle 6"/>
          <p:cNvSpPr/>
          <p:nvPr/>
        </p:nvSpPr>
        <p:spPr>
          <a:xfrm>
            <a:off x="1524000" y="1"/>
            <a:ext cx="9144000" cy="646331"/>
          </a:xfrm>
          <a:prstGeom prst="rect">
            <a:avLst/>
          </a:prstGeom>
          <a:solidFill>
            <a:schemeClr val="bg2">
              <a:lumMod val="10000"/>
            </a:schemeClr>
          </a:solidFill>
        </p:spPr>
        <p:txBody>
          <a:bodyPr wrap="square">
            <a:spAutoFit/>
          </a:bodyPr>
          <a:lstStyle/>
          <a:p>
            <a:pPr lvl="0" algn="r"/>
            <a:r>
              <a:rPr lang="en-US" sz="3600" b="1" i="1" dirty="0">
                <a:solidFill>
                  <a:srgbClr val="FFFF00"/>
                </a:solidFill>
                <a:latin typeface="Arial" pitchFamily="34" charset="0"/>
                <a:cs typeface="Arial" pitchFamily="34" charset="0"/>
              </a:rPr>
              <a:t>Entity</a:t>
            </a:r>
          </a:p>
        </p:txBody>
      </p:sp>
      <p:sp>
        <p:nvSpPr>
          <p:cNvPr id="4" name="Rectangle 3"/>
          <p:cNvSpPr/>
          <p:nvPr/>
        </p:nvSpPr>
        <p:spPr>
          <a:xfrm>
            <a:off x="1752601" y="3429001"/>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676400" y="1524001"/>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1600200" y="3581401"/>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a:latin typeface="Arial" panose="020B0604020202020204" pitchFamily="34" charset="0"/>
                <a:cs typeface="Arial" panose="020B0604020202020204" pitchFamily="34" charset="0"/>
              </a:rPr>
              <a:t> (60, 'HRD', 'Pune'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1600200" y="2873515"/>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676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    0 - </a:t>
            </a:r>
            <a:r>
              <a:rPr lang="en-US" dirty="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676401"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p>
        </p:txBody>
      </p:sp>
      <p:sp>
        <p:nvSpPr>
          <p:cNvPr id="3" name="Rectangle 2"/>
          <p:cNvSpPr/>
          <p:nvPr/>
        </p:nvSpPr>
        <p:spPr>
          <a:xfrm>
            <a:off x="1828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lvl="0" algn="r"/>
            <a:r>
              <a:rPr lang="en-US" sz="3200" b="1" i="1" dirty="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EMP that has following attributes: ID, FIRSTNAME, ADDRESS, and </a:t>
            </a:r>
            <a:r>
              <a:rPr lang="en-IN" dirty="0">
                <a:latin typeface="Arial" panose="020B0604020202020204" pitchFamily="34" charset="0"/>
                <a:cs typeface="Arial" panose="020B0604020202020204" pitchFamily="34" charset="0"/>
              </a:rPr>
              <a:t>DEPTNO </a:t>
            </a:r>
            <a:r>
              <a:rPr lang="en-IN" dirty="0">
                <a:solidFill>
                  <a:srgbClr val="222426"/>
                </a:solidFill>
                <a:latin typeface="Arial" panose="020B0604020202020204" pitchFamily="34" charset="0"/>
                <a:cs typeface="Arial" panose="020B0604020202020204" pitchFamily="34" charset="0"/>
              </a:rPr>
              <a:t>for storing  department details 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710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UPDATE, and DELETE </a:t>
            </a:r>
            <a:r>
              <a:rPr lang="en-IN" sz="3200" b="1" i="1" dirty="0">
                <a:solidFill>
                  <a:srgbClr val="FFFF00"/>
                </a:solidFill>
                <a:latin typeface="Arial" pitchFamily="34" charset="0"/>
                <a:cs typeface="Arial" pitchFamily="34" charset="0"/>
              </a:rPr>
              <a:t>ANOMALY</a:t>
            </a:r>
          </a:p>
        </p:txBody>
      </p:sp>
      <p:sp>
        <p:nvSpPr>
          <p:cNvPr id="2" name="Rectangle 1"/>
          <p:cNvSpPr/>
          <p:nvPr/>
        </p:nvSpPr>
        <p:spPr>
          <a:xfrm>
            <a:off x="1676400" y="838201"/>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DEPTNO field doesn’t allow nulls.</a:t>
            </a:r>
          </a:p>
        </p:txBody>
      </p:sp>
      <p:sp>
        <p:nvSpPr>
          <p:cNvPr id="3" name="Rectangle 2"/>
          <p:cNvSpPr/>
          <p:nvPr/>
        </p:nvSpPr>
        <p:spPr>
          <a:xfrm>
            <a:off x="1676400" y="2172832"/>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676400" y="4696362"/>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92828" y="3352801"/>
            <a:ext cx="7826226" cy="407679"/>
          </a:xfrm>
          <a:prstGeom prst="rect">
            <a:avLst/>
          </a:prstGeom>
        </p:spPr>
      </p:pic>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VALUES</a:t>
            </a:r>
          </a:p>
        </p:txBody>
      </p:sp>
      <p:sp>
        <p:nvSpPr>
          <p:cNvPr id="7" name="Rectangle 6"/>
          <p:cNvSpPr/>
          <p:nvPr/>
        </p:nvSpPr>
        <p:spPr>
          <a:xfrm>
            <a:off x="1676400" y="1447801"/>
            <a:ext cx="8839200" cy="1015663"/>
          </a:xfrm>
          <a:prstGeom prst="rect">
            <a:avLst/>
          </a:prstGeom>
        </p:spPr>
        <p:txBody>
          <a:bodyPr wrap="square">
            <a:spAutoFit/>
          </a:bodyPr>
          <a:lstStyle/>
          <a:p>
            <a:r>
              <a:rPr lang="en-IN" sz="2000" dirty="0">
                <a:solidFill>
                  <a:srgbClr val="0077AA"/>
                </a:solidFill>
                <a:latin typeface="Liberation Mono"/>
              </a:rPr>
              <a:t>INSERT [IGNORE]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1600200" y="2546942"/>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5341621" y="45948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a:solidFill>
                    <a:srgbClr val="C8A0C3"/>
                  </a:solidFill>
                </a:rPr>
                <a:t>Column List</a:t>
              </a:r>
            </a:p>
          </p:txBody>
        </p:sp>
      </p:grpSp>
      <p:grpSp>
        <p:nvGrpSpPr>
          <p:cNvPr id="2" name="Group 1"/>
          <p:cNvGrpSpPr/>
          <p:nvPr/>
        </p:nvGrpSpPr>
        <p:grpSpPr>
          <a:xfrm>
            <a:off x="7647544" y="36888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a:solidFill>
                    <a:srgbClr val="C8A0C3"/>
                  </a:solidFill>
                </a:rPr>
                <a:t>Column Values</a:t>
              </a:r>
            </a:p>
          </p:txBody>
        </p:sp>
      </p:grpSp>
      <p:grpSp>
        <p:nvGrpSpPr>
          <p:cNvPr id="8" name="Group 7"/>
          <p:cNvGrpSpPr/>
          <p:nvPr/>
        </p:nvGrpSpPr>
        <p:grpSpPr>
          <a:xfrm>
            <a:off x="4953001" y="59235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a:solidFill>
                    <a:srgbClr val="C8A0C3"/>
                  </a:solidFill>
                </a:rPr>
                <a:t>Inserting multiple rows</a:t>
              </a:r>
            </a:p>
          </p:txBody>
        </p:sp>
      </p:grpSp>
      <p:pic>
        <p:nvPicPr>
          <p:cNvPr id="32" name="Picture 31"/>
          <p:cNvPicPr>
            <a:picLocks noChangeAspect="1"/>
          </p:cNvPicPr>
          <p:nvPr/>
        </p:nvPicPr>
        <p:blipFill>
          <a:blip r:embed="rId3"/>
          <a:stretch>
            <a:fillRect/>
          </a:stretch>
        </p:blipFill>
        <p:spPr>
          <a:xfrm>
            <a:off x="1684614" y="4207284"/>
            <a:ext cx="8822772" cy="381000"/>
          </a:xfrm>
          <a:prstGeom prst="rect">
            <a:avLst/>
          </a:prstGeom>
        </p:spPr>
      </p:pic>
      <p:pic>
        <p:nvPicPr>
          <p:cNvPr id="33" name="Picture 32"/>
          <p:cNvPicPr>
            <a:picLocks noChangeAspect="1"/>
          </p:cNvPicPr>
          <p:nvPr/>
        </p:nvPicPr>
        <p:blipFill>
          <a:blip r:embed="rId4"/>
          <a:stretch>
            <a:fillRect/>
          </a:stretch>
        </p:blipFill>
        <p:spPr>
          <a:xfrm>
            <a:off x="1676400" y="51801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SET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0147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SET forms of the statement insert rows based on explicitly specified values.</a:t>
            </a:r>
          </a:p>
        </p:txBody>
      </p:sp>
      <p:sp>
        <p:nvSpPr>
          <p:cNvPr id="7" name="Rectangle 6"/>
          <p:cNvSpPr/>
          <p:nvPr/>
        </p:nvSpPr>
        <p:spPr>
          <a:xfrm>
            <a:off x="1676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1600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1600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1600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ON DUPLICATE KEY</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676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696192" y="2890898"/>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a:latin typeface="Arial" panose="020B0604020202020204" pitchFamily="34" charset="0"/>
                <a:cs typeface="Arial" panose="020B0604020202020204" pitchFamily="34" charset="0"/>
              </a:rPr>
              <a:t> TEMP (a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a:latin typeface="Arial" panose="020B0604020202020204" pitchFamily="34" charset="0"/>
                <a:cs typeface="Arial" panose="020B0604020202020204" pitchFamily="34" charset="0"/>
              </a:rPr>
              <a:t> (1,2,3), (4,5,6)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a:latin typeface="Arial" panose="020B0604020202020204" pitchFamily="34" charset="0"/>
                <a:cs typeface="Arial" panose="020B0604020202020204" pitchFamily="34" charset="0"/>
              </a:rPr>
              <a:t> (1,2,3), (4,5,6)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a:latin typeface="Arial" panose="020B0604020202020204" pitchFamily="34" charset="0"/>
                <a:cs typeface="Arial" panose="020B0604020202020204" pitchFamily="34" charset="0"/>
              </a:rPr>
              <a:t> (1,2,3), (4,5,6)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Type?</a:t>
            </a: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With INSERT ... SELECT, you can quickly insert many rows into a table from one or many tables. </a:t>
            </a:r>
          </a:p>
        </p:txBody>
      </p:sp>
      <p:sp>
        <p:nvSpPr>
          <p:cNvPr id="7" name="Rectangle 6"/>
          <p:cNvSpPr/>
          <p:nvPr/>
        </p:nvSpPr>
        <p:spPr>
          <a:xfrm>
            <a:off x="1676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1600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1 + 1;</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DEPTNO </a:t>
            </a:r>
            <a:r>
              <a:rPr lang="en-US"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 </a:t>
            </a:r>
            <a:r>
              <a:rPr lang="en-US"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MAX(DEPTNO) + 1</a:t>
            </a:r>
            <a:r>
              <a:rPr lang="en-IN" sz="1600" dirty="0">
                <a:latin typeface="Arial" panose="020B0604020202020204" pitchFamily="34" charset="0"/>
                <a:cs typeface="Arial" panose="020B0604020202020204" pitchFamily="34" charset="0"/>
              </a:rPr>
              <a:t>, 'HRD', 'BARODA', 'r57px33px' </a:t>
            </a:r>
            <a:r>
              <a:rPr lang="en-US"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REPLACE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676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1600200" y="388620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a:latin typeface="Arial" panose="020B0604020202020204" pitchFamily="34" charset="0"/>
                <a:cs typeface="Arial" panose="020B0604020202020204" pitchFamily="34" charset="0"/>
              </a:rPr>
              <a:t> (10,'HRD','BARODA');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a:latin typeface="Arial" panose="020B0604020202020204" pitchFamily="34" charset="0"/>
                <a:cs typeface="Arial" panose="020B0604020202020204" pitchFamily="34" charset="0"/>
              </a:rPr>
              <a:t> (50,'RESEARCH','DALLAS');</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DEPT(DEPTNO, DNAME) </a:t>
            </a:r>
            <a:r>
              <a:rPr lang="en-IN" sz="1600" dirty="0">
                <a:solidFill>
                  <a:srgbClr val="0077AA"/>
                </a:solidFill>
                <a:latin typeface="Arial" panose="020B0604020202020204" pitchFamily="34" charset="0"/>
                <a:ea typeface="Times New Roman" panose="02020603050405020304" pitchFamily="18" charset="0"/>
              </a:rPr>
              <a:t>VALUE</a:t>
            </a:r>
            <a:r>
              <a:rPr lang="en-IN" sz="1600" dirty="0">
                <a:latin typeface="Arial" panose="020B0604020202020204" pitchFamily="34" charset="0"/>
                <a:cs typeface="Arial" panose="020B0604020202020204" pitchFamily="34" charset="0"/>
              </a:rPr>
              <a:t> (60,‘New Data');</a:t>
            </a:r>
          </a:p>
        </p:txBody>
      </p:sp>
      <p:sp>
        <p:nvSpPr>
          <p:cNvPr id="6" name="Rectangle 5"/>
          <p:cNvSpPr/>
          <p:nvPr/>
        </p:nvSpPr>
        <p:spPr>
          <a:xfrm>
            <a:off x="1600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REPLACE using SET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676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1600200" y="3657601"/>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DD4A68"/>
                </a:solidFill>
                <a:latin typeface="Arial" panose="020B0604020202020204" pitchFamily="34" charset="0"/>
                <a:ea typeface="Times New Roman" panose="02020603050405020304" pitchFamily="18" charset="0"/>
              </a:rPr>
              <a:t>SET DNAME='HRD', LOC='BARODA', DEPTNO=10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DD4A68"/>
                </a:solidFill>
                <a:latin typeface="Arial" panose="020B0604020202020204" pitchFamily="34" charset="0"/>
                <a:ea typeface="Times New Roman" panose="02020603050405020304" pitchFamily="18" charset="0"/>
              </a:rPr>
              <a:t>SET DNAME='HRD', LOC='BARODA', DEPTNO=50</a:t>
            </a:r>
            <a:r>
              <a:rPr lang="en-IN" sz="1600" dirty="0">
                <a:latin typeface="Arial" panose="020B0604020202020204" pitchFamily="34" charset="0"/>
                <a:cs typeface="Arial" panose="020B0604020202020204" pitchFamily="34" charset="0"/>
              </a:rPr>
              <a:t>;</a:t>
            </a:r>
          </a:p>
        </p:txBody>
      </p:sp>
      <p:sp>
        <p:nvSpPr>
          <p:cNvPr id="6" name="Rectangle 5"/>
          <p:cNvSpPr/>
          <p:nvPr/>
        </p:nvSpPr>
        <p:spPr>
          <a:xfrm>
            <a:off x="1600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REPLACE using SELECT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676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1600200" y="3657601"/>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REPLACEDEPT;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DEPTNO, DNAME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DEPT;</a:t>
            </a:r>
          </a:p>
        </p:txBody>
      </p:sp>
      <p:sp>
        <p:nvSpPr>
          <p:cNvPr id="6" name="Rectangle 5"/>
          <p:cNvSpPr/>
          <p:nvPr/>
        </p:nvSpPr>
        <p:spPr>
          <a:xfrm>
            <a:off x="1600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1828800" y="3429001"/>
            <a:ext cx="8534400" cy="1200329"/>
          </a:xfrm>
          <a:prstGeom prst="rect">
            <a:avLst/>
          </a:prstGeom>
          <a:solidFill>
            <a:srgbClr val="C74C49"/>
          </a:solidFill>
        </p:spPr>
        <p:txBody>
          <a:bodyPr wrap="square">
            <a:spAutoFit/>
          </a:bodyPr>
          <a:lstStyle/>
          <a:p>
            <a:r>
              <a:rPr lang="en-IN" dirty="0">
                <a:solidFill>
                  <a:schemeClr val="bg1"/>
                </a:solidFill>
              </a:rPr>
              <a:t>ORDER BY in UPDATE: if 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values</a:t>
            </a:r>
            <a:endParaRPr lang="en-IN" dirty="0">
              <a:solidFill>
                <a:schemeClr val="bg1"/>
              </a:solidFill>
            </a:endParaRPr>
          </a:p>
        </p:txBody>
      </p:sp>
      <p:sp>
        <p:nvSpPr>
          <p:cNvPr id="3" name="Rectangle 2"/>
          <p:cNvSpPr/>
          <p:nvPr/>
        </p:nvSpPr>
        <p:spPr>
          <a:xfrm>
            <a:off x="1828800" y="4814386"/>
            <a:ext cx="6011454" cy="369332"/>
          </a:xfrm>
          <a:prstGeom prst="rect">
            <a:avLst/>
          </a:prstGeom>
        </p:spPr>
        <p:txBody>
          <a:bodyPr wrap="none">
            <a:spAutoFit/>
          </a:bodyPr>
          <a:lstStyle/>
          <a:p>
            <a:r>
              <a:rPr lang="en-IN" dirty="0">
                <a:solidFill>
                  <a:srgbClr val="0077AA"/>
                </a:solidFill>
                <a:latin typeface="Gill Sans MT (Body)"/>
                <a:ea typeface="Times New Roman" panose="02020603050405020304" pitchFamily="18" charset="0"/>
              </a:rPr>
              <a:t>UPDATE</a:t>
            </a:r>
            <a:r>
              <a:rPr lang="en-IN" dirty="0">
                <a:latin typeface="Gill Sans MT (Body)"/>
              </a:rPr>
              <a:t> TEMP </a:t>
            </a:r>
            <a:r>
              <a:rPr lang="en-IN" dirty="0">
                <a:solidFill>
                  <a:srgbClr val="0077AA"/>
                </a:solidFill>
                <a:latin typeface="Gill Sans MT (Body)"/>
                <a:ea typeface="Times New Roman" panose="02020603050405020304" pitchFamily="18" charset="0"/>
              </a:rPr>
              <a:t>SET</a:t>
            </a:r>
            <a:r>
              <a:rPr lang="en-IN" dirty="0">
                <a:latin typeface="Gill Sans MT (Body)"/>
              </a:rPr>
              <a:t> C1 = C1 + 1 </a:t>
            </a:r>
            <a:r>
              <a:rPr lang="en-IN" dirty="0">
                <a:solidFill>
                  <a:srgbClr val="0077AA"/>
                </a:solidFill>
                <a:latin typeface="Gill Sans MT (Body)"/>
                <a:ea typeface="Times New Roman" panose="02020603050405020304" pitchFamily="18" charset="0"/>
              </a:rPr>
              <a:t>ORDER</a:t>
            </a:r>
            <a:r>
              <a:rPr lang="en-IN" dirty="0">
                <a:latin typeface="Gill Sans MT (Body)"/>
              </a:rPr>
              <a:t> </a:t>
            </a:r>
            <a:r>
              <a:rPr lang="en-IN" dirty="0">
                <a:solidFill>
                  <a:srgbClr val="0077AA"/>
                </a:solidFill>
                <a:latin typeface="Gill Sans MT (Body)"/>
                <a:ea typeface="Times New Roman" panose="02020603050405020304" pitchFamily="18" charset="0"/>
              </a:rPr>
              <a:t>BY</a:t>
            </a:r>
            <a:r>
              <a:rPr lang="en-IN" dirty="0">
                <a:latin typeface="Gill Sans MT (Body)"/>
              </a:rPr>
              <a:t> C1 </a:t>
            </a:r>
            <a:r>
              <a:rPr lang="en-IN" dirty="0">
                <a:solidFill>
                  <a:srgbClr val="0077AA"/>
                </a:solidFill>
                <a:latin typeface="Gill Sans MT (Body)"/>
                <a:ea typeface="Times New Roman" panose="02020603050405020304" pitchFamily="18" charset="0"/>
              </a:rPr>
              <a:t>DESC</a:t>
            </a:r>
            <a:r>
              <a:rPr lang="en-IN" dirty="0">
                <a:latin typeface="Gill Sans MT (Body)"/>
              </a:rPr>
              <a:t>;</a:t>
            </a:r>
          </a:p>
        </p:txBody>
      </p:sp>
    </p:spTree>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676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1600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WHERE deptno &lt;50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WHERE deptno &lt;50 LIMIT 2</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1752600" y="700447"/>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a:latin typeface="Arial" pitchFamily="34" charset="0"/>
                <a:ea typeface="MS Mincho" pitchFamily="49" charset="-128"/>
                <a:cs typeface="Arial" pitchFamily="34" charset="0"/>
              </a:rPr>
              <a:t>attributes </a:t>
            </a:r>
            <a:r>
              <a:rPr lang="en-US" sz="2400" dirty="0">
                <a:latin typeface="Arial" pitchFamily="34" charset="0"/>
                <a:ea typeface="MS Mincho" pitchFamily="49" charset="-128"/>
                <a:cs typeface="Arial" pitchFamily="34" charset="0"/>
              </a:rPr>
              <a:t>is called an </a:t>
            </a:r>
            <a:r>
              <a:rPr lang="en-US" sz="2800" b="1" dirty="0">
                <a:latin typeface="Arial" pitchFamily="34" charset="0"/>
                <a:ea typeface="MS Mincho" pitchFamily="49" charset="-128"/>
                <a:cs typeface="Arial" pitchFamily="34" charset="0"/>
              </a:rPr>
              <a:t>entity type. </a:t>
            </a:r>
          </a:p>
          <a:p>
            <a:endParaRPr lang="en-US" sz="2400" dirty="0">
              <a:latin typeface="Arial" pitchFamily="34" charset="0"/>
              <a:ea typeface="MS Mincho" pitchFamily="49" charset="-128"/>
              <a:cs typeface="Arial" pitchFamily="34" charset="0"/>
            </a:endParaRPr>
          </a:p>
          <a:p>
            <a:r>
              <a:rPr lang="en-US" sz="2400" dirty="0">
                <a:latin typeface="Arial" pitchFamily="34" charset="0"/>
                <a:ea typeface="MS Mincho" pitchFamily="49" charset="-128"/>
                <a:cs typeface="Arial" pitchFamily="34" charset="0"/>
              </a:rPr>
              <a:t>Each entity type in the database is described by a </a:t>
            </a:r>
            <a:r>
              <a:rPr lang="en-US" sz="2800" b="1" dirty="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a:latin typeface="Arial" pitchFamily="34" charset="0"/>
                <a:ea typeface="MS Mincho" pitchFamily="49" charset="-128"/>
                <a:cs typeface="Arial" pitchFamily="34" charset="0"/>
              </a:rPr>
              <a:t> </a:t>
            </a:r>
            <a:r>
              <a:rPr lang="en-US" sz="2800" b="1" dirty="0">
                <a:latin typeface="Arial" pitchFamily="34" charset="0"/>
                <a:ea typeface="MS Mincho" pitchFamily="49" charset="-128"/>
                <a:cs typeface="Arial" pitchFamily="34" charset="0"/>
              </a:rPr>
              <a:t>a list of attributes</a:t>
            </a:r>
            <a:r>
              <a:rPr lang="en-US" sz="2400" b="1" dirty="0">
                <a:latin typeface="Arial" pitchFamily="34" charset="0"/>
                <a:ea typeface="MS Mincho" pitchFamily="49" charset="-128"/>
                <a:cs typeface="Arial" pitchFamily="34" charset="0"/>
              </a:rPr>
              <a:t>.</a:t>
            </a:r>
            <a:r>
              <a:rPr lang="en-US" sz="2400" dirty="0">
                <a:latin typeface="Arial" pitchFamily="34" charset="0"/>
                <a:ea typeface="MS Mincho" pitchFamily="49" charset="-128"/>
                <a:cs typeface="Arial" pitchFamily="34" charset="0"/>
              </a:rPr>
              <a:t> </a:t>
            </a:r>
          </a:p>
          <a:p>
            <a:endParaRPr lang="en-US" sz="2400" dirty="0">
              <a:latin typeface="Arial" pitchFamily="34" charset="0"/>
              <a:ea typeface="MS Mincho" pitchFamily="49" charset="-128"/>
              <a:cs typeface="Arial" pitchFamily="34" charset="0"/>
            </a:endParaRPr>
          </a:p>
          <a:p>
            <a:r>
              <a:rPr lang="en-US" sz="2400" b="1" i="1" dirty="0">
                <a:solidFill>
                  <a:srgbClr val="FF0000"/>
                </a:solidFill>
                <a:latin typeface="Arial" pitchFamily="34" charset="0"/>
                <a:ea typeface="MS Mincho" pitchFamily="49" charset="-128"/>
                <a:cs typeface="Arial" pitchFamily="34" charset="0"/>
              </a:rPr>
              <a:t>e.g.</a:t>
            </a:r>
            <a:r>
              <a:rPr lang="en-US" sz="2400" b="1" dirty="0">
                <a:solidFill>
                  <a:srgbClr val="FF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an entity Person is an entity type that has </a:t>
            </a:r>
            <a:r>
              <a:rPr lang="en-US" sz="2400" i="1" dirty="0">
                <a:latin typeface="Arial" pitchFamily="34" charset="0"/>
                <a:ea typeface="MS Mincho" pitchFamily="49" charset="-128"/>
                <a:cs typeface="Arial" pitchFamily="34" charset="0"/>
              </a:rPr>
              <a:t>Age, Name</a:t>
            </a:r>
            <a:r>
              <a:rPr lang="en-US" sz="2400" dirty="0">
                <a:latin typeface="Arial" pitchFamily="34" charset="0"/>
                <a:ea typeface="MS Mincho" pitchFamily="49" charset="-128"/>
                <a:cs typeface="Arial" pitchFamily="34" charset="0"/>
              </a:rPr>
              <a:t> and </a:t>
            </a:r>
            <a:r>
              <a:rPr lang="en-US" sz="2400" i="1" dirty="0">
                <a:latin typeface="Arial" pitchFamily="34" charset="0"/>
                <a:ea typeface="MS Mincho" pitchFamily="49" charset="-128"/>
                <a:cs typeface="Arial" pitchFamily="34" charset="0"/>
              </a:rPr>
              <a:t>Address</a:t>
            </a:r>
            <a:r>
              <a:rPr lang="en-US" sz="2400" dirty="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1752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b="1" i="1" dirty="0">
                <a:solidFill>
                  <a:srgbClr val="FF0000"/>
                </a:solidFill>
                <a:latin typeface="Arial" pitchFamily="34" charset="0"/>
                <a:ea typeface="MS Mincho" pitchFamily="49" charset="-128"/>
                <a:cs typeface="Arial" pitchFamily="34" charset="0"/>
              </a:rPr>
              <a:t>Eg.</a:t>
            </a:r>
            <a:endParaRPr lang="en-US" sz="1000" dirty="0">
              <a:latin typeface="Arial" pitchFamily="34" charset="0"/>
              <a:cs typeface="Arial" pitchFamily="34" charset="0"/>
            </a:endParaRPr>
          </a:p>
          <a:p>
            <a:pPr eaLnBrk="0" fontAlgn="base" hangingPunct="0">
              <a:spcBef>
                <a:spcPct val="0"/>
              </a:spcBef>
              <a:spcAft>
                <a:spcPct val="0"/>
              </a:spcAft>
            </a:pPr>
            <a:r>
              <a:rPr lang="en-US" sz="2800" b="1" i="1" dirty="0">
                <a:solidFill>
                  <a:srgbClr val="002060"/>
                </a:solidFill>
                <a:latin typeface="Arial" pitchFamily="34" charset="0"/>
                <a:ea typeface="MS Mincho" pitchFamily="49" charset="-128"/>
                <a:cs typeface="Arial" pitchFamily="34" charset="0"/>
              </a:rPr>
              <a:t>Entity TYPE		                   Entity</a:t>
            </a:r>
            <a:r>
              <a:rPr lang="en-US" sz="2400" b="1" i="1" dirty="0">
                <a:solidFill>
                  <a:srgbClr val="002060"/>
                </a:solidFill>
                <a:latin typeface="Arial" pitchFamily="34" charset="0"/>
                <a:ea typeface="MS Mincho" pitchFamily="49" charset="-128"/>
                <a:cs typeface="Arial" pitchFamily="34" charset="0"/>
              </a:rPr>
              <a:t>	</a:t>
            </a:r>
            <a:endParaRPr lang="en-US" sz="800" dirty="0">
              <a:latin typeface="Arial" pitchFamily="34" charset="0"/>
              <a:cs typeface="Arial" pitchFamily="34" charset="0"/>
            </a:endParaRPr>
          </a:p>
          <a:p>
            <a:pPr eaLnBrk="0" fontAlgn="base" hangingPunct="0">
              <a:spcBef>
                <a:spcPct val="0"/>
              </a:spcBef>
              <a:spcAft>
                <a:spcPct val="0"/>
              </a:spcAft>
            </a:pPr>
            <a:r>
              <a:rPr lang="en-US" b="1" i="1" dirty="0">
                <a:latin typeface="Arial" pitchFamily="34" charset="0"/>
                <a:ea typeface="MS Mincho" pitchFamily="49" charset="-128"/>
                <a:cs typeface="Arial" pitchFamily="34" charset="0"/>
              </a:rPr>
              <a:t>Person (Age, Name, Address</a:t>
            </a:r>
            <a:r>
              <a:rPr lang="en-US" sz="1200" b="1" i="1" dirty="0">
                <a:latin typeface="Arial" pitchFamily="34" charset="0"/>
                <a:ea typeface="MS Mincho" pitchFamily="49" charset="-128"/>
                <a:cs typeface="Arial" pitchFamily="34" charset="0"/>
              </a:rPr>
              <a:t> ,. . .)		                      </a:t>
            </a:r>
            <a:r>
              <a:rPr lang="en-US" b="1" i="1" dirty="0">
                <a:latin typeface="Arial" pitchFamily="34" charset="0"/>
                <a:ea typeface="MS Mincho" pitchFamily="49" charset="-128"/>
                <a:cs typeface="Arial" pitchFamily="34" charset="0"/>
              </a:rPr>
              <a:t>17 , Sharmin, Paud Road, …</a:t>
            </a: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676400" y="1828801"/>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1600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EMP, DEPT</a:t>
            </a:r>
            <a:r>
              <a:rPr lang="en-IN" sz="1600" dirty="0">
                <a:solidFill>
                  <a:srgbClr val="DD4A68"/>
                </a:solidFill>
                <a:latin typeface="Arial" panose="020B0604020202020204" pitchFamily="34" charset="0"/>
                <a:ea typeface="Times New Roman" panose="02020603050405020304" pitchFamily="18" charset="0"/>
              </a:rPr>
              <a:t> SET EMP.pwd = DEPT.pwd WHERE EMP.deptno = DEPT.deptno</a:t>
            </a:r>
            <a:r>
              <a:rPr lang="en-IN" sz="16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WHERE EMP.deptno = DEPT.deptno</a:t>
            </a:r>
            <a:r>
              <a:rPr lang="en-IN" sz="1600" dirty="0">
                <a:latin typeface="Arial" panose="020B0604020202020204" pitchFamily="34" charset="0"/>
                <a:cs typeface="Arial" panose="020B0604020202020204" pitchFamily="34" charset="0"/>
              </a:rPr>
              <a:t>;</a:t>
            </a:r>
          </a:p>
        </p:txBody>
      </p:sp>
      <p:sp>
        <p:nvSpPr>
          <p:cNvPr id="6" name="Rectangle 5"/>
          <p:cNvSpPr/>
          <p:nvPr/>
        </p:nvSpPr>
        <p:spPr>
          <a:xfrm>
            <a:off x="1600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Single-Table </a:t>
            </a:r>
            <a:r>
              <a:rPr lang="en-US" sz="4800" dirty="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optional 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676400" y="2590801"/>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1600200" y="3943290"/>
            <a:ext cx="8991600" cy="400110"/>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LIMIT clauses 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1600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FROM </a:t>
            </a:r>
            <a:r>
              <a:rPr lang="en-IN" sz="1600" dirty="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FROM </a:t>
            </a:r>
            <a:r>
              <a:rPr lang="en-IN" sz="1600" dirty="0"/>
              <a:t>TEMP </a:t>
            </a:r>
            <a:r>
              <a:rPr lang="en-IN" sz="1600" dirty="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FROM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WHERE DEPTNO &lt;50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FROM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WHERE DEPTNO &lt;50 LIMIT 2</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79369" y="1591510"/>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1600200" y="3200401"/>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FROM </a:t>
            </a:r>
            <a:r>
              <a:rPr lang="en-US" sz="1600" dirty="0">
                <a:latin typeface="Arial" panose="020B0604020202020204" pitchFamily="34" charset="0"/>
                <a:cs typeface="Arial" panose="020B0604020202020204" pitchFamily="34" charset="0"/>
              </a:rPr>
              <a:t>A, B </a:t>
            </a:r>
            <a:r>
              <a:rPr lang="en-US" sz="1600" dirty="0">
                <a:solidFill>
                  <a:srgbClr val="DD4A68"/>
                </a:solidFill>
                <a:latin typeface="Arial" panose="020B0604020202020204" pitchFamily="34" charset="0"/>
                <a:ea typeface="Times New Roman" panose="02020603050405020304" pitchFamily="18" charset="0"/>
              </a:rPr>
              <a:t>USING</a:t>
            </a:r>
            <a:r>
              <a:rPr lang="en-US" sz="1600" dirty="0">
                <a:latin typeface="Arial" panose="020B0604020202020204" pitchFamily="34" charset="0"/>
                <a:cs typeface="Arial" panose="020B0604020202020204" pitchFamily="34" charset="0"/>
              </a:rPr>
              <a:t> A </a:t>
            </a:r>
            <a:r>
              <a:rPr lang="en-US" sz="1600" dirty="0">
                <a:solidFill>
                  <a:srgbClr val="DD4A68"/>
                </a:solidFill>
                <a:latin typeface="Arial" panose="020B0604020202020204" pitchFamily="34" charset="0"/>
                <a:ea typeface="Times New Roman" panose="02020603050405020304" pitchFamily="18" charset="0"/>
              </a:rPr>
              <a:t>INNER JOIN </a:t>
            </a:r>
            <a:r>
              <a:rPr lang="en-US" sz="1600" dirty="0">
                <a:latin typeface="Arial" panose="020B0604020202020204" pitchFamily="34" charset="0"/>
                <a:cs typeface="Arial" panose="020B0604020202020204" pitchFamily="34" charset="0"/>
              </a:rPr>
              <a:t>B </a:t>
            </a:r>
            <a:r>
              <a:rPr lang="en-US" sz="1600" dirty="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FROM </a:t>
            </a:r>
            <a:r>
              <a:rPr lang="en-US" sz="1600" dirty="0">
                <a:latin typeface="Arial" panose="020B0604020202020204" pitchFamily="34" charset="0"/>
                <a:cs typeface="Arial" panose="020B0604020202020204" pitchFamily="34" charset="0"/>
              </a:rPr>
              <a:t>A, B </a:t>
            </a:r>
            <a:r>
              <a:rPr lang="en-US" sz="1600" dirty="0">
                <a:solidFill>
                  <a:srgbClr val="DD4A68"/>
                </a:solidFill>
                <a:latin typeface="Arial" panose="020B0604020202020204" pitchFamily="34" charset="0"/>
                <a:ea typeface="Times New Roman" panose="02020603050405020304" pitchFamily="18" charset="0"/>
              </a:rPr>
              <a:t>USING</a:t>
            </a:r>
            <a:r>
              <a:rPr lang="en-US" sz="1600" dirty="0">
                <a:latin typeface="Arial" panose="020B0604020202020204" pitchFamily="34" charset="0"/>
                <a:cs typeface="Arial" panose="020B0604020202020204" pitchFamily="34" charset="0"/>
              </a:rPr>
              <a:t> A </a:t>
            </a:r>
            <a:r>
              <a:rPr lang="en-US" sz="1600" dirty="0">
                <a:solidFill>
                  <a:srgbClr val="DD4A68"/>
                </a:solidFill>
                <a:latin typeface="Arial" panose="020B0604020202020204" pitchFamily="34" charset="0"/>
                <a:ea typeface="Times New Roman" panose="02020603050405020304" pitchFamily="18" charset="0"/>
              </a:rPr>
              <a:t>INNER JOIN </a:t>
            </a:r>
            <a:r>
              <a:rPr lang="en-US" sz="1600" dirty="0">
                <a:latin typeface="Arial" panose="020B0604020202020204" pitchFamily="34" charset="0"/>
                <a:cs typeface="Arial" panose="020B0604020202020204" pitchFamily="34" charset="0"/>
              </a:rPr>
              <a:t>B </a:t>
            </a:r>
            <a:r>
              <a:rPr lang="en-US" sz="1600" dirty="0">
                <a:solidFill>
                  <a:srgbClr val="DD4A68"/>
                </a:solidFill>
                <a:latin typeface="Arial" panose="020B0604020202020204" pitchFamily="34" charset="0"/>
                <a:ea typeface="Times New Roman" panose="02020603050405020304" pitchFamily="18" charset="0"/>
              </a:rPr>
              <a:t>ON c2=c4 WHERE c2&lt;=2</a:t>
            </a:r>
            <a:r>
              <a:rPr lang="en-US"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1600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986445771"/>
              </p:ext>
            </p:extLst>
          </p:nvPr>
        </p:nvGraphicFramePr>
        <p:xfrm>
          <a:off x="1635825" y="3505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18818" y="358914"/>
            <a:ext cx="6172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576346967"/>
              </p:ext>
            </p:extLst>
          </p:nvPr>
        </p:nvGraphicFramePr>
        <p:xfrm>
          <a:off x="1647550" y="55118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676400" y="50292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3310181" y="4382870"/>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18819" y="1524000"/>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
        <p:nvSpPr>
          <p:cNvPr id="11" name="Rectangle 10"/>
          <p:cNvSpPr/>
          <p:nvPr/>
        </p:nvSpPr>
        <p:spPr>
          <a:xfrm>
            <a:off x="6858000" y="18871"/>
            <a:ext cx="5334000" cy="1200329"/>
          </a:xfrm>
          <a:prstGeom prst="rect">
            <a:avLst/>
          </a:prstGeom>
        </p:spPr>
        <p:txBody>
          <a:bodyPr wrap="square">
            <a:spAutoFit/>
          </a:bodyPr>
          <a:lstStyle/>
          <a:p>
            <a:r>
              <a:rPr lang="en-US" b="1" dirty="0">
                <a:solidFill>
                  <a:srgbClr val="C74C49"/>
                </a:solidFill>
                <a:latin typeface="arial" panose="020B0604020202020204" pitchFamily="34" charset="0"/>
              </a:rPr>
              <a:t>Natural Numbers</a:t>
            </a:r>
            <a:r>
              <a:rPr lang="en-US" dirty="0">
                <a:solidFill>
                  <a:srgbClr val="C74C49"/>
                </a:solidFill>
                <a:latin typeface="arial" panose="020B0604020202020204" pitchFamily="34" charset="0"/>
              </a:rPr>
              <a:t> are 1,2,3,4,5,... [...] and Whole </a:t>
            </a:r>
            <a:r>
              <a:rPr lang="en-US" b="1" dirty="0">
                <a:solidFill>
                  <a:srgbClr val="C74C49"/>
                </a:solidFill>
                <a:latin typeface="arial" panose="020B0604020202020204" pitchFamily="34" charset="0"/>
              </a:rPr>
              <a:t>numbers are 0</a:t>
            </a:r>
            <a:r>
              <a:rPr lang="en-US" dirty="0">
                <a:solidFill>
                  <a:srgbClr val="C74C49"/>
                </a:solidFill>
                <a:latin typeface="arial" panose="020B0604020202020204" pitchFamily="34" charset="0"/>
              </a:rPr>
              <a:t>,1,2,3,... ... In mathematics, a </a:t>
            </a:r>
            <a:r>
              <a:rPr lang="en-US" b="1" dirty="0">
                <a:solidFill>
                  <a:srgbClr val="C74C49"/>
                </a:solidFill>
                <a:latin typeface="arial" panose="020B0604020202020204" pitchFamily="34" charset="0"/>
              </a:rPr>
              <a:t>natural number</a:t>
            </a:r>
            <a:r>
              <a:rPr lang="en-US" dirty="0">
                <a:solidFill>
                  <a:srgbClr val="C74C49"/>
                </a:solidFill>
                <a:latin typeface="arial" panose="020B0604020202020204" pitchFamily="34" charset="0"/>
              </a:rPr>
              <a:t> is either a positive integer (1, 2, 3, 4, ...) or a non-negative integer (</a:t>
            </a:r>
            <a:r>
              <a:rPr lang="en-US" b="1" dirty="0">
                <a:solidFill>
                  <a:srgbClr val="C74C49"/>
                </a:solidFill>
                <a:latin typeface="arial" panose="020B0604020202020204" pitchFamily="34" charset="0"/>
              </a:rPr>
              <a:t>0</a:t>
            </a:r>
            <a:r>
              <a:rPr lang="en-US" dirty="0">
                <a:solidFill>
                  <a:srgbClr val="C74C49"/>
                </a:solidFill>
                <a:latin typeface="arial" panose="020B0604020202020204" pitchFamily="34" charset="0"/>
              </a:rPr>
              <a:t>, 1, 2, 3, 4, ...).</a:t>
            </a:r>
            <a:endParaRPr lang="en-US" dirty="0">
              <a:solidFill>
                <a:srgbClr val="C74C49"/>
              </a:solidFill>
            </a:endParaRPr>
          </a:p>
        </p:txBody>
      </p:sp>
    </p:spTree>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STRING</a:t>
            </a:r>
          </a:p>
        </p:txBody>
      </p:sp>
      <p:sp>
        <p:nvSpPr>
          <p:cNvPr id="5" name="Rectangle 4"/>
          <p:cNvSpPr/>
          <p:nvPr/>
        </p:nvSpPr>
        <p:spPr>
          <a:xfrm>
            <a:off x="1600200" y="64907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676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1600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1600200" y="5681166"/>
            <a:ext cx="8991600" cy="923330"/>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ENUM</a:t>
            </a:r>
          </a:p>
        </p:txBody>
      </p:sp>
      <p:sp>
        <p:nvSpPr>
          <p:cNvPr id="2" name="Rectangle 1"/>
          <p:cNvSpPr/>
          <p:nvPr/>
        </p:nvSpPr>
        <p:spPr>
          <a:xfrm>
            <a:off x="1752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dirty="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NULL</a:t>
            </a:r>
          </a:p>
        </p:txBody>
      </p:sp>
      <p:sp>
        <p:nvSpPr>
          <p:cNvPr id="5" name="Rectangle 4"/>
          <p:cNvSpPr/>
          <p:nvPr/>
        </p:nvSpPr>
        <p:spPr>
          <a:xfrm>
            <a:off x="1752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a:latin typeface="Arial" panose="020B0604020202020204" pitchFamily="34" charset="0"/>
                <a:cs typeface="Arial" panose="020B0604020202020204" pitchFamily="34" charset="0"/>
              </a:rPr>
              <a:t> INTO TEMP (COL1) VALUES (1);</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a:latin typeface="Arial" panose="020B0604020202020204" pitchFamily="34" charset="0"/>
                <a:cs typeface="Arial" panose="020B0604020202020204" pitchFamily="34" charset="0"/>
              </a:rPr>
              <a:t> TEMP (COL1 INT, COL2 ENUM('A','B','C') NOT NULL);</a:t>
            </a:r>
          </a:p>
          <a:p>
            <a:r>
              <a:rPr lang="en-IN" dirty="0">
                <a:latin typeface="Arial" panose="020B0604020202020204" pitchFamily="34" charset="0"/>
                <a:cs typeface="Arial" panose="020B0604020202020204" pitchFamily="34" charset="0"/>
              </a:rPr>
              <a:t>INSERT INTO TEMP (COL1) VALUES (1);</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a:latin typeface="Arial" panose="020B0604020202020204" pitchFamily="34" charset="0"/>
                <a:cs typeface="Arial" panose="020B0604020202020204" pitchFamily="34" charset="0"/>
              </a:rPr>
              <a:t> INTO TEMP (COL1) VALUES (1,'THIS IS THE TEST');</a:t>
            </a:r>
          </a:p>
        </p:txBody>
      </p:sp>
      <p:sp>
        <p:nvSpPr>
          <p:cNvPr id="6" name="Rectangle 5"/>
          <p:cNvSpPr/>
          <p:nvPr/>
        </p:nvSpPr>
        <p:spPr>
          <a:xfrm>
            <a:off x="1752600" y="4847272"/>
            <a:ext cx="8686800" cy="1477328"/>
          </a:xfrm>
          <a:prstGeom prst="rect">
            <a:avLst/>
          </a:prstGeom>
          <a:solidFill>
            <a:schemeClr val="accent4">
              <a:lumMod val="75000"/>
            </a:schemeClr>
          </a:solidFill>
        </p:spPr>
        <p:txBody>
          <a:bodyPr wrap="square">
            <a:spAutoFit/>
          </a:bodyPr>
          <a:lstStyle/>
          <a:p>
            <a:r>
              <a:rPr lang="en-IN" dirty="0"/>
              <a:t>You also cannot use user variable as an enumeration value. This pair of statements do not work:</a:t>
            </a:r>
          </a:p>
          <a:p>
            <a:endParaRPr lang="en-IN" dirty="0"/>
          </a:p>
          <a:p>
            <a:r>
              <a:rPr lang="en-IN" dirty="0"/>
              <a:t>SET @mysize = 'medium';</a:t>
            </a:r>
          </a:p>
          <a:p>
            <a:r>
              <a:rPr lang="en-IN" dirty="0"/>
              <a:t>CREATE TABLE sizes ( size ENUM('small', @mysize, 'large'));</a:t>
            </a:r>
          </a:p>
        </p:txBody>
      </p:sp>
      <p:sp>
        <p:nvSpPr>
          <p:cNvPr id="3" name="Rectangle 2"/>
          <p:cNvSpPr/>
          <p:nvPr/>
        </p:nvSpPr>
        <p:spPr>
          <a:xfrm>
            <a:off x="1524000" y="16327"/>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SET</a:t>
            </a:r>
          </a:p>
        </p:txBody>
      </p:sp>
      <p:sp>
        <p:nvSpPr>
          <p:cNvPr id="6" name="Rectangle 5"/>
          <p:cNvSpPr/>
          <p:nvPr/>
        </p:nvSpPr>
        <p:spPr>
          <a:xfrm>
            <a:off x="1752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SET column values that consist of multiple set members are specified with members separated by commas (,).</a:t>
            </a:r>
          </a:p>
        </p:txBody>
      </p:sp>
      <p:sp>
        <p:nvSpPr>
          <p:cNvPr id="5" name="Rectangle 4"/>
          <p:cNvSpPr/>
          <p:nvPr/>
        </p:nvSpPr>
        <p:spPr>
          <a:xfrm>
            <a:off x="152400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1752600" y="2828836"/>
            <a:ext cx="86868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a:t>(col) VALUES ('</a:t>
            </a:r>
            <a:r>
              <a:rPr lang="en-IN" dirty="0" err="1"/>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7086600" y="2895600"/>
            <a:ext cx="3381364" cy="3290658"/>
            <a:chOff x="5564023" y="2715357"/>
            <a:chExt cx="3758576"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846725" cy="427796"/>
            </a:xfrm>
            <a:prstGeom prst="rect">
              <a:avLst/>
            </a:prstGeom>
            <a:noFill/>
          </p:spPr>
          <p:txBody>
            <a:bodyPr wrap="none" rtlCol="0">
              <a:spAutoFit/>
            </a:bodyPr>
            <a:lstStyle/>
            <a:p>
              <a:r>
                <a:rPr lang="en-IN" dirty="0"/>
                <a:t>Entity</a:t>
              </a:r>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160327" cy="427796"/>
            </a:xfrm>
            <a:prstGeom prst="rect">
              <a:avLst/>
            </a:prstGeom>
            <a:noFill/>
          </p:spPr>
          <p:txBody>
            <a:bodyPr wrap="none" rtlCol="0">
              <a:spAutoFit/>
            </a:bodyPr>
            <a:lstStyle/>
            <a:p>
              <a:r>
                <a:rPr lang="en-IN" dirty="0"/>
                <a:t>Attribute</a:t>
              </a:r>
            </a:p>
          </p:txBody>
        </p:sp>
      </p:grpSp>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4" name="Rectangle 3"/>
          <p:cNvSpPr/>
          <p:nvPr/>
        </p:nvSpPr>
        <p:spPr>
          <a:xfrm>
            <a:off x="1600200" y="228601"/>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For 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1600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NUMERIC</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676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676400" y="5786736"/>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For: float(M,D), double(M,D) or decimal(M,D), M must be &gt;= D</a:t>
            </a:r>
          </a:p>
        </p:txBody>
      </p:sp>
      <p:sp>
        <p:nvSpPr>
          <p:cNvPr id="6" name="TextBox 5"/>
          <p:cNvSpPr txBox="1"/>
          <p:nvPr/>
        </p:nvSpPr>
        <p:spPr>
          <a:xfrm>
            <a:off x="1591242" y="107721"/>
            <a:ext cx="4504759" cy="400110"/>
          </a:xfrm>
          <a:prstGeom prst="rect">
            <a:avLst/>
          </a:prstGeom>
          <a:noFill/>
        </p:spPr>
        <p:txBody>
          <a:bodyPr wrap="none" rtlCol="0">
            <a:spAutoFit/>
          </a:bodyPr>
          <a:lstStyle/>
          <a:p>
            <a:r>
              <a:rPr lang="en-IN" sz="2000" dirty="0">
                <a:solidFill>
                  <a:srgbClr val="D9DD21"/>
                </a:solidFill>
              </a:rPr>
              <a:t>UNSIGNED prohibits negative values.</a:t>
            </a: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DATE and TIME</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676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Boolean</a:t>
            </a:r>
          </a:p>
        </p:txBody>
      </p:sp>
      <p:sp>
        <p:nvSpPr>
          <p:cNvPr id="5" name="Rectangle 4"/>
          <p:cNvSpPr/>
          <p:nvPr/>
        </p:nvSpPr>
        <p:spPr>
          <a:xfrm>
            <a:off x="1600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3" name="Rectangle 2"/>
          <p:cNvSpPr/>
          <p:nvPr/>
        </p:nvSpPr>
        <p:spPr>
          <a:xfrm>
            <a:off x="1600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a:latin typeface="Arial" panose="020B0604020202020204" pitchFamily="34" charset="0"/>
                <a:cs typeface="Arial" panose="020B0604020202020204" pitchFamily="34" charset="0"/>
              </a:rPr>
              <a:t> TEMP;</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TEMP;</a:t>
            </a: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1828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a:latin typeface="Arial" pitchFamily="34" charset="0"/>
                <a:cs typeface="Arial" pitchFamily="34" charset="0"/>
              </a:rPr>
              <a:t>Data is separated </a:t>
            </a:r>
            <a:r>
              <a:rPr lang="en-US">
                <a:latin typeface="Arial" pitchFamily="34" charset="0"/>
                <a:cs typeface="Arial" pitchFamily="34" charset="0"/>
              </a:rPr>
              <a:t>by comm</a:t>
            </a:r>
            <a:endParaRPr lang="en-US" dirty="0">
              <a:latin typeface="Arial" pitchFamily="34" charset="0"/>
              <a:cs typeface="Arial" pitchFamily="34" charset="0"/>
            </a:endParaRPr>
          </a:p>
          <a:p>
            <a:pPr marL="347663" indent="-347663">
              <a:lnSpc>
                <a:spcPct val="200000"/>
              </a:lnSpc>
              <a:buFont typeface="Wingdings" pitchFamily="2" charset="2"/>
              <a:buChar char="§"/>
            </a:pPr>
            <a:r>
              <a:rPr lang="en-US" dirty="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a:latin typeface="Arial" pitchFamily="34" charset="0"/>
                <a:cs typeface="Arial" pitchFamily="34" charset="0"/>
              </a:rPr>
              <a:t>Square brackets hold arrays</a:t>
            </a:r>
          </a:p>
        </p:txBody>
      </p:sp>
      <p:sp>
        <p:nvSpPr>
          <p:cNvPr id="9" name="Rectangle 8"/>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JSON (JavaScript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2667000" y="1143000"/>
            <a:ext cx="6248400" cy="1260642"/>
          </a:xfrm>
          <a:prstGeom prst="rect">
            <a:avLst/>
          </a:prstGeom>
          <a:noFill/>
        </p:spPr>
      </p:pic>
      <p:sp>
        <p:nvSpPr>
          <p:cNvPr id="3" name="Rectangle 2"/>
          <p:cNvSpPr/>
          <p:nvPr/>
        </p:nvSpPr>
        <p:spPr>
          <a:xfrm>
            <a:off x="1828800" y="22860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8800" y="321058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2667000" y="4145509"/>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JSON</a:t>
            </a:r>
          </a:p>
        </p:txBody>
      </p:sp>
      <p:sp>
        <p:nvSpPr>
          <p:cNvPr id="2" name="Rectangle 1"/>
          <p:cNvSpPr/>
          <p:nvPr/>
        </p:nvSpPr>
        <p:spPr>
          <a:xfrm>
            <a:off x="1699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JSON_EXTRACT('[10, 20, [30, 40], [50, 60, 70]]', '$[0]');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JSON_EXTRACT('[10, 20, [30, 40], [50, 60, 70]]', '$[3][0]');</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699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('{"id" : "1001", "ename" : "saleel"}');</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JSON_EXTRACT('{"id" : "1001", "ename" : "saleel"}', '$.ename');</a:t>
            </a:r>
          </a:p>
        </p:txBody>
      </p:sp>
      <p:sp>
        <p:nvSpPr>
          <p:cNvPr id="5" name="Rectangle 4"/>
          <p:cNvSpPr/>
          <p:nvPr/>
        </p:nvSpPr>
        <p:spPr>
          <a:xfrm>
            <a:off x="1699604" y="609601"/>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699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676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1600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{"empno" : "1001", "ename" : "saleel", "phone" : [123, 456]}</a:t>
            </a:r>
            <a:r>
              <a:rPr lang="en-US"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{"empno" : "1002", "ename" : "sharmin" ,"phone" : [9922, 8811], "address" : "Paud Road"}</a:t>
            </a:r>
            <a:r>
              <a:rPr lang="en-US"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{"empno" : "1003", "ename" : "vrushali", "phone" : [7788, 9977], "address" : {"city" : "Pune", "state" : "MH"}}</a:t>
            </a:r>
            <a:r>
              <a:rPr lang="en-US"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a:solidFill>
                  <a:srgbClr val="DD4A68"/>
                </a:solidFill>
                <a:latin typeface="Arial" panose="020B0604020202020204" pitchFamily="34" charset="0"/>
                <a:ea typeface="Times New Roman" panose="02020603050405020304" pitchFamily="18" charset="0"/>
              </a:rPr>
              <a:t>{"empno" : "1004", "ename" : "ram" ,"phone" : [6672, 8811], "address" : "Paud Road"}, {"empno" : "1005", "ename" : "sham" ,"phone" : [6672, 8843], "address" : "Paud Road"} </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676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1600200" y="1986678"/>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'$.empno')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'$.phone[1]')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"$.address.city")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"$.empno", "$.ename"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p:txBody>
      </p:sp>
      <p:pic>
        <p:nvPicPr>
          <p:cNvPr id="2" name="Picture 1"/>
          <p:cNvPicPr>
            <a:picLocks noChangeAspect="1"/>
          </p:cNvPicPr>
          <p:nvPr/>
        </p:nvPicPr>
        <p:blipFill>
          <a:blip r:embed="rId3"/>
          <a:stretch>
            <a:fillRect/>
          </a:stretch>
        </p:blipFill>
        <p:spPr>
          <a:xfrm>
            <a:off x="1676400" y="4572000"/>
            <a:ext cx="7795260" cy="1868044"/>
          </a:xfrm>
          <a:prstGeom prst="rect">
            <a:avLst/>
          </a:prstGeom>
        </p:spPr>
      </p:pic>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4" name="Rectangle 3"/>
          <p:cNvSpPr/>
          <p:nvPr/>
        </p:nvSpPr>
        <p:spPr>
          <a:xfrm>
            <a:off x="1828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676400" y="76201"/>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76400" y="953870"/>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columns</a:t>
            </a:r>
            <a:endParaRPr lang="en-IN" sz="3600" dirty="0"/>
          </a:p>
        </p:txBody>
      </p:sp>
      <p:sp>
        <p:nvSpPr>
          <p:cNvPr id="4" name="Rectangle 3"/>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676400" y="167640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a:solidFill>
                  <a:srgbClr val="C00000"/>
                </a:solidFill>
                <a:latin typeface="Arial" panose="020B0604020202020204" pitchFamily="34" charset="0"/>
                <a:cs typeface="Arial" panose="020B0604020202020204" pitchFamily="34" charset="0"/>
              </a:rPr>
              <a:t>COLUMNS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t>
            </a:r>
            <a:r>
              <a:rPr lang="en-IN" sz="2000">
                <a:solidFill>
                  <a:srgbClr val="222426"/>
                </a:solidFill>
                <a:latin typeface="Arial" panose="020B0604020202020204" pitchFamily="34" charset="0"/>
                <a:cs typeface="Arial" panose="020B0604020202020204" pitchFamily="34" charset="0"/>
              </a:rPr>
              <a:t>as </a:t>
            </a:r>
            <a:r>
              <a:rPr lang="en-IN" sz="2000" b="1">
                <a:solidFill>
                  <a:srgbClr val="C00000"/>
                </a:solidFill>
                <a:latin typeface="Arial" panose="020B0604020202020204" pitchFamily="34" charset="0"/>
                <a:cs typeface="Arial" panose="020B0604020202020204" pitchFamily="34" charset="0"/>
              </a:rPr>
              <a:t>ATTRIBUTES / FIELDS</a:t>
            </a:r>
            <a:r>
              <a:rPr lang="en-IN" sz="200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whereas the </a:t>
            </a:r>
            <a:r>
              <a:rPr lang="en-IN" sz="2000" b="1" dirty="0">
                <a:solidFill>
                  <a:srgbClr val="C00000"/>
                </a:solidFill>
                <a:latin typeface="Arial" panose="020B0604020202020204" pitchFamily="34" charset="0"/>
                <a:cs typeface="Arial" panose="020B0604020202020204" pitchFamily="34" charset="0"/>
              </a:rPr>
              <a:t>ROWS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as </a:t>
            </a:r>
            <a:r>
              <a:rPr lang="en-IN" sz="2000" b="1" dirty="0">
                <a:solidFill>
                  <a:srgbClr val="C00000"/>
                </a:solidFill>
                <a:latin typeface="Arial" panose="020B0604020202020204" pitchFamily="34" charset="0"/>
                <a:cs typeface="Arial" panose="020B0604020202020204" pitchFamily="34" charset="0"/>
              </a:rPr>
              <a:t>RECORDS / TUPLE</a:t>
            </a:r>
            <a:r>
              <a:rPr lang="en-IN" sz="2000" dirty="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2209802"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5234466" y="3004066"/>
            <a:ext cx="1394934"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Attributes</a:t>
            </a:r>
          </a:p>
        </p:txBody>
      </p:sp>
      <p:cxnSp>
        <p:nvCxnSpPr>
          <p:cNvPr id="44" name="Straight Arrow Connector 43"/>
          <p:cNvCxnSpPr/>
          <p:nvPr/>
        </p:nvCxnSpPr>
        <p:spPr>
          <a:xfrm flipV="1">
            <a:off x="5878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503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20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421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249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693500" y="3667649"/>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829801" y="4782066"/>
            <a:ext cx="869149" cy="400110"/>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Rows</a:t>
            </a:r>
          </a:p>
        </p:txBody>
      </p:sp>
      <p:cxnSp>
        <p:nvCxnSpPr>
          <p:cNvPr id="63" name="Straight Arrow Connector 62"/>
          <p:cNvCxnSpPr/>
          <p:nvPr/>
        </p:nvCxnSpPr>
        <p:spPr>
          <a:xfrm>
            <a:off x="9636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9098750"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9098750"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9098750"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9098750"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56658" y="2819400"/>
            <a:ext cx="2005677"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In Relation: EMP</a:t>
            </a:r>
          </a:p>
        </p:txBody>
      </p:sp>
      <p:sp>
        <p:nvSpPr>
          <p:cNvPr id="89" name="Left Brace 88"/>
          <p:cNvSpPr/>
          <p:nvPr/>
        </p:nvSpPr>
        <p:spPr>
          <a:xfrm>
            <a:off x="1611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1611088" y="3423167"/>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1600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3200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9572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498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6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2600" y="869753"/>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You 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 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and is dropped automatically when the session is closed. </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hidden (inaccessible)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reappears, it is possible, only when then original </a:t>
            </a:r>
            <a:r>
              <a:rPr lang="en-IN" i="1" dirty="0">
                <a:latin typeface="Segoe UI Light" panose="020B0502040204020203" pitchFamily="34" charset="0"/>
                <a:cs typeface="Segoe UI Light" panose="020B0502040204020203" pitchFamily="34" charset="0"/>
              </a:rPr>
              <a:t>tbl_name</a:t>
            </a:r>
            <a:r>
              <a:rPr lang="en-IN" dirty="0">
                <a:latin typeface="Segoe UI Light" panose="020B0502040204020203" pitchFamily="34" charset="0"/>
                <a:cs typeface="Segoe UI Light" panose="020B0502040204020203" pitchFamily="34" charset="0"/>
              </a:rPr>
              <a:t> and temporary </a:t>
            </a:r>
            <a:r>
              <a:rPr lang="en-IN" i="1" dirty="0">
                <a:latin typeface="Segoe UI Light" panose="020B0502040204020203" pitchFamily="34" charset="0"/>
                <a:cs typeface="Segoe UI Light" panose="020B0502040204020203" pitchFamily="34" charset="0"/>
              </a:rPr>
              <a:t>tbl_name</a:t>
            </a:r>
            <a:r>
              <a:rPr lang="en-IN" dirty="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There 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positive values. </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When you insert a value of NULL or 0 into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the column is set to the next sequence value.</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1600200" y="4800601"/>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a:solidFill>
                  <a:srgbClr val="E0D612"/>
                </a:solidFill>
                <a:latin typeface="Liberation Mono"/>
                <a:cs typeface="Arial" panose="020B0604020202020204" pitchFamily="34" charset="0"/>
              </a:rPr>
              <a:t>IDENTITY</a:t>
            </a:r>
            <a:endParaRPr lang="en-IN" sz="1700"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endParaRPr lang="en-IN" sz="1700"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87286" y="115670"/>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is 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5029200" y="4754156"/>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52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p>
        </p:txBody>
      </p:sp>
      <p:sp>
        <p:nvSpPr>
          <p:cNvPr id="6" name="Rectangle 5"/>
          <p:cNvSpPr/>
          <p:nvPr/>
        </p:nvSpPr>
        <p:spPr>
          <a:xfrm>
            <a:off x="1652649" y="3154618"/>
            <a:ext cx="8839200" cy="1015663"/>
          </a:xfrm>
          <a:prstGeom prst="rect">
            <a:avLst/>
          </a:prstGeom>
          <a:noFill/>
        </p:spPr>
        <p:txBody>
          <a:bodyPr wrap="square">
            <a:spAutoFit/>
          </a:bodyPr>
          <a:lstStyle/>
          <a:p>
            <a:r>
              <a:rPr lang="en-IN" sz="2000" dirty="0">
                <a:solidFill>
                  <a:srgbClr val="0077AA"/>
                </a:solidFill>
                <a:latin typeface="Gill Sans MT (Body)"/>
              </a:rPr>
              <a:t>SET</a:t>
            </a:r>
            <a:r>
              <a:rPr lang="en-IN" sz="2000" dirty="0">
                <a:solidFill>
                  <a:srgbClr val="0089A4"/>
                </a:solidFill>
              </a:rPr>
              <a:t> </a:t>
            </a:r>
            <a:r>
              <a:rPr lang="en-IN" sz="2000" i="1" dirty="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a:solidFill>
                  <a:srgbClr val="92D050"/>
                </a:solidFill>
              </a:rPr>
              <a:t>5</a:t>
            </a:r>
            <a:endParaRPr lang="en-IN" sz="2000" dirty="0">
              <a:solidFill>
                <a:srgbClr val="0089A4"/>
              </a:solidFill>
            </a:endParaRPr>
          </a:p>
          <a:p>
            <a:endParaRPr lang="en-IN" sz="2000" dirty="0">
              <a:solidFill>
                <a:srgbClr val="0089A4"/>
              </a:solidFill>
            </a:endParaRPr>
          </a:p>
          <a:p>
            <a:r>
              <a:rPr lang="en-IN" sz="2000" dirty="0">
                <a:solidFill>
                  <a:srgbClr val="0077AA"/>
                </a:solidFill>
                <a:latin typeface="Gill Sans MT (Body)"/>
              </a:rPr>
              <a:t>SET</a:t>
            </a:r>
            <a:r>
              <a:rPr lang="en-IN" sz="2000" dirty="0">
                <a:solidFill>
                  <a:srgbClr val="0089A4"/>
                </a:solidFill>
              </a:rPr>
              <a:t> </a:t>
            </a:r>
            <a:r>
              <a:rPr lang="en-IN" sz="2000" i="1" dirty="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a:solidFill>
                  <a:srgbClr val="92D050"/>
                </a:solidFill>
              </a:rPr>
              <a:t>10</a:t>
            </a:r>
            <a:endParaRPr lang="en-IN" sz="2000" dirty="0">
              <a:solidFill>
                <a:srgbClr val="0089A4"/>
              </a:solidFill>
            </a:endParaRPr>
          </a:p>
        </p:txBody>
      </p:sp>
      <p:sp>
        <p:nvSpPr>
          <p:cNvPr id="2" name="Rectangle 1"/>
          <p:cNvSpPr/>
          <p:nvPr/>
        </p:nvSpPr>
        <p:spPr>
          <a:xfrm>
            <a:off x="1676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a:t>
            </a:r>
            <a:r>
              <a:rPr lang="en-IN" dirty="0">
                <a:solidFill>
                  <a:srgbClr val="E0D612"/>
                </a:solidFill>
                <a:latin typeface="Liberation Mono"/>
                <a:cs typeface="Arial" panose="020B0604020202020204" pitchFamily="34" charset="0"/>
              </a:rPr>
              <a:t>AUTO_INCREMENT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2D050"/>
                </a:solidFill>
                <a:latin typeface="Liberation Mono"/>
                <a:cs typeface="Arial" panose="020B0604020202020204" pitchFamily="34" charset="0"/>
              </a:rPr>
              <a:t>0</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762001"/>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676400" y="2429471"/>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659467" y="1803738"/>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634066"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676400" y="4876801"/>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a:solidFill>
                  <a:srgbClr val="999999"/>
                </a:solidFill>
                <a:latin typeface="Liberation Mono"/>
              </a:rPr>
              <a:t>(</a:t>
            </a:r>
          </a:p>
          <a:p>
            <a:r>
              <a:rPr lang="en-IN" dirty="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p>
          <a:p>
            <a:r>
              <a:rPr lang="en-IN" dirty="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p>
          <a:p>
            <a:r>
              <a:rPr lang="en-IN" dirty="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86278" y="4386660"/>
            <a:ext cx="8819443" cy="400110"/>
          </a:xfrm>
          <a:prstGeom prst="rect">
            <a:avLst/>
          </a:prstGeom>
        </p:spPr>
        <p:txBody>
          <a:bodyPr wrap="square">
            <a:spAutoFit/>
          </a:bodyPr>
          <a:lstStyle/>
          <a:p>
            <a:r>
              <a:rPr lang="en-IN" sz="2000" dirty="0">
                <a:solidFill>
                  <a:srgbClr val="669900"/>
                </a:solidFill>
                <a:latin typeface="Liberation Mono"/>
              </a:rPr>
              <a:t>Note: The</a:t>
            </a:r>
            <a:r>
              <a:rPr lang="en-IN" sz="2000" dirty="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659467" y="1905001"/>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1752600" y="2887289"/>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90256" y="3885411"/>
            <a:ext cx="8828313" cy="1477328"/>
          </a:xfrm>
          <a:prstGeom prst="rect">
            <a:avLst/>
          </a:prstGeom>
        </p:spPr>
        <p:txBody>
          <a:bodyPr wrap="square">
            <a:spAutoFit/>
          </a:bodyPr>
          <a:lstStyle/>
          <a:p>
            <a:r>
              <a:rPr lang="en-IN" b="1" dirty="0"/>
              <a:t>CREATE 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a:p>
          <a:p>
            <a:r>
              <a:rPr lang="en-IN" b="1" dirty="0"/>
              <a:t>CREATE 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52649" y="880409"/>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a:latin typeface="Calibri" panose="020F0502020204030204" pitchFamily="34" charset="0"/>
              <a:cs typeface="Calibri" panose="020F0502020204030204" pitchFamily="34" charset="0"/>
            </a:endParaRPr>
          </a:p>
        </p:txBody>
      </p:sp>
      <p:sp>
        <p:nvSpPr>
          <p:cNvPr id="3" name="Rectangle 2"/>
          <p:cNvSpPr/>
          <p:nvPr/>
        </p:nvSpPr>
        <p:spPr>
          <a:xfrm>
            <a:off x="1652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a:solidFill>
                <a:srgbClr val="0077AA"/>
              </a:solidFill>
              <a:latin typeface="Liberation Mono"/>
            </a:endParaRPr>
          </a:p>
          <a:p>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a:solidFill>
                <a:srgbClr val="0077AA"/>
              </a:solidFill>
              <a:latin typeface="Liberation Mono"/>
            </a:endParaRPr>
          </a:p>
          <a:p>
            <a:r>
              <a:rPr lang="en-IN" dirty="0">
                <a:solidFill>
                  <a:srgbClr val="0077AA"/>
                </a:solidFill>
                <a:latin typeface="Liberation Mono"/>
              </a:rPr>
              <a:t>SELECT</a:t>
            </a:r>
            <a:r>
              <a:rPr lang="en-IN" dirty="0">
                <a:latin typeface="Liberation Mono"/>
              </a:rPr>
              <a:t> x, y </a:t>
            </a:r>
            <a:r>
              <a:rPr lang="en-IN" dirty="0">
                <a:solidFill>
                  <a:srgbClr val="0077AA"/>
                </a:solidFill>
                <a:latin typeface="Liberation Mono"/>
              </a:rPr>
              <a:t>FROM</a:t>
            </a:r>
            <a:r>
              <a:rPr lang="en-IN" dirty="0">
                <a:latin typeface="Liberation Mono"/>
              </a:rPr>
              <a:t> TEMP ;</a:t>
            </a:r>
          </a:p>
        </p:txBody>
      </p:sp>
      <p:sp>
        <p:nvSpPr>
          <p:cNvPr id="8" name="Rectangle 7"/>
          <p:cNvSpPr/>
          <p:nvPr/>
        </p:nvSpPr>
        <p:spPr>
          <a:xfrm>
            <a:off x="1665349" y="2020923"/>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676400" y="1772484"/>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1752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1752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a:solidFill>
                  <a:schemeClr val="bg2">
                    <a:lumMod val="50000"/>
                  </a:schemeClr>
                </a:solidFill>
                <a:latin typeface="Arial" pitchFamily="34" charset="0"/>
                <a:cs typeface="Arial" pitchFamily="34" charset="0"/>
              </a:rPr>
              <a:t> </a:t>
            </a:r>
            <a:r>
              <a:rPr lang="en-US" sz="2400" dirty="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a:solidFill>
                  <a:schemeClr val="bg2">
                    <a:lumMod val="50000"/>
                  </a:schemeClr>
                </a:solidFill>
                <a:latin typeface="Arial" pitchFamily="34" charset="0"/>
                <a:ea typeface="MS Mincho" pitchFamily="49" charset="-128"/>
                <a:cs typeface="Arial" pitchFamily="34" charset="0"/>
              </a:rPr>
              <a:t> Complex Attribute</a:t>
            </a:r>
          </a:p>
        </p:txBody>
      </p:sp>
      <p:sp>
        <p:nvSpPr>
          <p:cNvPr id="6" name="Rectangle 5"/>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729343"/>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Columns</a:t>
            </a:r>
            <a:r>
              <a:rPr lang="en-IN" dirty="0">
                <a:latin typeface="Arial" panose="020B0604020202020204" pitchFamily="34" charset="0"/>
                <a:cs typeface="Arial" panose="020B0604020202020204" pitchFamily="34" charset="0"/>
              </a:rPr>
              <a:t> :- You can rename a column using a CHANGE old_col_name new_col_name column_definition clause. To do so, specify the old and new column names and the definition that the column currently has.</a:t>
            </a: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Modify Columns :- </a:t>
            </a:r>
            <a:r>
              <a:rPr lang="en-IN" dirty="0">
                <a:latin typeface="Arial" panose="020B0604020202020204" pitchFamily="34" charset="0"/>
                <a:cs typeface="Arial" panose="020B0604020202020204" pitchFamily="34" charset="0"/>
              </a:rPr>
              <a:t>You can also use MODIFY to change a column's type without renaming it.</a:t>
            </a: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Dropping 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p>
        </p:txBody>
      </p:sp>
      <p:sp>
        <p:nvSpPr>
          <p:cNvPr id="2" name="Rectangle 1"/>
          <p:cNvSpPr/>
          <p:nvPr/>
        </p:nvSpPr>
        <p:spPr>
          <a:xfrm>
            <a:off x="1567543" y="3907971"/>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1763487"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InnoDB</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INT</a:t>
            </a:r>
            <a:r>
              <a:rPr lang="en-IN" sz="1600" dirty="0">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INT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COL1</a:t>
            </a:r>
            <a:r>
              <a:rPr lang="en-IN" sz="1600" dirty="0">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COL2</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C4</a:t>
            </a:r>
            <a:r>
              <a:rPr lang="en-IN"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C5</a:t>
            </a:r>
            <a:r>
              <a:rPr lang="en-IN" sz="1600" dirty="0">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INT</a:t>
            </a: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1600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676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676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676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676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676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p>
          <a:p>
            <a:pPr marL="285750" indent="-285750">
              <a:buFont typeface="Arial" panose="020B0604020202020204" pitchFamily="34" charset="0"/>
              <a:buChar char="•"/>
            </a:pPr>
            <a:endParaRPr lang="en-US"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cause an implicit commit, and so cannot be rolled back.</a:t>
            </a:r>
          </a:p>
          <a:p>
            <a:pPr marL="285750" indent="-285750">
              <a:buFont typeface="Arial" panose="020B0604020202020204" pitchFamily="34" charset="0"/>
              <a:buChar char="•"/>
            </a:pPr>
            <a:endParaRPr lang="en-US"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p>
          <a:p>
            <a:pPr marL="285750" indent="-285750">
              <a:buFont typeface="Arial" panose="020B0604020202020204" pitchFamily="34" charset="0"/>
              <a:buChar char="•"/>
            </a:pPr>
            <a:endParaRPr lang="en-IN" sz="1900" dirty="0"/>
          </a:p>
          <a:p>
            <a:pPr marL="285750" indent="-285750">
              <a:buFont typeface="Arial" panose="020B0604020202020204" pitchFamily="34" charset="0"/>
              <a:buChar char="•"/>
            </a:pPr>
            <a:r>
              <a:rPr lang="en-IN" sz="1900" i="1" dirty="0"/>
              <a:t>Truncate</a:t>
            </a:r>
            <a:r>
              <a:rPr lang="en-IN" sz="1900" dirty="0"/>
              <a:t> retain Identity and reset to the seed </a:t>
            </a:r>
            <a:r>
              <a:rPr lang="en-IN" sz="1900" i="1" dirty="0">
                <a:solidFill>
                  <a:srgbClr val="00B050"/>
                </a:solidFill>
              </a:rPr>
              <a:t>(start value) </a:t>
            </a:r>
            <a:r>
              <a:rPr lang="en-IN" sz="1900" dirty="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constraint.</a:t>
            </a: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676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676400" y="4267200"/>
            <a:ext cx="88392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RENAME</a:t>
            </a:r>
            <a:r>
              <a:rPr lang="en-IN" sz="1600" dirty="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t> </a:t>
            </a:r>
            <a:r>
              <a:rPr lang="en-IN" sz="1600" dirty="0">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EMPLOYEE</a:t>
            </a:r>
            <a:r>
              <a:rPr lang="en-IN" sz="1600"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1828800" y="3581400"/>
            <a:ext cx="8534400" cy="1631216"/>
          </a:xfrm>
          <a:prstGeom prst="rect">
            <a:avLst/>
          </a:prstGeom>
        </p:spPr>
        <p:txBody>
          <a:bodyPr wrap="square">
            <a:spAutoFit/>
          </a:bodyPr>
          <a:lstStyle/>
          <a:p>
            <a:r>
              <a:rPr lang="en-IN" sz="2000" b="1" dirty="0"/>
              <a:t>PRI</a:t>
            </a:r>
            <a:r>
              <a:rPr lang="en-IN" sz="2000" dirty="0"/>
              <a:t> =&gt; primary key</a:t>
            </a:r>
          </a:p>
          <a:p>
            <a:r>
              <a:rPr lang="en-IN" sz="2000" b="1" dirty="0"/>
              <a:t>UNI</a:t>
            </a:r>
            <a:r>
              <a:rPr lang="en-IN" sz="2000" dirty="0"/>
              <a:t> =&gt; unique key</a:t>
            </a:r>
          </a:p>
          <a:p>
            <a:r>
              <a:rPr lang="en-IN" sz="2000" b="1" dirty="0"/>
              <a:t>MUL</a:t>
            </a:r>
            <a:r>
              <a:rPr lang="en-IN" sz="2000" dirty="0"/>
              <a:t>=&gt; is basically an index that is neither a </a:t>
            </a:r>
            <a:r>
              <a:rPr lang="en-IN" sz="2000" b="1" dirty="0">
                <a:solidFill>
                  <a:srgbClr val="0089A4"/>
                </a:solidFill>
              </a:rPr>
              <a:t>primary</a:t>
            </a:r>
            <a:r>
              <a:rPr lang="en-IN" sz="2000" dirty="0">
                <a:solidFill>
                  <a:srgbClr val="0089A4"/>
                </a:solidFill>
              </a:rPr>
              <a:t> </a:t>
            </a:r>
            <a:r>
              <a:rPr lang="en-IN" sz="2000" b="1" dirty="0">
                <a:solidFill>
                  <a:srgbClr val="0089A4"/>
                </a:solidFill>
              </a:rPr>
              <a:t>key</a:t>
            </a:r>
            <a:r>
              <a:rPr lang="en-IN" sz="2000" dirty="0">
                <a:solidFill>
                  <a:srgbClr val="0089A4"/>
                </a:solidFill>
              </a:rPr>
              <a:t> </a:t>
            </a:r>
            <a:r>
              <a:rPr lang="en-IN" sz="2000" dirty="0"/>
              <a:t>nor a </a:t>
            </a:r>
            <a:r>
              <a:rPr lang="en-IN" sz="2000" b="1" dirty="0">
                <a:solidFill>
                  <a:srgbClr val="0089A4"/>
                </a:solidFill>
              </a:rPr>
              <a:t>unique</a:t>
            </a:r>
            <a:r>
              <a:rPr lang="en-IN" sz="2000" dirty="0"/>
              <a:t> </a:t>
            </a:r>
            <a:r>
              <a:rPr lang="en-IN" sz="2000" b="1" dirty="0">
                <a:solidFill>
                  <a:srgbClr val="0089A4"/>
                </a:solidFill>
              </a:rPr>
              <a:t>key</a:t>
            </a:r>
            <a:r>
              <a:rPr lang="en-IN" sz="2000" dirty="0"/>
              <a:t>. The name comes from "multiple" because multiple occurrences of the same value are allowed.</a:t>
            </a:r>
          </a:p>
        </p:txBody>
      </p:sp>
      <p:sp>
        <p:nvSpPr>
          <p:cNvPr id="4" name="Rectangle 3"/>
          <p:cNvSpPr/>
          <p:nvPr/>
        </p:nvSpPr>
        <p:spPr>
          <a:xfrm>
            <a:off x="1676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4267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1600200" y="838201"/>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676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676400" y="1676400"/>
            <a:ext cx="8839200" cy="3416320"/>
          </a:xfrm>
          <a:prstGeom prst="rect">
            <a:avLst/>
          </a:prstGeom>
        </p:spPr>
        <p:txBody>
          <a:bodyPr wrap="square">
            <a:spAutoFit/>
          </a:bodyPr>
          <a:lstStyle/>
          <a:p>
            <a:pPr algn="just"/>
            <a:r>
              <a:rPr lang="en-IN" b="1" i="1" dirty="0">
                <a:solidFill>
                  <a:schemeClr val="bg2">
                    <a:lumMod val="50000"/>
                  </a:schemeClr>
                </a:solidFill>
                <a:latin typeface="Arial" pitchFamily="34" charset="0"/>
                <a:cs typeface="Arial" pitchFamily="34" charset="0"/>
              </a:rPr>
              <a:t>Candidate 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152400"/>
            <a:ext cx="8839200" cy="2123658"/>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662546" y="4572001"/>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a:solidFill>
                  <a:srgbClr val="FFFF00"/>
                </a:solidFill>
              </a:rPr>
              <a:t>key.</a:t>
            </a: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752600" y="1475125"/>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sz="2000" b="1" dirty="0">
                <a:solidFill>
                  <a:schemeClr val="bg2">
                    <a:lumMod val="50000"/>
                  </a:schemeClr>
                </a:solidFill>
                <a:latin typeface="Arial" pitchFamily="34" charset="0"/>
                <a:ea typeface="MS Mincho" pitchFamily="49" charset="-128"/>
                <a:cs typeface="Arial" pitchFamily="34" charset="0"/>
              </a:rPr>
              <a:t> Simple / Atomic Attribute       --VS--        Composite Attribute</a:t>
            </a: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pPr>
            <a:r>
              <a:rPr lang="en-US" sz="2000" b="1" dirty="0">
                <a:solidFill>
                  <a:schemeClr val="bg2">
                    <a:lumMod val="50000"/>
                  </a:schemeClr>
                </a:solidFill>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(Can’t be divided further)                            (Can be divided further)</a:t>
            </a:r>
          </a:p>
          <a:p>
            <a:pPr eaLnBrk="0" fontAlgn="base" hangingPunct="0">
              <a:spcBef>
                <a:spcPct val="0"/>
              </a:spcBef>
              <a:spcAft>
                <a:spcPct val="0"/>
              </a:spcAft>
            </a:pP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buFontTx/>
              <a:buChar char="•"/>
            </a:pPr>
            <a:r>
              <a:rPr lang="en-US" sz="2000" b="1" dirty="0">
                <a:solidFill>
                  <a:schemeClr val="bg2">
                    <a:lumMod val="50000"/>
                  </a:schemeClr>
                </a:solidFill>
                <a:latin typeface="Arial" pitchFamily="34" charset="0"/>
                <a:ea typeface="MS Mincho" pitchFamily="49" charset="-128"/>
                <a:cs typeface="Arial" pitchFamily="34" charset="0"/>
              </a:rPr>
              <a:t> Single Value Attribute             --VS--        Multi Valued Attribute </a:t>
            </a: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pPr>
            <a:r>
              <a:rPr lang="en-US" sz="2000" dirty="0">
                <a:solidFill>
                  <a:schemeClr val="bg2">
                    <a:lumMod val="50000"/>
                  </a:schemeClr>
                </a:solidFill>
                <a:latin typeface="Arial" pitchFamily="34" charset="0"/>
                <a:ea typeface="MS Mincho" pitchFamily="49" charset="-128"/>
                <a:cs typeface="Arial" pitchFamily="34" charset="0"/>
              </a:rPr>
              <a:t>  (Only One value) 		                  (Multiple values)</a:t>
            </a:r>
          </a:p>
          <a:p>
            <a:pPr eaLnBrk="0" fontAlgn="base" hangingPunct="0">
              <a:spcBef>
                <a:spcPct val="0"/>
              </a:spcBef>
              <a:spcAft>
                <a:spcPct val="0"/>
              </a:spcAft>
            </a:pPr>
            <a:r>
              <a:rPr lang="en-US" sz="2000" dirty="0">
                <a:solidFill>
                  <a:schemeClr val="bg2">
                    <a:lumMod val="50000"/>
                  </a:schemeClr>
                </a:solidFill>
                <a:latin typeface="Arial" pitchFamily="34" charset="0"/>
                <a:ea typeface="MS Mincho" pitchFamily="49" charset="-128"/>
                <a:cs typeface="Arial" pitchFamily="34" charset="0"/>
              </a:rPr>
              <a:t>	</a:t>
            </a: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buFontTx/>
              <a:buChar char="•"/>
            </a:pPr>
            <a:r>
              <a:rPr lang="en-US" sz="2000" b="1" dirty="0">
                <a:solidFill>
                  <a:schemeClr val="bg2">
                    <a:lumMod val="50000"/>
                  </a:schemeClr>
                </a:solidFill>
                <a:latin typeface="Arial" pitchFamily="34" charset="0"/>
                <a:ea typeface="MS Mincho" pitchFamily="49" charset="-128"/>
                <a:cs typeface="Arial" pitchFamily="34" charset="0"/>
              </a:rPr>
              <a:t> Stored Attribute                       --VS--        Derived Attribute</a:t>
            </a:r>
            <a:endParaRPr lang="en-US" sz="1100" dirty="0">
              <a:solidFill>
                <a:schemeClr val="bg2">
                  <a:lumMod val="50000"/>
                </a:schemeClr>
              </a:solidFill>
              <a:latin typeface="Arial" pitchFamily="34" charset="0"/>
              <a:cs typeface="Arial" pitchFamily="34" charset="0"/>
            </a:endParaRPr>
          </a:p>
          <a:p>
            <a:pPr lvl="0" eaLnBrk="0" fontAlgn="base" hangingPunct="0">
              <a:spcBef>
                <a:spcPct val="0"/>
              </a:spcBef>
              <a:spcAft>
                <a:spcPct val="0"/>
              </a:spcAft>
            </a:pPr>
            <a:r>
              <a:rPr lang="en-US" sz="2000" dirty="0">
                <a:solidFill>
                  <a:schemeClr val="bg2">
                    <a:lumMod val="50000"/>
                  </a:schemeClr>
                </a:solidFill>
                <a:latin typeface="Arial" pitchFamily="34" charset="0"/>
                <a:ea typeface="MS Mincho" pitchFamily="49" charset="-128"/>
                <a:cs typeface="Arial" pitchFamily="34" charset="0"/>
              </a:rPr>
              <a:t>  (Only One value)			     (Virtual)</a:t>
            </a:r>
          </a:p>
          <a:p>
            <a:pPr eaLnBrk="0" fontAlgn="base" hangingPunct="0">
              <a:spcBef>
                <a:spcPct val="0"/>
              </a:spcBef>
              <a:spcAft>
                <a:spcPct val="0"/>
              </a:spcAft>
            </a:pP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buFontTx/>
              <a:buChar char="•"/>
            </a:pPr>
            <a:r>
              <a:rPr lang="en-US" sz="2000" b="1" dirty="0">
                <a:solidFill>
                  <a:schemeClr val="bg2">
                    <a:lumMod val="50000"/>
                  </a:schemeClr>
                </a:solidFill>
                <a:latin typeface="Arial" pitchFamily="34" charset="0"/>
                <a:ea typeface="MS Mincho" pitchFamily="49" charset="-128"/>
                <a:cs typeface="Arial" pitchFamily="34" charset="0"/>
              </a:rPr>
              <a:t> Complex Attribute </a:t>
            </a:r>
          </a:p>
          <a:p>
            <a:pPr eaLnBrk="0" fontAlgn="base" hangingPunct="0">
              <a:spcBef>
                <a:spcPct val="0"/>
              </a:spcBef>
              <a:spcAft>
                <a:spcPct val="0"/>
              </a:spcAft>
            </a:pPr>
            <a:r>
              <a:rPr lang="en-US" sz="2000" b="1" dirty="0">
                <a:solidFill>
                  <a:schemeClr val="bg2">
                    <a:lumMod val="50000"/>
                  </a:schemeClr>
                </a:solidFill>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(Composite &amp; Multivalued)</a:t>
            </a:r>
            <a:endParaRPr lang="en-US" sz="2800" dirty="0">
              <a:solidFill>
                <a:schemeClr val="bg2">
                  <a:lumMod val="50000"/>
                </a:schemeClr>
              </a:solidFill>
              <a:latin typeface="Arial" pitchFamily="34" charset="0"/>
              <a:cs typeface="Arial" pitchFamily="34" charset="0"/>
            </a:endParaRPr>
          </a:p>
        </p:txBody>
      </p:sp>
      <p:sp>
        <p:nvSpPr>
          <p:cNvPr id="5" name="Rectangle 4"/>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676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676400" y="757466"/>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676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6477000" y="4104928"/>
            <a:ext cx="4038600" cy="707886"/>
          </a:xfrm>
          <a:prstGeom prst="rect">
            <a:avLst/>
          </a:prstGeom>
        </p:spPr>
        <p:txBody>
          <a:bodyPr wrap="square">
            <a:spAutoFit/>
          </a:bodyPr>
          <a:lstStyle/>
          <a:p>
            <a:r>
              <a:rPr lang="en-IN" sz="2000" dirty="0">
                <a:solidFill>
                  <a:srgbClr val="006C86"/>
                </a:solidFill>
              </a:rPr>
              <a:t>Primary key in a relation is 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column.</a:t>
            </a:r>
          </a:p>
        </p:txBody>
      </p:sp>
      <p:sp>
        <p:nvSpPr>
          <p:cNvPr id="2" name="Rectangle 1"/>
          <p:cNvSpPr/>
          <p:nvPr/>
        </p:nvSpPr>
        <p:spPr>
          <a:xfrm>
            <a:off x="1600200" y="1258670"/>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7" name="Rectangle 6"/>
          <p:cNvSpPr/>
          <p:nvPr/>
        </p:nvSpPr>
        <p:spPr>
          <a:xfrm>
            <a:off x="1600200" y="22098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1600200" y="2905704"/>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USERS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PRIMARY KEY</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cxnSp>
        <p:nvCxnSpPr>
          <p:cNvPr id="10" name="Straight Connector 9"/>
          <p:cNvCxnSpPr/>
          <p:nvPr/>
        </p:nvCxnSpPr>
        <p:spPr>
          <a:xfrm>
            <a:off x="152400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2400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676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676400" y="5096471"/>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USERS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PRIMARY KEY</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 USERNAME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1600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drop Primary Key.</a:t>
            </a:r>
          </a:p>
        </p:txBody>
      </p:sp>
      <p:sp>
        <p:nvSpPr>
          <p:cNvPr id="2" name="Rectangle 1"/>
          <p:cNvSpPr/>
          <p:nvPr/>
        </p:nvSpPr>
        <p:spPr>
          <a:xfrm>
            <a:off x="1600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a:latin typeface="Arial" panose="020B0604020202020204" pitchFamily="34" charset="0"/>
                <a:cs typeface="Arial" panose="020B0604020202020204" pitchFamily="34" charset="0"/>
              </a:rPr>
              <a:t>;</a:t>
            </a:r>
          </a:p>
        </p:txBody>
      </p:sp>
      <p:sp>
        <p:nvSpPr>
          <p:cNvPr id="7" name="Rectangle 6"/>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641143" y="304801"/>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641142" y="3748951"/>
            <a:ext cx="8458200" cy="1477328"/>
          </a:xfrm>
          <a:prstGeom prst="rect">
            <a:avLst/>
          </a:prstGeom>
        </p:spPr>
        <p:txBody>
          <a:bodyPr wrap="square">
            <a:spAutoFit/>
          </a:bodyPr>
          <a:lstStyle/>
          <a:p>
            <a:r>
              <a:rPr lang="en-IN" dirty="0">
                <a:solidFill>
                  <a:schemeClr val="accent2">
                    <a:lumMod val="50000"/>
                  </a:schemeClr>
                </a:solidFill>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solidFill>
                  <a:schemeClr val="accent2">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TEMP</a:t>
            </a:r>
            <a:r>
              <a:rPr lang="en-IN" dirty="0">
                <a:solidFill>
                  <a:schemeClr val="accent2">
                    <a:lumMod val="50000"/>
                  </a:schemeClr>
                </a:solidFill>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p>
          <a:p>
            <a:r>
              <a:rPr lang="en-IN" dirty="0">
                <a:solidFill>
                  <a:schemeClr val="accent2">
                    <a:lumMod val="50000"/>
                  </a:schemeClr>
                </a:solidFill>
                <a:latin typeface="Liberation Mono"/>
                <a:cs typeface="Arial" panose="020B0604020202020204" pitchFamily="34" charset="0"/>
              </a:rPr>
              <a:t>   COL1 INT, </a:t>
            </a:r>
          </a:p>
          <a:p>
            <a:r>
              <a:rPr lang="en-IN" dirty="0">
                <a:solidFill>
                  <a:schemeClr val="accent2">
                    <a:lumMod val="50000"/>
                  </a:schemeClr>
                </a:solidFill>
                <a:latin typeface="Liberation Mono"/>
                <a:cs typeface="Arial" panose="020B0604020202020204" pitchFamily="34" charset="0"/>
              </a:rPr>
              <a:t>   COL2 INT, </a:t>
            </a:r>
          </a:p>
          <a:p>
            <a:r>
              <a:rPr lang="en-IN" dirty="0">
                <a:solidFill>
                  <a:schemeClr val="accent2">
                    <a:lumMod val="50000"/>
                  </a:schemeClr>
                </a:solidFill>
                <a:latin typeface="Liberation Mono"/>
                <a:cs typeface="Arial" panose="020B0604020202020204" pitchFamily="34" charset="0"/>
              </a:rPr>
              <a:t>   COL3 INT, </a:t>
            </a:r>
          </a:p>
          <a:p>
            <a:r>
              <a:rPr lang="en-IN" dirty="0">
                <a:solidFill>
                  <a:schemeClr val="accent2">
                    <a:lumMod val="50000"/>
                  </a:schemeClr>
                </a:solidFill>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rPr>
              <a:t>CONSTRAINT PK_COL1_COL2 PRIMARY KEY </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COL1, COL2</a:t>
            </a:r>
            <a:r>
              <a:rPr lang="en-IN" dirty="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p>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unique key is user_id column.</a:t>
            </a:r>
          </a:p>
        </p:txBody>
      </p:sp>
      <p:sp>
        <p:nvSpPr>
          <p:cNvPr id="2" name="Rectangle 1"/>
          <p:cNvSpPr/>
          <p:nvPr/>
        </p:nvSpPr>
        <p:spPr>
          <a:xfrm>
            <a:off x="1600200" y="1258670"/>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7" name="Rectangle 6"/>
          <p:cNvSpPr/>
          <p:nvPr/>
        </p:nvSpPr>
        <p:spPr>
          <a:xfrm>
            <a:off x="1600200" y="22098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UNIQUE KEY at the end of the CREATE TABLE  statement as follows.</a:t>
            </a:r>
          </a:p>
        </p:txBody>
      </p:sp>
      <p:sp>
        <p:nvSpPr>
          <p:cNvPr id="8" name="Rectangle 7"/>
          <p:cNvSpPr/>
          <p:nvPr/>
        </p:nvSpPr>
        <p:spPr>
          <a:xfrm>
            <a:off x="1600200" y="2905704"/>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t>
            </a:r>
          </a:p>
        </p:txBody>
      </p:sp>
      <p:cxnSp>
        <p:nvCxnSpPr>
          <p:cNvPr id="10" name="Straight Connector 9"/>
          <p:cNvCxnSpPr/>
          <p:nvPr/>
        </p:nvCxnSpPr>
        <p:spPr>
          <a:xfrm>
            <a:off x="152400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2400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676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unique key consists of multiple columns, you must specify them at the end of the CREATE TABLE  statement. You put a coma-separated list of unique key columns inside parentheses followed the UNIQUE KEY  keywords.</a:t>
            </a:r>
          </a:p>
        </p:txBody>
      </p:sp>
      <p:sp>
        <p:nvSpPr>
          <p:cNvPr id="13" name="Rectangle 12"/>
          <p:cNvSpPr/>
          <p:nvPr/>
        </p:nvSpPr>
        <p:spPr>
          <a:xfrm>
            <a:off x="1676400" y="5096471"/>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UNIQUE KEY</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 username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Unique Key on existing column.</a:t>
            </a:r>
          </a:p>
        </p:txBody>
      </p:sp>
      <p:sp>
        <p:nvSpPr>
          <p:cNvPr id="2" name="Rectangle 1"/>
          <p:cNvSpPr/>
          <p:nvPr/>
        </p:nvSpPr>
        <p:spPr>
          <a:xfrm>
            <a:off x="1600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7" name="Rectangle 6"/>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drop Unique Key.</a:t>
            </a:r>
          </a:p>
        </p:txBody>
      </p:sp>
      <p:sp>
        <p:nvSpPr>
          <p:cNvPr id="2" name="Rectangle 1"/>
          <p:cNvSpPr/>
          <p:nvPr/>
        </p:nvSpPr>
        <p:spPr>
          <a:xfrm>
            <a:off x="1600200" y="1258670"/>
            <a:ext cx="8991600" cy="877163"/>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a:latin typeface="Arial" panose="020B0604020202020204" pitchFamily="34" charset="0"/>
                <a:cs typeface="Arial" panose="020B0604020202020204" pitchFamily="34" charset="0"/>
              </a:rPr>
              <a:t>;      </a:t>
            </a:r>
            <a:r>
              <a:rPr lang="en-IN" dirty="0">
                <a:solidFill>
                  <a:srgbClr val="92D050"/>
                </a:solidFill>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p>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45694" y="76201"/>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A foreign key can have a different name from its primary key.</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DataType of primary key and foreign key column must be same.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It 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not.</a:t>
            </a:r>
          </a:p>
        </p:txBody>
      </p:sp>
      <p:sp>
        <p:nvSpPr>
          <p:cNvPr id="4" name="Rectangle 3"/>
          <p:cNvSpPr/>
          <p:nvPr/>
        </p:nvSpPr>
        <p:spPr>
          <a:xfrm>
            <a:off x="1645694"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p:txBody>
      </p:sp>
      <p:sp>
        <p:nvSpPr>
          <p:cNvPr id="5" name="Rectangle 4"/>
          <p:cNvSpPr/>
          <p:nvPr/>
        </p:nvSpPr>
        <p:spPr>
          <a:xfrm>
            <a:off x="1718954" y="3949313"/>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another/same 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676400" y="740926"/>
            <a:ext cx="8839200" cy="3754874"/>
          </a:xfrm>
          <a:prstGeom prst="rect">
            <a:avLst/>
          </a:prstGeom>
          <a:solidFill>
            <a:srgbClr val="476D59"/>
          </a:solidFill>
        </p:spPr>
        <p:txBody>
          <a:bodyPr wrap="square">
            <a:spAutoFit/>
          </a:bodyPr>
          <a:lstStyle/>
          <a:p>
            <a:r>
              <a:rPr lang="en-IN" sz="2000" dirty="0">
                <a:solidFill>
                  <a:schemeClr val="bg1"/>
                </a:solidFill>
              </a:rPr>
              <a:t>A referential 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INSERT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UPDATE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UPDATE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DELETE attempt 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1600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828800" y="2014956"/>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029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1600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600200" y="2055675"/>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6" name="Rectangle 5"/>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1600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1752600" y="1828801"/>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p>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p>
          <a:p>
            <a:r>
              <a:rPr lang="en-IN" i="1" dirty="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1734787" y="3066872"/>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sub clauses of the FOREIGN KEY clause.</a:t>
            </a:r>
          </a:p>
        </p:txBody>
      </p:sp>
      <p:sp>
        <p:nvSpPr>
          <p:cNvPr id="2" name="Rectangle 1"/>
          <p:cNvSpPr/>
          <p:nvPr/>
        </p:nvSpPr>
        <p:spPr>
          <a:xfrm>
            <a:off x="6172200" y="1516560"/>
            <a:ext cx="4114800" cy="769441"/>
          </a:xfrm>
          <a:prstGeom prst="rect">
            <a:avLst/>
          </a:prstGeom>
          <a:solidFill>
            <a:srgbClr val="0F5D3A"/>
          </a:solidFill>
        </p:spPr>
        <p:txBody>
          <a:bodyPr wrap="square">
            <a:spAutoFit/>
          </a:bodyPr>
          <a:lstStyle/>
          <a:p>
            <a:r>
              <a:rPr lang="en-IN" sz="2200" dirty="0">
                <a:solidFill>
                  <a:srgbClr val="FFC000"/>
                </a:solidFill>
              </a:rPr>
              <a:t>Cascaded FOREIGN KEY actions 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752600" y="4495800"/>
            <a:ext cx="8610600" cy="369332"/>
          </a:xfrm>
          <a:prstGeom prst="rect">
            <a:avLst/>
          </a:prstGeom>
          <a:solidFill>
            <a:srgbClr val="476D59"/>
          </a:solidFill>
        </p:spPr>
        <p:txBody>
          <a:bodyPr wrap="square">
            <a:spAutoFit/>
          </a:bodyPr>
          <a:lstStyle/>
          <a:p>
            <a:r>
              <a:rPr lang="en-IN" b="1" dirty="0">
                <a:solidFill>
                  <a:schemeClr val="bg1"/>
                </a:solidFill>
                <a:latin typeface="Arial" panose="020B0604020202020204" pitchFamily="34" charset="0"/>
                <a:cs typeface="Arial" panose="020B0604020202020204" pitchFamily="34" charset="0"/>
              </a:rPr>
              <a:t>ALTER table E drop foreign key e_ibfk_1;</a:t>
            </a:r>
          </a:p>
        </p:txBody>
      </p:sp>
      <p:sp>
        <p:nvSpPr>
          <p:cNvPr id="7" name="Rectangle 6"/>
          <p:cNvSpPr/>
          <p:nvPr/>
        </p:nvSpPr>
        <p:spPr>
          <a:xfrm>
            <a:off x="1600200" y="2971801"/>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ON 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ON 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1600200" y="685801"/>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632858" y="5257801"/>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p>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VIEW contains no data itself. The tables upon which a VIEW is based are called base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VIEW, and columns dropped from the table will result in an error when selecting from the 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VIEW column names. </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TRIGGER with a VIEW.</a:t>
            </a:r>
          </a:p>
        </p:txBody>
      </p:sp>
      <p:sp>
        <p:nvSpPr>
          <p:cNvPr id="6" name="Rectangle 5"/>
          <p:cNvSpPr/>
          <p:nvPr/>
        </p:nvSpPr>
        <p:spPr>
          <a:xfrm>
            <a:off x="1600201" y="5388115"/>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 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1828801" y="762001"/>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1828800" y="4338936"/>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1828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a:solidFill>
                  <a:srgbClr val="5F9378"/>
                </a:solidFill>
              </a:rPr>
              <a:t>Entity</a:t>
            </a:r>
          </a:p>
          <a:p>
            <a:pPr>
              <a:lnSpc>
                <a:spcPct val="150000"/>
              </a:lnSpc>
            </a:pPr>
            <a:r>
              <a:rPr lang="en-IN" b="1" i="1" dirty="0"/>
              <a:t>Name</a:t>
            </a:r>
            <a:r>
              <a:rPr lang="en-IN" b="1" dirty="0"/>
              <a:t> attribute</a:t>
            </a:r>
            <a:r>
              <a:rPr lang="en-IN" dirty="0"/>
              <a:t>: FirstName, MiddleName, and LastName</a:t>
            </a:r>
          </a:p>
          <a:p>
            <a:pPr>
              <a:lnSpc>
                <a:spcPct val="150000"/>
              </a:lnSpc>
            </a:pPr>
            <a:r>
              <a:rPr lang="en-IN" b="1" i="1" dirty="0"/>
              <a:t>PhoneNumber</a:t>
            </a:r>
            <a:r>
              <a:rPr lang="en-IN" b="1" dirty="0"/>
              <a:t> attribute</a:t>
            </a:r>
            <a:r>
              <a:rPr lang="en-IN" dirty="0"/>
              <a:t>: CountryCode, CityCode, and PhoneNumber</a:t>
            </a:r>
          </a:p>
        </p:txBody>
      </p:sp>
      <p:sp>
        <p:nvSpPr>
          <p:cNvPr id="7" name="Rectangle 6"/>
          <p:cNvSpPr/>
          <p:nvPr/>
        </p:nvSpPr>
        <p:spPr>
          <a:xfrm>
            <a:off x="1828800" y="4834116"/>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a:solidFill>
                  <a:srgbClr val="5F9378"/>
                </a:solidFill>
              </a:rPr>
              <a:t>Entity</a:t>
            </a:r>
          </a:p>
          <a:p>
            <a:pPr>
              <a:lnSpc>
                <a:spcPct val="150000"/>
              </a:lnSpc>
            </a:pPr>
            <a:r>
              <a:rPr lang="en-IN" b="1" i="1" dirty="0"/>
              <a:t>Hobbies</a:t>
            </a:r>
            <a:r>
              <a:rPr lang="en-IN" b="1" dirty="0"/>
              <a:t> attribute</a:t>
            </a:r>
            <a:r>
              <a:rPr lang="en-IN" dirty="0"/>
              <a:t>: reading, hiking, hockey, skiing, photography.</a:t>
            </a:r>
          </a:p>
          <a:p>
            <a:pPr>
              <a:lnSpc>
                <a:spcPct val="150000"/>
              </a:lnSpc>
            </a:pPr>
            <a:r>
              <a:rPr lang="en-IN" b="1" i="1" dirty="0"/>
              <a:t>SpokenLanguages</a:t>
            </a:r>
            <a:r>
              <a:rPr lang="en-IN" b="1" dirty="0"/>
              <a:t> attribute</a:t>
            </a:r>
            <a:r>
              <a:rPr lang="en-IN" dirty="0"/>
              <a:t>: Hindi, Marathi, Gujarati, English.</a:t>
            </a:r>
          </a:p>
        </p:txBody>
      </p:sp>
      <p:pic>
        <p:nvPicPr>
          <p:cNvPr id="9" name="Picture 8"/>
          <p:cNvPicPr>
            <a:picLocks noChangeAspect="1"/>
          </p:cNvPicPr>
          <p:nvPr/>
        </p:nvPicPr>
        <p:blipFill>
          <a:blip r:embed="rId2"/>
          <a:stretch>
            <a:fillRect/>
          </a:stretch>
        </p:blipFill>
        <p:spPr>
          <a:xfrm>
            <a:off x="1900917" y="2570650"/>
            <a:ext cx="1543050" cy="419100"/>
          </a:xfrm>
          <a:prstGeom prst="rect">
            <a:avLst/>
          </a:prstGeom>
        </p:spPr>
      </p:pic>
      <p:pic>
        <p:nvPicPr>
          <p:cNvPr id="10" name="Picture 9"/>
          <p:cNvPicPr>
            <a:picLocks noChangeAspect="1"/>
          </p:cNvPicPr>
          <p:nvPr/>
        </p:nvPicPr>
        <p:blipFill>
          <a:blip r:embed="rId3"/>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335882"/>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676400" y="1600201"/>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1600200" y="3787677"/>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a:latin typeface="Arial" panose="020B0604020202020204" pitchFamily="34" charset="0"/>
                <a:cs typeface="Arial" panose="020B0604020202020204" pitchFamily="34" charset="0"/>
              </a:rPr>
              <a:t>;</a:t>
            </a:r>
          </a:p>
        </p:txBody>
      </p:sp>
      <p:sp>
        <p:nvSpPr>
          <p:cNvPr id="8" name="Rectangle 7"/>
          <p:cNvSpPr/>
          <p:nvPr/>
        </p:nvSpPr>
        <p:spPr>
          <a:xfrm>
            <a:off x="1600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1905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676400" y="1425714"/>
            <a:ext cx="8763000" cy="369332"/>
          </a:xfrm>
          <a:prstGeom prst="rect">
            <a:avLst/>
          </a:prstGeom>
          <a:solidFill>
            <a:schemeClr val="bg1"/>
          </a:solidFill>
        </p:spPr>
        <p:txBody>
          <a:bodyPr wrap="square">
            <a:spAutoFit/>
          </a:bodyPr>
          <a:lstStyle/>
          <a:p>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676400" y="1869990"/>
            <a:ext cx="8839200" cy="461665"/>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676400" y="2706470"/>
            <a:ext cx="8763000" cy="646331"/>
          </a:xfrm>
          <a:prstGeom prst="rect">
            <a:avLst/>
          </a:prstGeom>
          <a:solidFill>
            <a:schemeClr val="bg1"/>
          </a:solidFill>
        </p:spPr>
        <p:txBody>
          <a:bodyPr wrap="square">
            <a:spAutoFit/>
          </a:bodyPr>
          <a:lstStyle/>
          <a:p>
            <a:r>
              <a:rPr lang="en-IN" dirty="0">
                <a:solidFill>
                  <a:srgbClr val="0077AA"/>
                </a:solidFill>
                <a:latin typeface="Liberation Mono"/>
              </a:rPr>
              <a:t>SHOW [FULL] TABLES [{FROM | IN} db_name]</a:t>
            </a:r>
          </a:p>
          <a:p>
            <a:r>
              <a:rPr lang="en-IN" dirty="0">
                <a:solidFill>
                  <a:srgbClr val="0077AA"/>
                </a:solidFill>
                <a:latin typeface="Liberation Mono"/>
              </a:rPr>
              <a:t>      [LIKE 'pattern' | WHERE expr]</a:t>
            </a:r>
          </a:p>
        </p:txBody>
      </p:sp>
      <p:sp>
        <p:nvSpPr>
          <p:cNvPr id="8" name="Rectangle 7"/>
          <p:cNvSpPr/>
          <p:nvPr/>
        </p:nvSpPr>
        <p:spPr>
          <a:xfrm>
            <a:off x="1676400" y="3622590"/>
            <a:ext cx="8839200" cy="461665"/>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676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676400" y="3239870"/>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1600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676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1600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600200" y="2527281"/>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1600200" y="4419600"/>
            <a:ext cx="8991600" cy="400110"/>
          </a:xfrm>
          <a:prstGeom prst="rect">
            <a:avLst/>
          </a:prstGeom>
          <a:solidFill>
            <a:srgbClr val="FFFF00"/>
          </a:solidFill>
        </p:spPr>
        <p:txBody>
          <a:bodyPr wrap="square">
            <a:spAutoFit/>
          </a:bodyPr>
          <a:lstStyle/>
          <a:p>
            <a:r>
              <a:rPr lang="en-IN" sz="2000" dirty="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676400" y="1600201"/>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676400" y="2433936"/>
            <a:ext cx="88392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ON </a:t>
            </a:r>
            <a:r>
              <a:rPr lang="en-IN" sz="1600" dirty="0">
                <a:latin typeface="Arial" panose="020B0604020202020204" pitchFamily="34" charset="0"/>
                <a:ea typeface="Times New Roman" panose="02020603050405020304" pitchFamily="18" charset="0"/>
              </a:rPr>
              <a:t>EMP</a:t>
            </a:r>
            <a:r>
              <a:rPr lang="en-IN" sz="1600" dirty="0">
                <a:latin typeface="Arial" panose="020B0604020202020204" pitchFamily="34" charset="0"/>
                <a:ea typeface="Arial Unicode MS"/>
                <a:cs typeface="Arial" panose="020B0604020202020204" pitchFamily="34" charset="0"/>
              </a:rPr>
              <a:t> </a:t>
            </a:r>
            <a:r>
              <a:rPr lang="en-IN" sz="1600" dirty="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ON </a:t>
            </a:r>
            <a:r>
              <a:rPr lang="en-IN" sz="1600" dirty="0">
                <a:latin typeface="Arial" panose="020B0604020202020204" pitchFamily="34" charset="0"/>
                <a:ea typeface="Times New Roman" panose="02020603050405020304" pitchFamily="18" charset="0"/>
              </a:rPr>
              <a:t>EMP</a:t>
            </a:r>
            <a:r>
              <a:rPr lang="en-IN" sz="1600" dirty="0">
                <a:latin typeface="Arial" panose="020B0604020202020204" pitchFamily="34" charset="0"/>
                <a:ea typeface="Arial Unicode MS"/>
                <a:cs typeface="Arial" panose="020B0604020202020204" pitchFamily="34" charset="0"/>
              </a:rPr>
              <a:t> </a:t>
            </a:r>
            <a:r>
              <a:rPr lang="en-IN" sz="1600" dirty="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676400" y="1425715"/>
            <a:ext cx="8763000" cy="1200329"/>
          </a:xfrm>
          <a:prstGeom prst="rect">
            <a:avLst/>
          </a:prstGeom>
          <a:solidFill>
            <a:schemeClr val="bg1"/>
          </a:solidFill>
        </p:spPr>
        <p:txBody>
          <a:bodyPr wrap="square">
            <a:spAutoFit/>
          </a:bodyPr>
          <a:lstStyle/>
          <a:p>
            <a:r>
              <a:rPr lang="en-US" dirty="0">
                <a:solidFill>
                  <a:srgbClr val="0077AA"/>
                </a:solidFill>
                <a:latin typeface="Liberation Mono"/>
              </a:rPr>
              <a:t>SHOW {INDEX | INDEXES | KEYS}</a:t>
            </a:r>
          </a:p>
          <a:p>
            <a:r>
              <a:rPr lang="en-US" dirty="0">
                <a:solidFill>
                  <a:srgbClr val="0077AA"/>
                </a:solidFill>
                <a:latin typeface="Liberation Mono"/>
              </a:rPr>
              <a:t>    {FROM | IN} tbl_name</a:t>
            </a:r>
          </a:p>
          <a:p>
            <a:r>
              <a:rPr lang="en-US" dirty="0">
                <a:solidFill>
                  <a:srgbClr val="0077AA"/>
                </a:solidFill>
                <a:latin typeface="Liberation Mono"/>
              </a:rPr>
              <a:t>    [{FROM | IN} db_name]</a:t>
            </a:r>
          </a:p>
          <a:p>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676400" y="2860590"/>
            <a:ext cx="88392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ea typeface="Arial Unicode MS"/>
                <a:cs typeface="Arial" panose="020B0604020202020204" pitchFamily="34" charset="0"/>
              </a:rPr>
              <a:t> table_name,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INFORMATION_SCHEMA.STATISTICS;</a:t>
            </a:r>
          </a:p>
        </p:txBody>
      </p:sp>
      <p:sp>
        <p:nvSpPr>
          <p:cNvPr id="6" name="Rectangle 5"/>
          <p:cNvSpPr/>
          <p:nvPr/>
        </p:nvSpPr>
        <p:spPr>
          <a:xfrm>
            <a:off x="1676400" y="3851190"/>
            <a:ext cx="8839200" cy="461665"/>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76400" y="1425714"/>
            <a:ext cx="8763000" cy="369332"/>
          </a:xfrm>
          <a:prstGeom prst="rect">
            <a:avLst/>
          </a:prstGeom>
          <a:solidFill>
            <a:schemeClr val="bg1"/>
          </a:solidFill>
        </p:spPr>
        <p:txBody>
          <a:bodyPr wrap="square">
            <a:spAutoFit/>
          </a:bodyPr>
          <a:lstStyle/>
          <a:p>
            <a:r>
              <a:rPr lang="en-IN" dirty="0">
                <a:solidFill>
                  <a:srgbClr val="0077AA"/>
                </a:solidFill>
                <a:latin typeface="Liberation Mono"/>
              </a:rPr>
              <a:t>DROP INDEX index_name ON tbl_name</a:t>
            </a:r>
          </a:p>
        </p:txBody>
      </p:sp>
      <p:sp>
        <p:nvSpPr>
          <p:cNvPr id="6" name="Rectangle 5"/>
          <p:cNvSpPr/>
          <p:nvPr/>
        </p:nvSpPr>
        <p:spPr>
          <a:xfrm>
            <a:off x="1676400" y="1981201"/>
            <a:ext cx="8839200" cy="461665"/>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DROP</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ON</a:t>
            </a:r>
            <a:r>
              <a:rPr lang="en-IN" sz="1600" dirty="0">
                <a:latin typeface="Arial" panose="020B0604020202020204" pitchFamily="34" charset="0"/>
                <a:ea typeface="Times New Roman" panose="02020603050405020304" pitchFamily="18" charset="0"/>
              </a:rPr>
              <a:t> EMPLOYEE</a:t>
            </a:r>
            <a:r>
              <a:rPr lang="en-IN" sz="1600" dirty="0">
                <a:latin typeface="Arial" panose="020B0604020202020204" pitchFamily="34" charset="0"/>
                <a:ea typeface="Arial Unicode MS"/>
                <a:cs typeface="Arial" panose="020B0604020202020204" pitchFamily="34" charset="0"/>
              </a:rPr>
              <a:t>;</a:t>
            </a: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371601"/>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632857" y="2133601"/>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632857" y="4419600"/>
            <a:ext cx="6063343" cy="1477328"/>
          </a:xfrm>
          <a:prstGeom prst="rect">
            <a:avLst/>
          </a:prstGeom>
        </p:spPr>
        <p:txBody>
          <a:bodyPr wrap="square">
            <a:spAutoFit/>
          </a:bodyPr>
          <a:lstStyle/>
          <a:p>
            <a:r>
              <a:rPr lang="en-IN" dirty="0">
                <a:solidFill>
                  <a:srgbClr val="E0D612"/>
                </a:solidFill>
                <a:latin typeface="Arial" panose="020B0604020202020204" pitchFamily="34" charset="0"/>
                <a:cs typeface="Arial" panose="020B0604020202020204" pitchFamily="34" charset="0"/>
              </a:rPr>
              <a:t>LOCK</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a:solidFill>
                  <a:srgbClr val="C74C49"/>
                </a:solidFill>
                <a:latin typeface="Arial" panose="020B0604020202020204" pitchFamily="34" charset="0"/>
                <a:cs typeface="Arial" panose="020B0604020202020204" pitchFamily="34" charset="0"/>
              </a:rPr>
              <a:t>READ</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LOCK</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a:solidFill>
                  <a:srgbClr val="C74C49"/>
                </a:solidFill>
                <a:latin typeface="Arial" panose="020B0604020202020204" pitchFamily="34" charset="0"/>
                <a:cs typeface="Arial" panose="020B0604020202020204" pitchFamily="34" charset="0"/>
              </a:rPr>
              <a:t>WRITE</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1828800" y="3276601"/>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Snapshots</a:t>
            </a:r>
          </a:p>
        </p:txBody>
      </p:sp>
      <p:sp>
        <p:nvSpPr>
          <p:cNvPr id="3" name="Rectangle 2"/>
          <p:cNvSpPr/>
          <p:nvPr/>
        </p:nvSpPr>
        <p:spPr>
          <a:xfrm>
            <a:off x="1676400" y="3276600"/>
            <a:ext cx="8839200" cy="1477328"/>
          </a:xfrm>
          <a:prstGeom prst="rect">
            <a:avLst/>
          </a:prstGeom>
        </p:spPr>
        <p:txBody>
          <a:bodyPr wrap="square">
            <a:spAutoFit/>
          </a:bodyPr>
          <a:lstStyle/>
          <a:p>
            <a:r>
              <a:rPr lang="en-US" dirty="0"/>
              <a:t>To create a raw data snapshot of MyISAM tables, you can use standard copy tools such as cp or copy, a remote copy tool such as scp or rsync, an archiving tool such as zip or tar, or a file system snapshot tool such as dump, providing that your MySQL data files exist on a single file system. If you are replicating only certain databases, copy only those files that relate to those tables.</a:t>
            </a:r>
          </a:p>
        </p:txBody>
      </p:sp>
      <p:sp>
        <p:nvSpPr>
          <p:cNvPr id="6" name="Rectangle 5"/>
          <p:cNvSpPr/>
          <p:nvPr/>
        </p:nvSpPr>
        <p:spPr>
          <a:xfrm>
            <a:off x="1632858" y="53877"/>
            <a:ext cx="8915400" cy="2031325"/>
          </a:xfrm>
          <a:prstGeom prst="rect">
            <a:avLst/>
          </a:prstGeom>
        </p:spPr>
        <p:txBody>
          <a:bodyPr wrap="square">
            <a:spAutoFit/>
          </a:bodyPr>
          <a:lstStyle/>
          <a:p>
            <a:pPr marL="342900" indent="-342900">
              <a:buFont typeface="Arial" panose="020B0604020202020204" pitchFamily="34" charset="0"/>
              <a:buChar char="•"/>
            </a:pPr>
            <a:r>
              <a:rPr lang="en-US" dirty="0">
                <a:solidFill>
                  <a:srgbClr val="C41A1A"/>
                </a:solidFill>
              </a:rPr>
              <a:t>mysqldump -uroot -p db1 &gt;&gt; d:\bk.sql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a:solidFill>
                  <a:srgbClr val="C41A1A"/>
                </a:solidFill>
              </a:rPr>
              <a:t>mysqldump -u[username] -p[password] --all-databases &gt; D:\localhost.sql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a:solidFill>
                  <a:srgbClr val="C41A1A"/>
                </a:solidFill>
              </a:rPr>
              <a:t>mysqldump -P 3306 -h [ip_address] -u [uname] -p[pass] db_name &gt; db_backup.sql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a:solidFill>
                  <a:srgbClr val="C41A1A"/>
                </a:solidFill>
              </a:rPr>
              <a:t>mysql -P 3306 –h192.168.100.74  -uroot -proot &lt; D:\ backup_fileName.sql saleel</a:t>
            </a:r>
          </a:p>
        </p:txBody>
      </p:sp>
    </p:spTree>
    <p:extLst>
      <p:ext uri="{BB962C8B-B14F-4D97-AF65-F5344CB8AC3E}">
        <p14:creationId xmlns:p14="http://schemas.microsoft.com/office/powerpoint/2010/main" val="2165911081"/>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DATA DICTIONARY</a:t>
            </a:r>
          </a:p>
        </p:txBody>
      </p:sp>
    </p:spTree>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them, 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676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PL/SQL</a:t>
            </a:r>
          </a:p>
        </p:txBody>
      </p:sp>
      <p:sp>
        <p:nvSpPr>
          <p:cNvPr id="3" name="Rectangle 2"/>
          <p:cNvSpPr/>
          <p:nvPr/>
        </p:nvSpPr>
        <p:spPr>
          <a:xfrm>
            <a:off x="1600200" y="3352801"/>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896070"/>
            <a:ext cx="8763000" cy="2308324"/>
          </a:xfrm>
          <a:prstGeom prst="rect">
            <a:avLst/>
          </a:prstGeom>
          <a:solidFill>
            <a:schemeClr val="bg1"/>
          </a:solidFill>
        </p:spPr>
        <p:txBody>
          <a:bodyPr wrap="square">
            <a:spAutoFit/>
          </a:bodyPr>
          <a:lstStyle/>
          <a:p>
            <a:r>
              <a:rPr lang="en-IN" dirty="0">
                <a:solidFill>
                  <a:srgbClr val="0077AA"/>
                </a:solidFill>
                <a:latin typeface="Liberation Mono"/>
              </a:rPr>
              <a:t>CREATE PROCEDURE sp_name ([proc_parameter[,...]])</a:t>
            </a:r>
          </a:p>
          <a:p>
            <a:r>
              <a:rPr lang="en-IN" dirty="0">
                <a:solidFill>
                  <a:srgbClr val="0077AA"/>
                </a:solidFill>
                <a:latin typeface="Liberation Mono"/>
              </a:rPr>
              <a:t>proc_parameter:</a:t>
            </a:r>
          </a:p>
          <a:p>
            <a:r>
              <a:rPr lang="en-IN" dirty="0">
                <a:solidFill>
                  <a:srgbClr val="0077AA"/>
                </a:solidFill>
                <a:latin typeface="Liberation Mono"/>
              </a:rPr>
              <a:t>    [ IN | OUT | INOUT ] param_name type</a:t>
            </a:r>
          </a:p>
          <a:p>
            <a:endParaRPr lang="en-IN" dirty="0">
              <a:solidFill>
                <a:srgbClr val="0077AA"/>
              </a:solidFill>
              <a:latin typeface="Liberation Mono"/>
            </a:endParaRPr>
          </a:p>
          <a:p>
            <a:endParaRPr lang="en-IN" dirty="0">
              <a:solidFill>
                <a:srgbClr val="0077AA"/>
              </a:solidFill>
              <a:latin typeface="Liberation Mono"/>
            </a:endParaRPr>
          </a:p>
          <a:p>
            <a:r>
              <a:rPr lang="en-IN" dirty="0">
                <a:solidFill>
                  <a:srgbClr val="0077AA"/>
                </a:solidFill>
                <a:latin typeface="Liberation Mono"/>
              </a:rPr>
              <a:t>CREATE FUNCTION sp_name ([func_parameter[,...]])</a:t>
            </a:r>
          </a:p>
          <a:p>
            <a:r>
              <a:rPr lang="en-IN" dirty="0">
                <a:solidFill>
                  <a:srgbClr val="0077AA"/>
                </a:solidFill>
                <a:latin typeface="Liberation Mono"/>
              </a:rPr>
              <a:t>    RETURNS type</a:t>
            </a:r>
          </a:p>
          <a:p>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676400" y="4114801"/>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8105967" y="1814622"/>
            <a:ext cx="2036135" cy="400110"/>
          </a:xfrm>
          <a:prstGeom prst="rect">
            <a:avLst/>
          </a:prstGeom>
          <a:solidFill>
            <a:srgbClr val="DC525C"/>
          </a:solidFill>
        </p:spPr>
        <p:txBody>
          <a:bodyPr wrap="none">
            <a:spAutoFit/>
          </a:bodyPr>
          <a:lstStyle/>
          <a:p>
            <a:r>
              <a:rPr lang="en-IN" sz="2000" dirty="0">
                <a:solidFill>
                  <a:srgbClr val="FFC000"/>
                </a:solidFill>
                <a:latin typeface="Arial" panose="020B0604020202020204" pitchFamily="34" charset="0"/>
                <a:cs typeface="Arial" panose="020B0604020202020204" pitchFamily="34" charset="0"/>
              </a:rPr>
              <a:t>desc mysql.proc</a:t>
            </a:r>
          </a:p>
        </p:txBody>
      </p:sp>
      <p:sp>
        <p:nvSpPr>
          <p:cNvPr id="7" name="Rectangle 6"/>
          <p:cNvSpPr/>
          <p:nvPr/>
        </p:nvSpPr>
        <p:spPr>
          <a:xfrm>
            <a:off x="6629400"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4"/>
          <p:cNvSpPr/>
          <p:nvPr/>
        </p:nvSpPr>
        <p:spPr>
          <a:xfrm>
            <a:off x="1676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p>
          <a:p>
            <a:r>
              <a:rPr lang="en-IN" sz="2400" dirty="0">
                <a:latin typeface="Arial" panose="020B0604020202020204" pitchFamily="34" charset="0"/>
                <a:cs typeface="Arial" panose="020B0604020202020204" pitchFamily="34" charset="0"/>
              </a:rPr>
              <a:t>An 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p>
          <a:p>
            <a:r>
              <a:rPr lang="en-IN" sz="2400" dirty="0">
                <a:latin typeface="Arial" panose="020B0604020202020204" pitchFamily="34" charset="0"/>
                <a:cs typeface="Arial" panose="020B0604020202020204" pitchFamily="34" charset="0"/>
              </a:rPr>
              <a:t>An 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4038601"/>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a:t>procedure</a:t>
            </a:r>
            <a:r>
              <a:rPr lang="en-IN" sz="2000" dirty="0"/>
              <a:t> or a </a:t>
            </a:r>
            <a:r>
              <a:rPr lang="en-IN" sz="2000" b="1" i="1" dirty="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 </a:t>
            </a:r>
            <a:r>
              <a:rPr lang="en-IN" sz="2000" b="1" i="1" dirty="0"/>
              <a:t>procedure</a:t>
            </a:r>
            <a:r>
              <a:rPr lang="en-IN" sz="2000" dirty="0"/>
              <a:t> or a </a:t>
            </a:r>
            <a:r>
              <a:rPr lang="en-IN" sz="2000" b="1" i="1" dirty="0"/>
              <a:t>function</a:t>
            </a:r>
            <a:r>
              <a:rPr lang="en-IN" sz="2000" dirty="0"/>
              <a:t>.</a:t>
            </a:r>
          </a:p>
        </p:txBody>
      </p:sp>
      <p:sp>
        <p:nvSpPr>
          <p:cNvPr id="5" name="Rectangle 4"/>
          <p:cNvSpPr/>
          <p:nvPr/>
        </p:nvSpPr>
        <p:spPr>
          <a:xfrm>
            <a:off x="1678765" y="247472"/>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definition. When a method is called, the arguments are the data you pass into the method's parameters.  Parameter  is variable in the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2159769" y="1078468"/>
            <a:ext cx="7607009" cy="4255532"/>
            <a:chOff x="177800" y="914400"/>
            <a:chExt cx="6915463"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683445" cy="369332"/>
            </a:xfrm>
            <a:prstGeom prst="rect">
              <a:avLst/>
            </a:prstGeom>
            <a:solidFill>
              <a:srgbClr val="CFFF21"/>
            </a:solidFill>
          </p:spPr>
          <p:txBody>
            <a:bodyPr wrap="none">
              <a:spAutoFit/>
            </a:bodyPr>
            <a:lstStyle/>
            <a:p>
              <a:r>
                <a:rPr lang="en-IN" b="1" dirty="0"/>
                <a:t>Parameter</a:t>
              </a:r>
              <a:r>
                <a:rPr lang="en-IN" dirty="0"/>
                <a:t>  </a:t>
              </a:r>
              <a:r>
                <a:rPr lang="en-IN" b="1" dirty="0"/>
                <a:t>List</a:t>
              </a:r>
            </a:p>
          </p:txBody>
        </p:sp>
        <p:sp>
          <p:nvSpPr>
            <p:cNvPr id="17" name="Rectangle 16"/>
            <p:cNvSpPr/>
            <p:nvPr/>
          </p:nvSpPr>
          <p:spPr>
            <a:xfrm>
              <a:off x="2670403" y="4800600"/>
              <a:ext cx="1590179" cy="369332"/>
            </a:xfrm>
            <a:prstGeom prst="rect">
              <a:avLst/>
            </a:prstGeom>
            <a:solidFill>
              <a:srgbClr val="CFFF21"/>
            </a:solidFill>
          </p:spPr>
          <p:txBody>
            <a:bodyPr wrap="none">
              <a:spAutoFit/>
            </a:bodyPr>
            <a:lstStyle/>
            <a:p>
              <a:r>
                <a:rPr lang="en-IN" b="1" dirty="0"/>
                <a:t>Argument</a:t>
              </a:r>
              <a:r>
                <a:rPr lang="en-IN" dirty="0"/>
                <a:t> </a:t>
              </a:r>
              <a:r>
                <a:rPr lang="en-IN" b="1" dirty="0"/>
                <a:t>List</a:t>
              </a:r>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676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OUT parameter(s) or may not return any at all.</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p>
        </p:txBody>
      </p:sp>
      <p:sp>
        <p:nvSpPr>
          <p:cNvPr id="3" name="Rectangle 2"/>
          <p:cNvSpPr/>
          <p:nvPr/>
        </p:nvSpPr>
        <p:spPr>
          <a:xfrm>
            <a:off x="1676400" y="3872806"/>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1015663"/>
          </a:xfrm>
          <a:prstGeom prst="rect">
            <a:avLst/>
          </a:prstGeom>
          <a:solidFill>
            <a:schemeClr val="bg2">
              <a:lumMod val="10000"/>
            </a:schemeClr>
          </a:solidFill>
        </p:spPr>
        <p:txBody>
          <a:bodyPr wrap="square">
            <a:spAutoFit/>
          </a:bodyPr>
          <a:lstStyle/>
          <a:p>
            <a:pPr algn="r"/>
            <a:r>
              <a:rPr lang="en-IN" sz="3000" b="1" i="1" dirty="0">
                <a:solidFill>
                  <a:srgbClr val="FFFF00"/>
                </a:solidFill>
                <a:latin typeface="Arial" pitchFamily="34" charset="0"/>
                <a:cs typeface="Arial" pitchFamily="34" charset="0"/>
              </a:rPr>
              <a:t>Calling Procedure from Function and contrariwise</a:t>
            </a:r>
          </a:p>
        </p:txBody>
      </p:sp>
      <p:grpSp>
        <p:nvGrpSpPr>
          <p:cNvPr id="12" name="Group 11"/>
          <p:cNvGrpSpPr/>
          <p:nvPr/>
        </p:nvGrpSpPr>
        <p:grpSpPr>
          <a:xfrm>
            <a:off x="1600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F1() 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varchar(100) default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p1(x);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para1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a:solidFill>
                    <a:srgbClr val="FF0000"/>
                  </a:solidFill>
                </a:rPr>
                <a:t> // ERROR 1415 (0A000): Not allowed to </a:t>
              </a:r>
            </a:p>
            <a:p>
              <a:r>
                <a:rPr lang="en-IN" sz="1600" dirty="0">
                  <a:solidFill>
                    <a:srgbClr val="FF0000"/>
                  </a:solidFill>
                </a:rPr>
                <a:t>    return 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a:solidFill>
                      <a:srgbClr val="00B050"/>
                    </a:solidFill>
                    <a:latin typeface="Gill Sans MT (Body)"/>
                  </a:rPr>
                  <a:t>This will work</a:t>
                </a: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a:solidFill>
                    <a:srgbClr val="FF0000"/>
                  </a:solidFill>
                </a:rPr>
                <a:t> // ERROR 1415 (0A000): Not allowed to </a:t>
              </a:r>
            </a:p>
            <a:p>
              <a:r>
                <a:rPr lang="en-IN" sz="1600" dirty="0">
                  <a:solidFill>
                    <a:srgbClr val="FF0000"/>
                  </a:solidFill>
                </a:rPr>
                <a:t>    return 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438870"/>
            <a:ext cx="8763000" cy="923330"/>
          </a:xfrm>
          <a:prstGeom prst="rect">
            <a:avLst/>
          </a:prstGeom>
          <a:solidFill>
            <a:schemeClr val="bg1"/>
          </a:solidFill>
        </p:spPr>
        <p:txBody>
          <a:bodyPr wrap="square">
            <a:spAutoFit/>
          </a:bodyPr>
          <a:lstStyle/>
          <a:p>
            <a:pPr>
              <a:lnSpc>
                <a:spcPct val="150000"/>
              </a:lnSpc>
            </a:pPr>
            <a:r>
              <a:rPr lang="en-IN" dirty="0">
                <a:solidFill>
                  <a:srgbClr val="0077AA"/>
                </a:solidFill>
                <a:latin typeface="Liberation Mono"/>
              </a:rPr>
              <a:t>source </a:t>
            </a:r>
            <a:r>
              <a:rPr lang="en-IN" i="1" dirty="0">
                <a:solidFill>
                  <a:srgbClr val="000000"/>
                </a:solidFill>
                <a:latin typeface="Liberation Mono"/>
              </a:rPr>
              <a:t>file_name.sql</a:t>
            </a:r>
          </a:p>
          <a:p>
            <a:pPr>
              <a:lnSpc>
                <a:spcPct val="150000"/>
              </a:lnSpc>
            </a:pPr>
            <a:r>
              <a:rPr lang="en-IN" dirty="0">
                <a:solidFill>
                  <a:srgbClr val="0077AA"/>
                </a:solidFill>
                <a:latin typeface="Liberation Mono"/>
              </a:rPr>
              <a:t>\. </a:t>
            </a:r>
            <a:r>
              <a:rPr lang="en-IN" i="1" dirty="0">
                <a:solidFill>
                  <a:srgbClr val="000000"/>
                </a:solidFill>
                <a:latin typeface="Liberation Mono"/>
              </a:rPr>
              <a:t>file_name.sql</a:t>
            </a:r>
          </a:p>
        </p:txBody>
      </p:sp>
      <p:sp>
        <p:nvSpPr>
          <p:cNvPr id="2" name="Rectangle 1"/>
          <p:cNvSpPr/>
          <p:nvPr/>
        </p:nvSpPr>
        <p:spPr>
          <a:xfrm>
            <a:off x="1676400" y="2438401"/>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1600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sp_name and CALL sp_name() 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676400" y="5334001"/>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1600200" y="4549915"/>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a:solidFill>
                  <a:srgbClr val="999999"/>
                </a:solidFill>
                <a:latin typeface="Liberation Mono"/>
              </a:rPr>
              <a:t>[,...]])</a:t>
            </a:r>
          </a:p>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b="1" i="1" dirty="0">
                <a:solidFill>
                  <a:srgbClr val="DC525C"/>
                </a:solidFill>
                <a:latin typeface="Segoe UI Light" panose="020B0502040204020203" pitchFamily="34" charset="0"/>
                <a:cs typeface="Segoe UI Light" panose="020B0502040204020203" pitchFamily="34" charset="0"/>
              </a:rPr>
              <a:t>DELIMITER</a:t>
            </a:r>
            <a:r>
              <a:rPr lang="en-IN" sz="4800" dirty="0">
                <a:solidFill>
                  <a:srgbClr val="DC525C"/>
                </a:solidFill>
                <a:latin typeface="Segoe UI Light" panose="020B0502040204020203" pitchFamily="34" charset="0"/>
                <a:cs typeface="Segoe UI Light" panose="020B0502040204020203" pitchFamily="34" charset="0"/>
              </a:rPr>
              <a:t> </a:t>
            </a:r>
            <a:r>
              <a:rPr lang="en-US" sz="4800" b="1" i="1" dirty="0">
                <a:solidFill>
                  <a:srgbClr val="DC525C"/>
                </a:solidFill>
                <a:latin typeface="Segoe UI Light" panose="020B0502040204020203" pitchFamily="34" charset="0"/>
                <a:cs typeface="Segoe UI Light" panose="020B0502040204020203" pitchFamily="34" charset="0"/>
              </a:rPr>
              <a:t>- Statement</a:t>
            </a:r>
          </a:p>
        </p:txBody>
      </p:sp>
      <p:sp>
        <p:nvSpPr>
          <p:cNvPr id="3" name="Rectangle 2"/>
          <p:cNvSpPr/>
          <p:nvPr/>
        </p:nvSpPr>
        <p:spPr>
          <a:xfrm>
            <a:off x="1676400" y="152401"/>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676400" y="152401"/>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1600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2743200"/>
            <a:ext cx="8763000" cy="923330"/>
          </a:xfrm>
          <a:prstGeom prst="rect">
            <a:avLst/>
          </a:prstGeom>
          <a:solidFill>
            <a:schemeClr val="bg1"/>
          </a:solidFill>
        </p:spPr>
        <p:txBody>
          <a:bodyPr wrap="square">
            <a:spAutoFit/>
          </a:bodyPr>
          <a:lstStyle/>
          <a:p>
            <a:r>
              <a:rPr lang="en-IN" dirty="0">
                <a:solidFill>
                  <a:srgbClr val="0077AA"/>
                </a:solidFill>
                <a:latin typeface="Liberation Mono"/>
              </a:rPr>
              <a:t>[begin_label:] BEGIN</a:t>
            </a:r>
          </a:p>
          <a:p>
            <a:r>
              <a:rPr lang="en-IN" dirty="0">
                <a:solidFill>
                  <a:srgbClr val="0077AA"/>
                </a:solidFill>
                <a:latin typeface="Liberation Mono"/>
              </a:rPr>
              <a:t>    [statement_list]</a:t>
            </a:r>
          </a:p>
          <a:p>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DECLARE VARIABLES</a:t>
            </a:r>
          </a:p>
        </p:txBody>
      </p:sp>
      <p:sp>
        <p:nvSpPr>
          <p:cNvPr id="4" name="Rectangle 3"/>
          <p:cNvSpPr/>
          <p:nvPr/>
        </p:nvSpPr>
        <p:spPr>
          <a:xfrm>
            <a:off x="1714500" y="3312856"/>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676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676400" y="1"/>
            <a:ext cx="2798712" cy="461665"/>
          </a:xfrm>
          <a:prstGeom prst="rect">
            <a:avLst/>
          </a:prstGeom>
        </p:spPr>
        <p:txBody>
          <a:bodyPr wrap="square">
            <a:spAutoFit/>
          </a:bodyPr>
          <a:lstStyle/>
          <a:p>
            <a:r>
              <a:rPr lang="en-IN" sz="2400" dirty="0">
                <a:solidFill>
                  <a:srgbClr val="000000"/>
                </a:solidFill>
                <a:latin typeface="Open Sans"/>
              </a:rPr>
              <a:t>Declaring variables</a:t>
            </a:r>
          </a:p>
        </p:txBody>
      </p:sp>
      <p:sp>
        <p:nvSpPr>
          <p:cNvPr id="7" name="Rectangle 6"/>
          <p:cNvSpPr/>
          <p:nvPr/>
        </p:nvSpPr>
        <p:spPr>
          <a:xfrm>
            <a:off x="1676400" y="1066801"/>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676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5638800" y="1134071"/>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828800"/>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DECLARE var_name [, var_name] ... type [DEFAULT value]</a:t>
            </a:r>
          </a:p>
        </p:txBody>
      </p:sp>
      <p:sp>
        <p:nvSpPr>
          <p:cNvPr id="2" name="Rectangle 1"/>
          <p:cNvSpPr/>
          <p:nvPr/>
        </p:nvSpPr>
        <p:spPr>
          <a:xfrm>
            <a:off x="1524000" y="3663077"/>
            <a:ext cx="4572000" cy="2123658"/>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DROP PROCEDURE IF EXISTS MyProcedure;</a:t>
            </a:r>
          </a:p>
          <a:p>
            <a:r>
              <a:rPr lang="en-IN" sz="1600" dirty="0">
                <a:latin typeface="Arial" panose="020B0604020202020204" pitchFamily="34" charset="0"/>
                <a:cs typeface="Arial" panose="020B0604020202020204" pitchFamily="34" charset="0"/>
              </a:rPr>
              <a:t>delimiter $$</a:t>
            </a:r>
          </a:p>
          <a:p>
            <a:r>
              <a:rPr lang="en-IN" sz="1600" dirty="0">
                <a:latin typeface="Arial" panose="020B0604020202020204" pitchFamily="34" charset="0"/>
                <a:cs typeface="Arial" panose="020B0604020202020204" pitchFamily="34" charset="0"/>
              </a:rPr>
              <a:t>CREATE PROCEDURE MyProcedure()</a:t>
            </a:r>
          </a:p>
          <a:p>
            <a:r>
              <a:rPr lang="en-IN" sz="1600" dirty="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begin</a:t>
            </a:r>
          </a:p>
          <a:p>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declare x varchar(12) default 'Infoway'; </a:t>
            </a:r>
            <a:r>
              <a:rPr lang="en-IN" sz="1600" dirty="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SELECT x;</a:t>
            </a:r>
          </a:p>
          <a:p>
            <a:r>
              <a:rPr lang="en-IN" sz="1600" dirty="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a:latin typeface="Arial" panose="020B0604020202020204" pitchFamily="34" charset="0"/>
                <a:cs typeface="Arial" panose="020B0604020202020204" pitchFamily="34" charset="0"/>
              </a:rPr>
              <a:t>$$</a:t>
            </a: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1600200" y="2362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User variables in MySQL stored procedures, user variables are referenced with an ampersand (@) prefixed to the user variable 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1600200" y="3124200"/>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SET @var_name = expr [, @var_name = expr] ...</a:t>
            </a:r>
          </a:p>
        </p:txBody>
      </p:sp>
      <p:sp>
        <p:nvSpPr>
          <p:cNvPr id="8" name="Rectangle 7"/>
          <p:cNvSpPr/>
          <p:nvPr/>
        </p:nvSpPr>
        <p:spPr>
          <a:xfrm>
            <a:off x="6172200" y="3698320"/>
            <a:ext cx="4495800" cy="2062103"/>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DROP PROCEDURE IF EXISTS MyProcedure;</a:t>
            </a:r>
          </a:p>
          <a:p>
            <a:r>
              <a:rPr lang="en-IN" sz="1600" dirty="0">
                <a:latin typeface="Arial" panose="020B0604020202020204" pitchFamily="34" charset="0"/>
                <a:cs typeface="Arial" panose="020B0604020202020204" pitchFamily="34" charset="0"/>
              </a:rPr>
              <a:t>delimiter $$</a:t>
            </a:r>
          </a:p>
          <a:p>
            <a:r>
              <a:rPr lang="en-IN" sz="1600" dirty="0">
                <a:latin typeface="Arial" panose="020B0604020202020204" pitchFamily="34" charset="0"/>
                <a:cs typeface="Arial" panose="020B0604020202020204" pitchFamily="34" charset="0"/>
              </a:rPr>
              <a:t>CREATE PROCEDURE MyProcedure()</a:t>
            </a:r>
          </a:p>
          <a:p>
            <a:r>
              <a:rPr lang="en-IN" sz="1600" dirty="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begin</a:t>
            </a:r>
          </a:p>
          <a:p>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set @x = 'Infoway';</a:t>
            </a:r>
          </a:p>
          <a:p>
            <a:r>
              <a:rPr lang="en-IN" sz="1600" dirty="0">
                <a:latin typeface="Arial" panose="020B0604020202020204" pitchFamily="34" charset="0"/>
                <a:cs typeface="Arial" panose="020B0604020202020204" pitchFamily="34" charset="0"/>
              </a:rPr>
              <a:t>        SELECT @x;</a:t>
            </a:r>
          </a:p>
          <a:p>
            <a:r>
              <a:rPr lang="en-IN" sz="1600" dirty="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a:latin typeface="Arial" panose="020B0604020202020204" pitchFamily="34" charset="0"/>
                <a:cs typeface="Arial" panose="020B0604020202020204" pitchFamily="34" charset="0"/>
              </a:rPr>
              <a:t>$$</a:t>
            </a: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152400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a:t>
            </a:r>
          </a:p>
        </p:txBody>
      </p:sp>
      <p:sp>
        <p:nvSpPr>
          <p:cNvPr id="3" name="Rectangle 2"/>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828800"/>
            <a:ext cx="8763000" cy="369332"/>
          </a:xfrm>
          <a:prstGeom prst="rect">
            <a:avLst/>
          </a:prstGeom>
          <a:solidFill>
            <a:schemeClr val="bg1"/>
          </a:solidFill>
        </p:spPr>
        <p:txBody>
          <a:bodyPr wrap="square">
            <a:spAutoFit/>
          </a:bodyPr>
          <a:lstStyle/>
          <a:p>
            <a:r>
              <a:rPr lang="en-IN" dirty="0">
                <a:solidFill>
                  <a:srgbClr val="0077AA"/>
                </a:solidFill>
                <a:latin typeface="Liberation Mono"/>
              </a:rPr>
              <a:t>DECLARE var_name [, var_name] ... type [DEFAULT value]</a:t>
            </a:r>
          </a:p>
        </p:txBody>
      </p:sp>
      <p:sp>
        <p:nvSpPr>
          <p:cNvPr id="2" name="Rectangle 1"/>
          <p:cNvSpPr/>
          <p:nvPr/>
        </p:nvSpPr>
        <p:spPr>
          <a:xfrm>
            <a:off x="1676400" y="2547879"/>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152400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a:t>
            </a:r>
          </a:p>
        </p:txBody>
      </p:sp>
      <p:sp>
        <p:nvSpPr>
          <p:cNvPr id="2" name="Rectangle 1"/>
          <p:cNvSpPr/>
          <p:nvPr/>
        </p:nvSpPr>
        <p:spPr>
          <a:xfrm>
            <a:off x="1676400" y="740689"/>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 b, c;</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676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1600200" y="765364"/>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1600200" y="30989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1600200" y="7367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3657601"/>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1600200" y="767478"/>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3124201"/>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1600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3200401"/>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1600200" y="5352872"/>
            <a:ext cx="4991100" cy="1200329"/>
          </a:xfrm>
          <a:prstGeom prst="rect">
            <a:avLst/>
          </a:prstGeom>
          <a:noFill/>
        </p:spPr>
        <p:txBody>
          <a:bodyPr wrap="square" rtlCol="0">
            <a:spAutoFit/>
          </a:bodyPr>
          <a:lstStyle/>
          <a:p>
            <a:r>
              <a:rPr lang="en-IN" dirty="0">
                <a:solidFill>
                  <a:schemeClr val="accent5">
                    <a:lumMod val="75000"/>
                  </a:schemeClr>
                </a:solidFill>
              </a:rPr>
              <a:t>mysql&gt; </a:t>
            </a:r>
            <a:r>
              <a:rPr lang="en-IN" dirty="0">
                <a:solidFill>
                  <a:srgbClr val="0077AA"/>
                </a:solidFill>
              </a:rPr>
              <a:t>SET</a:t>
            </a:r>
            <a:r>
              <a:rPr lang="en-IN" dirty="0">
                <a:solidFill>
                  <a:schemeClr val="accent5">
                    <a:lumMod val="75000"/>
                  </a:schemeClr>
                </a:solidFill>
              </a:rPr>
              <a:t> </a:t>
            </a:r>
            <a:r>
              <a:rPr lang="en-IN" i="1" dirty="0">
                <a:solidFill>
                  <a:srgbClr val="EE9900"/>
                </a:solidFill>
              </a:rPr>
              <a:t>@x </a:t>
            </a:r>
            <a:r>
              <a:rPr lang="en-IN" dirty="0">
                <a:solidFill>
                  <a:schemeClr val="accent5">
                    <a:lumMod val="75000"/>
                  </a:schemeClr>
                </a:solidFill>
              </a:rPr>
              <a:t>= </a:t>
            </a:r>
            <a:r>
              <a:rPr lang="en-IN" dirty="0">
                <a:solidFill>
                  <a:srgbClr val="92D050"/>
                </a:solidFill>
              </a:rPr>
              <a:t>10</a:t>
            </a:r>
            <a:endParaRPr lang="en-IN" dirty="0">
              <a:solidFill>
                <a:schemeClr val="accent5">
                  <a:lumMod val="75000"/>
                </a:schemeClr>
              </a:solidFill>
            </a:endParaRPr>
          </a:p>
          <a:p>
            <a:r>
              <a:rPr lang="en-IN" dirty="0">
                <a:solidFill>
                  <a:schemeClr val="accent5">
                    <a:lumMod val="75000"/>
                  </a:schemeClr>
                </a:solidFill>
              </a:rPr>
              <a:t>mysql&gt; </a:t>
            </a:r>
            <a:r>
              <a:rPr lang="en-IN" dirty="0">
                <a:solidFill>
                  <a:srgbClr val="0077AA"/>
                </a:solidFill>
              </a:rPr>
              <a:t>CALL</a:t>
            </a:r>
            <a:r>
              <a:rPr lang="en-IN" dirty="0">
                <a:solidFill>
                  <a:schemeClr val="accent5">
                    <a:lumMod val="75000"/>
                  </a:schemeClr>
                </a:solidFill>
              </a:rPr>
              <a:t> </a:t>
            </a:r>
            <a:r>
              <a:rPr lang="en-IN" dirty="0"/>
              <a:t>procudeureName</a:t>
            </a:r>
            <a:r>
              <a:rPr lang="en-IN" dirty="0">
                <a:solidFill>
                  <a:schemeClr val="bg1">
                    <a:lumMod val="65000"/>
                  </a:schemeClr>
                </a:solidFill>
              </a:rPr>
              <a:t>(</a:t>
            </a:r>
            <a:r>
              <a:rPr lang="en-IN" i="1" dirty="0">
                <a:solidFill>
                  <a:srgbClr val="EE9900"/>
                </a:solidFill>
              </a:rPr>
              <a:t>@x</a:t>
            </a:r>
            <a:r>
              <a:rPr lang="en-IN" dirty="0">
                <a:solidFill>
                  <a:schemeClr val="bg1">
                    <a:lumMod val="65000"/>
                  </a:schemeClr>
                </a:solidFill>
              </a:rPr>
              <a:t>);</a:t>
            </a:r>
          </a:p>
          <a:p>
            <a:r>
              <a:rPr lang="en-IN" dirty="0">
                <a:solidFill>
                  <a:schemeClr val="accent5">
                    <a:lumMod val="75000"/>
                  </a:schemeClr>
                </a:solidFill>
              </a:rPr>
              <a:t>mysql&gt; </a:t>
            </a:r>
            <a:r>
              <a:rPr lang="en-IN" dirty="0">
                <a:solidFill>
                  <a:srgbClr val="0077AA"/>
                </a:solidFill>
              </a:rPr>
              <a:t>SELECT</a:t>
            </a:r>
            <a:r>
              <a:rPr lang="en-IN" dirty="0">
                <a:solidFill>
                  <a:schemeClr val="accent5">
                    <a:lumMod val="75000"/>
                  </a:schemeClr>
                </a:solidFill>
              </a:rPr>
              <a:t> </a:t>
            </a:r>
            <a:r>
              <a:rPr lang="en-IN" i="1" dirty="0">
                <a:solidFill>
                  <a:srgbClr val="EE9900"/>
                </a:solidFill>
              </a:rPr>
              <a:t>@x</a:t>
            </a:r>
            <a:endParaRPr lang="en-IN" dirty="0">
              <a:solidFill>
                <a:schemeClr val="accent5">
                  <a:lumMod val="75000"/>
                </a:schemeClr>
              </a:solidFill>
            </a:endParaRPr>
          </a:p>
          <a:p>
            <a:endParaRPr lang="en-IN" dirty="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1600200" y="609601"/>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268877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1600200" y="476136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344270"/>
            <a:ext cx="8686800" cy="646331"/>
          </a:xfrm>
          <a:prstGeom prst="rect">
            <a:avLst/>
          </a:prstGeom>
        </p:spPr>
        <p:txBody>
          <a:bodyPr wrap="square">
            <a:spAutoFit/>
          </a:bodyPr>
          <a:lstStyle/>
          <a:p>
            <a:pPr lvl="0" algn="r" fontAlgn="base">
              <a:spcBef>
                <a:spcPct val="0"/>
              </a:spcBef>
              <a:spcAft>
                <a:spcPct val="0"/>
              </a:spcAft>
            </a:pPr>
            <a:r>
              <a:rPr lang="en-US" sz="36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2286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2190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2190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2133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1905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1600200" y="711876"/>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1600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a:solidFill>
                  <a:srgbClr val="0077AA"/>
                </a:solidFill>
                <a:latin typeface="Gill Sans MT (Body)"/>
              </a:rPr>
              <a:t>SET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a:solidFill>
                  <a:srgbClr val="0077AA"/>
                </a:solidFill>
                <a:latin typeface="Gill Sans MT (Body)"/>
              </a:rPr>
              <a:t>SET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a:solidFill>
                  <a:srgbClr val="0077AA"/>
                </a:solidFill>
                <a:latin typeface="Gill Sans MT (Body)"/>
              </a:rPr>
              <a:t>CALL</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DELIMITER PROBLEM</a:t>
            </a:r>
          </a:p>
        </p:txBody>
      </p:sp>
      <p:sp>
        <p:nvSpPr>
          <p:cNvPr id="3" name="Rectangle 2"/>
          <p:cNvSpPr/>
          <p:nvPr/>
        </p:nvSpPr>
        <p:spPr>
          <a:xfrm>
            <a:off x="1752600" y="3581401"/>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IF and LOOP Label</a:t>
            </a: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6400" y="3150276"/>
            <a:ext cx="8839200" cy="2031325"/>
          </a:xfrm>
          <a:prstGeom prst="rect">
            <a:avLst/>
          </a:prstGeom>
          <a:solidFill>
            <a:schemeClr val="bg1"/>
          </a:solidFill>
        </p:spPr>
        <p:txBody>
          <a:bodyPr wrap="square">
            <a:spAutoFit/>
          </a:bodyPr>
          <a:lstStyle/>
          <a:p>
            <a:r>
              <a:rPr lang="en-IN" dirty="0">
                <a:solidFill>
                  <a:srgbClr val="0077AA"/>
                </a:solidFill>
                <a:latin typeface="Liberation Mono"/>
              </a:rPr>
              <a:t>[begin_label:] LOOP</a:t>
            </a:r>
          </a:p>
          <a:p>
            <a:r>
              <a:rPr lang="en-IN" dirty="0">
                <a:solidFill>
                  <a:srgbClr val="0077AA"/>
                </a:solidFill>
                <a:latin typeface="Liberation Mono"/>
              </a:rPr>
              <a:t>         statement_list</a:t>
            </a:r>
          </a:p>
          <a:p>
            <a:r>
              <a:rPr lang="en-IN" dirty="0">
                <a:solidFill>
                  <a:srgbClr val="0077AA"/>
                </a:solidFill>
                <a:latin typeface="Liberation Mono"/>
              </a:rPr>
              <a:t>     END LOOP [end_label]</a:t>
            </a:r>
          </a:p>
          <a:p>
            <a:endParaRPr lang="en-IN" dirty="0">
              <a:solidFill>
                <a:srgbClr val="0077AA"/>
              </a:solidFill>
              <a:latin typeface="Liberation Mono"/>
            </a:endParaRPr>
          </a:p>
          <a:p>
            <a:r>
              <a:rPr lang="en-IN" dirty="0">
                <a:solidFill>
                  <a:srgbClr val="0077AA"/>
                </a:solidFill>
                <a:latin typeface="Liberation Mono"/>
              </a:rPr>
              <a:t>ITERATE label</a:t>
            </a:r>
          </a:p>
          <a:p>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676400" y="232547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p>
          <a:p>
            <a:r>
              <a:rPr lang="en-IN" b="1" dirty="0">
                <a:latin typeface="Arial" panose="020B0604020202020204" pitchFamily="34" charset="0"/>
                <a:cs typeface="Arial" panose="020B0604020202020204" pitchFamily="34" charset="0"/>
              </a:rPr>
              <a:t>LEAVE</a:t>
            </a:r>
            <a:r>
              <a:rPr lang="en-IN" dirty="0">
                <a:latin typeface="Arial" panose="020B0604020202020204" pitchFamily="34" charset="0"/>
                <a:cs typeface="Arial" panose="020B0604020202020204" pitchFamily="34" charset="0"/>
              </a:rPr>
              <a:t> statement is used to exit the flow control construct that has the given label.</a:t>
            </a:r>
          </a:p>
        </p:txBody>
      </p:sp>
      <p:sp>
        <p:nvSpPr>
          <p:cNvPr id="5" name="Rectangle 4"/>
          <p:cNvSpPr/>
          <p:nvPr/>
        </p:nvSpPr>
        <p:spPr>
          <a:xfrm>
            <a:off x="1676400" y="762001"/>
            <a:ext cx="8839200" cy="1200329"/>
          </a:xfrm>
          <a:prstGeom prst="rect">
            <a:avLst/>
          </a:prstGeom>
          <a:solidFill>
            <a:schemeClr val="bg1"/>
          </a:solidFill>
        </p:spPr>
        <p:txBody>
          <a:bodyPr wrap="square">
            <a:spAutoFit/>
          </a:bodyPr>
          <a:lstStyle/>
          <a:p>
            <a:r>
              <a:rPr lang="en-IN" dirty="0">
                <a:solidFill>
                  <a:srgbClr val="0077AA"/>
                </a:solidFill>
                <a:latin typeface="Liberation Mono"/>
              </a:rPr>
              <a:t>IF search_condition THEN statement_list</a:t>
            </a:r>
          </a:p>
          <a:p>
            <a:r>
              <a:rPr lang="en-IN" dirty="0">
                <a:solidFill>
                  <a:srgbClr val="0077AA"/>
                </a:solidFill>
                <a:latin typeface="Liberation Mono"/>
              </a:rPr>
              <a:t>    [ELSEIF search_condition THEN statement_list] ...</a:t>
            </a:r>
          </a:p>
          <a:p>
            <a:r>
              <a:rPr lang="en-IN" dirty="0">
                <a:solidFill>
                  <a:srgbClr val="0077AA"/>
                </a:solidFill>
                <a:latin typeface="Liberation Mono"/>
              </a:rPr>
              <a:t>    [ELSE statement_list]</a:t>
            </a:r>
          </a:p>
          <a:p>
            <a:r>
              <a:rPr lang="en-IN" dirty="0">
                <a:solidFill>
                  <a:srgbClr val="0077AA"/>
                </a:solidFill>
                <a:latin typeface="Liberation Mono"/>
              </a:rPr>
              <a:t>END IF</a:t>
            </a:r>
          </a:p>
        </p:txBody>
      </p:sp>
      <p:cxnSp>
        <p:nvCxnSpPr>
          <p:cNvPr id="6" name="Straight Connector 5"/>
          <p:cNvCxnSpPr/>
          <p:nvPr/>
        </p:nvCxnSpPr>
        <p:spPr>
          <a:xfrm>
            <a:off x="152400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76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CURSOR</a:t>
            </a:r>
          </a:p>
        </p:txBody>
      </p:sp>
      <p:sp>
        <p:nvSpPr>
          <p:cNvPr id="3" name="Rectangle 2"/>
          <p:cNvSpPr/>
          <p:nvPr/>
        </p:nvSpPr>
        <p:spPr>
          <a:xfrm>
            <a:off x="1828800" y="3135087"/>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1600200" y="6096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295400"/>
            <a:ext cx="8991600" cy="369332"/>
          </a:xfrm>
          <a:prstGeom prst="rect">
            <a:avLst/>
          </a:prstGeom>
          <a:solidFill>
            <a:schemeClr val="bg1"/>
          </a:solidFill>
        </p:spPr>
        <p:txBody>
          <a:bodyPr wrap="square">
            <a:spAutoFit/>
          </a:bodyPr>
          <a:lstStyle/>
          <a:p>
            <a:r>
              <a:rPr lang="en-IN" dirty="0">
                <a:solidFill>
                  <a:srgbClr val="0077AA"/>
                </a:solidFill>
                <a:latin typeface="Liberation Mono"/>
              </a:rPr>
              <a:t>DECLARE cursor_name CURSOR FOR select_statement</a:t>
            </a:r>
          </a:p>
        </p:txBody>
      </p:sp>
      <p:sp>
        <p:nvSpPr>
          <p:cNvPr id="9" name="Rectangle 8"/>
          <p:cNvSpPr/>
          <p:nvPr/>
        </p:nvSpPr>
        <p:spPr>
          <a:xfrm>
            <a:off x="1600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1600200" y="2145268"/>
            <a:ext cx="8991600" cy="369332"/>
          </a:xfrm>
          <a:prstGeom prst="rect">
            <a:avLst/>
          </a:prstGeom>
          <a:solidFill>
            <a:schemeClr val="bg1"/>
          </a:solidFill>
        </p:spPr>
        <p:txBody>
          <a:bodyPr wrap="square">
            <a:spAutoFit/>
          </a:bodyPr>
          <a:lstStyle/>
          <a:p>
            <a:r>
              <a:rPr lang="en-IN" dirty="0">
                <a:solidFill>
                  <a:srgbClr val="0077AA"/>
                </a:solidFill>
                <a:latin typeface="Liberation Mono"/>
              </a:rPr>
              <a:t>OPEN cursor_name</a:t>
            </a:r>
          </a:p>
        </p:txBody>
      </p:sp>
      <p:sp>
        <p:nvSpPr>
          <p:cNvPr id="11" name="Rectangle 10"/>
          <p:cNvSpPr/>
          <p:nvPr/>
        </p:nvSpPr>
        <p:spPr>
          <a:xfrm>
            <a:off x="1600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1600200" y="4126468"/>
            <a:ext cx="8991600" cy="369332"/>
          </a:xfrm>
          <a:prstGeom prst="rect">
            <a:avLst/>
          </a:prstGeom>
          <a:solidFill>
            <a:schemeClr val="bg1"/>
          </a:solidFill>
        </p:spPr>
        <p:txBody>
          <a:bodyPr wrap="square">
            <a:spAutoFit/>
          </a:bodyPr>
          <a:lstStyle/>
          <a:p>
            <a:r>
              <a:rPr lang="en-IN" dirty="0">
                <a:solidFill>
                  <a:srgbClr val="0077AA"/>
                </a:solidFill>
                <a:latin typeface="Liberation Mono"/>
              </a:rPr>
              <a:t>FETCH [[NEXT] FROM] cursor_name INTO var_name [, var_name] ...</a:t>
            </a:r>
          </a:p>
        </p:txBody>
      </p:sp>
      <p:sp>
        <p:nvSpPr>
          <p:cNvPr id="13" name="Rectangle 12"/>
          <p:cNvSpPr/>
          <p:nvPr/>
        </p:nvSpPr>
        <p:spPr>
          <a:xfrm>
            <a:off x="1600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1600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1600200" y="5562600"/>
            <a:ext cx="8991600" cy="369332"/>
          </a:xfrm>
          <a:prstGeom prst="rect">
            <a:avLst/>
          </a:prstGeom>
          <a:solidFill>
            <a:schemeClr val="bg1"/>
          </a:solidFill>
        </p:spPr>
        <p:txBody>
          <a:bodyPr wrap="square">
            <a:spAutoFit/>
          </a:bodyPr>
          <a:lstStyle/>
          <a:p>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EXCEPTION / SIGNAL</a:t>
            </a: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Exception / Signal </a:t>
            </a:r>
          </a:p>
        </p:txBody>
      </p:sp>
      <p:sp>
        <p:nvSpPr>
          <p:cNvPr id="8" name="Rectangle 7"/>
          <p:cNvSpPr/>
          <p:nvPr/>
        </p:nvSpPr>
        <p:spPr>
          <a:xfrm>
            <a:off x="1600200" y="767478"/>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344270"/>
            <a:ext cx="8686800" cy="646331"/>
          </a:xfrm>
          <a:prstGeom prst="rect">
            <a:avLst/>
          </a:prstGeom>
        </p:spPr>
        <p:txBody>
          <a:bodyPr wrap="square">
            <a:spAutoFit/>
          </a:bodyPr>
          <a:lstStyle/>
          <a:p>
            <a:pPr lvl="0" algn="r" fontAlgn="base">
              <a:spcBef>
                <a:spcPct val="0"/>
              </a:spcBef>
              <a:spcAft>
                <a:spcPct val="0"/>
              </a:spcAft>
            </a:pPr>
            <a:r>
              <a:rPr lang="en-US" sz="3600" i="1" dirty="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2323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FUNCTIONS</a:t>
            </a:r>
          </a:p>
        </p:txBody>
      </p:sp>
      <p:sp>
        <p:nvSpPr>
          <p:cNvPr id="3" name="Rectangle 2"/>
          <p:cNvSpPr/>
          <p:nvPr/>
        </p:nvSpPr>
        <p:spPr>
          <a:xfrm>
            <a:off x="1676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p>
          <a:p>
            <a:pPr algn="just"/>
            <a:r>
              <a:rPr lang="en-IN" sz="2000" dirty="0">
                <a:solidFill>
                  <a:srgbClr val="FFFF00"/>
                </a:solidFill>
                <a:latin typeface="Arial" panose="020B0604020202020204" pitchFamily="34" charset="0"/>
                <a:cs typeface="Arial" panose="020B0604020202020204" pitchFamily="34" charset="0"/>
              </a:rPr>
              <a:t>By 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676400" y="3581401"/>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676400" y="5023485"/>
            <a:ext cx="8763000" cy="1477328"/>
          </a:xfrm>
          <a:prstGeom prst="rect">
            <a:avLst/>
          </a:prstGeom>
        </p:spPr>
        <p:txBody>
          <a:bodyPr wrap="square">
            <a:spAutoFit/>
          </a:bodyPr>
          <a:lstStyle/>
          <a:p>
            <a:r>
              <a:rPr lang="en-IN" dirty="0">
                <a:solidFill>
                  <a:srgbClr val="FF0000"/>
                </a:solidFill>
              </a:rPr>
              <a:t>Note:</a:t>
            </a:r>
            <a:r>
              <a:rPr lang="en-IN" dirty="0"/>
              <a:t> ERROR 1415 (0A000): Not allowed to return a result set from a function</a:t>
            </a:r>
          </a:p>
          <a:p>
            <a:endParaRPr lang="en-IN" dirty="0"/>
          </a:p>
          <a:p>
            <a:r>
              <a:rPr lang="en-IN" dirty="0"/>
              <a:t> </a:t>
            </a:r>
            <a:r>
              <a:rPr lang="en-IN" dirty="0">
                <a:solidFill>
                  <a:srgbClr val="FF0000"/>
                </a:solidFill>
              </a:rPr>
              <a:t>SELECT "Hello World";             </a:t>
            </a:r>
            <a:r>
              <a:rPr lang="en-IN" dirty="0">
                <a:solidFill>
                  <a:srgbClr val="92D050"/>
                </a:solidFill>
              </a:rPr>
              <a:t>// will not work in FUNCTION</a:t>
            </a:r>
          </a:p>
          <a:p>
            <a:r>
              <a:rPr lang="en-IN" dirty="0"/>
              <a:t> SELECT "Hello World" into x;   </a:t>
            </a:r>
            <a:r>
              <a:rPr lang="en-IN" dirty="0">
                <a:solidFill>
                  <a:srgbClr val="92D050"/>
                </a:solidFill>
              </a:rPr>
              <a:t>// will work in FUNCTION</a:t>
            </a: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600200" y="767478"/>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3510678"/>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600200" y="767478"/>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00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TRIGGERS</a:t>
            </a:r>
          </a:p>
        </p:txBody>
      </p:sp>
      <p:sp>
        <p:nvSpPr>
          <p:cNvPr id="3" name="Rectangle 2"/>
          <p:cNvSpPr/>
          <p:nvPr/>
        </p:nvSpPr>
        <p:spPr>
          <a:xfrm>
            <a:off x="1676400" y="152401"/>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MySQL databases.</a:t>
            </a:r>
          </a:p>
        </p:txBody>
      </p:sp>
      <p:sp>
        <p:nvSpPr>
          <p:cNvPr id="4" name="Rectangle 3"/>
          <p:cNvSpPr/>
          <p:nvPr/>
        </p:nvSpPr>
        <p:spPr>
          <a:xfrm>
            <a:off x="1600200" y="3697070"/>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00200" y="1828800"/>
            <a:ext cx="8991600" cy="2308324"/>
          </a:xfrm>
          <a:prstGeom prst="rect">
            <a:avLst/>
          </a:prstGeom>
          <a:solidFill>
            <a:schemeClr val="bg1"/>
          </a:solidFill>
        </p:spPr>
        <p:txBody>
          <a:bodyPr wrap="square">
            <a:spAutoFit/>
          </a:bodyPr>
          <a:lstStyle/>
          <a:p>
            <a:r>
              <a:rPr lang="en-IN" dirty="0">
                <a:solidFill>
                  <a:srgbClr val="0077AA"/>
                </a:solidFill>
                <a:latin typeface="Liberation Mono"/>
              </a:rPr>
              <a:t>CREATE TRIGGER trigger_name</a:t>
            </a:r>
          </a:p>
          <a:p>
            <a:r>
              <a:rPr lang="en-IN" dirty="0">
                <a:solidFill>
                  <a:srgbClr val="0077AA"/>
                </a:solidFill>
                <a:latin typeface="Liberation Mono"/>
              </a:rPr>
              <a:t>    trigger_time trigger_event</a:t>
            </a:r>
          </a:p>
          <a:p>
            <a:r>
              <a:rPr lang="en-IN" dirty="0">
                <a:solidFill>
                  <a:srgbClr val="0077AA"/>
                </a:solidFill>
                <a:latin typeface="Liberation Mono"/>
              </a:rPr>
              <a:t>    ON tbl_name FOR EACH ROW</a:t>
            </a:r>
          </a:p>
          <a:p>
            <a:r>
              <a:rPr lang="en-IN" dirty="0">
                <a:solidFill>
                  <a:srgbClr val="0077AA"/>
                </a:solidFill>
                <a:latin typeface="Liberation Mono"/>
              </a:rPr>
              <a:t>    trigger_body</a:t>
            </a:r>
          </a:p>
          <a:p>
            <a:endParaRPr lang="en-IN" dirty="0">
              <a:solidFill>
                <a:srgbClr val="0077AA"/>
              </a:solidFill>
              <a:latin typeface="Liberation Mono"/>
            </a:endParaRPr>
          </a:p>
          <a:p>
            <a:r>
              <a:rPr lang="en-IN" dirty="0">
                <a:solidFill>
                  <a:srgbClr val="0077AA"/>
                </a:solidFill>
                <a:latin typeface="Liberation Mono"/>
              </a:rPr>
              <a:t>trigger_time: { BEFORE | AFTER }</a:t>
            </a:r>
          </a:p>
          <a:p>
            <a:endParaRPr lang="en-IN" dirty="0">
              <a:solidFill>
                <a:srgbClr val="0077AA"/>
              </a:solidFill>
              <a:latin typeface="Liberation Mono"/>
            </a:endParaRPr>
          </a:p>
          <a:p>
            <a:r>
              <a:rPr lang="en-IN" dirty="0">
                <a:solidFill>
                  <a:srgbClr val="0077AA"/>
                </a:solidFill>
                <a:latin typeface="Liberation Mono"/>
              </a:rPr>
              <a:t>trigger_event: { INSERT | UPDATE | DELETE }</a:t>
            </a:r>
          </a:p>
        </p:txBody>
      </p:sp>
      <p:sp>
        <p:nvSpPr>
          <p:cNvPr id="6" name="Rectangle 5"/>
          <p:cNvSpPr/>
          <p:nvPr/>
        </p:nvSpPr>
        <p:spPr>
          <a:xfrm>
            <a:off x="1600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p>
        </p:txBody>
      </p:sp>
      <p:sp>
        <p:nvSpPr>
          <p:cNvPr id="7" name="Rectangle 6"/>
          <p:cNvSpPr/>
          <p:nvPr/>
        </p:nvSpPr>
        <p:spPr>
          <a:xfrm>
            <a:off x="1676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87286" y="5410200"/>
            <a:ext cx="5704114" cy="400110"/>
          </a:xfrm>
          <a:prstGeom prst="rect">
            <a:avLst/>
          </a:prstGeom>
          <a:solidFill>
            <a:srgbClr val="DC525C"/>
          </a:solidFill>
        </p:spPr>
        <p:txBody>
          <a:bodyPr wrap="square">
            <a:spAutoFit/>
          </a:bodyPr>
          <a:lstStyle/>
          <a:p>
            <a:r>
              <a:rPr lang="en-IN" sz="2000" dirty="0">
                <a:solidFill>
                  <a:srgbClr val="FFC000"/>
                </a:solidFill>
                <a:latin typeface="Arial" panose="020B0604020202020204" pitchFamily="34" charset="0"/>
                <a:cs typeface="Arial" panose="020B0604020202020204" pitchFamily="34" charset="0"/>
              </a:rPr>
              <a:t>DESC INFORMATION_SCHEMA.TRIGGERS</a:t>
            </a: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44868" y="685801"/>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2260700"/>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676400" y="838201"/>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676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 trigger_event 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2600" y="990601"/>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row or delete the row, regardless of whether the attempt subsequently succeeds.</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1600200" y="1688069"/>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1600200" y="2630270"/>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a:latin typeface="Arial" panose="020B0604020202020204" pitchFamily="34" charset="0"/>
                <a:cs typeface="Arial" panose="020B0604020202020204" pitchFamily="34" charset="0"/>
              </a:rPr>
              <a:t>OLD </a:t>
            </a:r>
            <a:r>
              <a:rPr lang="en-IN" dirty="0">
                <a:latin typeface="Arial" panose="020B0604020202020204" pitchFamily="34" charset="0"/>
                <a:cs typeface="Arial" panose="020B0604020202020204" pitchFamily="34" charset="0"/>
              </a:rPr>
              <a:t>row. </a:t>
            </a: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a:latin typeface="Arial" panose="020B0604020202020204" pitchFamily="34" charset="0"/>
                <a:cs typeface="Arial" panose="020B0604020202020204" pitchFamily="34" charset="0"/>
              </a:rPr>
              <a:t>NEW </a:t>
            </a:r>
            <a:r>
              <a:rPr lang="en-IN" dirty="0">
                <a:latin typeface="Arial" panose="020B0604020202020204" pitchFamily="34" charset="0"/>
                <a:cs typeface="Arial" panose="020B0604020202020204" pitchFamily="34" charset="0"/>
              </a:rPr>
              <a:t>row. </a:t>
            </a: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1752600" y="4419601"/>
            <a:ext cx="8763000" cy="132343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5105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degree, cardinality, domain, and union in database?</a:t>
            </a:r>
            <a:endParaRPr lang="en-US" sz="36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676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76400" y="1881664"/>
            <a:ext cx="8839200" cy="369332"/>
          </a:xfrm>
          <a:prstGeom prst="rect">
            <a:avLst/>
          </a:prstGeom>
          <a:solidFill>
            <a:schemeClr val="bg1"/>
          </a:solidFill>
        </p:spPr>
        <p:txBody>
          <a:bodyPr wrap="square">
            <a:spAutoFit/>
          </a:bodyPr>
          <a:lstStyle/>
          <a:p>
            <a:r>
              <a:rPr lang="en-IN" dirty="0">
                <a:solidFill>
                  <a:srgbClr val="0077AA"/>
                </a:solidFill>
                <a:latin typeface="Liberation Mono"/>
              </a:rPr>
              <a:t>DROP TRIGGER [IF EXISTS] [schema_name.]trigger_name</a:t>
            </a: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676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1752600" y="3886201"/>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752600" y="78807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1752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52600" y="2677887"/>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1752600" y="4761362"/>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1752600" y="60960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2600" y="3048001"/>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1752600" y="76200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52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2600" y="767478"/>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1752600" y="3586878"/>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5257800" y="4800601"/>
            <a:ext cx="5029200" cy="646331"/>
          </a:xfrm>
          <a:prstGeom prst="rect">
            <a:avLst/>
          </a:prstGeom>
        </p:spPr>
        <p:txBody>
          <a:bodyPr wrap="square">
            <a:spAutoFit/>
          </a:bodyPr>
          <a:lstStyle/>
          <a:p>
            <a:r>
              <a:rPr lang="en-US" dirty="0">
                <a:solidFill>
                  <a:srgbClr val="FF0000"/>
                </a:solidFill>
              </a:rPr>
              <a:t>ERROR 1362 (HY000): Updating of NEW row is not allowed in after trigger</a:t>
            </a:r>
          </a:p>
        </p:txBody>
      </p:sp>
      <p:sp>
        <p:nvSpPr>
          <p:cNvPr id="8" name="Rectangle 7"/>
          <p:cNvSpPr/>
          <p:nvPr/>
        </p:nvSpPr>
        <p:spPr>
          <a:xfrm>
            <a:off x="3200400" y="5562601"/>
            <a:ext cx="7239000" cy="646331"/>
          </a:xfrm>
          <a:prstGeom prst="rect">
            <a:avLst/>
          </a:prstGeom>
        </p:spPr>
        <p:txBody>
          <a:bodyPr wrap="square">
            <a:spAutoFit/>
          </a:bodyPr>
          <a:lstStyle/>
          <a:p>
            <a:r>
              <a:rPr lang="en-US" dirty="0">
                <a:solidFill>
                  <a:srgbClr val="0083A2"/>
                </a:solidFill>
              </a:rPr>
              <a:t>mysql&gt; insert into emp (empno,  ename,  sal,  mgr,  deptno) values(1, ‘ abc',   -10000,  7788, 10);</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52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52600" y="906483"/>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5638800" y="1981200"/>
            <a:ext cx="4724400" cy="369332"/>
          </a:xfrm>
          <a:prstGeom prst="rect">
            <a:avLst/>
          </a:prstGeom>
        </p:spPr>
        <p:txBody>
          <a:bodyPr wrap="square">
            <a:spAutoFit/>
          </a:bodyPr>
          <a:lstStyle/>
          <a:p>
            <a:r>
              <a:rPr lang="en-US" dirty="0">
                <a:solidFill>
                  <a:schemeClr val="accent4">
                    <a:lumMod val="75000"/>
                  </a:schemeClr>
                </a:solidFill>
              </a:rPr>
              <a:t>mysql&gt; insert into dept values(2, '</a:t>
            </a:r>
            <a:r>
              <a:rPr lang="en-US" dirty="0" err="1">
                <a:solidFill>
                  <a:schemeClr val="accent4">
                    <a:lumMod val="75000"/>
                  </a:schemeClr>
                </a:solidFill>
              </a:rPr>
              <a:t>abc</a:t>
            </a:r>
            <a:r>
              <a:rPr lang="en-US" dirty="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752600" y="774681"/>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752600" y="4038601"/>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domain constraint in database?</a:t>
            </a:r>
            <a:endParaRPr lang="en-US" sz="36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676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Domain Constraint =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Important SQL statements</a:t>
            </a:r>
          </a:p>
        </p:txBody>
      </p:sp>
    </p:spTree>
    <p:extLst>
      <p:ext uri="{BB962C8B-B14F-4D97-AF65-F5344CB8AC3E}">
        <p14:creationId xmlns:p14="http://schemas.microsoft.com/office/powerpoint/2010/main" val="1734163277"/>
      </p:ext>
    </p:extLst>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statements</a:t>
            </a:r>
          </a:p>
        </p:txBody>
      </p:sp>
      <p:sp>
        <p:nvSpPr>
          <p:cNvPr id="5" name="Rectangle 4"/>
          <p:cNvSpPr/>
          <p:nvPr/>
        </p:nvSpPr>
        <p:spPr>
          <a:xfrm>
            <a:off x="1524000" y="685800"/>
            <a:ext cx="9144000" cy="707886"/>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1. Find 2</a:t>
            </a:r>
            <a:r>
              <a:rPr lang="en-IN" sz="2000" b="1" baseline="30000" dirty="0">
                <a:latin typeface="Calibri" panose="020F0502020204030204" pitchFamily="34" charset="0"/>
                <a:cs typeface="Calibri" panose="020F0502020204030204" pitchFamily="34" charset="0"/>
              </a:rPr>
              <a:t>nd</a:t>
            </a:r>
            <a:r>
              <a:rPr lang="en-IN" sz="2000" b="1" dirty="0">
                <a:latin typeface="Calibri" panose="020F0502020204030204" pitchFamily="34" charset="0"/>
                <a:cs typeface="Calibri" panose="020F0502020204030204" pitchFamily="34" charset="0"/>
              </a:rPr>
              <a:t> highest salary</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1524000" y="1600200"/>
            <a:ext cx="9144000" cy="707886"/>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2. Find 2</a:t>
            </a:r>
            <a:r>
              <a:rPr lang="en-IN" sz="2000" b="1" baseline="30000" dirty="0">
                <a:latin typeface="Calibri" panose="020F0502020204030204" pitchFamily="34" charset="0"/>
                <a:cs typeface="Calibri" panose="020F0502020204030204" pitchFamily="34" charset="0"/>
              </a:rPr>
              <a:t>nd</a:t>
            </a:r>
            <a:r>
              <a:rPr lang="en-IN" sz="2000" b="1" dirty="0">
                <a:latin typeface="Calibri" panose="020F0502020204030204" pitchFamily="34" charset="0"/>
                <a:cs typeface="Calibri" panose="020F0502020204030204" pitchFamily="34" charset="0"/>
              </a:rPr>
              <a:t> lowest salary</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1524000" y="2514601"/>
            <a:ext cx="9144000" cy="1015663"/>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3. Find 2</a:t>
            </a:r>
            <a:r>
              <a:rPr lang="en-IN" sz="2000" b="1" baseline="30000" dirty="0">
                <a:latin typeface="Calibri" panose="020F0502020204030204" pitchFamily="34" charset="0"/>
                <a:cs typeface="Calibri" panose="020F0502020204030204" pitchFamily="34" charset="0"/>
              </a:rPr>
              <a:t>nd</a:t>
            </a:r>
            <a:r>
              <a:rPr lang="en-IN" sz="2000" b="1" dirty="0">
                <a:latin typeface="Calibri" panose="020F0502020204030204" pitchFamily="34" charset="0"/>
                <a:cs typeface="Calibri" panose="020F0502020204030204" pitchFamily="34" charset="0"/>
              </a:rPr>
              <a:t> highest salary of each department</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NOT IN (SELECT MAX(SAL) FROM EMP GROUP BY DEPTNO) GROUP BY DEPTNO;</a:t>
            </a:r>
          </a:p>
        </p:txBody>
      </p:sp>
      <p:sp>
        <p:nvSpPr>
          <p:cNvPr id="8" name="Rectangle 7"/>
          <p:cNvSpPr/>
          <p:nvPr/>
        </p:nvSpPr>
        <p:spPr>
          <a:xfrm>
            <a:off x="1524000" y="3654310"/>
            <a:ext cx="9144000" cy="1015663"/>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4. Find 2</a:t>
            </a:r>
            <a:r>
              <a:rPr lang="en-IN" sz="2000" b="1" baseline="30000" dirty="0">
                <a:latin typeface="Calibri" panose="020F0502020204030204" pitchFamily="34" charset="0"/>
                <a:cs typeface="Calibri" panose="020F0502020204030204" pitchFamily="34" charset="0"/>
              </a:rPr>
              <a:t>nd</a:t>
            </a:r>
            <a:r>
              <a:rPr lang="en-IN" sz="2000" b="1" dirty="0">
                <a:latin typeface="Calibri" panose="020F0502020204030204" pitchFamily="34" charset="0"/>
                <a:cs typeface="Calibri" panose="020F0502020204030204" pitchFamily="34" charset="0"/>
              </a:rPr>
              <a:t> lowest salary of each department</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NOT IN (SELECT MIN(SAL) FROM EMP GROUP BY DEPTNO) GROUP BY DEPTNO;</a:t>
            </a:r>
          </a:p>
        </p:txBody>
      </p:sp>
      <p:sp>
        <p:nvSpPr>
          <p:cNvPr id="10" name="Rectangle 9"/>
          <p:cNvSpPr/>
          <p:nvPr/>
        </p:nvSpPr>
        <p:spPr>
          <a:xfrm>
            <a:off x="1524000" y="4808195"/>
            <a:ext cx="9144000" cy="1015663"/>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5. Serial number jobwise</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Interview questions</a:t>
            </a:r>
          </a:p>
        </p:txBody>
      </p:sp>
      <p:sp>
        <p:nvSpPr>
          <p:cNvPr id="5" name="Rectangle 4"/>
          <p:cNvSpPr/>
          <p:nvPr/>
        </p:nvSpPr>
        <p:spPr>
          <a:xfrm>
            <a:off x="1676400" y="5334001"/>
            <a:ext cx="9144000" cy="646331"/>
          </a:xfrm>
          <a:prstGeom prst="rect">
            <a:avLst/>
          </a:prstGeom>
        </p:spPr>
        <p:txBody>
          <a:bodyPr wrap="square">
            <a:spAutoFit/>
          </a:bodyPr>
          <a:lstStyle/>
          <a:p>
            <a:r>
              <a:rPr lang="en-IN" dirty="0"/>
              <a:t>select count(*), e.* from e group by empno, ename, job, </a:t>
            </a:r>
            <a:r>
              <a:rPr lang="en-IN" dirty="0" err="1"/>
              <a:t>mgr</a:t>
            </a:r>
            <a:r>
              <a:rPr lang="en-IN" dirty="0"/>
              <a:t>, hiredate, sal, comm, deptno, bonusid, `user name`, pwd;</a:t>
            </a:r>
          </a:p>
        </p:txBody>
      </p:sp>
      <p:sp>
        <p:nvSpPr>
          <p:cNvPr id="2" name="Rectangle 1"/>
          <p:cNvSpPr/>
          <p:nvPr/>
        </p:nvSpPr>
        <p:spPr>
          <a:xfrm>
            <a:off x="1752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444444"/>
                </a:solidFill>
                <a:latin typeface="GothamRounded-Book"/>
              </a:rPr>
              <a:t>What is the difference 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statements</a:t>
            </a:r>
          </a:p>
        </p:txBody>
      </p:sp>
      <p:sp>
        <p:nvSpPr>
          <p:cNvPr id="5" name="Rectangle 4"/>
          <p:cNvSpPr/>
          <p:nvPr/>
        </p:nvSpPr>
        <p:spPr>
          <a:xfrm>
            <a:off x="1556658" y="688280"/>
            <a:ext cx="1262743"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TABLET Table</a:t>
            </a: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2819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1524001" y="2662796"/>
            <a:ext cx="1110343"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SYRUP Table</a:t>
            </a: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2819402"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1524000" y="4724400"/>
            <a:ext cx="1447800"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INJECTION Table</a:t>
            </a: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2819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1905000"/>
            <a:ext cx="2971800" cy="46434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76400" y="156628"/>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
        <p:nvSpPr>
          <p:cNvPr id="2" name="Rectangle 1"/>
          <p:cNvSpPr/>
          <p:nvPr/>
        </p:nvSpPr>
        <p:spPr>
          <a:xfrm>
            <a:off x="0" y="1828800"/>
            <a:ext cx="7467600" cy="1754326"/>
          </a:xfrm>
          <a:prstGeom prst="rect">
            <a:avLst/>
          </a:prstGeom>
        </p:spPr>
        <p:txBody>
          <a:bodyPr wrap="square">
            <a:spAutoFit/>
          </a:bodyPr>
          <a:lstStyle/>
          <a:p>
            <a:pPr algn="ctr"/>
            <a:r>
              <a:rPr lang="en-US" sz="3600" dirty="0">
                <a:solidFill>
                  <a:srgbClr val="006C86"/>
                </a:solidFill>
                <a:latin typeface="Segoe Print" panose="02000600000000000000" pitchFamily="2" charset="0"/>
              </a:rPr>
              <a:t>success comes from experience and experience comes from bad experiences</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15622612"/>
              </p:ext>
            </p:extLst>
          </p:nvPr>
        </p:nvGraphicFramePr>
        <p:xfrm>
          <a:off x="2057401" y="1600200"/>
          <a:ext cx="1981199" cy="2225040"/>
        </p:xfrm>
        <a:graphic>
          <a:graphicData uri="http://schemas.openxmlformats.org/drawingml/2006/table">
            <a:tbl>
              <a:tblPr firstRow="1" bandRow="1">
                <a:tableStyleId>{5940675A-B579-460E-94D1-54222C63F5DA}</a:tableStyleId>
              </a:tblPr>
              <a:tblGrid>
                <a:gridCol w="495300"/>
                <a:gridCol w="670111"/>
                <a:gridCol w="815788"/>
              </a:tblGrid>
              <a:tr h="370840">
                <a:tc>
                  <a:txBody>
                    <a:bodyPr/>
                    <a:lstStyle/>
                    <a:p>
                      <a:r>
                        <a:rPr lang="en-US" dirty="0" smtClean="0"/>
                        <a:t>65</a:t>
                      </a:r>
                      <a:endParaRPr lang="en-US" dirty="0"/>
                    </a:p>
                  </a:txBody>
                  <a:tcPr/>
                </a:tc>
                <a:tc>
                  <a:txBody>
                    <a:bodyPr/>
                    <a:lstStyle/>
                    <a:p>
                      <a:r>
                        <a:rPr lang="en-US" dirty="0" smtClean="0"/>
                        <a:t>a</a:t>
                      </a:r>
                      <a:endParaRPr lang="en-US" dirty="0"/>
                    </a:p>
                  </a:txBody>
                  <a:tcPr/>
                </a:tc>
                <a:tc>
                  <a:txBody>
                    <a:bodyPr/>
                    <a:lstStyle/>
                    <a:p>
                      <a:r>
                        <a:rPr lang="en-US" dirty="0" smtClean="0"/>
                        <a:t>10</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3" name="TextBox 2"/>
          <p:cNvSpPr txBox="1"/>
          <p:nvPr/>
        </p:nvSpPr>
        <p:spPr>
          <a:xfrm>
            <a:off x="3048000" y="533400"/>
            <a:ext cx="5936240" cy="369332"/>
          </a:xfrm>
          <a:prstGeom prst="rect">
            <a:avLst/>
          </a:prstGeom>
          <a:noFill/>
        </p:spPr>
        <p:txBody>
          <a:bodyPr wrap="none" rtlCol="0">
            <a:spAutoFit/>
          </a:bodyPr>
          <a:lstStyle/>
          <a:p>
            <a:r>
              <a:rPr lang="en-US" dirty="0"/>
              <a:t>Input a = 10, find ascii of a variable and store in 65 array</a:t>
            </a:r>
          </a:p>
        </p:txBody>
      </p:sp>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8800" y="228601"/>
            <a:ext cx="8534400" cy="3693319"/>
          </a:xfrm>
          <a:prstGeom prst="rect">
            <a:avLst/>
          </a:prstGeom>
        </p:spPr>
        <p:txBody>
          <a:bodyPr wrap="square">
            <a:spAutoFit/>
          </a:bodyPr>
          <a:lstStyle/>
          <a:p>
            <a:r>
              <a:rPr lang="en-US" dirty="0"/>
              <a:t>CREATE TABLE nodes (</a:t>
            </a:r>
          </a:p>
          <a:p>
            <a:r>
              <a:rPr lang="en-US" dirty="0"/>
              <a:t>       parent INT,</a:t>
            </a:r>
          </a:p>
          <a:p>
            <a:r>
              <a:rPr lang="en-US" dirty="0"/>
              <a:t>       child INT</a:t>
            </a:r>
          </a:p>
          <a:p>
            <a:r>
              <a:rPr lang="en-US" dirty="0"/>
              <a:t>);</a:t>
            </a:r>
          </a:p>
          <a:p>
            <a:endParaRPr lang="en-US" dirty="0"/>
          </a:p>
          <a:p>
            <a:r>
              <a:rPr lang="en-US" dirty="0"/>
              <a:t>INSERT INTO nodes VALUES</a:t>
            </a:r>
          </a:p>
          <a:p>
            <a:r>
              <a:rPr lang="en-US" dirty="0"/>
              <a:t>       ( 5,  2), ( 5, 3),</a:t>
            </a:r>
          </a:p>
          <a:p>
            <a:r>
              <a:rPr lang="en-US" dirty="0"/>
              <a:t>       (18, 11), (18, 7),</a:t>
            </a:r>
          </a:p>
          <a:p>
            <a:r>
              <a:rPr lang="en-US" dirty="0"/>
              <a:t>       (17,  9), (17, 8),</a:t>
            </a:r>
          </a:p>
          <a:p>
            <a:r>
              <a:rPr lang="en-US" dirty="0"/>
              <a:t>       (26, 13), (26, 1), (26,12),</a:t>
            </a:r>
          </a:p>
          <a:p>
            <a:r>
              <a:rPr lang="en-US" dirty="0"/>
              <a:t>       (15, 10), (15, 5),       </a:t>
            </a:r>
          </a:p>
          <a:p>
            <a:r>
              <a:rPr lang="en-US" dirty="0"/>
              <a:t>       (38, 15), (38, 17), (38, 6),</a:t>
            </a:r>
          </a:p>
          <a:p>
            <a:r>
              <a:rPr lang="en-US" dirty="0"/>
              <a:t>       (NULL, 38), (NULL, 26), (NULL, 18);</a:t>
            </a:r>
          </a:p>
        </p:txBody>
      </p:sp>
    </p:spTree>
    <p:extLst>
      <p:ext uri="{BB962C8B-B14F-4D97-AF65-F5344CB8AC3E}">
        <p14:creationId xmlns:p14="http://schemas.microsoft.com/office/powerpoint/2010/main" val="725624293"/>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0"/>
            <a:ext cx="8763000" cy="6432530"/>
          </a:xfrm>
          <a:prstGeom prst="rect">
            <a:avLst/>
          </a:prstGeom>
        </p:spPr>
        <p:txBody>
          <a:bodyPr wrap="square">
            <a:spAutoFit/>
          </a:bodyPr>
          <a:lstStyle/>
          <a:p>
            <a:r>
              <a:rPr lang="en-US" sz="1600" dirty="0"/>
              <a:t>delimiter $$</a:t>
            </a:r>
          </a:p>
          <a:p>
            <a:r>
              <a:rPr lang="en-US" sz="1600" dirty="0"/>
              <a:t>CREATE PROCEDURE </a:t>
            </a:r>
            <a:r>
              <a:rPr lang="en-US" sz="1600" dirty="0" err="1"/>
              <a:t>find_parts</a:t>
            </a:r>
            <a:r>
              <a:rPr lang="en-US" sz="1600" dirty="0"/>
              <a:t>(seed INT)</a:t>
            </a:r>
          </a:p>
          <a:p>
            <a:r>
              <a:rPr lang="en-US" sz="1600" dirty="0"/>
              <a:t>BEGIN</a:t>
            </a:r>
          </a:p>
          <a:p>
            <a:r>
              <a:rPr lang="en-US" sz="1600" dirty="0"/>
              <a:t>  -- Temporary storage</a:t>
            </a:r>
          </a:p>
          <a:p>
            <a:r>
              <a:rPr lang="en-US" sz="1600" dirty="0"/>
              <a:t>  DROP TABLE IF EXISTS _result;</a:t>
            </a:r>
          </a:p>
          <a:p>
            <a:r>
              <a:rPr lang="en-US" sz="1600" dirty="0"/>
              <a:t>  CREATE TEMPORARY TABLE _result (node INT PRIMARY KEY);</a:t>
            </a:r>
          </a:p>
          <a:p>
            <a:endParaRPr lang="en-US" sz="1600" dirty="0"/>
          </a:p>
          <a:p>
            <a:r>
              <a:rPr lang="en-US" sz="1600" dirty="0"/>
              <a:t>  -- Seeding</a:t>
            </a:r>
          </a:p>
          <a:p>
            <a:r>
              <a:rPr lang="en-US" sz="1600" dirty="0"/>
              <a:t>  INSERT INTO _result VALUES (seed);</a:t>
            </a:r>
          </a:p>
          <a:p>
            <a:endParaRPr lang="en-US" sz="1600" dirty="0"/>
          </a:p>
          <a:p>
            <a:r>
              <a:rPr lang="en-US" sz="1600" dirty="0"/>
              <a:t>  -- Iteration</a:t>
            </a:r>
          </a:p>
          <a:p>
            <a:r>
              <a:rPr lang="en-US" sz="1600" dirty="0"/>
              <a:t>  DROP TABLE IF EXISTS _</a:t>
            </a:r>
            <a:r>
              <a:rPr lang="en-US" sz="1600" dirty="0" err="1"/>
              <a:t>tmp</a:t>
            </a:r>
            <a:r>
              <a:rPr lang="en-US" sz="1600" dirty="0"/>
              <a:t>;</a:t>
            </a:r>
          </a:p>
          <a:p>
            <a:r>
              <a:rPr lang="en-US" sz="1600" dirty="0"/>
              <a:t>  CREATE TEMPORARY TABLE _</a:t>
            </a:r>
            <a:r>
              <a:rPr lang="en-US" sz="1600" dirty="0" err="1"/>
              <a:t>tmp</a:t>
            </a:r>
            <a:r>
              <a:rPr lang="en-US" sz="1600" dirty="0"/>
              <a:t> LIKE _result;</a:t>
            </a:r>
          </a:p>
          <a:p>
            <a:r>
              <a:rPr lang="en-US" sz="1600" dirty="0"/>
              <a:t>  REPEAT</a:t>
            </a:r>
          </a:p>
          <a:p>
            <a:r>
              <a:rPr lang="en-US" sz="1600" dirty="0"/>
              <a:t>    TRUNCATE TABLE _</a:t>
            </a:r>
            <a:r>
              <a:rPr lang="en-US" sz="1600" dirty="0" err="1"/>
              <a:t>tmp</a:t>
            </a:r>
            <a:r>
              <a:rPr lang="en-US" sz="1600" dirty="0"/>
              <a:t>;</a:t>
            </a:r>
          </a:p>
          <a:p>
            <a:r>
              <a:rPr lang="en-US" sz="1600" dirty="0"/>
              <a:t>    INSERT INTO _</a:t>
            </a:r>
            <a:r>
              <a:rPr lang="en-US" sz="1600" dirty="0" err="1"/>
              <a:t>tmp</a:t>
            </a:r>
            <a:r>
              <a:rPr lang="en-US" sz="1600" dirty="0"/>
              <a:t> SELECT child AS node</a:t>
            </a:r>
          </a:p>
          <a:p>
            <a:r>
              <a:rPr lang="en-US" sz="1600" dirty="0"/>
              <a:t>      FROM _result JOIN nodes ON node = parent;</a:t>
            </a:r>
          </a:p>
          <a:p>
            <a:endParaRPr lang="en-US" sz="1600" dirty="0"/>
          </a:p>
          <a:p>
            <a:r>
              <a:rPr lang="en-US" sz="1600" dirty="0"/>
              <a:t>    INSERT IGNORE INTO _result SELECT node FROM _</a:t>
            </a:r>
            <a:r>
              <a:rPr lang="en-US" sz="1600" dirty="0" err="1"/>
              <a:t>tmp</a:t>
            </a:r>
            <a:r>
              <a:rPr lang="en-US" sz="1600" dirty="0"/>
              <a:t>;</a:t>
            </a:r>
          </a:p>
          <a:p>
            <a:r>
              <a:rPr lang="en-US" sz="1600" dirty="0"/>
              <a:t>  UNTIL ROW_COUNT() = 0</a:t>
            </a:r>
          </a:p>
          <a:p>
            <a:r>
              <a:rPr lang="en-US" sz="1600" dirty="0"/>
              <a:t>  END REPEAT;</a:t>
            </a:r>
          </a:p>
          <a:p>
            <a:r>
              <a:rPr lang="en-US" sz="1600" dirty="0"/>
              <a:t>  DROP TABLE _</a:t>
            </a:r>
            <a:r>
              <a:rPr lang="en-US" sz="1600" dirty="0" err="1"/>
              <a:t>tmp</a:t>
            </a:r>
            <a:r>
              <a:rPr lang="en-US" sz="1600" dirty="0"/>
              <a:t>;</a:t>
            </a:r>
          </a:p>
          <a:p>
            <a:r>
              <a:rPr lang="en-US" sz="1600" dirty="0"/>
              <a:t>  SELECT * FROM _result;</a:t>
            </a:r>
          </a:p>
          <a:p>
            <a:r>
              <a:rPr lang="en-US" sz="1600" dirty="0"/>
              <a:t>END $$</a:t>
            </a:r>
          </a:p>
          <a:p>
            <a:r>
              <a:rPr lang="en-US" sz="1600" dirty="0"/>
              <a:t>delimiter ;</a:t>
            </a:r>
          </a:p>
        </p:txBody>
      </p:sp>
    </p:spTree>
    <p:extLst>
      <p:ext uri="{BB962C8B-B14F-4D97-AF65-F5344CB8AC3E}">
        <p14:creationId xmlns:p14="http://schemas.microsoft.com/office/powerpoint/2010/main" val="25063539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752600" y="344270"/>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a:solidFill>
                  <a:srgbClr val="FF9900"/>
                </a:solidFill>
                <a:latin typeface="Arial" pitchFamily="34" charset="0"/>
                <a:cs typeface="Arial" pitchFamily="34" charset="0"/>
              </a:rPr>
              <a:t>?</a:t>
            </a:r>
            <a:endParaRPr lang="en-US" sz="36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679576" y="1001487"/>
            <a:ext cx="8912225" cy="5078313"/>
          </a:xfrm>
          <a:prstGeom prst="rect">
            <a:avLst/>
          </a:prstGeom>
        </p:spPr>
        <p:txBody>
          <a:bodyPr wrap="square">
            <a:spAutoFit/>
          </a:bodyPr>
          <a:lstStyle/>
          <a:p>
            <a:r>
              <a:rPr lang="en-US" dirty="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1600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(EmployeeID, FullName, SSN, 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19600" y="304801"/>
            <a:ext cx="6172200" cy="1169551"/>
          </a:xfrm>
          <a:prstGeom prst="rect">
            <a:avLst/>
          </a:prstGeom>
        </p:spPr>
        <p:txBody>
          <a:bodyPr wrap="square">
            <a:spAutoFit/>
          </a:bodyPr>
          <a:lstStyle/>
          <a:p>
            <a:pPr lvl="0" algn="r">
              <a:spcBef>
                <a:spcPct val="0"/>
              </a:spcBef>
              <a:defRPr/>
            </a:pPr>
            <a:r>
              <a:rPr lang="en-IN" sz="3500" b="1" i="1" dirty="0">
                <a:solidFill>
                  <a:srgbClr val="FF9900"/>
                </a:solidFill>
                <a:latin typeface="Arial" pitchFamily="34" charset="0"/>
                <a:cs typeface="Arial" pitchFamily="34" charset="0"/>
              </a:rPr>
              <a:t>A domain constraint and data integrity?</a:t>
            </a:r>
            <a:endParaRPr lang="en-US" sz="35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676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Domain Constraint =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676400" y="2819401"/>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a:t>. </a:t>
            </a:r>
            <a:r>
              <a:rPr lang="en-IN" sz="2000" dirty="0">
                <a:solidFill>
                  <a:srgbClr val="0089A4"/>
                </a:solidFill>
                <a:latin typeface="Gentium Basic"/>
              </a:rPr>
              <a:t>Data integrity is normally enforced in a database by a series of integrity constraints or rules. </a:t>
            </a:r>
          </a:p>
        </p:txBody>
      </p:sp>
      <p:sp>
        <p:nvSpPr>
          <p:cNvPr id="6" name="Rectangle 5"/>
          <p:cNvSpPr/>
          <p:nvPr/>
        </p:nvSpPr>
        <p:spPr>
          <a:xfrm>
            <a:off x="1790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a:solidFill>
                  <a:srgbClr val="006C86"/>
                </a:solidFill>
              </a:rPr>
              <a:t>Referential</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a:solidFill>
                  <a:srgbClr val="006C86"/>
                </a:solidFill>
              </a:rPr>
              <a:t>Domain</a:t>
            </a:r>
            <a:r>
              <a:rPr lang="en-IN" sz="2000" i="1" dirty="0">
                <a:solidFill>
                  <a:srgbClr val="006C86"/>
                </a:solidFill>
              </a:rPr>
              <a:t> </a:t>
            </a:r>
            <a:r>
              <a:rPr lang="en-IN" sz="2000" b="1" i="1" dirty="0">
                <a:solidFill>
                  <a:srgbClr val="006C86"/>
                </a:solidFill>
              </a:rPr>
              <a:t>integrity</a:t>
            </a:r>
            <a:r>
              <a:rPr lang="en-IN" sz="2000" i="1" dirty="0">
                <a:solidFill>
                  <a:srgbClr val="006C86"/>
                </a:solidFill>
              </a:rPr>
              <a:t> </a:t>
            </a:r>
            <a:r>
              <a:rPr lang="en-IN" sz="2000" dirty="0">
                <a:solidFill>
                  <a:srgbClr val="006C86"/>
                </a:solidFill>
              </a:rPr>
              <a:t>A domain is a set of values of the same type.</a:t>
            </a:r>
          </a:p>
        </p:txBody>
      </p:sp>
      <p:sp>
        <p:nvSpPr>
          <p:cNvPr id="7" name="Rectangle 6"/>
          <p:cNvSpPr/>
          <p:nvPr/>
        </p:nvSpPr>
        <p:spPr>
          <a:xfrm>
            <a:off x="1676400" y="4058893"/>
            <a:ext cx="7924800" cy="707886"/>
          </a:xfrm>
          <a:prstGeom prst="rect">
            <a:avLst/>
          </a:prstGeom>
        </p:spPr>
        <p:txBody>
          <a:bodyPr wrap="square">
            <a:spAutoFit/>
          </a:bodyPr>
          <a:lstStyle/>
          <a:p>
            <a:r>
              <a:rPr lang="en-IN" sz="2000" dirty="0">
                <a:solidFill>
                  <a:srgbClr val="0089A4"/>
                </a:solidFill>
                <a:latin typeface="Gentium Basic"/>
              </a:rPr>
              <a:t>Three types of integrity 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1524000" y="7938"/>
            <a:ext cx="5638800" cy="830997"/>
          </a:xfrm>
          <a:prstGeom prst="rect">
            <a:avLst/>
          </a:prstGeom>
        </p:spPr>
        <p:txBody>
          <a:bodyPr wrap="square">
            <a:spAutoFit/>
          </a:bodyPr>
          <a:lstStyle/>
          <a:p>
            <a:r>
              <a:rPr lang="en-IN" sz="2400" dirty="0">
                <a:solidFill>
                  <a:srgbClr val="C74C49"/>
                </a:solidFill>
              </a:rPr>
              <a:t>Data integrity refers to the correctness and completeness of data.</a:t>
            </a: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Common relationships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 - Binary</a:t>
            </a:r>
          </a:p>
        </p:txBody>
      </p:sp>
      <p:sp>
        <p:nvSpPr>
          <p:cNvPr id="3" name="Rectangle 2"/>
          <p:cNvSpPr/>
          <p:nvPr/>
        </p:nvSpPr>
        <p:spPr>
          <a:xfrm>
            <a:off x="1687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relationship.</a:t>
            </a: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676400" y="997804"/>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a:t>
            </a:r>
            <a:r>
              <a:rPr lang="en-IN" sz="2400" dirty="0">
                <a:latin typeface="Arial" panose="020B0604020202020204" pitchFamily="34" charset="0"/>
                <a:cs typeface="Arial" panose="020B0604020202020204" pitchFamily="34" charset="0"/>
              </a:rPr>
              <a:t>, 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 - Unary</a:t>
            </a:r>
          </a:p>
        </p:txBody>
      </p:sp>
      <p:sp>
        <p:nvSpPr>
          <p:cNvPr id="3" name="Rectangle 2"/>
          <p:cNvSpPr/>
          <p:nvPr/>
        </p:nvSpPr>
        <p:spPr>
          <a:xfrm>
            <a:off x="1687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676400" y="997804"/>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a:t>
            </a:r>
            <a:r>
              <a:rPr lang="en-IN" sz="2400" dirty="0">
                <a:latin typeface="Arial" panose="020B0604020202020204" pitchFamily="34" charset="0"/>
                <a:cs typeface="Arial" panose="020B0604020202020204" pitchFamily="34" charset="0"/>
              </a:rPr>
              <a:t>, 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 - Ternary</a:t>
            </a:r>
          </a:p>
        </p:txBody>
      </p:sp>
      <p:sp>
        <p:nvSpPr>
          <p:cNvPr id="3" name="Rectangle 2"/>
          <p:cNvSpPr/>
          <p:nvPr/>
        </p:nvSpPr>
        <p:spPr>
          <a:xfrm>
            <a:off x="1687286" y="2133600"/>
            <a:ext cx="8599714" cy="40011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676400" y="997804"/>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a:t>
            </a:r>
            <a:r>
              <a:rPr lang="en-IN" sz="2400" dirty="0">
                <a:latin typeface="Arial" panose="020B0604020202020204" pitchFamily="34" charset="0"/>
                <a:cs typeface="Arial" panose="020B0604020202020204" pitchFamily="34" charset="0"/>
              </a:rPr>
              <a:t>, 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699612" y="2438967"/>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a:latin typeface="Arial" pitchFamily="34" charset="0"/>
                <a:cs typeface="Arial" pitchFamily="34" charset="0"/>
              </a:rPr>
              <a:t>one-to-one (1:1)</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one-to-many (1:M)</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many-to-many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5791201" y="2166090"/>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6004913" y="4620422"/>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5929313" y="2995047"/>
            <a:ext cx="2828925" cy="1333500"/>
          </a:xfrm>
          <a:prstGeom prst="rect">
            <a:avLst/>
          </a:prstGeom>
        </p:spPr>
      </p:pic>
      <p:sp>
        <p:nvSpPr>
          <p:cNvPr id="4" name="Rectangle 3"/>
          <p:cNvSpPr/>
          <p:nvPr/>
        </p:nvSpPr>
        <p:spPr>
          <a:xfrm>
            <a:off x="1596492" y="1174532"/>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531" y="1143001"/>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331" y="841061"/>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96493" y="997804"/>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2171700"/>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2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4821693"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652840" y="3799922"/>
            <a:ext cx="1292225" cy="1574149"/>
          </a:xfrm>
          <a:prstGeom prst="rect">
            <a:avLst/>
          </a:prstGeom>
        </p:spPr>
        <p:txBody>
          <a:bodyPr wrap="square">
            <a:spAutoFit/>
          </a:bodyPr>
          <a:lstStyle/>
          <a:p>
            <a:pPr>
              <a:lnSpc>
                <a:spcPct val="107000"/>
              </a:lnSpc>
            </a:pPr>
            <a:r>
              <a:rPr lang="en-IN" b="1" u="heavy"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Name</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7981432" y="3772908"/>
            <a:ext cx="2534168" cy="1870512"/>
          </a:xfrm>
          <a:prstGeom prst="rect">
            <a:avLst/>
          </a:prstGeom>
        </p:spPr>
        <p:txBody>
          <a:bodyPr wrap="square">
            <a:spAutoFit/>
          </a:bodyPr>
          <a:lstStyle/>
          <a:p>
            <a:pPr>
              <a:lnSpc>
                <a:spcPct val="107000"/>
              </a:lnSpc>
            </a:pPr>
            <a:r>
              <a:rPr lang="en-IN" b="1" u="heavy"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personID (not null, unique, and foreign key)</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3048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96493" y="997804"/>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171700"/>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8382000" y="3810000"/>
            <a:ext cx="2286000" cy="1870512"/>
          </a:xfrm>
          <a:prstGeom prst="rect">
            <a:avLst/>
          </a:prstGeom>
        </p:spPr>
        <p:txBody>
          <a:bodyPr wrap="square">
            <a:spAutoFit/>
          </a:bodyPr>
          <a:lstStyle/>
          <a:p>
            <a:pPr>
              <a:lnSpc>
                <a:spcPct val="107000"/>
              </a:lnSpc>
            </a:pPr>
            <a:r>
              <a:rPr lang="en-IN" b="1" u="heavy"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pPr>
            <a:r>
              <a:rPr lang="en-IN" b="1"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Name</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Qty</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652840" y="3799922"/>
            <a:ext cx="1292225" cy="1574149"/>
          </a:xfrm>
          <a:prstGeom prst="rect">
            <a:avLst/>
          </a:prstGeom>
        </p:spPr>
        <p:txBody>
          <a:bodyPr wrap="square">
            <a:spAutoFit/>
          </a:bodyPr>
          <a:lstStyle/>
          <a:p>
            <a:pPr>
              <a:lnSpc>
                <a:spcPct val="107000"/>
              </a:lnSpc>
            </a:pPr>
            <a:r>
              <a:rPr lang="en-IN" b="1" u="heavy"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Name</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676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96493" y="997804"/>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department may have many employees, but each employee can </a:t>
            </a:r>
            <a:r>
              <a:rPr lang="en-IN" sz="2400">
                <a:latin typeface="Arial" panose="020B0604020202020204" pitchFamily="34" charset="0"/>
                <a:cs typeface="Arial" panose="020B0604020202020204" pitchFamily="34" charset="0"/>
              </a:rPr>
              <a:t>work only in </a:t>
            </a:r>
            <a:r>
              <a:rPr lang="en-IN" sz="2400" dirty="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71700"/>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96493" y="997804"/>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2135187"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508" y="1263892"/>
            <a:ext cx="7110984" cy="2352097"/>
          </a:xfrm>
          <a:prstGeom prst="rect">
            <a:avLst/>
          </a:prstGeom>
        </p:spPr>
      </p:pic>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676400" y="838201"/>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may 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is involved in the relationship, e.g., each student must be guided by a professor (there are no students who are not guided by any professor. This 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are involved in the relationship, e.g., not every professor guides a student (there are professors who don’t). A 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77500" lnSpcReduction="20000"/>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The three levels of database architecture</a:t>
            </a:r>
          </a:p>
        </p:txBody>
      </p:sp>
    </p:spTree>
    <p:extLst>
      <p:ext uri="{BB962C8B-B14F-4D97-AF65-F5344CB8AC3E}">
        <p14:creationId xmlns:p14="http://schemas.microsoft.com/office/powerpoint/2010/main" val="13833695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679575" y="990601"/>
            <a:ext cx="8836025" cy="246221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a:solidFill>
                  <a:srgbClr val="C00000"/>
                </a:solidFill>
                <a:latin typeface="Arial" panose="020B0604020202020204" pitchFamily="34" charset="0"/>
                <a:cs typeface="Arial" panose="020B0604020202020204" pitchFamily="34" charset="0"/>
              </a:rPr>
              <a:t>Physical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This is the lowest level in the three level architecture. It is also known as the </a:t>
            </a:r>
            <a:r>
              <a:rPr lang="en-US" sz="2000" b="1" i="1" dirty="0">
                <a:latin typeface="Arial" panose="020B0604020202020204" pitchFamily="34" charset="0"/>
                <a:cs typeface="Arial" panose="020B0604020202020204" pitchFamily="34" charset="0"/>
              </a:rPr>
              <a:t>internal level</a:t>
            </a:r>
            <a:r>
              <a:rPr lang="en-US" sz="2000" dirty="0">
                <a:latin typeface="Arial" panose="020B0604020202020204" pitchFamily="34" charset="0"/>
                <a:cs typeface="Arial" panose="020B0604020202020204" pitchFamily="34" charset="0"/>
              </a:rPr>
              <a:t>. The physical level describes how data is actually stored in the database. In the lowest level, this data is stored in the external hard drives in the form of bits and at a little high level, it can be said that the data is stored in files and folders. The physical level also discusses compression and encryption techniques.</a:t>
            </a:r>
            <a:endParaRPr lang="en-US" sz="20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 Level</a:t>
            </a:r>
          </a:p>
        </p:txBody>
      </p:sp>
    </p:spTree>
    <p:extLst>
      <p:ext uri="{BB962C8B-B14F-4D97-AF65-F5344CB8AC3E}">
        <p14:creationId xmlns:p14="http://schemas.microsoft.com/office/powerpoint/2010/main" val="40451600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Level</a:t>
            </a:r>
          </a:p>
        </p:txBody>
      </p:sp>
      <p:sp>
        <p:nvSpPr>
          <p:cNvPr id="6" name="Rectangle 1"/>
          <p:cNvSpPr>
            <a:spLocks noChangeArrowheads="1"/>
          </p:cNvSpPr>
          <p:nvPr/>
        </p:nvSpPr>
        <p:spPr bwMode="auto">
          <a:xfrm>
            <a:off x="1679575" y="990600"/>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a:solidFill>
                  <a:srgbClr val="C00000"/>
                </a:solidFill>
                <a:latin typeface="Arial" panose="020B0604020202020204" pitchFamily="34" charset="0"/>
                <a:cs typeface="Arial" panose="020B0604020202020204" pitchFamily="34" charset="0"/>
              </a:rPr>
              <a:t>Conceptual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The conceptual level is at a higher level than the physical level. It is also known as the </a:t>
            </a:r>
            <a:r>
              <a:rPr lang="en-US" sz="2000" b="1" i="1" dirty="0"/>
              <a:t>logical level</a:t>
            </a:r>
            <a:r>
              <a:rPr lang="en-US" sz="2000" dirty="0"/>
              <a:t>. It describes how the database appears to the users conceptually and the relationships between various data tables. The conceptual level does not care for how the data in the database is actually stored.</a:t>
            </a:r>
            <a:endParaRPr lang="en-US" sz="20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3881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External Level</a:t>
            </a:r>
          </a:p>
        </p:txBody>
      </p:sp>
      <p:sp>
        <p:nvSpPr>
          <p:cNvPr id="9" name="Rectangle 1"/>
          <p:cNvSpPr>
            <a:spLocks noChangeArrowheads="1"/>
          </p:cNvSpPr>
          <p:nvPr/>
        </p:nvSpPr>
        <p:spPr bwMode="auto">
          <a:xfrm>
            <a:off x="1679575" y="969764"/>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a:solidFill>
                  <a:srgbClr val="C00000"/>
                </a:solidFill>
                <a:latin typeface="Arial" panose="020B0604020202020204" pitchFamily="34" charset="0"/>
                <a:cs typeface="Arial" panose="020B0604020202020204" pitchFamily="34" charset="0"/>
              </a:rPr>
              <a:t>External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This is the highest level in the three level architecture and closest to the user. It is also known as the </a:t>
            </a:r>
            <a:r>
              <a:rPr lang="en-US" sz="2000" b="1" i="1" dirty="0"/>
              <a:t>view level</a:t>
            </a:r>
            <a:r>
              <a:rPr lang="en-US" sz="2000" dirty="0"/>
              <a:t>. The external level only shows the relevant database content to the users in the form of views and hides the rest of the data. So different users can see the database as a different view as per their individual requirements.</a:t>
            </a:r>
            <a:endParaRPr lang="en-US" sz="20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86561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Data Modeling?</a:t>
            </a: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1752600" y="1222177"/>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b="1" dirty="0">
                <a:solidFill>
                  <a:srgbClr val="404040"/>
                </a:solidFill>
                <a:latin typeface="Arial" pitchFamily="34" charset="0"/>
                <a:ea typeface="Arial Unicode MS" pitchFamily="34" charset="-128"/>
                <a:cs typeface="Arial" pitchFamily="34" charset="0"/>
              </a:rPr>
              <a:t>Data modeling</a:t>
            </a:r>
            <a:r>
              <a:rPr lang="en-US" sz="2400" dirty="0">
                <a:solidFill>
                  <a:srgbClr val="404040"/>
                </a:solidFill>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systems in organizations.</a:t>
            </a:r>
            <a:endParaRPr lang="en-US" sz="1600" dirty="0">
              <a:latin typeface="Arial" pitchFamily="34" charset="0"/>
              <a:cs typeface="Arial" pitchFamily="34" charset="0"/>
            </a:endParaRPr>
          </a:p>
        </p:txBody>
      </p:sp>
      <p:sp>
        <p:nvSpPr>
          <p:cNvPr id="11" name="Rectangle 10"/>
          <p:cNvSpPr/>
          <p:nvPr/>
        </p:nvSpPr>
        <p:spPr>
          <a:xfrm>
            <a:off x="1676400" y="2895601"/>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a:latin typeface="Arial" pitchFamily="34" charset="0"/>
                <a:cs typeface="Arial" pitchFamily="34" charset="0"/>
              </a:rPr>
              <a:t> involves a progression from conceptual model to logical model to physical </a:t>
            </a:r>
            <a:r>
              <a:rPr lang="en-US" sz="2400" b="1" dirty="0">
                <a:latin typeface="Arial" pitchFamily="34" charset="0"/>
                <a:cs typeface="Arial" pitchFamily="34" charset="0"/>
              </a:rPr>
              <a:t>object</a:t>
            </a:r>
            <a:r>
              <a:rPr lang="en-US" sz="2400" dirty="0">
                <a:latin typeface="Arial" pitchFamily="34" charset="0"/>
                <a:cs typeface="Arial" pitchFamily="34" charset="0"/>
              </a:rPr>
              <a:t>.</a:t>
            </a: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Schema?</a:t>
            </a: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1752600" y="1079720"/>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lang="en-US" sz="1600" dirty="0">
              <a:latin typeface="Arial" pitchFamily="34" charset="0"/>
              <a:cs typeface="Arial" pitchFamily="34" charset="0"/>
            </a:endParaRP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676400" y="762507"/>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fontAlgn="base">
              <a:spcBef>
                <a:spcPct val="0"/>
              </a:spcBef>
              <a:spcAft>
                <a:spcPct val="0"/>
              </a:spcAft>
            </a:pPr>
            <a:r>
              <a:rPr lang="en-US" sz="2000" dirty="0">
                <a:solidFill>
                  <a:srgbClr val="C00000"/>
                </a:solidFill>
                <a:latin typeface="Arial" pitchFamily="34" charset="0"/>
                <a:ea typeface="Times New Roman" pitchFamily="18" charset="0"/>
                <a:cs typeface="Arial" pitchFamily="34" charset="0"/>
              </a:rPr>
              <a:t>Features of conceptual data model include:</a:t>
            </a:r>
          </a:p>
          <a:p>
            <a:pPr eaLnBrk="0" fontAlgn="base" hangingPunct="0">
              <a:spcBef>
                <a:spcPct val="0"/>
              </a:spcBef>
              <a:spcAft>
                <a:spcPct val="0"/>
              </a:spcAft>
            </a:pPr>
            <a:endParaRPr lang="en-US" sz="2000" dirty="0">
              <a:solidFill>
                <a:srgbClr val="000000"/>
              </a:solidFill>
              <a:latin typeface="Arial" pitchFamily="34" charset="0"/>
              <a:ea typeface="Times New Roman" pitchFamily="18" charset="0"/>
              <a:cs typeface="Arial" pitchFamily="34" charset="0"/>
            </a:endParaRPr>
          </a:p>
          <a:p>
            <a:pPr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Includes the important entities and the relationships among them.</a:t>
            </a:r>
          </a:p>
          <a:p>
            <a:pPr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No attribute is specified.</a:t>
            </a:r>
          </a:p>
          <a:p>
            <a:pPr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4953000" y="2133600"/>
            <a:ext cx="5633240" cy="4038600"/>
          </a:xfrm>
          <a:prstGeom prst="rect">
            <a:avLst/>
          </a:prstGeom>
          <a:noFill/>
          <a:ln w="9525">
            <a:noFill/>
            <a:miter lim="800000"/>
            <a:headEnd/>
            <a:tailEnd/>
          </a:ln>
        </p:spPr>
      </p:pic>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2895600" y="2686362"/>
            <a:ext cx="6629400" cy="3485839"/>
          </a:xfrm>
          <a:prstGeom prst="rect">
            <a:avLst/>
          </a:prstGeom>
          <a:noFill/>
          <a:ln w="9525">
            <a:noFill/>
            <a:miter lim="800000"/>
            <a:headEnd/>
            <a:tailEnd/>
          </a:ln>
        </p:spPr>
      </p:pic>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676400" y="762001"/>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fontAlgn="base">
              <a:spcBef>
                <a:spcPct val="0"/>
              </a:spcBef>
              <a:spcAft>
                <a:spcPct val="0"/>
              </a:spcAft>
            </a:pPr>
            <a:r>
              <a:rPr lang="en-US" sz="2000" dirty="0">
                <a:solidFill>
                  <a:srgbClr val="C00000"/>
                </a:solidFill>
                <a:latin typeface="Arial" pitchFamily="34" charset="0"/>
                <a:ea typeface="Times New Roman" pitchFamily="18" charset="0"/>
                <a:cs typeface="Arial" pitchFamily="34" charset="0"/>
              </a:rPr>
              <a:t>Features of logical data model include:</a:t>
            </a:r>
          </a:p>
          <a:p>
            <a:pPr eaLnBrk="0" fontAlgn="base" hangingPunct="0">
              <a:spcBef>
                <a:spcPct val="0"/>
              </a:spcBef>
              <a:spcAft>
                <a:spcPct val="0"/>
              </a:spcAft>
            </a:pPr>
            <a:endParaRPr lang="en-US" sz="2000" dirty="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Includes all entities and relationships among them.</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All attributes for each entity are specified.</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The primary key for each entity is specified.</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Foreign keys  are specified.</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2971800" y="2590800"/>
            <a:ext cx="6400800" cy="3697458"/>
          </a:xfrm>
          <a:prstGeom prst="rect">
            <a:avLst/>
          </a:prstGeom>
          <a:noFill/>
          <a:ln w="9525">
            <a:noFill/>
            <a:miter lim="800000"/>
            <a:headEnd/>
            <a:tailEnd/>
          </a:ln>
        </p:spPr>
      </p:pic>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676400" y="762001"/>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fontAlgn="base">
              <a:spcBef>
                <a:spcPct val="0"/>
              </a:spcBef>
              <a:spcAft>
                <a:spcPct val="0"/>
              </a:spcAft>
            </a:pPr>
            <a:r>
              <a:rPr lang="en-US" sz="2000" dirty="0">
                <a:solidFill>
                  <a:srgbClr val="C00000"/>
                </a:solidFill>
                <a:latin typeface="Arial" pitchFamily="34" charset="0"/>
                <a:ea typeface="Times New Roman" pitchFamily="18" charset="0"/>
                <a:cs typeface="Arial" pitchFamily="34" charset="0"/>
              </a:rPr>
              <a:t>Features of physical data model include:</a:t>
            </a:r>
          </a:p>
          <a:p>
            <a:pPr eaLnBrk="0" fontAlgn="base" hangingPunct="0">
              <a:spcBef>
                <a:spcPct val="0"/>
              </a:spcBef>
              <a:spcAft>
                <a:spcPct val="0"/>
              </a:spcAft>
            </a:pPr>
            <a:endParaRPr lang="en-US" sz="2000" dirty="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Convert entities into tables.</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Convert relationships into foreign keys.</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Convert attributes into columns.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676398" y="990601"/>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Relational Algebra</a:t>
            </a:r>
          </a:p>
        </p:txBody>
      </p:sp>
      <p:sp>
        <p:nvSpPr>
          <p:cNvPr id="3" name="Rectangle 2"/>
          <p:cNvSpPr/>
          <p:nvPr/>
        </p:nvSpPr>
        <p:spPr>
          <a:xfrm>
            <a:off x="3982234" y="3072826"/>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657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a:solidFill>
                  <a:srgbClr val="006C86"/>
                </a:solidFill>
                <a:latin typeface="Open Sans"/>
              </a:rPr>
              <a:t>Branch { branch-ID, branch-name, branch-city, assets }</a:t>
            </a:r>
          </a:p>
          <a:p>
            <a:pPr>
              <a:buFont typeface="Monotype Sorts" pitchFamily="2" charset="2"/>
              <a:buNone/>
            </a:pPr>
            <a:r>
              <a:rPr lang="en-US" sz="2000" i="1" dirty="0">
                <a:solidFill>
                  <a:srgbClr val="006C86"/>
                </a:solidFill>
                <a:latin typeface="Open Sans"/>
              </a:rPr>
              <a:t>Customer { customer-id, customer-name, customer-street, customer-only }</a:t>
            </a:r>
          </a:p>
          <a:p>
            <a:pPr>
              <a:buFont typeface="Monotype Sorts" pitchFamily="2" charset="2"/>
              <a:buNone/>
            </a:pPr>
            <a:r>
              <a:rPr lang="en-US" sz="2000" i="1" dirty="0">
                <a:solidFill>
                  <a:srgbClr val="006C86"/>
                </a:solidFill>
                <a:latin typeface="Open Sans"/>
              </a:rPr>
              <a:t>Account { account-number, branch-ID, balance }</a:t>
            </a:r>
          </a:p>
          <a:p>
            <a:pPr>
              <a:buFont typeface="Monotype Sorts" pitchFamily="2" charset="2"/>
              <a:buNone/>
            </a:pPr>
            <a:r>
              <a:rPr lang="en-US" sz="2000" i="1" dirty="0">
                <a:solidFill>
                  <a:srgbClr val="006C86"/>
                </a:solidFill>
                <a:latin typeface="Open Sans"/>
              </a:rPr>
              <a:t>Loan { loan-number, branch-ID, amount }</a:t>
            </a:r>
          </a:p>
          <a:p>
            <a:pPr>
              <a:buFont typeface="Monotype Sorts" pitchFamily="2" charset="2"/>
              <a:buNone/>
            </a:pPr>
            <a:r>
              <a:rPr lang="en-US" sz="2000" i="1" dirty="0">
                <a:solidFill>
                  <a:srgbClr val="006C86"/>
                </a:solidFill>
                <a:latin typeface="Open Sans"/>
              </a:rPr>
              <a:t>Depositor { customer-id, account-number }</a:t>
            </a:r>
          </a:p>
          <a:p>
            <a:pPr>
              <a:buFont typeface="Monotype Sorts" pitchFamily="2" charset="2"/>
              <a:buNone/>
            </a:pPr>
            <a:r>
              <a:rPr lang="en-US" sz="2000" i="1" dirty="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sz="3600" i="1" dirty="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1981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a:solidFill>
                    <a:schemeClr val="bg2">
                      <a:lumMod val="25000"/>
                    </a:schemeClr>
                  </a:solidFill>
                </a:rPr>
                <a:t>Union</a:t>
              </a:r>
            </a:p>
            <a:p>
              <a:pPr marL="342900" indent="-342900">
                <a:lnSpc>
                  <a:spcPct val="250000"/>
                </a:lnSpc>
                <a:buFont typeface="Arial" panose="020B0604020202020204" pitchFamily="34" charset="0"/>
                <a:buChar char="•"/>
              </a:pPr>
              <a:r>
                <a:rPr lang="en-IN" sz="2000" dirty="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a:solidFill>
                    <a:schemeClr val="bg2">
                      <a:lumMod val="25000"/>
                    </a:schemeClr>
                  </a:solidFill>
                </a:rPr>
                <a:t>Rename</a:t>
              </a:r>
            </a:p>
          </p:txBody>
        </p:sp>
        <p:sp>
          <p:nvSpPr>
            <p:cNvPr id="8" name="Rectangle 7"/>
            <p:cNvSpPr/>
            <p:nvPr/>
          </p:nvSpPr>
          <p:spPr>
            <a:xfrm>
              <a:off x="3006322" y="1583215"/>
              <a:ext cx="612514" cy="452854"/>
            </a:xfrm>
            <a:prstGeom prst="rect">
              <a:avLst/>
            </a:prstGeom>
          </p:spPr>
          <p:txBody>
            <a:bodyPr wrap="none">
              <a:spAutoFit/>
            </a:bodyPr>
            <a:lstStyle/>
            <a:p>
              <a:r>
                <a:rPr lang="el-GR" sz="2400" dirty="0">
                  <a:solidFill>
                    <a:srgbClr val="121214"/>
                  </a:solidFill>
                  <a:latin typeface="Verdana" panose="020B0604030504040204" pitchFamily="34" charset="0"/>
                </a:rPr>
                <a:t>(σ)</a:t>
              </a:r>
            </a:p>
          </p:txBody>
        </p:sp>
        <p:sp>
          <p:nvSpPr>
            <p:cNvPr id="9" name="Rectangle 8"/>
            <p:cNvSpPr/>
            <p:nvPr/>
          </p:nvSpPr>
          <p:spPr>
            <a:xfrm>
              <a:off x="3006322" y="2337851"/>
              <a:ext cx="666270" cy="452854"/>
            </a:xfrm>
            <a:prstGeom prst="rect">
              <a:avLst/>
            </a:prstGeom>
          </p:spPr>
          <p:txBody>
            <a:bodyPr wrap="none">
              <a:spAutoFit/>
            </a:bodyPr>
            <a:lstStyle/>
            <a:p>
              <a:r>
                <a:rPr lang="en-IN" sz="2400" dirty="0">
                  <a:solidFill>
                    <a:srgbClr val="121214"/>
                  </a:solidFill>
                  <a:latin typeface="Verdana" panose="020B0604030504040204" pitchFamily="34" charset="0"/>
                </a:rPr>
                <a:t>(∏)</a:t>
              </a:r>
            </a:p>
          </p:txBody>
        </p:sp>
        <p:sp>
          <p:nvSpPr>
            <p:cNvPr id="10" name="Rectangle 9"/>
            <p:cNvSpPr/>
            <p:nvPr/>
          </p:nvSpPr>
          <p:spPr>
            <a:xfrm>
              <a:off x="3005803" y="3097519"/>
              <a:ext cx="627446" cy="452854"/>
            </a:xfrm>
            <a:prstGeom prst="rect">
              <a:avLst/>
            </a:prstGeom>
          </p:spPr>
          <p:txBody>
            <a:bodyPr wrap="none">
              <a:spAutoFit/>
            </a:bodyPr>
            <a:lstStyle/>
            <a:p>
              <a:r>
                <a:rPr lang="en-IN" sz="2400" dirty="0">
                  <a:solidFill>
                    <a:srgbClr val="121214"/>
                  </a:solidFill>
                  <a:latin typeface="Verdana" panose="020B0604030504040204" pitchFamily="34" charset="0"/>
                </a:rPr>
                <a:t>(∪)</a:t>
              </a:r>
            </a:p>
          </p:txBody>
        </p:sp>
        <p:sp>
          <p:nvSpPr>
            <p:cNvPr id="11" name="Rectangle 10"/>
            <p:cNvSpPr/>
            <p:nvPr/>
          </p:nvSpPr>
          <p:spPr>
            <a:xfrm>
              <a:off x="3006321" y="3798072"/>
              <a:ext cx="708233" cy="461665"/>
            </a:xfrm>
            <a:prstGeom prst="rect">
              <a:avLst/>
            </a:prstGeom>
          </p:spPr>
          <p:txBody>
            <a:bodyPr wrap="square">
              <a:spAutoFit/>
            </a:bodyPr>
            <a:lstStyle/>
            <a:p>
              <a:r>
                <a:rPr lang="en-IN" sz="2400" dirty="0">
                  <a:solidFill>
                    <a:srgbClr val="121214"/>
                  </a:solidFill>
                  <a:latin typeface="Verdana" panose="020B0604030504040204" pitchFamily="34" charset="0"/>
                </a:rPr>
                <a:t>(−)</a:t>
              </a:r>
            </a:p>
          </p:txBody>
        </p:sp>
        <p:sp>
          <p:nvSpPr>
            <p:cNvPr id="12" name="Rectangle 11"/>
            <p:cNvSpPr/>
            <p:nvPr/>
          </p:nvSpPr>
          <p:spPr>
            <a:xfrm>
              <a:off x="3005803" y="4596809"/>
              <a:ext cx="628939" cy="452854"/>
            </a:xfrm>
            <a:prstGeom prst="rect">
              <a:avLst/>
            </a:prstGeom>
          </p:spPr>
          <p:txBody>
            <a:bodyPr wrap="none">
              <a:spAutoFit/>
            </a:bodyPr>
            <a:lstStyle/>
            <a:p>
              <a:r>
                <a:rPr lang="el-GR" sz="2400" dirty="0">
                  <a:solidFill>
                    <a:srgbClr val="121214"/>
                  </a:solidFill>
                  <a:latin typeface="Verdana" panose="020B0604030504040204" pitchFamily="34" charset="0"/>
                </a:rPr>
                <a:t>(Χ)</a:t>
              </a:r>
            </a:p>
          </p:txBody>
        </p:sp>
        <p:sp>
          <p:nvSpPr>
            <p:cNvPr id="13" name="Rectangle 12"/>
            <p:cNvSpPr/>
            <p:nvPr/>
          </p:nvSpPr>
          <p:spPr>
            <a:xfrm>
              <a:off x="3005803" y="5297363"/>
              <a:ext cx="611021" cy="452854"/>
            </a:xfrm>
            <a:prstGeom prst="rect">
              <a:avLst/>
            </a:prstGeom>
          </p:spPr>
          <p:txBody>
            <a:bodyPr wrap="none">
              <a:spAutoFit/>
            </a:bodyPr>
            <a:lstStyle/>
            <a:p>
              <a:r>
                <a:rPr lang="el-GR" sz="2400" dirty="0">
                  <a:solidFill>
                    <a:srgbClr val="121214"/>
                  </a:solidFill>
                  <a:latin typeface="Verdana" panose="020B0604030504040204" pitchFamily="34" charset="0"/>
                </a:rPr>
                <a:t>(ρ)</a:t>
              </a: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14400"/>
          </a:xfrm>
        </p:spPr>
        <p:txBody>
          <a:bodyPr>
            <a:normAutofit/>
          </a:bodyPr>
          <a:lstStyle/>
          <a:p>
            <a:pPr>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1970315"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Select</a:t>
              </a: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p>
          </p:txBody>
        </p:sp>
        <p:sp>
          <p:nvSpPr>
            <p:cNvPr id="3" name="Rectangle 2"/>
            <p:cNvSpPr/>
            <p:nvPr/>
          </p:nvSpPr>
          <p:spPr>
            <a:xfrm>
              <a:off x="2129863" y="1215053"/>
              <a:ext cx="2701381" cy="461665"/>
            </a:xfrm>
            <a:prstGeom prst="rect">
              <a:avLst/>
            </a:prstGeom>
          </p:spPr>
          <p:txBody>
            <a:bodyPr wrap="none">
              <a:spAutoFit/>
            </a:bodyPr>
            <a:lstStyle/>
            <a:p>
              <a:r>
                <a:rPr lang="en-IN" sz="2400" dirty="0">
                  <a:solidFill>
                    <a:srgbClr val="000000"/>
                  </a:solidFill>
                  <a:latin typeface="Verdana" panose="020B0604030504040204" pitchFamily="34" charset="0"/>
                  <a:ea typeface="Verdana" panose="020B0604030504040204" pitchFamily="34" charset="0"/>
                </a:rPr>
                <a:t>Notation − </a:t>
              </a:r>
              <a:r>
                <a:rPr lang="el-GR" sz="2400" dirty="0">
                  <a:solidFill>
                    <a:srgbClr val="000000"/>
                  </a:solidFill>
                  <a:latin typeface="Verdana" panose="020B0604030504040204" pitchFamily="34" charset="0"/>
                  <a:ea typeface="Verdana" panose="020B0604030504040204" pitchFamily="34" charset="0"/>
                </a:rPr>
                <a:t>σ</a:t>
              </a:r>
              <a:r>
                <a:rPr lang="en-IN" sz="2400" i="1" baseline="-25000" dirty="0">
                  <a:solidFill>
                    <a:srgbClr val="000000"/>
                  </a:solidFill>
                  <a:latin typeface="Verdana" panose="020B0604030504040204" pitchFamily="34" charset="0"/>
                  <a:ea typeface="Verdana" panose="020B0604030504040204" pitchFamily="34" charset="0"/>
                </a:rPr>
                <a:t>p</a:t>
              </a:r>
              <a:r>
                <a:rPr lang="en-IN" sz="2400" dirty="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1752602" y="2181682"/>
            <a:ext cx="8678581" cy="1856919"/>
          </a:xfrm>
          <a:prstGeom prst="rect">
            <a:avLst/>
          </a:prstGeom>
        </p:spPr>
        <p:txBody>
          <a:bodyPr wrap="square">
            <a:spAutoFit/>
          </a:bodyPr>
          <a:lstStyle/>
          <a:p>
            <a:r>
              <a:rPr lang="el-GR" sz="2800" dirty="0">
                <a:solidFill>
                  <a:srgbClr val="006C86"/>
                </a:solidFill>
                <a:latin typeface="Verdana" panose="020B0604030504040204" pitchFamily="34" charset="0"/>
                <a:ea typeface="Verdana" panose="020B0604030504040204" pitchFamily="34" charset="0"/>
              </a:rPr>
              <a:t>σ</a:t>
            </a:r>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a:solidFill>
                <a:srgbClr val="006C86"/>
              </a:solidFill>
              <a:latin typeface="Verdana" panose="020B0604030504040204" pitchFamily="34" charset="0"/>
              <a:ea typeface="Verdana" panose="020B0604030504040204" pitchFamily="34" charset="0"/>
            </a:endParaRPr>
          </a:p>
          <a:p>
            <a:r>
              <a:rPr lang="en-IN" sz="4000" i="1" baseline="-25000" dirty="0">
                <a:solidFill>
                  <a:srgbClr val="006C86"/>
                </a:solidFill>
                <a:latin typeface="Verdana" panose="020B0604030504040204" pitchFamily="34" charset="0"/>
                <a:ea typeface="Verdana" panose="020B0604030504040204" pitchFamily="34" charset="0"/>
              </a:rPr>
              <a:t>p </a:t>
            </a:r>
            <a:r>
              <a:rPr lang="en-IN" dirty="0">
                <a:solidFill>
                  <a:srgbClr val="006C86"/>
                </a:solidFill>
                <a:latin typeface="Verdana" panose="020B0604030504040204" pitchFamily="34" charset="0"/>
                <a:ea typeface="Verdana" panose="020B0604030504040204" pitchFamily="34" charset="0"/>
              </a:rPr>
              <a:t>would represent the condition for selection</a:t>
            </a:r>
            <a:r>
              <a:rPr lang="en-IN" baseline="-25000" dirty="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 selection of the tuples.</a:t>
            </a:r>
          </a:p>
        </p:txBody>
      </p:sp>
      <p:sp>
        <p:nvSpPr>
          <p:cNvPr id="5" name="Rectangle 4"/>
          <p:cNvSpPr/>
          <p:nvPr/>
        </p:nvSpPr>
        <p:spPr>
          <a:xfrm>
            <a:off x="1981200" y="1595736"/>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a:solidFill>
                  <a:srgbClr val="FFC000"/>
                </a:solidFill>
                <a:latin typeface="Verdana" panose="020B0604030504040204" pitchFamily="34" charset="0"/>
                <a:ea typeface="Verdana" panose="020B0604030504040204" pitchFamily="34" charset="0"/>
              </a:rPr>
              <a:t>condition</a:t>
            </a:r>
            <a:r>
              <a:rPr lang="en-IN" sz="3200" dirty="0">
                <a:solidFill>
                  <a:srgbClr val="FFC000"/>
                </a:solidFill>
                <a:latin typeface="Verdana" panose="020B0604030504040204" pitchFamily="34" charset="0"/>
                <a:ea typeface="Verdana" panose="020B0604030504040204" pitchFamily="34" charset="0"/>
              </a:rPr>
              <a:t>(r)</a:t>
            </a:r>
          </a:p>
        </p:txBody>
      </p:sp>
      <p:sp>
        <p:nvSpPr>
          <p:cNvPr id="16" name="Rectangle 15"/>
          <p:cNvSpPr/>
          <p:nvPr/>
        </p:nvSpPr>
        <p:spPr>
          <a:xfrm>
            <a:off x="1752601" y="4114801"/>
            <a:ext cx="8678582" cy="646331"/>
          </a:xfrm>
          <a:prstGeom prst="rect">
            <a:avLst/>
          </a:prstGeom>
        </p:spPr>
        <p:txBody>
          <a:bodyPr wrap="square">
            <a:spAutoFit/>
          </a:bodyPr>
          <a:lstStyle/>
          <a:p>
            <a:r>
              <a:rPr lang="en-IN" dirty="0">
                <a:solidFill>
                  <a:srgbClr val="333333"/>
                </a:solidFill>
                <a:latin typeface="verdana" panose="020B0604030504040204" pitchFamily="34" charset="0"/>
              </a:rPr>
              <a:t>Select the EMPLOYEE whose employee number is 7, or those whose date of birth is ‘01-Jan-1980’</a:t>
            </a:r>
            <a:endParaRPr lang="en-IN" dirty="0"/>
          </a:p>
        </p:txBody>
      </p:sp>
      <p:sp>
        <p:nvSpPr>
          <p:cNvPr id="17" name="Rectangle 16"/>
          <p:cNvSpPr/>
          <p:nvPr/>
        </p:nvSpPr>
        <p:spPr>
          <a:xfrm>
            <a:off x="1760818" y="4800601"/>
            <a:ext cx="8670365" cy="1384995"/>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 </a:t>
            </a:r>
            <a:r>
              <a:rPr lang="en-US" sz="3200" b="1" baseline="-25000" dirty="0">
                <a:solidFill>
                  <a:srgbClr val="C00000"/>
                </a:solidFill>
                <a:latin typeface="verdana" panose="020B0604030504040204" pitchFamily="34" charset="0"/>
                <a:sym typeface="Symbol" panose="05050102010706020507" pitchFamily="18" charset="2"/>
              </a:rPr>
              <a:t></a:t>
            </a:r>
            <a:r>
              <a:rPr lang="en-IN" sz="2800" b="1" baseline="-250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dob=’01-Jan-1980′</a:t>
            </a:r>
            <a:r>
              <a:rPr lang="en-IN" sz="2800" dirty="0">
                <a:solidFill>
                  <a:srgbClr val="C00000"/>
                </a:solidFill>
                <a:latin typeface="verdana" panose="020B0604030504040204" pitchFamily="34" charset="0"/>
              </a:rPr>
              <a:t>(EMPLOYEE)</a:t>
            </a:r>
          </a:p>
        </p:txBody>
      </p:sp>
      <p:sp>
        <p:nvSpPr>
          <p:cNvPr id="10" name="TextBox 9"/>
          <p:cNvSpPr txBox="1"/>
          <p:nvPr/>
        </p:nvSpPr>
        <p:spPr>
          <a:xfrm>
            <a:off x="2209800" y="6225065"/>
            <a:ext cx="4788490" cy="461665"/>
          </a:xfrm>
          <a:prstGeom prst="rect">
            <a:avLst/>
          </a:prstGeom>
          <a:noFill/>
        </p:spPr>
        <p:txBody>
          <a:bodyPr wrap="none" rtlCol="0">
            <a:spAutoFit/>
          </a:bodyPr>
          <a:lstStyle/>
          <a:p>
            <a:r>
              <a:rPr lang="en-IN" sz="2400" dirty="0">
                <a:solidFill>
                  <a:srgbClr val="00B050"/>
                </a:solidFill>
              </a:rPr>
              <a:t>Returns the result to new relation.</a:t>
            </a: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14400"/>
          </a:xfrm>
        </p:spPr>
        <p:txBody>
          <a:bodyPr>
            <a:normAutofit/>
          </a:bodyPr>
          <a:lstStyle/>
          <a:p>
            <a:pPr>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1970315"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Select</a:t>
              </a: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p>
          </p:txBody>
        </p:sp>
        <p:sp>
          <p:nvSpPr>
            <p:cNvPr id="3" name="Rectangle 2"/>
            <p:cNvSpPr/>
            <p:nvPr/>
          </p:nvSpPr>
          <p:spPr>
            <a:xfrm>
              <a:off x="2129863" y="1215053"/>
              <a:ext cx="2701381" cy="461665"/>
            </a:xfrm>
            <a:prstGeom prst="rect">
              <a:avLst/>
            </a:prstGeom>
          </p:spPr>
          <p:txBody>
            <a:bodyPr wrap="none">
              <a:spAutoFit/>
            </a:bodyPr>
            <a:lstStyle/>
            <a:p>
              <a:r>
                <a:rPr lang="en-IN" sz="2400" dirty="0">
                  <a:solidFill>
                    <a:srgbClr val="000000"/>
                  </a:solidFill>
                  <a:latin typeface="Verdana" panose="020B0604030504040204" pitchFamily="34" charset="0"/>
                  <a:ea typeface="Verdana" panose="020B0604030504040204" pitchFamily="34" charset="0"/>
                </a:rPr>
                <a:t>Notation − </a:t>
              </a:r>
              <a:r>
                <a:rPr lang="el-GR" sz="2400" dirty="0">
                  <a:solidFill>
                    <a:srgbClr val="000000"/>
                  </a:solidFill>
                  <a:latin typeface="Verdana" panose="020B0604030504040204" pitchFamily="34" charset="0"/>
                  <a:ea typeface="Verdana" panose="020B0604030504040204" pitchFamily="34" charset="0"/>
                </a:rPr>
                <a:t>σ</a:t>
              </a:r>
              <a:r>
                <a:rPr lang="en-IN" sz="2400" i="1" baseline="-25000" dirty="0">
                  <a:solidFill>
                    <a:srgbClr val="000000"/>
                  </a:solidFill>
                  <a:latin typeface="Verdana" panose="020B0604030504040204" pitchFamily="34" charset="0"/>
                  <a:ea typeface="Verdana" panose="020B0604030504040204" pitchFamily="34" charset="0"/>
                </a:rPr>
                <a:t>p</a:t>
              </a:r>
              <a:r>
                <a:rPr lang="en-IN" sz="2400" dirty="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1981200" y="1595736"/>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a:solidFill>
                  <a:srgbClr val="FFC000"/>
                </a:solidFill>
                <a:latin typeface="Verdana" panose="020B0604030504040204" pitchFamily="34" charset="0"/>
                <a:ea typeface="Verdana" panose="020B0604030504040204" pitchFamily="34" charset="0"/>
              </a:rPr>
              <a:t>condition</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1760818" y="3156467"/>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deptno=10 </a:t>
            </a:r>
            <a:r>
              <a:rPr lang="en-IN" sz="2800" dirty="0">
                <a:solidFill>
                  <a:srgbClr val="C00000"/>
                </a:solidFill>
                <a:latin typeface="verdana" panose="020B0604030504040204" pitchFamily="34" charset="0"/>
              </a:rPr>
              <a:t>[</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empno&gt;7</a:t>
            </a:r>
            <a:r>
              <a:rPr lang="en-IN" sz="2800" dirty="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deptno=10</a:t>
            </a:r>
            <a:r>
              <a:rPr lang="en-IN" sz="2800" dirty="0">
                <a:solidFill>
                  <a:srgbClr val="C00000"/>
                </a:solidFill>
                <a:latin typeface="verdana" panose="020B0604030504040204" pitchFamily="34" charset="0"/>
              </a:rPr>
              <a:t>(EMPLOYEE)</a:t>
            </a:r>
          </a:p>
        </p:txBody>
      </p:sp>
      <p:sp>
        <p:nvSpPr>
          <p:cNvPr id="12" name="Rectangle 11"/>
          <p:cNvSpPr/>
          <p:nvPr/>
        </p:nvSpPr>
        <p:spPr>
          <a:xfrm>
            <a:off x="1752601" y="2286001"/>
            <a:ext cx="8678582" cy="646331"/>
          </a:xfrm>
          <a:prstGeom prst="rect">
            <a:avLst/>
          </a:prstGeom>
        </p:spPr>
        <p:txBody>
          <a:bodyPr wrap="square">
            <a:spAutoFit/>
          </a:bodyPr>
          <a:lstStyle/>
          <a:p>
            <a:r>
              <a:rPr lang="en-IN" dirty="0">
                <a:solidFill>
                  <a:srgbClr val="333333"/>
                </a:solidFill>
                <a:latin typeface="verdana" panose="020B0604030504040204" pitchFamily="34" charset="0"/>
              </a:rPr>
              <a:t>Select the EMPLOYEE tuples whose employee number 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a:bodyPr>
          <a:lstStyle/>
          <a:p>
            <a:pPr>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2012104"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Project</a:t>
              </a: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en-US" sz="2400" dirty="0">
                  <a:solidFill>
                    <a:srgbClr val="000000"/>
                  </a:solidFill>
                  <a:latin typeface="Verdana" panose="020B0604030504040204" pitchFamily="34" charset="0"/>
                  <a:ea typeface="Verdana" panose="020B0604030504040204" pitchFamily="34" charset="0"/>
                </a:rPr>
                <a:t>Notation − ∏</a:t>
              </a:r>
              <a:r>
                <a:rPr lang="en-US" sz="2400" baseline="-30000" dirty="0">
                  <a:solidFill>
                    <a:srgbClr val="000000"/>
                  </a:solidFill>
                  <a:latin typeface="Verdana" panose="020B0604030504040204" pitchFamily="34" charset="0"/>
                  <a:ea typeface="Verdana" panose="020B0604030504040204" pitchFamily="34" charset="0"/>
                </a:rPr>
                <a:t>A1, A2, An</a:t>
              </a:r>
              <a:r>
                <a:rPr lang="en-US" sz="2400" dirty="0">
                  <a:solidFill>
                    <a:srgbClr val="000000"/>
                  </a:solidFill>
                  <a:latin typeface="Verdana" panose="020B0604030504040204" pitchFamily="34" charset="0"/>
                  <a:ea typeface="Verdana" panose="020B0604030504040204" pitchFamily="34" charset="0"/>
                </a:rPr>
                <a:t> (r)</a:t>
              </a:r>
              <a:r>
                <a:rPr lang="en-US" sz="2400" dirty="0">
                  <a:latin typeface="Verdana" panose="020B0604030504040204" pitchFamily="34" charset="0"/>
                  <a:ea typeface="Verdana" panose="020B0604030504040204" pitchFamily="34" charset="0"/>
                </a:rPr>
                <a:t> </a:t>
              </a:r>
            </a:p>
          </p:txBody>
        </p:sp>
      </p:grpSp>
      <p:sp>
        <p:nvSpPr>
          <p:cNvPr id="16" name="Rectangle 15"/>
          <p:cNvSpPr/>
          <p:nvPr/>
        </p:nvSpPr>
        <p:spPr>
          <a:xfrm>
            <a:off x="1981200" y="1600201"/>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1752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 selection of the tuples.</a:t>
            </a:r>
          </a:p>
        </p:txBody>
      </p:sp>
      <p:sp>
        <p:nvSpPr>
          <p:cNvPr id="18" name="Rectangle 17"/>
          <p:cNvSpPr/>
          <p:nvPr/>
        </p:nvSpPr>
        <p:spPr>
          <a:xfrm>
            <a:off x="1752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EMPLOYE or Select Date of Birth (dob) and Employee Number (empno) from the relation EMPLOYE whose date of birth is before 1980</a:t>
            </a:r>
          </a:p>
        </p:txBody>
      </p:sp>
      <p:sp>
        <p:nvSpPr>
          <p:cNvPr id="21" name="Rectangle 20"/>
          <p:cNvSpPr/>
          <p:nvPr/>
        </p:nvSpPr>
        <p:spPr>
          <a:xfrm>
            <a:off x="1752600" y="5065694"/>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baseline="-25000" dirty="0">
                <a:solidFill>
                  <a:srgbClr val="C00000"/>
                </a:solidFill>
                <a:latin typeface="verdana" panose="020B0604030504040204" pitchFamily="34" charset="0"/>
              </a:rPr>
              <a:t>dob, empno</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baseline="-25000" dirty="0">
                <a:solidFill>
                  <a:srgbClr val="C00000"/>
                </a:solidFill>
                <a:latin typeface="verdana" panose="020B0604030504040204" pitchFamily="34" charset="0"/>
              </a:rPr>
              <a:t>dob, empno </a:t>
            </a:r>
            <a:r>
              <a:rPr lang="en-IN" sz="2800" dirty="0">
                <a:solidFill>
                  <a:srgbClr val="C00000"/>
                </a:solidFill>
                <a:latin typeface="verdana" panose="020B0604030504040204" pitchFamily="34" charset="0"/>
              </a:rPr>
              <a:t>[</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1905001" y="1168570"/>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Union</a:t>
              </a: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1981200" y="2337138"/>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a:latin typeface="Verdana" panose="020B0604030504040204" pitchFamily="34" charset="0"/>
                <a:ea typeface="Verdana" panose="020B0604030504040204" pitchFamily="34" charset="0"/>
              </a:rPr>
              <a:t>r</a:t>
            </a:r>
            <a:r>
              <a:rPr lang="en-IN" sz="2000" dirty="0">
                <a:latin typeface="Verdana" panose="020B0604030504040204" pitchFamily="34" charset="0"/>
                <a:ea typeface="Verdana" panose="020B0604030504040204" pitchFamily="34" charset="0"/>
              </a:rPr>
              <a:t>, and </a:t>
            </a:r>
            <a:r>
              <a:rPr lang="en-IN" sz="2000" b="1" i="1" dirty="0">
                <a:latin typeface="Verdana" panose="020B0604030504040204" pitchFamily="34" charset="0"/>
                <a:ea typeface="Verdana" panose="020B0604030504040204" pitchFamily="34" charset="0"/>
              </a:rPr>
              <a:t>s</a:t>
            </a:r>
            <a:r>
              <a:rPr lang="en-IN" sz="2000" dirty="0">
                <a:latin typeface="Verdana" panose="020B0604030504040204" pitchFamily="34" charset="0"/>
                <a:ea typeface="Verdana" panose="020B0604030504040204" pitchFamily="34" charset="0"/>
              </a:rPr>
              <a:t>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1981200" y="1600201"/>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(r) </a:t>
            </a:r>
            <a:r>
              <a:rPr lang="en-IN" sz="3200" dirty="0">
                <a:solidFill>
                  <a:srgbClr val="FF0000"/>
                </a:solidFill>
                <a:latin typeface="Verdana" panose="020B0604030504040204" pitchFamily="34" charset="0"/>
              </a:rPr>
              <a:t>U</a:t>
            </a:r>
            <a:r>
              <a:rPr lang="en-IN" sz="3200" dirty="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(S) </a:t>
            </a:r>
          </a:p>
        </p:txBody>
      </p:sp>
      <p:sp>
        <p:nvSpPr>
          <p:cNvPr id="4" name="Rectangle 3"/>
          <p:cNvSpPr/>
          <p:nvPr/>
        </p:nvSpPr>
        <p:spPr>
          <a:xfrm>
            <a:off x="1714500" y="4267201"/>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a:t>
            </a:r>
          </a:p>
        </p:txBody>
      </p:sp>
      <p:sp>
        <p:nvSpPr>
          <p:cNvPr id="5" name="Rectangle 4"/>
          <p:cNvSpPr/>
          <p:nvPr/>
        </p:nvSpPr>
        <p:spPr>
          <a:xfrm>
            <a:off x="1625598" y="3669775"/>
            <a:ext cx="8877301"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Selects the 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1885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Intersection</a:t>
              </a: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a:solidFill>
                    <a:srgbClr val="000000"/>
                  </a:solidFill>
                  <a:latin typeface="Verdana" panose="020B0604030504040204" pitchFamily="34" charset="0"/>
                </a:rPr>
                <a:t> 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1981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a:t>INTERSECTION</a:t>
            </a:r>
          </a:p>
        </p:txBody>
      </p:sp>
      <p:sp>
        <p:nvSpPr>
          <p:cNvPr id="15" name="Rectangle 14"/>
          <p:cNvSpPr/>
          <p:nvPr/>
        </p:nvSpPr>
        <p:spPr>
          <a:xfrm>
            <a:off x="1981200" y="2337138"/>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1981200" y="1600201"/>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(r) </a:t>
            </a:r>
            <a:r>
              <a:rPr lang="en-IN" sz="3200" b="1" dirty="0">
                <a:solidFill>
                  <a:srgbClr val="FF0000"/>
                </a:solidFill>
                <a:latin typeface="Verdana" panose="020B0604030504040204" pitchFamily="34" charset="0"/>
              </a:rPr>
              <a:t>∩</a:t>
            </a:r>
            <a:r>
              <a:rPr lang="en-IN" sz="3200" dirty="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(S) </a:t>
            </a:r>
          </a:p>
        </p:txBody>
      </p:sp>
      <p:sp>
        <p:nvSpPr>
          <p:cNvPr id="9" name="Rectangle 8"/>
          <p:cNvSpPr/>
          <p:nvPr/>
        </p:nvSpPr>
        <p:spPr>
          <a:xfrm>
            <a:off x="1714500" y="4267201"/>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a:t>
            </a:r>
          </a:p>
        </p:txBody>
      </p:sp>
      <p:sp>
        <p:nvSpPr>
          <p:cNvPr id="10" name="Rectangle 9"/>
          <p:cNvSpPr/>
          <p:nvPr/>
        </p:nvSpPr>
        <p:spPr>
          <a:xfrm>
            <a:off x="1651002" y="3670301"/>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a:bodyPr>
          <a:lstStyle/>
          <a:p>
            <a:pPr>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1905001" y="1143001"/>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Minus</a:t>
              </a:r>
            </a:p>
          </p:txBody>
        </p:sp>
        <p:sp>
          <p:nvSpPr>
            <p:cNvPr id="10" name="Rectangle 9"/>
            <p:cNvSpPr/>
            <p:nvPr/>
          </p:nvSpPr>
          <p:spPr>
            <a:xfrm>
              <a:off x="1447800" y="1269831"/>
              <a:ext cx="603050" cy="461665"/>
            </a:xfrm>
            <a:prstGeom prst="rect">
              <a:avLst/>
            </a:prstGeom>
          </p:spPr>
          <p:txBody>
            <a:bodyPr wrap="none">
              <a:spAutoFit/>
            </a:bodyPr>
            <a:lstStyle/>
            <a:p>
              <a:r>
                <a:rPr lang="en-IN" sz="2400" dirty="0">
                  <a:solidFill>
                    <a:srgbClr val="121214"/>
                  </a:solidFill>
                  <a:latin typeface="Verdana" panose="020B0604030504040204" pitchFamily="34" charset="0"/>
                </a:rPr>
                <a:t>(-)</a:t>
              </a: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 s</a:t>
              </a:r>
              <a:endParaRPr lang="en-IN" sz="2400" dirty="0"/>
            </a:p>
          </p:txBody>
        </p:sp>
      </p:grpSp>
      <p:sp>
        <p:nvSpPr>
          <p:cNvPr id="12" name="Rectangle 11"/>
          <p:cNvSpPr/>
          <p:nvPr/>
        </p:nvSpPr>
        <p:spPr>
          <a:xfrm>
            <a:off x="1981200" y="2337138"/>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1981200" y="1600201"/>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(r) </a:t>
            </a:r>
            <a:r>
              <a:rPr lang="en-IN" sz="3200" b="1" dirty="0">
                <a:solidFill>
                  <a:srgbClr val="FF0000"/>
                </a:solidFill>
                <a:latin typeface="Verdana" panose="020B0604030504040204" pitchFamily="34" charset="0"/>
                <a:ea typeface="Verdana" panose="020B0604030504040204" pitchFamily="34" charset="0"/>
              </a:rPr>
              <a:t>-</a:t>
            </a:r>
            <a:r>
              <a:rPr lang="en-IN" sz="3200" dirty="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(S) </a:t>
            </a:r>
          </a:p>
        </p:txBody>
      </p:sp>
      <p:sp>
        <p:nvSpPr>
          <p:cNvPr id="9" name="Rectangle 8"/>
          <p:cNvSpPr/>
          <p:nvPr/>
        </p:nvSpPr>
        <p:spPr>
          <a:xfrm>
            <a:off x="1714501" y="4743272"/>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a:t>
            </a:r>
          </a:p>
          <a:p>
            <a:r>
              <a:rPr lang="en-IN" sz="2800" dirty="0">
                <a:solidFill>
                  <a:srgbClr val="C00000"/>
                </a:solidFill>
                <a:latin typeface="verdana" panose="020B0604030504040204" pitchFamily="34" charset="0"/>
              </a:rPr>
              <a:t>(r)=∏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p>
        </p:txBody>
      </p:sp>
      <p:sp>
        <p:nvSpPr>
          <p:cNvPr id="16" name="Rectangle 15"/>
          <p:cNvSpPr/>
          <p:nvPr/>
        </p:nvSpPr>
        <p:spPr>
          <a:xfrm>
            <a:off x="1651002" y="3650903"/>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BOOK but not a 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COMPUTER but not a BOOK.</a:t>
            </a: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1981201" y="1143001"/>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1981200" y="1600201"/>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(r) </a:t>
            </a:r>
            <a:r>
              <a:rPr lang="en-IN" sz="3200" dirty="0">
                <a:solidFill>
                  <a:srgbClr val="FF0000"/>
                </a:solidFill>
                <a:latin typeface="Verdana" panose="020B0604030504040204" pitchFamily="34" charset="0"/>
                <a:ea typeface="Verdana" panose="020B0604030504040204" pitchFamily="34" charset="0"/>
              </a:rPr>
              <a:t>X</a:t>
            </a:r>
            <a:r>
              <a:rPr lang="en-IN" sz="3200" dirty="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(S) </a:t>
            </a: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1981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a:t>Find all loans of over $1200</a:t>
            </a:r>
            <a:r>
              <a:rPr lang="en-US" sz="2200" dirty="0">
                <a:sym typeface="Symbol" panose="05050102010706020507" pitchFamily="18" charset="2"/>
              </a:rPr>
              <a:t>            </a:t>
            </a:r>
          </a:p>
        </p:txBody>
      </p:sp>
      <p:sp>
        <p:nvSpPr>
          <p:cNvPr id="9" name="Text Box 4"/>
          <p:cNvSpPr txBox="1">
            <a:spLocks noChangeArrowheads="1"/>
          </p:cNvSpPr>
          <p:nvPr/>
        </p:nvSpPr>
        <p:spPr bwMode="auto">
          <a:xfrm>
            <a:off x="1981200" y="3409891"/>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$120                     </a:t>
            </a:r>
            <a:endParaRPr kumimoji="0" lang="en-US" sz="2200" i="0" dirty="0">
              <a:latin typeface="Gill Sans MT (Body)"/>
            </a:endParaRPr>
          </a:p>
        </p:txBody>
      </p:sp>
      <p:sp>
        <p:nvSpPr>
          <p:cNvPr id="10" name="Text Box 5"/>
          <p:cNvSpPr txBox="1">
            <a:spLocks noChangeArrowheads="1"/>
          </p:cNvSpPr>
          <p:nvPr/>
        </p:nvSpPr>
        <p:spPr bwMode="auto">
          <a:xfrm>
            <a:off x="1971468"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US" sz="4000" i="0" dirty="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a:solidFill>
                  <a:srgbClr val="006C86"/>
                </a:solidFill>
              </a:rPr>
              <a:t>)</a:t>
            </a:r>
          </a:p>
        </p:txBody>
      </p:sp>
      <p:sp>
        <p:nvSpPr>
          <p:cNvPr id="11" name="Text Box 6"/>
          <p:cNvSpPr txBox="1">
            <a:spLocks noChangeArrowheads="1"/>
          </p:cNvSpPr>
          <p:nvPr/>
        </p:nvSpPr>
        <p:spPr bwMode="auto">
          <a:xfrm>
            <a:off x="1828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US" sz="4000" i="0" dirty="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1981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1981202" y="3945726"/>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1556658"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a:solidFill>
                  <a:srgbClr val="006C86"/>
                </a:solidFill>
              </a:rPr>
              <a:t>)</a:t>
            </a:r>
          </a:p>
        </p:txBody>
      </p:sp>
      <p:sp>
        <p:nvSpPr>
          <p:cNvPr id="15" name="Text Box 6"/>
          <p:cNvSpPr txBox="1">
            <a:spLocks noChangeArrowheads="1"/>
          </p:cNvSpPr>
          <p:nvPr/>
        </p:nvSpPr>
        <p:spPr bwMode="auto">
          <a:xfrm>
            <a:off x="152400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a:solidFill>
                  <a:srgbClr val="006C86"/>
                </a:solidFill>
              </a:rPr>
              <a:t>)</a:t>
            </a: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Closure of Attributes</a:t>
            </a: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1981200" y="1219200"/>
            <a:ext cx="2716834" cy="523220"/>
          </a:xfrm>
          <a:prstGeom prst="rect">
            <a:avLst/>
          </a:prstGeom>
          <a:noFill/>
        </p:spPr>
        <p:txBody>
          <a:bodyPr wrap="none" rtlCol="0">
            <a:spAutoFit/>
          </a:bodyPr>
          <a:lstStyle/>
          <a:p>
            <a:r>
              <a:rPr lang="en-IN" sz="2800" dirty="0"/>
              <a:t>R (A B C D E F)</a:t>
            </a:r>
          </a:p>
        </p:txBody>
      </p:sp>
      <p:cxnSp>
        <p:nvCxnSpPr>
          <p:cNvPr id="4" name="Elbow Connector 3"/>
          <p:cNvCxnSpPr/>
          <p:nvPr/>
        </p:nvCxnSpPr>
        <p:spPr>
          <a:xfrm rot="16200000" flipH="1">
            <a:off x="2095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341223" y="2590800"/>
            <a:ext cx="1127232" cy="400110"/>
          </a:xfrm>
          <a:prstGeom prst="rect">
            <a:avLst/>
          </a:prstGeom>
          <a:noFill/>
        </p:spPr>
        <p:txBody>
          <a:bodyPr wrap="none" rtlCol="0">
            <a:spAutoFit/>
          </a:bodyPr>
          <a:lstStyle/>
          <a:p>
            <a:r>
              <a:rPr lang="en-IN" sz="2000" dirty="0"/>
              <a:t>Relation</a:t>
            </a:r>
          </a:p>
        </p:txBody>
      </p:sp>
      <p:sp>
        <p:nvSpPr>
          <p:cNvPr id="8" name="TextBox 7"/>
          <p:cNvSpPr txBox="1"/>
          <p:nvPr/>
        </p:nvSpPr>
        <p:spPr>
          <a:xfrm>
            <a:off x="4673785" y="2590800"/>
            <a:ext cx="1266693" cy="400110"/>
          </a:xfrm>
          <a:prstGeom prst="rect">
            <a:avLst/>
          </a:prstGeom>
          <a:noFill/>
        </p:spPr>
        <p:txBody>
          <a:bodyPr wrap="none" rtlCol="0">
            <a:spAutoFit/>
          </a:bodyPr>
          <a:lstStyle/>
          <a:p>
            <a:r>
              <a:rPr lang="en-IN" sz="2000" dirty="0"/>
              <a:t>Attributes</a:t>
            </a:r>
          </a:p>
        </p:txBody>
      </p:sp>
      <p:cxnSp>
        <p:nvCxnSpPr>
          <p:cNvPr id="9" name="Elbow Connector 8"/>
          <p:cNvCxnSpPr/>
          <p:nvPr/>
        </p:nvCxnSpPr>
        <p:spPr>
          <a:xfrm rot="16200000" flipH="1">
            <a:off x="3952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Normalization in DBMS</a:t>
            </a:r>
          </a:p>
        </p:txBody>
      </p:sp>
      <p:sp>
        <p:nvSpPr>
          <p:cNvPr id="4" name="Rectangle 3"/>
          <p:cNvSpPr/>
          <p:nvPr/>
        </p:nvSpPr>
        <p:spPr>
          <a:xfrm>
            <a:off x="1752600" y="3276600"/>
            <a:ext cx="8686800" cy="1785104"/>
          </a:xfrm>
          <a:prstGeom prst="rect">
            <a:avLst/>
          </a:prstGeom>
        </p:spPr>
        <p:txBody>
          <a:bodyPr wrap="square">
            <a:spAutoFit/>
          </a:bodyPr>
          <a:lstStyle/>
          <a:p>
            <a:pPr algn="just"/>
            <a:r>
              <a:rPr lang="en-US" sz="2200" dirty="0">
                <a:solidFill>
                  <a:schemeClr val="accent4">
                    <a:lumMod val="50000"/>
                  </a:schemeClr>
                </a:solidFill>
                <a:latin typeface="Open sans"/>
                <a:cs typeface="Segoe UI Light" panose="020B0502040204020203" pitchFamily="34" charset="0"/>
              </a:rPr>
              <a:t>Database Normalization is a technique that helps in designing the schema of the database in an optimal manner so as to ensure the above points. The core idea of database normalization is to divide the tables into smaller subtables and store pointers to data rather than replicating it.</a:t>
            </a:r>
          </a:p>
        </p:txBody>
      </p:sp>
    </p:spTree>
    <p:extLst>
      <p:ext uri="{BB962C8B-B14F-4D97-AF65-F5344CB8AC3E}">
        <p14:creationId xmlns:p14="http://schemas.microsoft.com/office/powerpoint/2010/main" val="250295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Problem</a:t>
            </a:r>
          </a:p>
        </p:txBody>
      </p:sp>
      <p:sp>
        <p:nvSpPr>
          <p:cNvPr id="3" name="Rectangle 2"/>
          <p:cNvSpPr/>
          <p:nvPr/>
        </p:nvSpPr>
        <p:spPr>
          <a:xfrm>
            <a:off x="1676400" y="838201"/>
            <a:ext cx="8839200" cy="1200329"/>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To understand normalization in database with example tables, let’s assume that we are supposed to store the details of </a:t>
            </a:r>
            <a:r>
              <a:rPr lang="en-US" sz="2400" b="1" dirty="0">
                <a:latin typeface="Segoe UI Light" panose="020B0502040204020203" pitchFamily="34" charset="0"/>
                <a:cs typeface="Segoe UI Light" panose="020B0502040204020203" pitchFamily="34" charset="0"/>
              </a:rPr>
              <a:t>courses</a:t>
            </a:r>
            <a:r>
              <a:rPr lang="en-US" sz="2400" dirty="0">
                <a:latin typeface="Segoe UI Light" panose="020B0502040204020203" pitchFamily="34" charset="0"/>
                <a:cs typeface="Segoe UI Light" panose="020B0502040204020203" pitchFamily="34" charset="0"/>
              </a:rPr>
              <a:t> and </a:t>
            </a:r>
            <a:r>
              <a:rPr lang="en-US" sz="2400" b="1" dirty="0">
                <a:latin typeface="Segoe UI Light" panose="020B0502040204020203" pitchFamily="34" charset="0"/>
                <a:cs typeface="Segoe UI Light" panose="020B0502040204020203" pitchFamily="34" charset="0"/>
              </a:rPr>
              <a:t>instructors</a:t>
            </a:r>
            <a:r>
              <a:rPr lang="en-US" sz="2400" dirty="0">
                <a:latin typeface="Segoe UI Light" panose="020B0502040204020203" pitchFamily="34" charset="0"/>
                <a:cs typeface="Segoe UI Light" panose="020B0502040204020203" pitchFamily="34" charset="0"/>
              </a:rPr>
              <a:t> in a university.</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71432737"/>
              </p:ext>
            </p:extLst>
          </p:nvPr>
        </p:nvGraphicFramePr>
        <p:xfrm>
          <a:off x="1524002" y="2255520"/>
          <a:ext cx="9143998" cy="1706880"/>
        </p:xfrm>
        <a:graphic>
          <a:graphicData uri="http://schemas.openxmlformats.org/drawingml/2006/table">
            <a:tbl>
              <a:tblPr/>
              <a:tblGrid>
                <a:gridCol w="1813034"/>
                <a:gridCol w="2128344"/>
                <a:gridCol w="2128344"/>
                <a:gridCol w="3074276"/>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a:t>
                      </a:r>
                      <a:r>
                        <a:rPr lang="en-US" b="1" dirty="0" smtClean="0">
                          <a:solidFill>
                            <a:srgbClr val="222222"/>
                          </a:solidFill>
                          <a:effectLst/>
                        </a:rPr>
                        <a:t>phone number</a:t>
                      </a:r>
                      <a:endParaRPr lang="en-US" b="1" dirty="0">
                        <a:solidFill>
                          <a:srgbClr val="222222"/>
                        </a:solidFill>
                        <a:effectLst/>
                      </a:endParaRP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Lecture Hall 20</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CS Auditorium</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6" name="Rectangle 1"/>
          <p:cNvSpPr>
            <a:spLocks noChangeArrowheads="1"/>
          </p:cNvSpPr>
          <p:nvPr/>
        </p:nvSpPr>
        <p:spPr bwMode="auto">
          <a:xfrm>
            <a:off x="1676401" y="242083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atin typeface="Arial" panose="020B0604020202020204" pitchFamily="34" charset="0"/>
              </a:rPr>
              <a:t/>
            </a:r>
            <a:br>
              <a:rPr lang="en-US">
                <a:latin typeface="Arial" panose="020B0604020202020204" pitchFamily="34" charset="0"/>
              </a:rPr>
            </a:br>
            <a:endParaRPr lang="en-US">
              <a:latin typeface="Arial" panose="020B0604020202020204" pitchFamily="34" charset="0"/>
            </a:endParaRPr>
          </a:p>
        </p:txBody>
      </p:sp>
      <p:sp>
        <p:nvSpPr>
          <p:cNvPr id="9" name="Rectangle 8"/>
          <p:cNvSpPr/>
          <p:nvPr/>
        </p:nvSpPr>
        <p:spPr>
          <a:xfrm>
            <a:off x="1676400" y="4237672"/>
            <a:ext cx="8763000" cy="1938992"/>
          </a:xfrm>
          <a:prstGeom prst="rect">
            <a:avLst/>
          </a:prstGeom>
        </p:spPr>
        <p:txBody>
          <a:bodyPr wrap="square">
            <a:spAutoFit/>
          </a:bodyPr>
          <a:lstStyle/>
          <a:p>
            <a:pPr algn="just"/>
            <a:r>
              <a:rPr lang="en-US" sz="2000" dirty="0">
                <a:solidFill>
                  <a:srgbClr val="333333"/>
                </a:solidFill>
                <a:latin typeface="Open sans"/>
              </a:rPr>
              <a:t>At first, this design seems to be good. However, issues start to develop once we need to modify information. For instance, suppose, </a:t>
            </a:r>
            <a:r>
              <a:rPr lang="en-US" sz="2000" dirty="0">
                <a:solidFill>
                  <a:srgbClr val="C41A1A"/>
                </a:solidFill>
                <a:latin typeface="Open sans"/>
              </a:rPr>
              <a:t>if Prof. George changed his mobile number. In such a situation, we will have to make edits in 2 places</a:t>
            </a:r>
            <a:r>
              <a:rPr lang="en-US" sz="2000" b="1" dirty="0">
                <a:solidFill>
                  <a:srgbClr val="333333"/>
                </a:solidFill>
                <a:latin typeface="Open sans"/>
              </a:rPr>
              <a:t>. </a:t>
            </a:r>
            <a:r>
              <a:rPr lang="en-US" sz="2000" dirty="0">
                <a:solidFill>
                  <a:srgbClr val="333333"/>
                </a:solidFill>
                <a:latin typeface="Open sans"/>
              </a:rPr>
              <a:t>What if someone just edited the mobile number against </a:t>
            </a:r>
            <a:r>
              <a:rPr lang="en-US" sz="2000" b="1" dirty="0">
                <a:solidFill>
                  <a:srgbClr val="0070C0"/>
                </a:solidFill>
                <a:latin typeface="Open sans"/>
              </a:rPr>
              <a:t>CS101</a:t>
            </a:r>
            <a:r>
              <a:rPr lang="en-US" sz="2000" dirty="0">
                <a:solidFill>
                  <a:srgbClr val="333333"/>
                </a:solidFill>
                <a:latin typeface="Open sans"/>
              </a:rPr>
              <a:t>, but forgot to edit it for </a:t>
            </a:r>
            <a:r>
              <a:rPr lang="en-US" sz="2000" b="1" dirty="0">
                <a:solidFill>
                  <a:srgbClr val="0070C0"/>
                </a:solidFill>
                <a:latin typeface="Open sans"/>
              </a:rPr>
              <a:t>CS154</a:t>
            </a:r>
            <a:r>
              <a:rPr lang="en-US" sz="2000" dirty="0">
                <a:solidFill>
                  <a:srgbClr val="333333"/>
                </a:solidFill>
                <a:latin typeface="Open sans"/>
              </a:rPr>
              <a:t>? This will lead to stale/wrong information in the database.</a:t>
            </a:r>
            <a:endParaRPr lang="en-US" sz="2000" dirty="0"/>
          </a:p>
        </p:txBody>
      </p:sp>
    </p:spTree>
    <p:extLst>
      <p:ext uri="{BB962C8B-B14F-4D97-AF65-F5344CB8AC3E}">
        <p14:creationId xmlns:p14="http://schemas.microsoft.com/office/powerpoint/2010/main" val="286733200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860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Solution</a:t>
            </a:r>
          </a:p>
        </p:txBody>
      </p:sp>
      <p:sp>
        <p:nvSpPr>
          <p:cNvPr id="8" name="Rectangle 7"/>
          <p:cNvSpPr/>
          <p:nvPr/>
        </p:nvSpPr>
        <p:spPr>
          <a:xfrm>
            <a:off x="1676400" y="838201"/>
            <a:ext cx="8839200" cy="830997"/>
          </a:xfrm>
          <a:prstGeom prst="rect">
            <a:avLst/>
          </a:prstGeom>
        </p:spPr>
        <p:txBody>
          <a:bodyPr wrap="square">
            <a:spAutoFit/>
          </a:bodyPr>
          <a:lstStyle/>
          <a:p>
            <a:pPr algn="just"/>
            <a:r>
              <a:rPr lang="en-US" sz="2400" dirty="0">
                <a:solidFill>
                  <a:srgbClr val="0070C0"/>
                </a:solidFill>
                <a:latin typeface="Segoe UI Light" panose="020B0502040204020203" pitchFamily="34" charset="0"/>
                <a:cs typeface="Segoe UI Light" panose="020B0502040204020203" pitchFamily="34" charset="0"/>
              </a:rPr>
              <a:t>This problem, however, can be easily tackled by dividing our table into 2 simpler tables.</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887171470"/>
              </p:ext>
            </p:extLst>
          </p:nvPr>
        </p:nvGraphicFramePr>
        <p:xfrm>
          <a:off x="1536864" y="2308969"/>
          <a:ext cx="9131136" cy="1280160"/>
        </p:xfrm>
        <a:graphic>
          <a:graphicData uri="http://schemas.openxmlformats.org/drawingml/2006/table">
            <a:tbl>
              <a:tblPr/>
              <a:tblGrid>
                <a:gridCol w="3043712"/>
                <a:gridCol w="3043712"/>
                <a:gridCol w="3043712"/>
              </a:tblGrid>
              <a:tr h="0">
                <a:tc>
                  <a:txBody>
                    <a:bodyPr/>
                    <a:lstStyle/>
                    <a:p>
                      <a:pPr algn="l" fontAlgn="ctr"/>
                      <a:r>
                        <a:rPr lang="en-US" b="1" dirty="0" smtClean="0">
                          <a:solidFill>
                            <a:srgbClr val="222222"/>
                          </a:solidFill>
                          <a:effectLst/>
                        </a:rPr>
                        <a:t>Instructor's </a:t>
                      </a:r>
                      <a:r>
                        <a:rPr lang="en-US" b="1" dirty="0">
                          <a:solidFill>
                            <a:srgbClr val="222222"/>
                          </a:solidFill>
                          <a:effectLst/>
                        </a:rPr>
                        <a:t>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2</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55756385"/>
              </p:ext>
            </p:extLst>
          </p:nvPr>
        </p:nvGraphicFramePr>
        <p:xfrm>
          <a:off x="1529938" y="4389120"/>
          <a:ext cx="9144000" cy="1706880"/>
        </p:xfrm>
        <a:graphic>
          <a:graphicData uri="http://schemas.openxmlformats.org/drawingml/2006/table">
            <a:tbl>
              <a:tblPr/>
              <a:tblGrid>
                <a:gridCol w="3048000"/>
                <a:gridCol w="3048000"/>
                <a:gridCol w="3048000"/>
              </a:tblGrid>
              <a:tr h="19812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a:t>
                      </a:r>
                      <a:r>
                        <a:rPr lang="en-US" dirty="0" smtClean="0">
                          <a:solidFill>
                            <a:srgbClr val="222222"/>
                          </a:solidFill>
                          <a:effectLst/>
                        </a:rPr>
                        <a:t>20</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 </a:t>
                      </a:r>
                      <a:r>
                        <a:rPr lang="en-US" dirty="0" smtClean="0">
                          <a:solidFill>
                            <a:srgbClr val="222222"/>
                          </a:solidFill>
                          <a:effectLst/>
                        </a:rPr>
                        <a:t>Auditorium</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1524000" y="1752600"/>
            <a:ext cx="2257862" cy="369332"/>
          </a:xfrm>
          <a:prstGeom prst="rect">
            <a:avLst/>
          </a:prstGeom>
        </p:spPr>
        <p:txBody>
          <a:bodyPr wrap="none">
            <a:spAutoFit/>
          </a:bodyPr>
          <a:lstStyle/>
          <a:p>
            <a:r>
              <a:rPr lang="en-US" b="1" dirty="0">
                <a:solidFill>
                  <a:srgbClr val="006C86"/>
                </a:solidFill>
                <a:latin typeface="Open sans"/>
              </a:rPr>
              <a:t>Table 1 (Instructor)</a:t>
            </a:r>
            <a:endParaRPr lang="en-US" dirty="0">
              <a:solidFill>
                <a:srgbClr val="006C86"/>
              </a:solidFill>
            </a:endParaRPr>
          </a:p>
        </p:txBody>
      </p:sp>
      <p:sp>
        <p:nvSpPr>
          <p:cNvPr id="14" name="Rectangle 13"/>
          <p:cNvSpPr/>
          <p:nvPr/>
        </p:nvSpPr>
        <p:spPr>
          <a:xfrm>
            <a:off x="1524000" y="3872751"/>
            <a:ext cx="1975734" cy="369332"/>
          </a:xfrm>
          <a:prstGeom prst="rect">
            <a:avLst/>
          </a:prstGeom>
        </p:spPr>
        <p:txBody>
          <a:bodyPr wrap="none">
            <a:spAutoFit/>
          </a:bodyPr>
          <a:lstStyle/>
          <a:p>
            <a:r>
              <a:rPr lang="en-US" b="1" dirty="0">
                <a:solidFill>
                  <a:srgbClr val="006C86"/>
                </a:solidFill>
                <a:latin typeface="Open sans"/>
              </a:rPr>
              <a:t>Table 2 (Course)</a:t>
            </a:r>
            <a:endParaRPr lang="en-US" dirty="0">
              <a:solidFill>
                <a:srgbClr val="006C86"/>
              </a:solidFill>
            </a:endParaRPr>
          </a:p>
        </p:txBody>
      </p:sp>
    </p:spTree>
    <p:extLst>
      <p:ext uri="{BB962C8B-B14F-4D97-AF65-F5344CB8AC3E}">
        <p14:creationId xmlns:p14="http://schemas.microsoft.com/office/powerpoint/2010/main" val="174913710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First Normal Form (1NF)</a:t>
            </a:r>
          </a:p>
        </p:txBody>
      </p:sp>
      <p:sp>
        <p:nvSpPr>
          <p:cNvPr id="8" name="Rectangle 7"/>
          <p:cNvSpPr/>
          <p:nvPr/>
        </p:nvSpPr>
        <p:spPr>
          <a:xfrm>
            <a:off x="1676400" y="838201"/>
            <a:ext cx="8839200" cy="830997"/>
          </a:xfrm>
          <a:prstGeom prst="rect">
            <a:avLst/>
          </a:prstGeom>
        </p:spPr>
        <p:txBody>
          <a:bodyPr wrap="square">
            <a:spAutoFit/>
          </a:bodyPr>
          <a:lstStyle/>
          <a:p>
            <a:pPr algn="just"/>
            <a:r>
              <a:rPr lang="en-US" sz="2400" dirty="0">
                <a:solidFill>
                  <a:srgbClr val="0070C0"/>
                </a:solidFill>
                <a:latin typeface="Segoe UI Light" panose="020B0502040204020203" pitchFamily="34" charset="0"/>
                <a:cs typeface="Segoe UI Light" panose="020B0502040204020203" pitchFamily="34" charset="0"/>
              </a:rPr>
              <a:t>The First normal form simply says that each cell of a table should contain exactly one value.</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49854271"/>
              </p:ext>
            </p:extLst>
          </p:nvPr>
        </p:nvGraphicFramePr>
        <p:xfrm>
          <a:off x="1524000" y="1752600"/>
          <a:ext cx="9144000" cy="1334546"/>
        </p:xfrm>
        <a:graphic>
          <a:graphicData uri="http://schemas.openxmlformats.org/drawingml/2006/table">
            <a:tbl>
              <a:tblPr/>
              <a:tblGrid>
                <a:gridCol w="4572000"/>
                <a:gridCol w="4572000"/>
              </a:tblGrid>
              <a:tr h="292847">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481106">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 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92847">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4" name="Rectangle 3"/>
          <p:cNvSpPr/>
          <p:nvPr/>
        </p:nvSpPr>
        <p:spPr>
          <a:xfrm>
            <a:off x="1676400" y="3276601"/>
            <a:ext cx="8839200" cy="1323439"/>
          </a:xfrm>
          <a:prstGeom prst="rect">
            <a:avLst/>
          </a:prstGeom>
        </p:spPr>
        <p:txBody>
          <a:bodyPr wrap="square">
            <a:spAutoFit/>
          </a:bodyPr>
          <a:lstStyle/>
          <a:p>
            <a:pPr algn="just"/>
            <a:r>
              <a:rPr lang="en-US" sz="2000" dirty="0">
                <a:solidFill>
                  <a:srgbClr val="333333"/>
                </a:solidFill>
                <a:latin typeface="Open sans"/>
              </a:rPr>
              <a:t>Here, the issue is that in the first row, we are storing 2 courses against Prof. George. A better method would be to store the courses separately. This way, if we want to edit some information related to </a:t>
            </a:r>
            <a:r>
              <a:rPr lang="en-US" sz="2000" b="1" dirty="0">
                <a:solidFill>
                  <a:srgbClr val="0070C0"/>
                </a:solidFill>
                <a:latin typeface="Open sans"/>
              </a:rPr>
              <a:t>CS101</a:t>
            </a:r>
            <a:r>
              <a:rPr lang="en-US" sz="2000" dirty="0">
                <a:solidFill>
                  <a:srgbClr val="333333"/>
                </a:solidFill>
                <a:latin typeface="Open sans"/>
              </a:rPr>
              <a:t>, we do not have to touch the data corresponding to </a:t>
            </a:r>
            <a:r>
              <a:rPr lang="en-US" sz="2000" b="1" dirty="0">
                <a:solidFill>
                  <a:srgbClr val="0070C0"/>
                </a:solidFill>
                <a:latin typeface="Open sans"/>
              </a:rPr>
              <a:t>CS154</a:t>
            </a:r>
            <a:r>
              <a:rPr lang="en-US" sz="2000" dirty="0">
                <a:solidFill>
                  <a:srgbClr val="333333"/>
                </a:solidFill>
                <a:latin typeface="Open sans"/>
              </a:rPr>
              <a:t>.</a:t>
            </a:r>
          </a:p>
        </p:txBody>
      </p:sp>
      <p:graphicFrame>
        <p:nvGraphicFramePr>
          <p:cNvPr id="5" name="Table 4"/>
          <p:cNvGraphicFramePr>
            <a:graphicFrameLocks noGrp="1"/>
          </p:cNvGraphicFramePr>
          <p:nvPr>
            <p:extLst>
              <p:ext uri="{D42A27DB-BD31-4B8C-83A1-F6EECF244321}">
                <p14:modId xmlns:p14="http://schemas.microsoft.com/office/powerpoint/2010/main" val="1297513087"/>
              </p:ext>
            </p:extLst>
          </p:nvPr>
        </p:nvGraphicFramePr>
        <p:xfrm>
          <a:off x="1524000" y="4922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Prof. </a:t>
                      </a:r>
                      <a:r>
                        <a:rPr lang="en-US" dirty="0" smtClean="0">
                          <a:solidFill>
                            <a:srgbClr val="222222"/>
                          </a:solidFill>
                          <a:effectLst/>
                        </a:rPr>
                        <a:t>Atkins</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9571016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Second Normal Form (2NF)</a:t>
            </a:r>
          </a:p>
        </p:txBody>
      </p:sp>
      <p:sp>
        <p:nvSpPr>
          <p:cNvPr id="8" name="Rectangle 7"/>
          <p:cNvSpPr/>
          <p:nvPr/>
        </p:nvSpPr>
        <p:spPr>
          <a:xfrm>
            <a:off x="1600200" y="838200"/>
            <a:ext cx="8991600" cy="1569660"/>
          </a:xfrm>
          <a:prstGeom prst="rect">
            <a:avLst/>
          </a:prstGeom>
        </p:spPr>
        <p:txBody>
          <a:bodyPr wrap="square">
            <a:spAutoFit/>
          </a:bodyPr>
          <a:lstStyle/>
          <a:p>
            <a:r>
              <a:rPr lang="en-US" sz="2400" dirty="0">
                <a:latin typeface="Segoe UI Light" panose="020B0502040204020203" pitchFamily="34" charset="0"/>
                <a:cs typeface="Segoe UI Light" panose="020B0502040204020203" pitchFamily="34" charset="0"/>
              </a:rPr>
              <a:t>For a table to be in second normal form, the following 2 conditions are to be met:</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table should be in the first normal form.</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primary key of the table should compose of exactly 1 column</a:t>
            </a:r>
            <a:r>
              <a:rPr lang="en-US" sz="2400" dirty="0">
                <a:solidFill>
                  <a:srgbClr val="0070C0"/>
                </a:solidFill>
                <a:latin typeface="Segoe UI Light" panose="020B0502040204020203" pitchFamily="34" charset="0"/>
                <a:cs typeface="Segoe UI Light" panose="020B0502040204020203" pitchFamily="34" charset="0"/>
              </a:rPr>
              <a:t>.</a:t>
            </a:r>
          </a:p>
        </p:txBody>
      </p:sp>
      <p:sp>
        <p:nvSpPr>
          <p:cNvPr id="3" name="Rectangle 2"/>
          <p:cNvSpPr/>
          <p:nvPr/>
        </p:nvSpPr>
        <p:spPr>
          <a:xfrm>
            <a:off x="1676400" y="2590801"/>
            <a:ext cx="8839200" cy="1323439"/>
          </a:xfrm>
          <a:prstGeom prst="rect">
            <a:avLst/>
          </a:prstGeom>
        </p:spPr>
        <p:txBody>
          <a:bodyPr wrap="square">
            <a:spAutoFit/>
          </a:bodyPr>
          <a:lstStyle/>
          <a:p>
            <a:pPr algn="just"/>
            <a:r>
              <a:rPr lang="en-US" sz="2000" dirty="0">
                <a:solidFill>
                  <a:srgbClr val="333333"/>
                </a:solidFill>
                <a:latin typeface="Open sans"/>
              </a:rPr>
              <a:t>Let us take another example of storing student enrollment in various courses. Each student may enroll in multiple courses. Similarly, each course may have multiple enrollments.</a:t>
            </a:r>
          </a:p>
          <a:p>
            <a:pPr algn="just"/>
            <a:r>
              <a:rPr lang="en-US" sz="2000" dirty="0"/>
              <a:t>A sample table may look like this (</a:t>
            </a:r>
            <a:r>
              <a:rPr lang="en-US" sz="2000" b="1" dirty="0">
                <a:solidFill>
                  <a:srgbClr val="006C86"/>
                </a:solidFill>
              </a:rPr>
              <a:t>student name and course code</a:t>
            </a:r>
            <a:r>
              <a:rPr lang="en-US" sz="2000" dirty="0"/>
              <a:t>)</a:t>
            </a:r>
            <a:endParaRPr lang="en-US" sz="2000" dirty="0">
              <a:solidFill>
                <a:srgbClr val="333333"/>
              </a:solidFill>
              <a:latin typeface="Open sans"/>
            </a:endParaRPr>
          </a:p>
        </p:txBody>
      </p:sp>
      <p:graphicFrame>
        <p:nvGraphicFramePr>
          <p:cNvPr id="4" name="Table 3"/>
          <p:cNvGraphicFramePr>
            <a:graphicFrameLocks noGrp="1"/>
          </p:cNvGraphicFramePr>
          <p:nvPr>
            <p:extLst>
              <p:ext uri="{D42A27DB-BD31-4B8C-83A1-F6EECF244321}">
                <p14:modId xmlns:p14="http://schemas.microsoft.com/office/powerpoint/2010/main" val="1031253679"/>
              </p:ext>
            </p:extLst>
          </p:nvPr>
        </p:nvGraphicFramePr>
        <p:xfrm>
          <a:off x="1567539" y="4191000"/>
          <a:ext cx="9100460" cy="2133600"/>
        </p:xfrm>
        <a:graphic>
          <a:graphicData uri="http://schemas.openxmlformats.org/drawingml/2006/table">
            <a:tbl>
              <a:tblPr/>
              <a:tblGrid>
                <a:gridCol w="4550230"/>
                <a:gridCol w="455023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Rajat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98372100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676400" y="838201"/>
            <a:ext cx="8839200" cy="830997"/>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The First normal form simply says that each cell of a table should contain exactly one value.</a:t>
            </a:r>
            <a:endParaRPr lang="en-IN" sz="2400" dirty="0">
              <a:latin typeface="Segoe UI Light" panose="020B0502040204020203" pitchFamily="34" charset="0"/>
              <a:cs typeface="Segoe UI Light" panose="020B0502040204020203" pitchFamily="34" charset="0"/>
            </a:endParaRPr>
          </a:p>
        </p:txBody>
      </p:sp>
      <p:sp>
        <p:nvSpPr>
          <p:cNvPr id="10" name="Rectangle 9"/>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Second Normal Form (2NF)</a:t>
            </a:r>
          </a:p>
        </p:txBody>
      </p:sp>
      <p:graphicFrame>
        <p:nvGraphicFramePr>
          <p:cNvPr id="3" name="Table 2"/>
          <p:cNvGraphicFramePr>
            <a:graphicFrameLocks noGrp="1"/>
          </p:cNvGraphicFramePr>
          <p:nvPr>
            <p:extLst>
              <p:ext uri="{D42A27DB-BD31-4B8C-83A1-F6EECF244321}">
                <p14:modId xmlns:p14="http://schemas.microsoft.com/office/powerpoint/2010/main" val="1717612665"/>
              </p:ext>
            </p:extLst>
          </p:nvPr>
        </p:nvGraphicFramePr>
        <p:xfrm>
          <a:off x="1524000" y="2255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Rahul</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Rajat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1" name="Rectangle 10"/>
          <p:cNvSpPr/>
          <p:nvPr/>
        </p:nvSpPr>
        <p:spPr>
          <a:xfrm>
            <a:off x="1524000" y="1752600"/>
            <a:ext cx="2039854" cy="369332"/>
          </a:xfrm>
          <a:prstGeom prst="rect">
            <a:avLst/>
          </a:prstGeom>
        </p:spPr>
        <p:txBody>
          <a:bodyPr wrap="none">
            <a:spAutoFit/>
          </a:bodyPr>
          <a:lstStyle/>
          <a:p>
            <a:r>
              <a:rPr lang="en-US" b="1" dirty="0">
                <a:solidFill>
                  <a:srgbClr val="006C86"/>
                </a:solidFill>
                <a:latin typeface="Open sans"/>
              </a:rPr>
              <a:t>Table 1 (Student)</a:t>
            </a:r>
            <a:endParaRPr lang="en-US" dirty="0">
              <a:solidFill>
                <a:srgbClr val="006C86"/>
              </a:solidFill>
            </a:endParaRPr>
          </a:p>
        </p:txBody>
      </p:sp>
      <p:sp>
        <p:nvSpPr>
          <p:cNvPr id="12" name="Rectangle 11"/>
          <p:cNvSpPr/>
          <p:nvPr/>
        </p:nvSpPr>
        <p:spPr>
          <a:xfrm>
            <a:off x="1524000" y="4126468"/>
            <a:ext cx="2103974" cy="369332"/>
          </a:xfrm>
          <a:prstGeom prst="rect">
            <a:avLst/>
          </a:prstGeom>
        </p:spPr>
        <p:txBody>
          <a:bodyPr wrap="none">
            <a:spAutoFit/>
          </a:bodyPr>
          <a:lstStyle/>
          <a:p>
            <a:r>
              <a:rPr lang="en-US" b="1" dirty="0">
                <a:solidFill>
                  <a:srgbClr val="006C86"/>
                </a:solidFill>
                <a:latin typeface="Open sans"/>
              </a:rPr>
              <a:t>Table 2 (Courses)</a:t>
            </a:r>
            <a:endParaRPr lang="en-US" dirty="0">
              <a:solidFill>
                <a:srgbClr val="006C86"/>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993486030"/>
              </p:ext>
            </p:extLst>
          </p:nvPr>
        </p:nvGraphicFramePr>
        <p:xfrm>
          <a:off x="1545769" y="4572000"/>
          <a:ext cx="9122230" cy="2133600"/>
        </p:xfrm>
        <a:graphic>
          <a:graphicData uri="http://schemas.openxmlformats.org/drawingml/2006/table">
            <a:tbl>
              <a:tblPr/>
              <a:tblGrid>
                <a:gridCol w="4561115"/>
                <a:gridCol w="4561115"/>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420917954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8" name="Rectangle 7"/>
          <p:cNvSpPr/>
          <p:nvPr/>
        </p:nvSpPr>
        <p:spPr>
          <a:xfrm>
            <a:off x="1676400" y="838200"/>
            <a:ext cx="8839200" cy="1938992"/>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Column A is said to be functionally dependent on column B if changing the value of A may require a change in the value of B.</a:t>
            </a:r>
          </a:p>
          <a:p>
            <a:pPr algn="just"/>
            <a:r>
              <a:rPr lang="en-US" sz="2400" dirty="0">
                <a:latin typeface="Segoe UI Light" panose="020B0502040204020203" pitchFamily="34" charset="0"/>
                <a:cs typeface="Segoe UI Light" panose="020B0502040204020203" pitchFamily="34" charset="0"/>
              </a:rPr>
              <a:t>Here, the department column is dependent on the professor name column. This is because if in a particular row, we change the name of the professor, we will also have to change the department value.</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nvPr>
        </p:nvGraphicFramePr>
        <p:xfrm>
          <a:off x="1524000" y="3291840"/>
          <a:ext cx="9144000" cy="1706880"/>
        </p:xfrm>
        <a:graphic>
          <a:graphicData uri="http://schemas.openxmlformats.org/drawingml/2006/table">
            <a:tbl>
              <a:tblPr/>
              <a:tblGrid>
                <a:gridCol w="1828800"/>
                <a:gridCol w="2133600"/>
                <a:gridCol w="2133600"/>
                <a:gridCol w="3048000"/>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Department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MA214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ME112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Auditorium building</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John</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Electronics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MA215</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r>
            </a:tbl>
          </a:graphicData>
        </a:graphic>
      </p:graphicFrame>
    </p:spTree>
    <p:extLst>
      <p:ext uri="{BB962C8B-B14F-4D97-AF65-F5344CB8AC3E}">
        <p14:creationId xmlns:p14="http://schemas.microsoft.com/office/powerpoint/2010/main" val="48419622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4" name="Rectangle 3"/>
          <p:cNvSpPr/>
          <p:nvPr/>
        </p:nvSpPr>
        <p:spPr>
          <a:xfrm>
            <a:off x="1589314" y="873324"/>
            <a:ext cx="9002486" cy="1323439"/>
          </a:xfrm>
          <a:prstGeom prst="rect">
            <a:avLst/>
          </a:prstGeom>
        </p:spPr>
        <p:txBody>
          <a:bodyPr wrap="square">
            <a:spAutoFit/>
          </a:bodyPr>
          <a:lstStyle/>
          <a:p>
            <a:r>
              <a:rPr lang="en-US" sz="2000" dirty="0">
                <a:latin typeface="Open sans"/>
              </a:rPr>
              <a:t>Here, when we changed the name of the professor, we also had to change the department column. This is not desirable since someone who is updating the database may remember to change the name of the professor, but may forget updating the department value. This can cause inconsistency in the database.</a:t>
            </a:r>
          </a:p>
        </p:txBody>
      </p:sp>
      <p:sp>
        <p:nvSpPr>
          <p:cNvPr id="9" name="Rectangle 8"/>
          <p:cNvSpPr/>
          <p:nvPr/>
        </p:nvSpPr>
        <p:spPr>
          <a:xfrm>
            <a:off x="1665514" y="2343090"/>
            <a:ext cx="8850086" cy="400110"/>
          </a:xfrm>
          <a:prstGeom prst="rect">
            <a:avLst/>
          </a:prstGeom>
        </p:spPr>
        <p:txBody>
          <a:bodyPr wrap="square">
            <a:spAutoFit/>
          </a:bodyPr>
          <a:lstStyle/>
          <a:p>
            <a:r>
              <a:rPr lang="en-US" sz="2000" dirty="0">
                <a:solidFill>
                  <a:srgbClr val="C41A1A"/>
                </a:solidFill>
                <a:latin typeface="Helvetica" panose="020B0604020202020204" pitchFamily="34" charset="0"/>
              </a:rPr>
              <a:t>Third normal form avoids this by breaking this into separate tables</a:t>
            </a:r>
            <a:endParaRPr lang="en-US" sz="2000" dirty="0">
              <a:solidFill>
                <a:srgbClr val="C41A1A"/>
              </a:solidFill>
            </a:endParaRPr>
          </a:p>
        </p:txBody>
      </p:sp>
      <p:graphicFrame>
        <p:nvGraphicFramePr>
          <p:cNvPr id="12" name="Table 11"/>
          <p:cNvGraphicFramePr>
            <a:graphicFrameLocks noGrp="1"/>
          </p:cNvGraphicFramePr>
          <p:nvPr>
            <p:extLst/>
          </p:nvPr>
        </p:nvGraphicFramePr>
        <p:xfrm>
          <a:off x="1524000" y="2834640"/>
          <a:ext cx="9144000" cy="1706880"/>
        </p:xfrm>
        <a:graphic>
          <a:graphicData uri="http://schemas.openxmlformats.org/drawingml/2006/table">
            <a:tbl>
              <a:tblPr/>
              <a:tblGrid>
                <a:gridCol w="3048000"/>
                <a:gridCol w="3048000"/>
                <a:gridCol w="3048000"/>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MA214</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ME112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Auditorium building</a:t>
                      </a:r>
                      <a:r>
                        <a:rPr lang="en-US" dirty="0" smtClean="0">
                          <a:solidFill>
                            <a:srgbClr val="222222"/>
                          </a:solidFill>
                          <a:effectLst/>
                        </a:rPr>
                        <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r>
              <a:tr h="0">
                <a:tc>
                  <a:txBody>
                    <a:bodyPr/>
                    <a:lstStyle/>
                    <a:p>
                      <a:pPr algn="l" fontAlgn="t"/>
                      <a:r>
                        <a:rPr lang="en-US" dirty="0" smtClean="0">
                          <a:solidFill>
                            <a:srgbClr val="222222"/>
                          </a:solidFill>
                          <a:effectLst/>
                        </a:rPr>
                        <a:t>MA215</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1676400" y="4800600"/>
            <a:ext cx="8839200" cy="400110"/>
          </a:xfrm>
          <a:prstGeom prst="rect">
            <a:avLst/>
          </a:prstGeom>
        </p:spPr>
        <p:txBody>
          <a:bodyPr wrap="square">
            <a:spAutoFit/>
          </a:bodyPr>
          <a:lstStyle/>
          <a:p>
            <a:r>
              <a:rPr lang="en-US" sz="2000" dirty="0">
                <a:solidFill>
                  <a:srgbClr val="C41A1A"/>
                </a:solidFill>
                <a:latin typeface="Helvetica" panose="020B0604020202020204" pitchFamily="34" charset="0"/>
              </a:rPr>
              <a:t>Here, the third column is the ID of the professor who’s taking the course.</a:t>
            </a:r>
          </a:p>
        </p:txBody>
      </p:sp>
      <p:graphicFrame>
        <p:nvGraphicFramePr>
          <p:cNvPr id="14" name="Table 13"/>
          <p:cNvGraphicFramePr>
            <a:graphicFrameLocks noGrp="1"/>
          </p:cNvGraphicFramePr>
          <p:nvPr>
            <p:extLst/>
          </p:nvPr>
        </p:nvGraphicFramePr>
        <p:xfrm>
          <a:off x="1524000" y="5425440"/>
          <a:ext cx="9067800" cy="1280160"/>
        </p:xfrm>
        <a:graphic>
          <a:graphicData uri="http://schemas.openxmlformats.org/drawingml/2006/table">
            <a:tbl>
              <a:tblPr/>
              <a:tblGrid>
                <a:gridCol w="3022600"/>
                <a:gridCol w="3022600"/>
                <a:gridCol w="3022600"/>
              </a:tblGrid>
              <a:tr h="0">
                <a:tc>
                  <a:txBody>
                    <a:bodyPr/>
                    <a:lstStyle/>
                    <a:p>
                      <a:pPr algn="l" fontAlgn="ctr"/>
                      <a:r>
                        <a:rPr lang="en-US" b="1" dirty="0">
                          <a:solidFill>
                            <a:srgbClr val="222222"/>
                          </a:solidFill>
                          <a:effectLst/>
                        </a:rPr>
                        <a:t>Instructor's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Department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Ronald</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
                      </a:r>
                      <a:r>
                        <a:rPr lang="en-US" dirty="0" smtClean="0">
                          <a:solidFill>
                            <a:srgbClr val="222222"/>
                          </a:solidFill>
                          <a:effectLst/>
                        </a:rPr>
                        <a:t>John</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Electronics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2300512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3" name="Rectangle 2"/>
          <p:cNvSpPr/>
          <p:nvPr/>
        </p:nvSpPr>
        <p:spPr>
          <a:xfrm>
            <a:off x="1665514" y="1065074"/>
            <a:ext cx="9002486" cy="1631216"/>
          </a:xfrm>
          <a:prstGeom prst="rect">
            <a:avLst/>
          </a:prstGeom>
        </p:spPr>
        <p:txBody>
          <a:bodyPr wrap="square">
            <a:spAutoFit/>
          </a:bodyPr>
          <a:lstStyle/>
          <a:p>
            <a:r>
              <a:rPr lang="en-US" sz="2000" dirty="0">
                <a:latin typeface="Helvetica" panose="020B0604020202020204" pitchFamily="34" charset="0"/>
              </a:rPr>
              <a:t>Therefore, in the third normal form, the following conditions are required:</a:t>
            </a:r>
          </a:p>
          <a:p>
            <a:endParaRPr lang="en-US" sz="2000" dirty="0">
              <a:latin typeface="Helvetica" panose="020B0604020202020204" pitchFamily="34" charset="0"/>
            </a:endParaRPr>
          </a:p>
          <a:p>
            <a:pPr>
              <a:lnSpc>
                <a:spcPct val="150000"/>
              </a:lnSpc>
              <a:buFont typeface="Arial" panose="020B0604020202020204" pitchFamily="34" charset="0"/>
              <a:buChar char="•"/>
            </a:pPr>
            <a:r>
              <a:rPr lang="en-US" sz="2000" dirty="0">
                <a:latin typeface="Helvetica" panose="020B0604020202020204" pitchFamily="34" charset="0"/>
              </a:rPr>
              <a:t>The table should be in the second normal form.</a:t>
            </a:r>
          </a:p>
          <a:p>
            <a:pPr>
              <a:lnSpc>
                <a:spcPct val="150000"/>
              </a:lnSpc>
              <a:buFont typeface="Arial" panose="020B0604020202020204" pitchFamily="34" charset="0"/>
              <a:buChar char="•"/>
            </a:pPr>
            <a:r>
              <a:rPr lang="en-US" sz="2000" dirty="0">
                <a:latin typeface="Helvetica" panose="020B0604020202020204" pitchFamily="34" charset="0"/>
              </a:rPr>
              <a:t>There should not be any functional dependency.</a:t>
            </a:r>
          </a:p>
        </p:txBody>
      </p:sp>
    </p:spTree>
    <p:extLst>
      <p:ext uri="{BB962C8B-B14F-4D97-AF65-F5344CB8AC3E}">
        <p14:creationId xmlns:p14="http://schemas.microsoft.com/office/powerpoint/2010/main" val="10512654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 </a:t>
            </a:r>
            <a:r>
              <a:rPr lang="en-IN" sz="4800" dirty="0">
                <a:solidFill>
                  <a:srgbClr val="DC525C"/>
                </a:solidFill>
                <a:latin typeface="Segoe UI Light" panose="020B0502040204020203" pitchFamily="34" charset="0"/>
                <a:cs typeface="Segoe UI Light" panose="020B0502040204020203" pitchFamily="34" charset="0"/>
              </a:rPr>
              <a:t>Structured 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159604"/>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not treated as a blank or 0.</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a:solidFill>
                  <a:srgbClr val="006C86"/>
                </a:solidFill>
                <a:latin typeface="Segoe UI Light" panose="020B0502040204020203" pitchFamily="34" charset="0"/>
                <a:cs typeface="Segoe UI Light" panose="020B0502040204020203" pitchFamily="34" charset="0"/>
              </a:rPr>
              <a:t>Degree.</a:t>
            </a: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676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22084</TotalTime>
  <Words>31598</Words>
  <Application>Microsoft Office PowerPoint</Application>
  <PresentationFormat>Widescreen</PresentationFormat>
  <Paragraphs>4072</Paragraphs>
  <Slides>478</Slides>
  <Notes>9</Notes>
  <HiddenSlides>83</HiddenSlides>
  <MMClips>0</MMClips>
  <ScaleCrop>false</ScaleCrop>
  <HeadingPairs>
    <vt:vector size="6" baseType="variant">
      <vt:variant>
        <vt:lpstr>Fonts Used</vt:lpstr>
      </vt:variant>
      <vt:variant>
        <vt:i4>36</vt:i4>
      </vt:variant>
      <vt:variant>
        <vt:lpstr>Theme</vt:lpstr>
      </vt:variant>
      <vt:variant>
        <vt:i4>1</vt:i4>
      </vt:variant>
      <vt:variant>
        <vt:lpstr>Slide Titles</vt:lpstr>
      </vt:variant>
      <vt:variant>
        <vt:i4>478</vt:i4>
      </vt:variant>
    </vt:vector>
  </HeadingPairs>
  <TitlesOfParts>
    <vt:vector size="515"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4285</cp:revision>
  <dcterms:created xsi:type="dcterms:W3CDTF">2015-10-09T06:09:34Z</dcterms:created>
  <dcterms:modified xsi:type="dcterms:W3CDTF">2019-02-19T03:51:25Z</dcterms:modified>
</cp:coreProperties>
</file>