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41"/>
  </p:notesMasterIdLst>
  <p:sldIdLst>
    <p:sldId id="257" r:id="rId2"/>
    <p:sldId id="1040" r:id="rId3"/>
    <p:sldId id="621" r:id="rId4"/>
    <p:sldId id="615" r:id="rId5"/>
    <p:sldId id="506" r:id="rId6"/>
    <p:sldId id="791" r:id="rId7"/>
    <p:sldId id="793" r:id="rId8"/>
    <p:sldId id="285" r:id="rId9"/>
    <p:sldId id="286" r:id="rId10"/>
    <p:sldId id="1287" r:id="rId11"/>
    <p:sldId id="1567" r:id="rId12"/>
    <p:sldId id="1506" r:id="rId13"/>
    <p:sldId id="829" r:id="rId14"/>
    <p:sldId id="673" r:id="rId15"/>
    <p:sldId id="674" r:id="rId16"/>
    <p:sldId id="379" r:id="rId17"/>
    <p:sldId id="1531" r:id="rId18"/>
    <p:sldId id="1516" r:id="rId19"/>
    <p:sldId id="1517" r:id="rId20"/>
    <p:sldId id="1510" r:id="rId21"/>
    <p:sldId id="1511" r:id="rId22"/>
    <p:sldId id="1512" r:id="rId23"/>
    <p:sldId id="1513" r:id="rId24"/>
    <p:sldId id="1514" r:id="rId25"/>
    <p:sldId id="1515" r:id="rId26"/>
    <p:sldId id="1518" r:id="rId27"/>
    <p:sldId id="1519" r:id="rId28"/>
    <p:sldId id="1520" r:id="rId29"/>
    <p:sldId id="1521" r:id="rId30"/>
    <p:sldId id="1522" r:id="rId31"/>
    <p:sldId id="1524" r:id="rId32"/>
    <p:sldId id="1508" r:id="rId33"/>
    <p:sldId id="1507" r:id="rId34"/>
    <p:sldId id="1555" r:id="rId35"/>
    <p:sldId id="1556" r:id="rId36"/>
    <p:sldId id="1557" r:id="rId37"/>
    <p:sldId id="1561" r:id="rId38"/>
    <p:sldId id="1563" r:id="rId39"/>
    <p:sldId id="1527" r:id="rId40"/>
    <p:sldId id="1528" r:id="rId41"/>
    <p:sldId id="551" r:id="rId42"/>
    <p:sldId id="554" r:id="rId43"/>
    <p:sldId id="1525" r:id="rId44"/>
    <p:sldId id="1526" r:id="rId45"/>
    <p:sldId id="562" r:id="rId46"/>
    <p:sldId id="563" r:id="rId47"/>
    <p:sldId id="1296" r:id="rId48"/>
    <p:sldId id="1529" r:id="rId49"/>
    <p:sldId id="1530" r:id="rId50"/>
    <p:sldId id="1540" r:id="rId51"/>
    <p:sldId id="1541" r:id="rId52"/>
    <p:sldId id="1542" r:id="rId53"/>
    <p:sldId id="1543" r:id="rId54"/>
    <p:sldId id="1059" r:id="rId55"/>
    <p:sldId id="1060" r:id="rId56"/>
    <p:sldId id="1418" r:id="rId57"/>
    <p:sldId id="576" r:id="rId58"/>
    <p:sldId id="577" r:id="rId59"/>
    <p:sldId id="1564" r:id="rId60"/>
    <p:sldId id="1566" r:id="rId61"/>
    <p:sldId id="1474" r:id="rId62"/>
    <p:sldId id="1475" r:id="rId63"/>
    <p:sldId id="1476" r:id="rId64"/>
    <p:sldId id="1477" r:id="rId65"/>
    <p:sldId id="1478" r:id="rId66"/>
    <p:sldId id="1479" r:id="rId67"/>
    <p:sldId id="1481" r:id="rId68"/>
    <p:sldId id="625" r:id="rId69"/>
    <p:sldId id="1150" r:id="rId70"/>
    <p:sldId id="393" r:id="rId71"/>
    <p:sldId id="395" r:id="rId72"/>
    <p:sldId id="820" r:id="rId73"/>
    <p:sldId id="414" r:id="rId74"/>
    <p:sldId id="821" r:id="rId75"/>
    <p:sldId id="1077" r:id="rId76"/>
    <p:sldId id="1177" r:id="rId77"/>
    <p:sldId id="1535" r:id="rId78"/>
    <p:sldId id="1536" r:id="rId79"/>
    <p:sldId id="1532" r:id="rId80"/>
    <p:sldId id="1533" r:id="rId81"/>
    <p:sldId id="1534" r:id="rId82"/>
    <p:sldId id="1538" r:id="rId83"/>
    <p:sldId id="1539" r:id="rId84"/>
    <p:sldId id="1152" r:id="rId85"/>
    <p:sldId id="1153" r:id="rId86"/>
    <p:sldId id="1537" r:id="rId87"/>
    <p:sldId id="1548" r:id="rId88"/>
    <p:sldId id="1549" r:id="rId89"/>
    <p:sldId id="564" r:id="rId90"/>
    <p:sldId id="1364" r:id="rId91"/>
    <p:sldId id="826" r:id="rId92"/>
    <p:sldId id="566" r:id="rId93"/>
    <p:sldId id="1211" r:id="rId94"/>
    <p:sldId id="1430" r:id="rId95"/>
    <p:sldId id="1460" r:id="rId96"/>
    <p:sldId id="798" r:id="rId97"/>
    <p:sldId id="1215" r:id="rId98"/>
    <p:sldId id="1427" r:id="rId99"/>
    <p:sldId id="1225" r:id="rId100"/>
    <p:sldId id="1212" r:id="rId101"/>
    <p:sldId id="1213" r:id="rId102"/>
    <p:sldId id="1216" r:id="rId103"/>
    <p:sldId id="1210" r:id="rId104"/>
    <p:sldId id="1151" r:id="rId105"/>
    <p:sldId id="1226" r:id="rId106"/>
    <p:sldId id="443" r:id="rId107"/>
    <p:sldId id="445" r:id="rId108"/>
    <p:sldId id="446" r:id="rId109"/>
    <p:sldId id="1293" r:id="rId110"/>
    <p:sldId id="1403" r:id="rId111"/>
    <p:sldId id="1290" r:id="rId112"/>
    <p:sldId id="1294" r:id="rId113"/>
    <p:sldId id="1283" r:id="rId114"/>
    <p:sldId id="440" r:id="rId115"/>
    <p:sldId id="570" r:id="rId116"/>
    <p:sldId id="827" r:id="rId117"/>
    <p:sldId id="453" r:id="rId118"/>
    <p:sldId id="574" r:id="rId119"/>
    <p:sldId id="838" r:id="rId120"/>
    <p:sldId id="839" r:id="rId121"/>
    <p:sldId id="1271" r:id="rId122"/>
    <p:sldId id="1550" r:id="rId123"/>
    <p:sldId id="1551" r:id="rId124"/>
    <p:sldId id="1574" r:id="rId125"/>
    <p:sldId id="1575" r:id="rId126"/>
    <p:sldId id="1576" r:id="rId127"/>
    <p:sldId id="1577" r:id="rId128"/>
    <p:sldId id="1569" r:id="rId129"/>
    <p:sldId id="1568" r:id="rId130"/>
    <p:sldId id="1573" r:id="rId131"/>
    <p:sldId id="1572" r:id="rId132"/>
    <p:sldId id="1570" r:id="rId133"/>
    <p:sldId id="1571" r:id="rId134"/>
    <p:sldId id="1552" r:id="rId135"/>
    <p:sldId id="1553" r:id="rId136"/>
    <p:sldId id="788" r:id="rId137"/>
    <p:sldId id="1544" r:id="rId138"/>
    <p:sldId id="1545" r:id="rId139"/>
    <p:sldId id="1546" r:id="rId1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AE0A"/>
    <a:srgbClr val="840FF9"/>
    <a:srgbClr val="803A69"/>
    <a:srgbClr val="FD8603"/>
    <a:srgbClr val="EAE2DA"/>
    <a:srgbClr val="F63122"/>
    <a:srgbClr val="CAA496"/>
    <a:srgbClr val="41C60C"/>
    <a:srgbClr val="5E4C34"/>
    <a:srgbClr val="7E00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26" autoAdjust="0"/>
    <p:restoredTop sz="86405" autoAdjust="0"/>
  </p:normalViewPr>
  <p:slideViewPr>
    <p:cSldViewPr>
      <p:cViewPr varScale="1">
        <p:scale>
          <a:sx n="79" d="100"/>
          <a:sy n="79" d="100"/>
        </p:scale>
        <p:origin x="739" y="82"/>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notesMaster" Target="notesMasters/notesMaster1.xml"/><Relationship Id="rId14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commentAuthors" Target="commentAuthor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22-05-2023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92</a:t>
            </a:fld>
            <a:endParaRPr lang="en-IN"/>
          </a:p>
        </p:txBody>
      </p:sp>
    </p:spTree>
    <p:extLst>
      <p:ext uri="{BB962C8B-B14F-4D97-AF65-F5344CB8AC3E}">
        <p14:creationId xmlns:p14="http://schemas.microsoft.com/office/powerpoint/2010/main" val="2042353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108</a:t>
            </a:fld>
            <a:endParaRPr lang="en-IN"/>
          </a:p>
        </p:txBody>
      </p:sp>
    </p:spTree>
    <p:extLst>
      <p:ext uri="{BB962C8B-B14F-4D97-AF65-F5344CB8AC3E}">
        <p14:creationId xmlns:p14="http://schemas.microsoft.com/office/powerpoint/2010/main" val="3567040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109</a:t>
            </a:fld>
            <a:endParaRPr lang="en-IN"/>
          </a:p>
        </p:txBody>
      </p:sp>
    </p:spTree>
    <p:extLst>
      <p:ext uri="{BB962C8B-B14F-4D97-AF65-F5344CB8AC3E}">
        <p14:creationId xmlns:p14="http://schemas.microsoft.com/office/powerpoint/2010/main" val="11130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110</a:t>
            </a:fld>
            <a:endParaRPr lang="en-IN"/>
          </a:p>
        </p:txBody>
      </p:sp>
    </p:spTree>
    <p:extLst>
      <p:ext uri="{BB962C8B-B14F-4D97-AF65-F5344CB8AC3E}">
        <p14:creationId xmlns:p14="http://schemas.microsoft.com/office/powerpoint/2010/main" val="3623133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111</a:t>
            </a:fld>
            <a:endParaRPr lang="en-IN"/>
          </a:p>
        </p:txBody>
      </p:sp>
    </p:spTree>
    <p:extLst>
      <p:ext uri="{BB962C8B-B14F-4D97-AF65-F5344CB8AC3E}">
        <p14:creationId xmlns:p14="http://schemas.microsoft.com/office/powerpoint/2010/main" val="129332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112</a:t>
            </a:fld>
            <a:endParaRPr lang="en-IN"/>
          </a:p>
        </p:txBody>
      </p:sp>
    </p:spTree>
    <p:extLst>
      <p:ext uri="{BB962C8B-B14F-4D97-AF65-F5344CB8AC3E}">
        <p14:creationId xmlns:p14="http://schemas.microsoft.com/office/powerpoint/2010/main" val="41161501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113</a:t>
            </a:fld>
            <a:endParaRPr lang="en-IN"/>
          </a:p>
        </p:txBody>
      </p:sp>
    </p:spTree>
    <p:extLst>
      <p:ext uri="{BB962C8B-B14F-4D97-AF65-F5344CB8AC3E}">
        <p14:creationId xmlns:p14="http://schemas.microsoft.com/office/powerpoint/2010/main" val="3999575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5/22/2023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5/22/2023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5/22/2023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5/22/2023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10057472"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H2 Database</a:t>
            </a:r>
          </a:p>
        </p:txBody>
      </p:sp>
      <p:sp>
        <p:nvSpPr>
          <p:cNvPr id="7" name="Rectangle 6">
            <a:extLst>
              <a:ext uri="{FF2B5EF4-FFF2-40B4-BE49-F238E27FC236}">
                <a16:creationId xmlns:a16="http://schemas.microsoft.com/office/drawing/2014/main" id="{682DE853-F794-4EAA-A4F6-EF487D25296F}"/>
              </a:ext>
            </a:extLst>
          </p:cNvPr>
          <p:cNvSpPr/>
          <p:nvPr/>
        </p:nvSpPr>
        <p:spPr>
          <a:xfrm>
            <a:off x="181341" y="1767537"/>
            <a:ext cx="3610403" cy="430887"/>
          </a:xfrm>
          <a:prstGeom prst="rect">
            <a:avLst/>
          </a:prstGeom>
        </p:spPr>
        <p:txBody>
          <a:bodyPr wrap="square">
            <a:spAutoFit/>
          </a:bodyPr>
          <a:lstStyle/>
          <a:p>
            <a:r>
              <a:rPr lang="en-IN" sz="2200" dirty="0">
                <a:solidFill>
                  <a:schemeClr val="bg1"/>
                </a:solidFill>
              </a:rPr>
              <a:t>Before we start DBT module.</a:t>
            </a:r>
          </a:p>
        </p:txBody>
      </p:sp>
      <p:sp>
        <p:nvSpPr>
          <p:cNvPr id="10" name="Rectangle 9">
            <a:extLst>
              <a:ext uri="{FF2B5EF4-FFF2-40B4-BE49-F238E27FC236}">
                <a16:creationId xmlns:a16="http://schemas.microsoft.com/office/drawing/2014/main" id="{EA033D0D-07B9-4A2A-B66B-15AE978EDA36}"/>
              </a:ext>
            </a:extLst>
          </p:cNvPr>
          <p:cNvSpPr/>
          <p:nvPr/>
        </p:nvSpPr>
        <p:spPr>
          <a:xfrm>
            <a:off x="1703512" y="2283869"/>
            <a:ext cx="6324664" cy="461665"/>
          </a:xfrm>
          <a:prstGeom prst="rect">
            <a:avLst/>
          </a:prstGeom>
        </p:spPr>
        <p:txBody>
          <a:bodyPr wrap="square">
            <a:spAutoFit/>
          </a:bodyPr>
          <a:lstStyle/>
          <a:p>
            <a:r>
              <a:rPr lang="en-IN" sz="2400" dirty="0">
                <a:solidFill>
                  <a:schemeClr val="bg1"/>
                </a:solidFill>
              </a:rPr>
              <a:t>Which module(s) you have completed?</a:t>
            </a:r>
          </a:p>
        </p:txBody>
      </p:sp>
      <p:sp>
        <p:nvSpPr>
          <p:cNvPr id="3" name="TextBox 2">
            <a:extLst>
              <a:ext uri="{FF2B5EF4-FFF2-40B4-BE49-F238E27FC236}">
                <a16:creationId xmlns:a16="http://schemas.microsoft.com/office/drawing/2014/main" id="{685929B2-6349-4CA9-ABFF-E94AF285D846}"/>
              </a:ext>
            </a:extLst>
          </p:cNvPr>
          <p:cNvSpPr txBox="1"/>
          <p:nvPr/>
        </p:nvSpPr>
        <p:spPr>
          <a:xfrm>
            <a:off x="241010" y="4382986"/>
            <a:ext cx="8146907" cy="892552"/>
          </a:xfrm>
          <a:prstGeom prst="rect">
            <a:avLst/>
          </a:prstGeom>
        </p:spPr>
        <p:txBody>
          <a:bodyPr wrap="square">
            <a:spAutoFit/>
          </a:bodyPr>
          <a:lstStyle>
            <a:defPPr>
              <a:defRPr lang="en-US"/>
            </a:defPPr>
            <a:lvl1pPr>
              <a:defRPr sz="2400">
                <a:solidFill>
                  <a:schemeClr val="accent6">
                    <a:lumMod val="50000"/>
                  </a:schemeClr>
                </a:solidFill>
              </a:defRPr>
            </a:lvl1pPr>
          </a:lstStyle>
          <a:p>
            <a:pPr marL="342900" indent="-342900">
              <a:buFont typeface="Arial" panose="020B0604020202020204" pitchFamily="34" charset="0"/>
              <a:buChar char="•"/>
            </a:pPr>
            <a:r>
              <a:rPr lang="en-US" sz="2200" dirty="0">
                <a:solidFill>
                  <a:schemeClr val="accent5">
                    <a:lumMod val="50000"/>
                  </a:schemeClr>
                </a:solidFill>
              </a:rPr>
              <a:t>H2 Database is case-sensitive.</a:t>
            </a:r>
          </a:p>
          <a:p>
            <a:pPr marL="171450" indent="-171450">
              <a:buFont typeface="Arial" panose="020B0604020202020204" pitchFamily="34" charset="0"/>
              <a:buChar char="•"/>
            </a:pPr>
            <a:endParaRPr lang="en-US" sz="800" dirty="0">
              <a:solidFill>
                <a:schemeClr val="accent5">
                  <a:lumMod val="50000"/>
                </a:schemeClr>
              </a:solidFill>
            </a:endParaRPr>
          </a:p>
          <a:p>
            <a:pPr marL="342900" indent="-342900">
              <a:buFont typeface="Arial" panose="020B0604020202020204" pitchFamily="34" charset="0"/>
              <a:buChar char="•"/>
            </a:pPr>
            <a:r>
              <a:rPr lang="en-US" sz="2200" dirty="0">
                <a:solidFill>
                  <a:schemeClr val="accent5">
                    <a:lumMod val="50000"/>
                  </a:schemeClr>
                </a:solidFill>
              </a:rPr>
              <a:t>Use single quotes for string.</a:t>
            </a:r>
            <a:endParaRPr lang="en-IN" sz="2200" dirty="0">
              <a:solidFill>
                <a:schemeClr val="accent5">
                  <a:lumMod val="50000"/>
                </a:schemeClr>
              </a:solidFill>
            </a:endParaRP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numeric</a:t>
            </a:r>
          </a:p>
        </p:txBody>
      </p:sp>
      <p:graphicFrame>
        <p:nvGraphicFramePr>
          <p:cNvPr id="2" name="Table 1"/>
          <p:cNvGraphicFramePr>
            <a:graphicFrameLocks noGrp="1"/>
          </p:cNvGraphicFramePr>
          <p:nvPr>
            <p:extLst>
              <p:ext uri="{D42A27DB-BD31-4B8C-83A1-F6EECF244321}">
                <p14:modId xmlns:p14="http://schemas.microsoft.com/office/powerpoint/2010/main" val="3006955300"/>
              </p:ext>
            </p:extLst>
          </p:nvPr>
        </p:nvGraphicFramePr>
        <p:xfrm>
          <a:off x="407368" y="764704"/>
          <a:ext cx="11377264" cy="2595880"/>
        </p:xfrm>
        <a:graphic>
          <a:graphicData uri="http://schemas.openxmlformats.org/drawingml/2006/table">
            <a:tbl>
              <a:tblPr firstRow="1" bandRow="1">
                <a:tableStyleId>{7E9639D4-E3E2-4D34-9284-5A2195B3D0D7}</a:tableStyleId>
              </a:tblPr>
              <a:tblGrid>
                <a:gridCol w="4674628">
                  <a:extLst>
                    <a:ext uri="{9D8B030D-6E8A-4147-A177-3AD203B41FA5}">
                      <a16:colId xmlns:a16="http://schemas.microsoft.com/office/drawing/2014/main" val="20000"/>
                    </a:ext>
                  </a:extLst>
                </a:gridCol>
                <a:gridCol w="6702636">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TINYINT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 -128 to +127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SMALLINT</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-32768</a:t>
                      </a:r>
                      <a:r>
                        <a:rPr lang="en-US" sz="1800" b="0" i="0" kern="1200" dirty="0">
                          <a:solidFill>
                            <a:schemeClr val="tx1"/>
                          </a:solidFill>
                          <a:effectLst/>
                          <a:latin typeface="Arial" panose="020B0604020202020204" pitchFamily="34" charset="0"/>
                          <a:ea typeface="+mn-ea"/>
                          <a:cs typeface="Arial" panose="020B0604020202020204" pitchFamily="34" charset="0"/>
                        </a:rPr>
                        <a:t> to </a:t>
                      </a:r>
                      <a:r>
                        <a:rPr lang="en-US" sz="1800" dirty="0">
                          <a:latin typeface="Arial" panose="020B0604020202020204" pitchFamily="34" charset="0"/>
                          <a:cs typeface="Arial" panose="020B0604020202020204" pitchFamily="34" charset="0"/>
                        </a:rPr>
                        <a:t>32767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INTEGER</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-2147483648 to 2147483647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BIGINT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-9,223,372,036,854,775,808 to 9,223,372,036,854,775,807</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NUMERIC</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DECIMAL</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graphicFrame>
        <p:nvGraphicFramePr>
          <p:cNvPr id="3" name="Table 2">
            <a:extLst>
              <a:ext uri="{FF2B5EF4-FFF2-40B4-BE49-F238E27FC236}">
                <a16:creationId xmlns:a16="http://schemas.microsoft.com/office/drawing/2014/main" id="{99048249-F0B9-9707-2407-7C01037AECA6}"/>
              </a:ext>
            </a:extLst>
          </p:cNvPr>
          <p:cNvGraphicFramePr>
            <a:graphicFrameLocks noGrp="1"/>
          </p:cNvGraphicFramePr>
          <p:nvPr>
            <p:extLst>
              <p:ext uri="{D42A27DB-BD31-4B8C-83A1-F6EECF244321}">
                <p14:modId xmlns:p14="http://schemas.microsoft.com/office/powerpoint/2010/main" val="763913096"/>
              </p:ext>
            </p:extLst>
          </p:nvPr>
        </p:nvGraphicFramePr>
        <p:xfrm>
          <a:off x="407368" y="4157791"/>
          <a:ext cx="11377264" cy="111252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DATE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YYYY-MM-DD</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TIME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HH:MM:SS</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3"/>
                  </a:ext>
                </a:extLst>
              </a:tr>
            </a:tbl>
          </a:graphicData>
        </a:graphic>
      </p:graphicFrame>
      <p:sp>
        <p:nvSpPr>
          <p:cNvPr id="5" name="Rectangle 4">
            <a:extLst>
              <a:ext uri="{FF2B5EF4-FFF2-40B4-BE49-F238E27FC236}">
                <a16:creationId xmlns:a16="http://schemas.microsoft.com/office/drawing/2014/main" id="{3437E910-A934-56F6-7528-08D5E2DD12BF}"/>
              </a:ext>
            </a:extLst>
          </p:cNvPr>
          <p:cNvSpPr/>
          <p:nvPr/>
        </p:nvSpPr>
        <p:spPr>
          <a:xfrm>
            <a:off x="1484662" y="3429000"/>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date and time</a:t>
            </a:r>
          </a:p>
        </p:txBody>
      </p:sp>
      <p:sp>
        <p:nvSpPr>
          <p:cNvPr id="6" name="Rectangle 5">
            <a:extLst>
              <a:ext uri="{FF2B5EF4-FFF2-40B4-BE49-F238E27FC236}">
                <a16:creationId xmlns:a16="http://schemas.microsoft.com/office/drawing/2014/main" id="{D0ADCCC4-DDE4-D9AC-3C57-47C99C6643A6}"/>
              </a:ext>
            </a:extLst>
          </p:cNvPr>
          <p:cNvSpPr/>
          <p:nvPr/>
        </p:nvSpPr>
        <p:spPr>
          <a:xfrm>
            <a:off x="1484662" y="5301208"/>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graphicFrame>
        <p:nvGraphicFramePr>
          <p:cNvPr id="7" name="Table 6">
            <a:extLst>
              <a:ext uri="{FF2B5EF4-FFF2-40B4-BE49-F238E27FC236}">
                <a16:creationId xmlns:a16="http://schemas.microsoft.com/office/drawing/2014/main" id="{43A88CDB-9957-E74C-4BD2-DE2DD8857C01}"/>
              </a:ext>
            </a:extLst>
          </p:cNvPr>
          <p:cNvGraphicFramePr>
            <a:graphicFrameLocks noGrp="1"/>
          </p:cNvGraphicFramePr>
          <p:nvPr>
            <p:extLst>
              <p:ext uri="{D42A27DB-BD31-4B8C-83A1-F6EECF244321}">
                <p14:modId xmlns:p14="http://schemas.microsoft.com/office/powerpoint/2010/main" val="3108244394"/>
              </p:ext>
            </p:extLst>
          </p:nvPr>
        </p:nvGraphicFramePr>
        <p:xfrm>
          <a:off x="407368" y="6021288"/>
          <a:ext cx="11377264" cy="741680"/>
        </p:xfrm>
        <a:graphic>
          <a:graphicData uri="http://schemas.openxmlformats.org/drawingml/2006/table">
            <a:tbl>
              <a:tblPr firstRow="1" bandRow="1">
                <a:tableStyleId>{7E9639D4-E3E2-4D34-9284-5A2195B3D0D7}</a:tableStyleId>
              </a:tblPr>
              <a:tblGrid>
                <a:gridCol w="3096344">
                  <a:extLst>
                    <a:ext uri="{9D8B030D-6E8A-4147-A177-3AD203B41FA5}">
                      <a16:colId xmlns:a16="http://schemas.microsoft.com/office/drawing/2014/main" val="20000"/>
                    </a:ext>
                  </a:extLst>
                </a:gridCol>
                <a:gridCol w="8280920">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BOOL</a:t>
                      </a:r>
                      <a:r>
                        <a:rPr kumimoji="0" lang="en-IN" sz="1800" b="0" i="0" kern="1200" dirty="0">
                          <a:solidFill>
                            <a:schemeClr val="tx1"/>
                          </a:solidFill>
                          <a:effectLst/>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BOOLEAN  </a:t>
                      </a:r>
                    </a:p>
                  </a:txBody>
                  <a:tcPr marL="91428" marR="91428" anchor="ctr">
                    <a:solidFill>
                      <a:schemeClr val="bg1"/>
                    </a:solidFill>
                  </a:tcPr>
                </a:tc>
                <a:tc>
                  <a:txBody>
                    <a:bodyPr/>
                    <a:lstStyle/>
                    <a:p>
                      <a:r>
                        <a:rPr kumimoji="0" lang="en-US" sz="1800" b="0" i="0" kern="1200" dirty="0">
                          <a:solidFill>
                            <a:schemeClr val="tx1"/>
                          </a:solidFill>
                          <a:effectLst/>
                          <a:latin typeface="Arial" panose="020B0604020202020204" pitchFamily="34" charset="0"/>
                          <a:ea typeface="+mn-ea"/>
                          <a:cs typeface="Arial" panose="020B0604020202020204" pitchFamily="34" charset="0"/>
                        </a:rPr>
                        <a:t>A boolean value. UNKNOWN is a NULL value with the boolean data type</a:t>
                      </a:r>
                      <a:endParaRPr kumimoji="0" lang="en-IN" sz="1800" b="0" i="0" kern="1200" dirty="0">
                        <a:solidFill>
                          <a:schemeClr val="tx1"/>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1593760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between</a:t>
            </a:r>
          </a:p>
        </p:txBody>
      </p:sp>
      <p:sp>
        <p:nvSpPr>
          <p:cNvPr id="5" name="TextBox 4">
            <a:extLst>
              <a:ext uri="{FF2B5EF4-FFF2-40B4-BE49-F238E27FC236}">
                <a16:creationId xmlns:a16="http://schemas.microsoft.com/office/drawing/2014/main" id="{53240AC3-BC05-4B3A-B03F-9624945E97DF}"/>
              </a:ext>
            </a:extLst>
          </p:cNvPr>
          <p:cNvSpPr txBox="1"/>
          <p:nvPr/>
        </p:nvSpPr>
        <p:spPr>
          <a:xfrm>
            <a:off x="1109446" y="3212976"/>
            <a:ext cx="9973108" cy="400110"/>
          </a:xfrm>
          <a:prstGeom prst="rect">
            <a:avLst/>
          </a:prstGeom>
          <a:noFill/>
        </p:spPr>
        <p:txBody>
          <a:bodyPr wrap="square">
            <a:spAutoFit/>
          </a:bodyPr>
          <a:lstStyle/>
          <a:p>
            <a:r>
              <a:rPr lang="en-US" sz="2000" dirty="0">
                <a:latin typeface="Palatino Linotype" panose="02040502050505030304" pitchFamily="18" charset="0"/>
              </a:rPr>
              <a:t>The BETWEEN operator is a logical operator that allows you to specify a range to test.</a:t>
            </a:r>
            <a:endParaRPr lang="en-IN" sz="2000" dirty="0">
              <a:latin typeface="Palatino Linotype" panose="02040502050505030304" pitchFamily="18" charset="0"/>
            </a:endParaRPr>
          </a:p>
        </p:txBody>
      </p:sp>
      <p:graphicFrame>
        <p:nvGraphicFramePr>
          <p:cNvPr id="42" name="Table 41">
            <a:extLst>
              <a:ext uri="{FF2B5EF4-FFF2-40B4-BE49-F238E27FC236}">
                <a16:creationId xmlns:a16="http://schemas.microsoft.com/office/drawing/2014/main" id="{8AFEE8F0-1C24-49BB-8C3D-A8466EDE029C}"/>
              </a:ext>
            </a:extLst>
          </p:cNvPr>
          <p:cNvGraphicFramePr>
            <a:graphicFrameLocks noGrp="1"/>
          </p:cNvGraphicFramePr>
          <p:nvPr/>
        </p:nvGraphicFramePr>
        <p:xfrm>
          <a:off x="1208531" y="3945159"/>
          <a:ext cx="6053268" cy="426720"/>
        </p:xfrm>
        <a:graphic>
          <a:graphicData uri="http://schemas.openxmlformats.org/drawingml/2006/table">
            <a:tbl>
              <a:tblPr/>
              <a:tblGrid>
                <a:gridCol w="2740900">
                  <a:extLst>
                    <a:ext uri="{9D8B030D-6E8A-4147-A177-3AD203B41FA5}">
                      <a16:colId xmlns:a16="http://schemas.microsoft.com/office/drawing/2014/main" val="4286149586"/>
                    </a:ext>
                  </a:extLst>
                </a:gridCol>
                <a:gridCol w="3312368">
                  <a:extLst>
                    <a:ext uri="{9D8B030D-6E8A-4147-A177-3AD203B41FA5}">
                      <a16:colId xmlns:a16="http://schemas.microsoft.com/office/drawing/2014/main" val="438706697"/>
                    </a:ext>
                  </a:extLst>
                </a:gridCol>
              </a:tblGrid>
              <a:tr h="318624">
                <a:tc>
                  <a:txBody>
                    <a:bodyPr/>
                    <a:lstStyle/>
                    <a:p>
                      <a:pPr fontAlgn="t"/>
                      <a:r>
                        <a:rPr lang="en-US" b="1" dirty="0">
                          <a:effectLst/>
                          <a:latin typeface="Palatino Linotype" panose="02040502050505030304" pitchFamily="18" charset="0"/>
                        </a:rPr>
                        <a:t>A</a:t>
                      </a:r>
                      <a:r>
                        <a:rPr lang="en-US" dirty="0">
                          <a:effectLst/>
                          <a:latin typeface="Palatino Linotype" panose="02040502050505030304" pitchFamily="18" charset="0"/>
                        </a:rPr>
                        <a:t> BETWEEN </a:t>
                      </a:r>
                      <a:r>
                        <a:rPr lang="en-US" b="1" i="1" dirty="0">
                          <a:effectLst/>
                          <a:latin typeface="Palatino Linotype" panose="02040502050505030304" pitchFamily="18" charset="0"/>
                        </a:rPr>
                        <a:t>B</a:t>
                      </a:r>
                      <a:r>
                        <a:rPr lang="en-US" dirty="0">
                          <a:effectLst/>
                          <a:latin typeface="Palatino Linotype" panose="02040502050505030304" pitchFamily="18" charset="0"/>
                        </a:rPr>
                        <a:t> AND </a:t>
                      </a:r>
                      <a:r>
                        <a:rPr lang="en-US" b="1" i="1" dirty="0">
                          <a:effectLst/>
                          <a:latin typeface="Palatino Linotype" panose="02040502050505030304" pitchFamily="18" charset="0"/>
                        </a:rPr>
                        <a: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between B and 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7" name="Rectangle 6">
            <a:extLst>
              <a:ext uri="{FF2B5EF4-FFF2-40B4-BE49-F238E27FC236}">
                <a16:creationId xmlns:a16="http://schemas.microsoft.com/office/drawing/2014/main" id="{03F5AD13-E69A-3AB4-3B71-A7C929C8C954}"/>
              </a:ext>
            </a:extLst>
          </p:cNvPr>
          <p:cNvSpPr/>
          <p:nvPr/>
        </p:nvSpPr>
        <p:spPr>
          <a:xfrm>
            <a:off x="335361" y="548680"/>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{start_expression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{end_expression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query }</a:t>
            </a:r>
          </a:p>
        </p:txBody>
      </p:sp>
    </p:spTree>
    <p:extLst>
      <p:ext uri="{BB962C8B-B14F-4D97-AF65-F5344CB8AC3E}">
        <p14:creationId xmlns:p14="http://schemas.microsoft.com/office/powerpoint/2010/main" val="54060531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7A81C9D6-756A-46B7-AF34-F5BCEEEE86EF}"/>
              </a:ext>
            </a:extLst>
          </p:cNvPr>
          <p:cNvSpPr txBox="1"/>
          <p:nvPr/>
        </p:nvSpPr>
        <p:spPr>
          <a:xfrm>
            <a:off x="6384031" y="652626"/>
            <a:ext cx="5807969" cy="400110"/>
          </a:xfrm>
          <a:prstGeom prst="rect">
            <a:avLst/>
          </a:prstGeom>
          <a:noFill/>
        </p:spPr>
        <p:txBody>
          <a:bodyPr wrap="square">
            <a:spAutoFit/>
          </a:bodyPr>
          <a:lstStyle/>
          <a:p>
            <a:r>
              <a:rPr lang="en-IN" sz="2000" dirty="0">
                <a:solidFill>
                  <a:srgbClr val="0077AA"/>
                </a:solidFill>
                <a:latin typeface="Liberation Mono"/>
                <a:cs typeface="Arial" panose="020B0604020202020204" pitchFamily="34" charset="0"/>
              </a:rPr>
              <a:t>WHERE</a:t>
            </a:r>
            <a:r>
              <a:rPr lang="en-IN" sz="2000" dirty="0">
                <a:latin typeface="Liberation Mono"/>
              </a:rPr>
              <a:t> salary </a:t>
            </a:r>
            <a:r>
              <a:rPr lang="en-IN" sz="2000" dirty="0">
                <a:solidFill>
                  <a:schemeClr val="accent5">
                    <a:lumMod val="75000"/>
                  </a:schemeClr>
                </a:solidFill>
                <a:latin typeface="Liberation Mono"/>
                <a:cs typeface="Arial" panose="020B0604020202020204" pitchFamily="34" charset="0"/>
              </a:rPr>
              <a:t>BETWEEN</a:t>
            </a:r>
            <a:r>
              <a:rPr lang="en-IN" sz="2000" dirty="0">
                <a:latin typeface="Liberation Mono"/>
              </a:rPr>
              <a:t> </a:t>
            </a:r>
            <a:r>
              <a:rPr lang="en-IN" sz="2000" dirty="0">
                <a:solidFill>
                  <a:schemeClr val="bg1">
                    <a:lumMod val="65000"/>
                  </a:schemeClr>
                </a:solidFill>
                <a:latin typeface="Liberation Mono"/>
              </a:rPr>
              <a:t>( </a:t>
            </a:r>
            <a:r>
              <a:rPr lang="en-IN" sz="2000" dirty="0">
                <a:solidFill>
                  <a:srgbClr val="990055"/>
                </a:solidFill>
                <a:latin typeface="Liberation Mono"/>
              </a:rPr>
              <a:t>20000</a:t>
            </a:r>
            <a:r>
              <a:rPr lang="en-IN" sz="2000" dirty="0">
                <a:latin typeface="Liberation Mono"/>
              </a:rPr>
              <a:t> </a:t>
            </a:r>
            <a:r>
              <a:rPr lang="en-IN" sz="2000" dirty="0">
                <a:solidFill>
                  <a:srgbClr val="A67F59"/>
                </a:solidFill>
                <a:latin typeface="Liberation Mono"/>
              </a:rPr>
              <a:t>AND</a:t>
            </a:r>
            <a:r>
              <a:rPr lang="en-IN" sz="2000" dirty="0">
                <a:latin typeface="Liberation Mono"/>
              </a:rPr>
              <a:t> </a:t>
            </a:r>
            <a:r>
              <a:rPr lang="en-IN" sz="2000" dirty="0">
                <a:solidFill>
                  <a:srgbClr val="990055"/>
                </a:solidFill>
                <a:latin typeface="Liberation Mono"/>
              </a:rPr>
              <a:t>30000</a:t>
            </a:r>
            <a:r>
              <a:rPr lang="en-IN" sz="2000" dirty="0">
                <a:latin typeface="Liberation Mono"/>
              </a:rPr>
              <a:t> </a:t>
            </a:r>
            <a:r>
              <a:rPr lang="en-IN" sz="2000" dirty="0">
                <a:solidFill>
                  <a:schemeClr val="bg1">
                    <a:lumMod val="65000"/>
                  </a:schemeClr>
                </a:solidFill>
                <a:latin typeface="Liberation Mono"/>
              </a:rPr>
              <a:t>)</a:t>
            </a:r>
            <a:r>
              <a:rPr lang="en-IN" sz="2000" dirty="0">
                <a:latin typeface="Liberation Mono"/>
              </a:rPr>
              <a:t> </a:t>
            </a:r>
            <a:r>
              <a:rPr lang="en-IN" sz="2000" dirty="0">
                <a:solidFill>
                  <a:srgbClr val="41C60C"/>
                </a:solidFill>
                <a:latin typeface="Liberation Mono"/>
              </a:rPr>
              <a:t>– Illegal</a:t>
            </a:r>
          </a:p>
        </p:txBody>
      </p:sp>
      <p:sp>
        <p:nvSpPr>
          <p:cNvPr id="4" name="Rectangle 3">
            <a:extLst>
              <a:ext uri="{FF2B5EF4-FFF2-40B4-BE49-F238E27FC236}">
                <a16:creationId xmlns:a16="http://schemas.microsoft.com/office/drawing/2014/main" id="{4FE67987-1FDD-C41D-E6F9-7426DAF81840}"/>
              </a:ext>
            </a:extLst>
          </p:cNvPr>
          <p:cNvSpPr/>
          <p:nvPr/>
        </p:nvSpPr>
        <p:spPr>
          <a:xfrm>
            <a:off x="263352" y="2132856"/>
            <a:ext cx="11593288" cy="104644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990055"/>
                </a:solidFill>
                <a:latin typeface="Liberation Mono"/>
              </a:rPr>
              <a:t>2000</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990055"/>
                </a:solidFill>
                <a:latin typeface="Liberation Mono"/>
              </a:rPr>
              <a:t>3000</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a:t>
            </a:r>
            <a:r>
              <a:rPr lang="en-US" dirty="0">
                <a:solidFill>
                  <a:srgbClr val="669900"/>
                </a:solidFill>
                <a:latin typeface="Liberation Mono"/>
              </a:rPr>
              <a:t>'CLARK'</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 </a:t>
            </a:r>
            <a:r>
              <a:rPr lang="en-US" dirty="0">
                <a:solidFill>
                  <a:srgbClr val="669900"/>
                </a:solidFill>
                <a:latin typeface="Liberation Mono"/>
              </a:rPr>
              <a:t>'JONES'</a:t>
            </a:r>
            <a:r>
              <a:rPr lang="en-US" dirty="0">
                <a:solidFill>
                  <a:srgbClr val="000000"/>
                </a:solidFill>
                <a:latin typeface="Liberation Mono"/>
              </a:rPr>
              <a:t> );</a:t>
            </a:r>
          </a:p>
        </p:txBody>
      </p:sp>
      <p:sp>
        <p:nvSpPr>
          <p:cNvPr id="3" name="Rectangle 2">
            <a:extLst>
              <a:ext uri="{FF2B5EF4-FFF2-40B4-BE49-F238E27FC236}">
                <a16:creationId xmlns:a16="http://schemas.microsoft.com/office/drawing/2014/main" id="{0199FCEF-7034-E624-312C-B829EA4DF0DB}"/>
              </a:ext>
            </a:extLst>
          </p:cNvPr>
          <p:cNvSpPr/>
          <p:nvPr/>
        </p:nvSpPr>
        <p:spPr>
          <a:xfrm>
            <a:off x="335361" y="1136938"/>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start_expression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end_expression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query }</a:t>
            </a:r>
          </a:p>
        </p:txBody>
      </p:sp>
    </p:spTree>
    <p:extLst>
      <p:ext uri="{BB962C8B-B14F-4D97-AF65-F5344CB8AC3E}">
        <p14:creationId xmlns:p14="http://schemas.microsoft.com/office/powerpoint/2010/main" val="17310487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2" name="TextBox 1">
            <a:extLst>
              <a:ext uri="{FF2B5EF4-FFF2-40B4-BE49-F238E27FC236}">
                <a16:creationId xmlns:a16="http://schemas.microsoft.com/office/drawing/2014/main" id="{4B0289B0-6654-4798-2351-35C68BD4EAD2}"/>
              </a:ext>
            </a:extLst>
          </p:cNvPr>
          <p:cNvSpPr txBox="1"/>
          <p:nvPr/>
        </p:nvSpPr>
        <p:spPr>
          <a:xfrm>
            <a:off x="155340" y="495250"/>
            <a:ext cx="11881320" cy="307776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temp(sal </a:t>
            </a:r>
            <a:r>
              <a:rPr lang="en-IN" dirty="0">
                <a:solidFill>
                  <a:srgbClr val="834689"/>
                </a:solidFill>
                <a:latin typeface="Liberation Mono"/>
                <a:cs typeface="Arial" panose="020B0604020202020204" pitchFamily="34" charset="0"/>
              </a:rPr>
              <a:t>INT</a:t>
            </a:r>
            <a:r>
              <a:rPr lang="en-IN" dirty="0">
                <a:latin typeface="Liberation Mono"/>
              </a:rPr>
              <a:t>, lvalue </a:t>
            </a:r>
            <a:r>
              <a:rPr lang="en-IN" dirty="0">
                <a:solidFill>
                  <a:srgbClr val="834689"/>
                </a:solidFill>
                <a:latin typeface="Liberation Mono"/>
                <a:cs typeface="Arial" panose="020B0604020202020204" pitchFamily="34" charset="0"/>
              </a:rPr>
              <a:t>INT</a:t>
            </a:r>
            <a:r>
              <a:rPr lang="en-IN" dirty="0">
                <a:latin typeface="Liberation Mono"/>
              </a:rPr>
              <a:t>, hvalue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1100,2500</a:t>
            </a:r>
            <a:r>
              <a:rPr lang="en-IN" dirty="0">
                <a:latin typeface="Liberation Mono"/>
              </a:rPr>
              <a:t>), (</a:t>
            </a:r>
            <a:r>
              <a:rPr lang="en-IN" dirty="0">
                <a:solidFill>
                  <a:srgbClr val="990055"/>
                </a:solidFill>
                <a:latin typeface="Liberation Mono"/>
              </a:rPr>
              <a:t>1250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1150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3300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1000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410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999</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3100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3250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 </a:t>
            </a:r>
            <a:r>
              <a:rPr lang="en-IN" dirty="0">
                <a:solidFill>
                  <a:srgbClr val="0077AA"/>
                </a:solidFill>
                <a:latin typeface="Liberation Mono"/>
              </a:rPr>
              <a:t>FROM</a:t>
            </a:r>
            <a:r>
              <a:rPr lang="en-IN" dirty="0">
                <a:latin typeface="Liberation Mono"/>
              </a:rPr>
              <a:t> temp </a:t>
            </a:r>
            <a:r>
              <a:rPr lang="en-IN" dirty="0">
                <a:solidFill>
                  <a:srgbClr val="0077AA"/>
                </a:solidFill>
                <a:latin typeface="Liberation Mono"/>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BETWEEN</a:t>
            </a:r>
            <a:r>
              <a:rPr lang="en-IN" dirty="0">
                <a:latin typeface="Liberation Mono"/>
              </a:rPr>
              <a:t> lvalue </a:t>
            </a:r>
            <a:r>
              <a:rPr lang="en-IN" dirty="0">
                <a:solidFill>
                  <a:srgbClr val="A67F59"/>
                </a:solidFill>
                <a:latin typeface="Liberation Mono"/>
              </a:rPr>
              <a:t>AND</a:t>
            </a:r>
            <a:r>
              <a:rPr lang="en-IN" dirty="0">
                <a:latin typeface="Liberation Mono"/>
              </a:rPr>
              <a:t> hvalue;</a:t>
            </a:r>
          </a:p>
        </p:txBody>
      </p:sp>
      <p:pic>
        <p:nvPicPr>
          <p:cNvPr id="9" name="Picture 8">
            <a:extLst>
              <a:ext uri="{FF2B5EF4-FFF2-40B4-BE49-F238E27FC236}">
                <a16:creationId xmlns:a16="http://schemas.microsoft.com/office/drawing/2014/main" id="{7FE1D218-F9F2-F371-EA70-171D4A692D5B}"/>
              </a:ext>
            </a:extLst>
          </p:cNvPr>
          <p:cNvPicPr>
            <a:picLocks noChangeAspect="1"/>
          </p:cNvPicPr>
          <p:nvPr/>
        </p:nvPicPr>
        <p:blipFill>
          <a:blip r:embed="rId2"/>
          <a:stretch>
            <a:fillRect/>
          </a:stretch>
        </p:blipFill>
        <p:spPr>
          <a:xfrm>
            <a:off x="407368" y="3676401"/>
            <a:ext cx="4968552" cy="3064967"/>
          </a:xfrm>
          <a:prstGeom prst="rect">
            <a:avLst/>
          </a:prstGeom>
        </p:spPr>
      </p:pic>
    </p:spTree>
    <p:extLst>
      <p:ext uri="{BB962C8B-B14F-4D97-AF65-F5344CB8AC3E}">
        <p14:creationId xmlns:p14="http://schemas.microsoft.com/office/powerpoint/2010/main" val="186262507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like</a:t>
            </a:r>
          </a:p>
        </p:txBody>
      </p:sp>
      <p:sp>
        <p:nvSpPr>
          <p:cNvPr id="5" name="TextBox 4">
            <a:extLst>
              <a:ext uri="{FF2B5EF4-FFF2-40B4-BE49-F238E27FC236}">
                <a16:creationId xmlns:a16="http://schemas.microsoft.com/office/drawing/2014/main" id="{53240AC3-BC05-4B3A-B03F-9624945E97DF}"/>
              </a:ext>
            </a:extLst>
          </p:cNvPr>
          <p:cNvSpPr txBox="1"/>
          <p:nvPr/>
        </p:nvSpPr>
        <p:spPr>
          <a:xfrm>
            <a:off x="299356" y="3276600"/>
            <a:ext cx="11593288" cy="400110"/>
          </a:xfrm>
          <a:prstGeom prst="rect">
            <a:avLst/>
          </a:prstGeom>
          <a:noFill/>
        </p:spPr>
        <p:txBody>
          <a:bodyPr wrap="square">
            <a:spAutoFit/>
          </a:bodyPr>
          <a:lstStyle/>
          <a:p>
            <a:r>
              <a:rPr lang="en-US" sz="2000" dirty="0">
                <a:latin typeface="Palatino Linotype" panose="02040502050505030304" pitchFamily="18" charset="0"/>
              </a:rPr>
              <a:t>The LIKE operator is a logical operator that tests whether a string contains a specified pattern or not.</a:t>
            </a:r>
            <a:endParaRPr lang="en-IN" sz="2000" dirty="0">
              <a:latin typeface="Palatino Linotype" panose="02040502050505030304" pitchFamily="18" charset="0"/>
            </a:endParaRPr>
          </a:p>
        </p:txBody>
      </p:sp>
      <p:sp>
        <p:nvSpPr>
          <p:cNvPr id="11" name="Rectangle 10">
            <a:extLst>
              <a:ext uri="{FF2B5EF4-FFF2-40B4-BE49-F238E27FC236}">
                <a16:creationId xmlns:a16="http://schemas.microsoft.com/office/drawing/2014/main" id="{09594BCF-CEDB-A151-FF1A-D1BDF6731C41}"/>
              </a:ext>
            </a:extLst>
          </p:cNvPr>
          <p:cNvSpPr/>
          <p:nvPr/>
        </p:nvSpPr>
        <p:spPr>
          <a:xfrm>
            <a:off x="335361" y="580618"/>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3" name="Rectangle 2">
            <a:extLst>
              <a:ext uri="{FF2B5EF4-FFF2-40B4-BE49-F238E27FC236}">
                <a16:creationId xmlns:a16="http://schemas.microsoft.com/office/drawing/2014/main" id="{7AE2E083-D088-C4BC-AE9F-9C7703DC51DD}"/>
              </a:ext>
            </a:extLst>
          </p:cNvPr>
          <p:cNvSpPr/>
          <p:nvPr/>
        </p:nvSpPr>
        <p:spPr>
          <a:xfrm>
            <a:off x="335360" y="5301208"/>
            <a:ext cx="11305256"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005E74"/>
              </a:solidFill>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ESCAPE keyword is used to escape pattern matching characters such as the (%) percentage and underscore (_) if they form part of the data.</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do not specify the ESCAPE character, \ is assumed.</a:t>
            </a:r>
          </a:p>
        </p:txBody>
      </p:sp>
    </p:spTree>
    <p:extLst>
      <p:ext uri="{BB962C8B-B14F-4D97-AF65-F5344CB8AC3E}">
        <p14:creationId xmlns:p14="http://schemas.microsoft.com/office/powerpoint/2010/main" val="343493312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 - </a:t>
            </a:r>
            <a:r>
              <a:rPr lang="en-IN" sz="3200" i="1" dirty="0">
                <a:solidFill>
                  <a:srgbClr val="FF9900"/>
                </a:solidFill>
                <a:latin typeface="Arial" pitchFamily="34" charset="0"/>
                <a:cs typeface="Arial" pitchFamily="34" charset="0"/>
              </a:rPr>
              <a:t>string comparison functions</a:t>
            </a:r>
          </a:p>
        </p:txBody>
      </p:sp>
      <p:sp>
        <p:nvSpPr>
          <p:cNvPr id="3" name="Rectangle 2"/>
          <p:cNvSpPr/>
          <p:nvPr/>
        </p:nvSpPr>
        <p:spPr>
          <a:xfrm>
            <a:off x="335360" y="5079375"/>
            <a:ext cx="11305256" cy="1661993"/>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matches any number of characters, even zero characters.</a:t>
            </a: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_</a:t>
            </a:r>
            <a:r>
              <a:rPr lang="en-IN" dirty="0">
                <a:latin typeface="Arial" panose="020B0604020202020204" pitchFamily="34" charset="0"/>
                <a:cs typeface="Arial" panose="020B0604020202020204" pitchFamily="34" charset="0"/>
              </a:rPr>
              <a:t> matches exactly one character.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we use default escape character '\',  then don’t use ESCAPE keyword.</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ILIKE does a case-insensitive compare.</a:t>
            </a:r>
            <a:endParaRPr lang="en-IN"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A568DF41-D69C-4838-8EB0-AD5BDF6D357A}"/>
              </a:ext>
            </a:extLst>
          </p:cNvPr>
          <p:cNvSpPr/>
          <p:nvPr/>
        </p:nvSpPr>
        <p:spPr>
          <a:xfrm>
            <a:off x="335361" y="1084674"/>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4" name="Rectangle 3">
            <a:extLst>
              <a:ext uri="{FF2B5EF4-FFF2-40B4-BE49-F238E27FC236}">
                <a16:creationId xmlns:a16="http://schemas.microsoft.com/office/drawing/2014/main" id="{99577A58-F36B-40C0-4164-277745AB4109}"/>
              </a:ext>
            </a:extLst>
          </p:cNvPr>
          <p:cNvSpPr/>
          <p:nvPr/>
        </p:nvSpPr>
        <p:spPr>
          <a:xfrm>
            <a:off x="263352" y="1806496"/>
            <a:ext cx="11593288"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ILIKE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a:solidFill>
                  <a:schemeClr val="accent5">
                    <a:lumMod val="75000"/>
                  </a:schemeClr>
                </a:solidFill>
                <a:latin typeface="Liberation Mono"/>
                <a:cs typeface="Arial" panose="020B0604020202020204" pitchFamily="34" charset="0"/>
              </a:rPr>
              <a:t>LIKE</a:t>
            </a:r>
            <a:r>
              <a:rPr lang="en-US">
                <a:solidFill>
                  <a:srgbClr val="000000"/>
                </a:solidFill>
                <a:latin typeface="Liberation Mono"/>
              </a:rPr>
              <a:t> </a:t>
            </a:r>
            <a:r>
              <a:rPr lang="en-US">
                <a:solidFill>
                  <a:srgbClr val="669900"/>
                </a:solidFill>
                <a:latin typeface="Liberation Mono"/>
              </a:rPr>
              <a:t>'\%%'</a:t>
            </a:r>
            <a:r>
              <a:rPr lang="en-US">
                <a:solidFill>
                  <a:srgbClr val="000000"/>
                </a:solidFill>
                <a:latin typeface="Liberation Mono"/>
              </a:rPr>
              <a:t>;</a:t>
            </a:r>
            <a:endParaRPr lang="en-US"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ESCAPE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a:t>
            </a:r>
            <a:endParaRPr lang="en-US" dirty="0">
              <a:solidFill>
                <a:srgbClr val="669900"/>
              </a:solidFill>
              <a:latin typeface="Liberation Mono"/>
            </a:endParaRPr>
          </a:p>
        </p:txBody>
      </p:sp>
    </p:spTree>
    <p:extLst>
      <p:ext uri="{BB962C8B-B14F-4D97-AF65-F5344CB8AC3E}">
        <p14:creationId xmlns:p14="http://schemas.microsoft.com/office/powerpoint/2010/main" val="205744808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407368" y="692696"/>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393687" y="1303073"/>
            <a:ext cx="11286234" cy="5035353"/>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ename </a:t>
            </a:r>
            <a:r>
              <a:rPr lang="en-IN" dirty="0">
                <a:solidFill>
                  <a:schemeClr val="accent5">
                    <a:lumMod val="75000"/>
                  </a:schemeClr>
                </a:solidFill>
                <a:cs typeface="Arial" panose="020B0604020202020204" pitchFamily="34" charset="0"/>
              </a:rPr>
              <a:t>ILIKE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669900"/>
                </a:solidFill>
                <a:cs typeface="+mn-cs"/>
              </a:rPr>
              <a:t>'saleel' </a:t>
            </a:r>
            <a:r>
              <a:rPr lang="en-IN" dirty="0">
                <a:solidFill>
                  <a:schemeClr val="accent5">
                    <a:lumMod val="75000"/>
                  </a:schemeClr>
                </a:solidFill>
                <a:cs typeface="Arial" panose="020B0604020202020204" pitchFamily="34" charset="0"/>
              </a:rPr>
              <a:t>ILIKE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cs typeface="+mn-cs"/>
              </a:rPr>
              <a:t>; </a:t>
            </a:r>
            <a:r>
              <a:rPr lang="en-IN" dirty="0">
                <a:solidFill>
                  <a:srgbClr val="C00000"/>
                </a:solidFill>
              </a:rPr>
              <a:t>// </a:t>
            </a:r>
            <a:r>
              <a:rPr lang="en-IN" b="1" dirty="0">
                <a:solidFill>
                  <a:srgbClr val="C00000"/>
                </a:solidFill>
              </a:rPr>
              <a:t>Empty set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cs typeface="+mn-cs"/>
              </a:rPr>
              <a:t>; </a:t>
            </a:r>
            <a:r>
              <a:rPr lang="en-IN" dirty="0">
                <a:solidFill>
                  <a:srgbClr val="C00000"/>
                </a:solidFill>
              </a:rPr>
              <a:t>// </a:t>
            </a:r>
            <a:r>
              <a:rPr lang="en-IN" b="1" dirty="0">
                <a:solidFill>
                  <a:srgbClr val="C00000"/>
                </a:solidFill>
              </a:rPr>
              <a:t>Empty set</a:t>
            </a:r>
            <a:endParaRPr lang="en-IN" dirty="0">
              <a:solidFill>
                <a:schemeClr val="tx1"/>
              </a:solidFill>
              <a:cs typeface="+mn-cs"/>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001</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100</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100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100</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chemeClr val="accent4">
                    <a:lumMod val="50000"/>
                  </a:schemeClr>
                </a:solidFill>
                <a:cs typeface="+mn-cs"/>
              </a:rPr>
              <a:t>True</a:t>
            </a:r>
            <a:r>
              <a:rPr lang="en-US" dirty="0">
                <a:solidFill>
                  <a:schemeClr val="tx1"/>
                </a:solidFill>
              </a:rPr>
              <a:t> </a:t>
            </a:r>
            <a:r>
              <a:rPr lang="en-US"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1</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chemeClr val="accent4">
                    <a:lumMod val="50000"/>
                  </a:schemeClr>
                </a:solidFill>
                <a:cs typeface="+mn-cs"/>
              </a:rPr>
              <a:t>True</a:t>
            </a:r>
            <a:r>
              <a:rPr lang="en-US" dirty="0">
                <a:solidFill>
                  <a:schemeClr val="tx1"/>
                </a:solidFill>
              </a:rPr>
              <a:t> </a:t>
            </a:r>
            <a:r>
              <a:rPr lang="en-US"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AND</a:t>
            </a:r>
            <a:r>
              <a:rPr lang="en-US" dirty="0">
                <a:solidFill>
                  <a:schemeClr val="tx1"/>
                </a:solidFill>
              </a:rPr>
              <a:t> </a:t>
            </a:r>
            <a:r>
              <a:rPr lang="en-US" dirty="0">
                <a:solidFill>
                  <a:srgbClr val="990055"/>
                </a:solidFill>
                <a:cs typeface="+mn-cs"/>
              </a:rPr>
              <a:t>1</a:t>
            </a:r>
            <a:r>
              <a:rPr lang="en-US" dirty="0">
                <a:solidFill>
                  <a:schemeClr val="tx1"/>
                </a:solidFill>
              </a:rPr>
              <a:t>;</a:t>
            </a:r>
            <a:endParaRPr lang="en-IN" dirty="0">
              <a:solidFill>
                <a:schemeClr val="tx1"/>
              </a:solidFill>
            </a:endParaRPr>
          </a:p>
        </p:txBody>
      </p:sp>
    </p:spTree>
    <p:extLst>
      <p:ext uri="{BB962C8B-B14F-4D97-AF65-F5344CB8AC3E}">
        <p14:creationId xmlns:p14="http://schemas.microsoft.com/office/powerpoint/2010/main" val="48395232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484784"/>
            <a:ext cx="8838049"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lang="en-US" sz="4400" b="1" i="1" dirty="0">
              <a:solidFill>
                <a:srgbClr val="DC525C"/>
              </a:solidFill>
              <a:latin typeface="Segoe UI Light" panose="020B0502040204020203" pitchFamily="34" charset="0"/>
              <a:cs typeface="Segoe UI Light" panose="020B0502040204020203" pitchFamily="34" charset="0"/>
            </a:endParaRPr>
          </a:p>
        </p:txBody>
      </p:sp>
      <p:sp>
        <p:nvSpPr>
          <p:cNvPr id="22" name="TextBox 21">
            <a:extLst>
              <a:ext uri="{FF2B5EF4-FFF2-40B4-BE49-F238E27FC236}">
                <a16:creationId xmlns:a16="http://schemas.microsoft.com/office/drawing/2014/main" id="{46C4C5BF-30FE-4521-B74B-D701D6CE5A08}"/>
              </a:ext>
            </a:extLst>
          </p:cNvPr>
          <p:cNvSpPr txBox="1"/>
          <p:nvPr/>
        </p:nvSpPr>
        <p:spPr>
          <a:xfrm>
            <a:off x="171826" y="4797152"/>
            <a:ext cx="11828830" cy="1846659"/>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r>
              <a:rPr lang="en-US" dirty="0">
                <a:latin typeface="Arial" panose="020B0604020202020204" pitchFamily="34" charset="0"/>
                <a:cs typeface="Arial" panose="020B0604020202020204" pitchFamily="34" charset="0"/>
              </a:rPr>
              <a:t>None of the below two queries get executed unsuccessfully. The reason is that a condition in a WHERE clause cannot contain any aggregate function (or group function) without a subquery! </a:t>
            </a:r>
          </a:p>
          <a:p>
            <a:endParaRPr lang="en-US"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sal =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latin typeface="Liberation Mono"/>
              </a:rPr>
              <a:t>;  </a:t>
            </a:r>
            <a:r>
              <a:rPr lang="en-US" sz="2000" dirty="0">
                <a:solidFill>
                  <a:srgbClr val="669900"/>
                </a:solidFill>
                <a:latin typeface="Liberation Mono"/>
              </a:rPr>
              <a:t>#error</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uFill>
                  <a:solidFill>
                    <a:srgbClr val="FF0000"/>
                  </a:solidFill>
                </a:uFill>
                <a:latin typeface="Liberation Mono"/>
              </a:rPr>
              <a:t> </a:t>
            </a:r>
            <a:r>
              <a:rPr lang="en-US" dirty="0">
                <a:latin typeface="Liberation Mono"/>
              </a:rPr>
              <a:t>= sal;  </a:t>
            </a:r>
            <a:r>
              <a:rPr lang="en-US" sz="2000" dirty="0">
                <a:solidFill>
                  <a:srgbClr val="669900"/>
                </a:solidFill>
                <a:latin typeface="Liberation Mono"/>
              </a:rPr>
              <a:t>#error</a:t>
            </a:r>
          </a:p>
        </p:txBody>
      </p:sp>
      <p:sp>
        <p:nvSpPr>
          <p:cNvPr id="4" name="TextBox 3">
            <a:extLst>
              <a:ext uri="{FF2B5EF4-FFF2-40B4-BE49-F238E27FC236}">
                <a16:creationId xmlns:a16="http://schemas.microsoft.com/office/drawing/2014/main" id="{808668D8-7BB2-40B6-8722-AD75065B3101}"/>
              </a:ext>
            </a:extLst>
          </p:cNvPr>
          <p:cNvSpPr txBox="1"/>
          <p:nvPr/>
        </p:nvSpPr>
        <p:spPr>
          <a:xfrm>
            <a:off x="3999634" y="2332494"/>
            <a:ext cx="4173213" cy="461665"/>
          </a:xfrm>
          <a:prstGeom prst="rect">
            <a:avLst/>
          </a:prstGeom>
          <a:noFill/>
        </p:spPr>
        <p:txBody>
          <a:bodyPr wrap="square" rtlCol="0">
            <a:spAutoFit/>
          </a:bodyPr>
          <a:lstStyle/>
          <a:p>
            <a:pPr algn="ctr"/>
            <a:r>
              <a:rPr lang="en-US" sz="2400" dirty="0">
                <a:solidFill>
                  <a:srgbClr val="803A69"/>
                </a:solidFill>
                <a:latin typeface="Liberation Mono"/>
              </a:rPr>
              <a:t>SUM</a:t>
            </a:r>
            <a:r>
              <a:rPr lang="en-US" sz="2400" dirty="0">
                <a:solidFill>
                  <a:srgbClr val="610B38"/>
                </a:solidFill>
                <a:latin typeface="Liberation Mono"/>
              </a:rPr>
              <a:t>, </a:t>
            </a:r>
            <a:r>
              <a:rPr lang="en-US" sz="2400" dirty="0">
                <a:solidFill>
                  <a:srgbClr val="803A69"/>
                </a:solidFill>
                <a:latin typeface="Liberation Mono"/>
              </a:rPr>
              <a:t>AVG</a:t>
            </a:r>
            <a:r>
              <a:rPr lang="en-US" sz="2400" dirty="0">
                <a:solidFill>
                  <a:srgbClr val="610B38"/>
                </a:solidFill>
                <a:latin typeface="Liberation Mono"/>
              </a:rPr>
              <a:t>, </a:t>
            </a:r>
            <a:r>
              <a:rPr lang="en-US" sz="2400" dirty="0">
                <a:solidFill>
                  <a:srgbClr val="803A69"/>
                </a:solidFill>
                <a:latin typeface="Liberation Mono"/>
              </a:rPr>
              <a:t>MAX</a:t>
            </a:r>
            <a:r>
              <a:rPr lang="en-US" sz="2400" dirty="0">
                <a:solidFill>
                  <a:srgbClr val="610B38"/>
                </a:solidFill>
                <a:latin typeface="Liberation Mono"/>
              </a:rPr>
              <a:t>, </a:t>
            </a:r>
            <a:r>
              <a:rPr lang="en-US" sz="2400" dirty="0">
                <a:solidFill>
                  <a:srgbClr val="803A69"/>
                </a:solidFill>
                <a:latin typeface="Liberation Mono"/>
              </a:rPr>
              <a:t>MIN</a:t>
            </a:r>
            <a:r>
              <a:rPr lang="en-US" sz="2400" dirty="0">
                <a:solidFill>
                  <a:srgbClr val="610B38"/>
                </a:solidFill>
                <a:latin typeface="Liberation Mono"/>
              </a:rPr>
              <a:t>, </a:t>
            </a:r>
            <a:r>
              <a:rPr lang="en-US" sz="2400" dirty="0">
                <a:solidFill>
                  <a:srgbClr val="803A69"/>
                </a:solidFill>
                <a:latin typeface="Liberation Mono"/>
              </a:rPr>
              <a:t>COUNT</a:t>
            </a:r>
            <a:endParaRPr lang="en-IN" sz="2400" dirty="0">
              <a:solidFill>
                <a:srgbClr val="803A69"/>
              </a:solidFill>
              <a:latin typeface="Liberation Mono"/>
            </a:endParaRPr>
          </a:p>
        </p:txBody>
      </p:sp>
      <p:grpSp>
        <p:nvGrpSpPr>
          <p:cNvPr id="49" name="Group 48">
            <a:extLst>
              <a:ext uri="{FF2B5EF4-FFF2-40B4-BE49-F238E27FC236}">
                <a16:creationId xmlns:a16="http://schemas.microsoft.com/office/drawing/2014/main" id="{635EB032-B282-4430-986D-AA2E5286CC50}"/>
              </a:ext>
            </a:extLst>
          </p:cNvPr>
          <p:cNvGrpSpPr/>
          <p:nvPr/>
        </p:nvGrpSpPr>
        <p:grpSpPr>
          <a:xfrm>
            <a:off x="1127448" y="3109593"/>
            <a:ext cx="8822508" cy="1666653"/>
            <a:chOff x="1699040" y="3121804"/>
            <a:chExt cx="9653544" cy="1666653"/>
          </a:xfrm>
        </p:grpSpPr>
        <p:sp>
          <p:nvSpPr>
            <p:cNvPr id="45" name="TextBox 44">
              <a:extLst>
                <a:ext uri="{FF2B5EF4-FFF2-40B4-BE49-F238E27FC236}">
                  <a16:creationId xmlns:a16="http://schemas.microsoft.com/office/drawing/2014/main" id="{5F3E7A48-09FE-4DE5-8F7C-773C02859BDE}"/>
                </a:ext>
              </a:extLst>
            </p:cNvPr>
            <p:cNvSpPr txBox="1"/>
            <p:nvPr/>
          </p:nvSpPr>
          <p:spPr>
            <a:xfrm>
              <a:off x="1699040" y="3121804"/>
              <a:ext cx="9653544" cy="400110"/>
            </a:xfrm>
            <a:prstGeom prst="rect">
              <a:avLst/>
            </a:prstGeom>
            <a:noFill/>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a:t>
              </a:r>
              <a:r>
                <a:rPr lang="en-US" sz="2000" dirty="0">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table_name </a:t>
              </a:r>
              <a:r>
                <a:rPr lang="en-US" sz="2000" dirty="0">
                  <a:solidFill>
                    <a:srgbClr val="0077AA"/>
                  </a:solidFill>
                  <a:latin typeface="Liberation Mono"/>
                  <a:cs typeface="Arial" panose="020B0604020202020204" pitchFamily="34" charset="0"/>
                </a:rPr>
                <a:t>WHERE </a:t>
              </a:r>
              <a:r>
                <a:rPr lang="en-US" sz="2000" dirty="0">
                  <a:solidFill>
                    <a:schemeClr val="bg1">
                      <a:lumMod val="65000"/>
                    </a:schemeClr>
                  </a:solidFill>
                  <a:latin typeface="Liberation Mono"/>
                  <a:cs typeface="Arial" panose="020B0604020202020204" pitchFamily="34" charset="0"/>
                </a:rPr>
                <a:t>&lt;</a:t>
              </a:r>
              <a:r>
                <a:rPr lang="en-US" sz="2000" dirty="0">
                  <a:latin typeface="Liberation Mono"/>
                  <a:cs typeface="Arial" panose="020B0604020202020204" pitchFamily="34" charset="0"/>
                </a:rPr>
                <a:t>condition</a:t>
              </a:r>
              <a:r>
                <a:rPr lang="en-US" sz="2000" dirty="0">
                  <a:solidFill>
                    <a:schemeClr val="bg1">
                      <a:lumMod val="65000"/>
                    </a:schemeClr>
                  </a:solidFill>
                  <a:latin typeface="Liberation Mono"/>
                  <a:cs typeface="Arial" panose="020B0604020202020204" pitchFamily="34" charset="0"/>
                </a:rPr>
                <a:t>&gt;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GROUP</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 </a:t>
              </a:r>
              <a:r>
                <a:rPr lang="en-US" sz="2000" dirty="0">
                  <a:latin typeface="Liberation Mono"/>
                  <a:cs typeface="Arial" panose="020B0604020202020204" pitchFamily="34" charset="0"/>
                </a:rPr>
                <a:t>column_name</a:t>
              </a:r>
              <a:endParaRPr lang="en-IN" sz="2000" dirty="0">
                <a:latin typeface="Liberation Mono"/>
                <a:cs typeface="Arial" panose="020B0604020202020204" pitchFamily="34" charset="0"/>
              </a:endParaRPr>
            </a:p>
          </p:txBody>
        </p:sp>
        <p:sp>
          <p:nvSpPr>
            <p:cNvPr id="46" name="TextBox 45">
              <a:extLst>
                <a:ext uri="{FF2B5EF4-FFF2-40B4-BE49-F238E27FC236}">
                  <a16:creationId xmlns:a16="http://schemas.microsoft.com/office/drawing/2014/main" id="{B5FF3371-9FCA-41F6-89CF-B013D6B7AC0A}"/>
                </a:ext>
              </a:extLst>
            </p:cNvPr>
            <p:cNvSpPr txBox="1"/>
            <p:nvPr/>
          </p:nvSpPr>
          <p:spPr>
            <a:xfrm>
              <a:off x="6222627" y="4019016"/>
              <a:ext cx="4931307" cy="769441"/>
            </a:xfrm>
            <a:prstGeom prst="rect">
              <a:avLst/>
            </a:prstGeom>
            <a:noFill/>
          </p:spPr>
          <p:txBody>
            <a:bodyPr wrap="square">
              <a:spAutoFit/>
            </a:bodyPr>
            <a:lstStyle/>
            <a:p>
              <a:r>
                <a:rPr lang="en-US" b="1" dirty="0">
                  <a:solidFill>
                    <a:srgbClr val="803A69"/>
                  </a:solidFill>
                  <a:latin typeface="Liberation Mono"/>
                </a:rPr>
                <a:t>SUM</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AVG</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MAX</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p>
            <a:p>
              <a:endParaRPr lang="en-US" sz="800" b="1" dirty="0">
                <a:solidFill>
                  <a:schemeClr val="bg1">
                    <a:lumMod val="65000"/>
                  </a:schemeClr>
                </a:solidFill>
                <a:uFill>
                  <a:solidFill>
                    <a:srgbClr val="FF0000"/>
                  </a:solidFill>
                </a:uFill>
                <a:latin typeface="Liberation Mono"/>
              </a:endParaRPr>
            </a:p>
            <a:p>
              <a:r>
                <a:rPr lang="en-US" b="1" dirty="0">
                  <a:solidFill>
                    <a:srgbClr val="803A69"/>
                  </a:solidFill>
                  <a:latin typeface="Liberation Mono"/>
                </a:rPr>
                <a:t>MIN</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endParaRPr lang="en-IN" b="1" dirty="0">
                <a:latin typeface="Liberation Mono"/>
              </a:endParaRPr>
            </a:p>
          </p:txBody>
        </p:sp>
        <p:cxnSp>
          <p:nvCxnSpPr>
            <p:cNvPr id="12" name="Straight Arrow Connector 11">
              <a:extLst>
                <a:ext uri="{FF2B5EF4-FFF2-40B4-BE49-F238E27FC236}">
                  <a16:creationId xmlns:a16="http://schemas.microsoft.com/office/drawing/2014/main" id="{241555F3-0B35-48C4-A87A-50670156010B}"/>
                </a:ext>
              </a:extLst>
            </p:cNvPr>
            <p:cNvCxnSpPr/>
            <p:nvPr/>
          </p:nvCxnSpPr>
          <p:spPr>
            <a:xfrm>
              <a:off x="6861509"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A60F10E-4C2D-4A47-80AC-24C73F83A9BE}"/>
                </a:ext>
              </a:extLst>
            </p:cNvPr>
            <p:cNvCxnSpPr/>
            <p:nvPr/>
          </p:nvCxnSpPr>
          <p:spPr>
            <a:xfrm>
              <a:off x="9934350"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2213E18-2971-4F7B-9255-CB2707BBA893}"/>
                </a:ext>
              </a:extLst>
            </p:cNvPr>
            <p:cNvSpPr txBox="1"/>
            <p:nvPr/>
          </p:nvSpPr>
          <p:spPr>
            <a:xfrm>
              <a:off x="7570627" y="3572436"/>
              <a:ext cx="1979171" cy="430887"/>
            </a:xfrm>
            <a:prstGeom prst="rect">
              <a:avLst/>
            </a:prstGeom>
            <a:noFill/>
          </p:spPr>
          <p:txBody>
            <a:bodyPr wrap="square">
              <a:spAutoFit/>
            </a:bodyPr>
            <a:lstStyle/>
            <a:p>
              <a:r>
                <a:rPr lang="en-US" sz="2200" b="1" dirty="0">
                  <a:solidFill>
                    <a:srgbClr val="669900"/>
                  </a:solidFill>
                  <a:latin typeface="Liberation Mono"/>
                </a:rPr>
                <a:t>this is invalid</a:t>
              </a:r>
              <a:endParaRPr lang="en-IN" sz="2200" b="1" dirty="0"/>
            </a:p>
          </p:txBody>
        </p:sp>
      </p:grpSp>
    </p:spTree>
    <p:extLst>
      <p:ext uri="{BB962C8B-B14F-4D97-AF65-F5344CB8AC3E}">
        <p14:creationId xmlns:p14="http://schemas.microsoft.com/office/powerpoint/2010/main" val="201450755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3B62AA-306C-4E56-95DB-361C8CE1A765}"/>
              </a:ext>
            </a:extLst>
          </p:cNvPr>
          <p:cNvSpPr/>
          <p:nvPr/>
        </p:nvSpPr>
        <p:spPr>
          <a:xfrm>
            <a:off x="319314" y="260648"/>
            <a:ext cx="11161240"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rPr>
              <a:t>There are 3 places where aggregate functions can appear in a query.</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SELECT-LIST/FIELD-LIST</a:t>
            </a:r>
            <a:r>
              <a:rPr lang="en-IN"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(the items before the FROM 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ORDER</a:t>
            </a:r>
            <a:r>
              <a:rPr lang="en-IN" dirty="0">
                <a:solidFill>
                  <a:srgbClr val="00B0F0"/>
                </a:solidFill>
                <a:latin typeface="Arial" panose="020B0604020202020204" pitchFamily="34" charset="0"/>
                <a:cs typeface="Arial" panose="020B0604020202020204" pitchFamily="34" charset="0"/>
              </a:rPr>
              <a:t> </a:t>
            </a:r>
            <a:r>
              <a:rPr lang="en-IN" dirty="0">
                <a:solidFill>
                  <a:srgbClr val="00B0F0"/>
                </a:solidFill>
                <a:uFill>
                  <a:solidFill>
                    <a:srgbClr val="FF0000"/>
                  </a:solidFill>
                </a:uFill>
                <a:latin typeface="Arial" panose="020B0604020202020204" pitchFamily="34" charset="0"/>
                <a:cs typeface="Arial" panose="020B0604020202020204" pitchFamily="34" charset="0"/>
              </a:rPr>
              <a:t>BY</a:t>
            </a:r>
            <a:r>
              <a:rPr lang="en-IN" dirty="0">
                <a:solidFill>
                  <a:srgbClr val="A40052"/>
                </a:solidFill>
                <a:uFill>
                  <a:solidFill>
                    <a:srgbClr val="FF0000"/>
                  </a:solidFill>
                </a:u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sp>
        <p:nvSpPr>
          <p:cNvPr id="6" name="Rectangle 5">
            <a:extLst>
              <a:ext uri="{FF2B5EF4-FFF2-40B4-BE49-F238E27FC236}">
                <a16:creationId xmlns:a16="http://schemas.microsoft.com/office/drawing/2014/main" id="{84AEAD9C-8F2B-4814-AE05-75B749E695C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BE0FFF71-9A93-4CF0-956C-57CEC3208480}"/>
              </a:ext>
            </a:extLst>
          </p:cNvPr>
          <p:cNvSpPr/>
          <p:nvPr/>
        </p:nvSpPr>
        <p:spPr>
          <a:xfrm>
            <a:off x="319314" y="2319838"/>
            <a:ext cx="11608540" cy="36625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rPr>
              <a:t>:</a:t>
            </a:r>
          </a:p>
          <a:p>
            <a:endParaRPr lang="en-IN" sz="6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aggregate functions allow you to perform the calculation of a set of rows and </a:t>
            </a:r>
            <a:r>
              <a:rPr lang="en-IN" b="1" dirty="0">
                <a:latin typeface="Palatino Linotype" panose="02040502050505030304" pitchFamily="18" charset="0"/>
                <a:cs typeface="Segoe UI Light" panose="020B0502040204020203" pitchFamily="34" charset="0"/>
              </a:rPr>
              <a:t>return a </a:t>
            </a:r>
            <a:r>
              <a:rPr lang="en-IN" b="1" i="1" dirty="0">
                <a:solidFill>
                  <a:srgbClr val="C00000"/>
                </a:solidFill>
                <a:uFill>
                  <a:solidFill>
                    <a:srgbClr val="FF0000"/>
                  </a:solidFill>
                </a:uFill>
                <a:latin typeface="Palatino Linotype" panose="02040502050505030304" pitchFamily="18" charset="0"/>
              </a:rPr>
              <a:t>single</a:t>
            </a:r>
            <a:r>
              <a:rPr lang="en-IN"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value</a:t>
            </a:r>
            <a:r>
              <a:rPr lang="en-IN" dirty="0">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WHERE</a:t>
            </a:r>
            <a:r>
              <a:rPr lang="en-IN" dirty="0">
                <a:solidFill>
                  <a:schemeClr val="tx1">
                    <a:lumMod val="85000"/>
                    <a:lumOff val="15000"/>
                  </a:schemeClr>
                </a:solidFill>
                <a:latin typeface="Palatino Linotype" panose="02040502050505030304" pitchFamily="18" charset="0"/>
              </a:rPr>
              <a:t> clause cannot refer to aggregate functions. </a:t>
            </a:r>
            <a:r>
              <a:rPr lang="en-IN" dirty="0">
                <a:solidFill>
                  <a:srgbClr val="FF0000"/>
                </a:solidFill>
                <a:latin typeface="Palatino Linotype" panose="02040502050505030304" pitchFamily="18" charset="0"/>
                <a:cs typeface="Segoe UI Light" panose="020B0502040204020203" pitchFamily="34" charset="0"/>
              </a:rPr>
              <a:t>e.g.</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WHERE</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Invalid,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HAVING</a:t>
            </a:r>
            <a:r>
              <a:rPr lang="en-IN" dirty="0">
                <a:solidFill>
                  <a:schemeClr val="tx1">
                    <a:lumMod val="85000"/>
                    <a:lumOff val="15000"/>
                  </a:schemeClr>
                </a:solidFill>
                <a:latin typeface="Palatino Linotype" panose="02040502050505030304" pitchFamily="18" charset="0"/>
              </a:rPr>
              <a:t> clause can refer to aggregate functions.     </a:t>
            </a:r>
            <a:r>
              <a:rPr lang="en-IN" dirty="0">
                <a:solidFill>
                  <a:srgbClr val="FF0000"/>
                </a:solidFill>
                <a:latin typeface="Palatino Linotype" panose="02040502050505030304" pitchFamily="18" charset="0"/>
                <a:cs typeface="Segoe UI Light" panose="020B0502040204020203" pitchFamily="34" charset="0"/>
              </a:rPr>
              <a:t>e.g. </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HAVING</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Valid,  No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rgbClr val="242729"/>
                </a:solidFill>
                <a:latin typeface="Palatino Linotype" panose="02040502050505030304" pitchFamily="18" charset="0"/>
                <a:cs typeface="Segoe UI Light" panose="020B0502040204020203" pitchFamily="34" charset="0"/>
              </a:rPr>
              <a:t>Nesting of aggregate functions are </a:t>
            </a:r>
            <a:r>
              <a:rPr lang="en-IN" dirty="0">
                <a:solidFill>
                  <a:srgbClr val="C00000"/>
                </a:solidFill>
                <a:latin typeface="Palatino Linotype" panose="02040502050505030304" pitchFamily="18" charset="0"/>
                <a:cs typeface="Segoe UI Light" panose="020B0502040204020203" pitchFamily="34" charset="0"/>
              </a:rPr>
              <a:t>not allowed</a:t>
            </a:r>
            <a:r>
              <a:rPr lang="en-IN" dirty="0">
                <a:solidFill>
                  <a:srgbClr val="242729"/>
                </a:solidFill>
                <a:latin typeface="Palatino Linotype" panose="02040502050505030304" pitchFamily="18" charset="0"/>
                <a:cs typeface="Segoe UI Light" panose="020B0502040204020203" pitchFamily="34" charset="0"/>
              </a:rPr>
              <a:t>.</a:t>
            </a:r>
          </a:p>
          <a:p>
            <a:r>
              <a:rPr lang="en-IN" dirty="0">
                <a:solidFill>
                  <a:srgbClr val="FF0000"/>
                </a:solidFill>
                <a:latin typeface="Palatino Linotype" panose="02040502050505030304" pitchFamily="18" charset="0"/>
                <a:cs typeface="Segoe UI Light" panose="020B0502040204020203" pitchFamily="34" charset="0"/>
              </a:rPr>
              <a:t>     e.g.</a:t>
            </a:r>
          </a:p>
          <a:p>
            <a:r>
              <a:rPr lang="en-US"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 SELECT</a:t>
            </a:r>
            <a:r>
              <a:rPr lang="en-US" dirty="0">
                <a:latin typeface="Palatino Linotype" panose="02040502050505030304" pitchFamily="18" charset="0"/>
                <a:cs typeface="Arial" panose="020B0604020202020204" pitchFamily="34" charset="0"/>
              </a:rPr>
              <a:t> </a:t>
            </a:r>
            <a:r>
              <a:rPr lang="en-US" dirty="0">
                <a:solidFill>
                  <a:srgbClr val="DD4A68"/>
                </a:solidFill>
                <a:latin typeface="Palatino Linotype" panose="02040502050505030304" pitchFamily="18" charset="0"/>
              </a:rPr>
              <a:t>MAX</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DD4A68"/>
                </a:solidFill>
                <a:latin typeface="Palatino Linotype" panose="02040502050505030304" pitchFamily="18" charset="0"/>
              </a:rPr>
              <a:t>COUNT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A67F59"/>
                </a:solidFill>
                <a:latin typeface="Palatino Linotype" panose="02040502050505030304" pitchFamily="18" charset="0"/>
              </a:rPr>
              <a: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FROM</a:t>
            </a:r>
            <a:r>
              <a:rPr lang="en-US" dirty="0">
                <a:latin typeface="Palatino Linotype" panose="02040502050505030304" pitchFamily="18" charset="0"/>
                <a:cs typeface="Arial" panose="020B0604020202020204" pitchFamily="34" charset="0"/>
              </a:rPr>
              <a:t> emp </a:t>
            </a:r>
            <a:r>
              <a:rPr lang="en-US" dirty="0">
                <a:solidFill>
                  <a:srgbClr val="0077AA"/>
                </a:solidFill>
                <a:latin typeface="Palatino Linotype" panose="02040502050505030304" pitchFamily="18" charset="0"/>
                <a:cs typeface="Arial" panose="020B0604020202020204" pitchFamily="34" charset="0"/>
              </a:rPr>
              <a:t>GROUP</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BY</a:t>
            </a:r>
            <a:r>
              <a:rPr lang="en-US" dirty="0">
                <a:latin typeface="Palatino Linotype" panose="02040502050505030304" pitchFamily="18" charset="0"/>
                <a:cs typeface="Arial" panose="020B0604020202020204" pitchFamily="34" charset="0"/>
              </a:rPr>
              <a:t> deptno;</a:t>
            </a:r>
          </a:p>
          <a:p>
            <a:endParaRPr lang="en-US" sz="400" dirty="0">
              <a:latin typeface="Palatino Linotype" panose="02040502050505030304" pitchFamily="18" charset="0"/>
              <a:cs typeface="Arial" panose="020B0604020202020204" pitchFamily="34" charset="0"/>
            </a:endParaRPr>
          </a:p>
          <a:p>
            <a:endParaRPr lang="en-IN" sz="400" dirty="0">
              <a:solidFill>
                <a:srgbClr val="242729"/>
              </a:solidFill>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GROUP BY clause is often used with an aggregate function to perform calculation and </a:t>
            </a:r>
            <a:r>
              <a:rPr lang="en-IN" b="1" dirty="0">
                <a:latin typeface="Palatino Linotype" panose="02040502050505030304" pitchFamily="18" charset="0"/>
                <a:cs typeface="Segoe UI Light" panose="020B0502040204020203" pitchFamily="34" charset="0"/>
              </a:rPr>
              <a:t>return a single  value for each subgroup</a:t>
            </a:r>
            <a:r>
              <a:rPr lang="en-IN" dirty="0">
                <a:latin typeface="Palatino Linotype" panose="02040502050505030304" pitchFamily="18" charset="0"/>
                <a:cs typeface="Segoe UI Light" panose="020B0502040204020203" pitchFamily="34" charset="0"/>
              </a:rPr>
              <a:t>.</a:t>
            </a:r>
          </a:p>
          <a:p>
            <a:pPr marL="285750" indent="-285750" algn="just">
              <a:buFont typeface="Arial" panose="020B0604020202020204" pitchFamily="34" charset="0"/>
              <a:buChar char="•"/>
            </a:pPr>
            <a:endParaRPr lang="en-IN" sz="400" dirty="0">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US" dirty="0">
                <a:latin typeface="Palatino Linotype" panose="02040502050505030304" pitchFamily="18" charset="0"/>
                <a:cs typeface="Segoe UI Light" panose="020B0502040204020203" pitchFamily="34" charset="0"/>
              </a:rPr>
              <a:t>To eliminate duplicates before applying the aggregate function is available by including the keyword DISTINCT.</a:t>
            </a:r>
            <a:endParaRPr lang="en-IN"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09924333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AVG(</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AVG()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AVG() may </a:t>
            </a:r>
            <a:r>
              <a:rPr lang="en-IN" dirty="0">
                <a:latin typeface="Palatino Linotype" panose="02040502050505030304" pitchFamily="18" charset="0"/>
                <a:cs typeface="Arial" panose="020B0604020202020204" pitchFamily="34" charset="0"/>
              </a:rPr>
              <a:t>take a numeric argument, and it returns a average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3012D5A3-D009-4DB2-A027-C5A7FDEEA453}"/>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123124520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2379557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91C9B24-6C27-4EB3-B71B-D18E5E3FE075}"/>
              </a:ext>
            </a:extLst>
          </p:cNvPr>
          <p:cNvSpPr/>
          <p:nvPr/>
        </p:nvSpPr>
        <p:spPr>
          <a:xfrm>
            <a:off x="407368" y="1556792"/>
            <a:ext cx="10441160" cy="4801314"/>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'Task2'</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'Task3'</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False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'Task4'</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'Task5'</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FALSE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'Task7'</a:t>
            </a:r>
            <a:r>
              <a:rPr lang="en-IN" dirty="0">
                <a:latin typeface="Liberation Mono"/>
                <a:cs typeface="Arial" panose="020B0604020202020204" pitchFamily="34" charset="0"/>
              </a:rPr>
              <a:t>, null); </a:t>
            </a:r>
            <a:r>
              <a:rPr lang="en-IN" dirty="0">
                <a:solidFill>
                  <a:srgbClr val="FF0000"/>
                </a:solidFill>
                <a:latin typeface="Liberation Mono"/>
              </a:rPr>
              <a:t> // NULL</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'Task8'</a:t>
            </a:r>
            <a:r>
              <a:rPr lang="en-IN" dirty="0">
                <a:latin typeface="Liberation Mono"/>
                <a:cs typeface="Arial" panose="020B0604020202020204" pitchFamily="34" charset="0"/>
              </a:rPr>
              <a:t>, default); </a:t>
            </a:r>
            <a:r>
              <a:rPr lang="en-IN" dirty="0">
                <a:solidFill>
                  <a:srgbClr val="FF0000"/>
                </a:solidFill>
                <a:latin typeface="Liberation Mono"/>
              </a:rPr>
              <a:t>// NULL</a:t>
            </a:r>
            <a:endParaRPr lang="en-IN"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'Task9'</a:t>
            </a:r>
            <a:r>
              <a:rPr lang="en-IN" dirty="0">
                <a:latin typeface="Liberation Mono"/>
                <a:cs typeface="Arial" panose="020B0604020202020204" pitchFamily="34" charset="0"/>
              </a:rPr>
              <a:t>, </a:t>
            </a:r>
            <a:r>
              <a:rPr lang="en-IN" dirty="0">
                <a:solidFill>
                  <a:srgbClr val="990055"/>
                </a:solidFill>
                <a:latin typeface="Liberation Mono"/>
              </a:rPr>
              <a:t>12</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'Task10'</a:t>
            </a:r>
            <a:r>
              <a:rPr lang="en-IN" dirty="0">
                <a:latin typeface="Liberation Mono"/>
                <a:cs typeface="Arial" panose="020B0604020202020204" pitchFamily="34" charset="0"/>
              </a:rPr>
              <a:t>, </a:t>
            </a:r>
            <a:r>
              <a:rPr lang="en-IN" dirty="0">
                <a:solidFill>
                  <a:srgbClr val="990055"/>
                </a:solidFill>
                <a:latin typeface="Liberation Mono"/>
              </a:rPr>
              <a:t>58</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'Task11'</a:t>
            </a:r>
            <a:r>
              <a:rPr lang="en-IN" dirty="0">
                <a:latin typeface="Liberation Mono"/>
                <a:cs typeface="Arial" panose="020B0604020202020204" pitchFamily="34" charset="0"/>
              </a:rPr>
              <a:t>, </a:t>
            </a:r>
            <a:r>
              <a:rPr lang="en-IN" dirty="0">
                <a:solidFill>
                  <a:srgbClr val="990055"/>
                </a:solidFill>
                <a:latin typeface="Liberation Mono"/>
              </a:rPr>
              <a:t>.75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'Task12'</a:t>
            </a:r>
            <a:r>
              <a:rPr lang="en-IN" dirty="0">
                <a:latin typeface="Liberation Mono"/>
                <a:cs typeface="Arial" panose="020B0604020202020204" pitchFamily="34" charset="0"/>
              </a:rPr>
              <a:t>, </a:t>
            </a:r>
            <a:r>
              <a:rPr lang="en-IN" dirty="0">
                <a:solidFill>
                  <a:srgbClr val="990055"/>
                </a:solidFill>
                <a:latin typeface="Liberation Mono"/>
              </a:rPr>
              <a:t>.15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'Task13'</a:t>
            </a:r>
            <a:r>
              <a:rPr lang="en-IN" dirty="0">
                <a:latin typeface="Liberation Mono"/>
                <a:cs typeface="Arial" panose="020B0604020202020204" pitchFamily="34" charset="0"/>
              </a:rPr>
              <a:t>, </a:t>
            </a:r>
            <a:r>
              <a:rPr lang="en-IN" dirty="0">
                <a:solidFill>
                  <a:srgbClr val="669900"/>
                </a:solidFill>
                <a:latin typeface="Liberation Mono"/>
              </a:rPr>
              <a:t>'a' = 'a'</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'Task14'</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'Task15'</a:t>
            </a:r>
            <a:r>
              <a:rPr lang="en-IN" dirty="0">
                <a:latin typeface="Liberation Mono"/>
                <a:cs typeface="Arial" panose="020B0604020202020204" pitchFamily="34" charset="0"/>
              </a:rPr>
              <a:t>, </a:t>
            </a:r>
            <a:r>
              <a:rPr lang="en-IN" dirty="0">
                <a:solidFill>
                  <a:srgbClr val="669900"/>
                </a:solidFill>
                <a:latin typeface="Liberation Mono"/>
              </a:rPr>
              <a:t>'-7'</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'Task16'</a:t>
            </a:r>
            <a:r>
              <a:rPr lang="en-IN" dirty="0">
                <a:latin typeface="Liberation Mono"/>
                <a:cs typeface="Arial" panose="020B0604020202020204" pitchFamily="34" charset="0"/>
              </a:rPr>
              <a:t>, </a:t>
            </a:r>
            <a:r>
              <a:rPr lang="en-IN" dirty="0">
                <a:solidFill>
                  <a:srgbClr val="669900"/>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'Task17'</a:t>
            </a:r>
            <a:r>
              <a:rPr lang="en-IN" dirty="0">
                <a:latin typeface="Liberation Mono"/>
                <a:cs typeface="Arial" panose="020B0604020202020204" pitchFamily="34" charset="0"/>
              </a:rPr>
              <a:t>, </a:t>
            </a:r>
            <a:r>
              <a:rPr lang="en-IN" dirty="0">
                <a:solidFill>
                  <a:srgbClr val="669900"/>
                </a:solidFill>
                <a:latin typeface="Liberation Mono"/>
              </a:rPr>
              <a:t>'S’</a:t>
            </a:r>
            <a:r>
              <a:rPr lang="en-IN" dirty="0">
                <a:latin typeface="Liberation Mono"/>
                <a:cs typeface="Arial" panose="020B0604020202020204" pitchFamily="34" charset="0"/>
              </a:rPr>
              <a:t>); </a:t>
            </a:r>
            <a:r>
              <a:rPr lang="es-ES" dirty="0">
                <a:solidFill>
                  <a:srgbClr val="FF0000"/>
                </a:solidFill>
                <a:latin typeface="Liberation Mono"/>
              </a:rPr>
              <a:t>// ERROR Data conversión error </a:t>
            </a:r>
            <a:r>
              <a:rPr lang="es-ES" dirty="0" err="1">
                <a:solidFill>
                  <a:srgbClr val="FF0000"/>
                </a:solidFill>
                <a:latin typeface="Liberation Mono"/>
              </a:rPr>
              <a:t>converting</a:t>
            </a:r>
            <a:r>
              <a:rPr lang="es-ES" dirty="0">
                <a:solidFill>
                  <a:srgbClr val="FF0000"/>
                </a:solidFill>
                <a:latin typeface="Liberation Mono"/>
              </a:rPr>
              <a:t> 'S'</a:t>
            </a:r>
            <a:endParaRPr lang="en-IN" dirty="0">
              <a:solidFill>
                <a:srgbClr val="FF0000"/>
              </a:solidFill>
              <a:latin typeface="Liberation Mono"/>
            </a:endParaRPr>
          </a:p>
        </p:txBody>
      </p:sp>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sp>
        <p:nvSpPr>
          <p:cNvPr id="3" name="TextBox 2">
            <a:extLst>
              <a:ext uri="{FF2B5EF4-FFF2-40B4-BE49-F238E27FC236}">
                <a16:creationId xmlns:a16="http://schemas.microsoft.com/office/drawing/2014/main" id="{D4E529DE-DB5A-A715-7058-A966BAB5BC32}"/>
              </a:ext>
            </a:extLst>
          </p:cNvPr>
          <p:cNvSpPr txBox="1"/>
          <p:nvPr/>
        </p:nvSpPr>
        <p:spPr>
          <a:xfrm>
            <a:off x="335360" y="499894"/>
            <a:ext cx="6840760" cy="707886"/>
          </a:xfrm>
          <a:prstGeom prst="rect">
            <a:avLst/>
          </a:prstGeom>
          <a:noFill/>
        </p:spPr>
        <p:txBody>
          <a:bodyPr wrap="square">
            <a:spAutoFit/>
          </a:bodyPr>
          <a:lstStyle/>
          <a:p>
            <a:r>
              <a:rPr lang="en-IN" sz="2000" dirty="0">
                <a:solidFill>
                  <a:srgbClr val="006699"/>
                </a:solidFill>
                <a:latin typeface="Liberation Mono"/>
              </a:rPr>
              <a:t>CREATE</a:t>
            </a:r>
            <a:r>
              <a:rPr lang="en-IN" sz="2000" dirty="0">
                <a:latin typeface="Liberation Mono"/>
                <a:cs typeface="Arial" panose="020B0604020202020204" pitchFamily="34" charset="0"/>
              </a:rPr>
              <a:t> </a:t>
            </a:r>
            <a:r>
              <a:rPr lang="en-IN" sz="2000" dirty="0">
                <a:solidFill>
                  <a:srgbClr val="006699"/>
                </a:solidFill>
                <a:latin typeface="Liberation Mono"/>
              </a:rPr>
              <a:t>TABLE</a:t>
            </a:r>
            <a:r>
              <a:rPr lang="en-IN" sz="2000" dirty="0">
                <a:latin typeface="Liberation Mono"/>
                <a:cs typeface="Arial" panose="020B0604020202020204" pitchFamily="34" charset="0"/>
              </a:rPr>
              <a:t> tasks ( id </a:t>
            </a:r>
            <a:r>
              <a:rPr lang="en-IN" sz="2000" dirty="0">
                <a:solidFill>
                  <a:srgbClr val="834689"/>
                </a:solidFill>
                <a:latin typeface="Liberation Mono"/>
                <a:cs typeface="Arial" panose="020B0604020202020204" pitchFamily="34" charset="0"/>
              </a:rPr>
              <a:t>INT</a:t>
            </a:r>
            <a:r>
              <a:rPr lang="en-IN" sz="2000" dirty="0">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AUTO_INCREMENT </a:t>
            </a:r>
            <a:r>
              <a:rPr lang="en-IN" sz="2000" dirty="0">
                <a:solidFill>
                  <a:srgbClr val="C00000"/>
                </a:solidFill>
                <a:latin typeface="Liberation Mono"/>
                <a:cs typeface="Arial" panose="020B0604020202020204" pitchFamily="34" charset="0"/>
              </a:rPr>
              <a:t>PRIMARY</a:t>
            </a:r>
            <a:r>
              <a:rPr lang="en-IN" sz="2000" dirty="0">
                <a:solidFill>
                  <a:srgbClr val="2658E6"/>
                </a:solidFill>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title </a:t>
            </a:r>
            <a:r>
              <a:rPr lang="en-IN" sz="2000" dirty="0">
                <a:solidFill>
                  <a:srgbClr val="834689"/>
                </a:solidFill>
                <a:latin typeface="Liberation Mono"/>
                <a:cs typeface="Arial" panose="020B0604020202020204" pitchFamily="34" charset="0"/>
              </a:rPr>
              <a:t>VARCHAR</a:t>
            </a:r>
            <a:r>
              <a:rPr lang="en-IN" sz="2000" dirty="0">
                <a:latin typeface="Liberation Mono"/>
                <a:cs typeface="Arial" panose="020B0604020202020204" pitchFamily="34" charset="0"/>
              </a:rPr>
              <a:t>(</a:t>
            </a:r>
            <a:r>
              <a:rPr lang="en-IN" sz="2000" dirty="0">
                <a:solidFill>
                  <a:srgbClr val="834689"/>
                </a:solidFill>
                <a:latin typeface="Liberation Mono"/>
                <a:cs typeface="Arial" panose="020B0604020202020204" pitchFamily="34" charset="0"/>
              </a:rPr>
              <a:t>255) </a:t>
            </a:r>
            <a:r>
              <a:rPr lang="en-IN" sz="2000" dirty="0">
                <a:solidFill>
                  <a:srgbClr val="006699"/>
                </a:solidFill>
                <a:latin typeface="Liberation Mono"/>
              </a:rPr>
              <a:t>NOT</a:t>
            </a:r>
            <a:r>
              <a:rPr lang="en-IN" sz="2000" dirty="0">
                <a:solidFill>
                  <a:srgbClr val="2658E6"/>
                </a:solidFill>
                <a:latin typeface="Liberation Mono"/>
                <a:cs typeface="Arial" panose="020B0604020202020204" pitchFamily="34" charset="0"/>
              </a:rPr>
              <a:t> </a:t>
            </a:r>
            <a:r>
              <a:rPr lang="en-IN" sz="2000" dirty="0">
                <a:solidFill>
                  <a:srgbClr val="006699"/>
                </a:solidFill>
                <a:latin typeface="Liberation Mono"/>
              </a:rPr>
              <a:t>NULL</a:t>
            </a:r>
            <a:r>
              <a:rPr lang="en-IN" sz="2000" dirty="0">
                <a:latin typeface="Liberation Mono"/>
                <a:cs typeface="Arial" panose="020B0604020202020204" pitchFamily="34" charset="0"/>
              </a:rPr>
              <a:t>, completed </a:t>
            </a:r>
            <a:r>
              <a:rPr lang="en-IN" sz="2000" dirty="0">
                <a:solidFill>
                  <a:srgbClr val="834689"/>
                </a:solidFill>
                <a:latin typeface="Liberation Mono"/>
                <a:cs typeface="Arial" panose="020B0604020202020204" pitchFamily="34" charset="0"/>
              </a:rPr>
              <a:t>BOOLEAN</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01D5587D-B319-02F6-3225-22BF159379FD}"/>
              </a:ext>
            </a:extLst>
          </p:cNvPr>
          <p:cNvSpPr/>
          <p:nvPr/>
        </p:nvSpPr>
        <p:spPr>
          <a:xfrm>
            <a:off x="7320136" y="2204864"/>
            <a:ext cx="4671120" cy="861774"/>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are </a:t>
            </a:r>
            <a:r>
              <a:rPr lang="en-IN" b="1" dirty="0">
                <a:latin typeface="Arial" panose="020B0604020202020204" pitchFamily="34" charset="0"/>
                <a:cs typeface="Arial" panose="020B0604020202020204" pitchFamily="34" charset="0"/>
              </a:rPr>
              <a:t>synonym of BOOLEAN</a:t>
            </a:r>
          </a:p>
        </p:txBody>
      </p:sp>
    </p:spTree>
    <p:extLst>
      <p:ext uri="{BB962C8B-B14F-4D97-AF65-F5344CB8AC3E}">
        <p14:creationId xmlns:p14="http://schemas.microsoft.com/office/powerpoint/2010/main" val="265162859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1077218"/>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6" name="TextBox 5">
            <a:extLst>
              <a:ext uri="{FF2B5EF4-FFF2-40B4-BE49-F238E27FC236}">
                <a16:creationId xmlns:a16="http://schemas.microsoft.com/office/drawing/2014/main" id="{33CB0FF0-A027-4174-9659-6D48C79F68DA}"/>
              </a:ext>
            </a:extLst>
          </p:cNvPr>
          <p:cNvSpPr txBox="1"/>
          <p:nvPr/>
        </p:nvSpPr>
        <p:spPr>
          <a:xfrm>
            <a:off x="108000" y="2634200"/>
            <a:ext cx="11820646" cy="1723549"/>
          </a:xfrm>
          <a:prstGeom prst="rect">
            <a:avLst/>
          </a:prstGeom>
          <a:noFill/>
        </p:spPr>
        <p:txBody>
          <a:bodyPr wrap="square" rtlCol="0">
            <a:spAutoFit/>
          </a:bodyPr>
          <a:lstStyle/>
          <a:p>
            <a:r>
              <a:rPr lang="en-US" sz="2400" dirty="0">
                <a:solidFill>
                  <a:srgbClr val="E75C0F"/>
                </a:solidFill>
                <a:latin typeface="Liberation Mono"/>
                <a:cs typeface="Arial" panose="020B0604020202020204" pitchFamily="34" charset="0"/>
              </a:rPr>
              <a:t>r = { -2, 1, 2, -1, 3, -2, 1, 2, 1 }</a:t>
            </a:r>
          </a:p>
          <a:p>
            <a:endParaRPr lang="en-US" sz="800" dirty="0">
              <a:solidFill>
                <a:srgbClr val="E75C0F"/>
              </a:solidFill>
              <a:latin typeface="Liberation Mono"/>
              <a:cs typeface="Arial" panose="020B0604020202020204" pitchFamily="34" charset="0"/>
            </a:endParaRPr>
          </a:p>
          <a:p>
            <a:endParaRPr lang="en-US" sz="4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c1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solidFill>
                  <a:srgbClr val="669900"/>
                </a:solidFill>
                <a:latin typeface="Liberation Mono"/>
              </a:rPr>
              <a:t> </a:t>
            </a:r>
            <a:r>
              <a:rPr lang="en-US" dirty="0">
                <a:latin typeface="Liberation Mono"/>
              </a:rPr>
              <a:t>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&gt;=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&lt;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endParaRPr lang="en-IN" dirty="0">
              <a:latin typeface="Liberation Mono"/>
            </a:endParaRPr>
          </a:p>
        </p:txBody>
      </p:sp>
      <p:sp>
        <p:nvSpPr>
          <p:cNvPr id="11" name="TextBox 10">
            <a:extLst>
              <a:ext uri="{FF2B5EF4-FFF2-40B4-BE49-F238E27FC236}">
                <a16:creationId xmlns:a16="http://schemas.microsoft.com/office/drawing/2014/main" id="{1B4535C3-BC68-4FE3-8233-6C4B3E180B27}"/>
              </a:ext>
            </a:extLst>
          </p:cNvPr>
          <p:cNvSpPr txBox="1"/>
          <p:nvPr/>
        </p:nvSpPr>
        <p:spPr>
          <a:xfrm>
            <a:off x="107999" y="5230941"/>
            <a:ext cx="11820647"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p:txBody>
      </p:sp>
    </p:spTree>
    <p:extLst>
      <p:ext uri="{BB962C8B-B14F-4D97-AF65-F5344CB8AC3E}">
        <p14:creationId xmlns:p14="http://schemas.microsoft.com/office/powerpoint/2010/main" val="334305015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MAX(</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MAX()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r>
              <a:rPr lang="en-IN" dirty="0">
                <a:solidFill>
                  <a:schemeClr val="tx1">
                    <a:lumMod val="85000"/>
                    <a:lumOff val="15000"/>
                  </a:schemeClr>
                </a:solidFill>
                <a:latin typeface="Palatino Linotype" panose="02040502050505030304" pitchFamily="18"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MAX() may take a string, number, and date argument</a:t>
            </a:r>
            <a:r>
              <a:rPr lang="en-IN" dirty="0">
                <a:latin typeface="Palatino Linotype" panose="02040502050505030304" pitchFamily="18" charset="0"/>
                <a:cs typeface="Arial" panose="020B0604020202020204" pitchFamily="34" charset="0"/>
              </a:rPr>
              <a:t>, and it returns a maximum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669900"/>
                </a:solidFill>
                <a:latin typeface="Liberation Mono"/>
              </a:rPr>
              <a:t>'VIKAS'</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C7D58F2E-7505-4D25-8EC6-8B0F9CF9370B}"/>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06773879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MIN(</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MIN()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MIN() may take a string, number, and date argument</a:t>
            </a:r>
            <a:r>
              <a:rPr lang="en-IN" dirty="0">
                <a:latin typeface="Palatino Linotype" panose="02040502050505030304" pitchFamily="18" charset="0"/>
                <a:cs typeface="Arial" panose="020B0604020202020204" pitchFamily="34" charset="0"/>
              </a:rPr>
              <a:t>, and it returns a minimum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A931409D-5AB8-44B3-9F04-5EFA9D013770}"/>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26501763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478423"/>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COUNT(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COUNT() </a:t>
            </a:r>
            <a:r>
              <a:rPr lang="en-IN" b="1" dirty="0">
                <a:latin typeface="Palatino Linotype" panose="02040502050505030304" pitchFamily="18" charset="0"/>
                <a:cs typeface="Arial" panose="020B0604020202020204" pitchFamily="34" charset="0"/>
              </a:rPr>
              <a:t>returns 0.</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Returns a count of the number of non-NULL values.</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COUNT(</a:t>
            </a:r>
            <a:r>
              <a:rPr lang="en-IN" dirty="0">
                <a:solidFill>
                  <a:srgbClr val="A67F59"/>
                </a:solidFill>
                <a:latin typeface="Palatino Linotype" panose="02040502050505030304" pitchFamily="18" charset="0"/>
              </a:rPr>
              <a:t>*</a:t>
            </a:r>
            <a:r>
              <a:rPr lang="en-IN" dirty="0">
                <a:latin typeface="Palatino Linotype" panose="02040502050505030304" pitchFamily="18" charset="0"/>
                <a:cs typeface="Arial" panose="020B0604020202020204" pitchFamily="34" charset="0"/>
              </a:rPr>
              <a:t>) is somewhat different in that it returns a count of the number of rows retrieved, whether or not they contain NULL values.</a:t>
            </a:r>
          </a:p>
          <a:p>
            <a:pPr marL="285750" indent="-285750">
              <a:buFont typeface="Arial" panose="020B0604020202020204" pitchFamily="34" charset="0"/>
              <a:buChar char="•"/>
            </a:pPr>
            <a:r>
              <a:rPr lang="en-US" dirty="0">
                <a:latin typeface="Palatino Linotype" panose="02040502050505030304" pitchFamily="18" charset="0"/>
              </a:rPr>
              <a:t>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is a special implementation of the COUNT function that returns the count of all the rows in a specified table.</a:t>
            </a:r>
          </a:p>
          <a:p>
            <a:pPr marL="285750" indent="-285750">
              <a:buFont typeface="Arial" panose="020B0604020202020204" pitchFamily="34" charset="0"/>
              <a:buChar char="•"/>
            </a:pPr>
            <a:r>
              <a:rPr lang="en-US" dirty="0">
                <a:latin typeface="Palatino Linotype" panose="02040502050505030304" pitchFamily="18" charset="0"/>
              </a:rPr>
              <a:t> 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also considers Nulls and duplicates.</a:t>
            </a:r>
            <a:endParaRPr lang="en-IN" dirty="0">
              <a:latin typeface="Palatino Linotype" panose="02040502050505030304" pitchFamily="18" charset="0"/>
              <a:cs typeface="Arial" panose="020B0604020202020204" pitchFamily="34" charset="0"/>
            </a:endParaRPr>
          </a:p>
          <a:p>
            <a:endParaRPr lang="en-IN" sz="800"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rgbClr val="000000"/>
                </a:solidFill>
                <a:latin typeface="Liberation Mono"/>
              </a:rPr>
              <a:t>*</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//0</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solidFill>
                  <a:srgbClr val="669900"/>
                </a:solidFill>
                <a:latin typeface="Liberation Mono"/>
              </a:rPr>
              <a:t> "R1"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0</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1</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rPr>
              <a:t>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 emp WHERE </a:t>
            </a:r>
            <a:r>
              <a:rPr lang="en-US" dirty="0">
                <a:latin typeface="Liberation Mono"/>
              </a:rPr>
              <a:t>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65000"/>
                  </a:schemeClr>
                </a:solidFill>
                <a:latin typeface="Liberation Mono"/>
              </a:rPr>
              <a:t>(</a:t>
            </a:r>
            <a:r>
              <a:rPr lang="en-US" dirty="0">
                <a:latin typeface="Liberation Mono"/>
              </a:rPr>
              <a:t>comm</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ECDF6038-0304-4326-AAD3-47E8E8928C22}"/>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8" name="TextBox 7">
            <a:extLst>
              <a:ext uri="{FF2B5EF4-FFF2-40B4-BE49-F238E27FC236}">
                <a16:creationId xmlns:a16="http://schemas.microsoft.com/office/drawing/2014/main" id="{CD9EBFF5-5BE6-4271-B8E4-6FB1FF154346}"/>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7" name="TextBox 6">
            <a:extLst>
              <a:ext uri="{FF2B5EF4-FFF2-40B4-BE49-F238E27FC236}">
                <a16:creationId xmlns:a16="http://schemas.microsoft.com/office/drawing/2014/main" id="{16952A86-B136-4D19-8644-66E16D2A9D7C}"/>
              </a:ext>
            </a:extLst>
          </p:cNvPr>
          <p:cNvSpPr txBox="1"/>
          <p:nvPr/>
        </p:nvSpPr>
        <p:spPr>
          <a:xfrm>
            <a:off x="5807992" y="3717032"/>
            <a:ext cx="6264672" cy="3016210"/>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endParaRPr lang="en-IN" sz="22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a:t>
            </a:r>
            <a:r>
              <a:rPr lang="en-IN" dirty="0">
                <a:latin typeface="Arial" panose="020B0604020202020204" pitchFamily="34" charset="0"/>
                <a:cs typeface="Arial" panose="020B0604020202020204" pitchFamily="34" charset="0"/>
              </a:rPr>
              <a:t> Returns a number of rows in a table including duplicates rows and rows containing null values in any of the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(EXP):</a:t>
            </a:r>
            <a:r>
              <a:rPr lang="en-IN" dirty="0">
                <a:latin typeface="Arial" panose="020B0604020202020204" pitchFamily="34" charset="0"/>
                <a:cs typeface="Arial" panose="020B0604020202020204" pitchFamily="34" charset="0"/>
              </a:rPr>
              <a:t> Returns the number of non-null values in the column identified by expression.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(DISTINCT EXP):</a:t>
            </a:r>
            <a:r>
              <a:rPr lang="en-IN" dirty="0">
                <a:latin typeface="Arial" panose="020B0604020202020204" pitchFamily="34" charset="0"/>
                <a:cs typeface="Arial" panose="020B0604020202020204" pitchFamily="34" charset="0"/>
              </a:rPr>
              <a:t> Returns the number of unique, non-null values in the column identified by expression.</a:t>
            </a:r>
          </a:p>
        </p:txBody>
      </p:sp>
    </p:spTree>
    <p:extLst>
      <p:ext uri="{BB962C8B-B14F-4D97-AF65-F5344CB8AC3E}">
        <p14:creationId xmlns:p14="http://schemas.microsoft.com/office/powerpoint/2010/main" val="5694395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6490879-973F-4F6A-9B42-90527119B4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7509" y="53392"/>
            <a:ext cx="4264491" cy="2079464"/>
          </a:xfrm>
          <a:prstGeom prst="rect">
            <a:avLst/>
          </a:prstGeom>
        </p:spPr>
      </p:pic>
      <p:sp>
        <p:nvSpPr>
          <p:cNvPr id="2" name="Title 1"/>
          <p:cNvSpPr txBox="1">
            <a:spLocks/>
          </p:cNvSpPr>
          <p:nvPr/>
        </p:nvSpPr>
        <p:spPr>
          <a:xfrm>
            <a:off x="1676977" y="2564904"/>
            <a:ext cx="8838049" cy="914400"/>
          </a:xfrm>
          <a:prstGeom prst="rect">
            <a:avLst/>
          </a:prstGeom>
        </p:spPr>
        <p:txBody>
          <a:bodyPr>
            <a:normAutofit/>
          </a:bodyPr>
          <a:lstStyle/>
          <a:p>
            <a:pPr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group by clause</a:t>
            </a:r>
          </a:p>
        </p:txBody>
      </p:sp>
      <p:sp>
        <p:nvSpPr>
          <p:cNvPr id="8" name="Rectangle 7"/>
          <p:cNvSpPr/>
          <p:nvPr/>
        </p:nvSpPr>
        <p:spPr>
          <a:xfrm>
            <a:off x="119337" y="4821540"/>
            <a:ext cx="8838049"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DISTINCT (if used outside an aggregation function) that is superfluous.</a:t>
            </a:r>
          </a:p>
          <a:p>
            <a:r>
              <a:rPr lang="en-IN" dirty="0">
                <a:solidFill>
                  <a:srgbClr val="FF0000"/>
                </a:solidFill>
                <a:latin typeface="Palatino Linotype" panose="02040502050505030304" pitchFamily="18" charset="0"/>
                <a:cs typeface="Segoe UI Light" panose="020B0502040204020203" pitchFamily="34" charset="0"/>
              </a:rPr>
              <a:t>e.g.</a:t>
            </a: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DISTINCT</a:t>
            </a:r>
            <a:r>
              <a:rPr lang="en-US" dirty="0">
                <a:solidFill>
                  <a:schemeClr val="accent6">
                    <a:lumMod val="50000"/>
                  </a:schemeClr>
                </a:solidFill>
                <a:latin typeface="Liberation Mono"/>
                <a:cs typeface="Arial" panose="020B0604020202020204" pitchFamily="34" charset="0"/>
              </a:rPr>
              <a:t> </a:t>
            </a:r>
            <a:r>
              <a:rPr lang="en-US" dirty="0">
                <a:solidFill>
                  <a:srgbClr val="803A69"/>
                </a:solidFill>
                <a:latin typeface="Liberation Mono"/>
              </a:rPr>
              <a:t>COUNT</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ename</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anose="020B0604020202020204" pitchFamily="34" charset="0"/>
              </a:rPr>
              <a:t> emp;</a:t>
            </a:r>
          </a:p>
        </p:txBody>
      </p:sp>
      <p:sp>
        <p:nvSpPr>
          <p:cNvPr id="13" name="Rectangle 12">
            <a:extLst>
              <a:ext uri="{FF2B5EF4-FFF2-40B4-BE49-F238E27FC236}">
                <a16:creationId xmlns:a16="http://schemas.microsoft.com/office/drawing/2014/main" id="{757ECFB6-9F21-4C3E-A532-662AB5CA656F}"/>
              </a:ext>
            </a:extLst>
          </p:cNvPr>
          <p:cNvSpPr/>
          <p:nvPr/>
        </p:nvSpPr>
        <p:spPr>
          <a:xfrm>
            <a:off x="119336" y="3741420"/>
            <a:ext cx="11817276"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endParaRPr lang="en-IN" sz="800" dirty="0">
              <a:solidFill>
                <a:srgbClr val="FF0000"/>
              </a:solidFill>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Standard SQL does not allow you to use an ALIAS in the GROUP BY clause, however, H2 database supports this.</a:t>
            </a:r>
          </a:p>
        </p:txBody>
      </p:sp>
      <p:pic>
        <p:nvPicPr>
          <p:cNvPr id="10" name="Picture 9">
            <a:extLst>
              <a:ext uri="{FF2B5EF4-FFF2-40B4-BE49-F238E27FC236}">
                <a16:creationId xmlns:a16="http://schemas.microsoft.com/office/drawing/2014/main" id="{3D5E1EC2-B7F3-4941-A1FA-8C21FD8C4B5B}"/>
              </a:ext>
            </a:extLst>
          </p:cNvPr>
          <p:cNvPicPr>
            <a:picLocks noChangeAspect="1"/>
          </p:cNvPicPr>
          <p:nvPr/>
        </p:nvPicPr>
        <p:blipFill>
          <a:blip r:embed="rId3" cstate="print"/>
          <a:stretch>
            <a:fillRect/>
          </a:stretch>
        </p:blipFill>
        <p:spPr>
          <a:xfrm>
            <a:off x="234779" y="116632"/>
            <a:ext cx="6131040" cy="347337"/>
          </a:xfrm>
          <a:prstGeom prst="rect">
            <a:avLst/>
          </a:prstGeom>
        </p:spPr>
      </p:pic>
      <p:pic>
        <p:nvPicPr>
          <p:cNvPr id="15" name="Picture 14">
            <a:extLst>
              <a:ext uri="{FF2B5EF4-FFF2-40B4-BE49-F238E27FC236}">
                <a16:creationId xmlns:a16="http://schemas.microsoft.com/office/drawing/2014/main" id="{CD2A05DF-92D9-4B51-A5C8-805229B5C149}"/>
              </a:ext>
            </a:extLst>
          </p:cNvPr>
          <p:cNvPicPr>
            <a:picLocks noChangeAspect="1"/>
          </p:cNvPicPr>
          <p:nvPr/>
        </p:nvPicPr>
        <p:blipFill>
          <a:blip r:embed="rId4" cstate="print"/>
          <a:stretch>
            <a:fillRect/>
          </a:stretch>
        </p:blipFill>
        <p:spPr>
          <a:xfrm>
            <a:off x="263352" y="620157"/>
            <a:ext cx="6090968" cy="374056"/>
          </a:xfrm>
          <a:prstGeom prst="rect">
            <a:avLst/>
          </a:prstGeom>
        </p:spPr>
      </p:pic>
    </p:spTree>
    <p:extLst>
      <p:ext uri="{BB962C8B-B14F-4D97-AF65-F5344CB8AC3E}">
        <p14:creationId xmlns:p14="http://schemas.microsoft.com/office/powerpoint/2010/main" val="348767261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0" y="908720"/>
            <a:ext cx="1137726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sp>
        <p:nvSpPr>
          <p:cNvPr id="3" name="Rectangle 2"/>
          <p:cNvSpPr/>
          <p:nvPr/>
        </p:nvSpPr>
        <p:spPr>
          <a:xfrm>
            <a:off x="206709" y="56853"/>
            <a:ext cx="5674074" cy="646331"/>
          </a:xfrm>
          <a:prstGeom prst="rect">
            <a:avLst/>
          </a:prstGeom>
          <a:solidFill>
            <a:srgbClr val="F9DAFE"/>
          </a:solidFill>
        </p:spPr>
        <p:txBody>
          <a:bodyPr wrap="square">
            <a:spAutoFit/>
          </a:bodyPr>
          <a:lstStyle/>
          <a:p>
            <a:r>
              <a:rPr lang="en-IN" b="1" i="1" dirty="0">
                <a:latin typeface="Arial" panose="020B0604020202020204" pitchFamily="34" charset="0"/>
                <a:cs typeface="Arial" panose="020B0604020202020204" pitchFamily="34" charset="0"/>
              </a:rPr>
              <a:t>This function's will produce a single value for an entire group or a table.</a:t>
            </a:r>
          </a:p>
        </p:txBody>
      </p:sp>
      <p:sp>
        <p:nvSpPr>
          <p:cNvPr id="11" name="Rectangle 10">
            <a:extLst>
              <a:ext uri="{FF2B5EF4-FFF2-40B4-BE49-F238E27FC236}">
                <a16:creationId xmlns:a16="http://schemas.microsoft.com/office/drawing/2014/main" id="{602AC5DF-61BC-BD0C-8047-DE9E1F0FA76D}"/>
              </a:ext>
            </a:extLst>
          </p:cNvPr>
          <p:cNvSpPr/>
          <p:nvPr/>
        </p:nvSpPr>
        <p:spPr>
          <a:xfrm>
            <a:off x="262558" y="1722379"/>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p:txBody>
      </p:sp>
      <p:sp>
        <p:nvSpPr>
          <p:cNvPr id="4" name="Rectangle 3">
            <a:extLst>
              <a:ext uri="{FF2B5EF4-FFF2-40B4-BE49-F238E27FC236}">
                <a16:creationId xmlns:a16="http://schemas.microsoft.com/office/drawing/2014/main" id="{F8C1A199-98BD-719E-1207-1B4CE86CDD4A}"/>
              </a:ext>
            </a:extLst>
          </p:cNvPr>
          <p:cNvSpPr/>
          <p:nvPr/>
        </p:nvSpPr>
        <p:spPr>
          <a:xfrm>
            <a:off x="119337" y="4149080"/>
            <a:ext cx="11880525" cy="2492990"/>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Expressions in the GROUP BY clause can contain any columns of the tables in the FROM clause, regardless of whether the columns appear in the </a:t>
            </a:r>
            <a:r>
              <a:rPr lang="en-IN" b="1" i="1" dirty="0">
                <a:latin typeface="Arial" panose="020B0604020202020204" pitchFamily="34" charset="0"/>
                <a:cs typeface="Arial" panose="020B0604020202020204" pitchFamily="34" charset="0"/>
              </a:rPr>
              <a:t>selection-list.</a:t>
            </a:r>
          </a:p>
          <a:p>
            <a:pPr marL="285750" indent="-285750">
              <a:buFont typeface="Arial" panose="020B0604020202020204" pitchFamily="34" charset="0"/>
              <a:buChar char="•"/>
            </a:pPr>
            <a:endParaRPr lang="en-IN" sz="600"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SELECT statement contains the combination of column and an aggregated column, then </a:t>
            </a:r>
            <a:r>
              <a:rPr lang="en-IN" b="1" dirty="0">
                <a:latin typeface="Arial" panose="020B0604020202020204" pitchFamily="34" charset="0"/>
                <a:cs typeface="Arial" panose="020B0604020202020204" pitchFamily="34" charset="0"/>
              </a:rPr>
              <a:t>all non-aggregated columns must be given in GROUP BY clause</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columns which are present in GROUP BY clause may not appear in </a:t>
            </a:r>
            <a:r>
              <a:rPr lang="en-IN" b="1" i="1" dirty="0">
                <a:latin typeface="Arial" panose="020B0604020202020204" pitchFamily="34" charset="0"/>
                <a:cs typeface="Arial" panose="020B0604020202020204" pitchFamily="34" charset="0"/>
              </a:rPr>
              <a:t>selection-list</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names can be specified in GROUP BY clause.</a:t>
            </a:r>
          </a:p>
        </p:txBody>
      </p:sp>
    </p:spTree>
    <p:extLst>
      <p:ext uri="{BB962C8B-B14F-4D97-AF65-F5344CB8AC3E}">
        <p14:creationId xmlns:p14="http://schemas.microsoft.com/office/powerpoint/2010/main" val="125683416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9" name="Rectangle 8"/>
          <p:cNvSpPr/>
          <p:nvPr/>
        </p:nvSpPr>
        <p:spPr>
          <a:xfrm>
            <a:off x="551384" y="1390693"/>
            <a:ext cx="11161240" cy="264687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0000"/>
                </a:solidFill>
                <a:latin typeface="Liberation Mono"/>
                <a:ea typeface="Times New Roman" panose="02020603050405020304" pitchFamily="18" charset="0"/>
              </a:rPr>
              <a:t>sal </a:t>
            </a:r>
            <a:r>
              <a:rPr lang="en-US" dirty="0">
                <a:latin typeface="Liberation Mono"/>
                <a:ea typeface="Times New Roman" panose="02020603050405020304" pitchFamily="18" charset="0"/>
              </a:rPr>
              <a:t>+</a:t>
            </a:r>
            <a:r>
              <a:rPr lang="en-US" dirty="0">
                <a:solidFill>
                  <a:srgbClr val="000000"/>
                </a:solidFill>
                <a:latin typeface="Liberation Mono"/>
                <a:ea typeface="Times New Roman" panose="02020603050405020304" pitchFamily="18" charset="0"/>
              </a:rPr>
              <a:t> </a:t>
            </a:r>
            <a:r>
              <a:rPr lang="en-US" dirty="0">
                <a:solidFill>
                  <a:srgbClr val="990055"/>
                </a:solidFill>
                <a:latin typeface="Liberation Mono"/>
              </a:rPr>
              <a:t>1001</a:t>
            </a:r>
            <a:r>
              <a:rPr lang="en-IN"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a:t>
            </a:r>
            <a:r>
              <a:rPr lang="en-US" dirty="0">
                <a:latin typeface="Liberation Mono"/>
                <a:ea typeface="Times New Roman" panose="02020603050405020304" pitchFamily="18" charset="0"/>
              </a:rPr>
              <a:t>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803A69"/>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solidFill>
                  <a:srgbClr val="0077AA"/>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r>
              <a:rPr lang="en-IN" dirty="0">
                <a:solidFill>
                  <a:srgbClr val="00B050"/>
                </a:solidFill>
                <a:latin typeface="Liberation Mono"/>
                <a:ea typeface="Times New Roman" panose="02020603050405020304" pitchFamily="18" charset="0"/>
              </a:rPr>
              <a:t># error</a:t>
            </a:r>
          </a:p>
          <a:p>
            <a:pPr marL="285750" indent="-285750">
              <a:buFont typeface="Arial" panose="020B0604020202020204" pitchFamily="34" charset="0"/>
              <a:buChar char="•"/>
            </a:pPr>
            <a:endParaRPr lang="en-IN" sz="800" dirty="0">
              <a:solidFill>
                <a:srgbClr val="00B050"/>
              </a:solidFill>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a:t>
            </a:r>
            <a:r>
              <a:rPr lang="en-US" dirty="0">
                <a:latin typeface="Liberation Mono"/>
                <a:ea typeface="Times New Roman" panose="02020603050405020304" pitchFamily="18" charset="0"/>
              </a:rPr>
              <a:t>b</a:t>
            </a:r>
            <a:r>
              <a:rPr lang="en-IN" dirty="0">
                <a:latin typeface="Liberation Mono"/>
                <a:ea typeface="Times New Roman" panose="02020603050405020304" pitchFamily="18" charset="0"/>
              </a:rPr>
              <a:t>, </a:t>
            </a:r>
            <a:r>
              <a:rPr lang="en-US" dirty="0">
                <a:latin typeface="Liberation Mono"/>
                <a:ea typeface="Times New Roman" panose="02020603050405020304" pitchFamily="18" charset="0"/>
              </a:rPr>
              <a:t>sal</a:t>
            </a:r>
            <a:r>
              <a:rPr lang="en-US" dirty="0">
                <a:solidFill>
                  <a:srgbClr val="DD4A68"/>
                </a:solidFill>
                <a:latin typeface="Liberation Mono"/>
                <a:ea typeface="Times New Roman" panose="02020603050405020304" pitchFamily="18" charset="0"/>
              </a:rPr>
              <a:t> </a:t>
            </a:r>
            <a:r>
              <a:rPr lang="en-US" dirty="0">
                <a:latin typeface="Liberation Mono"/>
                <a:ea typeface="Times New Roman" panose="02020603050405020304" pitchFamily="18" charset="0"/>
              </a:rPr>
              <a:t>+</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latin typeface="Liberation Mono"/>
                <a:ea typeface="Times New Roman" panose="02020603050405020304" pitchFamily="18" charset="0"/>
              </a:rPr>
              <a:t> sal +</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rPr>
              <a:t>LENGTH</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ename</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rPr>
              <a:t>R1</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latin typeface="Liberation Mono"/>
                <a:ea typeface="Times New Roman" panose="02020603050405020304" pitchFamily="18" charset="0"/>
              </a:rPr>
              <a:t>R1;</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job,  </a:t>
            </a:r>
            <a:r>
              <a:rPr lang="en-US" dirty="0">
                <a:solidFill>
                  <a:srgbClr val="803A69"/>
                </a:solidFill>
                <a:latin typeface="Liberation Mono"/>
              </a:rPr>
              <a:t>COUNT</a:t>
            </a:r>
            <a:r>
              <a:rPr lang="en-US" dirty="0">
                <a:latin typeface="Liberation Mono"/>
              </a:rPr>
              <a:t>(ename) R1 </a:t>
            </a:r>
            <a:r>
              <a:rPr lang="en-US" dirty="0">
                <a:solidFill>
                  <a:srgbClr val="0077AA"/>
                </a:solidFill>
                <a:latin typeface="Liberation Mono"/>
              </a:rPr>
              <a:t>FROM</a:t>
            </a:r>
            <a:r>
              <a:rPr lang="en-US" dirty="0">
                <a:latin typeface="Liberation Mono"/>
              </a:rPr>
              <a:t> emp </a:t>
            </a:r>
            <a:r>
              <a:rPr lang="en-US" dirty="0">
                <a:solidFill>
                  <a:srgbClr val="0077AA"/>
                </a:solidFill>
                <a:latin typeface="Liberation Mono"/>
              </a:rPr>
              <a:t>GROUP</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803A69"/>
                </a:solidFill>
                <a:latin typeface="Liberation Mono"/>
              </a:rPr>
              <a:t>COUNT</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b="0" i="0" dirty="0">
                <a:solidFill>
                  <a:srgbClr val="000000"/>
                </a:solidFill>
                <a:effectLst/>
                <a:latin typeface="Liberation Mono"/>
              </a:rPr>
              <a:t> job,  </a:t>
            </a:r>
            <a:r>
              <a:rPr lang="en-US" dirty="0">
                <a:solidFill>
                  <a:srgbClr val="803A69"/>
                </a:solidFill>
                <a:latin typeface="Liberation Mono"/>
              </a:rPr>
              <a:t>COUNT</a:t>
            </a:r>
            <a:r>
              <a:rPr lang="en-US" b="0" i="0" dirty="0">
                <a:solidFill>
                  <a:srgbClr val="000000"/>
                </a:solidFill>
                <a:effectLst/>
                <a:latin typeface="Liberation Mono"/>
              </a:rPr>
              <a:t>(*) R1 </a:t>
            </a:r>
            <a:r>
              <a:rPr lang="en-US" dirty="0">
                <a:solidFill>
                  <a:srgbClr val="0077AA"/>
                </a:solidFill>
                <a:latin typeface="Liberation Mono"/>
              </a:rPr>
              <a:t>FROM</a:t>
            </a:r>
            <a:r>
              <a:rPr lang="en-US" b="0" i="0" dirty="0">
                <a:solidFill>
                  <a:srgbClr val="000000"/>
                </a:solidFill>
                <a:effectLst/>
                <a:latin typeface="Liberation Mono"/>
              </a:rPr>
              <a:t> emp </a:t>
            </a:r>
            <a:r>
              <a:rPr lang="en-US" dirty="0">
                <a:solidFill>
                  <a:srgbClr val="0077AA"/>
                </a:solidFill>
                <a:latin typeface="Liberation Mono"/>
              </a:rPr>
              <a:t>GROUP</a:t>
            </a:r>
            <a:r>
              <a:rPr lang="en-US" b="0" i="0" dirty="0">
                <a:solidFill>
                  <a:srgbClr val="000000"/>
                </a:solidFill>
                <a:effectLst/>
                <a:latin typeface="Liberation Mono"/>
              </a:rPr>
              <a:t> </a:t>
            </a:r>
            <a:r>
              <a:rPr lang="en-US" dirty="0">
                <a:solidFill>
                  <a:srgbClr val="0077AA"/>
                </a:solidFill>
                <a:latin typeface="Liberation Mono"/>
              </a:rPr>
              <a:t>BY</a:t>
            </a:r>
            <a:r>
              <a:rPr lang="en-US" b="0" i="0" dirty="0">
                <a:solidFill>
                  <a:srgbClr val="000000"/>
                </a:solidFill>
                <a:effectLst/>
                <a:latin typeface="Liberation Mono"/>
              </a:rPr>
              <a:t> </a:t>
            </a:r>
            <a:r>
              <a:rPr lang="en-US" dirty="0">
                <a:solidFill>
                  <a:srgbClr val="803A69"/>
                </a:solidFill>
                <a:latin typeface="Liberation Mono"/>
              </a:rPr>
              <a:t>COUNT</a:t>
            </a:r>
            <a:r>
              <a:rPr lang="en-US" b="0" i="0" dirty="0">
                <a:solidFill>
                  <a:srgbClr val="000000"/>
                </a:solidFill>
                <a:effectLst/>
                <a:latin typeface="Liberation Mono"/>
              </a:rPr>
              <a:t>(*);</a:t>
            </a:r>
            <a:r>
              <a:rPr lang="en-IN" dirty="0">
                <a:latin typeface="Liberation Mono"/>
                <a:ea typeface="Times New Roman" panose="02020603050405020304" pitchFamily="18" charset="0"/>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Invalid use of aggregate function in GROUP BY clause.</a:t>
            </a:r>
            <a:endParaRPr lang="en-IN" dirty="0">
              <a:highlight>
                <a:srgbClr val="FFFF00"/>
              </a:highlight>
              <a:latin typeface="Liberation Mono"/>
              <a:ea typeface="Times New Roman" panose="02020603050405020304" pitchFamily="18" charset="0"/>
            </a:endParaRPr>
          </a:p>
        </p:txBody>
      </p:sp>
      <p:sp>
        <p:nvSpPr>
          <p:cNvPr id="10" name="Rectangle 9"/>
          <p:cNvSpPr/>
          <p:nvPr/>
        </p:nvSpPr>
        <p:spPr>
          <a:xfrm>
            <a:off x="551384" y="931221"/>
            <a:ext cx="1261884" cy="369332"/>
          </a:xfrm>
          <a:prstGeom prst="rect">
            <a:avLst/>
          </a:prstGeom>
        </p:spPr>
        <p:txBody>
          <a:bodyPr wrap="none">
            <a:spAutoFit/>
          </a:bodyPr>
          <a:lstStyle/>
          <a:p>
            <a:r>
              <a:rPr lang="en-IN" dirty="0">
                <a:solidFill>
                  <a:srgbClr val="C00000"/>
                </a:solidFill>
                <a:latin typeface="Arial" panose="020B0604020202020204" pitchFamily="34" charset="0"/>
                <a:cs typeface="Arial" panose="020B0604020202020204" pitchFamily="34" charset="0"/>
              </a:rPr>
              <a:t>Examples:</a:t>
            </a:r>
            <a:endParaRPr lang="en-IN" dirty="0">
              <a:solidFill>
                <a:srgbClr val="C00000"/>
              </a:solidFill>
            </a:endParaRPr>
          </a:p>
        </p:txBody>
      </p:sp>
    </p:spTree>
    <p:extLst>
      <p:ext uri="{BB962C8B-B14F-4D97-AF65-F5344CB8AC3E}">
        <p14:creationId xmlns:p14="http://schemas.microsoft.com/office/powerpoint/2010/main" val="247102843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having clause</a:t>
            </a:r>
          </a:p>
        </p:txBody>
      </p:sp>
      <p:sp>
        <p:nvSpPr>
          <p:cNvPr id="5" name="Rectangle 4">
            <a:extLst>
              <a:ext uri="{FF2B5EF4-FFF2-40B4-BE49-F238E27FC236}">
                <a16:creationId xmlns:a16="http://schemas.microsoft.com/office/drawing/2014/main" id="{218112A8-A5F5-414F-B8FB-1BCC09DB2104}"/>
              </a:ext>
            </a:extLst>
          </p:cNvPr>
          <p:cNvSpPr/>
          <p:nvPr/>
        </p:nvSpPr>
        <p:spPr>
          <a:xfrm>
            <a:off x="310455" y="4586352"/>
            <a:ext cx="11546186" cy="2123658"/>
          </a:xfrm>
          <a:prstGeom prst="rect">
            <a:avLst/>
          </a:prstGeom>
        </p:spPr>
        <p:txBody>
          <a:bodyPr wrap="square">
            <a:spAutoFit/>
          </a:bodyPr>
          <a:lstStyle/>
          <a:p>
            <a:r>
              <a:rPr lang="en-US" sz="2200" dirty="0">
                <a:solidFill>
                  <a:srgbClr val="FF0000"/>
                </a:solidFill>
                <a:latin typeface="Arial" pitchFamily="34" charset="0"/>
                <a:cs typeface="Arial" pitchFamily="34" charset="0"/>
              </a:rPr>
              <a:t>Note:</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HAVING clause without GROUP BY clause will raise an error.</a:t>
            </a:r>
          </a:p>
          <a:p>
            <a:endParaRPr lang="en-US" sz="4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Columns given in </a:t>
            </a:r>
            <a:r>
              <a:rPr lang="en-US" b="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must be present in selection-list.</a:t>
            </a:r>
          </a:p>
          <a:p>
            <a:r>
              <a:rPr lang="en-US" sz="1600" dirty="0">
                <a:solidFill>
                  <a:srgbClr val="C00000"/>
                </a:solidFill>
                <a:latin typeface="Arial" panose="020B0604020202020204" pitchFamily="34" charset="0"/>
                <a:cs typeface="Arial" panose="020B0604020202020204" pitchFamily="34" charset="0"/>
              </a:rPr>
              <a:t>e.g.</a:t>
            </a: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IN"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deptno=</a:t>
            </a:r>
            <a:r>
              <a:rPr lang="en-US" dirty="0">
                <a:solidFill>
                  <a:srgbClr val="990055"/>
                </a:solidFill>
                <a:latin typeface="Liberation Mono"/>
              </a:rPr>
              <a:t>10</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r>
              <a:rPr lang="en-US" sz="2800" dirty="0">
                <a:solidFill>
                  <a:srgbClr val="FF0000"/>
                </a:solidFill>
                <a:latin typeface="Liberation Mono"/>
                <a:cs typeface="Arial" panose="020B0604020202020204" pitchFamily="34" charset="0"/>
              </a:rPr>
              <a:t> </a:t>
            </a:r>
            <a:r>
              <a:rPr lang="en-US" dirty="0">
                <a:latin typeface="Liberation Mono"/>
                <a:cs typeface="Arial" panose="020B0604020202020204" pitchFamily="34" charset="0"/>
              </a:rPr>
              <a:t>                         </a:t>
            </a:r>
            <a:r>
              <a:rPr lang="en-US" sz="2400" dirty="0">
                <a:solidFill>
                  <a:srgbClr val="FF0000"/>
                </a:solidFill>
                <a:latin typeface="Liberation Mono"/>
                <a:cs typeface="Arial" panose="020B0604020202020204" pitchFamily="34" charset="0"/>
              </a:rPr>
              <a:t> </a:t>
            </a:r>
            <a:endParaRPr lang="en-US" dirty="0">
              <a:solidFill>
                <a:srgbClr val="00B050"/>
              </a:solidFill>
              <a:latin typeface="Arial" panose="020B0604020202020204" pitchFamily="34" charset="0"/>
              <a:cs typeface="Arial" panose="020B0604020202020204" pitchFamily="34" charset="0"/>
            </a:endParaRP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deptno, </a:t>
            </a:r>
            <a:r>
              <a:rPr lang="en-US"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GROUP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deptno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job=</a:t>
            </a:r>
            <a:r>
              <a:rPr lang="en-US" dirty="0">
                <a:solidFill>
                  <a:srgbClr val="669900"/>
                </a:solidFill>
                <a:latin typeface="Liberation Mono"/>
              </a:rPr>
              <a:t>'manager'</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IN" sz="2000" dirty="0">
                <a:latin typeface="Palatino Linotype" panose="02040502050505030304" pitchFamily="18" charset="0"/>
                <a:cs typeface="Arial" panose="020B0604020202020204" pitchFamily="34" charset="0"/>
              </a:rPr>
              <a:t>The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used in the SELECT statement to specify filter conditions for a group of rows.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often used with the GROUP BY clause. When using with the GROUP BY clause, we can apply a filter condition to the columns that appear in the GROUP BY clause.</a:t>
            </a:r>
            <a:endParaRPr lang="en-IN" sz="2000" b="1" dirty="0">
              <a:latin typeface="Palatino Linotype" panose="02040502050505030304" pitchFamily="18" charset="0"/>
              <a:cs typeface="Arial" panose="020B0604020202020204" pitchFamily="34" charset="0"/>
            </a:endParaRPr>
          </a:p>
        </p:txBody>
      </p:sp>
      <p:sp>
        <p:nvSpPr>
          <p:cNvPr id="6" name="Rectangle 5">
            <a:extLst>
              <a:ext uri="{FF2B5EF4-FFF2-40B4-BE49-F238E27FC236}">
                <a16:creationId xmlns:a16="http://schemas.microsoft.com/office/drawing/2014/main" id="{095A94DC-D398-4FA3-90A9-980A40E0123C}"/>
              </a:ext>
            </a:extLst>
          </p:cNvPr>
          <p:cNvSpPr/>
          <p:nvPr/>
        </p:nvSpPr>
        <p:spPr>
          <a:xfrm>
            <a:off x="310455" y="327169"/>
            <a:ext cx="11233248" cy="116955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WHERE</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cannot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WHERE</a:t>
            </a:r>
            <a:r>
              <a:rPr lang="en-IN" dirty="0">
                <a:solidFill>
                  <a:schemeClr val="accent2"/>
                </a:solidFill>
                <a:latin typeface="Liberation Mono"/>
              </a:rPr>
              <a:t> </a:t>
            </a:r>
            <a:r>
              <a:rPr lang="en-IN" dirty="0">
                <a:solidFill>
                  <a:srgbClr val="E75C0F"/>
                </a:solidFill>
                <a:latin typeface="Liberation Mono"/>
              </a:rPr>
              <a:t>SUM</a:t>
            </a:r>
            <a:r>
              <a:rPr lang="en-IN" dirty="0">
                <a:solidFill>
                  <a:schemeClr val="tx1">
                    <a:lumMod val="75000"/>
                    <a:lumOff val="25000"/>
                  </a:schemeClr>
                </a:solidFill>
                <a:latin typeface="Liberation Mono"/>
              </a:rPr>
              <a:t>(sal) =</a:t>
            </a:r>
            <a:r>
              <a:rPr lang="en-IN" dirty="0">
                <a:solidFill>
                  <a:srgbClr val="E75C0F"/>
                </a:solidFill>
                <a:latin typeface="Liberation Mono"/>
              </a:rPr>
              <a:t> 5000     </a:t>
            </a:r>
            <a:r>
              <a:rPr lang="en-IN" dirty="0">
                <a:solidFill>
                  <a:srgbClr val="00B050"/>
                </a:solidFill>
                <a:latin typeface="Palatino Linotype" panose="02040502050505030304" pitchFamily="18" charset="0"/>
              </a:rPr>
              <a:t>#  Error </a:t>
            </a:r>
            <a:r>
              <a:rPr lang="en-IN" dirty="0">
                <a:solidFill>
                  <a:schemeClr val="tx1">
                    <a:lumMod val="85000"/>
                    <a:lumOff val="15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HAVING</a:t>
            </a:r>
            <a:r>
              <a:rPr lang="en-IN" sz="2000" dirty="0">
                <a:solidFill>
                  <a:schemeClr val="accent2"/>
                </a:solidFill>
                <a:latin typeface="Liberation Mono"/>
              </a:rPr>
              <a:t> </a:t>
            </a:r>
            <a:r>
              <a:rPr lang="en-IN" sz="2000" dirty="0">
                <a:solidFill>
                  <a:srgbClr val="E75C0F"/>
                </a:solidFill>
                <a:latin typeface="Liberation Mono"/>
              </a:rPr>
              <a:t>SUM</a:t>
            </a:r>
            <a:r>
              <a:rPr lang="en-IN" sz="2000" dirty="0">
                <a:solidFill>
                  <a:schemeClr val="tx1">
                    <a:lumMod val="75000"/>
                    <a:lumOff val="25000"/>
                  </a:schemeClr>
                </a:solidFill>
                <a:latin typeface="Liberation Mono"/>
              </a:rPr>
              <a:t>(sal) =</a:t>
            </a:r>
            <a:r>
              <a:rPr lang="en-IN" sz="2000" dirty="0">
                <a:solidFill>
                  <a:srgbClr val="E75C0F"/>
                </a:solidFill>
                <a:latin typeface="Liberation Mono"/>
              </a:rPr>
              <a:t> 5000</a:t>
            </a:r>
            <a:r>
              <a:rPr lang="en-IN" dirty="0">
                <a:solidFill>
                  <a:srgbClr val="E75C0F"/>
                </a:solidFill>
                <a:latin typeface="Liberation Mono"/>
              </a:rPr>
              <a:t>   </a:t>
            </a:r>
            <a:r>
              <a:rPr lang="en-IN" dirty="0">
                <a:solidFill>
                  <a:srgbClr val="00B050"/>
                </a:solidFill>
                <a:latin typeface="Palatino Linotype" panose="02040502050505030304" pitchFamily="18" charset="0"/>
              </a:rPr>
              <a:t>#  No Error </a:t>
            </a:r>
            <a:r>
              <a:rPr lang="en-IN" dirty="0">
                <a:solidFill>
                  <a:schemeClr val="tx1">
                    <a:lumMod val="85000"/>
                    <a:lumOff val="15000"/>
                  </a:schemeClr>
                </a:solidFill>
                <a:latin typeface="Arial" panose="020B0604020202020204" pitchFamily="34" charset="0"/>
                <a:cs typeface="Arial" panose="020B0604020202020204" pitchFamily="34" charset="0"/>
              </a:rPr>
              <a:t>]</a:t>
            </a:r>
            <a:endParaRPr lang="en-IN" dirty="0"/>
          </a:p>
        </p:txBody>
      </p:sp>
      <p:sp>
        <p:nvSpPr>
          <p:cNvPr id="7" name="TextBox 6">
            <a:extLst>
              <a:ext uri="{FF2B5EF4-FFF2-40B4-BE49-F238E27FC236}">
                <a16:creationId xmlns:a16="http://schemas.microsoft.com/office/drawing/2014/main" id="{9574D9E1-1FD4-4C10-94B1-CE182868C9BE}"/>
              </a:ext>
            </a:extLst>
          </p:cNvPr>
          <p:cNvSpPr txBox="1"/>
          <p:nvPr/>
        </p:nvSpPr>
        <p:spPr>
          <a:xfrm>
            <a:off x="8015536" y="4956263"/>
            <a:ext cx="4176464" cy="830997"/>
          </a:xfrm>
          <a:prstGeom prst="rect">
            <a:avLst/>
          </a:prstGeom>
          <a:noFill/>
        </p:spPr>
        <p:txBody>
          <a:bodyPr wrap="square">
            <a:spAutoFit/>
          </a:bodyPr>
          <a:lstStyle/>
          <a:p>
            <a:pPr marL="273050" indent="-273050"/>
            <a:r>
              <a:rPr lang="en-US" sz="2800" dirty="0">
                <a:solidFill>
                  <a:srgbClr val="FF0000"/>
                </a:solidFill>
                <a:latin typeface="Liberation Mono"/>
                <a:cs typeface="Arial" panose="020B0604020202020204" pitchFamily="34" charset="0"/>
              </a:rPr>
              <a:t>*</a:t>
            </a:r>
            <a:r>
              <a:rPr lang="en-US" sz="2400" dirty="0">
                <a:solidFill>
                  <a:srgbClr val="FF0000"/>
                </a:solidFill>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ERROR</a:t>
            </a:r>
            <a:r>
              <a:rPr lang="en-US" sz="2000" dirty="0">
                <a:latin typeface="Liberation Mono"/>
                <a:cs typeface="Arial" panose="020B0604020202020204" pitchFamily="34" charset="0"/>
              </a:rPr>
              <a:t>: </a:t>
            </a:r>
            <a:r>
              <a:rPr lang="en-US" sz="2000" dirty="0">
                <a:solidFill>
                  <a:srgbClr val="00B050"/>
                </a:solidFill>
                <a:latin typeface="Arial" panose="020B0604020202020204" pitchFamily="34" charset="0"/>
                <a:cs typeface="Arial" panose="020B0604020202020204" pitchFamily="34" charset="0"/>
              </a:rPr>
              <a:t>Unknown column '</a:t>
            </a:r>
            <a:r>
              <a:rPr lang="en-US" sz="2000" dirty="0">
                <a:solidFill>
                  <a:schemeClr val="bg1">
                    <a:lumMod val="50000"/>
                  </a:schemeClr>
                </a:solidFill>
                <a:latin typeface="Arial" panose="020B0604020202020204" pitchFamily="34" charset="0"/>
                <a:cs typeface="Arial" panose="020B0604020202020204" pitchFamily="34" charset="0"/>
              </a:rPr>
              <a:t>. . .</a:t>
            </a:r>
            <a:r>
              <a:rPr lang="en-US" sz="2000" dirty="0">
                <a:solidFill>
                  <a:srgbClr val="00B050"/>
                </a:solidFill>
                <a:latin typeface="Arial" panose="020B0604020202020204" pitchFamily="34" charset="0"/>
                <a:cs typeface="Arial" panose="020B0604020202020204" pitchFamily="34" charset="0"/>
              </a:rPr>
              <a:t>'  in 'having clause'</a:t>
            </a:r>
            <a:endParaRPr lang="en-IN" sz="2000" dirty="0">
              <a:solidFill>
                <a:srgbClr val="00B050"/>
              </a:solidFill>
            </a:endParaRPr>
          </a:p>
        </p:txBody>
      </p:sp>
    </p:spTree>
    <p:extLst>
      <p:ext uri="{BB962C8B-B14F-4D97-AF65-F5344CB8AC3E}">
        <p14:creationId xmlns:p14="http://schemas.microsoft.com/office/powerpoint/2010/main" val="327245183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having</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706621"/>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2" name="Rectangle 1">
            <a:extLst>
              <a:ext uri="{FF2B5EF4-FFF2-40B4-BE49-F238E27FC236}">
                <a16:creationId xmlns:a16="http://schemas.microsoft.com/office/drawing/2014/main" id="{65AFA679-4832-FA13-9D32-5393976637A2}"/>
              </a:ext>
            </a:extLst>
          </p:cNvPr>
          <p:cNvSpPr/>
          <p:nvPr/>
        </p:nvSpPr>
        <p:spPr>
          <a:xfrm>
            <a:off x="262558" y="2492896"/>
            <a:ext cx="11666090"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R1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R1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sal &gt; </a:t>
            </a:r>
            <a:r>
              <a:rPr lang="en-US" dirty="0">
                <a:solidFill>
                  <a:srgbClr val="990055"/>
                </a:solidFill>
                <a:latin typeface="Liberation Mono"/>
              </a:rPr>
              <a:t>2000</a:t>
            </a:r>
            <a:r>
              <a:rPr lang="en-US" dirty="0">
                <a:solidFill>
                  <a:srgbClr val="000000"/>
                </a:solidFill>
                <a:latin typeface="Liberation Mono"/>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Column "SAL" must be in the GROUP BY list.</a:t>
            </a:r>
          </a:p>
        </p:txBody>
      </p:sp>
    </p:spTree>
    <p:extLst>
      <p:ext uri="{BB962C8B-B14F-4D97-AF65-F5344CB8AC3E}">
        <p14:creationId xmlns:p14="http://schemas.microsoft.com/office/powerpoint/2010/main" val="140734368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752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35360" y="377369"/>
            <a:ext cx="11521280" cy="1323439"/>
          </a:xfrm>
          <a:prstGeom prst="rect">
            <a:avLst/>
          </a:prstGeom>
        </p:spPr>
        <p:txBody>
          <a:bodyPr wrap="square">
            <a:spAutoFit/>
          </a:bodyPr>
          <a:lstStyle/>
          <a:p>
            <a:pPr algn="just"/>
            <a:r>
              <a:rPr lang="en-US" sz="2000" dirty="0">
                <a:latin typeface="Palatino Linotype" panose="02040502050505030304" pitchFamily="18" charset="0"/>
                <a:cs typeface="Segoe UI Light" panose="020B0502040204020203" pitchFamily="34" charset="0"/>
              </a:rPr>
              <a:t>When WHERE and HAVING clause are used together in a SELECT query with aggregate function,  WHERE clause is applied first on individual rows and only rows which pass the condition is included for creating groups. Once group is created, HAVING clause is used to filter groups based upon condition specified.</a:t>
            </a:r>
          </a:p>
        </p:txBody>
      </p:sp>
    </p:spTree>
    <p:extLst>
      <p:ext uri="{BB962C8B-B14F-4D97-AF65-F5344CB8AC3E}">
        <p14:creationId xmlns:p14="http://schemas.microsoft.com/office/powerpoint/2010/main" val="1633759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a:t>
            </a:r>
          </a:p>
        </p:txBody>
      </p:sp>
      <p:graphicFrame>
        <p:nvGraphicFramePr>
          <p:cNvPr id="2" name="Table 1"/>
          <p:cNvGraphicFramePr>
            <a:graphicFrameLocks noGrp="1"/>
          </p:cNvGraphicFramePr>
          <p:nvPr>
            <p:extLst>
              <p:ext uri="{D42A27DB-BD31-4B8C-83A1-F6EECF244321}">
                <p14:modId xmlns:p14="http://schemas.microsoft.com/office/powerpoint/2010/main" val="1382366861"/>
              </p:ext>
            </p:extLst>
          </p:nvPr>
        </p:nvGraphicFramePr>
        <p:xfrm>
          <a:off x="335360" y="764704"/>
          <a:ext cx="11521280" cy="2595880"/>
        </p:xfrm>
        <a:graphic>
          <a:graphicData uri="http://schemas.openxmlformats.org/drawingml/2006/table">
            <a:tbl>
              <a:tblPr firstRow="1" bandRow="1">
                <a:tableStyleId>{7E9639D4-E3E2-4D34-9284-5A2195B3D0D7}</a:tableStyleId>
              </a:tblPr>
              <a:tblGrid>
                <a:gridCol w="6384404">
                  <a:extLst>
                    <a:ext uri="{9D8B030D-6E8A-4147-A177-3AD203B41FA5}">
                      <a16:colId xmlns:a16="http://schemas.microsoft.com/office/drawing/2014/main" val="20000"/>
                    </a:ext>
                  </a:extLst>
                </a:gridCol>
                <a:gridCol w="5136876">
                  <a:extLst>
                    <a:ext uri="{9D8B030D-6E8A-4147-A177-3AD203B41FA5}">
                      <a16:colId xmlns:a16="http://schemas.microsoft.com/office/drawing/2014/main"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ENUM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string1, string2,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UUID</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0" dirty="0">
                          <a:solidFill>
                            <a:schemeClr val="tx1"/>
                          </a:solidFill>
                          <a:latin typeface="Arial" panose="020B0604020202020204" pitchFamily="34" charset="0"/>
                          <a:cs typeface="Arial" panose="020B0604020202020204" pitchFamily="34" charset="0"/>
                        </a:rPr>
                        <a:t>baseDataType</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ARRAY</a:t>
                      </a:r>
                      <a:r>
                        <a:rPr lang="en-IN" sz="1800" dirty="0">
                          <a:solidFill>
                            <a:schemeClr val="tx1"/>
                          </a:solidFill>
                          <a:latin typeface="Arial" panose="020B0604020202020204" pitchFamily="34" charset="0"/>
                          <a:cs typeface="Arial" panose="020B0604020202020204" pitchFamily="34" charset="0"/>
                        </a:rPr>
                        <a:t>[ </a:t>
                      </a:r>
                      <a:r>
                        <a:rPr lang="en-IN" sz="1800" i="1" dirty="0">
                          <a:solidFill>
                            <a:schemeClr val="tx1"/>
                          </a:solidFill>
                          <a:latin typeface="Arial" panose="020B0604020202020204" pitchFamily="34" charset="0"/>
                          <a:cs typeface="Arial" panose="020B0604020202020204" pitchFamily="34" charset="0"/>
                        </a:rPr>
                        <a:t>maximumCardinalityInt</a:t>
                      </a:r>
                      <a:r>
                        <a:rPr lang="en-IN" sz="1800" dirty="0">
                          <a:solidFill>
                            <a:schemeClr val="tx1"/>
                          </a:solidFill>
                          <a:latin typeface="Arial" panose="020B0604020202020204" pitchFamily="34" charset="0"/>
                          <a:cs typeface="Arial" panose="020B0604020202020204" pitchFamily="34" charset="0"/>
                        </a:rPr>
                        <a:t>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spTree>
    <p:extLst>
      <p:ext uri="{BB962C8B-B14F-4D97-AF65-F5344CB8AC3E}">
        <p14:creationId xmlns:p14="http://schemas.microsoft.com/office/powerpoint/2010/main" val="251083812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and having clause</a:t>
            </a:r>
            <a:endParaRPr lang="en-IN" sz="3200" i="1" dirty="0">
              <a:solidFill>
                <a:srgbClr val="FF9900"/>
              </a:solidFill>
              <a:latin typeface="Arial" pitchFamily="34" charset="0"/>
              <a:cs typeface="Arial" pitchFamily="34" charset="0"/>
            </a:endParaRPr>
          </a:p>
        </p:txBody>
      </p:sp>
      <p:sp>
        <p:nvSpPr>
          <p:cNvPr id="4" name="Rectangle 3"/>
          <p:cNvSpPr/>
          <p:nvPr/>
        </p:nvSpPr>
        <p:spPr>
          <a:xfrm>
            <a:off x="622598" y="5406315"/>
            <a:ext cx="10945216" cy="1107996"/>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The </a:t>
            </a:r>
            <a:r>
              <a:rPr lang="en-US" dirty="0">
                <a:solidFill>
                  <a:srgbClr val="0070C0"/>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itchFamily="34" charset="0"/>
                <a:cs typeface="Arial" pitchFamily="34" charset="0"/>
              </a:rPr>
              <a:t> clause acts as a pre-filter where as </a:t>
            </a:r>
            <a:r>
              <a:rPr lang="en-US" dirty="0">
                <a:solidFill>
                  <a:srgbClr val="0070C0"/>
                </a:solidFill>
                <a:latin typeface="Arial" panose="020B0604020202020204" pitchFamily="34" charset="0"/>
                <a:cs typeface="Arial" panose="020B0604020202020204" pitchFamily="34" charset="0"/>
              </a:rPr>
              <a:t>HAVING</a:t>
            </a:r>
            <a:r>
              <a:rPr lang="en-US" dirty="0">
                <a:solidFill>
                  <a:schemeClr val="tx1">
                    <a:lumMod val="85000"/>
                    <a:lumOff val="15000"/>
                  </a:schemeClr>
                </a:solidFill>
                <a:latin typeface="Arial" pitchFamily="34" charset="0"/>
                <a:cs typeface="Arial" pitchFamily="34" charset="0"/>
              </a:rPr>
              <a:t> clause acts as a post-filter (i.e. after GROUP BY clause).</a:t>
            </a:r>
          </a:p>
        </p:txBody>
      </p:sp>
      <p:sp>
        <p:nvSpPr>
          <p:cNvPr id="9" name="Rectangle 8">
            <a:extLst>
              <a:ext uri="{FF2B5EF4-FFF2-40B4-BE49-F238E27FC236}">
                <a16:creationId xmlns:a16="http://schemas.microsoft.com/office/drawing/2014/main" id="{CB3FBF1C-D6B5-42E3-982F-33A1D18FCA92}"/>
              </a:ext>
            </a:extLst>
          </p:cNvPr>
          <p:cNvSpPr/>
          <p:nvPr/>
        </p:nvSpPr>
        <p:spPr>
          <a:xfrm>
            <a:off x="263352" y="1268760"/>
            <a:ext cx="11665296" cy="332398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can be used with -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a:t>
            </a:r>
            <a:r>
              <a:rPr lang="en-IN" dirty="0">
                <a:solidFill>
                  <a:srgbClr val="0070C0"/>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and </a:t>
            </a:r>
            <a:r>
              <a:rPr lang="en-IN" dirty="0">
                <a:solidFill>
                  <a:srgbClr val="0070C0"/>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statements,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can only be used with the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statement.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filters rows before aggregation (GROUPING),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filters groups, after the aggregations are performed.</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is used before the </a:t>
            </a:r>
            <a:r>
              <a:rPr lang="en-US" dirty="0">
                <a:solidFill>
                  <a:srgbClr val="0070C0"/>
                </a:solidFill>
                <a:latin typeface="Arial" panose="020B0604020202020204" pitchFamily="34" charset="0"/>
                <a:cs typeface="Arial" panose="020B0604020202020204" pitchFamily="34" charset="0"/>
              </a:rPr>
              <a:t>‘GROUP</a:t>
            </a:r>
            <a:r>
              <a:rPr lang="en-US" dirty="0">
                <a:latin typeface="Arial" panose="020B0604020202020204" pitchFamily="34" charset="0"/>
                <a:cs typeface="Arial" panose="020B0604020202020204" pitchFamily="34" charset="0"/>
              </a:rPr>
              <a:t> </a:t>
            </a:r>
            <a:r>
              <a:rPr lang="en-US" dirty="0">
                <a:solidFill>
                  <a:srgbClr val="0070C0"/>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clause if required and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is used after the </a:t>
            </a:r>
            <a:r>
              <a:rPr lang="en-US" dirty="0">
                <a:solidFill>
                  <a:srgbClr val="0070C0"/>
                </a:solidFill>
                <a:latin typeface="Arial" panose="020B0604020202020204" pitchFamily="34" charset="0"/>
                <a:cs typeface="Arial" panose="020B0604020202020204" pitchFamily="34" charset="0"/>
              </a:rPr>
              <a:t>‘GROUP BY’ </a:t>
            </a:r>
            <a:r>
              <a:rPr lang="en-US" dirty="0">
                <a:latin typeface="Arial" panose="020B0604020202020204" pitchFamily="34" charset="0"/>
                <a:cs typeface="Arial" panose="020B0604020202020204" pitchFamily="34" charset="0"/>
              </a:rPr>
              <a:t>clause.</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functions (</a:t>
            </a:r>
            <a:r>
              <a:rPr lang="en-IN" dirty="0">
                <a:solidFill>
                  <a:srgbClr val="803A69"/>
                </a:solidFill>
                <a:latin typeface="Arial" panose="020B0604020202020204" pitchFamily="34" charset="0"/>
                <a:cs typeface="Arial" panose="020B0604020202020204" pitchFamily="34" charset="0"/>
              </a:rPr>
              <a:t>SUM</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MIN</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MAX</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AVG</a:t>
            </a:r>
            <a:r>
              <a:rPr lang="en-IN" dirty="0">
                <a:latin typeface="Arial" panose="020B0604020202020204" pitchFamily="34" charset="0"/>
                <a:cs typeface="Arial" panose="020B0604020202020204" pitchFamily="34" charset="0"/>
              </a:rPr>
              <a:t> and </a:t>
            </a:r>
            <a:r>
              <a:rPr lang="en-IN" dirty="0">
                <a:solidFill>
                  <a:srgbClr val="803A69"/>
                </a:solidFill>
                <a:latin typeface="Arial" panose="020B0604020202020204" pitchFamily="34" charset="0"/>
                <a:cs typeface="Arial" panose="020B0604020202020204" pitchFamily="34" charset="0"/>
              </a:rPr>
              <a:t>COUNT</a:t>
            </a:r>
            <a:r>
              <a:rPr lang="en-IN" dirty="0">
                <a:latin typeface="Arial" panose="020B0604020202020204" pitchFamily="34" charset="0"/>
                <a:cs typeface="Arial" panose="020B0604020202020204" pitchFamily="34" charset="0"/>
              </a:rPr>
              <a:t>) cannot be used in the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unless it is in a sub query contained in a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whereas, aggregate functions can be used in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cxnSp>
        <p:nvCxnSpPr>
          <p:cNvPr id="10" name="Straight Connector 9">
            <a:extLst>
              <a:ext uri="{FF2B5EF4-FFF2-40B4-BE49-F238E27FC236}">
                <a16:creationId xmlns:a16="http://schemas.microsoft.com/office/drawing/2014/main" id="{B48D64FB-84C6-44B8-8EAB-58345CA4C247}"/>
              </a:ext>
            </a:extLst>
          </p:cNvPr>
          <p:cNvCxnSpPr/>
          <p:nvPr/>
        </p:nvCxnSpPr>
        <p:spPr>
          <a:xfrm>
            <a:off x="550590" y="5157192"/>
            <a:ext cx="110172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66084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vs having</a:t>
            </a:r>
            <a:endParaRPr lang="en-IN" sz="3200" i="1" dirty="0">
              <a:solidFill>
                <a:srgbClr val="FF9900"/>
              </a:solidFill>
              <a:latin typeface="Arial" pitchFamily="34" charset="0"/>
              <a:cs typeface="Arial" pitchFamily="34" charset="0"/>
            </a:endParaRPr>
          </a:p>
        </p:txBody>
      </p:sp>
      <p:graphicFrame>
        <p:nvGraphicFramePr>
          <p:cNvPr id="7" name="Table 6">
            <a:extLst>
              <a:ext uri="{FF2B5EF4-FFF2-40B4-BE49-F238E27FC236}">
                <a16:creationId xmlns:a16="http://schemas.microsoft.com/office/drawing/2014/main" id="{3E603B10-569E-487D-ACF7-EA061C688264}"/>
              </a:ext>
            </a:extLst>
          </p:cNvPr>
          <p:cNvGraphicFramePr>
            <a:graphicFrameLocks noGrp="1"/>
          </p:cNvGraphicFramePr>
          <p:nvPr/>
        </p:nvGraphicFramePr>
        <p:xfrm>
          <a:off x="119336" y="1432338"/>
          <a:ext cx="11953328" cy="3954590"/>
        </p:xfrm>
        <a:graphic>
          <a:graphicData uri="http://schemas.openxmlformats.org/drawingml/2006/table">
            <a:tbl>
              <a:tblPr>
                <a:tableStyleId>{BDBED569-4797-4DF1-A0F4-6AAB3CD982D8}</a:tableStyleId>
              </a:tblPr>
              <a:tblGrid>
                <a:gridCol w="5933039">
                  <a:extLst>
                    <a:ext uri="{9D8B030D-6E8A-4147-A177-3AD203B41FA5}">
                      <a16:colId xmlns:a16="http://schemas.microsoft.com/office/drawing/2014/main" val="422065344"/>
                    </a:ext>
                  </a:extLst>
                </a:gridCol>
                <a:gridCol w="6020289">
                  <a:extLst>
                    <a:ext uri="{9D8B030D-6E8A-4147-A177-3AD203B41FA5}">
                      <a16:colId xmlns:a16="http://schemas.microsoft.com/office/drawing/2014/main" val="279659465"/>
                    </a:ext>
                  </a:extLst>
                </a:gridCol>
              </a:tblGrid>
              <a:tr h="570559">
                <a:tc>
                  <a:txBody>
                    <a:bodyPr/>
                    <a:lstStyle/>
                    <a:p>
                      <a:pPr algn="ctr" fontAlgn="ctr"/>
                      <a:r>
                        <a:rPr lang="en-IN" sz="1800" b="1" cap="all" dirty="0">
                          <a:effectLst/>
                          <a:latin typeface="Palatino Linotype" panose="02040502050505030304" pitchFamily="18" charset="0"/>
                        </a:rPr>
                        <a:t>WHERE</a:t>
                      </a:r>
                    </a:p>
                  </a:txBody>
                  <a:tcPr marL="53604" marR="53604" marT="53604" marB="53604" anchor="ctr"/>
                </a:tc>
                <a:tc>
                  <a:txBody>
                    <a:bodyPr/>
                    <a:lstStyle/>
                    <a:p>
                      <a:pPr algn="ctr" fontAlgn="ctr"/>
                      <a:r>
                        <a:rPr lang="en-IN" sz="1800" b="1" cap="all" dirty="0">
                          <a:effectLst/>
                          <a:latin typeface="Palatino Linotype" panose="02040502050505030304" pitchFamily="18" charset="0"/>
                        </a:rPr>
                        <a:t>HAVING</a:t>
                      </a:r>
                    </a:p>
                  </a:txBody>
                  <a:tcPr marL="53604" marR="53604" marT="53604" marB="53604" anchor="ctr"/>
                </a:tc>
                <a:extLst>
                  <a:ext uri="{0D108BD9-81ED-4DB2-BD59-A6C34878D82A}">
                    <a16:rowId xmlns:a16="http://schemas.microsoft.com/office/drawing/2014/main" val="2493218137"/>
                  </a:ext>
                </a:extLst>
              </a:tr>
              <a:tr h="381600">
                <a:tc>
                  <a:txBody>
                    <a:bodyPr/>
                    <a:lstStyle/>
                    <a:p>
                      <a:pPr algn="l" fontAlgn="t"/>
                      <a:r>
                        <a:rPr lang="en-IN" sz="1800" dirty="0">
                          <a:effectLst/>
                          <a:latin typeface="Palatino Linotype" panose="02040502050505030304" pitchFamily="18" charset="0"/>
                        </a:rPr>
                        <a:t>Implemented in row operations.</a:t>
                      </a:r>
                    </a:p>
                  </a:txBody>
                  <a:tcPr marL="53604" marR="53604" marT="53604" marB="53604"/>
                </a:tc>
                <a:tc>
                  <a:txBody>
                    <a:bodyPr/>
                    <a:lstStyle/>
                    <a:p>
                      <a:pPr algn="l" fontAlgn="t"/>
                      <a:r>
                        <a:rPr lang="en-IN" sz="1800" dirty="0">
                          <a:effectLst/>
                          <a:latin typeface="Palatino Linotype" panose="02040502050505030304" pitchFamily="18" charset="0"/>
                        </a:rPr>
                        <a:t>Implemented in column operations.</a:t>
                      </a:r>
                    </a:p>
                  </a:txBody>
                  <a:tcPr marL="53604" marR="53604" marT="53604" marB="53604"/>
                </a:tc>
                <a:extLst>
                  <a:ext uri="{0D108BD9-81ED-4DB2-BD59-A6C34878D82A}">
                    <a16:rowId xmlns:a16="http://schemas.microsoft.com/office/drawing/2014/main" val="853356393"/>
                  </a:ext>
                </a:extLst>
              </a:tr>
              <a:tr h="381600">
                <a:tc>
                  <a:txBody>
                    <a:bodyPr/>
                    <a:lstStyle/>
                    <a:p>
                      <a:pPr algn="l" fontAlgn="t"/>
                      <a:r>
                        <a:rPr lang="en-IN" sz="1800" dirty="0">
                          <a:effectLst/>
                          <a:latin typeface="Palatino Linotype" panose="02040502050505030304" pitchFamily="18" charset="0"/>
                        </a:rPr>
                        <a:t>Single row</a:t>
                      </a:r>
                    </a:p>
                  </a:txBody>
                  <a:tcPr marL="53604" marR="53604" marT="53604" marB="53604"/>
                </a:tc>
                <a:tc>
                  <a:txBody>
                    <a:bodyPr/>
                    <a:lstStyle/>
                    <a:p>
                      <a:pPr algn="l" fontAlgn="t"/>
                      <a:r>
                        <a:rPr lang="en-IN" sz="1800" dirty="0">
                          <a:effectLst/>
                          <a:latin typeface="Palatino Linotype" panose="02040502050505030304" pitchFamily="18" charset="0"/>
                        </a:rPr>
                        <a:t>Summarized row or group or rows.</a:t>
                      </a:r>
                    </a:p>
                  </a:txBody>
                  <a:tcPr marL="53604" marR="53604" marT="53604" marB="53604"/>
                </a:tc>
                <a:extLst>
                  <a:ext uri="{0D108BD9-81ED-4DB2-BD59-A6C34878D82A}">
                    <a16:rowId xmlns:a16="http://schemas.microsoft.com/office/drawing/2014/main" val="588869355"/>
                  </a:ext>
                </a:extLst>
              </a:tr>
              <a:tr h="750518">
                <a:tc>
                  <a:txBody>
                    <a:bodyPr/>
                    <a:lstStyle/>
                    <a:p>
                      <a:pPr algn="l" fontAlgn="t"/>
                      <a:r>
                        <a:rPr lang="en-US" sz="1800" dirty="0">
                          <a:effectLst/>
                          <a:latin typeface="Palatino Linotype" panose="02040502050505030304" pitchFamily="18" charset="0"/>
                        </a:rPr>
                        <a:t>It only fetches the data from particular rows or table according to the condition.</a:t>
                      </a:r>
                    </a:p>
                  </a:txBody>
                  <a:tcPr marL="53604" marR="53604" marT="53604" marB="53604"/>
                </a:tc>
                <a:tc>
                  <a:txBody>
                    <a:bodyPr/>
                    <a:lstStyle/>
                    <a:p>
                      <a:pPr algn="l" fontAlgn="t"/>
                      <a:r>
                        <a:rPr lang="en-US" sz="1800" dirty="0">
                          <a:effectLst/>
                          <a:latin typeface="Palatino Linotype" panose="02040502050505030304" pitchFamily="18" charset="0"/>
                        </a:rPr>
                        <a:t>It only fetches the data from grouped data according to the condition.</a:t>
                      </a:r>
                    </a:p>
                  </a:txBody>
                  <a:tcPr marL="53604" marR="53604" marT="53604" marB="53604"/>
                </a:tc>
                <a:extLst>
                  <a:ext uri="{0D108BD9-81ED-4DB2-BD59-A6C34878D82A}">
                    <a16:rowId xmlns:a16="http://schemas.microsoft.com/office/drawing/2014/main" val="2820917763"/>
                  </a:ext>
                </a:extLst>
              </a:tr>
              <a:tr h="36000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800" b="0" dirty="0">
                          <a:effectLst/>
                          <a:latin typeface="Palatino Linotype" panose="02040502050505030304" pitchFamily="18" charset="0"/>
                        </a:rPr>
                        <a:t>Aggregate Functions </a:t>
                      </a:r>
                      <a:r>
                        <a:rPr lang="en-IN" sz="1800" b="1" dirty="0">
                          <a:effectLst/>
                          <a:latin typeface="Palatino Linotype" panose="02040502050505030304" pitchFamily="18" charset="0"/>
                        </a:rPr>
                        <a:t>c</a:t>
                      </a:r>
                      <a:r>
                        <a:rPr lang="en-US" sz="1800" dirty="0">
                          <a:effectLst/>
                          <a:latin typeface="Palatino Linotype" panose="02040502050505030304" pitchFamily="18" charset="0"/>
                        </a:rPr>
                        <a:t>cannot appear in WHERE clause.</a:t>
                      </a:r>
                    </a:p>
                  </a:txBody>
                  <a:tcPr marL="53604" marR="53604" marT="53604" marB="53604"/>
                </a:tc>
                <a:tc>
                  <a:txBody>
                    <a:bodyPr/>
                    <a:lstStyle/>
                    <a:p>
                      <a:pPr algn="l" fontAlgn="t"/>
                      <a:r>
                        <a:rPr lang="en-IN" sz="1800" b="0" dirty="0">
                          <a:effectLst/>
                          <a:latin typeface="Palatino Linotype" panose="02040502050505030304" pitchFamily="18" charset="0"/>
                        </a:rPr>
                        <a:t>Aggregate Functions </a:t>
                      </a:r>
                      <a:r>
                        <a:rPr lang="en-US" sz="1800" dirty="0">
                          <a:effectLst/>
                          <a:latin typeface="Palatino Linotype" panose="02040502050505030304" pitchFamily="18" charset="0"/>
                        </a:rPr>
                        <a:t>Can appear in HAVING clause.</a:t>
                      </a:r>
                    </a:p>
                  </a:txBody>
                  <a:tcPr marL="53604" marR="53604" marT="53604" marB="53604"/>
                </a:tc>
                <a:extLst>
                  <a:ext uri="{0D108BD9-81ED-4DB2-BD59-A6C34878D82A}">
                    <a16:rowId xmlns:a16="http://schemas.microsoft.com/office/drawing/2014/main" val="3579491206"/>
                  </a:ext>
                </a:extLst>
              </a:tr>
              <a:tr h="725585">
                <a:tc>
                  <a:txBody>
                    <a:bodyPr/>
                    <a:lstStyle/>
                    <a:p>
                      <a:pPr algn="l" fontAlgn="t"/>
                      <a:r>
                        <a:rPr lang="en-US" sz="1800" dirty="0">
                          <a:effectLst/>
                          <a:latin typeface="Palatino Linotype" panose="02040502050505030304" pitchFamily="18" charset="0"/>
                        </a:rPr>
                        <a:t>Used with SELECT and other statements such as UPDATE, DELETE or either one of them.</a:t>
                      </a:r>
                    </a:p>
                  </a:txBody>
                  <a:tcPr marL="53604" marR="53604" marT="53604" marB="53604"/>
                </a:tc>
                <a:tc>
                  <a:txBody>
                    <a:bodyPr/>
                    <a:lstStyle/>
                    <a:p>
                      <a:pPr algn="l" fontAlgn="t"/>
                      <a:r>
                        <a:rPr lang="en-US" sz="1800" dirty="0">
                          <a:effectLst/>
                          <a:latin typeface="Palatino Linotype" panose="02040502050505030304" pitchFamily="18" charset="0"/>
                        </a:rPr>
                        <a:t>Used with SELECT statement only.</a:t>
                      </a:r>
                    </a:p>
                  </a:txBody>
                  <a:tcPr marL="53604" marR="53604" marT="53604" marB="53604"/>
                </a:tc>
                <a:extLst>
                  <a:ext uri="{0D108BD9-81ED-4DB2-BD59-A6C34878D82A}">
                    <a16:rowId xmlns:a16="http://schemas.microsoft.com/office/drawing/2014/main" val="3128323809"/>
                  </a:ext>
                </a:extLst>
              </a:tr>
              <a:tr h="381600">
                <a:tc>
                  <a:txBody>
                    <a:bodyPr/>
                    <a:lstStyle/>
                    <a:p>
                      <a:pPr algn="l" fontAlgn="t"/>
                      <a:r>
                        <a:rPr lang="en-IN" sz="1800" dirty="0">
                          <a:effectLst/>
                          <a:latin typeface="Palatino Linotype" panose="02040502050505030304" pitchFamily="18" charset="0"/>
                        </a:rPr>
                        <a:t>Pre-filter</a:t>
                      </a:r>
                    </a:p>
                  </a:txBody>
                  <a:tcPr marL="53604" marR="53604" marT="53604" marB="53604"/>
                </a:tc>
                <a:tc>
                  <a:txBody>
                    <a:bodyPr/>
                    <a:lstStyle/>
                    <a:p>
                      <a:pPr algn="l" fontAlgn="t"/>
                      <a:r>
                        <a:rPr lang="en-IN" sz="1800" dirty="0">
                          <a:effectLst/>
                          <a:latin typeface="Palatino Linotype" panose="02040502050505030304" pitchFamily="18" charset="0"/>
                        </a:rPr>
                        <a:t>Post-filter</a:t>
                      </a:r>
                    </a:p>
                  </a:txBody>
                  <a:tcPr marL="53604" marR="53604" marT="53604" marB="53604"/>
                </a:tc>
                <a:extLst>
                  <a:ext uri="{0D108BD9-81ED-4DB2-BD59-A6C34878D82A}">
                    <a16:rowId xmlns:a16="http://schemas.microsoft.com/office/drawing/2014/main" val="1779799738"/>
                  </a:ext>
                </a:extLst>
              </a:tr>
              <a:tr h="381600">
                <a:tc>
                  <a:txBody>
                    <a:bodyPr/>
                    <a:lstStyle/>
                    <a:p>
                      <a:pPr algn="l" fontAlgn="t"/>
                      <a:r>
                        <a:rPr lang="en-IN" sz="1800" dirty="0">
                          <a:effectLst/>
                          <a:latin typeface="Palatino Linotype" panose="02040502050505030304" pitchFamily="18" charset="0"/>
                        </a:rPr>
                        <a:t>GROUP BY Comes after WHERE.</a:t>
                      </a:r>
                    </a:p>
                  </a:txBody>
                  <a:tcPr marL="53604" marR="53604" marT="53604" marB="53604"/>
                </a:tc>
                <a:tc>
                  <a:txBody>
                    <a:bodyPr/>
                    <a:lstStyle/>
                    <a:p>
                      <a:pPr algn="l" fontAlgn="t"/>
                      <a:r>
                        <a:rPr lang="en-IN" sz="1800" dirty="0">
                          <a:effectLst/>
                          <a:latin typeface="Palatino Linotype" panose="02040502050505030304" pitchFamily="18" charset="0"/>
                        </a:rPr>
                        <a:t>GROUP BY Comes before HAVING.</a:t>
                      </a:r>
                    </a:p>
                  </a:txBody>
                  <a:tcPr marL="53604" marR="53604" marT="53604" marB="53604"/>
                </a:tc>
                <a:extLst>
                  <a:ext uri="{0D108BD9-81ED-4DB2-BD59-A6C34878D82A}">
                    <a16:rowId xmlns:a16="http://schemas.microsoft.com/office/drawing/2014/main" val="277111606"/>
                  </a:ext>
                </a:extLst>
              </a:tr>
            </a:tbl>
          </a:graphicData>
        </a:graphic>
      </p:graphicFrame>
      <p:grpSp>
        <p:nvGrpSpPr>
          <p:cNvPr id="18" name="Group 17">
            <a:extLst>
              <a:ext uri="{FF2B5EF4-FFF2-40B4-BE49-F238E27FC236}">
                <a16:creationId xmlns:a16="http://schemas.microsoft.com/office/drawing/2014/main" id="{9F2B4833-BE72-4963-8475-C428ABD0318A}"/>
              </a:ext>
            </a:extLst>
          </p:cNvPr>
          <p:cNvGrpSpPr/>
          <p:nvPr/>
        </p:nvGrpSpPr>
        <p:grpSpPr>
          <a:xfrm>
            <a:off x="119336" y="260830"/>
            <a:ext cx="4680520" cy="863914"/>
            <a:chOff x="119336" y="188822"/>
            <a:chExt cx="4680520" cy="863914"/>
          </a:xfrm>
        </p:grpSpPr>
        <p:sp>
          <p:nvSpPr>
            <p:cNvPr id="2" name="Rectangle 1">
              <a:extLst>
                <a:ext uri="{FF2B5EF4-FFF2-40B4-BE49-F238E27FC236}">
                  <a16:creationId xmlns:a16="http://schemas.microsoft.com/office/drawing/2014/main" id="{91165A26-D2E4-45CE-B10E-7687ABA46EF3}"/>
                </a:ext>
              </a:extLst>
            </p:cNvPr>
            <p:cNvSpPr/>
            <p:nvPr/>
          </p:nvSpPr>
          <p:spPr>
            <a:xfrm>
              <a:off x="119336"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AE3B415B-9AAD-48CC-8436-F063482CDC33}"/>
                </a:ext>
              </a:extLst>
            </p:cNvPr>
            <p:cNvSpPr txBox="1"/>
            <p:nvPr/>
          </p:nvSpPr>
          <p:spPr>
            <a:xfrm>
              <a:off x="305812" y="350795"/>
              <a:ext cx="1483098" cy="553998"/>
            </a:xfrm>
            <a:prstGeom prst="rect">
              <a:avLst/>
            </a:prstGeom>
            <a:noFill/>
          </p:spPr>
          <p:txBody>
            <a:bodyPr wrap="none" rtlCol="0">
              <a:spAutoFit/>
            </a:bodyPr>
            <a:lstStyle/>
            <a:p>
              <a:r>
                <a:rPr lang="en-US" sz="3000" dirty="0"/>
                <a:t>WHERE</a:t>
              </a:r>
              <a:endParaRPr lang="en-IN" sz="3000" dirty="0"/>
            </a:p>
          </p:txBody>
        </p:sp>
        <p:sp>
          <p:nvSpPr>
            <p:cNvPr id="14" name="Rectangle 13">
              <a:extLst>
                <a:ext uri="{FF2B5EF4-FFF2-40B4-BE49-F238E27FC236}">
                  <a16:creationId xmlns:a16="http://schemas.microsoft.com/office/drawing/2014/main" id="{C922C3FA-9E2A-4FDC-AF00-7DD2EAB39BFA}"/>
                </a:ext>
              </a:extLst>
            </p:cNvPr>
            <p:cNvSpPr/>
            <p:nvPr/>
          </p:nvSpPr>
          <p:spPr>
            <a:xfrm>
              <a:off x="2855640"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9A65B8F4-4C8E-4F3B-85E8-F7D8B5CC2AFF}"/>
                </a:ext>
              </a:extLst>
            </p:cNvPr>
            <p:cNvSpPr txBox="1"/>
            <p:nvPr/>
          </p:nvSpPr>
          <p:spPr>
            <a:xfrm>
              <a:off x="3042116" y="350795"/>
              <a:ext cx="1604606" cy="553998"/>
            </a:xfrm>
            <a:prstGeom prst="rect">
              <a:avLst/>
            </a:prstGeom>
            <a:noFill/>
          </p:spPr>
          <p:txBody>
            <a:bodyPr wrap="none" rtlCol="0">
              <a:spAutoFit/>
            </a:bodyPr>
            <a:lstStyle/>
            <a:p>
              <a:r>
                <a:rPr lang="en-US" sz="3000" dirty="0"/>
                <a:t>HAVING</a:t>
              </a:r>
              <a:endParaRPr lang="en-IN" sz="3000" dirty="0"/>
            </a:p>
          </p:txBody>
        </p:sp>
        <p:sp>
          <p:nvSpPr>
            <p:cNvPr id="17" name="TextBox 16">
              <a:extLst>
                <a:ext uri="{FF2B5EF4-FFF2-40B4-BE49-F238E27FC236}">
                  <a16:creationId xmlns:a16="http://schemas.microsoft.com/office/drawing/2014/main" id="{D8DE4F41-A7F6-4173-81F8-710533C878E5}"/>
                </a:ext>
              </a:extLst>
            </p:cNvPr>
            <p:cNvSpPr txBox="1"/>
            <p:nvPr/>
          </p:nvSpPr>
          <p:spPr>
            <a:xfrm>
              <a:off x="2135560" y="332656"/>
              <a:ext cx="745253" cy="584775"/>
            </a:xfrm>
            <a:prstGeom prst="rect">
              <a:avLst/>
            </a:prstGeom>
            <a:noFill/>
          </p:spPr>
          <p:txBody>
            <a:bodyPr wrap="square" rtlCol="0">
              <a:spAutoFit/>
            </a:bodyPr>
            <a:lstStyle/>
            <a:p>
              <a:r>
                <a:rPr lang="en-US" sz="3200" dirty="0"/>
                <a:t>V</a:t>
              </a:r>
              <a:r>
                <a:rPr lang="en-US" sz="2400" dirty="0"/>
                <a:t>S</a:t>
              </a:r>
              <a:endParaRPr lang="en-IN" sz="2400" dirty="0"/>
            </a:p>
          </p:txBody>
        </p:sp>
      </p:grpSp>
    </p:spTree>
    <p:extLst>
      <p:ext uri="{BB962C8B-B14F-4D97-AF65-F5344CB8AC3E}">
        <p14:creationId xmlns:p14="http://schemas.microsoft.com/office/powerpoint/2010/main" val="247027930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qualify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QUALIFY filters rows after evaluation of window functions. Aggregate and window functions are allowed in this clause.</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89680543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qualify</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expression = ( sub-query ) } ]</a:t>
            </a:r>
          </a:p>
        </p:txBody>
      </p:sp>
      <p:sp>
        <p:nvSpPr>
          <p:cNvPr id="6" name="Rectangle 5">
            <a:extLst>
              <a:ext uri="{FF2B5EF4-FFF2-40B4-BE49-F238E27FC236}">
                <a16:creationId xmlns:a16="http://schemas.microsoft.com/office/drawing/2014/main" id="{C519FB0F-9894-DB3B-D4A1-CC5DEFA49F9C}"/>
              </a:ext>
            </a:extLst>
          </p:cNvPr>
          <p:cNvSpPr/>
          <p:nvPr/>
        </p:nvSpPr>
        <p:spPr>
          <a:xfrm>
            <a:off x="551384" y="1944121"/>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rgbClr val="000000"/>
                </a:solidFill>
                <a:latin typeface="Liberation Mono"/>
              </a:rPr>
              <a:t>R1,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ROW_NUMBER() OVER()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rgbClr val="000000"/>
                </a:solidFill>
                <a:latin typeface="Liberation Mono"/>
              </a:rPr>
              <a:t>R1,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(R1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DENSE_RANK() OVER(ORDER BY </a:t>
            </a:r>
            <a:r>
              <a:rPr lang="en-US" dirty="0">
                <a:solidFill>
                  <a:srgbClr val="000000"/>
                </a:solidFill>
                <a:latin typeface="Liberation Mono"/>
              </a:rPr>
              <a:t>sal</a:t>
            </a:r>
            <a:r>
              <a:rPr lang="en-US" dirty="0">
                <a:solidFill>
                  <a:srgbClr val="803A69"/>
                </a:solidFill>
                <a:latin typeface="Liberation Mono"/>
              </a:rPr>
              <a:t> DESC)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4</a:t>
            </a:r>
            <a:r>
              <a:rPr lang="en-US" dirty="0">
                <a:solidFill>
                  <a:srgbClr val="000000"/>
                </a:solidFill>
                <a:latin typeface="Liberation Mono"/>
              </a:rPr>
              <a:t>);</a:t>
            </a:r>
          </a:p>
        </p:txBody>
      </p:sp>
      <p:sp>
        <p:nvSpPr>
          <p:cNvPr id="3" name="Rectangle 2">
            <a:extLst>
              <a:ext uri="{FF2B5EF4-FFF2-40B4-BE49-F238E27FC236}">
                <a16:creationId xmlns:a16="http://schemas.microsoft.com/office/drawing/2014/main" id="{0261E889-0054-2315-F9A8-E53C41939D67}"/>
              </a:ext>
            </a:extLst>
          </p:cNvPr>
          <p:cNvSpPr/>
          <p:nvPr/>
        </p:nvSpPr>
        <p:spPr>
          <a:xfrm>
            <a:off x="551384" y="4051785"/>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C00000"/>
                </a:solidFill>
                <a:latin typeface="Liberation Mono"/>
              </a:rPr>
              <a:t>Display all job where least number of employees are working.</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0077AA"/>
                </a:solidFill>
                <a:latin typeface="Liberation Mono"/>
              </a:rPr>
              <a:t>DISTINCT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MIN</a:t>
            </a:r>
            <a:r>
              <a:rPr lang="en-US" dirty="0">
                <a:solidFill>
                  <a:srgbClr val="000000"/>
                </a:solidFill>
                <a:latin typeface="Liberation Mono"/>
              </a:rPr>
              <a:t>(R1) </a:t>
            </a:r>
            <a:r>
              <a:rPr lang="en-US" dirty="0">
                <a:solidFill>
                  <a:srgbClr val="0077AA"/>
                </a:solidFill>
                <a:latin typeface="Liberation Mono"/>
              </a:rPr>
              <a:t>FROM</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R1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a:t>
            </a:r>
          </a:p>
        </p:txBody>
      </p:sp>
    </p:spTree>
    <p:extLst>
      <p:ext uri="{BB962C8B-B14F-4D97-AF65-F5344CB8AC3E}">
        <p14:creationId xmlns:p14="http://schemas.microsoft.com/office/powerpoint/2010/main" val="34920366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explicit table</a:t>
            </a:r>
          </a:p>
        </p:txBody>
      </p:sp>
      <p:sp>
        <p:nvSpPr>
          <p:cNvPr id="3" name="Rectangle 2">
            <a:extLst>
              <a:ext uri="{FF2B5EF4-FFF2-40B4-BE49-F238E27FC236}">
                <a16:creationId xmlns:a16="http://schemas.microsoft.com/office/drawing/2014/main" id="{772C9378-D946-4C39-9AFB-D5F4D2DAC2C9}"/>
              </a:ext>
            </a:extLst>
          </p:cNvPr>
          <p:cNvSpPr/>
          <p:nvPr/>
        </p:nvSpPr>
        <p:spPr>
          <a:xfrm>
            <a:off x="4583832" y="3381346"/>
            <a:ext cx="3024336"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Selects data from a table.</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TO-DO</a:t>
            </a:r>
            <a:endParaRPr lang="en-IN" dirty="0">
              <a:solidFill>
                <a:srgbClr val="990055"/>
              </a:solidFill>
              <a:latin typeface="Liberation Mono"/>
            </a:endParaRPr>
          </a:p>
        </p:txBody>
      </p:sp>
    </p:spTree>
    <p:extLst>
      <p:ext uri="{BB962C8B-B14F-4D97-AF65-F5344CB8AC3E}">
        <p14:creationId xmlns:p14="http://schemas.microsoft.com/office/powerpoint/2010/main" val="292748404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explicit table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737399"/>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TABLE </a:t>
            </a:r>
            <a:r>
              <a:rPr lang="en-US" sz="2000" dirty="0">
                <a:solidFill>
                  <a:schemeClr val="tx1">
                    <a:lumMod val="95000"/>
                    <a:lumOff val="5000"/>
                  </a:schemeClr>
                </a:solidFill>
                <a:latin typeface="Liberation Mono"/>
                <a:cs typeface="Arial" panose="020B0604020202020204" pitchFamily="34" charset="0"/>
              </a:rPr>
              <a:t>tableName</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p:txBody>
      </p:sp>
      <p:sp>
        <p:nvSpPr>
          <p:cNvPr id="2" name="Rectangle 1">
            <a:extLst>
              <a:ext uri="{FF2B5EF4-FFF2-40B4-BE49-F238E27FC236}">
                <a16:creationId xmlns:a16="http://schemas.microsoft.com/office/drawing/2014/main" id="{B26C98C7-BD97-3409-47CF-806517F5DD28}"/>
              </a:ext>
            </a:extLst>
          </p:cNvPr>
          <p:cNvSpPr/>
          <p:nvPr/>
        </p:nvSpPr>
        <p:spPr>
          <a:xfrm>
            <a:off x="551384" y="2723436"/>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ORDER</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comm </a:t>
            </a:r>
            <a:r>
              <a:rPr lang="en-US" dirty="0">
                <a:solidFill>
                  <a:srgbClr val="0077AA"/>
                </a:solidFill>
                <a:latin typeface="Liberation Mono"/>
              </a:rPr>
              <a:t>NULLS</a:t>
            </a:r>
            <a:r>
              <a:rPr lang="en-US" dirty="0">
                <a:solidFill>
                  <a:srgbClr val="000000"/>
                </a:solidFill>
                <a:latin typeface="Liberation Mono"/>
              </a:rPr>
              <a:t> </a:t>
            </a:r>
            <a:r>
              <a:rPr lang="en-US" dirty="0">
                <a:solidFill>
                  <a:srgbClr val="0077AA"/>
                </a:solidFill>
                <a:latin typeface="Liberation Mono"/>
              </a:rPr>
              <a:t>LAST</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 </a:t>
            </a:r>
            <a:r>
              <a:rPr lang="en-US" dirty="0">
                <a:solidFill>
                  <a:srgbClr val="0077AA"/>
                </a:solidFill>
                <a:latin typeface="Liberation Mono"/>
              </a:rPr>
              <a:t>FETCH</a:t>
            </a:r>
            <a:r>
              <a:rPr lang="en-US" dirty="0">
                <a:solidFill>
                  <a:srgbClr val="000000"/>
                </a:solidFill>
                <a:latin typeface="Liberation Mono"/>
              </a:rPr>
              <a:t> </a:t>
            </a:r>
            <a:r>
              <a:rPr lang="en-US" dirty="0">
                <a:solidFill>
                  <a:srgbClr val="0077AA"/>
                </a:solidFill>
                <a:latin typeface="Liberation Mono"/>
              </a:rPr>
              <a:t>NEXT</a:t>
            </a:r>
            <a:r>
              <a:rPr lang="en-US" dirty="0">
                <a:solidFill>
                  <a:srgbClr val="000000"/>
                </a:solidFill>
                <a:latin typeface="Liberation Mono"/>
              </a:rPr>
              <a:t> </a:t>
            </a:r>
            <a:r>
              <a:rPr lang="en-US" dirty="0">
                <a:solidFill>
                  <a:srgbClr val="990055"/>
                </a:solidFill>
                <a:latin typeface="Liberation Mono"/>
              </a:rPr>
              <a:t>2</a:t>
            </a:r>
            <a:r>
              <a:rPr lang="en-US" dirty="0">
                <a:solidFill>
                  <a:srgbClr val="000000"/>
                </a:solidFill>
                <a:latin typeface="Liberation Mono"/>
              </a:rPr>
              <a:t> </a:t>
            </a:r>
            <a:r>
              <a:rPr lang="en-US" dirty="0">
                <a:solidFill>
                  <a:srgbClr val="0077AA"/>
                </a:solidFill>
                <a:latin typeface="Liberation Mono"/>
              </a:rPr>
              <a:t>ROWS</a:t>
            </a:r>
            <a:r>
              <a:rPr lang="en-US" dirty="0">
                <a:solidFill>
                  <a:srgbClr val="000000"/>
                </a:solidFill>
                <a:latin typeface="Liberation Mono"/>
              </a:rPr>
              <a:t> </a:t>
            </a:r>
            <a:r>
              <a:rPr lang="en-US" dirty="0">
                <a:solidFill>
                  <a:srgbClr val="0077AA"/>
                </a:solidFill>
                <a:latin typeface="Liberation Mono"/>
              </a:rPr>
              <a:t>ONLY</a:t>
            </a:r>
            <a:r>
              <a:rPr lang="en-US" dirty="0">
                <a:solidFill>
                  <a:srgbClr val="000000"/>
                </a:solidFill>
                <a:latin typeface="Liberation Mono"/>
              </a:rPr>
              <a:t>;</a:t>
            </a:r>
          </a:p>
        </p:txBody>
      </p:sp>
    </p:spTree>
    <p:extLst>
      <p:ext uri="{BB962C8B-B14F-4D97-AF65-F5344CB8AC3E}">
        <p14:creationId xmlns:p14="http://schemas.microsoft.com/office/powerpoint/2010/main" val="342353824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table value</a:t>
            </a: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TO-DO</a:t>
            </a:r>
            <a:endParaRPr lang="en-IN" dirty="0">
              <a:solidFill>
                <a:srgbClr val="990055"/>
              </a:solidFill>
              <a:latin typeface="Liberation Mono"/>
            </a:endParaRPr>
          </a:p>
        </p:txBody>
      </p:sp>
      <p:sp>
        <p:nvSpPr>
          <p:cNvPr id="5" name="Rectangle 4">
            <a:extLst>
              <a:ext uri="{FF2B5EF4-FFF2-40B4-BE49-F238E27FC236}">
                <a16:creationId xmlns:a16="http://schemas.microsoft.com/office/drawing/2014/main" id="{49BE9F04-6ED2-742C-7406-93FB52BDB98C}"/>
              </a:ext>
            </a:extLst>
          </p:cNvPr>
          <p:cNvSpPr/>
          <p:nvPr/>
        </p:nvSpPr>
        <p:spPr>
          <a:xfrm>
            <a:off x="3611724" y="3284730"/>
            <a:ext cx="4968552" cy="400110"/>
          </a:xfrm>
          <a:prstGeom prst="rect">
            <a:avLst/>
          </a:prstGeom>
        </p:spPr>
        <p:txBody>
          <a:bodyPr wrap="square">
            <a:spAutoFit/>
          </a:bodyPr>
          <a:lstStyle/>
          <a:p>
            <a:r>
              <a:rPr lang="en-US" sz="2000" b="0" i="0" dirty="0">
                <a:solidFill>
                  <a:srgbClr val="000000"/>
                </a:solidFill>
                <a:effectLst/>
                <a:latin typeface="Palatino Linotype" panose="02040502050505030304" pitchFamily="18" charset="0"/>
              </a:rPr>
              <a:t>A list of rows that can be used like a table.</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59043823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table value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737399"/>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VALUES </a:t>
            </a:r>
            <a:r>
              <a:rPr lang="en-US" sz="2000" dirty="0">
                <a:solidFill>
                  <a:schemeClr val="tx1">
                    <a:lumMod val="95000"/>
                    <a:lumOff val="5000"/>
                  </a:schemeClr>
                </a:solidFill>
                <a:latin typeface="Liberation Mono"/>
                <a:cs typeface="Arial" panose="020B0604020202020204" pitchFamily="34" charset="0"/>
              </a:rPr>
              <a:t>rowValueExpression [, . .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p:txBody>
      </p:sp>
    </p:spTree>
    <p:extLst>
      <p:ext uri="{BB962C8B-B14F-4D97-AF65-F5344CB8AC3E}">
        <p14:creationId xmlns:p14="http://schemas.microsoft.com/office/powerpoint/2010/main" val="2637892781"/>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union, intersect, except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UNION, EXCEPT, and INTERSECT combine the result of this query with the results of another query. </a:t>
            </a:r>
            <a:r>
              <a:rPr lang="en-US" sz="2000" b="1" i="1" dirty="0">
                <a:latin typeface="Palatino Linotype" panose="02040502050505030304" pitchFamily="18" charset="0"/>
                <a:cs typeface="Arial" panose="020B0604020202020204" pitchFamily="34" charset="0"/>
              </a:rPr>
              <a:t>INTERSECT has higher precedence than UNION and EXCEPT</a:t>
            </a:r>
            <a:r>
              <a:rPr lang="en-US" sz="2000" dirty="0">
                <a:latin typeface="Palatino Linotype" panose="02040502050505030304" pitchFamily="18" charset="0"/>
                <a:cs typeface="Arial" panose="020B0604020202020204" pitchFamily="34" charset="0"/>
              </a:rPr>
              <a:t>. Operators with equal precedence are evaluated from left to right.</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result set column names are taken from the column names of the first SELECT statement.</a:t>
            </a: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SELECT statement should have the same number of columns with same data type.</a:t>
            </a:r>
            <a:endParaRPr lang="en-IN"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95000"/>
                    <a:lumOff val="5000"/>
                  </a:schemeClr>
                </a:solidFill>
                <a:latin typeface="Palatino Linotype" panose="02040502050505030304" pitchFamily="18" charset="0"/>
                <a:cs typeface="Arial" panose="020B0604020202020204" pitchFamily="34" charset="0"/>
              </a:rPr>
              <a:t>UNION: To apply ORDER BY or LIMIT to an individual SELECT, place the clause inside the parentheses that enclose the SELECT.</a:t>
            </a:r>
          </a:p>
          <a:p>
            <a:endParaRPr lang="en-IN" sz="400" b="1" dirty="0">
              <a:solidFill>
                <a:schemeClr val="tx1">
                  <a:lumMod val="95000"/>
                  <a:lumOff val="5000"/>
                </a:schemeClr>
              </a:solidFill>
              <a:latin typeface="Palatino Linotype" panose="02040502050505030304" pitchFamily="18" charset="0"/>
              <a:cs typeface="Arial" panose="020B0604020202020204" pitchFamily="34" charset="0"/>
            </a:endParaRPr>
          </a:p>
          <a:p>
            <a:r>
              <a:rPr lang="en-IN" sz="2000" b="1" dirty="0">
                <a:solidFill>
                  <a:schemeClr val="tx1">
                    <a:lumMod val="95000"/>
                    <a:lumOff val="5000"/>
                  </a:schemeClr>
                </a:solidFill>
                <a:latin typeface="Palatino Linotype" panose="02040502050505030304" pitchFamily="18" charset="0"/>
                <a:cs typeface="Arial" panose="020B0604020202020204" pitchFamily="34" charset="0"/>
              </a:rPr>
              <a:t>    </a:t>
            </a:r>
            <a:r>
              <a:rPr lang="en-IN" sz="2000" dirty="0">
                <a:solidFill>
                  <a:srgbClr val="FF0000"/>
                </a:solidFill>
                <a:latin typeface="Palatino Linotype" panose="02040502050505030304" pitchFamily="18" charset="0"/>
                <a:cs typeface="Arial" panose="020B0604020202020204" pitchFamily="34" charset="0"/>
              </a:rPr>
              <a:t>e.g.</a:t>
            </a:r>
            <a:r>
              <a:rPr lang="en-IN" sz="2000" b="1" dirty="0">
                <a:solidFill>
                  <a:schemeClr val="tx1">
                    <a:lumMod val="95000"/>
                    <a:lumOff val="5000"/>
                  </a:schemeClr>
                </a:solidFill>
                <a:latin typeface="Palatino Linotype" panose="02040502050505030304" pitchFamily="18" charset="0"/>
                <a:cs typeface="Arial" panose="020B0604020202020204" pitchFamily="34" charset="0"/>
              </a:rPr>
              <a:t> </a:t>
            </a:r>
            <a:r>
              <a:rPr lang="en-IN" dirty="0">
                <a:solidFill>
                  <a:srgbClr val="0077AA"/>
                </a:solidFill>
                <a:latin typeface="Liberation Mono"/>
              </a:rPr>
              <a:t>SELECT</a:t>
            </a:r>
            <a:r>
              <a:rPr lang="en-IN" dirty="0">
                <a:solidFill>
                  <a:schemeClr val="tx1">
                    <a:lumMod val="95000"/>
                    <a:lumOff val="5000"/>
                  </a:schemeClr>
                </a:solidFill>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 . .  </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rPr>
              <a:t>UNION</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rPr>
              <a:t>SELECT</a:t>
            </a:r>
            <a:r>
              <a:rPr lang="en-IN" dirty="0">
                <a:solidFill>
                  <a:schemeClr val="tx1">
                    <a:lumMod val="95000"/>
                    <a:lumOff val="5000"/>
                  </a:schemeClr>
                </a:solidFill>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 . . </a:t>
            </a:r>
            <a:r>
              <a:rPr lang="en-IN" dirty="0">
                <a:solidFill>
                  <a:srgbClr val="0077AA"/>
                </a:solidFill>
                <a:latin typeface="Liberation Mono"/>
              </a:rPr>
              <a:t>ORDER</a:t>
            </a:r>
            <a:r>
              <a:rPr lang="en-IN" dirty="0">
                <a:solidFill>
                  <a:schemeClr val="bg1">
                    <a:lumMod val="50000"/>
                  </a:schemeClr>
                </a:solidFill>
                <a:latin typeface="Liberation Mono"/>
                <a:cs typeface="Arial" panose="020B0604020202020204" pitchFamily="34" charset="0"/>
              </a:rPr>
              <a:t> </a:t>
            </a:r>
            <a:r>
              <a:rPr lang="en-IN" dirty="0">
                <a:solidFill>
                  <a:srgbClr val="0077AA"/>
                </a:solidFill>
                <a:latin typeface="Liberation Mono"/>
              </a:rPr>
              <a:t>BY</a:t>
            </a:r>
            <a:r>
              <a:rPr lang="en-IN" dirty="0">
                <a:solidFill>
                  <a:schemeClr val="bg1">
                    <a:lumMod val="50000"/>
                  </a:schemeClr>
                </a:solidFill>
                <a:latin typeface="Liberation Mono"/>
                <a:cs typeface="Arial" panose="020B0604020202020204" pitchFamily="34" charset="0"/>
              </a:rPr>
              <a:t> </a:t>
            </a:r>
            <a:r>
              <a:rPr lang="en-IN" dirty="0">
                <a:latin typeface="Liberation Mono"/>
                <a:cs typeface="Arial" panose="020B0604020202020204" pitchFamily="34" charset="0"/>
              </a:rPr>
              <a:t>deptno</a:t>
            </a:r>
            <a:r>
              <a:rPr lang="en-IN" dirty="0">
                <a:solidFill>
                  <a:schemeClr val="bg1">
                    <a:lumMod val="50000"/>
                  </a:schemeClr>
                </a:solidFill>
                <a:latin typeface="Liberation Mono"/>
                <a:cs typeface="Arial" panose="020B0604020202020204" pitchFamily="34" charset="0"/>
              </a:rPr>
              <a:t> </a:t>
            </a:r>
            <a:r>
              <a:rPr lang="en-IN" dirty="0">
                <a:solidFill>
                  <a:srgbClr val="0077AA"/>
                </a:solidFill>
                <a:latin typeface="Liberation Mono"/>
              </a:rPr>
              <a:t>LIMIT</a:t>
            </a:r>
            <a:r>
              <a:rPr lang="en-IN" dirty="0">
                <a:solidFill>
                  <a:schemeClr val="bg1">
                    <a:lumMod val="50000"/>
                  </a:schemeClr>
                </a:solidFill>
                <a:latin typeface="Liberation Mono"/>
                <a:cs typeface="Arial" panose="020B0604020202020204" pitchFamily="34" charset="0"/>
              </a:rPr>
              <a:t> </a:t>
            </a:r>
            <a:r>
              <a:rPr lang="en-IN" dirty="0">
                <a:solidFill>
                  <a:srgbClr val="990055"/>
                </a:solidFill>
                <a:latin typeface="Liberation Mono"/>
              </a:rPr>
              <a:t>4</a:t>
            </a:r>
          </a:p>
        </p:txBody>
      </p:sp>
    </p:spTree>
    <p:extLst>
      <p:ext uri="{BB962C8B-B14F-4D97-AF65-F5344CB8AC3E}">
        <p14:creationId xmlns:p14="http://schemas.microsoft.com/office/powerpoint/2010/main" val="408784868"/>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union [ ALL ]  with select</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559BC03-A025-8CDC-F113-8A44620BDD22}"/>
              </a:ext>
            </a:extLst>
          </p:cNvPr>
          <p:cNvSpPr/>
          <p:nvPr/>
        </p:nvSpPr>
        <p:spPr>
          <a:xfrm>
            <a:off x="191344" y="4802376"/>
            <a:ext cx="11815510" cy="193899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is used to combine the result sets of 2 or more SELECT statements.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removes duplicate rows between the various SELECT statements.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each SELECT statement within the UNION operator must have the same number of fields with same datatypes in the result sets.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default behaviour for UNION is that duplicate rows are removed from the result.</a:t>
            </a: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224676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 </a:t>
            </a:r>
            <a:r>
              <a:rPr lang="en-IN" dirty="0">
                <a:solidFill>
                  <a:srgbClr val="FF0000"/>
                </a:solidFill>
                <a:latin typeface="Liberation Mono"/>
              </a:rPr>
              <a:t>// ERROR</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DESC</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chemeClr val="accent4">
                    <a:lumMod val="50000"/>
                  </a:schemeClr>
                </a:solidFill>
                <a:latin typeface="Liberation Mono"/>
              </a:rPr>
              <a:t>ALL</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chemeClr val="accent4">
                    <a:lumMod val="50000"/>
                  </a:schemeClr>
                </a:solidFill>
                <a:latin typeface="Liberation Mono"/>
              </a:rPr>
              <a:t>ALL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DESC</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208765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enum</a:t>
            </a:r>
          </a:p>
        </p:txBody>
      </p:sp>
      <p:sp>
        <p:nvSpPr>
          <p:cNvPr id="2" name="Rectangle 1"/>
          <p:cNvSpPr/>
          <p:nvPr/>
        </p:nvSpPr>
        <p:spPr>
          <a:xfrm>
            <a:off x="407368" y="643915"/>
            <a:ext cx="11377264" cy="984885"/>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Empty enums are not allowed</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407368" y="2015549"/>
            <a:ext cx="11377264"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temp(col1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ENUM</a:t>
            </a:r>
            <a:r>
              <a:rPr lang="en-IN" dirty="0">
                <a:latin typeface="Liberation Mono"/>
                <a:cs typeface="Arial" panose="020B0604020202020204" pitchFamily="34" charset="0"/>
              </a:rPr>
              <a:t>(</a:t>
            </a:r>
            <a:r>
              <a:rPr lang="en-IN" dirty="0">
                <a:solidFill>
                  <a:srgbClr val="669900"/>
                </a:solidFill>
                <a:latin typeface="Liberation Mono"/>
              </a:rPr>
              <a:t>'A'</a:t>
            </a:r>
            <a:r>
              <a:rPr lang="en-IN" dirty="0">
                <a:latin typeface="Liberation Mono"/>
                <a:cs typeface="Arial" panose="020B0604020202020204" pitchFamily="34" charset="0"/>
              </a:rPr>
              <a:t>,</a:t>
            </a:r>
            <a:r>
              <a:rPr lang="en-IN" dirty="0">
                <a:solidFill>
                  <a:srgbClr val="669900"/>
                </a:solidFill>
                <a:latin typeface="Liberation Mono"/>
              </a:rPr>
              <a:t>'B'</a:t>
            </a:r>
            <a:r>
              <a:rPr lang="en-IN" dirty="0">
                <a:latin typeface="Liberation Mono"/>
                <a:cs typeface="Arial" panose="020B0604020202020204" pitchFamily="34" charset="0"/>
              </a:rPr>
              <a:t>,</a:t>
            </a:r>
            <a:r>
              <a:rPr lang="en-IN" dirty="0">
                <a:solidFill>
                  <a:srgbClr val="669900"/>
                </a:solidFill>
                <a:latin typeface="Liberation Mono"/>
              </a:rPr>
              <a:t>'C’</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a:t>
            </a:r>
            <a:r>
              <a:rPr lang="en-IN" dirty="0">
                <a:latin typeface="Liberation Mono"/>
                <a:cs typeface="Arial" panose="020B0604020202020204" pitchFamily="34" charset="0"/>
              </a:rPr>
              <a:t>(col1, col2)</a:t>
            </a:r>
            <a:r>
              <a:rPr lang="en-IN" dirty="0">
                <a:latin typeface="Liberation Mono"/>
              </a:rPr>
              <a:t>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temp(col1) </a:t>
            </a:r>
            <a:r>
              <a:rPr lang="en-IN" dirty="0">
                <a:solidFill>
                  <a:srgbClr val="0077AA"/>
                </a:solidFill>
                <a:latin typeface="Liberation Mono"/>
              </a:rPr>
              <a:t>VALUES</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 NULL</a:t>
            </a:r>
          </a:p>
        </p:txBody>
      </p:sp>
      <p:sp>
        <p:nvSpPr>
          <p:cNvPr id="6" name="TextBox 5">
            <a:extLst>
              <a:ext uri="{FF2B5EF4-FFF2-40B4-BE49-F238E27FC236}">
                <a16:creationId xmlns:a16="http://schemas.microsoft.com/office/drawing/2014/main" id="{2874F690-9CCA-72CE-56A3-3DE2F3E4A664}"/>
              </a:ext>
            </a:extLst>
          </p:cNvPr>
          <p:cNvSpPr txBox="1"/>
          <p:nvPr/>
        </p:nvSpPr>
        <p:spPr>
          <a:xfrm>
            <a:off x="191344" y="3539331"/>
            <a:ext cx="11809312" cy="2769989"/>
          </a:xfrm>
          <a:prstGeom prst="rect">
            <a:avLst/>
          </a:prstGeom>
          <a:noFill/>
        </p:spPr>
        <p:txBody>
          <a:bodyPr wrap="square">
            <a:spAutoFit/>
          </a:bodyPr>
          <a:lstStyle/>
          <a:p>
            <a:r>
              <a:rPr lang="en-US" dirty="0">
                <a:latin typeface="Liberation Mono"/>
              </a:rPr>
              <a:t>size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'small'</a:t>
            </a:r>
            <a:r>
              <a:rPr lang="en-US" dirty="0">
                <a:latin typeface="Liberation Mono"/>
              </a:rPr>
              <a:t>, </a:t>
            </a:r>
            <a:r>
              <a:rPr lang="en-US" dirty="0">
                <a:solidFill>
                  <a:srgbClr val="669900"/>
                </a:solidFill>
                <a:latin typeface="Liberation Mono"/>
              </a:rPr>
              <a:t>'medium'</a:t>
            </a:r>
            <a:r>
              <a:rPr lang="en-US" dirty="0">
                <a:latin typeface="Liberation Mono"/>
              </a:rPr>
              <a:t>, </a:t>
            </a:r>
            <a:r>
              <a:rPr lang="en-US" dirty="0">
                <a:solidFill>
                  <a:srgbClr val="669900"/>
                </a:solidFill>
                <a:latin typeface="Liberation Mono"/>
              </a:rPr>
              <a:t>'large'</a:t>
            </a:r>
            <a:r>
              <a:rPr lang="en-US" dirty="0">
                <a:latin typeface="Liberation Mono"/>
              </a:rPr>
              <a:t>, </a:t>
            </a:r>
            <a:r>
              <a:rPr lang="en-US" dirty="0">
                <a:solidFill>
                  <a:srgbClr val="669900"/>
                </a:solidFill>
                <a:latin typeface="Liberation Mono"/>
              </a:rPr>
              <a:t>'x-large'</a:t>
            </a:r>
            <a:r>
              <a:rPr lang="en-US" dirty="0">
                <a:solidFill>
                  <a:schemeClr val="bg1">
                    <a:lumMod val="50000"/>
                  </a:schemeClr>
                </a:solidFill>
                <a:latin typeface="Liberation Mono"/>
              </a:rPr>
              <a:t>)</a:t>
            </a:r>
            <a:endParaRPr lang="en-IN" dirty="0">
              <a:solidFill>
                <a:schemeClr val="bg1">
                  <a:lumMod val="50000"/>
                </a:schemeClr>
              </a:solidFill>
              <a:latin typeface="Liberation Mono"/>
            </a:endParaRPr>
          </a:p>
          <a:p>
            <a:endParaRPr lang="en-US" sz="800" dirty="0">
              <a:latin typeface="Liberation Mono"/>
            </a:endParaRPr>
          </a:p>
          <a:p>
            <a:r>
              <a:rPr lang="en-US" dirty="0">
                <a:latin typeface="Liberation Mono"/>
              </a:rPr>
              <a:t>membership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'Silver'</a:t>
            </a:r>
            <a:r>
              <a:rPr lang="en-US" dirty="0">
                <a:latin typeface="Liberation Mono"/>
              </a:rPr>
              <a:t>, </a:t>
            </a:r>
            <a:r>
              <a:rPr lang="en-US" dirty="0">
                <a:solidFill>
                  <a:srgbClr val="669900"/>
                </a:solidFill>
                <a:latin typeface="Liberation Mono"/>
              </a:rPr>
              <a:t>'Gold'</a:t>
            </a:r>
            <a:r>
              <a:rPr lang="en-US" dirty="0">
                <a:latin typeface="Liberation Mono"/>
              </a:rPr>
              <a:t>, </a:t>
            </a:r>
            <a:r>
              <a:rPr lang="en-US" dirty="0">
                <a:solidFill>
                  <a:srgbClr val="669900"/>
                </a:solidFill>
                <a:latin typeface="Liberation Mono"/>
              </a:rPr>
              <a:t>'Diamond'</a:t>
            </a:r>
            <a:r>
              <a:rPr lang="en-US" dirty="0">
                <a:latin typeface="Liberation Mono"/>
              </a:rPr>
              <a:t>, </a:t>
            </a:r>
            <a:r>
              <a:rPr lang="en-US" dirty="0">
                <a:solidFill>
                  <a:srgbClr val="669900"/>
                </a:solidFill>
                <a:latin typeface="Liberation Mono"/>
              </a:rPr>
              <a:t>'Platinum'</a:t>
            </a:r>
            <a:r>
              <a:rPr lang="en-US" dirty="0">
                <a:solidFill>
                  <a:schemeClr val="bg1">
                    <a:lumMod val="50000"/>
                  </a:schemeClr>
                </a:solidFill>
                <a:latin typeface="Liberation Mono"/>
              </a:rPr>
              <a:t>)</a:t>
            </a:r>
          </a:p>
          <a:p>
            <a:endParaRPr lang="en-US" sz="800" dirty="0">
              <a:latin typeface="Liberation Mono"/>
            </a:endParaRPr>
          </a:p>
          <a:p>
            <a:r>
              <a:rPr lang="en-IN" dirty="0">
                <a:latin typeface="Liberation Mono"/>
              </a:rPr>
              <a:t>interest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669900"/>
                </a:solidFill>
                <a:latin typeface="Liberation Mono"/>
              </a:rPr>
              <a:t>'Movie'</a:t>
            </a:r>
            <a:r>
              <a:rPr lang="en-IN" dirty="0">
                <a:latin typeface="Liberation Mono"/>
              </a:rPr>
              <a:t>, </a:t>
            </a:r>
            <a:r>
              <a:rPr lang="en-IN" dirty="0">
                <a:solidFill>
                  <a:srgbClr val="669900"/>
                </a:solidFill>
                <a:latin typeface="Liberation Mono"/>
              </a:rPr>
              <a:t>'Music'</a:t>
            </a:r>
            <a:r>
              <a:rPr lang="en-IN" dirty="0">
                <a:latin typeface="Liberation Mono"/>
              </a:rPr>
              <a:t>, </a:t>
            </a:r>
            <a:r>
              <a:rPr lang="en-IN" dirty="0">
                <a:solidFill>
                  <a:srgbClr val="669900"/>
                </a:solidFill>
                <a:latin typeface="Liberation Mono"/>
              </a:rPr>
              <a:t>'Concert</a:t>
            </a:r>
            <a:r>
              <a:rPr lang="en-US" dirty="0">
                <a:solidFill>
                  <a:srgbClr val="669900"/>
                </a:solidFill>
                <a:latin typeface="Liberation Mono"/>
              </a:rPr>
              <a:t>'</a:t>
            </a:r>
            <a:r>
              <a:rPr lang="en-IN" dirty="0">
                <a:solidFill>
                  <a:schemeClr val="bg1">
                    <a:lumMod val="50000"/>
                  </a:schemeClr>
                </a:solidFill>
                <a:latin typeface="Liberation Mono"/>
              </a:rPr>
              <a:t>)</a:t>
            </a:r>
          </a:p>
          <a:p>
            <a:endParaRPr lang="en-IN" sz="800" dirty="0">
              <a:latin typeface="Liberation Mono"/>
            </a:endParaRPr>
          </a:p>
          <a:p>
            <a:r>
              <a:rPr lang="en-IN" dirty="0">
                <a:latin typeface="Liberation Mono"/>
              </a:rPr>
              <a:t>zone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8BCD43"/>
                </a:solidFill>
                <a:latin typeface="Liberation Mono"/>
              </a:rPr>
              <a:t>'</a:t>
            </a:r>
            <a:r>
              <a:rPr lang="en-US" dirty="0">
                <a:solidFill>
                  <a:srgbClr val="669900"/>
                </a:solidFill>
                <a:latin typeface="Liberation Mono"/>
              </a:rPr>
              <a:t>North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South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East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West'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season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'Winter'</a:t>
            </a:r>
            <a:r>
              <a:rPr lang="en-US" dirty="0">
                <a:latin typeface="Liberation Mono"/>
              </a:rPr>
              <a:t>, </a:t>
            </a:r>
            <a:r>
              <a:rPr lang="en-US" dirty="0">
                <a:solidFill>
                  <a:srgbClr val="669900"/>
                </a:solidFill>
                <a:latin typeface="Liberation Mono"/>
              </a:rPr>
              <a:t>'Summer'</a:t>
            </a:r>
            <a:r>
              <a:rPr lang="en-US" dirty="0">
                <a:latin typeface="Liberation Mono"/>
              </a:rPr>
              <a:t>, </a:t>
            </a:r>
            <a:r>
              <a:rPr lang="en-US" dirty="0">
                <a:solidFill>
                  <a:srgbClr val="669900"/>
                </a:solidFill>
                <a:latin typeface="Liberation Mono"/>
              </a:rPr>
              <a:t>'Monsoon'</a:t>
            </a:r>
            <a:r>
              <a:rPr lang="en-US" dirty="0">
                <a:latin typeface="Liberation Mono"/>
              </a:rPr>
              <a:t>, </a:t>
            </a:r>
            <a:r>
              <a:rPr lang="en-US" dirty="0">
                <a:solidFill>
                  <a:srgbClr val="669900"/>
                </a:solidFill>
                <a:latin typeface="Liberation Mono"/>
              </a:rPr>
              <a:t>'Autumn'</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sortby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'Popularity'</a:t>
            </a:r>
            <a:r>
              <a:rPr lang="en-US" dirty="0">
                <a:latin typeface="Liberation Mono"/>
              </a:rPr>
              <a:t>, </a:t>
            </a:r>
            <a:r>
              <a:rPr lang="en-US" dirty="0">
                <a:solidFill>
                  <a:srgbClr val="669900"/>
                </a:solidFill>
                <a:latin typeface="Liberation Mono"/>
              </a:rPr>
              <a:t>'Price -- Low to High'</a:t>
            </a:r>
            <a:r>
              <a:rPr lang="en-US" dirty="0">
                <a:latin typeface="Liberation Mono"/>
              </a:rPr>
              <a:t>, </a:t>
            </a:r>
            <a:r>
              <a:rPr lang="en-US" dirty="0">
                <a:solidFill>
                  <a:srgbClr val="669900"/>
                </a:solidFill>
                <a:latin typeface="Liberation Mono"/>
              </a:rPr>
              <a:t>'Price -- High to Low'</a:t>
            </a:r>
            <a:r>
              <a:rPr lang="en-US" dirty="0">
                <a:latin typeface="Liberation Mono"/>
              </a:rPr>
              <a:t>, </a:t>
            </a:r>
            <a:r>
              <a:rPr lang="en-US" dirty="0">
                <a:solidFill>
                  <a:srgbClr val="669900"/>
                </a:solidFill>
                <a:latin typeface="Liberation Mono"/>
              </a:rPr>
              <a:t>'Newest First'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status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'active'</a:t>
            </a:r>
            <a:r>
              <a:rPr lang="en-US" dirty="0">
                <a:latin typeface="Liberation Mono"/>
              </a:rPr>
              <a:t>, </a:t>
            </a:r>
            <a:r>
              <a:rPr lang="en-US" dirty="0">
                <a:solidFill>
                  <a:srgbClr val="669900"/>
                </a:solidFill>
                <a:latin typeface="Liberation Mono"/>
              </a:rPr>
              <a:t>'inactive'</a:t>
            </a:r>
            <a:r>
              <a:rPr lang="en-US" dirty="0">
                <a:latin typeface="Liberation Mono"/>
              </a:rPr>
              <a:t>, </a:t>
            </a:r>
            <a:r>
              <a:rPr lang="en-US" dirty="0">
                <a:solidFill>
                  <a:srgbClr val="669900"/>
                </a:solidFill>
                <a:latin typeface="Liberation Mono"/>
              </a:rPr>
              <a:t>'pending'</a:t>
            </a:r>
            <a:r>
              <a:rPr lang="en-US" dirty="0">
                <a:latin typeface="Liberation Mono"/>
              </a:rPr>
              <a:t>, </a:t>
            </a:r>
            <a:r>
              <a:rPr lang="en-US" dirty="0">
                <a:solidFill>
                  <a:srgbClr val="669900"/>
                </a:solidFill>
                <a:latin typeface="Liberation Mono"/>
              </a:rPr>
              <a:t>'expired'</a:t>
            </a:r>
            <a:r>
              <a:rPr lang="en-US" dirty="0">
                <a:latin typeface="Liberation Mono"/>
              </a:rPr>
              <a:t>, </a:t>
            </a:r>
            <a:r>
              <a:rPr lang="en-US" dirty="0">
                <a:solidFill>
                  <a:srgbClr val="669900"/>
                </a:solidFill>
                <a:latin typeface="Liberation Mono"/>
              </a:rPr>
              <a:t>'shipped'</a:t>
            </a:r>
            <a:r>
              <a:rPr lang="en-US" dirty="0">
                <a:latin typeface="Liberation Mono"/>
              </a:rPr>
              <a:t>, </a:t>
            </a:r>
            <a:r>
              <a:rPr lang="en-US" dirty="0">
                <a:solidFill>
                  <a:srgbClr val="669900"/>
                </a:solidFill>
                <a:latin typeface="Liberation Mono"/>
              </a:rPr>
              <a:t>'in-process'</a:t>
            </a:r>
            <a:r>
              <a:rPr lang="en-US" dirty="0">
                <a:latin typeface="Liberation Mono"/>
              </a:rPr>
              <a:t>, </a:t>
            </a:r>
            <a:r>
              <a:rPr lang="en-US" dirty="0">
                <a:solidFill>
                  <a:srgbClr val="669900"/>
                </a:solidFill>
                <a:latin typeface="Liberation Mono"/>
              </a:rPr>
              <a:t>'resolved'</a:t>
            </a:r>
            <a:r>
              <a:rPr lang="en-US" dirty="0">
                <a:latin typeface="Liberation Mono"/>
              </a:rPr>
              <a:t>, </a:t>
            </a:r>
            <a:r>
              <a:rPr lang="en-US" dirty="0">
                <a:solidFill>
                  <a:srgbClr val="669900"/>
                </a:solidFill>
                <a:latin typeface="Liberation Mono"/>
              </a:rPr>
              <a:t>'on-hold'</a:t>
            </a:r>
            <a:r>
              <a:rPr lang="en-US" dirty="0">
                <a:latin typeface="Liberation Mono"/>
              </a:rPr>
              <a:t>, </a:t>
            </a:r>
            <a:r>
              <a:rPr lang="en-US" dirty="0">
                <a:solidFill>
                  <a:srgbClr val="669900"/>
                </a:solidFill>
                <a:latin typeface="Liberation Mono"/>
              </a:rPr>
              <a:t>'cancelled'</a:t>
            </a:r>
            <a:r>
              <a:rPr lang="en-US" dirty="0">
                <a:latin typeface="Liberation Mono"/>
              </a:rPr>
              <a:t>, </a:t>
            </a:r>
            <a:r>
              <a:rPr lang="en-US" dirty="0">
                <a:solidFill>
                  <a:srgbClr val="669900"/>
                </a:solidFill>
                <a:latin typeface="Liberation Mono"/>
              </a:rPr>
              <a:t>'disputed'</a:t>
            </a:r>
            <a:r>
              <a:rPr lang="en-US" dirty="0">
                <a:solidFill>
                  <a:schemeClr val="bg1">
                    <a:lumMod val="50000"/>
                  </a:schemeClr>
                </a:solidFill>
                <a:latin typeface="Liberation Mono"/>
              </a:rPr>
              <a:t>)</a:t>
            </a:r>
          </a:p>
        </p:txBody>
      </p:sp>
    </p:spTree>
    <p:extLst>
      <p:ext uri="{BB962C8B-B14F-4D97-AF65-F5344CB8AC3E}">
        <p14:creationId xmlns:p14="http://schemas.microsoft.com/office/powerpoint/2010/main" val="35897370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union [ ALL ]  with explicitTable</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IN" dirty="0">
                <a:solidFill>
                  <a:srgbClr val="FF0000"/>
                </a:solidFill>
                <a:latin typeface="Liberation Mono"/>
              </a:rPr>
              <a:t>// ERROR</a:t>
            </a:r>
            <a:endParaRPr lang="en-US"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DESC</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 ALL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 ALL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DESC</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endParaRPr lang="en-IN" dirty="0">
              <a:latin typeface="Liberation Mono"/>
            </a:endParaRP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43337910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union [ ALL ]  with tableValue</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a:latin typeface="Liberation Mono"/>
              </a:rPr>
              <a:t>) </a:t>
            </a:r>
            <a:r>
              <a:rPr lang="en-US">
                <a:solidFill>
                  <a:srgbClr val="0077AA"/>
                </a:solidFill>
                <a:latin typeface="Liberation Mono"/>
              </a:rPr>
              <a:t>ORDER</a:t>
            </a:r>
            <a:r>
              <a:rPr lang="en-US">
                <a:latin typeface="Liberation Mono"/>
              </a:rPr>
              <a:t> </a:t>
            </a:r>
            <a:r>
              <a:rPr lang="en-US" dirty="0">
                <a:solidFill>
                  <a:srgbClr val="0077AA"/>
                </a:solidFill>
                <a:latin typeface="Liberation Mono"/>
              </a:rPr>
              <a:t>BY</a:t>
            </a:r>
            <a:r>
              <a:rPr lang="en-US">
                <a:latin typeface="Liberation Mono"/>
              </a:rPr>
              <a:t> </a:t>
            </a:r>
            <a:r>
              <a:rPr lang="en-US" dirty="0">
                <a:latin typeface="Liberation Mono"/>
              </a:rPr>
              <a:t>bookid;</a:t>
            </a: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255001269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intersect </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9691FCDD-2C99-F279-AB80-96A358A253AA}"/>
              </a:ext>
            </a:extLst>
          </p:cNvPr>
          <p:cNvSpPr/>
          <p:nvPr/>
        </p:nvSpPr>
        <p:spPr>
          <a:xfrm>
            <a:off x="262558" y="1780959"/>
            <a:ext cx="11522074" cy="646331"/>
          </a:xfrm>
          <a:prstGeom prst="rect">
            <a:avLst/>
          </a:prstGeom>
          <a:solidFill>
            <a:schemeClr val="accent5">
              <a:lumMod val="20000"/>
              <a:lumOff val="80000"/>
            </a:schemeClr>
          </a:solidFill>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p>
        </p:txBody>
      </p:sp>
      <p:sp>
        <p:nvSpPr>
          <p:cNvPr id="5" name="Rectangle 4">
            <a:extLst>
              <a:ext uri="{FF2B5EF4-FFF2-40B4-BE49-F238E27FC236}">
                <a16:creationId xmlns:a16="http://schemas.microsoft.com/office/drawing/2014/main" id="{15B9EA0F-C927-30D2-2DC8-B8C5E10A8E50}"/>
              </a:ext>
            </a:extLst>
          </p:cNvPr>
          <p:cNvSpPr/>
          <p:nvPr/>
        </p:nvSpPr>
        <p:spPr>
          <a:xfrm>
            <a:off x="254053" y="2852936"/>
            <a:ext cx="11683894" cy="76944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anose="020B0604020202020204" pitchFamily="34" charset="0"/>
              </a:rPr>
              <a:t> bookid R1 </a:t>
            </a:r>
            <a:r>
              <a:rPr lang="en-US" dirty="0">
                <a:solidFill>
                  <a:srgbClr val="0077AA"/>
                </a:solidFill>
                <a:latin typeface="Liberation Mono"/>
                <a:ea typeface="Times New Roman" panose="02020603050405020304" pitchFamily="18" charset="0"/>
              </a:rPr>
              <a:t>FROM</a:t>
            </a:r>
            <a:r>
              <a:rPr lang="en-US" dirty="0">
                <a:latin typeface="Liberation Mono"/>
                <a:cs typeface="Arial" panose="020B0604020202020204" pitchFamily="34" charset="0"/>
              </a:rPr>
              <a:t> books </a:t>
            </a:r>
            <a:r>
              <a:rPr lang="en-US" dirty="0">
                <a:solidFill>
                  <a:schemeClr val="accent4">
                    <a:lumMod val="50000"/>
                  </a:schemeClr>
                </a:solidFill>
                <a:latin typeface="Liberation Mono"/>
                <a:ea typeface="Times New Roman" panose="02020603050405020304" pitchFamily="18" charset="0"/>
              </a:rPr>
              <a:t>INTERSECT</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rPr>
              <a:t>SELECT</a:t>
            </a:r>
            <a:r>
              <a:rPr lang="en-US" dirty="0">
                <a:latin typeface="Liberation Mono"/>
                <a:cs typeface="Arial" panose="020B0604020202020204" pitchFamily="34" charset="0"/>
              </a:rPr>
              <a:t> bookid R2</a:t>
            </a:r>
            <a:r>
              <a:rPr lang="en-US"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a:t>
            </a:r>
            <a:r>
              <a:rPr lang="en-US" dirty="0">
                <a:latin typeface="Liberation Mono"/>
                <a:cs typeface="Arial" panose="020B0604020202020204" pitchFamily="34" charset="0"/>
              </a:rPr>
              <a:t> newbooks;</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a:t>
            </a:r>
            <a:r>
              <a:rPr lang="en-US" dirty="0">
                <a:latin typeface="Liberation Mono"/>
                <a:cs typeface="Arial" panose="020B0604020202020204" pitchFamily="34" charset="0"/>
              </a:rPr>
              <a:t> books </a:t>
            </a:r>
            <a:r>
              <a:rPr lang="en-US" dirty="0">
                <a:solidFill>
                  <a:schemeClr val="accent4">
                    <a:lumMod val="50000"/>
                  </a:schemeClr>
                </a:solidFill>
                <a:latin typeface="Liberation Mono"/>
                <a:ea typeface="Times New Roman" panose="02020603050405020304" pitchFamily="18" charset="0"/>
              </a:rPr>
              <a:t>INTERSECT</a:t>
            </a:r>
            <a:r>
              <a:rPr lang="en-US" dirty="0">
                <a:latin typeface="Liberation Mono"/>
                <a:cs typeface="Arial" panose="020B0604020202020204" pitchFamily="34" charset="0"/>
              </a:rPr>
              <a:t> </a:t>
            </a:r>
            <a:r>
              <a:rPr lang="en-US" dirty="0">
                <a:solidFill>
                  <a:schemeClr val="accent4">
                    <a:lumMod val="50000"/>
                  </a:schemeClr>
                </a:solidFill>
                <a:latin typeface="Liberation Mono"/>
              </a:rPr>
              <a:t>ALL</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a:t>
            </a:r>
            <a:r>
              <a:rPr lang="en-US" dirty="0">
                <a:latin typeface="Liberation Mono"/>
                <a:cs typeface="Arial" panose="020B0604020202020204" pitchFamily="34" charset="0"/>
              </a:rPr>
              <a:t> newbooks;</a:t>
            </a:r>
          </a:p>
        </p:txBody>
      </p:sp>
      <p:sp>
        <p:nvSpPr>
          <p:cNvPr id="7" name="Rectangle 6">
            <a:extLst>
              <a:ext uri="{FF2B5EF4-FFF2-40B4-BE49-F238E27FC236}">
                <a16:creationId xmlns:a16="http://schemas.microsoft.com/office/drawing/2014/main" id="{DBA8B64B-B7D9-2951-2FAA-B39362848D6B}"/>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1368009141"/>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minus </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AAAD19BB-2157-5D1D-F9B5-F3B5AB7B3AA0}"/>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356636202"/>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3029436"/>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sequences</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4037002"/>
            <a:ext cx="11546185"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To-do</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8FFE5C14-1D5D-674C-1ED6-665F106EF02E}"/>
              </a:ext>
            </a:extLst>
          </p:cNvPr>
          <p:cNvSpPr/>
          <p:nvPr/>
        </p:nvSpPr>
        <p:spPr>
          <a:xfrm>
            <a:off x="310455" y="4941168"/>
            <a:ext cx="11546186" cy="1600438"/>
          </a:xfrm>
          <a:prstGeom prst="rect">
            <a:avLst/>
          </a:prstGeom>
        </p:spPr>
        <p:txBody>
          <a:bodyPr wrap="square">
            <a:spAutoFit/>
          </a:bodyPr>
          <a:lstStyle/>
          <a:p>
            <a:r>
              <a:rPr lang="en-US" sz="2200" dirty="0">
                <a:solidFill>
                  <a:srgbClr val="FF0000"/>
                </a:solidFill>
                <a:latin typeface="Arial" pitchFamily="34" charset="0"/>
                <a:cs typeface="Arial" pitchFamily="34" charset="0"/>
              </a:rPr>
              <a:t>Remember:</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data type of a sequence must be a numeric type, the default is BIGINT.</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Sequence can produce only integer values.</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Used values are never re-used, even when the transaction is rolled back.</a:t>
            </a:r>
            <a:endParaRPr lang="en-US" sz="2000" dirty="0">
              <a:solidFill>
                <a:srgbClr val="FF0000"/>
              </a:solidFill>
              <a:latin typeface="Liberation Mono"/>
              <a:cs typeface="Arial" panose="020B0604020202020204" pitchFamily="34" charset="0"/>
            </a:endParaRPr>
          </a:p>
        </p:txBody>
      </p:sp>
      <p:graphicFrame>
        <p:nvGraphicFramePr>
          <p:cNvPr id="6" name="Table 5">
            <a:extLst>
              <a:ext uri="{FF2B5EF4-FFF2-40B4-BE49-F238E27FC236}">
                <a16:creationId xmlns:a16="http://schemas.microsoft.com/office/drawing/2014/main" id="{D0CB4446-B492-29FC-E4BB-F3995D3FADAE}"/>
              </a:ext>
            </a:extLst>
          </p:cNvPr>
          <p:cNvGraphicFramePr>
            <a:graphicFrameLocks noGrp="1"/>
          </p:cNvGraphicFramePr>
          <p:nvPr>
            <p:extLst>
              <p:ext uri="{D42A27DB-BD31-4B8C-83A1-F6EECF244321}">
                <p14:modId xmlns:p14="http://schemas.microsoft.com/office/powerpoint/2010/main" val="1446199321"/>
              </p:ext>
            </p:extLst>
          </p:nvPr>
        </p:nvGraphicFramePr>
        <p:xfrm>
          <a:off x="191344" y="116632"/>
          <a:ext cx="11809312" cy="2654298"/>
        </p:xfrm>
        <a:graphic>
          <a:graphicData uri="http://schemas.openxmlformats.org/drawingml/2006/table">
            <a:tbl>
              <a:tblPr firstRow="1" bandRow="1">
                <a:tableStyleId>{7E9639D4-E3E2-4D34-9284-5A2195B3D0D7}</a:tableStyleId>
              </a:tblPr>
              <a:tblGrid>
                <a:gridCol w="2520280">
                  <a:extLst>
                    <a:ext uri="{9D8B030D-6E8A-4147-A177-3AD203B41FA5}">
                      <a16:colId xmlns:a16="http://schemas.microsoft.com/office/drawing/2014/main" val="20000"/>
                    </a:ext>
                  </a:extLst>
                </a:gridCol>
                <a:gridCol w="928903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Type</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Range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chemeClr val="tx2"/>
                          </a:solidFill>
                          <a:latin typeface="Liberation Mono"/>
                          <a:ea typeface="+mn-ea"/>
                          <a:cs typeface="+mn-cs"/>
                        </a:rPr>
                        <a:t>  TINYINT</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values are between -128 and 127</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SMALLINT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values are between -32768 and 32767</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INT / INTEGER</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values are between -2147483648 and 2147483647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BIGINT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values are between -9223372036854775808 and 9223372036854775807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to-do</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646832441"/>
                  </a:ext>
                </a:extLst>
              </a:tr>
            </a:tbl>
          </a:graphicData>
        </a:graphic>
      </p:graphicFrame>
    </p:spTree>
    <p:extLst>
      <p:ext uri="{BB962C8B-B14F-4D97-AF65-F5344CB8AC3E}">
        <p14:creationId xmlns:p14="http://schemas.microsoft.com/office/powerpoint/2010/main" val="3292041375"/>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sequence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97EB69AB-9923-CB3A-3D43-D0E03D8B5882}"/>
              </a:ext>
            </a:extLst>
          </p:cNvPr>
          <p:cNvSpPr/>
          <p:nvPr/>
        </p:nvSpPr>
        <p:spPr>
          <a:xfrm>
            <a:off x="190550" y="457502"/>
            <a:ext cx="11810106" cy="3724096"/>
          </a:xfrm>
          <a:prstGeom prst="rect">
            <a:avLst/>
          </a:prstGeom>
        </p:spPr>
        <p:txBody>
          <a:bodyPr wrap="square">
            <a:spAutoFit/>
          </a:bodyPr>
          <a:lstStyle/>
          <a:p>
            <a:r>
              <a:rPr lang="en-IN" sz="2000" dirty="0">
                <a:solidFill>
                  <a:srgbClr val="0077AA"/>
                </a:solidFill>
                <a:latin typeface="Liberation Mono"/>
              </a:rPr>
              <a:t>CREATE SEQUENCE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sequenceName</a:t>
            </a:r>
          </a:p>
          <a:p>
            <a:r>
              <a:rPr lang="en-IN" sz="2000" dirty="0">
                <a:solidFill>
                  <a:srgbClr val="0077AA"/>
                </a:solidFill>
                <a:latin typeface="Liberation Mono"/>
              </a:rPr>
              <a:t>    [ </a:t>
            </a:r>
            <a:r>
              <a:rPr lang="en-IN" sz="2000" dirty="0">
                <a:solidFill>
                  <a:schemeClr val="tx1">
                    <a:lumMod val="75000"/>
                    <a:lumOff val="25000"/>
                  </a:schemeClr>
                </a:solidFill>
                <a:latin typeface="Liberation Mono"/>
              </a:rPr>
              <a:t>AS dataType ]</a:t>
            </a:r>
          </a:p>
          <a:p>
            <a:r>
              <a:rPr lang="en-IN" sz="2000" dirty="0">
                <a:solidFill>
                  <a:srgbClr val="0077AA"/>
                </a:solidFill>
                <a:latin typeface="Liberation Mono"/>
              </a:rPr>
              <a:t>    </a:t>
            </a:r>
            <a:r>
              <a:rPr lang="en-IN" sz="2000" i="1" dirty="0">
                <a:solidFill>
                  <a:schemeClr val="accent4">
                    <a:lumMod val="50000"/>
                  </a:schemeClr>
                </a:solidFill>
                <a:latin typeface="Liberation Mono"/>
              </a:rPr>
              <a:t>sequenceOption</a:t>
            </a:r>
          </a:p>
          <a:p>
            <a:r>
              <a:rPr lang="en-IN" sz="800" dirty="0">
                <a:solidFill>
                  <a:schemeClr val="tx1">
                    <a:lumMod val="75000"/>
                    <a:lumOff val="25000"/>
                  </a:schemeClr>
                </a:solidFill>
                <a:latin typeface="Liberation Mono"/>
              </a:rPr>
              <a:t>    </a:t>
            </a:r>
          </a:p>
          <a:p>
            <a:endParaRPr lang="en-IN" sz="800" dirty="0">
              <a:solidFill>
                <a:schemeClr val="tx1">
                  <a:lumMod val="75000"/>
                  <a:lumOff val="25000"/>
                </a:schemeClr>
              </a:solidFill>
              <a:latin typeface="Liberation Mono"/>
            </a:endParaRPr>
          </a:p>
          <a:p>
            <a:r>
              <a:rPr lang="en-US" sz="2000" dirty="0">
                <a:solidFill>
                  <a:srgbClr val="000000"/>
                </a:solidFill>
                <a:latin typeface="Liberation Mono"/>
              </a:rPr>
              <a:t>   [  </a:t>
            </a:r>
            <a:r>
              <a:rPr lang="en-US" sz="2000" i="1" dirty="0">
                <a:solidFill>
                  <a:schemeClr val="accent4">
                    <a:lumMod val="50000"/>
                  </a:schemeClr>
                </a:solidFill>
                <a:latin typeface="Liberation Mono"/>
              </a:rPr>
              <a:t>sequenceOption</a:t>
            </a:r>
          </a:p>
          <a:p>
            <a:pPr marL="808038" indent="-457200">
              <a:buAutoNum type="arabicPeriod"/>
            </a:pPr>
            <a:r>
              <a:rPr lang="en-US" sz="2000" dirty="0">
                <a:solidFill>
                  <a:srgbClr val="000000"/>
                </a:solidFill>
                <a:latin typeface="Liberation Mono"/>
              </a:rPr>
              <a:t>START WITH long</a:t>
            </a:r>
          </a:p>
          <a:p>
            <a:pPr marL="808038" indent="-457200">
              <a:buAutoNum type="arabicPeriod"/>
            </a:pPr>
            <a:r>
              <a:rPr lang="en-US" sz="2000" dirty="0">
                <a:solidFill>
                  <a:srgbClr val="000000"/>
                </a:solidFill>
                <a:latin typeface="Liberation Mono"/>
              </a:rPr>
              <a:t>INCREMENT BY long</a:t>
            </a:r>
          </a:p>
          <a:p>
            <a:pPr marL="808038" indent="-457200">
              <a:buAutoNum type="arabicPeriod"/>
            </a:pPr>
            <a:r>
              <a:rPr lang="en-US" sz="2000" dirty="0">
                <a:solidFill>
                  <a:srgbClr val="000000"/>
                </a:solidFill>
                <a:latin typeface="Liberation Mono"/>
              </a:rPr>
              <a:t>MAXVALUE long</a:t>
            </a:r>
          </a:p>
          <a:p>
            <a:pPr marL="808038" indent="-457200">
              <a:buAutoNum type="arabicPeriod"/>
            </a:pPr>
            <a:r>
              <a:rPr lang="en-US" sz="2000" dirty="0">
                <a:solidFill>
                  <a:srgbClr val="000000"/>
                </a:solidFill>
                <a:latin typeface="Liberation Mono"/>
              </a:rPr>
              <a:t>MINVALUE long</a:t>
            </a:r>
          </a:p>
          <a:p>
            <a:pPr marL="808038" indent="-457200">
              <a:buAutoNum type="arabicPeriod"/>
            </a:pPr>
            <a:r>
              <a:rPr lang="en-US" sz="2000" dirty="0">
                <a:solidFill>
                  <a:srgbClr val="000000"/>
                </a:solidFill>
                <a:latin typeface="Liberation Mono"/>
              </a:rPr>
              <a:t>CACHE long</a:t>
            </a:r>
          </a:p>
          <a:p>
            <a:pPr marL="808038" indent="-457200">
              <a:buAutoNum type="arabicPeriod"/>
            </a:pPr>
            <a:r>
              <a:rPr lang="en-US" sz="2000" dirty="0">
                <a:solidFill>
                  <a:srgbClr val="000000"/>
                </a:solidFill>
                <a:latin typeface="Liberation Mono"/>
              </a:rPr>
              <a:t>CYCLE</a:t>
            </a:r>
          </a:p>
          <a:p>
            <a:r>
              <a:rPr lang="en-US" sz="2000" dirty="0">
                <a:solidFill>
                  <a:srgbClr val="000000"/>
                </a:solidFill>
                <a:latin typeface="Liberation Mono"/>
              </a:rPr>
              <a:t>   ]</a:t>
            </a:r>
            <a:endParaRPr lang="en-IN" sz="2000" dirty="0">
              <a:solidFill>
                <a:srgbClr val="000000"/>
              </a:solidFill>
              <a:latin typeface="Liberation Mono"/>
            </a:endParaRPr>
          </a:p>
        </p:txBody>
      </p:sp>
      <p:sp>
        <p:nvSpPr>
          <p:cNvPr id="7" name="TextBox 6">
            <a:extLst>
              <a:ext uri="{FF2B5EF4-FFF2-40B4-BE49-F238E27FC236}">
                <a16:creationId xmlns:a16="http://schemas.microsoft.com/office/drawing/2014/main" id="{82F5B3F2-1C90-6E9D-AB47-AD71A30B754B}"/>
              </a:ext>
            </a:extLst>
          </p:cNvPr>
          <p:cNvSpPr txBox="1"/>
          <p:nvPr/>
        </p:nvSpPr>
        <p:spPr>
          <a:xfrm>
            <a:off x="190550" y="4265801"/>
            <a:ext cx="1181010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AS </a:t>
            </a:r>
            <a:r>
              <a:rPr lang="en-IN" dirty="0">
                <a:solidFill>
                  <a:srgbClr val="834689"/>
                </a:solidFill>
                <a:latin typeface="Liberation Mono"/>
                <a:cs typeface="Arial" panose="020B0604020202020204" pitchFamily="34" charset="0"/>
              </a:rPr>
              <a:t>INT</a:t>
            </a:r>
            <a:r>
              <a:rPr lang="en-IN" dirty="0">
                <a:latin typeface="Liberation Mono"/>
              </a:rPr>
              <a:t>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CALL</a:t>
            </a:r>
            <a:r>
              <a:rPr lang="en-IN" dirty="0">
                <a:latin typeface="Liberation Mono"/>
              </a:rPr>
              <a:t> </a:t>
            </a:r>
            <a:r>
              <a:rPr lang="en-IN" dirty="0">
                <a:solidFill>
                  <a:srgbClr val="803A69"/>
                </a:solidFill>
                <a:latin typeface="Liberation Mono"/>
              </a:rPr>
              <a:t>NEXTVAL</a:t>
            </a:r>
            <a:r>
              <a:rPr lang="en-IN" dirty="0">
                <a:latin typeface="Liberation Mono"/>
              </a:rPr>
              <a:t>('s1');</a:t>
            </a:r>
          </a:p>
        </p:txBody>
      </p:sp>
    </p:spTree>
    <p:extLst>
      <p:ext uri="{BB962C8B-B14F-4D97-AF65-F5344CB8AC3E}">
        <p14:creationId xmlns:p14="http://schemas.microsoft.com/office/powerpoint/2010/main" val="859624197"/>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1484784"/>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37928" y="116632"/>
            <a:ext cx="9087544" cy="1200329"/>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a:t>
            </a:r>
            <a:r>
              <a:rPr lang="en-IN" sz="3600">
                <a:solidFill>
                  <a:srgbClr val="FE1212"/>
                </a:solidFill>
                <a:latin typeface="Segoe Print" panose="02000600000000000000" pitchFamily="2" charset="0"/>
              </a:rPr>
              <a:t>forever"</a:t>
            </a:r>
            <a:endParaRPr lang="en-IN" sz="3600" dirty="0">
              <a:solidFill>
                <a:srgbClr val="FE1212"/>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csvread file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34244041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a:t>
            </a:r>
            <a:r>
              <a:rPr lang="en-IN" sz="3200" i="1" dirty="0">
                <a:solidFill>
                  <a:srgbClr val="FF9900"/>
                </a:solidFill>
                <a:latin typeface="Arial" pitchFamily="34" charset="0"/>
                <a:cs typeface="Arial" pitchFamily="34" charset="0"/>
              </a:rPr>
              <a:t>csvread file with </a:t>
            </a:r>
            <a:r>
              <a:rPr lang="en-IN" sz="3200" i="1" dirty="0" err="1">
                <a:solidFill>
                  <a:srgbClr val="FF9900"/>
                </a:solidFill>
                <a:latin typeface="Arial" pitchFamily="34" charset="0"/>
                <a:cs typeface="Arial" pitchFamily="34" charset="0"/>
              </a:rPr>
              <a:t>headerline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138773"/>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212365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 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duration </a:t>
            </a:r>
            <a:r>
              <a:rPr lang="en-US" dirty="0">
                <a:solidFill>
                  <a:srgbClr val="0077AA"/>
                </a:solidFill>
                <a:latin typeface="Liberation Mono"/>
                <a:cs typeface="Arial" panose="020B0604020202020204" pitchFamily="34" charset="0"/>
              </a:rPr>
              <a:t>NULLS</a:t>
            </a:r>
            <a:r>
              <a:rPr lang="en-US" dirty="0">
                <a:latin typeface="Liberation Mono"/>
              </a:rPr>
              <a:t> </a:t>
            </a:r>
            <a:r>
              <a:rPr lang="en-US" dirty="0">
                <a:solidFill>
                  <a:srgbClr val="0077AA"/>
                </a:solidFill>
                <a:latin typeface="Liberation Mono"/>
                <a:cs typeface="Arial" panose="020B0604020202020204" pitchFamily="34" charset="0"/>
              </a:rPr>
              <a:t>LAST</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AS</a:t>
            </a:r>
            <a:r>
              <a:rPr lang="en-US" dirty="0">
                <a:latin typeface="Liberation Mono"/>
              </a:rPr>
              <a:t>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WHERE</a:t>
            </a:r>
            <a:r>
              <a:rPr lang="en-US" dirty="0">
                <a:latin typeface="Liberation Mono"/>
              </a:rPr>
              <a:t> duration </a:t>
            </a:r>
            <a:r>
              <a:rPr lang="en-US" dirty="0">
                <a:solidFill>
                  <a:schemeClr val="accent5">
                    <a:lumMod val="50000"/>
                  </a:schemeClr>
                </a:solidFill>
                <a:latin typeface="Liberation Mono"/>
              </a:rPr>
              <a:t>&gt;</a:t>
            </a:r>
            <a:r>
              <a:rPr lang="en-US" dirty="0">
                <a:latin typeface="Liberation Mono"/>
              </a:rPr>
              <a:t> 250;</a:t>
            </a:r>
            <a:r>
              <a:rPr lang="en-IN" dirty="0">
                <a:latin typeface="Liberation Mono"/>
              </a:rPr>
              <a:t> </a:t>
            </a:r>
          </a:p>
        </p:txBody>
      </p:sp>
    </p:spTree>
    <p:extLst>
      <p:ext uri="{BB962C8B-B14F-4D97-AF65-F5344CB8AC3E}">
        <p14:creationId xmlns:p14="http://schemas.microsoft.com/office/powerpoint/2010/main" val="20598479"/>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C805C6-2E59-C889-207B-5CB6FBEA9826}"/>
              </a:ext>
            </a:extLst>
          </p:cNvPr>
          <p:cNvSpPr/>
          <p:nvPr/>
        </p:nvSpPr>
        <p:spPr>
          <a:xfrm>
            <a:off x="191345" y="260648"/>
            <a:ext cx="5328592"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FIFO   QUESTIONS 1,2,3,4 ANSWER 1,2,3,4</a:t>
            </a:r>
            <a:endParaRPr lang="en-IN" sz="2000" dirty="0">
              <a:latin typeface="Palatino Linotype" panose="02040502050505030304" pitchFamily="18" charset="0"/>
              <a:cs typeface="Segoe UI Light" panose="020B0502040204020203" pitchFamily="34" charset="0"/>
            </a:endParaRPr>
          </a:p>
        </p:txBody>
      </p:sp>
      <p:sp>
        <p:nvSpPr>
          <p:cNvPr id="4" name="TextBox 3">
            <a:extLst>
              <a:ext uri="{FF2B5EF4-FFF2-40B4-BE49-F238E27FC236}">
                <a16:creationId xmlns:a16="http://schemas.microsoft.com/office/drawing/2014/main" id="{718534F4-0F36-64F1-144C-7E0417E38AF9}"/>
              </a:ext>
            </a:extLst>
          </p:cNvPr>
          <p:cNvSpPr txBox="1"/>
          <p:nvPr/>
        </p:nvSpPr>
        <p:spPr>
          <a:xfrm>
            <a:off x="407368" y="883959"/>
            <a:ext cx="10873208" cy="3416320"/>
          </a:xfrm>
          <a:prstGeom prst="rect">
            <a:avLst/>
          </a:prstGeom>
          <a:noFill/>
        </p:spPr>
        <p:txBody>
          <a:bodyPr wrap="square">
            <a:spAutoFit/>
          </a:bodyPr>
          <a:lstStyle/>
          <a:p>
            <a:r>
              <a:rPr lang="en-IN" dirty="0">
                <a:latin typeface="Liberation Mono"/>
              </a:rPr>
              <a:t>CREATE ALIAS CONVERT_COUNTRY_CODE AS '</a:t>
            </a:r>
          </a:p>
          <a:p>
            <a:r>
              <a:rPr lang="en-IN" dirty="0">
                <a:latin typeface="Liberation Mono"/>
              </a:rPr>
              <a:t>    String </a:t>
            </a:r>
            <a:r>
              <a:rPr lang="en-IN" dirty="0" err="1">
                <a:latin typeface="Liberation Mono"/>
              </a:rPr>
              <a:t>convertCountryCode</a:t>
            </a:r>
            <a:r>
              <a:rPr lang="en-IN" dirty="0">
                <a:latin typeface="Liberation Mono"/>
              </a:rPr>
              <a:t>(String </a:t>
            </a:r>
            <a:r>
              <a:rPr lang="en-IN" dirty="0" err="1">
                <a:latin typeface="Liberation Mono"/>
              </a:rPr>
              <a:t>country_code</a:t>
            </a:r>
            <a:r>
              <a:rPr lang="en-IN" dirty="0">
                <a:latin typeface="Liberation Mono"/>
              </a:rPr>
              <a:t>) {</a:t>
            </a:r>
          </a:p>
          <a:p>
            <a:r>
              <a:rPr lang="en-IN" dirty="0">
                <a:latin typeface="Liberation Mono"/>
              </a:rPr>
              <a:t>        switch(</a:t>
            </a:r>
            <a:r>
              <a:rPr lang="en-IN" dirty="0" err="1">
                <a:latin typeface="Liberation Mono"/>
              </a:rPr>
              <a:t>country_code</a:t>
            </a:r>
            <a:r>
              <a:rPr lang="en-IN" dirty="0">
                <a:latin typeface="Liberation Mono"/>
              </a:rPr>
              <a:t>) {</a:t>
            </a:r>
          </a:p>
          <a:p>
            <a:r>
              <a:rPr lang="en-IN" dirty="0">
                <a:latin typeface="Liberation Mono"/>
              </a:rPr>
              <a:t>            case "UK": return "United Kingdom";</a:t>
            </a:r>
          </a:p>
          <a:p>
            <a:r>
              <a:rPr lang="en-IN" dirty="0">
                <a:latin typeface="Liberation Mono"/>
              </a:rPr>
              <a:t>            case "US": return "United States";</a:t>
            </a:r>
          </a:p>
          <a:p>
            <a:r>
              <a:rPr lang="en-IN" dirty="0">
                <a:latin typeface="Liberation Mono"/>
              </a:rPr>
              <a:t>            // Skipping the rest of the cases...</a:t>
            </a:r>
          </a:p>
          <a:p>
            <a:r>
              <a:rPr lang="en-IN" dirty="0">
                <a:latin typeface="Liberation Mono"/>
              </a:rPr>
              <a:t>            default: return </a:t>
            </a:r>
            <a:r>
              <a:rPr lang="en-IN" dirty="0" err="1">
                <a:latin typeface="Liberation Mono"/>
              </a:rPr>
              <a:t>country_code</a:t>
            </a:r>
            <a:r>
              <a:rPr lang="en-IN" dirty="0">
                <a:latin typeface="Liberation Mono"/>
              </a:rPr>
              <a:t>;</a:t>
            </a:r>
          </a:p>
          <a:p>
            <a:r>
              <a:rPr lang="en-IN" dirty="0">
                <a:latin typeface="Liberation Mono"/>
              </a:rPr>
              <a:t>        }</a:t>
            </a:r>
          </a:p>
          <a:p>
            <a:r>
              <a:rPr lang="en-IN" dirty="0">
                <a:latin typeface="Liberation Mono"/>
              </a:rPr>
              <a:t>    }</a:t>
            </a:r>
          </a:p>
          <a:p>
            <a:r>
              <a:rPr lang="en-IN" dirty="0">
                <a:latin typeface="Liberation Mono"/>
              </a:rPr>
              <a:t>';</a:t>
            </a:r>
          </a:p>
          <a:p>
            <a:endParaRPr lang="en-IN" dirty="0">
              <a:latin typeface="Liberation Mono"/>
            </a:endParaRPr>
          </a:p>
          <a:p>
            <a:r>
              <a:rPr lang="en-IN" dirty="0">
                <a:latin typeface="Liberation Mono"/>
              </a:rPr>
              <a:t>SELECT CONVERT_COUNTRY_CODE('UK');</a:t>
            </a:r>
          </a:p>
        </p:txBody>
      </p:sp>
      <p:sp>
        <p:nvSpPr>
          <p:cNvPr id="6" name="TextBox 5">
            <a:extLst>
              <a:ext uri="{FF2B5EF4-FFF2-40B4-BE49-F238E27FC236}">
                <a16:creationId xmlns:a16="http://schemas.microsoft.com/office/drawing/2014/main" id="{1B259286-5FF5-D5A5-E40B-FDEEB466B352}"/>
              </a:ext>
            </a:extLst>
          </p:cNvPr>
          <p:cNvSpPr txBox="1"/>
          <p:nvPr/>
        </p:nvSpPr>
        <p:spPr>
          <a:xfrm>
            <a:off x="407368" y="4515979"/>
            <a:ext cx="11161240" cy="2308324"/>
          </a:xfrm>
          <a:prstGeom prst="rect">
            <a:avLst/>
          </a:prstGeom>
          <a:noFill/>
        </p:spPr>
        <p:txBody>
          <a:bodyPr wrap="square">
            <a:spAutoFit/>
          </a:bodyPr>
          <a:lstStyle/>
          <a:p>
            <a:r>
              <a:rPr lang="en-IN" dirty="0"/>
              <a:t>CREATE ALIAS XXX AS '</a:t>
            </a:r>
          </a:p>
          <a:p>
            <a:r>
              <a:rPr lang="en-IN" dirty="0"/>
              <a:t>    String </a:t>
            </a:r>
            <a:r>
              <a:rPr lang="en-IN" dirty="0" err="1"/>
              <a:t>reverseString</a:t>
            </a:r>
            <a:r>
              <a:rPr lang="en-IN" dirty="0"/>
              <a:t>(String input) {</a:t>
            </a:r>
          </a:p>
          <a:p>
            <a:r>
              <a:rPr lang="en-IN" dirty="0"/>
              <a:t>        StringBuilder reversed = new StringBuilder(input);</a:t>
            </a:r>
          </a:p>
          <a:p>
            <a:r>
              <a:rPr lang="en-IN" dirty="0"/>
              <a:t>        return </a:t>
            </a:r>
            <a:r>
              <a:rPr lang="en-IN" dirty="0" err="1"/>
              <a:t>reversed.reverse</a:t>
            </a:r>
            <a:r>
              <a:rPr lang="en-IN" dirty="0"/>
              <a:t>().</a:t>
            </a:r>
            <a:r>
              <a:rPr lang="en-IN" dirty="0" err="1"/>
              <a:t>toString</a:t>
            </a:r>
            <a:r>
              <a:rPr lang="en-IN" dirty="0"/>
              <a:t>();</a:t>
            </a:r>
          </a:p>
          <a:p>
            <a:r>
              <a:rPr lang="en-IN" dirty="0"/>
              <a:t>    }</a:t>
            </a:r>
          </a:p>
          <a:p>
            <a:r>
              <a:rPr lang="en-IN" dirty="0"/>
              <a:t>';</a:t>
            </a:r>
          </a:p>
          <a:p>
            <a:endParaRPr lang="en-IN" dirty="0"/>
          </a:p>
          <a:p>
            <a:r>
              <a:rPr lang="en-IN" dirty="0"/>
              <a:t>SELECT XXX ('123');</a:t>
            </a:r>
          </a:p>
        </p:txBody>
      </p:sp>
    </p:spTree>
    <p:extLst>
      <p:ext uri="{BB962C8B-B14F-4D97-AF65-F5344CB8AC3E}">
        <p14:creationId xmlns:p14="http://schemas.microsoft.com/office/powerpoint/2010/main" val="4076487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p>
        </p:txBody>
      </p:sp>
      <p:sp>
        <p:nvSpPr>
          <p:cNvPr id="5" name="Rectangle 4"/>
          <p:cNvSpPr/>
          <p:nvPr/>
        </p:nvSpPr>
        <p:spPr>
          <a:xfrm>
            <a:off x="1676400" y="76201"/>
            <a:ext cx="8839200" cy="430887"/>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
        <p:nvSpPr>
          <p:cNvPr id="7" name="Rectangle 6">
            <a:extLst>
              <a:ext uri="{FF2B5EF4-FFF2-40B4-BE49-F238E27FC236}">
                <a16:creationId xmlns:a16="http://schemas.microsoft.com/office/drawing/2014/main" id="{6A1337E7-EA2D-4FF4-8F1A-0FD70109FB9D}"/>
              </a:ext>
            </a:extLst>
          </p:cNvPr>
          <p:cNvSpPr/>
          <p:nvPr/>
        </p:nvSpPr>
        <p:spPr>
          <a:xfrm>
            <a:off x="2166300" y="3095963"/>
            <a:ext cx="7846373" cy="400110"/>
          </a:xfrm>
          <a:prstGeom prst="rect">
            <a:avLst/>
          </a:prstGeom>
          <a:noFill/>
        </p:spPr>
        <p:txBody>
          <a:bodyPr wrap="square">
            <a:spAutoFit/>
          </a:bodyPr>
          <a:lstStyle/>
          <a:p>
            <a:r>
              <a:rPr lang="en-IN" sz="2000" dirty="0">
                <a:latin typeface="Palatino Linotype" panose="02040502050505030304" pitchFamily="18" charset="0"/>
                <a:cs typeface="Segoe UI Light" panose="020B0502040204020203" pitchFamily="34" charset="0"/>
              </a:rPr>
              <a:t>Use a </a:t>
            </a:r>
            <a:r>
              <a:rPr lang="en-IN" sz="2000" b="1" dirty="0">
                <a:latin typeface="Palatino Linotype" panose="02040502050505030304" pitchFamily="18" charset="0"/>
                <a:cs typeface="Segoe UI Light" panose="020B0502040204020203" pitchFamily="34" charset="0"/>
              </a:rPr>
              <a:t>CREATE TABLE </a:t>
            </a:r>
            <a:r>
              <a:rPr lang="en-IN" sz="2000" dirty="0">
                <a:latin typeface="Palatino Linotype" panose="02040502050505030304" pitchFamily="18" charset="0"/>
                <a:cs typeface="Segoe UI Light" panose="020B0502040204020203" pitchFamily="34" charset="0"/>
              </a:rPr>
              <a:t>statement to specify the layout of your table.</a:t>
            </a:r>
          </a:p>
        </p:txBody>
      </p:sp>
      <p:sp>
        <p:nvSpPr>
          <p:cNvPr id="4" name="TextBox 3">
            <a:extLst>
              <a:ext uri="{FF2B5EF4-FFF2-40B4-BE49-F238E27FC236}">
                <a16:creationId xmlns:a16="http://schemas.microsoft.com/office/drawing/2014/main" id="{69523868-59F5-570E-A2CA-A69C162901DC}"/>
              </a:ext>
            </a:extLst>
          </p:cNvPr>
          <p:cNvSpPr txBox="1"/>
          <p:nvPr/>
        </p:nvSpPr>
        <p:spPr>
          <a:xfrm>
            <a:off x="335360" y="4314725"/>
            <a:ext cx="11305256" cy="369332"/>
          </a:xfrm>
          <a:prstGeom prst="rect">
            <a:avLst/>
          </a:prstGeom>
          <a:noFill/>
        </p:spPr>
        <p:txBody>
          <a:bodyPr wrap="square">
            <a:spAutoFit/>
          </a:bodyPr>
          <a:lstStyle/>
          <a:p>
            <a:r>
              <a:rPr lang="en-IN" dirty="0"/>
              <a:t>Generated columns may not have DEFAULT or ON UPDATE expressions.</a:t>
            </a:r>
          </a:p>
        </p:txBody>
      </p:sp>
    </p:spTree>
    <p:extLst>
      <p:ext uri="{BB962C8B-B14F-4D97-AF65-F5344CB8AC3E}">
        <p14:creationId xmlns:p14="http://schemas.microsoft.com/office/powerpoint/2010/main" val="1118996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457502"/>
            <a:ext cx="11810106" cy="6186309"/>
          </a:xfrm>
          <a:prstGeom prst="rect">
            <a:avLst/>
          </a:prstGeom>
        </p:spPr>
        <p:txBody>
          <a:bodyPr wrap="square">
            <a:spAutoFit/>
          </a:bodyPr>
          <a:lstStyle/>
          <a:p>
            <a:r>
              <a:rPr lang="en-IN" sz="2000" dirty="0">
                <a:solidFill>
                  <a:srgbClr val="0077AA"/>
                </a:solidFill>
                <a:latin typeface="Liberation Mono"/>
              </a:rPr>
              <a:t>CREATE </a:t>
            </a:r>
            <a:r>
              <a:rPr lang="en-IN" sz="2000" dirty="0">
                <a:latin typeface="Liberation Mono"/>
              </a:rPr>
              <a:t>{</a:t>
            </a:r>
            <a:r>
              <a:rPr lang="en-IN" sz="2000" dirty="0">
                <a:solidFill>
                  <a:srgbClr val="0077AA"/>
                </a:solidFill>
                <a:latin typeface="Liberation Mono"/>
              </a:rPr>
              <a:t> </a:t>
            </a:r>
            <a:r>
              <a:rPr lang="en-IN" sz="2000" i="1" dirty="0">
                <a:solidFill>
                  <a:srgbClr val="0077AA"/>
                </a:solidFill>
                <a:latin typeface="Liberation Mono"/>
              </a:rPr>
              <a:t>CACHED</a:t>
            </a:r>
            <a:r>
              <a:rPr lang="en-IN" sz="2000" b="0" i="0" dirty="0">
                <a:solidFill>
                  <a:srgbClr val="000000"/>
                </a:solidFill>
                <a:effectLst/>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b="0" i="0" dirty="0">
                <a:solidFill>
                  <a:srgbClr val="000000"/>
                </a:solidFill>
                <a:effectLst/>
                <a:latin typeface="Liberation Mono"/>
              </a:rPr>
              <a:t> </a:t>
            </a:r>
            <a:r>
              <a:rPr lang="en-IN" sz="2000" i="1" dirty="0">
                <a:solidFill>
                  <a:srgbClr val="0077AA"/>
                </a:solidFill>
                <a:latin typeface="Liberation Mono"/>
              </a:rPr>
              <a:t>MEMORY</a:t>
            </a:r>
            <a:r>
              <a:rPr lang="en-IN" sz="2000" b="0" i="0" dirty="0">
                <a:solidFill>
                  <a:srgbClr val="000000"/>
                </a:solidFill>
                <a:effectLst/>
                <a:latin typeface="Liberation Mono"/>
              </a:rPr>
              <a:t> </a:t>
            </a:r>
            <a:r>
              <a:rPr lang="en-IN" sz="2000" dirty="0">
                <a:latin typeface="Liberation Mono"/>
              </a:rPr>
              <a:t>}</a:t>
            </a:r>
            <a:r>
              <a:rPr lang="en-IN" sz="2000" dirty="0">
                <a:solidFill>
                  <a:srgbClr val="0077AA"/>
                </a:solidFill>
                <a:latin typeface="Liberation Mono"/>
              </a:rPr>
              <a:t>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     </a:t>
            </a:r>
            <a:r>
              <a:rPr lang="en-IN" sz="2000" dirty="0">
                <a:solidFill>
                  <a:srgbClr val="39AE0A"/>
                </a:solidFill>
                <a:latin typeface="Liberation Mono"/>
              </a:rPr>
              <a:t>// </a:t>
            </a:r>
            <a:r>
              <a:rPr lang="en-US" sz="2000" dirty="0">
                <a:solidFill>
                  <a:srgbClr val="39AE0A"/>
                </a:solidFill>
                <a:latin typeface="Liberation Mono"/>
              </a:rPr>
              <a:t>Tables with the NOT PERSISTENT modifier are kept fully in memory, and all rows are lost</a:t>
            </a:r>
          </a:p>
          <a:p>
            <a:r>
              <a:rPr lang="en-US" sz="2000" dirty="0">
                <a:solidFill>
                  <a:srgbClr val="39AE0A"/>
                </a:solidFill>
                <a:latin typeface="Liberation Mono"/>
              </a:rPr>
              <a:t>                                             when the database is closed.</a:t>
            </a:r>
            <a:endParaRPr lang="en-IN" sz="2000" dirty="0">
              <a:solidFill>
                <a:srgbClr val="39AE0A"/>
              </a:solidFill>
              <a:latin typeface="Liberation Mono"/>
            </a:endParaRPr>
          </a:p>
          <a:p>
            <a:r>
              <a:rPr lang="en-IN" sz="2000" dirty="0">
                <a:solidFill>
                  <a:srgbClr val="0077AA"/>
                </a:solidFill>
                <a:latin typeface="Liberation Mono"/>
              </a:rPr>
              <a:t>   </a:t>
            </a:r>
            <a:r>
              <a:rPr lang="en-IN" sz="2000" dirty="0">
                <a:latin typeface="Liberation Mono"/>
              </a:rPr>
              <a:t>[ </a:t>
            </a:r>
            <a:r>
              <a:rPr lang="en-IN" sz="2000" dirty="0">
                <a:solidFill>
                  <a:srgbClr val="0077AA"/>
                </a:solidFill>
                <a:latin typeface="Liberation Mono"/>
              </a:rPr>
              <a:t> AS </a:t>
            </a:r>
            <a:r>
              <a:rPr lang="en-IN" sz="2000" dirty="0">
                <a:latin typeface="Liberation Mono"/>
              </a:rPr>
              <a:t>{</a:t>
            </a:r>
            <a:r>
              <a:rPr lang="en-IN" sz="2000" dirty="0">
                <a:solidFill>
                  <a:srgbClr val="0077AA"/>
                </a:solidFill>
                <a:latin typeface="Liberation Mono"/>
              </a:rPr>
              <a:t> </a:t>
            </a:r>
            <a:r>
              <a:rPr lang="en-IN" sz="2000" dirty="0">
                <a:latin typeface="Liberation Mono"/>
              </a:rPr>
              <a:t>( </a:t>
            </a:r>
            <a:r>
              <a:rPr lang="en-IN" sz="2000" b="1" i="1" dirty="0">
                <a:latin typeface="Liberation Mono"/>
              </a:rPr>
              <a:t>query</a:t>
            </a:r>
            <a:r>
              <a:rPr lang="en-IN" sz="2000" dirty="0">
                <a:latin typeface="Liberation Mono"/>
              </a:rPr>
              <a:t> ) </a:t>
            </a:r>
            <a:r>
              <a:rPr lang="en-IN" sz="2000" dirty="0">
                <a:solidFill>
                  <a:srgbClr val="0077AA"/>
                </a:solidFill>
                <a:latin typeface="Liberation Mono"/>
              </a:rPr>
              <a:t>WITH NO DATA |  </a:t>
            </a:r>
            <a:r>
              <a:rPr lang="en-IN" sz="2000" dirty="0">
                <a:latin typeface="Liberation Mono"/>
              </a:rPr>
              <a:t>]</a:t>
            </a:r>
          </a:p>
          <a:p>
            <a:endParaRPr lang="en-IN" sz="800" dirty="0">
              <a:solidFill>
                <a:schemeClr val="tx1">
                  <a:lumMod val="75000"/>
                  <a:lumOff val="25000"/>
                </a:schemeClr>
              </a:solidFill>
              <a:latin typeface="Liberation Mono"/>
            </a:endParaRPr>
          </a:p>
          <a:p>
            <a:r>
              <a:rPr lang="en-IN" sz="2000" i="1" dirty="0">
                <a:solidFill>
                  <a:schemeClr val="accent4">
                    <a:lumMod val="50000"/>
                  </a:schemeClr>
                </a:solidFill>
                <a:latin typeface="Liberation Mono"/>
              </a:rPr>
              <a:t>columnDefination</a:t>
            </a:r>
            <a:endParaRPr lang="en-IN" sz="2000" i="1" dirty="0">
              <a:solidFill>
                <a:schemeClr val="tx1">
                  <a:lumMod val="75000"/>
                  <a:lumOff val="25000"/>
                </a:schemeClr>
              </a:solidFill>
              <a:latin typeface="Liberation Mono"/>
            </a:endParaRPr>
          </a:p>
          <a:p>
            <a:pPr marL="622300" indent="-457200">
              <a:buAutoNum type="arabicPeriod"/>
            </a:pPr>
            <a:r>
              <a:rPr lang="en-IN" sz="2000" dirty="0">
                <a:solidFill>
                  <a:srgbClr val="000000"/>
                </a:solidFill>
                <a:latin typeface="Liberation Mono"/>
              </a:rPr>
              <a:t>DEFAULT { </a:t>
            </a:r>
            <a:r>
              <a:rPr lang="en-IN" sz="2000" i="1" dirty="0">
                <a:solidFill>
                  <a:srgbClr val="000000"/>
                </a:solidFill>
                <a:latin typeface="Liberation Mono"/>
              </a:rPr>
              <a:t>string</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000000"/>
                </a:solidFill>
                <a:latin typeface="Liberation Mono"/>
              </a:rPr>
              <a:t>integer</a:t>
            </a:r>
            <a:r>
              <a:rPr lang="en-IN" sz="2000" dirty="0">
                <a:solidFill>
                  <a:srgbClr val="000000"/>
                </a:solidFill>
                <a:latin typeface="Liberation Mono"/>
              </a:rPr>
              <a:t> }</a:t>
            </a:r>
          </a:p>
          <a:p>
            <a:pPr marL="622300" indent="-457200">
              <a:buAutoNum type="arabicPeriod"/>
            </a:pPr>
            <a:r>
              <a:rPr lang="en-IN" sz="2000" dirty="0">
                <a:solidFill>
                  <a:srgbClr val="000000"/>
                </a:solidFill>
                <a:latin typeface="Liberation Mono"/>
              </a:rPr>
              <a:t>VISIBLE  / INVISIBLE</a:t>
            </a:r>
          </a:p>
          <a:p>
            <a:pPr marL="622300" indent="-457200">
              <a:buAutoNum type="arabicPeriod"/>
            </a:pPr>
            <a:r>
              <a:rPr lang="en-IN" sz="2000" dirty="0">
                <a:solidFill>
                  <a:srgbClr val="000000"/>
                </a:solidFill>
                <a:latin typeface="Liberation Mono"/>
              </a:rPr>
              <a:t>GENERATED ALWAYS AS ( { </a:t>
            </a:r>
            <a:r>
              <a:rPr lang="en-IN" sz="2000" i="1" dirty="0">
                <a:solidFill>
                  <a:srgbClr val="000000"/>
                </a:solidFill>
                <a:latin typeface="Liberation Mono"/>
              </a:rPr>
              <a:t>generatedColumnExpression</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FD8603"/>
                </a:solidFill>
                <a:latin typeface="Liberation Mono"/>
              </a:rPr>
              <a:t>NEXTVAL</a:t>
            </a:r>
            <a:r>
              <a:rPr lang="en-IN" sz="2000" dirty="0">
                <a:solidFill>
                  <a:srgbClr val="000000"/>
                </a:solidFill>
                <a:latin typeface="Liberation Mono"/>
              </a:rPr>
              <a:t>('S1') } )</a:t>
            </a:r>
          </a:p>
          <a:p>
            <a:pPr marL="622300" indent="-457200">
              <a:buAutoNum type="arabicPeriod"/>
            </a:pPr>
            <a:r>
              <a:rPr lang="en-US" sz="2000" dirty="0">
                <a:solidFill>
                  <a:srgbClr val="000000"/>
                </a:solidFill>
                <a:latin typeface="Liberation Mono"/>
              </a:rPr>
              <a:t>GENERATED ALWAYS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622300" indent="-457200">
              <a:buFontTx/>
              <a:buAutoNum type="arabicPeriod"/>
            </a:pPr>
            <a:r>
              <a:rPr lang="en-US" sz="2000" dirty="0">
                <a:solidFill>
                  <a:srgbClr val="000000"/>
                </a:solidFill>
                <a:latin typeface="Liberation Mono"/>
              </a:rPr>
              <a:t>GENERATED BY DEFAULT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622300" indent="-457200">
              <a:buFontTx/>
              <a:buAutoNum type="arabicPeriod"/>
            </a:pPr>
            <a:r>
              <a:rPr lang="en-US" sz="2000" dirty="0">
                <a:solidFill>
                  <a:srgbClr val="000000"/>
                </a:solidFill>
                <a:latin typeface="Liberation Mono"/>
              </a:rPr>
              <a:t>ARRAY [ </a:t>
            </a:r>
            <a:r>
              <a:rPr lang="en-US" sz="2000" b="1" i="1" dirty="0">
                <a:solidFill>
                  <a:srgbClr val="000000"/>
                </a:solidFill>
                <a:latin typeface="Liberation Mono"/>
              </a:rPr>
              <a:t>size</a:t>
            </a:r>
            <a:r>
              <a:rPr lang="en-US" sz="2000" dirty="0">
                <a:solidFill>
                  <a:srgbClr val="000000"/>
                </a:solidFill>
                <a:latin typeface="Liberation Mono"/>
              </a:rPr>
              <a:t> ]</a:t>
            </a:r>
            <a:endParaRPr lang="en-IN" sz="2000" dirty="0">
              <a:solidFill>
                <a:srgbClr val="000000"/>
              </a:solidFill>
              <a:latin typeface="Liberation Mono"/>
            </a:endParaRPr>
          </a:p>
          <a:p>
            <a:endParaRPr lang="en-IN" sz="800" dirty="0">
              <a:solidFill>
                <a:srgbClr val="000000"/>
              </a:solidFill>
              <a:latin typeface="Liberation Mono"/>
            </a:endParaRPr>
          </a:p>
          <a:p>
            <a:r>
              <a:rPr lang="en-US" sz="2000" i="1" dirty="0">
                <a:solidFill>
                  <a:schemeClr val="accent4">
                    <a:lumMod val="50000"/>
                  </a:schemeClr>
                </a:solidFill>
                <a:latin typeface="Liberation Mono"/>
              </a:rPr>
              <a:t>sequenceOption</a:t>
            </a:r>
          </a:p>
          <a:p>
            <a:pPr marL="622300" indent="-457200">
              <a:buAutoNum type="arabicPeriod"/>
            </a:pPr>
            <a:r>
              <a:rPr lang="en-US" sz="2000" dirty="0">
                <a:solidFill>
                  <a:srgbClr val="000000"/>
                </a:solidFill>
                <a:latin typeface="Liberation Mono"/>
              </a:rPr>
              <a:t>START WITH long</a:t>
            </a:r>
          </a:p>
          <a:p>
            <a:pPr marL="622300" indent="-457200">
              <a:buAutoNum type="arabicPeriod"/>
            </a:pPr>
            <a:r>
              <a:rPr lang="en-US" sz="2000" dirty="0">
                <a:solidFill>
                  <a:srgbClr val="000000"/>
                </a:solidFill>
                <a:latin typeface="Liberation Mono"/>
              </a:rPr>
              <a:t>INCREMENT BY long</a:t>
            </a:r>
          </a:p>
          <a:p>
            <a:pPr marL="622300" indent="-457200">
              <a:buAutoNum type="arabicPeriod"/>
            </a:pPr>
            <a:r>
              <a:rPr lang="en-US" sz="2000" dirty="0">
                <a:solidFill>
                  <a:srgbClr val="000000"/>
                </a:solidFill>
                <a:latin typeface="Liberation Mono"/>
              </a:rPr>
              <a:t>MAXVALUE long</a:t>
            </a:r>
          </a:p>
          <a:p>
            <a:pPr marL="622300" indent="-457200">
              <a:buAutoNum type="arabicPeriod"/>
            </a:pPr>
            <a:r>
              <a:rPr lang="en-US" sz="2000" dirty="0">
                <a:solidFill>
                  <a:srgbClr val="000000"/>
                </a:solidFill>
                <a:latin typeface="Liberation Mono"/>
              </a:rPr>
              <a:t>MINVALUE long</a:t>
            </a:r>
          </a:p>
          <a:p>
            <a:pPr marL="622300" indent="-457200">
              <a:buAutoNum type="arabicPeriod"/>
            </a:pPr>
            <a:r>
              <a:rPr lang="en-US" sz="2000" dirty="0">
                <a:solidFill>
                  <a:srgbClr val="000000"/>
                </a:solidFill>
                <a:latin typeface="Liberation Mono"/>
              </a:rPr>
              <a:t>CACHE long</a:t>
            </a:r>
          </a:p>
          <a:p>
            <a:pPr marL="622300" indent="-457200">
              <a:buAutoNum type="arabicPeriod"/>
            </a:pPr>
            <a:r>
              <a:rPr lang="en-US" sz="2000" dirty="0">
                <a:solidFill>
                  <a:srgbClr val="000000"/>
                </a:solidFill>
                <a:latin typeface="Liberation Mono"/>
              </a:rPr>
              <a:t>CYCLE</a:t>
            </a:r>
            <a:endParaRPr lang="en-IN" sz="2000" dirty="0">
              <a:solidFill>
                <a:srgbClr val="000000"/>
              </a:solidFill>
              <a:latin typeface="Liberation Mono"/>
            </a:endParaRPr>
          </a:p>
        </p:txBody>
      </p:sp>
    </p:spTree>
    <p:extLst>
      <p:ext uri="{BB962C8B-B14F-4D97-AF65-F5344CB8AC3E}">
        <p14:creationId xmlns:p14="http://schemas.microsoft.com/office/powerpoint/2010/main" val="2380987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658616"/>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 using values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4743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insert . . . values or query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169551"/>
          </a:xfrm>
          <a:prstGeom prst="rect">
            <a:avLst/>
          </a:prstGeom>
        </p:spPr>
        <p:txBody>
          <a:bodyPr wrap="square">
            <a:spAutoFit/>
          </a:bodyPr>
          <a:lstStyle/>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VALUES </a:t>
            </a:r>
            <a:r>
              <a:rPr lang="en-IN" sz="2000" dirty="0">
                <a:latin typeface="Liberation Mono"/>
              </a:rPr>
              <a:t>[ </a:t>
            </a:r>
            <a:r>
              <a:rPr lang="en-IN" sz="2000" dirty="0">
                <a:solidFill>
                  <a:srgbClr val="0077AA"/>
                </a:solidFill>
                <a:latin typeface="Liberation Mono"/>
              </a:rPr>
              <a:t>ROW </a:t>
            </a:r>
            <a:r>
              <a:rPr lang="en-IN" sz="2000" dirty="0">
                <a:latin typeface="Liberation Mono"/>
              </a:rPr>
              <a: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 (</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 . . ]</a:t>
            </a:r>
          </a:p>
          <a:p>
            <a:endParaRPr lang="en-IN" sz="1000" dirty="0">
              <a:latin typeface="Liberation Mono"/>
            </a:endParaRPr>
          </a:p>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QUERY</a:t>
            </a:r>
            <a:endParaRPr lang="en-IN" sz="2000" dirty="0">
              <a:latin typeface="Liberation Mono"/>
            </a:endParaRPr>
          </a:p>
        </p:txBody>
      </p:sp>
      <p:sp>
        <p:nvSpPr>
          <p:cNvPr id="6" name="TextBox 5">
            <a:extLst>
              <a:ext uri="{FF2B5EF4-FFF2-40B4-BE49-F238E27FC236}">
                <a16:creationId xmlns:a16="http://schemas.microsoft.com/office/drawing/2014/main" id="{3D922E97-2AA4-3995-C3B8-0F700B83DF45}"/>
              </a:ext>
            </a:extLst>
          </p:cNvPr>
          <p:cNvSpPr txBox="1"/>
          <p:nvPr/>
        </p:nvSpPr>
        <p:spPr>
          <a:xfrm>
            <a:off x="335360" y="2808000"/>
            <a:ext cx="11665296" cy="153888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'SHARMIN'</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temp(ename)</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a:t>
            </a:r>
            <a:endParaRPr lang="en-IN" dirty="0">
              <a:latin typeface="Liberation Mono"/>
            </a:endParaRPr>
          </a:p>
        </p:txBody>
      </p:sp>
      <p:sp>
        <p:nvSpPr>
          <p:cNvPr id="2" name="TextBox 1">
            <a:extLst>
              <a:ext uri="{FF2B5EF4-FFF2-40B4-BE49-F238E27FC236}">
                <a16:creationId xmlns:a16="http://schemas.microsoft.com/office/drawing/2014/main" id="{B8FB4B8F-CD07-ED50-5E59-69A345D25C09}"/>
              </a:ext>
            </a:extLst>
          </p:cNvPr>
          <p:cNvSpPr txBox="1"/>
          <p:nvPr/>
        </p:nvSpPr>
        <p:spPr>
          <a:xfrm>
            <a:off x="335360" y="5400000"/>
            <a:ext cx="11665296" cy="113877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SELECT </a:t>
            </a:r>
            <a:r>
              <a:rPr lang="en-US" dirty="0">
                <a:latin typeface="Liberation Mono"/>
              </a:rPr>
              <a:t>empno, ename </a:t>
            </a:r>
            <a:r>
              <a:rPr lang="en-US" dirty="0">
                <a:solidFill>
                  <a:srgbClr val="0077AA"/>
                </a:solidFill>
                <a:latin typeface="Liberation Mono"/>
              </a:rPr>
              <a:t>FROM </a:t>
            </a:r>
            <a:r>
              <a:rPr lang="en-US" dirty="0">
                <a:latin typeface="Liberation Mono"/>
              </a:rPr>
              <a:t>emp;</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a:t>
            </a:r>
            <a:r>
              <a:rPr lang="en-IN" dirty="0">
                <a:latin typeface="Liberation Mono"/>
              </a:rPr>
              <a:t>)</a:t>
            </a:r>
            <a:r>
              <a:rPr lang="en-US" dirty="0">
                <a:latin typeface="Liberation Mono"/>
              </a:rPr>
              <a:t> </a:t>
            </a:r>
            <a:r>
              <a:rPr lang="en-US" dirty="0">
                <a:solidFill>
                  <a:srgbClr val="0077AA"/>
                </a:solidFill>
                <a:latin typeface="Liberation Mono"/>
              </a:rPr>
              <a:t>SELECT </a:t>
            </a:r>
            <a:r>
              <a:rPr lang="en-US" dirty="0">
                <a:latin typeface="Liberation Mono"/>
              </a:rPr>
              <a:t>ename </a:t>
            </a:r>
            <a:r>
              <a:rPr lang="en-US" dirty="0">
                <a:solidFill>
                  <a:srgbClr val="0077AA"/>
                </a:solidFill>
                <a:latin typeface="Liberation Mono"/>
              </a:rPr>
              <a:t>FROM </a:t>
            </a:r>
            <a:r>
              <a:rPr lang="en-US" dirty="0">
                <a:latin typeface="Liberation Mono"/>
              </a:rPr>
              <a:t>emp;</a:t>
            </a:r>
            <a:endParaRPr lang="en-IN" dirty="0">
              <a:latin typeface="Liberation Mono"/>
            </a:endParaRPr>
          </a:p>
        </p:txBody>
      </p:sp>
      <p:sp>
        <p:nvSpPr>
          <p:cNvPr id="3" name="TextBox 2">
            <a:extLst>
              <a:ext uri="{FF2B5EF4-FFF2-40B4-BE49-F238E27FC236}">
                <a16:creationId xmlns:a16="http://schemas.microsoft.com/office/drawing/2014/main" id="{E2E64DD5-D25C-5946-707F-9E030926EEFA}"/>
              </a:ext>
            </a:extLst>
          </p:cNvPr>
          <p:cNvSpPr txBox="1"/>
          <p:nvPr/>
        </p:nvSpPr>
        <p:spPr>
          <a:xfrm>
            <a:off x="335360" y="2103239"/>
            <a:ext cx="8495073" cy="461665"/>
          </a:xfrm>
          <a:prstGeom prst="rect">
            <a:avLst/>
          </a:prstGeom>
          <a:noFill/>
        </p:spPr>
        <p:txBody>
          <a:bodyPr wrap="square">
            <a:spAutoFit/>
          </a:bodyPr>
          <a:lstStyle/>
          <a:p>
            <a:r>
              <a:rPr lang="en-IN" sz="2400" dirty="0">
                <a:solidFill>
                  <a:srgbClr val="000000"/>
                </a:solidFill>
                <a:latin typeface="Liberation Mono"/>
              </a:rPr>
              <a:t>VALUES ( {</a:t>
            </a:r>
            <a:r>
              <a:rPr lang="en-IN" sz="2400" dirty="0">
                <a:latin typeface="Liberation Mono"/>
              </a:rPr>
              <a:t>expression </a:t>
            </a:r>
            <a:r>
              <a:rPr lang="en-IN" sz="2400" dirty="0">
                <a:solidFill>
                  <a:schemeClr val="bg1">
                    <a:lumMod val="65000"/>
                  </a:schemeClr>
                </a:solidFill>
                <a:latin typeface="Liberation Mono"/>
                <a:cs typeface="Arial" panose="020B0604020202020204" pitchFamily="34" charset="0"/>
              </a:rPr>
              <a:t>|</a:t>
            </a:r>
            <a:r>
              <a:rPr lang="en-IN" sz="2400" dirty="0">
                <a:latin typeface="Liberation Mono"/>
              </a:rPr>
              <a:t> default </a:t>
            </a:r>
            <a:r>
              <a:rPr lang="en-IN" sz="2400" dirty="0">
                <a:solidFill>
                  <a:srgbClr val="000000"/>
                </a:solidFill>
                <a:latin typeface="Liberation Mono"/>
              </a:rPr>
              <a:t>} )</a:t>
            </a:r>
            <a:endParaRPr lang="en-IN" sz="2400" dirty="0"/>
          </a:p>
        </p:txBody>
      </p:sp>
      <p:sp>
        <p:nvSpPr>
          <p:cNvPr id="7" name="TextBox 6">
            <a:extLst>
              <a:ext uri="{FF2B5EF4-FFF2-40B4-BE49-F238E27FC236}">
                <a16:creationId xmlns:a16="http://schemas.microsoft.com/office/drawing/2014/main" id="{77DE6082-34B0-AA0C-AC84-E4507E3D438C}"/>
              </a:ext>
            </a:extLst>
          </p:cNvPr>
          <p:cNvSpPr txBox="1"/>
          <p:nvPr/>
        </p:nvSpPr>
        <p:spPr>
          <a:xfrm>
            <a:off x="335360" y="4779729"/>
            <a:ext cx="8495073" cy="430887"/>
          </a:xfrm>
          <a:prstGeom prst="rect">
            <a:avLst/>
          </a:prstGeom>
          <a:noFill/>
        </p:spPr>
        <p:txBody>
          <a:bodyPr wrap="square">
            <a:spAutoFit/>
          </a:bodyPr>
          <a:lstStyle/>
          <a:p>
            <a:r>
              <a:rPr lang="en-IN" sz="2200" dirty="0">
                <a:solidFill>
                  <a:srgbClr val="000000"/>
                </a:solidFill>
                <a:latin typeface="Liberation Mono"/>
              </a:rPr>
              <a:t>QUERY</a:t>
            </a:r>
            <a:endParaRPr lang="en-IN" sz="2200" dirty="0"/>
          </a:p>
        </p:txBody>
      </p:sp>
    </p:spTree>
    <p:extLst>
      <p:ext uri="{BB962C8B-B14F-4D97-AF65-F5344CB8AC3E}">
        <p14:creationId xmlns:p14="http://schemas.microsoft.com/office/powerpoint/2010/main" val="3956150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default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03090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default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DEFAULT </a:t>
            </a:r>
            <a:r>
              <a:rPr lang="en-IN" sz="2000" dirty="0">
                <a:solidFill>
                  <a:srgbClr val="000000"/>
                </a:solidFill>
                <a:latin typeface="Liberation Mono"/>
              </a:rPr>
              <a:t>{ </a:t>
            </a:r>
            <a:r>
              <a:rPr lang="en-IN" sz="2000" i="1" dirty="0">
                <a:solidFill>
                  <a:srgbClr val="000000"/>
                </a:solidFill>
                <a:latin typeface="Liberation Mono"/>
              </a:rPr>
              <a:t>string</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000000"/>
                </a:solidFill>
                <a:latin typeface="Liberation Mono"/>
              </a:rPr>
              <a:t>integer</a:t>
            </a:r>
            <a:r>
              <a:rPr lang="en-IN" sz="2000" dirty="0">
                <a:solidFill>
                  <a:srgbClr val="000000"/>
                </a:solidFill>
                <a:latin typeface="Liberation Mono"/>
              </a:rPr>
              <a:t>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98959" y="23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city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DEFAULT</a:t>
            </a:r>
            <a:r>
              <a:rPr lang="en-US" dirty="0">
                <a:latin typeface="Liberation Mono"/>
              </a:rPr>
              <a:t> </a:t>
            </a:r>
            <a:r>
              <a:rPr lang="en-US" dirty="0">
                <a:solidFill>
                  <a:srgbClr val="669900"/>
                </a:solidFill>
                <a:latin typeface="Liberation Mono"/>
              </a:rPr>
              <a:t>'PUNE'</a:t>
            </a:r>
            <a:r>
              <a:rPr lang="en-US" dirty="0">
                <a:latin typeface="Liberation Mono"/>
              </a:rPr>
              <a:t>, pincode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DEFAULT</a:t>
            </a:r>
            <a:r>
              <a:rPr lang="en-US" dirty="0">
                <a:latin typeface="Liberation Mono"/>
              </a:rPr>
              <a:t> </a:t>
            </a:r>
            <a:r>
              <a:rPr lang="en-US" dirty="0">
                <a:solidFill>
                  <a:srgbClr val="990055"/>
                </a:solidFill>
                <a:latin typeface="Liberation Mono"/>
              </a:rPr>
              <a:t>410039</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 </a:t>
            </a:r>
            <a:r>
              <a:rPr lang="en-US" dirty="0">
                <a:solidFill>
                  <a:srgbClr val="669900"/>
                </a:solidFill>
                <a:latin typeface="Liberation Mono"/>
              </a:rPr>
              <a:t>'SALEEL'</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6" name="TextBox 5">
            <a:extLst>
              <a:ext uri="{FF2B5EF4-FFF2-40B4-BE49-F238E27FC236}">
                <a16:creationId xmlns:a16="http://schemas.microsoft.com/office/drawing/2014/main" id="{B732E254-5764-DF69-1096-B517400B92BB}"/>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DEFAULT ( { </a:t>
            </a:r>
            <a:r>
              <a:rPr lang="en-IN" sz="2200" i="1" dirty="0">
                <a:solidFill>
                  <a:srgbClr val="000000"/>
                </a:solidFill>
                <a:latin typeface="Liberation Mono"/>
              </a:rPr>
              <a:t>string </a:t>
            </a:r>
            <a:r>
              <a:rPr lang="en-IN" sz="2200" dirty="0">
                <a:solidFill>
                  <a:schemeClr val="bg1">
                    <a:lumMod val="65000"/>
                  </a:schemeClr>
                </a:solidFill>
                <a:latin typeface="Liberation Mono"/>
                <a:cs typeface="Arial" panose="020B0604020202020204" pitchFamily="34" charset="0"/>
              </a:rPr>
              <a:t>|</a:t>
            </a:r>
            <a:r>
              <a:rPr lang="en-IN" sz="2200" dirty="0">
                <a:solidFill>
                  <a:srgbClr val="000000"/>
                </a:solidFill>
                <a:latin typeface="Liberation Mono"/>
              </a:rPr>
              <a:t> </a:t>
            </a:r>
            <a:r>
              <a:rPr lang="en-IN" sz="2200" i="1" dirty="0">
                <a:solidFill>
                  <a:srgbClr val="000000"/>
                </a:solidFill>
                <a:latin typeface="Liberation Mono"/>
              </a:rPr>
              <a:t>integer </a:t>
            </a:r>
            <a:r>
              <a:rPr lang="en-IN" sz="2200" dirty="0">
                <a:solidFill>
                  <a:srgbClr val="000000"/>
                </a:solidFill>
                <a:latin typeface="Liberation Mono"/>
              </a:rPr>
              <a:t>} )</a:t>
            </a:r>
            <a:endParaRPr lang="en-IN" sz="2200" dirty="0"/>
          </a:p>
        </p:txBody>
      </p:sp>
    </p:spTree>
    <p:extLst>
      <p:ext uri="{BB962C8B-B14F-4D97-AF65-F5344CB8AC3E}">
        <p14:creationId xmlns:p14="http://schemas.microsoft.com/office/powerpoint/2010/main" val="3763341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Login to H2 database</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invisible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50446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invisible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INVISIBLE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78632" y="2268000"/>
            <a:ext cx="11593288" cy="156966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password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INVISIBLE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'SHARMIN'</a:t>
            </a:r>
            <a:r>
              <a:rPr lang="en-US" dirty="0">
                <a:latin typeface="Liberation Mono"/>
              </a:rPr>
              <a:t>,</a:t>
            </a:r>
            <a:r>
              <a:rPr lang="en-US" dirty="0">
                <a:solidFill>
                  <a:srgbClr val="669900"/>
                </a:solidFill>
                <a:latin typeface="Liberation Mono"/>
              </a:rPr>
              <a:t> 'SHARMIN’</a:t>
            </a:r>
            <a:r>
              <a:rPr lang="en-US"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password)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temp; </a:t>
            </a:r>
            <a:r>
              <a:rPr lang="en-US" dirty="0">
                <a:solidFill>
                  <a:srgbClr val="00B050"/>
                </a:solidFill>
                <a:latin typeface="Liberation Mono"/>
              </a:rPr>
              <a:t>// This statement will not display the invisible columns.</a:t>
            </a:r>
            <a:endParaRPr lang="en-IN" dirty="0">
              <a:solidFill>
                <a:srgbClr val="00B050"/>
              </a:solidFill>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invisible column will not be displayed as a result of SELECT </a:t>
            </a:r>
            <a:r>
              <a:rPr lang="en-IN" dirty="0">
                <a:solidFill>
                  <a:srgbClr val="A67F59"/>
                </a:solidFill>
                <a:latin typeface="Liberation Mono"/>
              </a:rPr>
              <a:t>*</a:t>
            </a:r>
            <a:r>
              <a:rPr lang="en-IN" dirty="0">
                <a:latin typeface="Arial" panose="020B0604020202020204" pitchFamily="34" charset="0"/>
                <a:cs typeface="Arial" panose="020B0604020202020204" pitchFamily="34" charset="0"/>
              </a:rPr>
              <a:t> query.</a:t>
            </a:r>
          </a:p>
        </p:txBody>
      </p:sp>
      <p:sp>
        <p:nvSpPr>
          <p:cNvPr id="6" name="TextBox 5">
            <a:extLst>
              <a:ext uri="{FF2B5EF4-FFF2-40B4-BE49-F238E27FC236}">
                <a16:creationId xmlns:a16="http://schemas.microsoft.com/office/drawing/2014/main" id="{75D4EE61-224A-89B6-828C-C775A1B0CAB2}"/>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VISIBLE | INVISIBLE</a:t>
            </a:r>
            <a:endParaRPr lang="en-IN" sz="2200" dirty="0"/>
          </a:p>
        </p:txBody>
      </p:sp>
    </p:spTree>
    <p:extLst>
      <p:ext uri="{BB962C8B-B14F-4D97-AF65-F5344CB8AC3E}">
        <p14:creationId xmlns:p14="http://schemas.microsoft.com/office/powerpoint/2010/main" val="1240886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TextBox 4">
            <a:extLst>
              <a:ext uri="{FF2B5EF4-FFF2-40B4-BE49-F238E27FC236}">
                <a16:creationId xmlns:a16="http://schemas.microsoft.com/office/drawing/2014/main" id="{06231146-E91A-B998-4414-2B284ED76174}"/>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6112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always as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GENERATED</a:t>
            </a:r>
            <a:r>
              <a:rPr lang="en-IN" sz="2000" dirty="0">
                <a:solidFill>
                  <a:srgbClr val="000000"/>
                </a:solidFill>
                <a:latin typeface="Liberation Mono"/>
              </a:rPr>
              <a:t> </a:t>
            </a:r>
            <a:r>
              <a:rPr lang="en-IN" sz="2000" i="1" dirty="0">
                <a:solidFill>
                  <a:schemeClr val="accent4">
                    <a:lumMod val="50000"/>
                  </a:schemeClr>
                </a:solidFill>
                <a:latin typeface="Liberation Mono"/>
              </a:rPr>
              <a:t>ALWAYS</a:t>
            </a:r>
            <a:r>
              <a:rPr lang="en-IN" sz="2000" dirty="0">
                <a:solidFill>
                  <a:srgbClr val="000000"/>
                </a:solidFill>
                <a:latin typeface="Liberation Mono"/>
              </a:rPr>
              <a:t> </a:t>
            </a:r>
            <a:r>
              <a:rPr lang="en-IN" sz="2000" i="1" dirty="0">
                <a:solidFill>
                  <a:schemeClr val="accent4">
                    <a:lumMod val="50000"/>
                  </a:schemeClr>
                </a:solidFill>
                <a:latin typeface="Liberation Mono"/>
              </a:rPr>
              <a:t>AS</a:t>
            </a:r>
            <a:r>
              <a:rPr lang="en-IN" sz="2000" dirty="0">
                <a:solidFill>
                  <a:srgbClr val="000000"/>
                </a:solidFill>
                <a:latin typeface="Liberation Mono"/>
              </a:rPr>
              <a:t>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dirty="0">
                <a:solidFill>
                  <a:srgbClr val="FD8603"/>
                </a:solidFill>
                <a:latin typeface="Liberation Mono"/>
              </a:rPr>
              <a:t>NEXTVAL</a:t>
            </a:r>
            <a:r>
              <a:rPr lang="en-IN" sz="2000" dirty="0">
                <a:solidFill>
                  <a:srgbClr val="000000"/>
                </a:solidFill>
                <a:latin typeface="Liberation Mono"/>
              </a:rPr>
              <a:t>('S1') }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0CCED48-AD63-2B2B-80D2-FC508121B208}"/>
              </a:ext>
            </a:extLst>
          </p:cNvPr>
          <p:cNvSpPr txBox="1"/>
          <p:nvPr/>
        </p:nvSpPr>
        <p:spPr>
          <a:xfrm>
            <a:off x="335360" y="2249577"/>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 total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(salary + comm));</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 DEFAULT);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(id, ename, salary, comm)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11</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0AE19D8E-F5E0-B6EA-C9EA-204F9A9AD971}"/>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GENERATED ALWAYS AS ( { </a:t>
            </a:r>
            <a:r>
              <a:rPr lang="en-IN" sz="2200" i="1" dirty="0">
                <a:solidFill>
                  <a:srgbClr val="000000"/>
                </a:solidFill>
                <a:latin typeface="Liberation Mono"/>
              </a:rPr>
              <a:t>generatedColumnExpression </a:t>
            </a:r>
            <a:r>
              <a:rPr lang="en-IN" sz="2200" dirty="0">
                <a:solidFill>
                  <a:srgbClr val="000000"/>
                </a:solidFill>
                <a:latin typeface="Liberation Mono"/>
              </a:rPr>
              <a:t>} )</a:t>
            </a:r>
            <a:endParaRPr lang="en-IN" sz="2200" dirty="0"/>
          </a:p>
        </p:txBody>
      </p:sp>
      <p:sp>
        <p:nvSpPr>
          <p:cNvPr id="12" name="TextBox 11">
            <a:extLst>
              <a:ext uri="{FF2B5EF4-FFF2-40B4-BE49-F238E27FC236}">
                <a16:creationId xmlns:a16="http://schemas.microsoft.com/office/drawing/2014/main" id="{F24D08F1-AC92-762D-2DBB-0962AE746230}"/>
              </a:ext>
            </a:extLst>
          </p:cNvPr>
          <p:cNvSpPr txBox="1"/>
          <p:nvPr/>
        </p:nvSpPr>
        <p:spPr>
          <a:xfrm>
            <a:off x="324728" y="4582289"/>
            <a:ext cx="8495073" cy="430887"/>
          </a:xfrm>
          <a:prstGeom prst="rect">
            <a:avLst/>
          </a:prstGeom>
          <a:noFill/>
        </p:spPr>
        <p:txBody>
          <a:bodyPr wrap="square">
            <a:spAutoFit/>
          </a:bodyPr>
          <a:lstStyle/>
          <a:p>
            <a:r>
              <a:rPr lang="en-IN" sz="2200" dirty="0">
                <a:latin typeface="Liberation Mono"/>
              </a:rPr>
              <a:t>GENERATED ALWAYS AS ( { NEXTVAL('S1') } )</a:t>
            </a:r>
            <a:endParaRPr lang="en-IN" sz="2200" dirty="0"/>
          </a:p>
        </p:txBody>
      </p:sp>
      <p:sp>
        <p:nvSpPr>
          <p:cNvPr id="13" name="TextBox 12">
            <a:extLst>
              <a:ext uri="{FF2B5EF4-FFF2-40B4-BE49-F238E27FC236}">
                <a16:creationId xmlns:a16="http://schemas.microsoft.com/office/drawing/2014/main" id="{D55B48BB-61F9-5495-C912-C29BD20331FB}"/>
              </a:ext>
            </a:extLst>
          </p:cNvPr>
          <p:cNvSpPr txBox="1"/>
          <p:nvPr/>
        </p:nvSpPr>
        <p:spPr>
          <a:xfrm>
            <a:off x="327004" y="5191452"/>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(id </a:t>
            </a:r>
            <a:r>
              <a:rPr lang="en-IN" dirty="0">
                <a:solidFill>
                  <a:srgbClr val="834689"/>
                </a:solidFill>
                <a:latin typeface="Liberation Mono"/>
                <a:cs typeface="Arial" panose="020B0604020202020204" pitchFamily="34" charset="0"/>
              </a:rPr>
              <a:t>INTEGER</a:t>
            </a:r>
            <a:r>
              <a:rPr lang="en-IN" dirty="0">
                <a:latin typeface="Liberation Mono"/>
              </a:rPr>
              <a:t> </a:t>
            </a:r>
            <a:r>
              <a:rPr lang="en-US" dirty="0">
                <a:solidFill>
                  <a:srgbClr val="FD8603"/>
                </a:solidFill>
                <a:latin typeface="Liberation Mono"/>
              </a:rPr>
              <a:t>GENERATED ALWAYS AS </a:t>
            </a:r>
            <a:r>
              <a:rPr lang="en-US" dirty="0">
                <a:latin typeface="Liberation Mono"/>
              </a:rPr>
              <a:t>(</a:t>
            </a:r>
            <a:r>
              <a:rPr lang="en-US" dirty="0">
                <a:solidFill>
                  <a:srgbClr val="FD8603"/>
                </a:solidFill>
                <a:latin typeface="Liberation Mono"/>
              </a:rPr>
              <a:t>NEXTVAL</a:t>
            </a:r>
            <a:r>
              <a:rPr lang="en-US" dirty="0">
                <a:latin typeface="Liberation Mono"/>
              </a:rPr>
              <a:t>('S1'))</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grpSp>
        <p:nvGrpSpPr>
          <p:cNvPr id="37" name="Group 36">
            <a:extLst>
              <a:ext uri="{FF2B5EF4-FFF2-40B4-BE49-F238E27FC236}">
                <a16:creationId xmlns:a16="http://schemas.microsoft.com/office/drawing/2014/main" id="{9D5F47B2-7EE2-746A-79DD-927D680A9118}"/>
              </a:ext>
            </a:extLst>
          </p:cNvPr>
          <p:cNvGrpSpPr/>
          <p:nvPr/>
        </p:nvGrpSpPr>
        <p:grpSpPr>
          <a:xfrm>
            <a:off x="4727848" y="4006513"/>
            <a:ext cx="1672283" cy="646331"/>
            <a:chOff x="4783757" y="3978930"/>
            <a:chExt cx="1672283" cy="646331"/>
          </a:xfrm>
        </p:grpSpPr>
        <p:grpSp>
          <p:nvGrpSpPr>
            <p:cNvPr id="32" name="Group 31">
              <a:extLst>
                <a:ext uri="{FF2B5EF4-FFF2-40B4-BE49-F238E27FC236}">
                  <a16:creationId xmlns:a16="http://schemas.microsoft.com/office/drawing/2014/main" id="{276CCBFF-A715-2D93-BC5D-B299C8B4A4A6}"/>
                </a:ext>
              </a:extLst>
            </p:cNvPr>
            <p:cNvGrpSpPr/>
            <p:nvPr/>
          </p:nvGrpSpPr>
          <p:grpSpPr>
            <a:xfrm>
              <a:off x="4783757" y="4149080"/>
              <a:ext cx="454086" cy="360040"/>
              <a:chOff x="4783757" y="4149080"/>
              <a:chExt cx="454086" cy="360040"/>
            </a:xfrm>
          </p:grpSpPr>
          <p:cxnSp>
            <p:nvCxnSpPr>
              <p:cNvPr id="28" name="Straight Arrow Connector 27">
                <a:extLst>
                  <a:ext uri="{FF2B5EF4-FFF2-40B4-BE49-F238E27FC236}">
                    <a16:creationId xmlns:a16="http://schemas.microsoft.com/office/drawing/2014/main" id="{3F44CEBA-8D38-DDEF-F171-766648315BAD}"/>
                  </a:ext>
                </a:extLst>
              </p:cNvPr>
              <p:cNvCxnSpPr>
                <a:cxnSpLocks/>
              </p:cNvCxnSpPr>
              <p:nvPr/>
            </p:nvCxnSpPr>
            <p:spPr>
              <a:xfrm>
                <a:off x="4799856" y="4149080"/>
                <a:ext cx="0" cy="36004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CB442D8-9752-877F-DE4E-2822DC1A5709}"/>
                  </a:ext>
                </a:extLst>
              </p:cNvPr>
              <p:cNvCxnSpPr/>
              <p:nvPr/>
            </p:nvCxnSpPr>
            <p:spPr>
              <a:xfrm>
                <a:off x="4783757" y="4149080"/>
                <a:ext cx="454086"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879CCC72-33B1-CC71-AAB8-12D63B7678D8}"/>
                </a:ext>
              </a:extLst>
            </p:cNvPr>
            <p:cNvSpPr txBox="1"/>
            <p:nvPr/>
          </p:nvSpPr>
          <p:spPr>
            <a:xfrm>
              <a:off x="5159896" y="3978930"/>
              <a:ext cx="1296144" cy="646331"/>
            </a:xfrm>
            <a:prstGeom prst="rect">
              <a:avLst/>
            </a:prstGeom>
            <a:noFill/>
          </p:spPr>
          <p:txBody>
            <a:bodyPr wrap="square">
              <a:spAutoFit/>
            </a:bodyPr>
            <a:lstStyle/>
            <a:p>
              <a:r>
                <a:rPr lang="en-US" dirty="0">
                  <a:solidFill>
                    <a:srgbClr val="C00000"/>
                  </a:solidFill>
                  <a:latin typeface="Liberation Mono"/>
                </a:rPr>
                <a:t>where s1 is SEQUENCE</a:t>
              </a:r>
              <a:endParaRPr lang="en-IN" dirty="0">
                <a:solidFill>
                  <a:srgbClr val="C00000"/>
                </a:solidFill>
              </a:endParaRPr>
            </a:p>
          </p:txBody>
        </p:sp>
      </p:grpSp>
    </p:spTree>
    <p:extLst>
      <p:ext uri="{BB962C8B-B14F-4D97-AF65-F5344CB8AC3E}">
        <p14:creationId xmlns:p14="http://schemas.microsoft.com/office/powerpoint/2010/main" val="1132873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925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9118F22A-9D9A-2081-34DA-09F2B62271F1}"/>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99753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ALWAYS</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911424" y="1"/>
            <a:ext cx="9756576"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always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16000"/>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C8328E3-4BE0-E0D6-D3D8-570286A66982}"/>
              </a:ext>
            </a:extLst>
          </p:cNvPr>
          <p:cNvSpPr txBox="1"/>
          <p:nvPr/>
        </p:nvSpPr>
        <p:spPr>
          <a:xfrm>
            <a:off x="263352" y="1484784"/>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622300" indent="-457200">
              <a:buAutoNum type="arabicPeriod"/>
            </a:pPr>
            <a:r>
              <a:rPr lang="en-US" sz="1800" dirty="0">
                <a:solidFill>
                  <a:srgbClr val="000000"/>
                </a:solidFill>
                <a:latin typeface="Liberation Mono"/>
              </a:rPr>
              <a:t>START WITH long</a:t>
            </a:r>
          </a:p>
          <a:p>
            <a:pPr marL="622300" indent="-457200">
              <a:buAutoNum type="arabicPeriod"/>
            </a:pPr>
            <a:r>
              <a:rPr lang="en-US" sz="1800" dirty="0">
                <a:solidFill>
                  <a:srgbClr val="000000"/>
                </a:solidFill>
                <a:latin typeface="Liberation Mono"/>
              </a:rPr>
              <a:t>INCREMENT BY long</a:t>
            </a:r>
          </a:p>
          <a:p>
            <a:pPr marL="622300" indent="-457200">
              <a:buAutoNum type="arabicPeriod"/>
            </a:pPr>
            <a:r>
              <a:rPr lang="en-US" sz="1800" dirty="0">
                <a:solidFill>
                  <a:srgbClr val="000000"/>
                </a:solidFill>
                <a:latin typeface="Liberation Mono"/>
              </a:rPr>
              <a:t>MAXVALUE long</a:t>
            </a:r>
          </a:p>
          <a:p>
            <a:pPr marL="622300" indent="-457200">
              <a:buAutoNum type="arabicPeriod"/>
            </a:pPr>
            <a:r>
              <a:rPr lang="en-US" sz="1800" dirty="0">
                <a:solidFill>
                  <a:srgbClr val="000000"/>
                </a:solidFill>
                <a:latin typeface="Liberation Mono"/>
              </a:rPr>
              <a:t>MINVALUE long</a:t>
            </a:r>
          </a:p>
          <a:p>
            <a:pPr marL="622300" indent="-457200">
              <a:buAutoNum type="arabicPeriod"/>
            </a:pPr>
            <a:r>
              <a:rPr lang="en-US" sz="1800" dirty="0">
                <a:solidFill>
                  <a:srgbClr val="000000"/>
                </a:solidFill>
                <a:latin typeface="Liberation Mono"/>
              </a:rPr>
              <a:t>CACHE long</a:t>
            </a:r>
          </a:p>
          <a:p>
            <a:pPr marL="622300" indent="-457200">
              <a:buAutoNum type="arabicPeriod"/>
            </a:pPr>
            <a:r>
              <a:rPr lang="en-US" sz="1800" dirty="0">
                <a:solidFill>
                  <a:srgbClr val="000000"/>
                </a:solidFill>
                <a:latin typeface="Liberation Mono"/>
              </a:rPr>
              <a:t>CYCLE</a:t>
            </a:r>
          </a:p>
        </p:txBody>
      </p:sp>
    </p:spTree>
    <p:extLst>
      <p:ext uri="{BB962C8B-B14F-4D97-AF65-F5344CB8AC3E}">
        <p14:creationId xmlns:p14="http://schemas.microsoft.com/office/powerpoint/2010/main" val="2648411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85000" lnSpcReduction="100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by default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171CA693-7448-FB8B-1764-14AF9D092E5B}"/>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72450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BY DEFAULT</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407368" y="1"/>
            <a:ext cx="10260632"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by default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638634"/>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BY DEFAULT 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6" name="TextBox 5">
            <a:extLst>
              <a:ext uri="{FF2B5EF4-FFF2-40B4-BE49-F238E27FC236}">
                <a16:creationId xmlns:a16="http://schemas.microsoft.com/office/drawing/2014/main" id="{1FDD5F8E-721F-608D-F858-CE7B9670C860}"/>
              </a:ext>
            </a:extLst>
          </p:cNvPr>
          <p:cNvSpPr txBox="1"/>
          <p:nvPr/>
        </p:nvSpPr>
        <p:spPr>
          <a:xfrm>
            <a:off x="263352" y="1406386"/>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622300" indent="-457200">
              <a:buAutoNum type="arabicPeriod"/>
            </a:pPr>
            <a:r>
              <a:rPr lang="en-US" sz="1800" dirty="0">
                <a:solidFill>
                  <a:srgbClr val="000000"/>
                </a:solidFill>
                <a:latin typeface="Liberation Mono"/>
              </a:rPr>
              <a:t>START WITH long</a:t>
            </a:r>
          </a:p>
          <a:p>
            <a:pPr marL="622300" indent="-457200">
              <a:buAutoNum type="arabicPeriod"/>
            </a:pPr>
            <a:r>
              <a:rPr lang="en-US" sz="1800" dirty="0">
                <a:solidFill>
                  <a:srgbClr val="000000"/>
                </a:solidFill>
                <a:latin typeface="Liberation Mono"/>
              </a:rPr>
              <a:t>INCREMENT BY long</a:t>
            </a:r>
          </a:p>
          <a:p>
            <a:pPr marL="622300" indent="-457200">
              <a:buAutoNum type="arabicPeriod"/>
            </a:pPr>
            <a:r>
              <a:rPr lang="en-US" sz="1800" dirty="0">
                <a:solidFill>
                  <a:srgbClr val="000000"/>
                </a:solidFill>
                <a:latin typeface="Liberation Mono"/>
              </a:rPr>
              <a:t>MAXVALUE long</a:t>
            </a:r>
          </a:p>
          <a:p>
            <a:pPr marL="622300" indent="-457200">
              <a:buAutoNum type="arabicPeriod"/>
            </a:pPr>
            <a:r>
              <a:rPr lang="en-US" sz="1800" dirty="0">
                <a:solidFill>
                  <a:srgbClr val="000000"/>
                </a:solidFill>
                <a:latin typeface="Liberation Mono"/>
              </a:rPr>
              <a:t>MINVALUE long</a:t>
            </a:r>
          </a:p>
          <a:p>
            <a:pPr marL="622300" indent="-457200">
              <a:buAutoNum type="arabicPeriod"/>
            </a:pPr>
            <a:r>
              <a:rPr lang="en-US" sz="1800" dirty="0">
                <a:solidFill>
                  <a:srgbClr val="000000"/>
                </a:solidFill>
                <a:latin typeface="Liberation Mono"/>
              </a:rPr>
              <a:t>CACHE long</a:t>
            </a:r>
          </a:p>
          <a:p>
            <a:pPr marL="622300" indent="-457200">
              <a:buAutoNum type="arabicPeriod"/>
            </a:pPr>
            <a:r>
              <a:rPr lang="en-US" sz="1800" dirty="0">
                <a:solidFill>
                  <a:srgbClr val="000000"/>
                </a:solidFill>
                <a:latin typeface="Liberation Mono"/>
              </a:rPr>
              <a:t>CYCLE</a:t>
            </a: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157192"/>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p>
          <a:p>
            <a:pPr marL="285750" indent="-285750" algn="l">
              <a:buFont typeface="Arial" panose="020B0604020202020204" pitchFamily="34" charset="0"/>
              <a:buChar char="•"/>
            </a:pPr>
            <a:endParaRPr lang="en-US" sz="800" b="0" i="0" dirty="0">
              <a:solidFill>
                <a:srgbClr val="000000"/>
              </a:solidFill>
              <a:effectLst/>
              <a:latin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NULL not allowed for column</a:t>
            </a:r>
            <a:r>
              <a:rPr lang="en-US" dirty="0">
                <a:solidFill>
                  <a:srgbClr val="000000"/>
                </a:solidFill>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endParaRPr lang="en-US" sz="800" dirty="0">
              <a:solidFill>
                <a:srgbClr val="000000"/>
              </a:solidFill>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User defined value can be inserted.</a:t>
            </a:r>
          </a:p>
        </p:txBody>
      </p:sp>
    </p:spTree>
    <p:extLst>
      <p:ext uri="{BB962C8B-B14F-4D97-AF65-F5344CB8AC3E}">
        <p14:creationId xmlns:p14="http://schemas.microsoft.com/office/powerpoint/2010/main" val="3034385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without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654335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without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212365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 </a:t>
            </a:r>
            <a:r>
              <a:rPr lang="en-IN" dirty="0">
                <a:solidFill>
                  <a:srgbClr val="990055"/>
                </a:solidFill>
                <a:latin typeface="Liberation Mono"/>
              </a:rPr>
              <a:t>0</a:t>
            </a:r>
            <a:r>
              <a:rPr lang="en-IN" dirty="0">
                <a:latin typeface="Liberation Mono"/>
              </a:rPr>
              <a:t> ,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 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Tree>
    <p:extLst>
      <p:ext uri="{BB962C8B-B14F-4D97-AF65-F5344CB8AC3E}">
        <p14:creationId xmlns:p14="http://schemas.microsoft.com/office/powerpoint/2010/main" val="2892172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login</a:t>
            </a:r>
            <a:endParaRPr lang="en-US" sz="3200" i="1" dirty="0">
              <a:solidFill>
                <a:srgbClr val="FF9900"/>
              </a:solidFill>
              <a:latin typeface="Arial" pitchFamily="34" charset="0"/>
              <a:cs typeface="Arial" pitchFamily="34" charset="0"/>
            </a:endParaRPr>
          </a:p>
        </p:txBody>
      </p:sp>
      <p:sp>
        <p:nvSpPr>
          <p:cNvPr id="2" name="Rectangle 1"/>
          <p:cNvSpPr/>
          <p:nvPr/>
        </p:nvSpPr>
        <p:spPr>
          <a:xfrm>
            <a:off x="191344" y="693857"/>
            <a:ext cx="9669635" cy="430887"/>
          </a:xfrm>
          <a:prstGeom prst="rect">
            <a:avLst/>
          </a:prstGeom>
          <a:solidFill>
            <a:schemeClr val="accent6"/>
          </a:solidFill>
        </p:spPr>
        <p:txBody>
          <a:bodyPr wrap="none">
            <a:spAutoFit/>
          </a:bodyPr>
          <a:lstStyle/>
          <a:p>
            <a:r>
              <a:rPr lang="en-IN" sz="2200" dirty="0">
                <a:solidFill>
                  <a:srgbClr val="FFFF00"/>
                </a:solidFill>
                <a:latin typeface="Consolas" panose="020B0609020204030204" pitchFamily="49" charset="0"/>
                <a:ea typeface="Calibri" panose="020F0502020204030204" pitchFamily="34" charset="0"/>
              </a:rPr>
              <a:t>GOTO </a:t>
            </a:r>
            <a:r>
              <a:rPr lang="pt-BR" sz="2200" dirty="0">
                <a:solidFill>
                  <a:srgbClr val="FFFF00"/>
                </a:solidFill>
                <a:latin typeface="Consolas" panose="020B0609020204030204" pitchFamily="49" charset="0"/>
                <a:ea typeface="Calibri" panose="020F0502020204030204" pitchFamily="34" charset="0"/>
              </a:rPr>
              <a:t>C:\Program Files (x86)\H2\bin\h2.bat (run the .bat file)</a:t>
            </a:r>
            <a:endParaRPr lang="en-IN" sz="2200" b="1" dirty="0">
              <a:solidFill>
                <a:srgbClr val="FFFF00"/>
              </a:solidFill>
              <a:latin typeface="Consolas" panose="020B0609020204030204" pitchFamily="49" charset="0"/>
            </a:endParaRPr>
          </a:p>
        </p:txBody>
      </p:sp>
      <p:pic>
        <p:nvPicPr>
          <p:cNvPr id="13" name="Picture 12">
            <a:extLst>
              <a:ext uri="{FF2B5EF4-FFF2-40B4-BE49-F238E27FC236}">
                <a16:creationId xmlns:a16="http://schemas.microsoft.com/office/drawing/2014/main" id="{C0AF513B-51DA-F43A-42EA-4DB833AE991C}"/>
              </a:ext>
            </a:extLst>
          </p:cNvPr>
          <p:cNvPicPr>
            <a:picLocks noChangeAspect="1"/>
          </p:cNvPicPr>
          <p:nvPr/>
        </p:nvPicPr>
        <p:blipFill>
          <a:blip r:embed="rId2"/>
          <a:stretch>
            <a:fillRect/>
          </a:stretch>
        </p:blipFill>
        <p:spPr>
          <a:xfrm>
            <a:off x="191344" y="1233826"/>
            <a:ext cx="6936795" cy="5308896"/>
          </a:xfrm>
          <a:prstGeom prst="rect">
            <a:avLst/>
          </a:prstGeom>
        </p:spPr>
      </p:pic>
      <p:sp>
        <p:nvSpPr>
          <p:cNvPr id="3" name="TextBox 2">
            <a:extLst>
              <a:ext uri="{FF2B5EF4-FFF2-40B4-BE49-F238E27FC236}">
                <a16:creationId xmlns:a16="http://schemas.microsoft.com/office/drawing/2014/main" id="{611B7AEB-88A8-A80F-3D5E-0F860DBEF1B1}"/>
              </a:ext>
            </a:extLst>
          </p:cNvPr>
          <p:cNvSpPr txBox="1"/>
          <p:nvPr/>
        </p:nvSpPr>
        <p:spPr>
          <a:xfrm>
            <a:off x="2135560" y="5085184"/>
            <a:ext cx="563421" cy="461665"/>
          </a:xfrm>
          <a:prstGeom prst="rect">
            <a:avLst/>
          </a:prstGeom>
          <a:noFill/>
        </p:spPr>
        <p:txBody>
          <a:bodyPr wrap="square">
            <a:spAutoFit/>
          </a:bodyPr>
          <a:lstStyle/>
          <a:p>
            <a:r>
              <a:rPr lang="pt-BR" sz="2400" dirty="0">
                <a:solidFill>
                  <a:srgbClr val="FF0000"/>
                </a:solidFill>
                <a:latin typeface="Consolas" panose="020B0609020204030204" pitchFamily="49" charset="0"/>
                <a:ea typeface="Calibri" panose="020F0502020204030204" pitchFamily="34" charset="0"/>
              </a:rPr>
              <a:t>sa</a:t>
            </a:r>
            <a:endParaRPr lang="en-IN" sz="2400" dirty="0">
              <a:solidFill>
                <a:srgbClr val="FF0000"/>
              </a:solidFill>
            </a:endParaRPr>
          </a:p>
        </p:txBody>
      </p:sp>
    </p:spTree>
    <p:extLst>
      <p:ext uri="{BB962C8B-B14F-4D97-AF65-F5344CB8AC3E}">
        <p14:creationId xmlns:p14="http://schemas.microsoft.com/office/powerpoint/2010/main" val="2733507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090450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r>
              <a:rPr lang="en-IN" sz="2000" i="1" dirty="0">
                <a:latin typeface="Liberation Mono"/>
              </a:rPr>
              <a:t> [size]</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[5],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
        <p:nvSpPr>
          <p:cNvPr id="2" name="TextBox 1">
            <a:extLst>
              <a:ext uri="{FF2B5EF4-FFF2-40B4-BE49-F238E27FC236}">
                <a16:creationId xmlns:a16="http://schemas.microsoft.com/office/drawing/2014/main" id="{A625F2D8-463B-E6E2-6265-8B676B053076}"/>
              </a:ext>
            </a:extLst>
          </p:cNvPr>
          <p:cNvSpPr txBox="1"/>
          <p:nvPr/>
        </p:nvSpPr>
        <p:spPr>
          <a:xfrm>
            <a:off x="335360" y="4680000"/>
            <a:ext cx="1166529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temp(C1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FD8603"/>
                </a:solidFill>
                <a:latin typeface="Liberation Mono"/>
              </a:rPr>
              <a:t>ARRAY</a:t>
            </a:r>
            <a:r>
              <a:rPr lang="en-IN" dirty="0">
                <a:latin typeface="Liberation Mono"/>
              </a:rPr>
              <a:t>[2], C2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[2], C3 </a:t>
            </a:r>
            <a:r>
              <a:rPr lang="en-IN" dirty="0">
                <a:solidFill>
                  <a:srgbClr val="834689"/>
                </a:solidFill>
                <a:latin typeface="Liberation Mono"/>
                <a:cs typeface="Arial" panose="020B0604020202020204" pitchFamily="34" charset="0"/>
              </a:rPr>
              <a:t>BOOLEAN</a:t>
            </a:r>
            <a:r>
              <a:rPr lang="en-IN" dirty="0">
                <a:latin typeface="Liberation Mono"/>
              </a:rPr>
              <a:t> </a:t>
            </a:r>
            <a:r>
              <a:rPr lang="en-IN" dirty="0">
                <a:solidFill>
                  <a:srgbClr val="FD8603"/>
                </a:solidFill>
                <a:latin typeface="Liberation Mono"/>
              </a:rPr>
              <a:t>ARRAY</a:t>
            </a:r>
            <a:r>
              <a:rPr lang="en-IN" dirty="0">
                <a:latin typeface="Liberation Mono"/>
              </a:rPr>
              <a:t>[2], C4 </a:t>
            </a:r>
            <a:r>
              <a:rPr lang="en-IN" dirty="0">
                <a:solidFill>
                  <a:srgbClr val="834689"/>
                </a:solidFill>
                <a:latin typeface="Liberation Mono"/>
                <a:cs typeface="Arial" panose="020B0604020202020204" pitchFamily="34" charset="0"/>
              </a:rPr>
              <a:t>DATE</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FD8603"/>
                </a:solidFill>
                <a:latin typeface="Liberation Mono"/>
              </a:rPr>
              <a:t>ARRAY</a:t>
            </a:r>
            <a:r>
              <a:rPr lang="en-US" dirty="0">
                <a:latin typeface="Liberation Mono"/>
              </a:rPr>
              <a:t>[</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FD8603"/>
                </a:solidFill>
                <a:latin typeface="Liberation Mono"/>
              </a:rPr>
              <a:t>ARRAY</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FD8603"/>
                </a:solidFill>
                <a:latin typeface="Liberation Mono"/>
              </a:rPr>
              <a:t>ARRAY</a:t>
            </a:r>
            <a:r>
              <a:rPr lang="en-US" dirty="0">
                <a:latin typeface="Liberation Mono"/>
              </a:rPr>
              <a:t>[TRUE, FALSE], </a:t>
            </a:r>
            <a:r>
              <a:rPr lang="en-US" dirty="0">
                <a:solidFill>
                  <a:srgbClr val="FD8603"/>
                </a:solidFill>
                <a:latin typeface="Liberation Mono"/>
              </a:rPr>
              <a:t>ARRAY</a:t>
            </a:r>
            <a:r>
              <a:rPr lang="en-US" dirty="0">
                <a:latin typeface="Liberation Mono"/>
              </a:rPr>
              <a:t>[CURDATE(), '2023-05-23'])</a:t>
            </a:r>
            <a:endParaRPr lang="en-IN" dirty="0">
              <a:latin typeface="Liberation Mono"/>
            </a:endParaRPr>
          </a:p>
        </p:txBody>
      </p:sp>
    </p:spTree>
    <p:extLst>
      <p:ext uri="{BB962C8B-B14F-4D97-AF65-F5344CB8AC3E}">
        <p14:creationId xmlns:p14="http://schemas.microsoft.com/office/powerpoint/2010/main" val="23963596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in-memory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660937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memory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MEMORY</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MEMORY</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IN" dirty="0">
                <a:latin typeface="Liberation Mono"/>
              </a:rPr>
              <a:t>;</a:t>
            </a:r>
          </a:p>
        </p:txBody>
      </p:sp>
      <p:sp>
        <p:nvSpPr>
          <p:cNvPr id="3" name="TextBox 2">
            <a:extLst>
              <a:ext uri="{FF2B5EF4-FFF2-40B4-BE49-F238E27FC236}">
                <a16:creationId xmlns:a16="http://schemas.microsoft.com/office/drawing/2014/main" id="{87EAB92B-F0CE-005F-4CA8-5C7ECEBFA3C9}"/>
              </a:ext>
            </a:extLst>
          </p:cNvPr>
          <p:cNvSpPr txBox="1"/>
          <p:nvPr/>
        </p:nvSpPr>
        <p:spPr>
          <a:xfrm>
            <a:off x="335360" y="5373216"/>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MEMORY table will be present but the data will be lost [ because of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US" b="0" i="0" dirty="0">
                <a:solidFill>
                  <a:srgbClr val="000000"/>
                </a:solidFill>
                <a:effectLst/>
                <a:latin typeface="Arial" panose="020B0604020202020204" pitchFamily="34" charset="0"/>
              </a:rPr>
              <a:t> ] .</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98551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temp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320712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temp</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TEMP</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TEMP</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p>
        </p:txBody>
      </p:sp>
      <p:sp>
        <p:nvSpPr>
          <p:cNvPr id="6" name="TextBox 5">
            <a:extLst>
              <a:ext uri="{FF2B5EF4-FFF2-40B4-BE49-F238E27FC236}">
                <a16:creationId xmlns:a16="http://schemas.microsoft.com/office/drawing/2014/main" id="{D127E3F9-42C4-C011-433F-F6E0A01FBC33}"/>
              </a:ext>
            </a:extLst>
          </p:cNvPr>
          <p:cNvSpPr txBox="1"/>
          <p:nvPr/>
        </p:nvSpPr>
        <p:spPr>
          <a:xfrm>
            <a:off x="335360" y="5373216"/>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TEMP table will be lost.</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23415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fontScale="92500"/>
          </a:bodyPr>
          <a:lstStyle/>
          <a:p>
            <a:pPr algn="ctr"/>
            <a:r>
              <a:rPr lang="en-US" sz="4800" dirty="0">
                <a:solidFill>
                  <a:srgbClr val="DC525C"/>
                </a:solidFill>
                <a:latin typeface="Segoe UI Light" panose="020B0502040204020203" pitchFamily="34" charset="0"/>
                <a:cs typeface="Segoe UI Light" panose="020B0502040204020203" pitchFamily="34" charset="0"/>
              </a:rPr>
              <a:t>create global/local </a:t>
            </a:r>
            <a:r>
              <a:rPr lang="en-IN" sz="4800" dirty="0">
                <a:solidFill>
                  <a:srgbClr val="DC525C"/>
                </a:solidFill>
                <a:latin typeface="Segoe UI Light" panose="020B0502040204020203" pitchFamily="34" charset="0"/>
                <a:cs typeface="Segoe UI Light" panose="020B0502040204020203" pitchFamily="34" charset="0"/>
              </a:rPr>
              <a:t>temporary</a:t>
            </a:r>
            <a:r>
              <a:rPr lang="en-US" sz="4800" dirty="0">
                <a:solidFill>
                  <a:srgbClr val="DC525C"/>
                </a:solidFill>
                <a:latin typeface="Segoe UI Light" panose="020B0502040204020203" pitchFamily="34" charset="0"/>
                <a:cs typeface="Segoe UI Light" panose="020B0502040204020203" pitchFamily="34" charset="0"/>
              </a:rPr>
              <a:t> table</a:t>
            </a:r>
          </a:p>
        </p:txBody>
      </p:sp>
      <p:sp>
        <p:nvSpPr>
          <p:cNvPr id="7" name="Rectangle 6">
            <a:extLst>
              <a:ext uri="{FF2B5EF4-FFF2-40B4-BE49-F238E27FC236}">
                <a16:creationId xmlns:a16="http://schemas.microsoft.com/office/drawing/2014/main" id="{6A1337E7-EA2D-4FF4-8F1A-0FD70109FB9D}"/>
              </a:ext>
            </a:extLst>
          </p:cNvPr>
          <p:cNvSpPr/>
          <p:nvPr/>
        </p:nvSpPr>
        <p:spPr>
          <a:xfrm>
            <a:off x="1030378" y="3176797"/>
            <a:ext cx="10131244" cy="707886"/>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Temporary tables can be </a:t>
            </a:r>
            <a:r>
              <a:rPr lang="en-US" sz="2000" b="1" i="1" dirty="0">
                <a:latin typeface="Palatino Linotype" panose="02040502050505030304" pitchFamily="18" charset="0"/>
                <a:cs typeface="Segoe UI Light" panose="020B0502040204020203" pitchFamily="34" charset="0"/>
              </a:rPr>
              <a:t>GLOBAL</a:t>
            </a:r>
            <a:r>
              <a:rPr lang="en-US" sz="2000" dirty="0">
                <a:latin typeface="Palatino Linotype" panose="02040502050505030304" pitchFamily="18" charset="0"/>
                <a:cs typeface="Segoe UI Light" panose="020B0502040204020203" pitchFamily="34" charset="0"/>
              </a:rPr>
              <a:t> (accessible by all connections) or </a:t>
            </a:r>
            <a:r>
              <a:rPr lang="en-US" sz="2000" b="1" i="1" dirty="0">
                <a:latin typeface="Palatino Linotype" panose="02040502050505030304" pitchFamily="18" charset="0"/>
                <a:cs typeface="Segoe UI Light" panose="020B0502040204020203" pitchFamily="34" charset="0"/>
              </a:rPr>
              <a:t>LOCAL</a:t>
            </a:r>
            <a:r>
              <a:rPr lang="en-US" sz="2000" dirty="0">
                <a:latin typeface="Palatino Linotype" panose="02040502050505030304" pitchFamily="18" charset="0"/>
                <a:cs typeface="Segoe UI Light" panose="020B0502040204020203" pitchFamily="34" charset="0"/>
              </a:rPr>
              <a:t> (only accessible by the current connection).</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default for temporary tables is </a:t>
            </a:r>
            <a:r>
              <a:rPr lang="en-US" b="1" i="1" dirty="0">
                <a:latin typeface="Arial" panose="020B0604020202020204" pitchFamily="34" charset="0"/>
                <a:cs typeface="Arial" panose="020B0604020202020204" pitchFamily="34" charset="0"/>
              </a:rPr>
              <a:t>GLOBAL</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7169355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a:t>
            </a:r>
            <a:r>
              <a:rPr lang="en-IN" sz="3200" i="1" dirty="0">
                <a:solidFill>
                  <a:srgbClr val="FF9900"/>
                </a:solidFill>
                <a:latin typeface="Arial" pitchFamily="34" charset="0"/>
                <a:cs typeface="Arial" pitchFamily="34" charset="0"/>
              </a:rPr>
              <a:t>global</a:t>
            </a:r>
            <a:r>
              <a:rPr lang="en-IN" sz="3200"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GLOBAL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7" name="Rectangle 6">
            <a:extLst>
              <a:ext uri="{FF2B5EF4-FFF2-40B4-BE49-F238E27FC236}">
                <a16:creationId xmlns:a16="http://schemas.microsoft.com/office/drawing/2014/main" id="{952B7D97-7641-2BDC-2652-7E18CC619EB5}"/>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GLOBAL TEMPORARY keyword specifies that the table is temporary and its data is visible to all sessions within the same database. However, the data in the table is only visible to the current session and is automatically dropped at the end of the session or when the session disconnects.</a:t>
            </a:r>
          </a:p>
        </p:txBody>
      </p:sp>
      <p:sp>
        <p:nvSpPr>
          <p:cNvPr id="3" name="TextBox 2">
            <a:extLst>
              <a:ext uri="{FF2B5EF4-FFF2-40B4-BE49-F238E27FC236}">
                <a16:creationId xmlns:a16="http://schemas.microsoft.com/office/drawing/2014/main" id="{06CBF873-4984-BA0B-1F2E-2C6607AD3DA7}"/>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GLOBAL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39051980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LOCAL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3" name="Rectangle 2">
            <a:extLst>
              <a:ext uri="{FF2B5EF4-FFF2-40B4-BE49-F238E27FC236}">
                <a16:creationId xmlns:a16="http://schemas.microsoft.com/office/drawing/2014/main" id="{3388E7E8-FFD4-490B-7344-4828BE2E4A68}"/>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a:t>
            </a:r>
            <a:r>
              <a:rPr lang="en-IN" sz="3200" i="1" dirty="0">
                <a:solidFill>
                  <a:srgbClr val="FF9900"/>
                </a:solidFill>
                <a:latin typeface="Arial" pitchFamily="34" charset="0"/>
                <a:cs typeface="Arial" pitchFamily="34" charset="0"/>
              </a:rPr>
              <a:t>local</a:t>
            </a:r>
            <a:r>
              <a:rPr lang="en-IN" sz="3200" i="1"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057F8F9C-C170-D9A2-2ABB-64E6B4543D2D}"/>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LOCAL TEMPORARY keyword specifies that the table is temporary and its data is visible to current sessions within the same database. However, the data in the table is only visible to the current session and is automatically dropped at the end of the session or when the session disconnects.</a:t>
            </a:r>
          </a:p>
        </p:txBody>
      </p:sp>
      <p:sp>
        <p:nvSpPr>
          <p:cNvPr id="8" name="TextBox 7">
            <a:extLst>
              <a:ext uri="{FF2B5EF4-FFF2-40B4-BE49-F238E27FC236}">
                <a16:creationId xmlns:a16="http://schemas.microsoft.com/office/drawing/2014/main" id="{342C789A-FA30-67A9-25FE-273109C7305E}"/>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LOCAL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1116466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call command</a:t>
            </a:r>
          </a:p>
        </p:txBody>
      </p:sp>
      <p:sp>
        <p:nvSpPr>
          <p:cNvPr id="4" name="TextBox 3">
            <a:extLst>
              <a:ext uri="{FF2B5EF4-FFF2-40B4-BE49-F238E27FC236}">
                <a16:creationId xmlns:a16="http://schemas.microsoft.com/office/drawing/2014/main" id="{E79177F6-C165-3A57-F6A3-06AC474FBDC4}"/>
              </a:ext>
            </a:extLst>
          </p:cNvPr>
          <p:cNvSpPr txBox="1"/>
          <p:nvPr/>
        </p:nvSpPr>
        <p:spPr>
          <a:xfrm>
            <a:off x="479376" y="3244334"/>
            <a:ext cx="11305256"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Calculates a simple expression. This statement returns a result set with one row, except if the called function returns a result set itself. If the called function returns an array, then each element in this array is returned as a column.</a:t>
            </a:r>
            <a:endParaRPr lang="en-IN" dirty="0"/>
          </a:p>
        </p:txBody>
      </p:sp>
    </p:spTree>
    <p:extLst>
      <p:ext uri="{BB962C8B-B14F-4D97-AF65-F5344CB8AC3E}">
        <p14:creationId xmlns:p14="http://schemas.microsoft.com/office/powerpoint/2010/main" val="4204928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SHOW DATABASES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call command</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en-IN" sz="2000" dirty="0">
                <a:solidFill>
                  <a:srgbClr val="0077AA"/>
                </a:solidFill>
                <a:latin typeface="Liberation Mono"/>
              </a:rPr>
              <a:t>CALL </a:t>
            </a:r>
            <a:r>
              <a:rPr lang="en-IN" sz="2000" dirty="0">
                <a:latin typeface="Liberation Mono"/>
              </a:rPr>
              <a:t>{ expression | function name } </a:t>
            </a:r>
            <a:endParaRPr lang="en-IN" sz="800" dirty="0">
              <a:latin typeface="Liberation Mono"/>
            </a:endParaRP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4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CALL </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990055"/>
                </a:solidFill>
                <a:latin typeface="Liberation Mono"/>
              </a:rPr>
              <a:t>2</a:t>
            </a:r>
            <a:r>
              <a:rPr lang="en-IN" dirty="0">
                <a:latin typeface="Liberation Mono"/>
              </a:rPr>
              <a:t>;</a:t>
            </a:r>
          </a:p>
          <a:p>
            <a:pPr marL="285750" indent="-285750">
              <a:buFont typeface="Arial" panose="020B0604020202020204" pitchFamily="34" charset="0"/>
              <a:buChar char="•"/>
            </a:pPr>
            <a:endParaRPr lang="en-IN"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LENGTH</a:t>
            </a:r>
            <a:r>
              <a:rPr lang="en-US" dirty="0">
                <a:latin typeface="Liberation Mono"/>
              </a:rPr>
              <a:t>(</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CURDATE</a:t>
            </a:r>
            <a:r>
              <a:rPr lang="en-US" dirty="0">
                <a:latin typeface="Liberation Mono"/>
              </a:rPr>
              <a:t>() ;</a:t>
            </a:r>
            <a:endParaRPr lang="en-IN" dirty="0">
              <a:latin typeface="Liberation Mono"/>
            </a:endParaRPr>
          </a:p>
        </p:txBody>
      </p:sp>
    </p:spTree>
    <p:extLst>
      <p:ext uri="{BB962C8B-B14F-4D97-AF65-F5344CB8AC3E}">
        <p14:creationId xmlns:p14="http://schemas.microsoft.com/office/powerpoint/2010/main" val="39649147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10202003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5407882"/>
              </p:ext>
            </p:extLst>
          </p:nvPr>
        </p:nvGraphicFramePr>
        <p:xfrm>
          <a:off x="191344" y="706204"/>
          <a:ext cx="11763149" cy="5349663"/>
        </p:xfrm>
        <a:graphic>
          <a:graphicData uri="http://schemas.openxmlformats.org/drawingml/2006/table">
            <a:tbl>
              <a:tblPr firstRow="1" bandRow="1">
                <a:tableStyleId>{7E9639D4-E3E2-4D34-9284-5A2195B3D0D7}</a:tableStyleId>
              </a:tblPr>
              <a:tblGrid>
                <a:gridCol w="4634357">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ASCII</a:t>
                      </a:r>
                      <a:r>
                        <a:rPr kumimoji="0" lang="en-IN" sz="1800" kern="1200" dirty="0">
                          <a:solidFill>
                            <a:schemeClr val="tx2"/>
                          </a:solidFill>
                          <a:latin typeface="Liberation Mono"/>
                          <a:ea typeface="+mn-ea"/>
                          <a:cs typeface="+mn-cs"/>
                        </a:rPr>
                        <a:t>( </a:t>
                      </a:r>
                      <a:r>
                        <a:rPr kumimoji="0" lang="en-US" sz="1800" kern="1200" dirty="0">
                          <a:solidFill>
                            <a:schemeClr val="tx2"/>
                          </a:solidFill>
                          <a:latin typeface="Liberation Mono"/>
                          <a:ea typeface="+mn-ea"/>
                          <a:cs typeface="+mn-cs"/>
                        </a:rPr>
                        <a:t>string </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ASCII value of the first character in the string. This method returns an int. Returns NULL if str is NULL.</a:t>
                      </a:r>
                    </a:p>
                    <a:p>
                      <a:pPr algn="l">
                        <a:spcAft>
                          <a:spcPts val="0"/>
                        </a:spcAft>
                      </a:pPr>
                      <a:r>
                        <a:rPr kumimoji="0" lang="en-IN" sz="1800" b="0" kern="1200" dirty="0">
                          <a:solidFill>
                            <a:srgbClr val="FF0000"/>
                          </a:solidFill>
                          <a:effectLst/>
                          <a:latin typeface="Liberation Mono"/>
                          <a:ea typeface="Times New Roman" panose="02020603050405020304" pitchFamily="18" charset="0"/>
                          <a:cs typeface="+mn-cs"/>
                        </a:rPr>
                        <a:t>e.g.</a:t>
                      </a:r>
                      <a:r>
                        <a:rPr kumimoji="0" lang="en-IN" sz="1800" b="0" kern="1200" dirty="0">
                          <a:solidFill>
                            <a:schemeClr val="tx1"/>
                          </a:solidFill>
                          <a:effectLst/>
                          <a:latin typeface="Liberation Mono"/>
                          <a:ea typeface="Times New Roman" panose="02020603050405020304" pitchFamily="18" charset="0"/>
                          <a:cs typeface="+mn-cs"/>
                        </a:rPr>
                        <a:t> </a:t>
                      </a:r>
                    </a:p>
                    <a:p>
                      <a:pPr marL="285750" indent="-285750" algn="l">
                        <a:spcAft>
                          <a:spcPts val="0"/>
                        </a:spcAft>
                        <a:buFont typeface="Arial" panose="020B0604020202020204" pitchFamily="34" charset="0"/>
                        <a:buChar char="•"/>
                      </a:pPr>
                      <a:r>
                        <a:rPr kumimoji="0" lang="en-IN" sz="1800" b="0" kern="1200" dirty="0">
                          <a:solidFill>
                            <a:srgbClr val="0077AA"/>
                          </a:solidFill>
                          <a:latin typeface="Liberation Mono"/>
                          <a:ea typeface="Times New Roman" panose="02020603050405020304" pitchFamily="18" charset="0"/>
                          <a:cs typeface="+mn-cs"/>
                        </a:rPr>
                        <a:t>SELECT</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DD4A68"/>
                          </a:solidFill>
                          <a:latin typeface="Liberation Mono"/>
                          <a:ea typeface="+mn-ea"/>
                          <a:cs typeface="+mn-cs"/>
                        </a:rPr>
                        <a:t>ASCII</a:t>
                      </a:r>
                      <a:r>
                        <a:rPr kumimoji="0" lang="en-IN" sz="1800" b="0" kern="1200" dirty="0">
                          <a:solidFill>
                            <a:schemeClr val="tx1"/>
                          </a:solidFill>
                          <a:effectLst/>
                          <a:latin typeface="Liberation Mono"/>
                          <a:ea typeface="Times New Roman" panose="02020603050405020304" pitchFamily="18" charset="0"/>
                          <a:cs typeface="+mn-cs"/>
                        </a:rPr>
                        <a:t>(ename) </a:t>
                      </a:r>
                      <a:r>
                        <a:rPr kumimoji="0" lang="en-IN" sz="1800" b="0" kern="1200" dirty="0">
                          <a:solidFill>
                            <a:srgbClr val="0077AA"/>
                          </a:solidFill>
                          <a:latin typeface="Liberation Mono"/>
                          <a:ea typeface="Times New Roman" panose="02020603050405020304" pitchFamily="18" charset="0"/>
                          <a:cs typeface="+mn-cs"/>
                        </a:rPr>
                        <a:t>FROM</a:t>
                      </a:r>
                      <a:r>
                        <a:rPr kumimoji="0" lang="en-IN" sz="1800" b="0" kern="1200" dirty="0">
                          <a:solidFill>
                            <a:schemeClr val="tx1"/>
                          </a:solidFill>
                          <a:effectLst/>
                          <a:latin typeface="Liberation Mono"/>
                          <a:ea typeface="Times New Roman" panose="02020603050405020304" pitchFamily="18" charset="0"/>
                          <a:cs typeface="+mn-cs"/>
                        </a:rPr>
                        <a:t> emp;</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p>
                    <a:p>
                      <a:pPr>
                        <a:spcAft>
                          <a:spcPts val="0"/>
                        </a:spcAft>
                      </a:pPr>
                      <a:endParaRPr kumimoji="0" lang="en-US" sz="400" kern="1200" dirty="0">
                        <a:solidFill>
                          <a:srgbClr val="0077AA"/>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CHARACTER_LENGTH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endParaRPr kumimoji="0" lang="en-US" sz="1800" kern="1200" dirty="0">
                        <a:solidFill>
                          <a:srgbClr val="0077AA"/>
                        </a:solidFill>
                        <a:latin typeface="Liberation Mono"/>
                        <a:ea typeface="+mn-ea"/>
                        <a:cs typeface="+mn-cs"/>
                      </a:endParaRPr>
                    </a:p>
                    <a:p>
                      <a:pPr>
                        <a:spcAft>
                          <a:spcPts val="0"/>
                        </a:spcAft>
                      </a:pPr>
                      <a:r>
                        <a:rPr kumimoji="0" lang="en-US" sz="400" kern="1200" dirty="0">
                          <a:solidFill>
                            <a:srgbClr val="0077AA"/>
                          </a:solidFill>
                          <a:latin typeface="Liberation Mono"/>
                          <a:ea typeface="+mn-ea"/>
                          <a:cs typeface="+mn-cs"/>
                        </a:rPr>
                        <a:t>  </a:t>
                      </a: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LENGTH</a:t>
                      </a:r>
                      <a:r>
                        <a:rPr kumimoji="0" lang="en-US" sz="1800" kern="1200" dirty="0">
                          <a:solidFill>
                            <a:schemeClr val="tx2"/>
                          </a:solidFill>
                          <a:latin typeface="Liberation Mono"/>
                          <a:ea typeface="+mn-ea"/>
                          <a:cs typeface="+mn-cs"/>
                        </a:rPr>
                        <a:t>( string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characters in a character string. This method returns a long.</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CHAR</a:t>
                      </a:r>
                      <a:r>
                        <a:rPr kumimoji="0" lang="en-IN" sz="1800" kern="1200" dirty="0">
                          <a:solidFill>
                            <a:schemeClr val="tx2"/>
                          </a:solidFill>
                          <a:latin typeface="Liberation Mono"/>
                          <a:ea typeface="+mn-ea"/>
                          <a:cs typeface="+mn-cs"/>
                        </a:rPr>
                        <a:t>( int )</a:t>
                      </a:r>
                      <a:r>
                        <a:rPr kumimoji="0" lang="en-IN" sz="1800" kern="1200" dirty="0">
                          <a:solidFill>
                            <a:srgbClr val="0077AA"/>
                          </a:solidFill>
                          <a:latin typeface="Liberation Mono"/>
                          <a:ea typeface="+mn-ea"/>
                          <a:cs typeface="+mn-cs"/>
                        </a:rPr>
                        <a:t>	</a:t>
                      </a:r>
                    </a:p>
                    <a:p>
                      <a:pPr marL="0" lvl="0" indent="0">
                        <a:spcAft>
                          <a:spcPts val="0"/>
                        </a:spcAft>
                      </a:pPr>
                      <a:endParaRPr kumimoji="0" lang="en-IN" sz="400" kern="1200" dirty="0">
                        <a:solidFill>
                          <a:srgbClr val="0077AA"/>
                        </a:solidFill>
                        <a:latin typeface="Liberation Mono"/>
                        <a:ea typeface="+mn-ea"/>
                        <a:cs typeface="+mn-cs"/>
                      </a:endParaRPr>
                    </a:p>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CHR</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character that represents the ASCII value.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str1 ||</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str2 || str3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CONCAT</a:t>
                      </a:r>
                      <a:r>
                        <a:rPr kumimoji="0" lang="en-IN" sz="1800" kern="1200" dirty="0">
                          <a:solidFill>
                            <a:schemeClr val="tx2"/>
                          </a:solidFill>
                          <a:latin typeface="Liberation Mono"/>
                          <a:ea typeface="+mn-ea"/>
                          <a:cs typeface="+mn-cs"/>
                        </a:rPr>
                        <a:t>( str1 , str2, . . .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NULL parameters are ignored, and do not cause the result to become NULL. If all parameters are NULL the result is an empty string.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CONCAT_WS</a:t>
                      </a:r>
                      <a:r>
                        <a:rPr kumimoji="0" lang="en-US" sz="1800" kern="1200" dirty="0">
                          <a:solidFill>
                            <a:schemeClr val="tx2"/>
                          </a:solidFill>
                          <a:latin typeface="Liberation Mono"/>
                          <a:ea typeface="+mn-ea"/>
                          <a:cs typeface="+mn-cs"/>
                        </a:rPr>
                        <a:t>( separatorString , str1 , str2, .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Combines strings with separator. If separator is NULL it is treated like an empty string. Other NULL parameters are ignored.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188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LOWER</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rgbClr val="0077AA"/>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LCASE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Converts a string to lowercase.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7639154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34118817"/>
              </p:ext>
            </p:extLst>
          </p:nvPr>
        </p:nvGraphicFramePr>
        <p:xfrm>
          <a:off x="191344" y="706204"/>
          <a:ext cx="11809312" cy="5945292"/>
        </p:xfrm>
        <a:graphic>
          <a:graphicData uri="http://schemas.openxmlformats.org/drawingml/2006/table">
            <a:tbl>
              <a:tblPr firstRow="1" bandRow="1">
                <a:tableStyleId>{7E9639D4-E3E2-4D34-9284-5A2195B3D0D7}</a:tableStyleId>
              </a:tblPr>
              <a:tblGrid>
                <a:gridCol w="5328592">
                  <a:extLst>
                    <a:ext uri="{9D8B030D-6E8A-4147-A177-3AD203B41FA5}">
                      <a16:colId xmlns:a16="http://schemas.microsoft.com/office/drawing/2014/main" val="20000"/>
                    </a:ext>
                  </a:extLst>
                </a:gridCol>
                <a:gridCol w="648072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UPPER</a:t>
                      </a:r>
                      <a:r>
                        <a:rPr kumimoji="0" lang="en-IN" sz="1800" kern="1200" dirty="0">
                          <a:solidFill>
                            <a:schemeClr val="tx2"/>
                          </a:solidFill>
                          <a:latin typeface="Liberation Mono"/>
                          <a:ea typeface="+mn-ea"/>
                          <a:cs typeface="+mn-cs"/>
                        </a:rPr>
                        <a:t>( string )</a:t>
                      </a:r>
                    </a:p>
                    <a:p>
                      <a:pPr>
                        <a:spcAft>
                          <a:spcPts val="0"/>
                        </a:spcAft>
                      </a:pPr>
                      <a:endParaRPr kumimoji="0" lang="en-IN" sz="400" kern="1200" dirty="0">
                        <a:solidFill>
                          <a:srgbClr val="0077AA"/>
                        </a:solidFill>
                        <a:latin typeface="Liberation Mono"/>
                        <a:ea typeface="+mn-ea"/>
                        <a:cs typeface="+mn-cs"/>
                      </a:endParaRPr>
                    </a:p>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UCASE</a:t>
                      </a:r>
                      <a:r>
                        <a:rPr kumimoji="0" lang="en-IN" sz="1800" kern="1200" dirty="0">
                          <a:solidFill>
                            <a:schemeClr val="tx2"/>
                          </a:solidFill>
                          <a:latin typeface="Liberation Mono"/>
                          <a:ea typeface="+mn-ea"/>
                          <a:cs typeface="+mn-cs"/>
                        </a:rPr>
                        <a:t>( 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Converts a string to uppercase.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LEFT</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leftmost number of characters.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RIGHT</a:t>
                      </a:r>
                      <a:r>
                        <a:rPr kumimoji="0" lang="en-IN" sz="1800" kern="1200" dirty="0">
                          <a:solidFill>
                            <a:schemeClr val="tx2"/>
                          </a:solidFill>
                          <a:latin typeface="Liberation Mono"/>
                          <a:ea typeface="+mn-ea"/>
                          <a:cs typeface="+mn-cs"/>
                        </a:rPr>
                        <a:t>( 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rightmost number of characters.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LPAD</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Left pad the string to the specified length. If the length is shorter than the string, it will be truncated at the end. 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RPAD</a:t>
                      </a:r>
                      <a:r>
                        <a:rPr kumimoji="0" lang="en-IN" sz="1800" kern="1200" dirty="0">
                          <a:solidFill>
                            <a:schemeClr val="tx2"/>
                          </a:solidFill>
                          <a:latin typeface="Liberation Mono"/>
                          <a:ea typeface="+mn-ea"/>
                          <a:cs typeface="+mn-cs"/>
                        </a:rPr>
                        <a:t>( 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Right pad the string to the specified length. If the length is shorter than the string, it will be truncated. </a:t>
                      </a:r>
                      <a:r>
                        <a:rPr kumimoji="0" lang="en-US" sz="1800" kern="1200">
                          <a:solidFill>
                            <a:schemeClr val="tx1"/>
                          </a:solidFill>
                          <a:effectLst/>
                          <a:latin typeface="Liberation Mono"/>
                          <a:ea typeface="+mn-ea"/>
                          <a:cs typeface="+mn-cs"/>
                        </a:rPr>
                        <a:t>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leading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trailing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4186263367"/>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REPEAT</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string repeated some number of times.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559223941"/>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REPLACE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searchString, replacementString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Replaces all occurrences of a search string in a text with another string. If no replacement is specified, the search string is removed from the original string. If any parameter is null, the result is null.</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407854281"/>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0441021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34546057"/>
              </p:ext>
            </p:extLst>
          </p:nvPr>
        </p:nvGraphicFramePr>
        <p:xfrm>
          <a:off x="191344" y="706204"/>
          <a:ext cx="11809312" cy="3477258"/>
        </p:xfrm>
        <a:graphic>
          <a:graphicData uri="http://schemas.openxmlformats.org/drawingml/2006/table">
            <a:tbl>
              <a:tblPr firstRow="1" bandRow="1">
                <a:tableStyleId>{7E9639D4-E3E2-4D34-9284-5A2195B3D0D7}</a:tableStyleId>
              </a:tblPr>
              <a:tblGrid>
                <a:gridCol w="4680520">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SPACE</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a string consisting of a number of spaces.</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a:t>
                      </a:r>
                      <a:r>
                        <a:rPr kumimoji="0" lang="en-US" sz="1800" kern="1200" dirty="0">
                          <a:solidFill>
                            <a:schemeClr val="tx2"/>
                          </a:solidFill>
                          <a:latin typeface="Liberation Mono"/>
                          <a:ea typeface="+mn-ea"/>
                          <a:cs typeface="+mn-cs"/>
                        </a:rPr>
                        <a:t>( string, startInt, lengthInt )</a:t>
                      </a:r>
                    </a:p>
                    <a:p>
                      <a:pPr>
                        <a:spcAft>
                          <a:spcPts val="0"/>
                        </a:spcAft>
                      </a:pPr>
                      <a:endParaRPr kumimoji="0" lang="en-US" sz="400" kern="1200" dirty="0">
                        <a:solidFill>
                          <a:schemeClr val="tx2"/>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SUBSTRING</a:t>
                      </a:r>
                      <a:r>
                        <a:rPr kumimoji="0" lang="en-US" sz="1800" kern="1200" dirty="0">
                          <a:solidFill>
                            <a:schemeClr val="tx2"/>
                          </a:solidFill>
                          <a:latin typeface="Liberation Mono"/>
                          <a:ea typeface="+mn-ea"/>
                          <a:cs typeface="+mn-cs"/>
                        </a:rPr>
                        <a:t>( string, startInt, lengthInt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a substring of a string starting at a position. If the start index is negative, then the start index is relative to the end of the string. The length is optional.</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3136623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mathematical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27778555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992625330"/>
              </p:ext>
            </p:extLst>
          </p:nvPr>
        </p:nvGraphicFramePr>
        <p:xfrm>
          <a:off x="191344" y="706204"/>
          <a:ext cx="11809312" cy="5152812"/>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64096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ABS</a:t>
                      </a:r>
                      <a:r>
                        <a:rPr kumimoji="0" lang="en-IN" sz="1800" kern="1200" dirty="0">
                          <a:solidFill>
                            <a:schemeClr val="tx2"/>
                          </a:solidFill>
                          <a:latin typeface="Liberation Mono"/>
                          <a:ea typeface="+mn-ea"/>
                          <a:cs typeface="+mn-cs"/>
                        </a:rPr>
                        <a:t>(numeric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TINYINT, SMALLINT, INT, and BIGINT data types cannot represent absolute values of their minimum negative values, because they have more negative values than positive. For example, for INT data type allowed values are from -2147483648 to 2147483647. ABS(-2147483648) should be 2147483648, but this value is not allowed for this data type. It leads to an exception. To avoid it cast argument of this function to a higher data type.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a:t>
                      </a:r>
                      <a:r>
                        <a:rPr kumimoji="0" lang="en-US" sz="1800" kern="1200" dirty="0">
                          <a:solidFill>
                            <a:schemeClr val="tx2"/>
                          </a:solidFill>
                          <a:latin typeface="Liberation Mono"/>
                          <a:ea typeface="+mn-ea"/>
                          <a:cs typeface="+mn-cs"/>
                        </a:rPr>
                        <a:t>( numeric )</a:t>
                      </a:r>
                    </a:p>
                    <a:p>
                      <a:pPr>
                        <a:spcAft>
                          <a:spcPts val="0"/>
                        </a:spcAft>
                      </a:pPr>
                      <a:endParaRPr kumimoji="0" lang="en-US" sz="800" kern="1200" dirty="0">
                        <a:solidFill>
                          <a:schemeClr val="tx2"/>
                        </a:solidFill>
                        <a:latin typeface="Liberation Mono"/>
                        <a:ea typeface="+mn-ea"/>
                        <a:cs typeface="+mn-cs"/>
                      </a:endParaRP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CEILING</a:t>
                      </a:r>
                      <a:r>
                        <a:rPr kumimoji="0" lang="en-US" sz="1800" kern="1200" dirty="0">
                          <a:solidFill>
                            <a:schemeClr val="tx2"/>
                          </a:solidFill>
                          <a:latin typeface="Liberation Mono"/>
                          <a:ea typeface="+mn-ea"/>
                          <a:cs typeface="+mn-cs"/>
                        </a:rPr>
                        <a:t>( numeric )</a:t>
                      </a: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Returns the smallest integer value that is greater than or equal to the argument. </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FLOOR</a:t>
                      </a:r>
                      <a:r>
                        <a:rPr kumimoji="0" lang="en-US" sz="1800" kern="1200" dirty="0">
                          <a:solidFill>
                            <a:schemeClr val="tx2"/>
                          </a:solidFill>
                          <a:latin typeface="Liberation Mono"/>
                          <a:ea typeface="+mn-ea"/>
                          <a:cs typeface="+mn-cs"/>
                        </a:rPr>
                        <a:t>( numeric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largest integer value that is less than or equal to the argument.</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a:t>
                      </a:r>
                      <a:r>
                        <a:rPr kumimoji="0" lang="en-US" sz="1800" kern="1200" dirty="0">
                          <a:solidFill>
                            <a:schemeClr val="tx2"/>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Calling the function without parameter returns the next a pseudo random number.</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ROUND</a:t>
                      </a:r>
                      <a:r>
                        <a:rPr kumimoji="0" lang="en-US" sz="1800" kern="1200" dirty="0">
                          <a:solidFill>
                            <a:schemeClr val="tx2"/>
                          </a:solidFill>
                          <a:latin typeface="Liberation Mono"/>
                          <a:ea typeface="+mn-ea"/>
                          <a:cs typeface="+mn-cs"/>
                        </a:rPr>
                        <a:t>( numeric, digitsInt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Rounds to a number of fractional digits.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RANDOM_UUID</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new UUID with 122 pseudo random bits.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
                      </a:r>
                      <a:r>
                        <a:rPr kumimoji="0" lang="en-IN" sz="1800" kern="1200" dirty="0">
                          <a:solidFill>
                            <a:schemeClr val="tx2"/>
                          </a:solidFill>
                          <a:latin typeface="Liberation Mono"/>
                          <a:ea typeface="+mn-ea"/>
                          <a:cs typeface="+mn-cs"/>
                        </a:rPr>
                        <a:t>( numeric, digitsInt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TRUNCATE</a:t>
                      </a:r>
                      <a:r>
                        <a:rPr kumimoji="0" lang="en-IN" sz="1800" kern="1200" dirty="0">
                          <a:solidFill>
                            <a:schemeClr val="tx2"/>
                          </a:solidFill>
                          <a:latin typeface="Liberation Mono"/>
                          <a:ea typeface="+mn-ea"/>
                          <a:cs typeface="+mn-cs"/>
                        </a:rPr>
                        <a:t>( numeric, digitsInt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When a numeric argument is specified, truncates it to a number of digits (to the next value closer to 0)</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39964419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B9100F9-04E1-4F28-8242-1F74AA42824F}"/>
              </a:ext>
            </a:extLst>
          </p:cNvPr>
          <p:cNvSpPr/>
          <p:nvPr/>
        </p:nvSpPr>
        <p:spPr>
          <a:xfrm>
            <a:off x="371364" y="836712"/>
            <a:ext cx="11449272" cy="3804247"/>
          </a:xfrm>
          <a:prstGeom prst="rect">
            <a:avLst/>
          </a:prstGeom>
        </p:spPr>
        <p:txBody>
          <a:bodyPr wrap="square">
            <a:spAutoFit/>
          </a:bodyPr>
          <a:lstStyle/>
          <a:p>
            <a:r>
              <a:rPr lang="en-US" sz="2000" dirty="0">
                <a:solidFill>
                  <a:srgbClr val="FF0000"/>
                </a:solidFill>
                <a:latin typeface="Liberation Mono"/>
                <a:ea typeface="Times New Roman" panose="02020603050405020304" pitchFamily="18" charset="0"/>
                <a:cs typeface="Times New Roman" panose="02020603050405020304" pitchFamily="18" charset="0"/>
              </a:rPr>
              <a:t>e.g.</a:t>
            </a:r>
          </a:p>
          <a:p>
            <a:pPr marL="285750" indent="-285750">
              <a:buFont typeface="Arial" panose="020B0604020202020204" pitchFamily="34" charset="0"/>
              <a:buChar char="•"/>
            </a:pPr>
            <a:endParaRPr lang="en-US" sz="800" dirty="0">
              <a:solidFill>
                <a:srgbClr val="0077AA"/>
              </a:solidFill>
              <a:latin typeface="Liberation Mono"/>
              <a:ea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-1.23</a:t>
            </a:r>
            <a:r>
              <a:rPr lang="en-US" dirty="0">
                <a:latin typeface="Liberation Mono"/>
                <a:cs typeface="Arial" panose="020B0604020202020204" pitchFamily="34" charset="0"/>
              </a:rPr>
              <a: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-1.58</a:t>
            </a:r>
            <a:r>
              <a:rPr lang="en-US" dirty="0">
                <a:latin typeface="Liberation Mono"/>
                <a:cs typeface="Arial" panose="020B0604020202020204" pitchFamily="34" charset="0"/>
              </a:rPr>
              <a:t>)</a:t>
            </a:r>
            <a:r>
              <a:rPr lang="en-US" dirty="0">
                <a:latin typeface="Liberation Mono"/>
              </a:rPr>
              <a:t>;</a:t>
            </a:r>
            <a:endParaRPr lang="en-IN"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803A69"/>
                </a:solidFill>
                <a:latin typeface="Liberation Mono"/>
              </a:rPr>
              <a:t>CAST</a:t>
            </a:r>
            <a:r>
              <a:rPr lang="en-US" dirty="0">
                <a:latin typeface="Liberation Mono"/>
                <a:cs typeface="Arial" panose="020B0604020202020204" pitchFamily="34" charset="0"/>
              </a:rPr>
              <a:t>(</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ea typeface="Times New Roman" panose="02020603050405020304" pitchFamily="18" charset="0"/>
                <a:cs typeface="Times New Roman" panose="02020603050405020304" pitchFamily="18"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990055"/>
                </a:solidFill>
                <a:latin typeface="Liberation Mono"/>
              </a:rPr>
              <a:t>100</a:t>
            </a:r>
            <a:r>
              <a:rPr lang="en-US" dirty="0">
                <a:latin typeface="Liberation Mono"/>
                <a:ea typeface="Times New Roman" panose="02020603050405020304" pitchFamily="18" charset="0"/>
                <a:cs typeface="Times New Roman" panose="02020603050405020304" pitchFamily="18" charset="0"/>
              </a:rPr>
              <a:t>) AS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803A69"/>
                </a:solidFill>
                <a:latin typeface="Liberation Mono"/>
              </a:rPr>
              <a:t>CAST</a:t>
            </a:r>
            <a:r>
              <a:rPr lang="en-US" dirty="0">
                <a:latin typeface="Liberation Mono"/>
                <a:ea typeface="Times New Roman" panose="02020603050405020304" pitchFamily="18" charset="0"/>
              </a:rPr>
              <a:t>(</a:t>
            </a:r>
            <a:r>
              <a:rPr lang="en-US" dirty="0">
                <a:solidFill>
                  <a:srgbClr val="803A69"/>
                </a:solidFill>
                <a:latin typeface="Liberation Mono"/>
              </a:rPr>
              <a:t>FLOOR</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899999</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100000</a:t>
            </a:r>
            <a:r>
              <a:rPr lang="en-US" dirty="0">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OTP;</a:t>
            </a:r>
            <a:endParaRPr lang="en-IN" dirty="0">
              <a:latin typeface="Liberation Mono"/>
              <a:cs typeface="Arial" panose="020B0604020202020204" pitchFamily="34" charset="0"/>
            </a:endParaRPr>
          </a:p>
        </p:txBody>
      </p:sp>
      <p:sp>
        <p:nvSpPr>
          <p:cNvPr id="2" name="TextBox 5">
            <a:extLst>
              <a:ext uri="{FF2B5EF4-FFF2-40B4-BE49-F238E27FC236}">
                <a16:creationId xmlns:a16="http://schemas.microsoft.com/office/drawing/2014/main" id="{E1A9FBF2-71CD-5947-4F5B-92234CAF67FB}"/>
              </a:ext>
            </a:extLst>
          </p:cNvPr>
          <p:cNvSpPr txBox="1"/>
          <p:nvPr/>
        </p:nvSpPr>
        <p:spPr>
          <a:xfrm>
            <a:off x="335360" y="188640"/>
            <a:ext cx="4320480"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DD4A68"/>
                </a:solidFill>
                <a:latin typeface="Liberation Mono"/>
              </a:rPr>
              <a:t>FLOOR</a:t>
            </a:r>
            <a:r>
              <a:rPr lang="en-IN" dirty="0">
                <a:solidFill>
                  <a:schemeClr val="bg1">
                    <a:lumMod val="65000"/>
                  </a:schemeClr>
                </a:solidFill>
                <a:latin typeface="Liberation Mono"/>
                <a:cs typeface="Arial" panose="020B0604020202020204" pitchFamily="34" charset="0"/>
              </a:rPr>
              <a:t>(</a:t>
            </a:r>
            <a:r>
              <a:rPr lang="en-IN" dirty="0">
                <a:solidFill>
                  <a:srgbClr val="DD4A68"/>
                </a:solidFill>
                <a:latin typeface="Liberation Mono"/>
              </a:rPr>
              <a:t>RAND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bg1">
                    <a:lumMod val="65000"/>
                  </a:schemeClr>
                </a:solidFill>
                <a:latin typeface="Liberation Mono"/>
                <a:cs typeface="Arial" panose="020B0604020202020204" pitchFamily="34" charset="0"/>
              </a:rPr>
              <a:t>(</a:t>
            </a:r>
            <a:r>
              <a:rPr lang="en-IN" dirty="0">
                <a:latin typeface="Liberation Mono"/>
              </a:rPr>
              <a:t>b </a:t>
            </a:r>
            <a:r>
              <a:rPr lang="en-IN" dirty="0">
                <a:solidFill>
                  <a:srgbClr val="990055"/>
                </a:solidFill>
                <a:latin typeface="Liberation Mono"/>
              </a:rPr>
              <a:t>–</a:t>
            </a:r>
            <a:r>
              <a:rPr lang="en-IN" dirty="0">
                <a:latin typeface="Liberation Mono"/>
              </a:rPr>
              <a:t> a + </a:t>
            </a:r>
            <a:r>
              <a:rPr lang="en-IN" dirty="0">
                <a:solidFill>
                  <a:srgbClr val="990055"/>
                </a:solidFill>
                <a:latin typeface="Liberation Mono"/>
              </a:rPr>
              <a:t>1</a:t>
            </a:r>
            <a:r>
              <a:rPr lang="en-IN" dirty="0">
                <a:solidFill>
                  <a:schemeClr val="bg1">
                    <a:lumMod val="65000"/>
                  </a:schemeClr>
                </a:solidFill>
                <a:latin typeface="Liberation Mono"/>
                <a:cs typeface="Arial" panose="020B0604020202020204" pitchFamily="34" charset="0"/>
              </a:rPr>
              <a:t>) </a:t>
            </a:r>
            <a:r>
              <a:rPr lang="en-IN" dirty="0">
                <a:solidFill>
                  <a:srgbClr val="990055"/>
                </a:solidFill>
                <a:latin typeface="Liberation Mono"/>
              </a:rPr>
              <a:t>+</a:t>
            </a:r>
            <a:r>
              <a:rPr lang="en-IN" dirty="0">
                <a:latin typeface="Liberation Mono"/>
              </a:rPr>
              <a:t> a </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p:txBody>
      </p:sp>
    </p:spTree>
    <p:extLst>
      <p:ext uri="{BB962C8B-B14F-4D97-AF65-F5344CB8AC3E}">
        <p14:creationId xmlns:p14="http://schemas.microsoft.com/office/powerpoint/2010/main" val="988532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3001187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datetime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784157701"/>
              </p:ext>
            </p:extLst>
          </p:nvPr>
        </p:nvGraphicFramePr>
        <p:xfrm>
          <a:off x="191344" y="706204"/>
          <a:ext cx="11809312" cy="3767241"/>
        </p:xfrm>
        <a:graphic>
          <a:graphicData uri="http://schemas.openxmlformats.org/drawingml/2006/table">
            <a:tbl>
              <a:tblPr firstRow="1" bandRow="1">
                <a:tableStyleId>{7E9639D4-E3E2-4D34-9284-5A2195B3D0D7}</a:tableStyleId>
              </a:tblPr>
              <a:tblGrid>
                <a:gridCol w="5400600">
                  <a:extLst>
                    <a:ext uri="{9D8B030D-6E8A-4147-A177-3AD203B41FA5}">
                      <a16:colId xmlns:a16="http://schemas.microsoft.com/office/drawing/2014/main" val="20000"/>
                    </a:ext>
                  </a:extLst>
                </a:gridCol>
                <a:gridCol w="640871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CURDATE</a:t>
                      </a:r>
                      <a:r>
                        <a:rPr kumimoji="0" lang="en-IN" sz="1800" kern="1200" dirty="0">
                          <a:solidFill>
                            <a:schemeClr val="tx2"/>
                          </a:solidFill>
                          <a:latin typeface="Liberation Mono"/>
                          <a:ea typeface="+mn-ea"/>
                          <a:cs typeface="+mn-cs"/>
                        </a:rPr>
                        <a:t>()</a:t>
                      </a:r>
                    </a:p>
                    <a:p>
                      <a:pPr>
                        <a:spcAft>
                          <a:spcPts val="0"/>
                        </a:spcAft>
                      </a:pPr>
                      <a:endParaRPr kumimoji="0" lang="en-IN" sz="800" kern="1200" dirty="0">
                        <a:solidFill>
                          <a:schemeClr val="tx2"/>
                        </a:solidFill>
                        <a:latin typeface="Liberation Mono"/>
                        <a:ea typeface="+mn-ea"/>
                        <a:cs typeface="+mn-cs"/>
                      </a:endParaRPr>
                    </a:p>
                    <a:p>
                      <a:pPr>
                        <a:spcAft>
                          <a:spcPts val="0"/>
                        </a:spcAft>
                      </a:pPr>
                      <a:r>
                        <a:rPr kumimoji="0" lang="en-IN" sz="1800" kern="1200" dirty="0">
                          <a:solidFill>
                            <a:srgbClr val="803A69"/>
                          </a:solidFill>
                          <a:latin typeface="Liberation Mono"/>
                          <a:ea typeface="+mn-ea"/>
                          <a:cs typeface="+mn-cs"/>
                        </a:rPr>
                        <a:t>  CURRENT_DATE</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IN" sz="1800" b="0" kern="1200" dirty="0">
                          <a:solidFill>
                            <a:schemeClr val="tx1"/>
                          </a:solidFill>
                          <a:effectLst/>
                          <a:latin typeface="Liberation Mono"/>
                          <a:ea typeface="Times New Roman" panose="02020603050405020304" pitchFamily="18" charset="0"/>
                          <a:cs typeface="+mn-cs"/>
                        </a:rPr>
                        <a:t>Returns the current date.</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IN" sz="1800" kern="1200" dirty="0">
                          <a:solidFill>
                            <a:srgbClr val="803A69"/>
                          </a:solidFill>
                          <a:latin typeface="Liberation Mono"/>
                          <a:ea typeface="+mn-ea"/>
                          <a:cs typeface="+mn-cs"/>
                        </a:rPr>
                        <a:t>  CURTIME</a:t>
                      </a:r>
                      <a:r>
                        <a:rPr kumimoji="0" lang="en-IN" sz="1800" kern="1200" dirty="0">
                          <a:solidFill>
                            <a:schemeClr val="tx2"/>
                          </a:solidFill>
                          <a:latin typeface="Liberation Mono"/>
                          <a:ea typeface="+mn-ea"/>
                          <a:cs typeface="+mn-cs"/>
                        </a:rPr>
                        <a:t>()</a:t>
                      </a:r>
                      <a:endParaRPr kumimoji="0" lang="en-US"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chemeClr val="tx1"/>
                          </a:solidFill>
                          <a:effectLst/>
                          <a:latin typeface="Liberation Mono"/>
                          <a:ea typeface="Times New Roman" panose="02020603050405020304" pitchFamily="18" charset="0"/>
                          <a:cs typeface="+mn-cs"/>
                        </a:rPr>
                        <a:t>Returns the current time.</a:t>
                      </a: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CURRENT_TIME</a:t>
                      </a:r>
                      <a:r>
                        <a:rPr kumimoji="0" lang="en-IN" sz="1800" kern="1200" dirty="0">
                          <a:solidFill>
                            <a:schemeClr val="tx2"/>
                          </a:solidFill>
                          <a:latin typeface="Liberation Mono"/>
                          <a:ea typeface="+mn-ea"/>
                          <a:cs typeface="+mn-cs"/>
                        </a:rPr>
                        <a: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current time with time zone.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DATEADD</a:t>
                      </a:r>
                      <a:r>
                        <a:rPr kumimoji="0" lang="en-IN" sz="1800" kern="1200" dirty="0">
                          <a:solidFill>
                            <a:schemeClr val="tx2"/>
                          </a:solidFill>
                          <a:latin typeface="Liberation Mono"/>
                          <a:ea typeface="+mn-ea"/>
                          <a:cs typeface="+mn-cs"/>
                        </a:rPr>
                        <a:t>( datetimeField , addIntLong , dateAndTime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266566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SCHEMA</a:t>
            </a:r>
          </a:p>
        </p:txBody>
      </p:sp>
      <p:sp>
        <p:nvSpPr>
          <p:cNvPr id="3" name="Rectangle 2"/>
          <p:cNvSpPr/>
          <p:nvPr/>
        </p:nvSpPr>
        <p:spPr>
          <a:xfrm>
            <a:off x="614569" y="1916832"/>
            <a:ext cx="9906000" cy="880369"/>
          </a:xfrm>
          <a:prstGeom prst="rect">
            <a:avLst/>
          </a:prstGeom>
        </p:spPr>
        <p:txBody>
          <a:bodyPr wrap="square">
            <a:spAutoFit/>
          </a:bodyPr>
          <a:lstStyle/>
          <a:p>
            <a:pPr>
              <a:lnSpc>
                <a:spcPct val="150000"/>
              </a:lnSpc>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schemas;</a:t>
            </a:r>
          </a:p>
          <a:p>
            <a:pPr>
              <a:lnSpc>
                <a:spcPct val="150000"/>
              </a:lnSpc>
            </a:pPr>
            <a:r>
              <a:rPr lang="en-IN" dirty="0">
                <a:solidFill>
                  <a:srgbClr val="0077AA"/>
                </a:solidFill>
                <a:latin typeface="Liberation Mono"/>
                <a:ea typeface="Times New Roman" panose="02020603050405020304" pitchFamily="18" charset="0"/>
              </a:rPr>
              <a:t>SHOW TABLES </a:t>
            </a:r>
            <a:r>
              <a:rPr lang="en-IN" dirty="0">
                <a:latin typeface="Liberation Mono"/>
                <a:ea typeface="Times New Roman" panose="02020603050405020304" pitchFamily="18" charset="0"/>
              </a:rPr>
              <a:t>FROM</a:t>
            </a:r>
            <a:r>
              <a:rPr lang="en-IN" dirty="0">
                <a:solidFill>
                  <a:srgbClr val="0077AA"/>
                </a:solidFill>
                <a:latin typeface="Liberation Mono"/>
                <a:ea typeface="Times New Roman" panose="02020603050405020304" pitchFamily="18" charset="0"/>
              </a:rPr>
              <a:t> </a:t>
            </a:r>
            <a:r>
              <a:rPr lang="en-IN" dirty="0">
                <a:latin typeface="Liberation Mono"/>
                <a:cs typeface="Arial" panose="020B0604020202020204" pitchFamily="34" charset="0"/>
              </a:rPr>
              <a:t>H2DB</a:t>
            </a:r>
            <a:r>
              <a:rPr lang="en-IN" dirty="0">
                <a:latin typeface="Liberation Mono"/>
                <a:ea typeface="Times New Roman" panose="02020603050405020304" pitchFamily="18" charset="0"/>
              </a:rPr>
              <a:t>;</a:t>
            </a:r>
          </a:p>
        </p:txBody>
      </p:sp>
      <p:sp>
        <p:nvSpPr>
          <p:cNvPr id="6" name="Rectangle 5"/>
          <p:cNvSpPr/>
          <p:nvPr/>
        </p:nvSpPr>
        <p:spPr>
          <a:xfrm>
            <a:off x="609600" y="1411070"/>
            <a:ext cx="6986598" cy="400110"/>
          </a:xfrm>
          <a:prstGeom prst="rect">
            <a:avLst/>
          </a:prstGeom>
        </p:spPr>
        <p:txBody>
          <a:bodyPr wrap="square">
            <a:spAutoFit/>
          </a:bodyPr>
          <a:lstStyle/>
          <a:p>
            <a:r>
              <a:rPr lang="en-IN" sz="2000" dirty="0">
                <a:solidFill>
                  <a:srgbClr val="0077AA"/>
                </a:solidFill>
                <a:latin typeface="Liberation Mono"/>
              </a:rPr>
              <a:t>SHOW</a:t>
            </a:r>
            <a:r>
              <a:rPr lang="en-IN" sz="2000" dirty="0">
                <a:solidFill>
                  <a:srgbClr val="000000"/>
                </a:solidFill>
                <a:latin typeface="Liberation Mono"/>
              </a:rPr>
              <a:t> { </a:t>
            </a:r>
            <a:r>
              <a:rPr lang="en-IN" sz="2000" dirty="0">
                <a:solidFill>
                  <a:srgbClr val="0077AA"/>
                </a:solidFill>
                <a:latin typeface="Liberation Mono"/>
              </a:rPr>
              <a:t>SCHEMAS </a:t>
            </a:r>
            <a:r>
              <a:rPr lang="en-IN" sz="2000" dirty="0">
                <a:solidFill>
                  <a:schemeClr val="bg1">
                    <a:lumMod val="65000"/>
                  </a:schemeClr>
                </a:solidFill>
                <a:latin typeface="Liberation Mono"/>
                <a:cs typeface="Arial" panose="020B0604020202020204" pitchFamily="34" charset="0"/>
              </a:rPr>
              <a:t>|</a:t>
            </a:r>
            <a:r>
              <a:rPr lang="en-IN" sz="2000" dirty="0">
                <a:solidFill>
                  <a:srgbClr val="A67F59"/>
                </a:solidFill>
                <a:latin typeface="Liberation Mono"/>
              </a:rPr>
              <a:t> </a:t>
            </a:r>
            <a:r>
              <a:rPr lang="en-IN" sz="2000" dirty="0">
                <a:solidFill>
                  <a:srgbClr val="0077AA"/>
                </a:solidFill>
                <a:latin typeface="Liberation Mono"/>
              </a:rPr>
              <a:t>TABLES</a:t>
            </a:r>
            <a:r>
              <a:rPr lang="en-IN" sz="2000" dirty="0">
                <a:solidFill>
                  <a:srgbClr val="A67F59"/>
                </a:solidFill>
                <a:latin typeface="Liberation Mono"/>
              </a:rPr>
              <a:t> </a:t>
            </a:r>
            <a:r>
              <a:rPr lang="en-IN" sz="2000" dirty="0">
                <a:solidFill>
                  <a:srgbClr val="999999"/>
                </a:solidFill>
                <a:latin typeface="Liberation Mono"/>
              </a:rPr>
              <a:t>[</a:t>
            </a:r>
            <a:r>
              <a:rPr lang="en-IN" sz="2000" dirty="0">
                <a:latin typeface="Liberation Mono"/>
              </a:rPr>
              <a:t>FROM</a:t>
            </a:r>
            <a:r>
              <a:rPr lang="en-IN" sz="2000" dirty="0">
                <a:solidFill>
                  <a:srgbClr val="000000"/>
                </a:solidFill>
                <a:latin typeface="Liberation Mono"/>
              </a:rPr>
              <a:t> </a:t>
            </a:r>
            <a:r>
              <a:rPr lang="en-IN" sz="2000" dirty="0">
                <a:solidFill>
                  <a:srgbClr val="669900"/>
                </a:solidFill>
                <a:latin typeface="Liberation Mono"/>
              </a:rPr>
              <a:t>schemaName</a:t>
            </a:r>
            <a:r>
              <a:rPr lang="en-IN" sz="2000" dirty="0">
                <a:solidFill>
                  <a:srgbClr val="999999"/>
                </a:solidFill>
                <a:latin typeface="Liberation Mono"/>
              </a:rPr>
              <a:t>] </a:t>
            </a:r>
            <a:r>
              <a:rPr lang="en-IN" sz="2000" dirty="0">
                <a:solidFill>
                  <a:srgbClr val="000000"/>
                </a:solidFill>
                <a:latin typeface="Liberation Mono"/>
              </a:rPr>
              <a:t>}</a:t>
            </a:r>
            <a:endParaRPr lang="en-IN" sz="2000" dirty="0"/>
          </a:p>
        </p:txBody>
      </p:sp>
      <p:sp>
        <p:nvSpPr>
          <p:cNvPr id="7" name="Title 1">
            <a:extLst>
              <a:ext uri="{FF2B5EF4-FFF2-40B4-BE49-F238E27FC236}">
                <a16:creationId xmlns:a16="http://schemas.microsoft.com/office/drawing/2014/main" id="{B64A00B8-3F32-1186-E833-C3422211D6FB}"/>
              </a:ext>
            </a:extLst>
          </p:cNvPr>
          <p:cNvSpPr txBox="1">
            <a:spLocks/>
          </p:cNvSpPr>
          <p:nvPr/>
        </p:nvSpPr>
        <p:spPr>
          <a:xfrm>
            <a:off x="609600" y="3068960"/>
            <a:ext cx="109728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defRPr/>
            </a:pPr>
            <a:r>
              <a:rPr lang="en-IN" b="1" dirty="0">
                <a:latin typeface="Arial" pitchFamily="34" charset="0"/>
                <a:cs typeface="Arial" pitchFamily="34" charset="0"/>
              </a:rPr>
              <a:t>USE SCHEMA</a:t>
            </a:r>
          </a:p>
        </p:txBody>
      </p:sp>
      <p:sp>
        <p:nvSpPr>
          <p:cNvPr id="8" name="Rectangle 7">
            <a:extLst>
              <a:ext uri="{FF2B5EF4-FFF2-40B4-BE49-F238E27FC236}">
                <a16:creationId xmlns:a16="http://schemas.microsoft.com/office/drawing/2014/main" id="{EDE602EF-ED07-2024-11A5-4D45D762555E}"/>
              </a:ext>
            </a:extLst>
          </p:cNvPr>
          <p:cNvSpPr/>
          <p:nvPr/>
        </p:nvSpPr>
        <p:spPr>
          <a:xfrm>
            <a:off x="609600" y="4725144"/>
            <a:ext cx="8839200" cy="464871"/>
          </a:xfrm>
          <a:prstGeom prst="rect">
            <a:avLst/>
          </a:prstGeom>
        </p:spPr>
        <p:txBody>
          <a:bodyPr wrap="square">
            <a:spAutoFit/>
          </a:bodyPr>
          <a:lstStyle/>
          <a:p>
            <a:pPr>
              <a:lnSpc>
                <a:spcPct val="150000"/>
              </a:lnSpc>
            </a:pPr>
            <a:r>
              <a:rPr lang="en-IN" dirty="0">
                <a:solidFill>
                  <a:srgbClr val="0077AA"/>
                </a:solidFill>
                <a:latin typeface="Liberation Mono"/>
                <a:cs typeface="Arial" panose="020B0604020202020204" pitchFamily="34" charset="0"/>
              </a:rPr>
              <a:t>USE </a:t>
            </a:r>
            <a:r>
              <a:rPr lang="en-IN" dirty="0">
                <a:latin typeface="Liberation Mono"/>
                <a:cs typeface="Arial" panose="020B0604020202020204" pitchFamily="34" charset="0"/>
              </a:rPr>
              <a:t>H2DB;</a:t>
            </a:r>
          </a:p>
        </p:txBody>
      </p:sp>
      <p:sp>
        <p:nvSpPr>
          <p:cNvPr id="9" name="Rectangle 8">
            <a:extLst>
              <a:ext uri="{FF2B5EF4-FFF2-40B4-BE49-F238E27FC236}">
                <a16:creationId xmlns:a16="http://schemas.microsoft.com/office/drawing/2014/main" id="{3E1166D5-13EA-00A3-E5C3-BA6D26005454}"/>
              </a:ext>
            </a:extLst>
          </p:cNvPr>
          <p:cNvSpPr/>
          <p:nvPr/>
        </p:nvSpPr>
        <p:spPr>
          <a:xfrm>
            <a:off x="609600" y="4217090"/>
            <a:ext cx="2162772" cy="400110"/>
          </a:xfrm>
          <a:prstGeom prst="rect">
            <a:avLst/>
          </a:prstGeom>
        </p:spPr>
        <p:txBody>
          <a:bodyPr wrap="none">
            <a:spAutoFit/>
          </a:bodyPr>
          <a:lstStyle/>
          <a:p>
            <a:r>
              <a:rPr lang="en-IN" sz="2000" dirty="0">
                <a:solidFill>
                  <a:srgbClr val="0077AA"/>
                </a:solidFill>
                <a:latin typeface="Liberation Mono"/>
              </a:rPr>
              <a:t>USE</a:t>
            </a:r>
            <a:r>
              <a:rPr lang="en-IN" sz="2000" dirty="0">
                <a:solidFill>
                  <a:srgbClr val="000000"/>
                </a:solidFill>
                <a:latin typeface="Liberation Mono"/>
              </a:rPr>
              <a:t> </a:t>
            </a:r>
            <a:r>
              <a:rPr lang="en-IN" sz="2000" i="1" dirty="0">
                <a:solidFill>
                  <a:srgbClr val="000000"/>
                </a:solidFill>
                <a:latin typeface="Liberation Mono"/>
              </a:rPr>
              <a:t>schema_name</a:t>
            </a:r>
          </a:p>
        </p:txBody>
      </p:sp>
    </p:spTree>
    <p:extLst>
      <p:ext uri="{BB962C8B-B14F-4D97-AF65-F5344CB8AC3E}">
        <p14:creationId xmlns:p14="http://schemas.microsoft.com/office/powerpoint/2010/main" val="40349963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system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18358978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105861772"/>
              </p:ext>
            </p:extLst>
          </p:nvPr>
        </p:nvGraphicFramePr>
        <p:xfrm>
          <a:off x="191344" y="706204"/>
          <a:ext cx="11809312" cy="55935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expression </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lgn="l">
                        <a:spcAft>
                          <a:spcPts val="0"/>
                        </a:spcAft>
                      </a:pPr>
                      <a:r>
                        <a:rPr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b="0" kern="1200" dirty="0">
                          <a:solidFill>
                            <a:schemeClr val="tx1"/>
                          </a:solidFill>
                          <a:effectLst/>
                          <a:latin typeface="Liberation Mono"/>
                          <a:ea typeface="Times New Roman" panose="02020603050405020304" pitchFamily="18" charset="0"/>
                          <a:cs typeface="+mn-cs"/>
                        </a:rPr>
                        <a:t> deptno, </a:t>
                      </a:r>
                    </a:p>
                    <a:p>
                      <a:pPr algn="l">
                        <a:spcAft>
                          <a:spcPts val="0"/>
                        </a:spcAft>
                      </a:pPr>
                      <a:r>
                        <a:rPr kumimoji="0" lang="en-US" sz="1800" kern="1200" dirty="0">
                          <a:solidFill>
                            <a:srgbClr val="803A69"/>
                          </a:solidFill>
                          <a:latin typeface="Liberation Mono"/>
                          <a:ea typeface="+mn-ea"/>
                          <a:cs typeface="+mn-cs"/>
                        </a:rPr>
                        <a:t>CASE</a:t>
                      </a:r>
                      <a:r>
                        <a:rPr kumimoji="0" lang="en-US" sz="1800" b="0" kern="1200" dirty="0">
                          <a:solidFill>
                            <a:schemeClr val="tx1"/>
                          </a:solidFill>
                          <a:effectLst/>
                          <a:latin typeface="Liberation Mono"/>
                          <a:ea typeface="Times New Roman" panose="02020603050405020304" pitchFamily="18" charset="0"/>
                          <a:cs typeface="+mn-cs"/>
                        </a:rPr>
                        <a:t> deptno</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10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20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30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r>
                        <a:rPr kumimoji="0" lang="en-US" sz="1800" b="0" kern="1200" dirty="0">
                          <a:solidFill>
                            <a:schemeClr val="tx1"/>
                          </a:solidFill>
                          <a:effectLst/>
                          <a:latin typeface="Liberation Mono"/>
                          <a:ea typeface="Times New Roman" panose="02020603050405020304" pitchFamily="18" charset="0"/>
                          <a:cs typeface="+mn-cs"/>
                        </a:rPr>
                        <a:t> </a:t>
                      </a:r>
                    </a:p>
                    <a:p>
                      <a:pPr algn="l">
                        <a:spcAft>
                          <a:spcPts val="0"/>
                        </a:spcAft>
                      </a:pPr>
                      <a:r>
                        <a:rPr kumimoji="0" lang="en-US" sz="1800" kern="1200" dirty="0">
                          <a:solidFill>
                            <a:srgbClr val="803A69"/>
                          </a:solidFill>
                          <a:latin typeface="Liberation Mono"/>
                          <a:ea typeface="+mn-ea"/>
                          <a:cs typeface="+mn-cs"/>
                        </a:rPr>
                        <a:t>ELSE</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p>
                    <a:p>
                      <a:pPr algn="l">
                        <a:spcAft>
                          <a:spcPts val="0"/>
                        </a:spcAft>
                      </a:pPr>
                      <a:r>
                        <a:rPr kumimoji="0" lang="en-US" sz="1800" kern="1200" dirty="0">
                          <a:solidFill>
                            <a:srgbClr val="803A69"/>
                          </a:solidFill>
                          <a:latin typeface="Liberation Mono"/>
                          <a:ea typeface="+mn-ea"/>
                          <a:cs typeface="+mn-cs"/>
                        </a:rPr>
                        <a:t>END</a:t>
                      </a:r>
                      <a:r>
                        <a:rPr kumimoji="0" lang="en-US" sz="1800" b="0" kern="1200" dirty="0">
                          <a:solidFill>
                            <a:schemeClr val="tx1"/>
                          </a:solidFill>
                          <a:effectLst/>
                          <a:latin typeface="Liberation Mono"/>
                          <a:ea typeface="Times New Roman" panose="02020603050405020304" pitchFamily="18" charset="0"/>
                          <a:cs typeface="+mn-cs"/>
                        </a:rPr>
                        <a:t> R1 </a:t>
                      </a:r>
                      <a:r>
                        <a:rPr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b="0" kern="1200" dirty="0">
                          <a:solidFill>
                            <a:schemeClr val="tx1"/>
                          </a:solidFill>
                          <a:effectLst/>
                          <a:latin typeface="Liberation Mono"/>
                          <a:ea typeface="Times New Roman" panose="02020603050405020304" pitchFamily="18" charset="0"/>
                          <a:cs typeface="+mn-cs"/>
                        </a:rPr>
                        <a:t> emp; </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kern="1200" dirty="0">
                          <a:solidFill>
                            <a:schemeClr val="tx1"/>
                          </a:solidFill>
                          <a:effectLst/>
                          <a:latin typeface="Liberation Mono"/>
                          <a:ea typeface="Times New Roman" panose="02020603050405020304" pitchFamily="18" charset="0"/>
                          <a:cs typeface="+mn-cs"/>
                        </a:rPr>
                        <a:t> deptno, </a:t>
                      </a:r>
                    </a:p>
                    <a:p>
                      <a:pPr>
                        <a:spcAft>
                          <a:spcPts val="0"/>
                        </a:spcAft>
                      </a:pPr>
                      <a:r>
                        <a:rPr kumimoji="0" lang="en-US" sz="1800" kern="1200" dirty="0">
                          <a:solidFill>
                            <a:srgbClr val="803A69"/>
                          </a:solidFill>
                          <a:latin typeface="Liberation Mono"/>
                          <a:ea typeface="+mn-ea"/>
                          <a:cs typeface="+mn-cs"/>
                        </a:rPr>
                        <a:t>CASE</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10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20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30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endParaRPr kumimoji="0" lang="en-US" sz="1800" kern="1200" dirty="0">
                        <a:solidFill>
                          <a:schemeClr val="tx1"/>
                        </a:solidFill>
                        <a:effectLst/>
                        <a:latin typeface="Liberation Mono"/>
                        <a:ea typeface="Times New Roman" panose="02020603050405020304" pitchFamily="18" charset="0"/>
                        <a:cs typeface="+mn-cs"/>
                      </a:endParaRPr>
                    </a:p>
                    <a:p>
                      <a:pPr>
                        <a:spcAft>
                          <a:spcPts val="0"/>
                        </a:spcAft>
                      </a:pPr>
                      <a:r>
                        <a:rPr kumimoji="0" lang="en-US" sz="1800" kern="1200" dirty="0">
                          <a:solidFill>
                            <a:srgbClr val="803A69"/>
                          </a:solidFill>
                          <a:latin typeface="Liberation Mono"/>
                          <a:ea typeface="+mn-ea"/>
                          <a:cs typeface="+mn-cs"/>
                        </a:rPr>
                        <a:t>ELSE</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rgbClr val="803A69"/>
                          </a:solidFill>
                          <a:latin typeface="Liberation Mono"/>
                          <a:ea typeface="+mn-ea"/>
                          <a:cs typeface="+mn-cs"/>
                        </a:rPr>
                        <a:t>END</a:t>
                      </a:r>
                      <a:r>
                        <a:rPr kumimoji="0" lang="en-US" sz="1800" kern="1200" dirty="0">
                          <a:solidFill>
                            <a:schemeClr val="tx1"/>
                          </a:solidFill>
                          <a:effectLst/>
                          <a:latin typeface="Liberation Mono"/>
                          <a:ea typeface="Times New Roman" panose="02020603050405020304" pitchFamily="18" charset="0"/>
                          <a:cs typeface="+mn-cs"/>
                        </a:rPr>
                        <a:t> R2 </a:t>
                      </a: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kern="1200" dirty="0">
                          <a:solidFill>
                            <a:schemeClr val="tx1"/>
                          </a:solidFill>
                          <a:effectLst/>
                          <a:latin typeface="Liberation Mono"/>
                          <a:ea typeface="Times New Roman" panose="02020603050405020304" pitchFamily="18" charset="0"/>
                          <a:cs typeface="+mn-cs"/>
                        </a:rPr>
                        <a:t> EMP</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CAST</a:t>
                      </a:r>
                      <a:r>
                        <a:rPr kumimoji="0" lang="en-IN" sz="1800" kern="1200" dirty="0">
                          <a:solidFill>
                            <a:schemeClr val="tx2"/>
                          </a:solidFill>
                          <a:latin typeface="Liberation Mono"/>
                          <a:ea typeface="+mn-ea"/>
                          <a:cs typeface="+mn-cs"/>
                        </a:rPr>
                        <a:t>( value AS dataType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When converting a number to a boolean, 0 is false and every other value is true. When converting a boolean to a number, false is 0 and true is 1.</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CAST</a:t>
                      </a:r>
                      <a:r>
                        <a:rPr kumimoji="0" lang="en-US" sz="1800" kern="1200" dirty="0">
                          <a:solidFill>
                            <a:schemeClr val="tx1"/>
                          </a:solidFill>
                          <a:effectLst/>
                          <a:latin typeface="Liberation Mono"/>
                          <a:ea typeface="+mn-ea"/>
                          <a:cs typeface="+mn-cs"/>
                        </a:rPr>
                        <a:t> (123.456 AS </a:t>
                      </a:r>
                      <a:r>
                        <a:rPr lang="en-US" sz="1800" kern="1200" dirty="0">
                          <a:solidFill>
                            <a:srgbClr val="834689"/>
                          </a:solidFill>
                          <a:latin typeface="Liberation Mono"/>
                          <a:ea typeface="+mn-ea"/>
                          <a:cs typeface="Arial" panose="020B0604020202020204" pitchFamily="34" charset="0"/>
                        </a:rPr>
                        <a:t>INT</a:t>
                      </a:r>
                      <a:r>
                        <a:rPr kumimoji="0" lang="en-US" sz="1800" kern="1200" dirty="0">
                          <a:solidFill>
                            <a:schemeClr val="tx1"/>
                          </a:solidFill>
                          <a:effectLst/>
                          <a:latin typeface="Liberation Mono"/>
                          <a:ea typeface="+mn-ea"/>
                          <a:cs typeface="+mn-cs"/>
                        </a:rPr>
                        <a:t>);</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770438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726899237"/>
              </p:ext>
            </p:extLst>
          </p:nvPr>
        </p:nvGraphicFramePr>
        <p:xfrm>
          <a:off x="191344" y="706204"/>
          <a:ext cx="11809312" cy="52887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CURRVAL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the latest generated value of the sequence for the current session. Current value may only be requested after generation of the sequence value in the current session.</a:t>
                      </a:r>
                    </a:p>
                    <a:p>
                      <a:pPr algn="l">
                        <a:spcAft>
                          <a:spcPts val="0"/>
                        </a:spcAft>
                      </a:pPr>
                      <a:endParaRPr kumimoji="0" lang="en-US" sz="800" b="0" kern="1200" dirty="0">
                        <a:solidFill>
                          <a:schemeClr val="tx1"/>
                        </a:solidFill>
                        <a:effectLst/>
                        <a:latin typeface="Liberation Mono"/>
                        <a:ea typeface="Times New Roman" panose="02020603050405020304" pitchFamily="18" charset="0"/>
                        <a:cs typeface="+mn-cs"/>
                      </a:endParaRPr>
                    </a:p>
                    <a:p>
                      <a:pPr algn="l">
                        <a:spcAft>
                          <a:spcPts val="0"/>
                        </a:spcAft>
                      </a:pPr>
                      <a:r>
                        <a:rPr kumimoji="0" lang="en-IN" sz="1800" kern="1200" dirty="0">
                          <a:solidFill>
                            <a:srgbClr val="803A69"/>
                          </a:solidFill>
                          <a:latin typeface="Liberation Mono"/>
                          <a:ea typeface="+mn-ea"/>
                          <a:cs typeface="+mn-cs"/>
                        </a:rPr>
                        <a:t>CURRVAL</a:t>
                      </a:r>
                      <a:r>
                        <a:rPr kumimoji="0" lang="en-IN" sz="1800" b="0" kern="1200" dirty="0">
                          <a:solidFill>
                            <a:schemeClr val="tx1"/>
                          </a:solidFill>
                          <a:effectLst/>
                          <a:latin typeface="Liberation Mono"/>
                          <a:ea typeface="Times New Roman" panose="02020603050405020304" pitchFamily="18" charset="0"/>
                          <a:cs typeface="+mn-cs"/>
                        </a:rPr>
                        <a:t>('TEST_SEQ’)</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NEXTVAL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Increments the sequence and returns its value. The current value of the sequence and the last identity in the current session are updated with the generated value. Used values are never re-used, even when the transaction is rolled back.</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p>
                      <a:pPr>
                        <a:spcAft>
                          <a:spcPts val="0"/>
                        </a:spcAft>
                      </a:pPr>
                      <a:r>
                        <a:rPr kumimoji="0" lang="en-IN" sz="1800" kern="1200" dirty="0">
                          <a:solidFill>
                            <a:srgbClr val="803A69"/>
                          </a:solidFill>
                          <a:latin typeface="Liberation Mono"/>
                          <a:ea typeface="+mn-ea"/>
                          <a:cs typeface="+mn-cs"/>
                        </a:rPr>
                        <a:t>NEXTVAL</a:t>
                      </a:r>
                      <a:r>
                        <a:rPr kumimoji="0" lang="en-IN" sz="1800" b="0" kern="1200" dirty="0">
                          <a:solidFill>
                            <a:schemeClr val="tx1"/>
                          </a:solidFill>
                          <a:effectLst/>
                          <a:latin typeface="Liberation Mono"/>
                          <a:ea typeface="Times New Roman" panose="02020603050405020304" pitchFamily="18" charset="0"/>
                          <a:cs typeface="+mn-cs"/>
                        </a:rPr>
                        <a:t>('TEST_SEQ’)</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the current row. This method returns a long value. It is supported for SELECT statements, as well as for DELETE and UPDATE. The first row has the row number 1, and is calculated before ordering and grouping the result set, use the ROW_NUMBER() OVER () function to get row numbers after grouping or in specified order.</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sz="1800" kern="1200" dirty="0">
                          <a:solidFill>
                            <a:schemeClr val="tx1"/>
                          </a:solidFill>
                          <a:effectLst/>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1"/>
                          </a:solidFill>
                          <a:effectLst/>
                          <a:latin typeface="Liberation Mono"/>
                          <a:ea typeface="+mn-ea"/>
                          <a:cs typeface="+mn-cs"/>
                        </a:rPr>
                        <a:t> </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FROM</a:t>
                      </a:r>
                      <a:r>
                        <a:rPr kumimoji="0" lang="en-US" sz="1800" kern="1200" dirty="0">
                          <a:solidFill>
                            <a:schemeClr val="tx1"/>
                          </a:solidFill>
                          <a:effectLst/>
                          <a:latin typeface="Liberation Mono"/>
                          <a:ea typeface="+mn-ea"/>
                          <a:cs typeface="+mn-cs"/>
                        </a:rPr>
                        <a:t> emp;</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359922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2637830769"/>
              </p:ext>
            </p:extLst>
          </p:nvPr>
        </p:nvGraphicFramePr>
        <p:xfrm>
          <a:off x="191344" y="706204"/>
          <a:ext cx="11809312" cy="4983903"/>
        </p:xfrm>
        <a:graphic>
          <a:graphicData uri="http://schemas.openxmlformats.org/drawingml/2006/table">
            <a:tbl>
              <a:tblPr firstRow="1" bandRow="1">
                <a:tableStyleId>{7E9639D4-E3E2-4D34-9284-5A2195B3D0D7}</a:tableStyleId>
              </a:tblPr>
              <a:tblGrid>
                <a:gridCol w="3960440">
                  <a:extLst>
                    <a:ext uri="{9D8B030D-6E8A-4147-A177-3AD203B41FA5}">
                      <a16:colId xmlns:a16="http://schemas.microsoft.com/office/drawing/2014/main" val="20000"/>
                    </a:ext>
                  </a:extLst>
                </a:gridCol>
                <a:gridCol w="784887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NVL</a:t>
                      </a:r>
                      <a:r>
                        <a:rPr kumimoji="0" lang="en-US" sz="1800" kern="1200" dirty="0">
                          <a:solidFill>
                            <a:schemeClr val="tx2"/>
                          </a:solidFill>
                          <a:latin typeface="Liberation Mono"/>
                          <a:ea typeface="+mn-ea"/>
                          <a:cs typeface="+mn-cs"/>
                        </a:rPr>
                        <a:t>(testValue, returnValue)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expr1 is null, then NVL returns expr2. If expr1 is not null, then NVL returns expr1. The arguments expr1 and expr2 can have any data type. If their data types are different, then H2 Database implicitly converts one to the other. If they cannot be converted implicitly, then the database returns an error.</a:t>
                      </a:r>
                    </a:p>
                    <a:p>
                      <a:pPr>
                        <a:spcAft>
                          <a:spcPts val="0"/>
                        </a:spcAft>
                      </a:pPr>
                      <a:endParaRPr kumimoji="0" lang="en-US" sz="600"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lang="en-IN" sz="1800" kern="1200" dirty="0">
                          <a:solidFill>
                            <a:srgbClr val="990055"/>
                          </a:solidFill>
                          <a:latin typeface="Liberation Mono"/>
                          <a:ea typeface="+mn-ea"/>
                          <a:cs typeface="+mn-cs"/>
                        </a:rPr>
                        <a:t>10</a:t>
                      </a:r>
                      <a:r>
                        <a:rPr kumimoji="0" lang="en-IN" b="0" i="0" kern="1200" dirty="0">
                          <a:solidFill>
                            <a:schemeClr val="tx1"/>
                          </a:solidFill>
                          <a:effectLst/>
                          <a:latin typeface="Liberation Mono"/>
                          <a:ea typeface="+mn-ea"/>
                          <a:cs typeface="+mn-cs"/>
                        </a:rPr>
                        <a:t>, </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a:t>
                      </a: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a:t>
                      </a:r>
                      <a:r>
                        <a:rPr lang="en-IN" sz="1800" kern="1200" dirty="0">
                          <a:solidFill>
                            <a:srgbClr val="990055"/>
                          </a:solidFill>
                          <a:latin typeface="Liberation Mono"/>
                          <a:ea typeface="+mn-ea"/>
                          <a:cs typeface="+mn-cs"/>
                        </a:rPr>
                        <a:t>100</a:t>
                      </a:r>
                      <a:r>
                        <a:rPr kumimoji="0" lang="en-IN" b="0" i="0" kern="1200" dirty="0">
                          <a:solidFill>
                            <a:schemeClr val="tx1"/>
                          </a:solidFill>
                          <a:effectLst/>
                          <a:latin typeface="Liberation Mono"/>
                          <a:ea typeface="+mn-ea"/>
                          <a:cs typeface="+mn-cs"/>
                        </a:rPr>
                        <a:t>);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CURDATE());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325858978"/>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NVL2</a:t>
                      </a:r>
                      <a:r>
                        <a:rPr kumimoji="0" lang="en-US" sz="1800" kern="1200" dirty="0">
                          <a:solidFill>
                            <a:schemeClr val="tx2"/>
                          </a:solidFill>
                          <a:latin typeface="Liberation Mono"/>
                          <a:ea typeface="+mn-ea"/>
                          <a:cs typeface="+mn-cs"/>
                        </a:rPr>
                        <a:t>(testValue, aValue, bValue)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the test value is null, then 'b' is returned. Otherwise, 'a' is returned. The data type of the returned value is the data type of 'a' if this is a text type.</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NVL2</a:t>
                      </a:r>
                      <a:r>
                        <a:rPr kumimoji="0" lang="en-US" sz="1800" kern="1200" dirty="0">
                          <a:solidFill>
                            <a:schemeClr val="tx1"/>
                          </a:solidFill>
                          <a:effectLst/>
                          <a:latin typeface="Liberation Mono"/>
                          <a:ea typeface="+mn-ea"/>
                          <a:cs typeface="+mn-cs"/>
                        </a:rPr>
                        <a:t>(NULL, </a:t>
                      </a:r>
                      <a:r>
                        <a:rPr kumimoji="0" lang="en-US" sz="1800" kern="1200" dirty="0">
                          <a:solidFill>
                            <a:srgbClr val="669900"/>
                          </a:solidFill>
                          <a:latin typeface="Liberation Mono"/>
                          <a:ea typeface="+mn-ea"/>
                          <a:cs typeface="+mn-cs"/>
                        </a:rPr>
                        <a:t>'BAD'</a:t>
                      </a:r>
                      <a:r>
                        <a:rPr kumimoji="0" lang="en-US" sz="1800" kern="1200" dirty="0">
                          <a:solidFill>
                            <a:schemeClr val="tx1"/>
                          </a:solidFill>
                          <a:effectLst/>
                          <a:latin typeface="Liberation Mono"/>
                          <a:ea typeface="+mn-ea"/>
                          <a:cs typeface="+mn-cs"/>
                        </a:rPr>
                        <a:t>, </a:t>
                      </a:r>
                      <a:r>
                        <a:rPr kumimoji="0" lang="en-US" sz="1800" kern="1200" dirty="0">
                          <a:solidFill>
                            <a:srgbClr val="669900"/>
                          </a:solidFill>
                          <a:latin typeface="Liberation Mono"/>
                          <a:ea typeface="+mn-ea"/>
                          <a:cs typeface="+mn-cs"/>
                        </a:rPr>
                        <a:t>'GOOD'</a:t>
                      </a:r>
                      <a:r>
                        <a:rPr kumimoji="0" lang="en-US" sz="1800" kern="1200" dirty="0">
                          <a:solidFill>
                            <a:schemeClr val="tx1"/>
                          </a:solidFill>
                          <a:effectLst/>
                          <a:latin typeface="Liberation Mono"/>
                          <a:ea typeface="+mn-ea"/>
                          <a:cs typeface="+mn-cs"/>
                        </a:rPr>
                        <a:t>); </a:t>
                      </a:r>
                      <a:r>
                        <a:rPr kumimoji="0" lang="en-US" sz="1800" kern="1200" dirty="0">
                          <a:solidFill>
                            <a:srgbClr val="39AE0A"/>
                          </a:solidFill>
                          <a:effectLst/>
                          <a:latin typeface="Liberation Mono"/>
                          <a:ea typeface="+mn-ea"/>
                          <a:cs typeface="+mn-cs"/>
                        </a:rPr>
                        <a:t>//returns 'GOOD'</a:t>
                      </a:r>
                    </a:p>
                    <a:p>
                      <a:pPr>
                        <a:spcAft>
                          <a:spcPts val="0"/>
                        </a:spcAft>
                      </a:pPr>
                      <a:endParaRPr kumimoji="0" lang="en-IN" sz="800" kern="1200" dirty="0">
                        <a:solidFill>
                          <a:srgbClr val="39AE0A"/>
                        </a:solidFill>
                        <a:effectLst/>
                        <a:latin typeface="Liberation Mono"/>
                        <a:ea typeface="+mn-ea"/>
                        <a:cs typeface="+mn-cs"/>
                      </a:endParaRPr>
                    </a:p>
                  </a:txBody>
                  <a:tcPr marL="68580" marR="68580" marT="0" marB="0" anchor="ctr"/>
                </a:tc>
                <a:extLst>
                  <a:ext uri="{0D108BD9-81ED-4DB2-BD59-A6C34878D82A}">
                    <a16:rowId xmlns:a16="http://schemas.microsoft.com/office/drawing/2014/main" val="3375835335"/>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LISTAGG</a:t>
                      </a:r>
                      <a:r>
                        <a:rPr kumimoji="0" lang="en-US" sz="1800" kern="1200" dirty="0">
                          <a:solidFill>
                            <a:schemeClr val="tx2"/>
                          </a:solidFill>
                          <a:latin typeface="Liberation Mono"/>
                          <a:ea typeface="+mn-ea"/>
                          <a:cs typeface="+mn-cs"/>
                        </a:rPr>
                        <a:t>( { DISTINCT </a:t>
                      </a:r>
                      <a:r>
                        <a:rPr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ALL } fieldName, 'separatorString' [ </a:t>
                      </a:r>
                      <a:r>
                        <a:rPr kumimoji="0" lang="en-US" sz="1800" kern="1200" dirty="0">
                          <a:solidFill>
                            <a:srgbClr val="0077AA"/>
                          </a:solidFill>
                          <a:latin typeface="Liberation Mono"/>
                          <a:ea typeface="+mn-ea"/>
                          <a:cs typeface="Times New Roman" panose="02020603050405020304" pitchFamily="18" charset="0"/>
                        </a:rPr>
                        <a:t>WITHIN</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ORDER</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sz="1800" kern="1200" dirty="0">
                          <a:solidFill>
                            <a:schemeClr val="tx2"/>
                          </a:solidFill>
                          <a:latin typeface="Liberation Mono"/>
                          <a:ea typeface="+mn-ea"/>
                          <a:cs typeface="+mn-cs"/>
                        </a:rPr>
                        <a:t> fieldName { </a:t>
                      </a:r>
                      <a:r>
                        <a:rPr kumimoji="0" lang="en-US" sz="1800" kern="1200" dirty="0">
                          <a:solidFill>
                            <a:srgbClr val="0077AA"/>
                          </a:solidFill>
                          <a:latin typeface="Liberation Mono"/>
                          <a:ea typeface="+mn-ea"/>
                          <a:cs typeface="Times New Roman" panose="02020603050405020304" pitchFamily="18" charset="0"/>
                        </a:rPr>
                        <a:t>ASC</a:t>
                      </a:r>
                      <a:r>
                        <a:rPr kumimoji="0" lang="en-US" sz="1800" kern="1200" dirty="0">
                          <a:solidFill>
                            <a:schemeClr val="tx2"/>
                          </a:solidFill>
                          <a:latin typeface="Liberation Mono"/>
                          <a:ea typeface="+mn-ea"/>
                          <a:cs typeface="+mn-cs"/>
                        </a:rPr>
                        <a:t> </a:t>
                      </a:r>
                      <a:r>
                        <a:rPr kumimoji="0"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DESC</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NULLS</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FIRST</a:t>
                      </a:r>
                      <a:r>
                        <a:rPr kumimoji="0" lang="en-US" sz="1800" kern="1200" dirty="0">
                          <a:solidFill>
                            <a:schemeClr val="tx2"/>
                          </a:solidFill>
                          <a:latin typeface="Liberation Mono"/>
                          <a:ea typeface="+mn-ea"/>
                          <a:cs typeface="+mn-cs"/>
                        </a:rPr>
                        <a:t> </a:t>
                      </a:r>
                      <a:r>
                        <a:rPr kumimoji="0"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LAST</a:t>
                      </a:r>
                      <a:r>
                        <a:rPr kumimoji="0" lang="en-US" sz="1800" kern="1200" dirty="0">
                          <a:solidFill>
                            <a:schemeClr val="tx2"/>
                          </a:solidFill>
                          <a:latin typeface="Liberation Mono"/>
                          <a:ea typeface="+mn-ea"/>
                          <a:cs typeface="+mn-cs"/>
                        </a:rPr>
                        <a:t>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endParaRPr kumimoji="0" lang="en-US" sz="1800" kern="1200" dirty="0">
                        <a:solidFill>
                          <a:srgbClr val="0077AA"/>
                        </a:solidFill>
                        <a:latin typeface="Liberation Mono"/>
                        <a:ea typeface="+mn-ea"/>
                        <a:cs typeface="Times New Roman" panose="02020603050405020304" pitchFamily="18" charset="0"/>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WITHIN</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ORDER</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ename)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282821396"/>
                  </a:ext>
                </a:extLst>
              </a:tr>
            </a:tbl>
          </a:graphicData>
        </a:graphic>
      </p:graphicFrame>
    </p:spTree>
    <p:extLst>
      <p:ext uri="{BB962C8B-B14F-4D97-AF65-F5344CB8AC3E}">
        <p14:creationId xmlns:p14="http://schemas.microsoft.com/office/powerpoint/2010/main" val="35246030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window function</a:t>
            </a:r>
          </a:p>
        </p:txBody>
      </p:sp>
    </p:spTree>
    <p:extLst>
      <p:ext uri="{BB962C8B-B14F-4D97-AF65-F5344CB8AC3E}">
        <p14:creationId xmlns:p14="http://schemas.microsoft.com/office/powerpoint/2010/main" val="31330130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a:t>
            </a:r>
            <a:endParaRPr lang="en-IN" sz="3200" i="1" dirty="0">
              <a:solidFill>
                <a:srgbClr val="FF9900"/>
              </a:solidFill>
              <a:latin typeface="Arial" pitchFamily="34" charset="0"/>
              <a:cs typeface="Arial" pitchFamily="34" charset="0"/>
            </a:endParaRPr>
          </a:p>
        </p:txBody>
      </p:sp>
      <p:sp>
        <p:nvSpPr>
          <p:cNvPr id="9" name="Rectangle 8"/>
          <p:cNvSpPr/>
          <p:nvPr/>
        </p:nvSpPr>
        <p:spPr>
          <a:xfrm>
            <a:off x="238403" y="1611377"/>
            <a:ext cx="11521280" cy="1169551"/>
          </a:xfrm>
          <a:prstGeom prst="rect">
            <a:avLst/>
          </a:prstGeom>
        </p:spPr>
        <p:txBody>
          <a:bodyPr wrap="square">
            <a:spAutoFit/>
          </a:bodyPr>
          <a:lstStyle/>
          <a:p>
            <a:pPr marL="342900" indent="-342900">
              <a:buFont typeface="Wingdings" panose="05000000000000000000" pitchFamily="2" charset="2"/>
              <a:buChar char="Ø"/>
            </a:pPr>
            <a:r>
              <a:rPr lang="en-US" dirty="0">
                <a:solidFill>
                  <a:srgbClr val="803A69"/>
                </a:solidFill>
                <a:latin typeface="Liberation Mono"/>
              </a:rPr>
              <a:t>RANK() OVER(</a:t>
            </a:r>
            <a:r>
              <a:rPr lang="en-US" dirty="0">
                <a:latin typeface="Liberation Mono"/>
              </a:rPr>
              <a:t>[ </a:t>
            </a:r>
            <a:r>
              <a:rPr lang="en-US" dirty="0">
                <a:solidFill>
                  <a:srgbClr val="803A69"/>
                </a:solidFill>
                <a:latin typeface="Liberation Mono"/>
              </a:rPr>
              <a:t>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 | 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803A69"/>
                </a:solidFill>
                <a:latin typeface="Liberation Mono"/>
              </a:rPr>
              <a:t>DENSE_RANK() OVER(</a:t>
            </a:r>
            <a:r>
              <a:rPr lang="en-US" dirty="0">
                <a:latin typeface="Liberation Mono"/>
              </a:rPr>
              <a:t>[ </a:t>
            </a:r>
            <a:r>
              <a:rPr lang="en-US" dirty="0">
                <a:solidFill>
                  <a:srgbClr val="803A69"/>
                </a:solidFill>
                <a:latin typeface="Liberation Mono"/>
              </a:rPr>
              <a:t>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803A69"/>
                </a:solidFill>
                <a:latin typeface="Liberation Mono"/>
              </a:rPr>
              <a:t>ROW_NUMBER() OVER(</a:t>
            </a:r>
            <a:r>
              <a:rPr lang="en-US" dirty="0">
                <a:latin typeface="Liberation Mono"/>
              </a:rPr>
              <a:t>[</a:t>
            </a:r>
            <a:r>
              <a:rPr lang="en-US" dirty="0">
                <a:solidFill>
                  <a:srgbClr val="803A69"/>
                </a:solidFill>
                <a:latin typeface="Liberation Mono"/>
              </a:rPr>
              <a:t> 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r>
              <a:rPr lang="en-US" sz="1800" dirty="0">
                <a:solidFill>
                  <a:srgbClr val="0077AA"/>
                </a:solidFill>
                <a:latin typeface="Liberation Mono"/>
              </a:rPr>
              <a:t> </a:t>
            </a:r>
            <a:r>
              <a:rPr lang="en-US" dirty="0">
                <a:latin typeface="Liberation Mono"/>
              </a:rPr>
              <a:t>)</a:t>
            </a:r>
          </a:p>
        </p:txBody>
      </p:sp>
      <p:sp>
        <p:nvSpPr>
          <p:cNvPr id="6" name="Rectangle 5">
            <a:extLst>
              <a:ext uri="{FF2B5EF4-FFF2-40B4-BE49-F238E27FC236}">
                <a16:creationId xmlns:a16="http://schemas.microsoft.com/office/drawing/2014/main" id="{0075F367-747F-437F-9E98-4410C42574F9}"/>
              </a:ext>
            </a:extLst>
          </p:cNvPr>
          <p:cNvSpPr/>
          <p:nvPr/>
        </p:nvSpPr>
        <p:spPr>
          <a:xfrm>
            <a:off x="238401" y="4699590"/>
            <a:ext cx="11521279" cy="196977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r>
              <a:rPr lang="en-US" dirty="0">
                <a:solidFill>
                  <a:schemeClr val="tx1">
                    <a:lumMod val="85000"/>
                    <a:lumOff val="15000"/>
                  </a:schemeClr>
                </a:solidFill>
                <a:latin typeface="Arial" panose="020B0604020202020204" pitchFamily="34" charset="0"/>
                <a:cs typeface="Arial" pitchFamily="34" charset="0"/>
              </a:rPr>
              <a:t>MySQL does not support these window function features.</a:t>
            </a:r>
          </a:p>
          <a:p>
            <a:endParaRPr lang="en-US" sz="800" dirty="0">
              <a:solidFill>
                <a:schemeClr val="tx1">
                  <a:lumMod val="85000"/>
                  <a:lumOff val="15000"/>
                </a:schemeClr>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DISTINCT syntax for aggregate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Nested window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Window function cannot be the part of </a:t>
            </a:r>
            <a:r>
              <a:rPr lang="en-US" dirty="0">
                <a:solidFill>
                  <a:srgbClr val="0077AA"/>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anose="020B0604020202020204" pitchFamily="34" charset="0"/>
                <a:cs typeface="Arial" pitchFamily="34" charset="0"/>
              </a:rPr>
              <a:t> condition</a:t>
            </a:r>
          </a:p>
        </p:txBody>
      </p:sp>
      <p:sp>
        <p:nvSpPr>
          <p:cNvPr id="7" name="TextBox 6">
            <a:extLst>
              <a:ext uri="{FF2B5EF4-FFF2-40B4-BE49-F238E27FC236}">
                <a16:creationId xmlns:a16="http://schemas.microsoft.com/office/drawing/2014/main" id="{456F6CF4-AFE2-423C-B66F-E237CE2F718A}"/>
              </a:ext>
            </a:extLst>
          </p:cNvPr>
          <p:cNvSpPr txBox="1"/>
          <p:nvPr/>
        </p:nvSpPr>
        <p:spPr>
          <a:xfrm>
            <a:off x="238402" y="974430"/>
            <a:ext cx="11521279" cy="369332"/>
          </a:xfrm>
          <a:prstGeom prst="rect">
            <a:avLst/>
          </a:prstGeom>
          <a:noFill/>
        </p:spPr>
        <p:txBody>
          <a:bodyPr wrap="square">
            <a:spAutoFit/>
          </a:bodyPr>
          <a:lstStyle/>
          <a:p>
            <a:r>
              <a:rPr lang="en-US" dirty="0">
                <a:solidFill>
                  <a:schemeClr val="tx1">
                    <a:lumMod val="85000"/>
                    <a:lumOff val="15000"/>
                  </a:schemeClr>
                </a:solidFill>
                <a:latin typeface="Arial" panose="020B0604020202020204" pitchFamily="34" charset="0"/>
                <a:cs typeface="Arial" pitchFamily="34" charset="0"/>
              </a:rPr>
              <a:t>Use </a:t>
            </a:r>
            <a:r>
              <a:rPr lang="en-US" dirty="0">
                <a:solidFill>
                  <a:srgbClr val="0077AA"/>
                </a:solidFill>
                <a:latin typeface="Arial" panose="020B0604020202020204" pitchFamily="34" charset="0"/>
                <a:cs typeface="Arial" panose="020B0604020202020204" pitchFamily="34" charset="0"/>
              </a:rPr>
              <a:t>ORDER</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 with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itchFamily="34" charset="0"/>
              </a:rPr>
              <a:t>to see the effect of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5699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 examples</a:t>
            </a:r>
            <a:endParaRPr lang="en-IN" sz="3200" i="1" dirty="0">
              <a:solidFill>
                <a:srgbClr val="FF9900"/>
              </a:solidFill>
              <a:latin typeface="Arial" pitchFamily="34" charset="0"/>
              <a:cs typeface="Arial" pitchFamily="34" charset="0"/>
            </a:endParaRPr>
          </a:p>
        </p:txBody>
      </p:sp>
      <p:sp>
        <p:nvSpPr>
          <p:cNvPr id="10" name="Rectangle 9"/>
          <p:cNvSpPr/>
          <p:nvPr/>
        </p:nvSpPr>
        <p:spPr>
          <a:xfrm>
            <a:off x="263352" y="215444"/>
            <a:ext cx="5328592"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FIFA / Forbes</a:t>
            </a:r>
          </a:p>
        </p:txBody>
      </p:sp>
      <p:sp>
        <p:nvSpPr>
          <p:cNvPr id="11" name="TextBox 10">
            <a:extLst>
              <a:ext uri="{FF2B5EF4-FFF2-40B4-BE49-F238E27FC236}">
                <a16:creationId xmlns:a16="http://schemas.microsoft.com/office/drawing/2014/main" id="{014A08B8-C05B-4762-B441-3D1257C72582}"/>
              </a:ext>
            </a:extLst>
          </p:cNvPr>
          <p:cNvSpPr txBox="1"/>
          <p:nvPr/>
        </p:nvSpPr>
        <p:spPr>
          <a:xfrm>
            <a:off x="241261" y="764704"/>
            <a:ext cx="11712338" cy="224676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ROW_NUMBER() OVER() </a:t>
            </a:r>
            <a:r>
              <a:rPr lang="en-IN" dirty="0">
                <a:latin typeface="Liberation Mono"/>
              </a:rPr>
              <a:t>R1,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DENSE_RANK()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ordid, total,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total</a:t>
            </a:r>
            <a:r>
              <a:rPr lang="en-US" dirty="0">
                <a:solidFill>
                  <a:schemeClr val="tx1">
                    <a:lumMod val="65000"/>
                    <a:lumOff val="3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tx1">
                    <a:lumMod val="65000"/>
                    <a:lumOff val="35000"/>
                  </a:schemeClr>
                </a:solidFill>
                <a:latin typeface="Liberation Mono"/>
              </a:rPr>
              <a:t>(</a:t>
            </a:r>
            <a:r>
              <a:rPr lang="en-US" dirty="0">
                <a:solidFill>
                  <a:srgbClr val="0077AA"/>
                </a:solidFill>
                <a:latin typeface="Liberation Mono"/>
              </a:rPr>
              <a:t>ORDER BY </a:t>
            </a:r>
            <a:r>
              <a:rPr lang="en-US" dirty="0">
                <a:latin typeface="Liberation Mono"/>
              </a:rPr>
              <a:t>ordid</a:t>
            </a:r>
            <a:r>
              <a:rPr lang="en-US" dirty="0">
                <a:solidFill>
                  <a:schemeClr val="tx1">
                    <a:lumMod val="65000"/>
                    <a:lumOff val="35000"/>
                  </a:schemeClr>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a:t>
            </a:r>
            <a:r>
              <a:rPr lang="en-IN" dirty="0">
                <a:solidFill>
                  <a:srgbClr val="803A69"/>
                </a:solidFill>
                <a:latin typeface="Liberation Mono"/>
              </a:rPr>
              <a:t>ROW_NUMBER() OVER()</a:t>
            </a:r>
            <a:r>
              <a:rPr lang="en-US" dirty="0">
                <a:latin typeface="Liberation Mono"/>
              </a:rPr>
              <a:t> R1, emp.</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 d </a:t>
            </a:r>
            <a:r>
              <a:rPr lang="en-US" dirty="0">
                <a:solidFill>
                  <a:srgbClr val="0077AA"/>
                </a:solidFill>
                <a:latin typeface="Liberation Mono"/>
              </a:rPr>
              <a:t>WHERE</a:t>
            </a:r>
            <a:r>
              <a:rPr lang="en-US" dirty="0">
                <a:latin typeface="Liberation Mono"/>
              </a:rPr>
              <a:t> R1&gt;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COUNT</a:t>
            </a:r>
            <a:r>
              <a:rPr lang="en-US" dirty="0">
                <a:solidFill>
                  <a:schemeClr val="bg1">
                    <a:lumMod val="50000"/>
                  </a:schemeClr>
                </a:solidFill>
                <a:latin typeface="Liberation Mono"/>
              </a:rPr>
              <a:t>(</a:t>
            </a:r>
            <a:r>
              <a:rPr lang="en-US" dirty="0">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a:t>
            </a:r>
          </a:p>
        </p:txBody>
      </p:sp>
      <p:sp>
        <p:nvSpPr>
          <p:cNvPr id="6" name="TextBox 5">
            <a:extLst>
              <a:ext uri="{FF2B5EF4-FFF2-40B4-BE49-F238E27FC236}">
                <a16:creationId xmlns:a16="http://schemas.microsoft.com/office/drawing/2014/main" id="{3C43183B-F463-4494-9D23-AA20A8BA15F6}"/>
              </a:ext>
            </a:extLst>
          </p:cNvPr>
          <p:cNvSpPr txBox="1"/>
          <p:nvPr/>
        </p:nvSpPr>
        <p:spPr>
          <a:xfrm>
            <a:off x="185676" y="4221088"/>
            <a:ext cx="1182064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year, quarter,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amount</a:t>
            </a:r>
            <a:r>
              <a:rPr lang="en-US" dirty="0">
                <a:solidFill>
                  <a:schemeClr val="bg1">
                    <a:lumMod val="50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year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quarter</a:t>
            </a:r>
            <a:r>
              <a:rPr lang="en-US" dirty="0">
                <a:solidFill>
                  <a:schemeClr val="bg1">
                    <a:lumMod val="50000"/>
                  </a:schemeClr>
                </a:solidFill>
                <a:latin typeface="Liberation Mono"/>
              </a:rPr>
              <a:t>)</a:t>
            </a:r>
            <a:r>
              <a:rPr lang="en-US" dirty="0">
                <a:latin typeface="Liberation Mono"/>
              </a:rPr>
              <a:t> R1 </a:t>
            </a:r>
            <a:r>
              <a:rPr lang="en-US" dirty="0">
                <a:solidFill>
                  <a:srgbClr val="0077AA"/>
                </a:solidFill>
                <a:latin typeface="Liberation Mono"/>
              </a:rPr>
              <a:t>FROM</a:t>
            </a:r>
            <a:r>
              <a:rPr lang="en-US" dirty="0">
                <a:latin typeface="Liberation Mono"/>
              </a:rPr>
              <a:t> quarter_revenue;</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err="1">
                <a:latin typeface="Liberation Mono"/>
              </a:rPr>
              <a:t>custId</a:t>
            </a:r>
            <a:r>
              <a:rPr lang="en-US" dirty="0">
                <a:latin typeface="Liberation Mono"/>
              </a:rPr>
              <a:t>, type,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0077AA"/>
                </a:solidFill>
                <a:latin typeface="Liberation Mono"/>
              </a:rPr>
              <a:t>CASE</a:t>
            </a:r>
            <a:r>
              <a:rPr lang="en-US" dirty="0">
                <a:latin typeface="Liberation Mono"/>
              </a:rPr>
              <a:t> type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'd'</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'c'</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END</a:t>
            </a:r>
            <a:r>
              <a:rPr lang="en-US" dirty="0">
                <a:solidFill>
                  <a:schemeClr val="bg1">
                    <a:lumMod val="6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custID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_id</a:t>
            </a:r>
            <a:r>
              <a:rPr lang="en-US" dirty="0">
                <a:solidFill>
                  <a:schemeClr val="bg1">
                    <a:lumMod val="50000"/>
                  </a:schemeClr>
                </a:solidFill>
                <a:latin typeface="Liberation Mono"/>
              </a:rPr>
              <a:t>)</a:t>
            </a:r>
            <a:r>
              <a:rPr lang="en-US" dirty="0">
                <a:latin typeface="Liberation Mono"/>
              </a:rPr>
              <a:t> amount </a:t>
            </a:r>
            <a:r>
              <a:rPr lang="en-US" dirty="0">
                <a:solidFill>
                  <a:srgbClr val="0077AA"/>
                </a:solidFill>
                <a:latin typeface="Liberation Mono"/>
              </a:rPr>
              <a:t>FROM</a:t>
            </a:r>
            <a:r>
              <a:rPr lang="en-US" dirty="0">
                <a:latin typeface="Liberation Mono"/>
              </a:rPr>
              <a:t> transactions;</a:t>
            </a:r>
          </a:p>
        </p:txBody>
      </p:sp>
    </p:spTree>
    <p:extLst>
      <p:ext uri="{BB962C8B-B14F-4D97-AF65-F5344CB8AC3E}">
        <p14:creationId xmlns:p14="http://schemas.microsoft.com/office/powerpoint/2010/main" val="412036464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user-defined variables</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379185985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user-defined variables</a:t>
            </a:r>
            <a:endParaRPr lang="en-IN" sz="3200" i="1" dirty="0">
              <a:solidFill>
                <a:srgbClr val="FF9900"/>
              </a:solidFill>
              <a:latin typeface="Arial" pitchFamily="34" charset="0"/>
              <a:cs typeface="Arial" pitchFamily="34" charset="0"/>
            </a:endParaRPr>
          </a:p>
        </p:txBody>
      </p:sp>
      <p:sp>
        <p:nvSpPr>
          <p:cNvPr id="12" name="Rectangle 11">
            <a:extLst>
              <a:ext uri="{FF2B5EF4-FFF2-40B4-BE49-F238E27FC236}">
                <a16:creationId xmlns:a16="http://schemas.microsoft.com/office/drawing/2014/main" id="{26F9AFF1-73A9-43D9-8195-8477F3EA2C2E}"/>
              </a:ext>
            </a:extLst>
          </p:cNvPr>
          <p:cNvSpPr/>
          <p:nvPr/>
        </p:nvSpPr>
        <p:spPr>
          <a:xfrm>
            <a:off x="406574" y="838202"/>
            <a:ext cx="11449272" cy="646331"/>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14" name="Rectangle 13">
            <a:extLst>
              <a:ext uri="{FF2B5EF4-FFF2-40B4-BE49-F238E27FC236}">
                <a16:creationId xmlns:a16="http://schemas.microsoft.com/office/drawing/2014/main" id="{E1E43AF7-41E2-4540-9C58-41BF03EA72F6}"/>
              </a:ext>
            </a:extLst>
          </p:cNvPr>
          <p:cNvSpPr/>
          <p:nvPr/>
        </p:nvSpPr>
        <p:spPr>
          <a:xfrm>
            <a:off x="404358" y="1629961"/>
            <a:ext cx="8872681" cy="923330"/>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p>
          <a:p>
            <a:endParaRPr lang="en-IN" sz="1000" i="1" dirty="0">
              <a:solidFill>
                <a:srgbClr val="000000"/>
              </a:solidFill>
              <a:latin typeface="Liberation Mono"/>
            </a:endParaRPr>
          </a:p>
          <a:p>
            <a:r>
              <a:rPr lang="en-IN" sz="2200" dirty="0">
                <a:solidFill>
                  <a:srgbClr val="0077AA"/>
                </a:solidFill>
                <a:latin typeface="Liberation Mono"/>
              </a:rPr>
              <a:t>SELECT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endParaRPr lang="en-IN" sz="2200" dirty="0">
              <a:solidFill>
                <a:schemeClr val="bg1">
                  <a:lumMod val="50000"/>
                </a:schemeClr>
              </a:solidFill>
              <a:latin typeface="Liberation Mono"/>
            </a:endParaRPr>
          </a:p>
        </p:txBody>
      </p:sp>
      <p:sp>
        <p:nvSpPr>
          <p:cNvPr id="15" name="Rectangle 14">
            <a:extLst>
              <a:ext uri="{FF2B5EF4-FFF2-40B4-BE49-F238E27FC236}">
                <a16:creationId xmlns:a16="http://schemas.microsoft.com/office/drawing/2014/main" id="{FE251096-0918-46D1-B670-7A549E1807EC}"/>
              </a:ext>
            </a:extLst>
          </p:cNvPr>
          <p:cNvSpPr/>
          <p:nvPr/>
        </p:nvSpPr>
        <p:spPr>
          <a:xfrm>
            <a:off x="427610" y="2904144"/>
            <a:ext cx="11285014" cy="254108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10</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@v2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20</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@v3 =</a:t>
            </a:r>
            <a:r>
              <a:rPr lang="en-IN" dirty="0">
                <a:solidFill>
                  <a:srgbClr val="669900"/>
                </a:solidFill>
                <a:latin typeface="Liberation Mono"/>
              </a:rPr>
              <a:t> 'Saleel'</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@v4 </a:t>
            </a:r>
            <a:r>
              <a:rPr lang="en-IN" dirty="0">
                <a:solidFill>
                  <a:srgbClr val="A67F59"/>
                </a:solidFill>
                <a:latin typeface="Liberation Mono"/>
              </a:rPr>
              <a:t>:=</a:t>
            </a:r>
            <a:r>
              <a:rPr lang="en-IN" dirty="0">
                <a:solidFill>
                  <a:srgbClr val="6699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EE9900"/>
                </a:solidFill>
                <a:latin typeface="Liberation Mono"/>
              </a:rPr>
              <a:t> </a:t>
            </a:r>
            <a:r>
              <a:rPr lang="en-IN" dirty="0">
                <a:latin typeface="Liberation Mono"/>
              </a:rPr>
              <a:t>@v2;</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a:t>
            </a:r>
            <a:r>
              <a:rPr lang="en-IN" dirty="0">
                <a:latin typeface="Liberation Mono"/>
              </a:rPr>
              <a:t>@v1</a:t>
            </a:r>
            <a:r>
              <a:rPr lang="en-IN" dirty="0">
                <a:solidFill>
                  <a:srgbClr val="A67F59"/>
                </a:solidFill>
                <a:latin typeface="Liberation Mono"/>
              </a:rPr>
              <a:t> :=</a:t>
            </a:r>
            <a:r>
              <a:rPr lang="en-IN" dirty="0">
                <a:solidFill>
                  <a:srgbClr val="000000"/>
                </a:solidFill>
                <a:latin typeface="Liberation Mono"/>
              </a:rPr>
              <a:t> </a:t>
            </a:r>
            <a:r>
              <a:rPr lang="en-IN" dirty="0">
                <a:solidFill>
                  <a:srgbClr val="803A69"/>
                </a:solidFill>
                <a:latin typeface="Liberation Mono"/>
              </a:rPr>
              <a:t>MIN</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a:t>
            </a:r>
            <a:r>
              <a:rPr lang="en-IN" dirty="0">
                <a:latin typeface="Liberation Mono"/>
              </a:rPr>
              <a:t>,</a:t>
            </a:r>
            <a:r>
              <a:rPr lang="en-IN" dirty="0">
                <a:solidFill>
                  <a:srgbClr val="999999"/>
                </a:solidFill>
                <a:latin typeface="Liberation Mono"/>
              </a:rPr>
              <a:t> </a:t>
            </a:r>
            <a:r>
              <a:rPr lang="en-IN" dirty="0">
                <a:latin typeface="Liberation Mono"/>
              </a:rPr>
              <a:t>@v2 </a:t>
            </a:r>
            <a:r>
              <a:rPr lang="en-IN" dirty="0">
                <a:solidFill>
                  <a:srgbClr val="A67F59"/>
                </a:solidFill>
                <a:latin typeface="Liberation Mono"/>
              </a:rPr>
              <a:t>:= </a:t>
            </a:r>
            <a:r>
              <a:rPr lang="en-IN" dirty="0">
                <a:solidFill>
                  <a:srgbClr val="803A69"/>
                </a:solidFill>
                <a:latin typeface="Liberation Mono"/>
              </a:rPr>
              <a:t>MAX</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marL="285750" indent="-285750">
              <a:lnSpc>
                <a:spcPct val="150000"/>
              </a:lnSpc>
              <a:buFont typeface="Arial" panose="020B0604020202020204" pitchFamily="34" charset="0"/>
              <a:buChar char="•"/>
            </a:pPr>
            <a:r>
              <a:rPr lang="en-IN" dirty="0">
                <a:solidFill>
                  <a:srgbClr val="0077AA"/>
                </a:solidFill>
                <a:latin typeface="Liberation Mono"/>
              </a:rPr>
              <a:t>CALL</a:t>
            </a:r>
            <a:r>
              <a:rPr lang="en-IN" dirty="0">
                <a:solidFill>
                  <a:srgbClr val="000000"/>
                </a:solidFill>
                <a:latin typeface="Liberation Mono"/>
              </a:rPr>
              <a:t> </a:t>
            </a:r>
            <a:r>
              <a:rPr lang="en-IN" dirty="0">
                <a:latin typeface="Liberation Mono"/>
              </a:rPr>
              <a:t>@v1, @v2, @v3;</a:t>
            </a:r>
            <a:endParaRPr lang="en-IN" dirty="0"/>
          </a:p>
        </p:txBody>
      </p:sp>
    </p:spTree>
    <p:extLst>
      <p:ext uri="{BB962C8B-B14F-4D97-AF65-F5344CB8AC3E}">
        <p14:creationId xmlns:p14="http://schemas.microsoft.com/office/powerpoint/2010/main" val="21202745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create domain</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2626979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CREATE and DROP SCHEMA</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domain – user define datatype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631216"/>
          </a:xfrm>
          <a:prstGeom prst="rect">
            <a:avLst/>
          </a:prstGeom>
        </p:spPr>
        <p:txBody>
          <a:bodyPr wrap="square">
            <a:spAutoFit/>
          </a:bodyPr>
          <a:lstStyle/>
          <a:p>
            <a:r>
              <a:rPr lang="en-IN" sz="2000" dirty="0">
                <a:solidFill>
                  <a:srgbClr val="0077AA"/>
                </a:solidFill>
                <a:latin typeface="Liberation Mono"/>
              </a:rPr>
              <a:t>CREATE</a:t>
            </a:r>
            <a:r>
              <a:rPr lang="en-IN" sz="2000" dirty="0">
                <a:latin typeface="Liberation Mono"/>
              </a:rPr>
              <a:t> </a:t>
            </a:r>
            <a:r>
              <a:rPr lang="en-IN" sz="2000" dirty="0">
                <a:solidFill>
                  <a:srgbClr val="0077AA"/>
                </a:solidFill>
                <a:latin typeface="Liberation Mono"/>
              </a:rPr>
              <a:t>DOMAIN</a:t>
            </a:r>
            <a:r>
              <a:rPr lang="en-IN" sz="2000" dirty="0">
                <a:latin typeface="Liberation Mono"/>
              </a:rPr>
              <a:t> [ </a:t>
            </a:r>
            <a:r>
              <a:rPr lang="en-IN" sz="2000" dirty="0">
                <a:solidFill>
                  <a:schemeClr val="tx1">
                    <a:lumMod val="65000"/>
                    <a:lumOff val="35000"/>
                  </a:schemeClr>
                </a:solidFill>
                <a:latin typeface="Liberation Mono"/>
              </a:rPr>
              <a:t>IF NOT EXISTS </a:t>
            </a:r>
            <a:r>
              <a:rPr lang="en-IN" sz="2000" dirty="0">
                <a:latin typeface="Liberation Mono"/>
              </a:rPr>
              <a:t>] domainName </a:t>
            </a:r>
            <a:r>
              <a:rPr lang="en-IN" sz="2000" dirty="0">
                <a:solidFill>
                  <a:srgbClr val="0077AA"/>
                </a:solidFill>
                <a:latin typeface="Liberation Mono"/>
              </a:rPr>
              <a:t>AS</a:t>
            </a:r>
            <a:r>
              <a:rPr lang="en-IN" sz="2000" dirty="0">
                <a:latin typeface="Liberation Mono"/>
              </a:rPr>
              <a:t> </a:t>
            </a:r>
            <a:r>
              <a:rPr lang="en-IN" sz="2000" i="1" dirty="0">
                <a:latin typeface="Liberation Mono"/>
              </a:rPr>
              <a:t>dataTypeOrDomain</a:t>
            </a:r>
          </a:p>
          <a:p>
            <a:pPr marL="622300" indent="-457200">
              <a:buFont typeface="+mj-lt"/>
              <a:buAutoNum type="arabicPeriod"/>
            </a:pPr>
            <a:r>
              <a:rPr lang="en-IN" sz="2000" dirty="0">
                <a:latin typeface="Liberation Mono"/>
              </a:rPr>
              <a:t>DEFAULT expression</a:t>
            </a:r>
          </a:p>
          <a:p>
            <a:pPr marL="622300" indent="-457200">
              <a:buFont typeface="+mj-lt"/>
              <a:buAutoNum type="arabicPeriod"/>
            </a:pPr>
            <a:r>
              <a:rPr lang="en-IN" sz="2000" dirty="0">
                <a:latin typeface="Liberation Mono"/>
              </a:rPr>
              <a:t>ON UPDATE expression</a:t>
            </a:r>
          </a:p>
          <a:p>
            <a:pPr marL="622300" indent="-457200">
              <a:buFont typeface="+mj-lt"/>
              <a:buAutoNum type="arabicPeriod"/>
            </a:pPr>
            <a:r>
              <a:rPr lang="en-IN" sz="2000" dirty="0">
                <a:latin typeface="Liberation Mono"/>
              </a:rPr>
              <a:t>COMMENT expression</a:t>
            </a:r>
          </a:p>
          <a:p>
            <a:pPr marL="622300" indent="-457200">
              <a:buFont typeface="+mj-lt"/>
              <a:buAutoNum type="arabicPeriod"/>
            </a:pPr>
            <a:r>
              <a:rPr lang="en-IN" sz="2000" dirty="0">
                <a:latin typeface="Liberation Mono"/>
              </a:rPr>
              <a:t>CHECK ( condition )    </a:t>
            </a: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F99C4AC8-E0AD-2F61-984B-C0B783E3A835}"/>
              </a:ext>
            </a:extLst>
          </p:cNvPr>
          <p:cNvSpPr txBox="1"/>
          <p:nvPr/>
        </p:nvSpPr>
        <p:spPr>
          <a:xfrm>
            <a:off x="262558" y="2659559"/>
            <a:ext cx="11526016"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DOMAIN</a:t>
            </a:r>
            <a:r>
              <a:rPr lang="en-US" dirty="0">
                <a:latin typeface="Liberation Mono"/>
              </a:rPr>
              <a:t> ename </a:t>
            </a:r>
            <a:r>
              <a:rPr lang="en-US" dirty="0">
                <a:solidFill>
                  <a:srgbClr val="0077AA"/>
                </a:solidFill>
                <a:latin typeface="Liberation Mono"/>
                <a:cs typeface="Arial" panose="020B0604020202020204" pitchFamily="34" charset="0"/>
              </a:rPr>
              <a:t>AS</a:t>
            </a:r>
            <a:r>
              <a:rPr lang="en-US" dirty="0">
                <a:latin typeface="Liberation Mono"/>
              </a:rPr>
              <a:t>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CHECK (</a:t>
            </a:r>
            <a:r>
              <a:rPr lang="en-US" dirty="0">
                <a:solidFill>
                  <a:srgbClr val="803A69"/>
                </a:solidFill>
                <a:latin typeface="Liberation Mono"/>
              </a:rPr>
              <a:t>LENGTH</a:t>
            </a:r>
            <a:r>
              <a:rPr lang="en-US" dirty="0">
                <a:latin typeface="Liberation Mono"/>
              </a:rPr>
              <a:t>(VALUE) </a:t>
            </a:r>
            <a:r>
              <a:rPr lang="en-US" dirty="0">
                <a:solidFill>
                  <a:srgbClr val="A67F59"/>
                </a:solidFill>
                <a:latin typeface="Liberation Mono"/>
              </a:rPr>
              <a:t>&gt;</a:t>
            </a:r>
            <a:r>
              <a:rPr lang="en-US" dirty="0">
                <a:latin typeface="Liberation Mono"/>
              </a:rPr>
              <a:t> </a:t>
            </a:r>
            <a:r>
              <a:rPr lang="en-US" dirty="0">
                <a:solidFill>
                  <a:srgbClr val="990055"/>
                </a:solidFill>
                <a:latin typeface="Liberation Mono"/>
              </a:rPr>
              <a:t>7</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DOMAIN</a:t>
            </a:r>
            <a:r>
              <a:rPr lang="en-US" dirty="0">
                <a:latin typeface="Liberation Mono"/>
              </a:rPr>
              <a:t> city </a:t>
            </a:r>
            <a:r>
              <a:rPr lang="en-US" dirty="0">
                <a:solidFill>
                  <a:srgbClr val="0077AA"/>
                </a:solidFill>
                <a:latin typeface="Liberation Mono"/>
                <a:cs typeface="Arial" panose="020B0604020202020204" pitchFamily="34" charset="0"/>
              </a:rPr>
              <a:t>AS</a:t>
            </a:r>
            <a:r>
              <a:rPr lang="en-US" dirty="0">
                <a:latin typeface="Liberation Mono"/>
              </a:rPr>
              <a:t>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DEFAULT </a:t>
            </a:r>
            <a:r>
              <a:rPr lang="en-US" dirty="0">
                <a:solidFill>
                  <a:srgbClr val="669900"/>
                </a:solidFill>
                <a:latin typeface="Liberation Mono"/>
              </a:rPr>
              <a:t>'PUNE'</a:t>
            </a:r>
            <a:r>
              <a:rPr lang="en-US"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 (id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ENAME</a:t>
            </a:r>
            <a:r>
              <a:rPr lang="en-US" dirty="0">
                <a:latin typeface="Liberation Mono"/>
              </a:rPr>
              <a:t>, city </a:t>
            </a:r>
            <a:r>
              <a:rPr lang="en-US" dirty="0">
                <a:solidFill>
                  <a:srgbClr val="834689"/>
                </a:solidFill>
                <a:latin typeface="Liberation Mono"/>
                <a:cs typeface="Arial" panose="020B0604020202020204" pitchFamily="34" charset="0"/>
              </a:rPr>
              <a:t>CITY</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rPr>
              <a:t> </a:t>
            </a:r>
            <a:r>
              <a:rPr lang="en-US" dirty="0">
                <a:solidFill>
                  <a:srgbClr val="0077AA"/>
                </a:solidFill>
                <a:latin typeface="Liberation Mono"/>
                <a:cs typeface="Arial" panose="020B0604020202020204" pitchFamily="34" charset="0"/>
              </a:rPr>
              <a:t>INTO</a:t>
            </a:r>
            <a:r>
              <a:rPr lang="en-US" dirty="0">
                <a:latin typeface="Liberation Mono"/>
              </a:rPr>
              <a:t> temp (id, ename) VALUES ( </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'ASDFGHJK'</a:t>
            </a:r>
            <a:r>
              <a:rPr lang="en-US" dirty="0">
                <a:latin typeface="Liberation Mono"/>
              </a:rPr>
              <a:t> );</a:t>
            </a:r>
          </a:p>
        </p:txBody>
      </p:sp>
    </p:spTree>
    <p:extLst>
      <p:ext uri="{BB962C8B-B14F-4D97-AF65-F5344CB8AC3E}">
        <p14:creationId xmlns:p14="http://schemas.microsoft.com/office/powerpoint/2010/main" val="6208891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a:t>
            </a:r>
          </a:p>
        </p:txBody>
      </p:sp>
      <p:sp>
        <p:nvSpPr>
          <p:cNvPr id="3" name="Rectangle 2">
            <a:extLst>
              <a:ext uri="{FF2B5EF4-FFF2-40B4-BE49-F238E27FC236}">
                <a16:creationId xmlns:a16="http://schemas.microsoft.com/office/drawing/2014/main" id="{182BD460-8174-48F8-A62D-CBA117B614A0}"/>
              </a:ext>
            </a:extLst>
          </p:cNvPr>
          <p:cNvSpPr/>
          <p:nvPr/>
        </p:nvSpPr>
        <p:spPr>
          <a:xfrm>
            <a:off x="3611724" y="3429001"/>
            <a:ext cx="4968552" cy="1384995"/>
          </a:xfrm>
          <a:prstGeom prst="rect">
            <a:avLst/>
          </a:prstGeom>
        </p:spPr>
        <p:txBody>
          <a:bodyPr wrap="square">
            <a:spAutoFit/>
          </a:bodyPr>
          <a:lstStyle/>
          <a:p>
            <a:r>
              <a:rPr lang="en-IN" sz="2800" dirty="0">
                <a:solidFill>
                  <a:srgbClr val="006C86"/>
                </a:solidFill>
              </a:rPr>
              <a:t>SELECT</a:t>
            </a:r>
            <a:r>
              <a:rPr lang="en-IN" sz="2800" dirty="0"/>
              <a:t> what_to_select</a:t>
            </a:r>
          </a:p>
          <a:p>
            <a:r>
              <a:rPr lang="en-IN" sz="2800" dirty="0">
                <a:solidFill>
                  <a:srgbClr val="006C86"/>
                </a:solidFill>
              </a:rPr>
              <a:t>FROM</a:t>
            </a:r>
            <a:r>
              <a:rPr lang="en-IN" sz="2800" dirty="0"/>
              <a:t> which_table</a:t>
            </a:r>
          </a:p>
          <a:p>
            <a:r>
              <a:rPr lang="en-IN" sz="2800" dirty="0">
                <a:solidFill>
                  <a:srgbClr val="006C86"/>
                </a:solidFill>
              </a:rPr>
              <a:t>WHERE</a:t>
            </a:r>
            <a:r>
              <a:rPr lang="en-IN" sz="2800" dirty="0"/>
              <a:t> conditions_to_satisfy;</a:t>
            </a:r>
          </a:p>
        </p:txBody>
      </p:sp>
      <p:sp>
        <p:nvSpPr>
          <p:cNvPr id="4" name="TextBox 3">
            <a:extLst>
              <a:ext uri="{FF2B5EF4-FFF2-40B4-BE49-F238E27FC236}">
                <a16:creationId xmlns:a16="http://schemas.microsoft.com/office/drawing/2014/main" id="{FFBDA488-7135-4F08-8A1C-9B262D68AA94}"/>
              </a:ext>
            </a:extLst>
          </p:cNvPr>
          <p:cNvSpPr txBox="1"/>
          <p:nvPr/>
        </p:nvSpPr>
        <p:spPr>
          <a:xfrm>
            <a:off x="263352" y="332656"/>
            <a:ext cx="11593288" cy="1107996"/>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Do not use the</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operator in your SELECT statements. Instead, use column names. Reason is that in MySQL Server scans for all column names and replaces the </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with all the column names of the table(s) in the SELECT statement. Providing column names avoids this search-and-replace, and enhances performance.</a:t>
            </a:r>
          </a:p>
        </p:txBody>
      </p:sp>
    </p:spTree>
    <p:extLst>
      <p:ext uri="{BB962C8B-B14F-4D97-AF65-F5344CB8AC3E}">
        <p14:creationId xmlns:p14="http://schemas.microsoft.com/office/powerpoint/2010/main" val="90656788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latin typeface="Arial" pitchFamily="34" charset="0"/>
                <a:cs typeface="Arial" pitchFamily="34" charset="0"/>
              </a:rPr>
              <a:t>SELECT CLAUSE</a:t>
            </a:r>
          </a:p>
        </p:txBody>
      </p:sp>
      <p:sp>
        <p:nvSpPr>
          <p:cNvPr id="3" name="Rectangle 2"/>
          <p:cNvSpPr/>
          <p:nvPr/>
        </p:nvSpPr>
        <p:spPr>
          <a:xfrm>
            <a:off x="263352" y="1440821"/>
            <a:ext cx="9144000" cy="400110"/>
          </a:xfrm>
          <a:prstGeom prst="rect">
            <a:avLst/>
          </a:prstGeom>
        </p:spPr>
        <p:txBody>
          <a:bodyPr wrap="square">
            <a:spAutoFit/>
          </a:bodyPr>
          <a:lstStyle/>
          <a:p>
            <a:r>
              <a:rPr lang="en-US" sz="2000" dirty="0">
                <a:latin typeface="Arial" pitchFamily="34" charset="0"/>
                <a:cs typeface="Arial" pitchFamily="34" charset="0"/>
              </a:rPr>
              <a:t>The </a:t>
            </a:r>
            <a:r>
              <a:rPr lang="en-US" b="1" dirty="0">
                <a:solidFill>
                  <a:srgbClr val="006C86"/>
                </a:solidFill>
                <a:latin typeface="Arial" panose="020B0604020202020204" pitchFamily="34" charset="0"/>
                <a:cs typeface="Arial" panose="020B0604020202020204" pitchFamily="34" charset="0"/>
              </a:rPr>
              <a:t>SELECT</a:t>
            </a:r>
            <a:r>
              <a:rPr lang="en-US" sz="2000" dirty="0">
                <a:latin typeface="Arial" pitchFamily="34" charset="0"/>
                <a:cs typeface="Arial" pitchFamily="34" charset="0"/>
              </a:rPr>
              <a:t> statement retrieves or extracts data from tables in the database.</a:t>
            </a:r>
          </a:p>
        </p:txBody>
      </p:sp>
      <p:sp>
        <p:nvSpPr>
          <p:cNvPr id="4" name="Rectangle 3"/>
          <p:cNvSpPr/>
          <p:nvPr/>
        </p:nvSpPr>
        <p:spPr>
          <a:xfrm>
            <a:off x="263352" y="2132856"/>
            <a:ext cx="11593288" cy="206210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one or more tables separated by comma to extract </a:t>
            </a:r>
            <a:r>
              <a:rPr lang="en-US" sz="1800" dirty="0">
                <a:latin typeface="Arial" pitchFamily="34" charset="0"/>
                <a:cs typeface="Arial" pitchFamily="34" charset="0"/>
              </a:rPr>
              <a:t>data</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fetch one or more fields/columns in a single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command.</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specify star (</a:t>
            </a:r>
            <a:r>
              <a:rPr lang="en-IN" sz="2000"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in place of fields. In this case,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will return all the fields.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SELECT can also be used to retrieve rows computed without reference to any table </a:t>
            </a:r>
            <a:r>
              <a:rPr lang="en-US" dirty="0">
                <a:solidFill>
                  <a:srgbClr val="FF0000"/>
                </a:solidFill>
                <a:latin typeface="Arial" panose="020B0604020202020204" pitchFamily="34" charset="0"/>
                <a:cs typeface="Arial" panose="020B0604020202020204" pitchFamily="34" charset="0"/>
              </a:rPr>
              <a:t>e.g. </a:t>
            </a:r>
            <a:r>
              <a:rPr lang="en-IN" dirty="0">
                <a:solidFill>
                  <a:srgbClr val="006C86"/>
                </a:solidFill>
                <a:latin typeface="Arial" panose="020B0604020202020204" pitchFamily="34" charset="0"/>
                <a:cs typeface="Arial" panose="020B0604020202020204" pitchFamily="34" charset="0"/>
              </a:rPr>
              <a:t>SELECT </a:t>
            </a:r>
            <a:r>
              <a:rPr lang="en-IN" dirty="0">
                <a:solidFill>
                  <a:srgbClr val="990055"/>
                </a:solidFill>
                <a:latin typeface="Liberation Mono"/>
              </a:rPr>
              <a:t>1 </a:t>
            </a:r>
            <a:r>
              <a:rPr lang="en-IN" dirty="0">
                <a:solidFill>
                  <a:srgbClr val="A67F59"/>
                </a:solidFill>
                <a:latin typeface="Liberation Mono"/>
              </a:rPr>
              <a:t>+ </a:t>
            </a:r>
            <a:r>
              <a:rPr lang="en-IN" dirty="0">
                <a:solidFill>
                  <a:srgbClr val="990055"/>
                </a:solidFill>
                <a:latin typeface="Liberation Mono"/>
              </a:rPr>
              <a:t>2</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14290914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2201"/>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3" name="Rectangle 2"/>
          <p:cNvSpPr/>
          <p:nvPr/>
        </p:nvSpPr>
        <p:spPr>
          <a:xfrm>
            <a:off x="609600" y="1893146"/>
            <a:ext cx="8762574" cy="1685846"/>
          </a:xfrm>
          <a:prstGeom prst="rect">
            <a:avLst/>
          </a:prstGeom>
        </p:spPr>
        <p:txBody>
          <a:bodyPr wrap="square">
            <a:spAutoFit/>
          </a:bodyPr>
          <a:lstStyle/>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SELECTION </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425132061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143003"/>
            <a:ext cx="11377264"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SELECTION</a:t>
            </a:r>
          </a:p>
          <a:p>
            <a:r>
              <a:rPr lang="en-US" sz="2400" dirty="0">
                <a:latin typeface="Arial" pitchFamily="34" charset="0"/>
                <a:cs typeface="Arial" pitchFamily="34" charset="0"/>
              </a:rPr>
              <a:t>Selection capability in SQL is to choose the record’s/row’s/</a:t>
            </a:r>
            <a:r>
              <a:rPr lang="en-IN" sz="2400" dirty="0"/>
              <a:t>tuple’s</a:t>
            </a:r>
            <a:r>
              <a:rPr lang="en-US" sz="2400" dirty="0">
                <a:latin typeface="Arial" pitchFamily="34" charset="0"/>
                <a:cs typeface="Arial" pitchFamily="34" charset="0"/>
              </a:rPr>
              <a:t> in a table that you want to return by a query.</a:t>
            </a:r>
            <a:endParaRPr lang="en-US" sz="2400" b="1" dirty="0">
              <a:latin typeface="Arial" pitchFamily="34" charset="0"/>
              <a:cs typeface="Arial" pitchFamily="34" charset="0"/>
            </a:endParaRPr>
          </a:p>
        </p:txBody>
      </p:sp>
      <p:sp>
        <p:nvSpPr>
          <p:cNvPr id="7" name="Title 1">
            <a:extLst>
              <a:ext uri="{FF2B5EF4-FFF2-40B4-BE49-F238E27FC236}">
                <a16:creationId xmlns:a16="http://schemas.microsoft.com/office/drawing/2014/main" id="{DB2190A7-1F22-4C03-93E5-9CD83518946C}"/>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5" name="Table 4">
            <a:extLst>
              <a:ext uri="{FF2B5EF4-FFF2-40B4-BE49-F238E27FC236}">
                <a16:creationId xmlns:a16="http://schemas.microsoft.com/office/drawing/2014/main" id="{04224A06-725F-410E-9CD5-E99934D3ACBA}"/>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tc>
                <a:extLst>
                  <a:ext uri="{0D108BD9-81ED-4DB2-BD59-A6C34878D82A}">
                    <a16:rowId xmlns:a16="http://schemas.microsoft.com/office/drawing/2014/main" val="10005"/>
                  </a:ext>
                </a:extLst>
              </a:tr>
            </a:tbl>
          </a:graphicData>
        </a:graphic>
      </p:graphicFrame>
      <p:sp>
        <p:nvSpPr>
          <p:cNvPr id="4" name="Rectangle 3">
            <a:extLst>
              <a:ext uri="{FF2B5EF4-FFF2-40B4-BE49-F238E27FC236}">
                <a16:creationId xmlns:a16="http://schemas.microsoft.com/office/drawing/2014/main" id="{54E85825-BB35-4DEC-A6C2-3F552A4A0006}"/>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9836678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6800" y="1143003"/>
            <a:ext cx="11449839"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a:latin typeface="Arial" pitchFamily="34" charset="0"/>
                <a:cs typeface="Arial" pitchFamily="34" charset="0"/>
              </a:rPr>
              <a:t>Projection capability in SQL to choose the column’s/attribute’s/field’s in a table that you want to return by your query.</a:t>
            </a:r>
          </a:p>
        </p:txBody>
      </p:sp>
      <p:sp>
        <p:nvSpPr>
          <p:cNvPr id="8" name="Title 1">
            <a:extLst>
              <a:ext uri="{FF2B5EF4-FFF2-40B4-BE49-F238E27FC236}">
                <a16:creationId xmlns:a16="http://schemas.microsoft.com/office/drawing/2014/main" id="{8F2DBA7A-20E7-4C32-B52B-7C27871D2663}"/>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6" name="Table 5">
            <a:extLst>
              <a:ext uri="{FF2B5EF4-FFF2-40B4-BE49-F238E27FC236}">
                <a16:creationId xmlns:a16="http://schemas.microsoft.com/office/drawing/2014/main" id="{BF28B49E-536F-478A-8B21-D9411DDA3118}"/>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EMPNO</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ENAME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JOB</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HIREDATE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solidFill>
                      <a:srgbClr val="E3CEC7"/>
                    </a:solidFill>
                  </a:tcPr>
                </a:tc>
                <a:extLst>
                  <a:ext uri="{0D108BD9-81ED-4DB2-BD59-A6C34878D82A}">
                    <a16:rowId xmlns:a16="http://schemas.microsoft.com/office/drawing/2014/main" val="10005"/>
                  </a:ext>
                </a:extLst>
              </a:tr>
            </a:tbl>
          </a:graphicData>
        </a:graphic>
      </p:graphicFrame>
      <p:sp>
        <p:nvSpPr>
          <p:cNvPr id="7" name="Rectangle 6">
            <a:extLst>
              <a:ext uri="{FF2B5EF4-FFF2-40B4-BE49-F238E27FC236}">
                <a16:creationId xmlns:a16="http://schemas.microsoft.com/office/drawing/2014/main" id="{F130025D-6143-47B2-8956-1D996542E2D7}"/>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186889904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6800" y="1143003"/>
            <a:ext cx="11521847"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a:latin typeface="Arial" pitchFamily="34" charset="0"/>
                <a:cs typeface="Arial" pitchFamily="34" charset="0"/>
              </a:rPr>
              <a:t>Join capability in SQL to bring together data that is stored in different tables by creating a link between them.</a:t>
            </a:r>
          </a:p>
        </p:txBody>
      </p:sp>
      <p:graphicFrame>
        <p:nvGraphicFramePr>
          <p:cNvPr id="4" name="Table 3"/>
          <p:cNvGraphicFramePr>
            <a:graphicFrameLocks noGrp="1"/>
          </p:cNvGraphicFramePr>
          <p:nvPr/>
        </p:nvGraphicFramePr>
        <p:xfrm>
          <a:off x="406801" y="3430800"/>
          <a:ext cx="6409278" cy="2518914"/>
        </p:xfrm>
        <a:graphic>
          <a:graphicData uri="http://schemas.openxmlformats.org/drawingml/2006/table">
            <a:tbl>
              <a:tblPr>
                <a:tableStyleId>{BC89EF96-8CEA-46FF-86C4-4CE0E7609802}</a:tableStyleId>
              </a:tblPr>
              <a:tblGrid>
                <a:gridCol w="1039341">
                  <a:extLst>
                    <a:ext uri="{9D8B030D-6E8A-4147-A177-3AD203B41FA5}">
                      <a16:colId xmlns:a16="http://schemas.microsoft.com/office/drawing/2014/main" val="20000"/>
                    </a:ext>
                  </a:extLst>
                </a:gridCol>
                <a:gridCol w="1014914">
                  <a:extLst>
                    <a:ext uri="{9D8B030D-6E8A-4147-A177-3AD203B41FA5}">
                      <a16:colId xmlns:a16="http://schemas.microsoft.com/office/drawing/2014/main" val="20001"/>
                    </a:ext>
                  </a:extLst>
                </a:gridCol>
                <a:gridCol w="1150383">
                  <a:extLst>
                    <a:ext uri="{9D8B030D-6E8A-4147-A177-3AD203B41FA5}">
                      <a16:colId xmlns:a16="http://schemas.microsoft.com/office/drawing/2014/main" val="20002"/>
                    </a:ext>
                  </a:extLst>
                </a:gridCol>
                <a:gridCol w="1561235">
                  <a:extLst>
                    <a:ext uri="{9D8B030D-6E8A-4147-A177-3AD203B41FA5}">
                      <a16:colId xmlns:a16="http://schemas.microsoft.com/office/drawing/2014/main" val="20003"/>
                    </a:ext>
                  </a:extLst>
                </a:gridCol>
                <a:gridCol w="1643405">
                  <a:extLst>
                    <a:ext uri="{9D8B030D-6E8A-4147-A177-3AD203B41FA5}">
                      <a16:colId xmlns:a16="http://schemas.microsoft.com/office/drawing/2014/main" val="2000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lgn="ctr">
                        <a:spcBef>
                          <a:spcPts val="0"/>
                        </a:spcBef>
                        <a:spcAft>
                          <a:spcPts val="0"/>
                        </a:spcAft>
                      </a:pPr>
                      <a:r>
                        <a:rPr kumimoji="0" lang="en-US" sz="2000" kern="1200" dirty="0">
                          <a:latin typeface="Cambria" pitchFamily="18" charset="0"/>
                        </a:rPr>
                        <a:t>30</a:t>
                      </a:r>
                      <a:endParaRPr kumimoji="0" lang="en-US" sz="2000" kern="1200" dirty="0">
                        <a:solidFill>
                          <a:schemeClr val="dk1"/>
                        </a:solidFill>
                        <a:latin typeface="Cambria" pitchFamily="18" charset="0"/>
                        <a:ea typeface="+mn-ea"/>
                        <a:cs typeface="+mn-cs"/>
                      </a:endParaRPr>
                    </a:p>
                  </a:txBody>
                  <a:tcPr marL="68571" marR="68571" marT="0" marB="0" anchor="ct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nvGraphicFramePr>
        <p:xfrm>
          <a:off x="7896199" y="3430833"/>
          <a:ext cx="4032447" cy="1761227"/>
        </p:xfrm>
        <a:graphic>
          <a:graphicData uri="http://schemas.openxmlformats.org/drawingml/2006/table">
            <a:tbl>
              <a:tblPr>
                <a:tableStyleId>{BC89EF96-8CEA-46FF-86C4-4CE0E7609802}</a:tableStyleId>
              </a:tblPr>
              <a:tblGrid>
                <a:gridCol w="1379521">
                  <a:extLst>
                    <a:ext uri="{9D8B030D-6E8A-4147-A177-3AD203B41FA5}">
                      <a16:colId xmlns:a16="http://schemas.microsoft.com/office/drawing/2014/main" val="20000"/>
                    </a:ext>
                  </a:extLst>
                </a:gridCol>
                <a:gridCol w="1408411">
                  <a:extLst>
                    <a:ext uri="{9D8B030D-6E8A-4147-A177-3AD203B41FA5}">
                      <a16:colId xmlns:a16="http://schemas.microsoft.com/office/drawing/2014/main" val="20001"/>
                    </a:ext>
                  </a:extLst>
                </a:gridCol>
                <a:gridCol w="1244515">
                  <a:extLst>
                    <a:ext uri="{9D8B030D-6E8A-4147-A177-3AD203B41FA5}">
                      <a16:colId xmlns:a16="http://schemas.microsoft.com/office/drawing/2014/main" val="20002"/>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LOC</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HRD</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PUNE</a:t>
                      </a:r>
                      <a:endParaRPr kumimoji="0" lang="en-US" sz="2000" kern="1200" dirty="0">
                        <a:solidFill>
                          <a:schemeClr val="dk1"/>
                        </a:solidFill>
                        <a:latin typeface="Cambria" pitchFamily="18" charset="0"/>
                        <a:ea typeface="+mn-ea"/>
                        <a:cs typeface="+mn-cs"/>
                      </a:endParaRPr>
                    </a:p>
                  </a:txBody>
                  <a:tcPr marL="68571" marR="68571" marT="0" marB="0" anchor="ctr">
                    <a:no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SALES</a:t>
                      </a:r>
                    </a:p>
                  </a:txBody>
                  <a:tcPr marL="68571" marR="68571" marT="0" marB="0" anchor="ctr">
                    <a:no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BARODA</a:t>
                      </a:r>
                    </a:p>
                  </a:txBody>
                  <a:tcPr marL="68571" marR="68571" marT="0" marB="0" anchor="ctr">
                    <a:no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b="0" i="0" kern="1200" dirty="0">
                          <a:solidFill>
                            <a:schemeClr val="dk1"/>
                          </a:solidFill>
                          <a:latin typeface="Cambria" pitchFamily="18" charset="0"/>
                          <a:ea typeface="+mn-ea"/>
                          <a:cs typeface="+mn-cs"/>
                        </a:rPr>
                        <a:t>40</a:t>
                      </a:r>
                    </a:p>
                  </a:txBody>
                  <a:tcPr marL="68571" marR="68571" marT="0" marB="0" anchor="ctr">
                    <a:noFill/>
                  </a:tcPr>
                </a:tc>
                <a:tc>
                  <a:txBody>
                    <a:bodyPr/>
                    <a:lstStyle/>
                    <a:p>
                      <a:pPr marL="0" marR="0">
                        <a:spcBef>
                          <a:spcPts val="0"/>
                        </a:spcBef>
                        <a:spcAft>
                          <a:spcPts val="0"/>
                        </a:spcAft>
                      </a:pPr>
                      <a:r>
                        <a:rPr kumimoji="0" lang="en-US" sz="2000" i="0" kern="1200" dirty="0">
                          <a:solidFill>
                            <a:schemeClr val="tx1"/>
                          </a:solidFill>
                          <a:latin typeface="Cambria" pitchFamily="18" charset="0"/>
                          <a:ea typeface="+mn-ea"/>
                          <a:cs typeface="+mn-cs"/>
                        </a:rPr>
                        <a:t>PURCHASE</a:t>
                      </a:r>
                    </a:p>
                  </a:txBody>
                  <a:tcPr marL="68571" marR="68571" marT="0" marB="0" anchor="ctr">
                    <a:noFill/>
                  </a:tcPr>
                </a:tc>
                <a:tc>
                  <a:txBody>
                    <a:bodyPr/>
                    <a:lstStyle/>
                    <a:p>
                      <a:pPr marL="0" marR="0">
                        <a:spcBef>
                          <a:spcPts val="0"/>
                        </a:spcBef>
                        <a:spcAft>
                          <a:spcPts val="0"/>
                        </a:spcAft>
                      </a:pPr>
                      <a:r>
                        <a:rPr kumimoji="0" lang="en-US" sz="2000" b="0" i="0" kern="1200" dirty="0">
                          <a:solidFill>
                            <a:schemeClr val="tx1"/>
                          </a:solidFill>
                          <a:latin typeface="Cambria" pitchFamily="18" charset="0"/>
                          <a:ea typeface="+mn-ea"/>
                          <a:cs typeface="+mn-cs"/>
                        </a:rPr>
                        <a:t>SURAT</a:t>
                      </a:r>
                    </a:p>
                  </a:txBody>
                  <a:tcPr marL="68571" marR="68571" marT="0" marB="0" anchor="ctr">
                    <a:noFill/>
                  </a:tcPr>
                </a:tc>
                <a:extLst>
                  <a:ext uri="{0D108BD9-81ED-4DB2-BD59-A6C34878D82A}">
                    <a16:rowId xmlns:a16="http://schemas.microsoft.com/office/drawing/2014/main" val="2619754944"/>
                  </a:ext>
                </a:extLst>
              </a:tr>
            </a:tbl>
          </a:graphicData>
        </a:graphic>
      </p:graphicFrame>
      <p:sp>
        <p:nvSpPr>
          <p:cNvPr id="8" name="Title 1">
            <a:extLst>
              <a:ext uri="{FF2B5EF4-FFF2-40B4-BE49-F238E27FC236}">
                <a16:creationId xmlns:a16="http://schemas.microsoft.com/office/drawing/2014/main" id="{AF4B155B-83CD-4197-9754-41F92BAF6229}"/>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E2D90994-7E58-4070-B21E-C350A2BCC326}"/>
              </a:ext>
            </a:extLst>
          </p:cNvPr>
          <p:cNvSpPr/>
          <p:nvPr/>
        </p:nvSpPr>
        <p:spPr>
          <a:xfrm>
            <a:off x="407368" y="3044273"/>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
        <p:nvSpPr>
          <p:cNvPr id="9" name="Rectangle 8">
            <a:extLst>
              <a:ext uri="{FF2B5EF4-FFF2-40B4-BE49-F238E27FC236}">
                <a16:creationId xmlns:a16="http://schemas.microsoft.com/office/drawing/2014/main" id="{4F402C73-FE0D-4354-9879-4E0264819D86}"/>
              </a:ext>
            </a:extLst>
          </p:cNvPr>
          <p:cNvSpPr/>
          <p:nvPr/>
        </p:nvSpPr>
        <p:spPr>
          <a:xfrm>
            <a:off x="7728917" y="3059668"/>
            <a:ext cx="391713" cy="369332"/>
          </a:xfrm>
          <a:prstGeom prst="rect">
            <a:avLst/>
          </a:prstGeom>
        </p:spPr>
        <p:txBody>
          <a:bodyPr wrap="square">
            <a:spAutoFit/>
          </a:bodyPr>
          <a:lstStyle/>
          <a:p>
            <a:r>
              <a:rPr lang="en-US" b="1" i="1" dirty="0">
                <a:latin typeface="Arial" pitchFamily="34" charset="0"/>
                <a:cs typeface="Arial" pitchFamily="34" charset="0"/>
              </a:rPr>
              <a:t>S</a:t>
            </a:r>
            <a:endParaRPr lang="en-IN" dirty="0"/>
          </a:p>
        </p:txBody>
      </p:sp>
      <p:pic>
        <p:nvPicPr>
          <p:cNvPr id="1026" name="Picture 2" descr="10+ Free Hyperlink &amp; Link Images - Pixabay">
            <a:extLst>
              <a:ext uri="{FF2B5EF4-FFF2-40B4-BE49-F238E27FC236}">
                <a16:creationId xmlns:a16="http://schemas.microsoft.com/office/drawing/2014/main" id="{ECA55A3D-AAA2-3DBF-1C88-29AD04B432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9075" y="4049123"/>
            <a:ext cx="904005" cy="904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99851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F3B5E68-C491-4A50-A831-AB185D6FFC6C}"/>
              </a:ext>
            </a:extLst>
          </p:cNvPr>
          <p:cNvGrpSpPr/>
          <p:nvPr/>
        </p:nvGrpSpPr>
        <p:grpSpPr>
          <a:xfrm>
            <a:off x="1271464" y="548680"/>
            <a:ext cx="6552728" cy="1574045"/>
            <a:chOff x="2209801" y="1265224"/>
            <a:chExt cx="6478487" cy="1574045"/>
          </a:xfrm>
        </p:grpSpPr>
        <p:sp>
          <p:nvSpPr>
            <p:cNvPr id="3" name="Rectangle 2"/>
            <p:cNvSpPr/>
            <p:nvPr/>
          </p:nvSpPr>
          <p:spPr>
            <a:xfrm>
              <a:off x="2231571" y="1828199"/>
              <a:ext cx="6456717"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anose="020B0604020202020204" pitchFamily="34" charset="0"/>
                  <a:cs typeface="Arial" pitchFamily="34" charset="0"/>
                </a:rPr>
                <a:t>   </a:t>
              </a:r>
              <a:r>
                <a:rPr lang="en-US" sz="2000" dirty="0">
                  <a:solidFill>
                    <a:srgbClr val="A67F59"/>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itchFamily="34" charset="0"/>
                  <a:cs typeface="Arial" pitchFamily="34" charset="0"/>
                </a:rPr>
                <a:t> &lt;table_references&gt;</a:t>
              </a:r>
            </a:p>
            <a:p>
              <a:endParaRPr lang="en-US" sz="2400" dirty="0">
                <a:latin typeface="Arial" pitchFamily="34" charset="0"/>
                <a:cs typeface="Arial" pitchFamily="34" charset="0"/>
              </a:endParaRPr>
            </a:p>
          </p:txBody>
        </p:sp>
        <p:sp>
          <p:nvSpPr>
            <p:cNvPr id="15" name="Rectangle 14"/>
            <p:cNvSpPr/>
            <p:nvPr/>
          </p:nvSpPr>
          <p:spPr>
            <a:xfrm>
              <a:off x="2209801" y="1265224"/>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3638412" y="2082450"/>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497833" y="2469937"/>
              <a:ext cx="3744415"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a:t>
            </a:r>
          </a:p>
        </p:txBody>
      </p:sp>
      <p:grpSp>
        <p:nvGrpSpPr>
          <p:cNvPr id="5" name="Group 4">
            <a:extLst>
              <a:ext uri="{FF2B5EF4-FFF2-40B4-BE49-F238E27FC236}">
                <a16:creationId xmlns:a16="http://schemas.microsoft.com/office/drawing/2014/main" id="{442A5A04-CCFE-4DF5-9E19-D7FD365AB7BA}"/>
              </a:ext>
            </a:extLst>
          </p:cNvPr>
          <p:cNvGrpSpPr/>
          <p:nvPr/>
        </p:nvGrpSpPr>
        <p:grpSpPr>
          <a:xfrm>
            <a:off x="1271463" y="3631935"/>
            <a:ext cx="8136905" cy="1822581"/>
            <a:chOff x="1271464" y="3789040"/>
            <a:chExt cx="8305800" cy="1822581"/>
          </a:xfrm>
        </p:grpSpPr>
        <p:grpSp>
          <p:nvGrpSpPr>
            <p:cNvPr id="2" name="Group 1">
              <a:extLst>
                <a:ext uri="{FF2B5EF4-FFF2-40B4-BE49-F238E27FC236}">
                  <a16:creationId xmlns:a16="http://schemas.microsoft.com/office/drawing/2014/main" id="{E2661989-4667-4D44-930B-32E1AAD471C9}"/>
                </a:ext>
              </a:extLst>
            </p:cNvPr>
            <p:cNvGrpSpPr/>
            <p:nvPr/>
          </p:nvGrpSpPr>
          <p:grpSpPr>
            <a:xfrm>
              <a:off x="1271464" y="3789040"/>
              <a:ext cx="8305800" cy="1490463"/>
              <a:chOff x="2209800" y="3660939"/>
              <a:chExt cx="8305800" cy="1490463"/>
            </a:xfrm>
          </p:grpSpPr>
          <p:sp>
            <p:nvSpPr>
              <p:cNvPr id="6" name="Rectangle 5"/>
              <p:cNvSpPr/>
              <p:nvPr/>
            </p:nvSpPr>
            <p:spPr>
              <a:xfrm>
                <a:off x="2209800" y="4237003"/>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column-list</a:t>
                </a:r>
                <a:r>
                  <a:rPr lang="en-US" sz="2400" dirty="0">
                    <a:solidFill>
                      <a:srgbClr val="298AE5"/>
                    </a:solidFill>
                    <a:latin typeface="Arial" panose="020B0604020202020204" pitchFamily="34" charset="0"/>
                    <a:cs typeface="Arial" panose="020B0604020202020204" pitchFamily="34" charset="0"/>
                  </a:rPr>
                  <a:t> FROM</a:t>
                </a:r>
                <a:r>
                  <a:rPr lang="en-US" sz="2400" dirty="0">
                    <a:latin typeface="Arial" pitchFamily="34" charset="0"/>
                    <a:cs typeface="Arial" pitchFamily="34" charset="0"/>
                  </a:rPr>
                  <a:t> &lt;table_references&gt;</a:t>
                </a:r>
              </a:p>
            </p:txBody>
          </p:sp>
          <p:sp>
            <p:nvSpPr>
              <p:cNvPr id="16" name="Rectangle 15"/>
              <p:cNvSpPr/>
              <p:nvPr/>
            </p:nvSpPr>
            <p:spPr>
              <a:xfrm>
                <a:off x="2209801" y="3660939"/>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4093810" y="4139751"/>
                <a:ext cx="495300" cy="1528001"/>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3" name="Rectangle 12">
              <a:extLst>
                <a:ext uri="{FF2B5EF4-FFF2-40B4-BE49-F238E27FC236}">
                  <a16:creationId xmlns:a16="http://schemas.microsoft.com/office/drawing/2014/main" id="{137FF2F7-9558-46A5-B57A-6BBD2D6CD60C}"/>
                </a:ext>
              </a:extLst>
            </p:cNvPr>
            <p:cNvSpPr/>
            <p:nvPr/>
          </p:nvSpPr>
          <p:spPr>
            <a:xfrm>
              <a:off x="1775520" y="5242289"/>
              <a:ext cx="3865457"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4" name="TextBox 13">
            <a:extLst>
              <a:ext uri="{FF2B5EF4-FFF2-40B4-BE49-F238E27FC236}">
                <a16:creationId xmlns:a16="http://schemas.microsoft.com/office/drawing/2014/main" id="{F66FC77B-9494-D228-CAF0-26C2D4166780}"/>
              </a:ext>
            </a:extLst>
          </p:cNvPr>
          <p:cNvSpPr txBox="1"/>
          <p:nvPr/>
        </p:nvSpPr>
        <p:spPr>
          <a:xfrm>
            <a:off x="335360" y="2340749"/>
            <a:ext cx="6096000" cy="892552"/>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a:t>
            </a:r>
            <a:r>
              <a:rPr lang="en-US" sz="2400" dirty="0">
                <a:solidFill>
                  <a:srgbClr val="A67F59"/>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 is known as metacharacter (all columns)</a:t>
            </a:r>
            <a:r>
              <a:rPr lang="en-IN" dirty="0">
                <a:latin typeface="Arial" panose="020B0604020202020204" pitchFamily="34" charset="0"/>
                <a:cs typeface="Arial" panose="020B0604020202020204" pitchFamily="34" charset="0"/>
              </a:rPr>
              <a:t> </a:t>
            </a:r>
          </a:p>
        </p:txBody>
      </p:sp>
      <p:sp>
        <p:nvSpPr>
          <p:cNvPr id="22" name="TextBox 21">
            <a:extLst>
              <a:ext uri="{FF2B5EF4-FFF2-40B4-BE49-F238E27FC236}">
                <a16:creationId xmlns:a16="http://schemas.microsoft.com/office/drawing/2014/main" id="{544D3E47-92CD-4841-D137-BA9B1D59BDB7}"/>
              </a:ext>
            </a:extLst>
          </p:cNvPr>
          <p:cNvSpPr txBox="1"/>
          <p:nvPr/>
        </p:nvSpPr>
        <p:spPr>
          <a:xfrm>
            <a:off x="335360" y="5517232"/>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Position of columns in SELECT statement will determine the position of columns in the output (as per </a:t>
            </a:r>
            <a:r>
              <a:rPr lang="en-IN" dirty="0">
                <a:latin typeface="Arial" panose="020B0604020202020204" pitchFamily="34" charset="0"/>
                <a:cs typeface="Arial" panose="020B0604020202020204" pitchFamily="34" charset="0"/>
              </a:rPr>
              <a:t>user requirements) </a:t>
            </a:r>
          </a:p>
        </p:txBody>
      </p:sp>
    </p:spTree>
    <p:extLst>
      <p:ext uri="{BB962C8B-B14F-4D97-AF65-F5344CB8AC3E}">
        <p14:creationId xmlns:p14="http://schemas.microsoft.com/office/powerpoint/2010/main" val="65941897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7664" y="3950177"/>
            <a:ext cx="5715000" cy="2667019"/>
          </a:xfrm>
          <a:prstGeom prst="rect">
            <a:avLst/>
          </a:prstGeom>
        </p:spPr>
      </p:pic>
      <p:sp>
        <p:nvSpPr>
          <p:cNvPr id="2" name="Title 1"/>
          <p:cNvSpPr txBox="1">
            <a:spLocks/>
          </p:cNvSpPr>
          <p:nvPr/>
        </p:nvSpPr>
        <p:spPr>
          <a:xfrm>
            <a:off x="1676400" y="2442592"/>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syntax</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BC9A57F6-0585-44DD-9553-7045F037800F}"/>
              </a:ext>
            </a:extLst>
          </p:cNvPr>
          <p:cNvSpPr/>
          <p:nvPr/>
        </p:nvSpPr>
        <p:spPr>
          <a:xfrm>
            <a:off x="335360" y="3223440"/>
            <a:ext cx="11449271"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Calibri" panose="020F0502020204030204" pitchFamily="34" charset="0"/>
                <a:cs typeface="Segoe UI Light" panose="020B0502040204020203" pitchFamily="34" charset="0"/>
              </a:rPr>
              <a:t>SELECT is used to retrieve rows selected from one or more tables (</a:t>
            </a:r>
            <a:r>
              <a:rPr lang="en-IN" sz="2000" dirty="0">
                <a:solidFill>
                  <a:schemeClr val="bg2">
                    <a:lumMod val="50000"/>
                  </a:schemeClr>
                </a:solidFill>
                <a:latin typeface="Palatino Linotype" panose="02040502050505030304" pitchFamily="18" charset="0"/>
                <a:ea typeface="Calibri" panose="020F0502020204030204" pitchFamily="34" charset="0"/>
                <a:cs typeface="Segoe UI Light" panose="020B0502040204020203" pitchFamily="34" charset="0"/>
              </a:rPr>
              <a:t>using JOINS</a:t>
            </a:r>
            <a:r>
              <a:rPr lang="en-IN" sz="2000" dirty="0">
                <a:latin typeface="Palatino Linotype" panose="02040502050505030304" pitchFamily="18" charset="0"/>
                <a:ea typeface="Calibri" panose="020F0502020204030204" pitchFamily="34" charset="0"/>
                <a:cs typeface="Segoe UI Light" panose="020B0502040204020203" pitchFamily="34" charset="0"/>
              </a:rPr>
              <a:t>), and can include UNION statements and SUBQUERIES.</a:t>
            </a:r>
          </a:p>
        </p:txBody>
      </p:sp>
      <p:sp>
        <p:nvSpPr>
          <p:cNvPr id="8" name="TextBox 7">
            <a:extLst>
              <a:ext uri="{FF2B5EF4-FFF2-40B4-BE49-F238E27FC236}">
                <a16:creationId xmlns:a16="http://schemas.microsoft.com/office/drawing/2014/main" id="{406EE6C5-57FB-FA54-C0B1-B0A99A18A24C}"/>
              </a:ext>
            </a:extLst>
          </p:cNvPr>
          <p:cNvSpPr txBox="1"/>
          <p:nvPr/>
        </p:nvSpPr>
        <p:spPr>
          <a:xfrm>
            <a:off x="335360" y="332656"/>
            <a:ext cx="6096000"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 is known as metacharacter (all columns)</a:t>
            </a:r>
            <a:r>
              <a:rPr lang="en-IN"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8212900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statement</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60D289BB-1439-4DB8-B315-C4DAAACB6F54}"/>
              </a:ext>
            </a:extLst>
          </p:cNvPr>
          <p:cNvSpPr/>
          <p:nvPr/>
        </p:nvSpPr>
        <p:spPr>
          <a:xfrm>
            <a:off x="47328" y="-27384"/>
            <a:ext cx="1326004" cy="523220"/>
          </a:xfrm>
          <a:prstGeom prst="rect">
            <a:avLst/>
          </a:prstGeom>
        </p:spPr>
        <p:txBody>
          <a:bodyPr wrap="non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6014082"/>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 [as] alias_name],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 [as] alias_name], expression1 [ [as] alias_name], expression2 [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WINDOW</a:t>
            </a:r>
            <a:r>
              <a:rPr lang="en-US" sz="2000" dirty="0">
                <a:solidFill>
                  <a:schemeClr val="tx1">
                    <a:lumMod val="95000"/>
                    <a:lumOff val="5000"/>
                  </a:schemeClr>
                </a:solidFill>
                <a:latin typeface="Liberation Mono"/>
                <a:cs typeface="Arial" panose="020B0604020202020204" pitchFamily="34" charset="0"/>
              </a:rPr>
              <a:t> windowName AS windowSpecification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expression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EXCEPT</a:t>
            </a:r>
            <a:r>
              <a:rPr lang="en-US" sz="2000" dirty="0">
                <a:solidFill>
                  <a:schemeClr val="tx1">
                    <a:lumMod val="95000"/>
                    <a:lumOff val="5000"/>
                  </a:schemeClr>
                </a:solidFill>
                <a:latin typeface="Liberation Mono"/>
                <a:cs typeface="Arial" panose="020B0604020202020204" pitchFamily="34" charset="0"/>
              </a:rPr>
              <a:t>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INTERSECT</a:t>
            </a:r>
            <a:r>
              <a:rPr lang="en-US" sz="2000" dirty="0">
                <a:solidFill>
                  <a:schemeClr val="tx1">
                    <a:lumMod val="95000"/>
                    <a:lumOff val="5000"/>
                  </a:schemeClr>
                </a:solidFill>
                <a:latin typeface="Liberation Mono"/>
                <a:cs typeface="Arial" panose="020B0604020202020204" pitchFamily="34" charset="0"/>
              </a:rPr>
              <a:t> query ]</a:t>
            </a:r>
          </a:p>
          <a:p>
            <a:pPr marL="285750" indent="-285750">
              <a:lnSpc>
                <a:spcPct val="150000"/>
              </a:lnSpc>
              <a:buFont typeface="Arial" panose="020B0604020202020204" pitchFamily="34" charset="0"/>
              <a:buChar char="•"/>
            </a:pPr>
            <a:r>
              <a:rPr lang="en-IN" sz="2000" b="0" i="0" dirty="0">
                <a:solidFill>
                  <a:srgbClr val="000000"/>
                </a:solidFill>
                <a:effectLst/>
                <a:latin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FOR</a:t>
            </a:r>
            <a:r>
              <a:rPr lang="en-US" sz="2000" dirty="0">
                <a:solidFill>
                  <a:schemeClr val="tx1">
                    <a:lumMod val="95000"/>
                    <a:lumOff val="5000"/>
                  </a:schemeClr>
                </a:solidFill>
                <a:latin typeface="Liberation Mono"/>
                <a:cs typeface="Arial" panose="020B0604020202020204" pitchFamily="34" charset="0"/>
              </a:rPr>
              <a:t> { UPDATE } ]</a:t>
            </a:r>
            <a:endParaRPr lang="en-IN" sz="2000" dirty="0"/>
          </a:p>
        </p:txBody>
      </p:sp>
    </p:spTree>
    <p:extLst>
      <p:ext uri="{BB962C8B-B14F-4D97-AF65-F5344CB8AC3E}">
        <p14:creationId xmlns:p14="http://schemas.microsoft.com/office/powerpoint/2010/main" val="3668840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create / drop schema</a:t>
            </a:r>
          </a:p>
        </p:txBody>
      </p:sp>
      <p:sp>
        <p:nvSpPr>
          <p:cNvPr id="6" name="Rectangle 5"/>
          <p:cNvSpPr/>
          <p:nvPr/>
        </p:nvSpPr>
        <p:spPr>
          <a:xfrm>
            <a:off x="263352" y="2044575"/>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latin typeface="Liberation Mono"/>
              </a:rPr>
              <a:t>H2DB</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a:t>
            </a:r>
            <a:r>
              <a:rPr lang="en-IN" dirty="0">
                <a:latin typeface="Liberation Mono"/>
                <a:ea typeface="Arial Unicode MS"/>
                <a:cs typeface="Arial" panose="020B0604020202020204" pitchFamily="34" charset="0"/>
              </a:rPr>
              <a:t>;</a:t>
            </a:r>
          </a:p>
        </p:txBody>
      </p:sp>
      <p:sp>
        <p:nvSpPr>
          <p:cNvPr id="7" name="Rectangle 6"/>
          <p:cNvSpPr/>
          <p:nvPr/>
        </p:nvSpPr>
        <p:spPr>
          <a:xfrm>
            <a:off x="263352" y="703184"/>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CREATE SCHEMA creates a new schema with the given name.</a:t>
            </a:r>
          </a:p>
        </p:txBody>
      </p:sp>
      <p:sp>
        <p:nvSpPr>
          <p:cNvPr id="9" name="Rectangle 8">
            <a:extLst>
              <a:ext uri="{FF2B5EF4-FFF2-40B4-BE49-F238E27FC236}">
                <a16:creationId xmlns:a16="http://schemas.microsoft.com/office/drawing/2014/main" id="{4C6B98D5-E605-54B1-47C2-70D45F1EAC89}"/>
              </a:ext>
            </a:extLst>
          </p:cNvPr>
          <p:cNvSpPr/>
          <p:nvPr/>
        </p:nvSpPr>
        <p:spPr>
          <a:xfrm>
            <a:off x="263352" y="1412776"/>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solidFill>
                  <a:srgbClr val="0077AA"/>
                </a:solidFill>
                <a:latin typeface="Liberation Mono"/>
              </a:rPr>
              <a:t>AUTHORIZATION </a:t>
            </a:r>
            <a:r>
              <a:rPr lang="en-IN" sz="2000" dirty="0">
                <a:latin typeface="Liberation Mono"/>
              </a:rPr>
              <a:t>ownerName</a:t>
            </a:r>
          </a:p>
        </p:txBody>
      </p:sp>
      <p:sp>
        <p:nvSpPr>
          <p:cNvPr id="2" name="Rectangle 1">
            <a:extLst>
              <a:ext uri="{FF2B5EF4-FFF2-40B4-BE49-F238E27FC236}">
                <a16:creationId xmlns:a16="http://schemas.microsoft.com/office/drawing/2014/main" id="{C84B1048-8328-D253-1A36-1E7347CBADB4}"/>
              </a:ext>
            </a:extLst>
          </p:cNvPr>
          <p:cNvSpPr/>
          <p:nvPr/>
        </p:nvSpPr>
        <p:spPr>
          <a:xfrm>
            <a:off x="263352" y="5445224"/>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p:txBody>
      </p:sp>
      <p:sp>
        <p:nvSpPr>
          <p:cNvPr id="3" name="Rectangle 2">
            <a:extLst>
              <a:ext uri="{FF2B5EF4-FFF2-40B4-BE49-F238E27FC236}">
                <a16:creationId xmlns:a16="http://schemas.microsoft.com/office/drawing/2014/main" id="{AB71C056-7C4D-252B-5717-C6399A62D5F7}"/>
              </a:ext>
            </a:extLst>
          </p:cNvPr>
          <p:cNvSpPr/>
          <p:nvPr/>
        </p:nvSpPr>
        <p:spPr>
          <a:xfrm>
            <a:off x="263352" y="3356992"/>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DROP SCHEMA will drop the existing schema.</a:t>
            </a:r>
          </a:p>
        </p:txBody>
      </p:sp>
      <p:sp>
        <p:nvSpPr>
          <p:cNvPr id="5" name="Rectangle 4">
            <a:extLst>
              <a:ext uri="{FF2B5EF4-FFF2-40B4-BE49-F238E27FC236}">
                <a16:creationId xmlns:a16="http://schemas.microsoft.com/office/drawing/2014/main" id="{E47C98AE-ED7B-7496-78AD-F04026512752}"/>
              </a:ext>
            </a:extLst>
          </p:cNvPr>
          <p:cNvSpPr/>
          <p:nvPr/>
        </p:nvSpPr>
        <p:spPr>
          <a:xfrm>
            <a:off x="263352" y="4797152"/>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RESTRICT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CASCADE</a:t>
            </a:r>
            <a:r>
              <a:rPr lang="en-IN" sz="2000" dirty="0">
                <a:solidFill>
                  <a:srgbClr val="0077AA"/>
                </a:solidFill>
                <a:latin typeface="Liberation Mono"/>
              </a:rPr>
              <a:t> </a:t>
            </a:r>
            <a:r>
              <a:rPr lang="en-IN" sz="2000" dirty="0">
                <a:latin typeface="Liberation Mono"/>
              </a:rPr>
              <a:t>]</a:t>
            </a:r>
          </a:p>
        </p:txBody>
      </p:sp>
      <p:sp>
        <p:nvSpPr>
          <p:cNvPr id="13" name="TextBox 12">
            <a:extLst>
              <a:ext uri="{FF2B5EF4-FFF2-40B4-BE49-F238E27FC236}">
                <a16:creationId xmlns:a16="http://schemas.microsoft.com/office/drawing/2014/main" id="{FE0D621C-B7EA-005E-2D73-82FBDAEDE0E2}"/>
              </a:ext>
            </a:extLst>
          </p:cNvPr>
          <p:cNvSpPr txBox="1"/>
          <p:nvPr/>
        </p:nvSpPr>
        <p:spPr>
          <a:xfrm>
            <a:off x="263352" y="3933056"/>
            <a:ext cx="11593288" cy="646331"/>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The command will fail if objects in this schema exist and the RESTRICT clause is used (the default). All objects in this schema are dropped as well if the CASCADE clause is used.</a:t>
            </a:r>
          </a:p>
        </p:txBody>
      </p:sp>
    </p:spTree>
    <p:extLst>
      <p:ext uri="{BB962C8B-B14F-4D97-AF65-F5344CB8AC3E}">
        <p14:creationId xmlns:p14="http://schemas.microsoft.com/office/powerpoint/2010/main" val="25050488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alias</a:t>
            </a:r>
          </a:p>
        </p:txBody>
      </p:sp>
      <p:sp>
        <p:nvSpPr>
          <p:cNvPr id="3" name="Rectangle 2"/>
          <p:cNvSpPr/>
          <p:nvPr/>
        </p:nvSpPr>
        <p:spPr>
          <a:xfrm>
            <a:off x="253749" y="116632"/>
            <a:ext cx="8685669" cy="129586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 ' WORLD'</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AS</a:t>
            </a:r>
            <a:r>
              <a:rPr lang="en-IN" dirty="0">
                <a:latin typeface="Liberation Mono"/>
                <a:cs typeface="Arial" panose="020B0604020202020204" pitchFamily="34" charset="0"/>
              </a:rPr>
              <a:t> </a:t>
            </a:r>
            <a:r>
              <a:rPr lang="en-US" dirty="0">
                <a:latin typeface="Liberation Mono"/>
              </a:rPr>
              <a:t>"</a:t>
            </a:r>
            <a:r>
              <a:rPr lang="en-IN" dirty="0">
                <a:latin typeface="Liberation Mono"/>
                <a:ea typeface="Times New Roman" panose="02020603050405020304" pitchFamily="18" charset="0"/>
              </a:rPr>
              <a:t>WORLD</a:t>
            </a:r>
            <a:r>
              <a:rPr lang="en-US" dirty="0">
                <a:latin typeface="Liberation Mono"/>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ename `Employee Name` </a:t>
            </a:r>
            <a:r>
              <a:rPr lang="en-IN" dirty="0">
                <a:solidFill>
                  <a:srgbClr val="0077AA"/>
                </a:solidFill>
                <a:latin typeface="Liberation Mono"/>
                <a:ea typeface="Times New Roman" panose="02020603050405020304" pitchFamily="18" charset="0"/>
                <a:cs typeface="Arial" panose="020B0604020202020204" pitchFamily="34" charset="0"/>
              </a:rPr>
              <a:t>FROM</a:t>
            </a:r>
            <a:r>
              <a:rPr lang="en-IN" dirty="0">
                <a:latin typeface="Liberation Mono"/>
                <a:cs typeface="Arial" panose="020B0604020202020204" pitchFamily="34" charset="0"/>
              </a:rPr>
              <a:t> emp;</a:t>
            </a:r>
          </a:p>
        </p:txBody>
      </p:sp>
      <p:sp>
        <p:nvSpPr>
          <p:cNvPr id="4" name="Rectangle 3"/>
          <p:cNvSpPr/>
          <p:nvPr/>
        </p:nvSpPr>
        <p:spPr>
          <a:xfrm>
            <a:off x="251226" y="3276600"/>
            <a:ext cx="11305255" cy="738664"/>
          </a:xfrm>
          <a:prstGeom prst="rect">
            <a:avLst/>
          </a:prstGeom>
          <a:solidFill>
            <a:schemeClr val="bg1"/>
          </a:solidFill>
        </p:spPr>
        <p:txBody>
          <a:bodyPr wrap="square">
            <a:spAutoFit/>
          </a:bodyPr>
          <a:lstStyle/>
          <a:p>
            <a:r>
              <a:rPr lang="en-IN" sz="2000" dirty="0">
                <a:latin typeface="Palatino Linotype" panose="02040502050505030304" pitchFamily="18" charset="0"/>
                <a:cs typeface="Arial" panose="020B0604020202020204" pitchFamily="34" charset="0"/>
              </a:rPr>
              <a:t>A programmer can use an alias to temporarily assign another name to a </a:t>
            </a:r>
            <a:r>
              <a:rPr lang="en-IN" sz="2000" b="1" dirty="0">
                <a:latin typeface="Palatino Linotype" panose="02040502050505030304" pitchFamily="18" charset="0"/>
                <a:cs typeface="Arial" panose="020B0604020202020204" pitchFamily="34" charset="0"/>
              </a:rPr>
              <a:t>column</a:t>
            </a:r>
            <a:r>
              <a:rPr lang="en-IN" sz="2000" dirty="0">
                <a:latin typeface="Palatino Linotype" panose="02040502050505030304" pitchFamily="18" charset="0"/>
                <a:cs typeface="Arial" panose="020B0604020202020204" pitchFamily="34" charset="0"/>
              </a:rPr>
              <a:t> or </a:t>
            </a:r>
            <a:r>
              <a:rPr lang="en-IN" sz="2000" b="1" dirty="0">
                <a:latin typeface="Palatino Linotype" panose="02040502050505030304" pitchFamily="18" charset="0"/>
                <a:cs typeface="Arial" panose="020B0604020202020204" pitchFamily="34" charset="0"/>
              </a:rPr>
              <a:t>table</a:t>
            </a:r>
            <a:r>
              <a:rPr lang="en-IN" sz="2000" dirty="0">
                <a:latin typeface="Palatino Linotype" panose="02040502050505030304" pitchFamily="18" charset="0"/>
                <a:cs typeface="Arial" panose="020B0604020202020204" pitchFamily="34" charset="0"/>
              </a:rPr>
              <a:t> for the duration of a </a:t>
            </a:r>
            <a:r>
              <a:rPr lang="en-IN" sz="2200" b="1" i="1" dirty="0">
                <a:latin typeface="Palatino Linotype" panose="02040502050505030304" pitchFamily="18" charset="0"/>
                <a:cs typeface="Arial" panose="020B0604020202020204" pitchFamily="34" charset="0"/>
              </a:rPr>
              <a:t>SELECT</a:t>
            </a:r>
            <a:r>
              <a:rPr lang="en-IN" sz="2000" dirty="0">
                <a:latin typeface="Palatino Linotype" panose="02040502050505030304" pitchFamily="18" charset="0"/>
                <a:cs typeface="Arial" panose="020B0604020202020204" pitchFamily="34" charset="0"/>
              </a:rPr>
              <a:t> query</a:t>
            </a:r>
            <a:r>
              <a:rPr lang="en-IN" sz="2000" b="1" dirty="0">
                <a:latin typeface="Palatino Linotype" panose="02040502050505030304" pitchFamily="18" charset="0"/>
                <a:cs typeface="Arial" panose="020B0604020202020204" pitchFamily="34" charset="0"/>
              </a:rPr>
              <a:t>.</a:t>
            </a:r>
            <a:r>
              <a:rPr lang="en-IN" sz="2000" b="1" dirty="0">
                <a:solidFill>
                  <a:srgbClr val="FF0000"/>
                </a:solidFill>
                <a:latin typeface="Palatino Linotype" panose="02040502050505030304" pitchFamily="18" charset="0"/>
                <a:cs typeface="Arial" panose="020B0604020202020204" pitchFamily="34" charset="0"/>
              </a:rPr>
              <a:t> </a:t>
            </a:r>
          </a:p>
        </p:txBody>
      </p:sp>
      <p:sp>
        <p:nvSpPr>
          <p:cNvPr id="5" name="Rectangle 4">
            <a:extLst>
              <a:ext uri="{FF2B5EF4-FFF2-40B4-BE49-F238E27FC236}">
                <a16:creationId xmlns:a16="http://schemas.microsoft.com/office/drawing/2014/main" id="{000DFE5E-7E26-4CF6-9CFD-29B830664D09}"/>
              </a:ext>
            </a:extLst>
          </p:cNvPr>
          <p:cNvSpPr/>
          <p:nvPr/>
        </p:nvSpPr>
        <p:spPr>
          <a:xfrm>
            <a:off x="263352" y="4400525"/>
            <a:ext cx="11665296" cy="1692771"/>
          </a:xfrm>
          <a:prstGeom prst="rect">
            <a:avLst/>
          </a:prstGeom>
        </p:spPr>
        <p:txBody>
          <a:bodyPr wrap="square">
            <a:spAutoFit/>
          </a:bodyPr>
          <a:lstStyle/>
          <a:p>
            <a:r>
              <a:rPr lang="en-IN" dirty="0">
                <a:latin typeface="Palatino Linotype" panose="02040502050505030304" pitchFamily="18" charset="0"/>
                <a:cs typeface="Segoe UI Light" panose="020B0502040204020203" pitchFamily="34" charset="0"/>
              </a:rPr>
              <a:t>In the selection-list, a quoted column alias can be specified using identifier</a:t>
            </a:r>
            <a:r>
              <a:rPr lang="en-IN" b="1" i="1"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or string quote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characters.</a:t>
            </a:r>
          </a:p>
          <a:p>
            <a:endParaRPr lang="en-IN" dirty="0">
              <a:solidFill>
                <a:srgbClr val="FF0000"/>
              </a:solidFill>
              <a:latin typeface="Arial" panose="020B0604020202020204" pitchFamily="34" charset="0"/>
              <a:cs typeface="Arial" panose="020B0604020202020204" pitchFamily="34" charset="0"/>
            </a:endParaRPr>
          </a:p>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 </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Assigning an alias_name does not actually rename the column or table.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cannot use alias in an expression.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767719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 </a:t>
            </a:r>
            <a:r>
              <a:rPr lang="en-US" sz="3200" i="1" dirty="0">
                <a:solidFill>
                  <a:srgbClr val="FF9900"/>
                </a:solidFill>
                <a:latin typeface="Arial" pitchFamily="34" charset="0"/>
                <a:cs typeface="Arial" pitchFamily="34" charset="0"/>
              </a:rPr>
              <a:t>alias</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1" y="809510"/>
            <a:ext cx="11449272" cy="400110"/>
          </a:xfrm>
          <a:prstGeom prst="rect">
            <a:avLst/>
          </a:prstGeom>
        </p:spPr>
        <p:txBody>
          <a:bodyPr wrap="square">
            <a:spAutoFit/>
          </a:bodyPr>
          <a:lstStyle/>
          <a:p>
            <a:r>
              <a:rPr lang="en-US" sz="2000" dirty="0">
                <a:solidFill>
                  <a:srgbClr val="0077AA"/>
                </a:solidFill>
                <a:latin typeface="Liberation Mono"/>
              </a:rPr>
              <a:t>SELECT </a:t>
            </a:r>
            <a:r>
              <a:rPr lang="en-US" sz="2000" b="1" i="1" dirty="0">
                <a:latin typeface="Liberation Mono"/>
              </a:rPr>
              <a:t>A</a:t>
            </a:r>
            <a:r>
              <a:rPr lang="en-US" sz="2000" baseline="-25000" dirty="0">
                <a:latin typeface="Liberation Mono"/>
              </a:rPr>
              <a:t>1</a:t>
            </a:r>
            <a:r>
              <a:rPr lang="en-US" sz="2000" dirty="0">
                <a:solidFill>
                  <a:srgbClr val="0077AA"/>
                </a:solidFill>
                <a:latin typeface="Liberation Mono"/>
              </a:rPr>
              <a:t> </a:t>
            </a:r>
            <a:r>
              <a:rPr lang="en-US" sz="2000" dirty="0">
                <a:latin typeface="Liberation Mono"/>
              </a:rPr>
              <a:t>[ [AS] alias_name],</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2</a:t>
            </a:r>
            <a:r>
              <a:rPr lang="en-US" sz="2000" dirty="0">
                <a:solidFill>
                  <a:srgbClr val="0077AA"/>
                </a:solidFill>
                <a:latin typeface="Liberation Mono"/>
              </a:rPr>
              <a:t> </a:t>
            </a:r>
            <a:r>
              <a:rPr lang="en-US" sz="2000" dirty="0">
                <a:latin typeface="Liberation Mono"/>
              </a:rPr>
              <a:t>[ [AS] alias_name]</a:t>
            </a:r>
            <a:r>
              <a:rPr lang="en-IN" sz="2000" dirty="0">
                <a:latin typeface="Liberation Mono"/>
              </a:rPr>
              <a:t>,</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IN" sz="2000" dirty="0">
                <a:solidFill>
                  <a:srgbClr val="000000"/>
                </a:solidFill>
                <a:latin typeface="Liberation Mono"/>
              </a:rPr>
              <a:t>,</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r>
              <a:rPr lang="en-US" sz="2000" dirty="0">
                <a:solidFill>
                  <a:srgbClr val="0077AA"/>
                </a:solidFill>
                <a:latin typeface="Liberation Mono"/>
              </a:rPr>
              <a:t> </a:t>
            </a:r>
            <a:r>
              <a:rPr lang="en-US" sz="2000" dirty="0">
                <a:latin typeface="Liberation Mono"/>
              </a:rPr>
              <a:t>[ [AS] alias_name]</a:t>
            </a:r>
          </a:p>
        </p:txBody>
      </p:sp>
      <p:sp>
        <p:nvSpPr>
          <p:cNvPr id="4" name="Rectangle 3"/>
          <p:cNvSpPr/>
          <p:nvPr/>
        </p:nvSpPr>
        <p:spPr>
          <a:xfrm>
            <a:off x="263353" y="5445500"/>
            <a:ext cx="11665295" cy="1295868"/>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empno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ea typeface="Times New Roman" panose="02020603050405020304" pitchFamily="18" charset="0"/>
                <a:cs typeface="Arial" panose="020B0604020202020204" pitchFamily="34" charset="0"/>
              </a:rPr>
              <a:t>EmployeeID,</a:t>
            </a:r>
            <a:r>
              <a:rPr lang="en-US" dirty="0">
                <a:solidFill>
                  <a:srgbClr val="DD4A68"/>
                </a:solidFill>
                <a:latin typeface="Liberation Mono"/>
                <a:ea typeface="Times New Roman" panose="02020603050405020304" pitchFamily="18" charset="0"/>
                <a:cs typeface="Arial" panose="020B0604020202020204" pitchFamily="34" charset="0"/>
              </a:rPr>
              <a:t>  </a:t>
            </a:r>
            <a:r>
              <a:rPr lang="en-IN" dirty="0">
                <a:latin typeface="Liberation Mono"/>
                <a:cs typeface="Arial" panose="020B0604020202020204" pitchFamily="34" charset="0"/>
              </a:rPr>
              <a:t>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cs typeface="Arial" panose="020B0604020202020204" pitchFamily="34" charset="0"/>
              </a:rPr>
              <a:t>EmployeeName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ID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669900"/>
                </a:solidFill>
                <a:latin typeface="Liberation Mono"/>
              </a:rPr>
              <a:t>`Employee ID`</a:t>
            </a:r>
            <a:r>
              <a:rPr lang="en-US" dirty="0">
                <a:latin typeface="Liberation Mono"/>
                <a:cs typeface="Arial" panose="020B0604020202020204" pitchFamily="34" charset="0"/>
              </a:rPr>
              <a:t>, </a:t>
            </a:r>
            <a:r>
              <a:rPr lang="en-IN" dirty="0">
                <a:latin typeface="Liberation Mono"/>
                <a:cs typeface="Arial" panose="020B0604020202020204" pitchFamily="34" charset="0"/>
              </a:rPr>
              <a:t>ename</a:t>
            </a:r>
            <a:r>
              <a:rPr lang="en-US" dirty="0">
                <a:latin typeface="Liberation Mono"/>
                <a:cs typeface="Arial" panose="020B0604020202020204" pitchFamily="34" charset="0"/>
              </a:rPr>
              <a:t> </a:t>
            </a:r>
            <a:r>
              <a:rPr lang="en-US" dirty="0">
                <a:solidFill>
                  <a:srgbClr val="669900"/>
                </a:solidFill>
                <a:latin typeface="Liberation Mono"/>
              </a:rPr>
              <a:t>"Employee Name"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US" dirty="0">
                <a:solidFill>
                  <a:srgbClr val="A67F59"/>
                </a:solidFill>
                <a:latin typeface="Liberation Mono"/>
              </a:rPr>
              <a:t>*</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 employee;</a:t>
            </a:r>
            <a:endParaRPr lang="en-IN" dirty="0">
              <a:latin typeface="Liberation Mono"/>
              <a:cs typeface="Arial" panose="020B0604020202020204" pitchFamily="34" charset="0"/>
            </a:endParaRPr>
          </a:p>
        </p:txBody>
      </p:sp>
      <p:sp>
        <p:nvSpPr>
          <p:cNvPr id="5" name="Rectangle 4">
            <a:extLst>
              <a:ext uri="{FF2B5EF4-FFF2-40B4-BE49-F238E27FC236}">
                <a16:creationId xmlns:a16="http://schemas.microsoft.com/office/drawing/2014/main" id="{0482E5A6-2665-45F7-AAD5-1BEA8FE5A19F}"/>
              </a:ext>
            </a:extLst>
          </p:cNvPr>
          <p:cNvSpPr/>
          <p:nvPr/>
        </p:nvSpPr>
        <p:spPr>
          <a:xfrm>
            <a:off x="263352" y="2089879"/>
            <a:ext cx="11665296" cy="3139321"/>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solidFill>
                  <a:srgbClr val="0077AA"/>
                </a:solidFill>
                <a:latin typeface="Arial" panose="020B0604020202020204" pitchFamily="34" charset="0"/>
                <a:cs typeface="Arial" panose="020B0604020202020204" pitchFamily="34" charset="0"/>
              </a:rPr>
              <a:t>AS</a:t>
            </a:r>
            <a:r>
              <a:rPr lang="en-IN" b="1" dirty="0">
                <a:latin typeface="Arial" panose="020B0604020202020204" pitchFamily="34" charset="0"/>
                <a:cs typeface="Arial" panose="020B0604020202020204" pitchFamily="34" charset="0"/>
              </a:rPr>
              <a:t>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HAVING, </a:t>
            </a:r>
            <a:r>
              <a:rPr lang="en-IN" dirty="0">
                <a:latin typeface="Arial" panose="020B0604020202020204" pitchFamily="34" charset="0"/>
                <a:cs typeface="Arial" panose="020B0604020202020204" pitchFamily="34" charset="0"/>
              </a:rPr>
              <a:t>or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t>
            </a:r>
            <a:r>
              <a:rPr lang="en-IN" b="1" dirty="0">
                <a:solidFill>
                  <a:srgbClr val="0077AA"/>
                </a:solidFill>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a:t>
            </a:r>
            <a:r>
              <a:rPr lang="en-IN" dirty="0">
                <a:latin typeface="Arial" pitchFamily="34" charset="0"/>
                <a:cs typeface="Arial" pitchFamily="34" charset="0"/>
              </a:rPr>
              <a:t>clause.</a:t>
            </a:r>
          </a:p>
          <a:p>
            <a:pPr marL="285750" indent="-285750">
              <a:buFont typeface="Arial" panose="020B0604020202020204" pitchFamily="34" charset="0"/>
              <a:buChar char="•"/>
            </a:pPr>
            <a:endParaRPr lang="en-IN" sz="800"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alias_name </a:t>
            </a:r>
            <a:r>
              <a:rPr lang="en-IN" dirty="0">
                <a:latin typeface="Arial" pitchFamily="34" charset="0"/>
                <a:cs typeface="Arial" pitchFamily="34" charset="0"/>
              </a:rPr>
              <a:t>or</a:t>
            </a:r>
            <a:r>
              <a:rPr lang="en-IN" b="1" dirty="0">
                <a:latin typeface="Arial" pitchFamily="34" charset="0"/>
                <a:cs typeface="Arial" pitchFamily="34" charset="0"/>
              </a:rPr>
              <a:t> tbl_name </a:t>
            </a:r>
            <a:r>
              <a:rPr lang="en-IN" b="1" dirty="0">
                <a:solidFill>
                  <a:srgbClr val="0077AA"/>
                </a:solidFill>
                <a:latin typeface="Arial" panose="020B0604020202020204" pitchFamily="34" charset="0"/>
                <a:cs typeface="Arial" panose="020B0604020202020204" pitchFamily="34" charset="0"/>
              </a:rPr>
              <a:t>AS</a:t>
            </a:r>
            <a:r>
              <a:rPr lang="en-IN" b="1" dirty="0">
                <a:latin typeface="Arial" pitchFamily="34" charset="0"/>
                <a:cs typeface="Arial" pitchFamily="34" charset="0"/>
              </a:rPr>
              <a:t> alias_name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 </a:t>
            </a:r>
            <a:r>
              <a:rPr lang="en-IN" dirty="0">
                <a:latin typeface="Arial" panose="020B0604020202020204" pitchFamily="34" charset="0"/>
                <a:cs typeface="Arial" panose="020B0604020202020204" pitchFamily="34" charset="0"/>
              </a:rPr>
              <a:t>either in backtick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 or double quotes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sz="800" b="1" dirty="0">
              <a:latin typeface="Arial" pitchFamily="34" charset="0"/>
              <a:cs typeface="Arial"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 is </a:t>
            </a:r>
            <a:r>
              <a:rPr lang="en-IN" b="1" dirty="0">
                <a:latin typeface="Arial" panose="020B0604020202020204" pitchFamily="34" charset="0"/>
                <a:cs typeface="Arial" panose="020B0604020202020204" pitchFamily="34" charset="0"/>
              </a:rPr>
              <a:t>max 256 characters</a:t>
            </a:r>
            <a:r>
              <a:rPr lang="en-IN" dirty="0">
                <a:latin typeface="Arial" panose="020B0604020202020204" pitchFamily="34" charset="0"/>
                <a:cs typeface="Arial" panose="020B0604020202020204" pitchFamily="34" charset="0"/>
              </a:rPr>
              <a:t>.</a:t>
            </a:r>
          </a:p>
        </p:txBody>
      </p:sp>
      <p:grpSp>
        <p:nvGrpSpPr>
          <p:cNvPr id="11" name="Group 10">
            <a:extLst>
              <a:ext uri="{FF2B5EF4-FFF2-40B4-BE49-F238E27FC236}">
                <a16:creationId xmlns:a16="http://schemas.microsoft.com/office/drawing/2014/main" id="{D8C160C6-62DD-113C-B684-E2CA10655ED6}"/>
              </a:ext>
            </a:extLst>
          </p:cNvPr>
          <p:cNvGrpSpPr/>
          <p:nvPr/>
        </p:nvGrpSpPr>
        <p:grpSpPr>
          <a:xfrm>
            <a:off x="370694" y="1178292"/>
            <a:ext cx="3709082" cy="635359"/>
            <a:chOff x="370694" y="1137457"/>
            <a:chExt cx="3709082" cy="635359"/>
          </a:xfrm>
        </p:grpSpPr>
        <p:sp>
          <p:nvSpPr>
            <p:cNvPr id="6" name="TextBox 5">
              <a:extLst>
                <a:ext uri="{FF2B5EF4-FFF2-40B4-BE49-F238E27FC236}">
                  <a16:creationId xmlns:a16="http://schemas.microsoft.com/office/drawing/2014/main" id="{B5A3A703-CABC-B1DC-B142-47E97C6F12E5}"/>
                </a:ext>
              </a:extLst>
            </p:cNvPr>
            <p:cNvSpPr txBox="1"/>
            <p:nvPr/>
          </p:nvSpPr>
          <p:spPr>
            <a:xfrm>
              <a:off x="370694" y="1311151"/>
              <a:ext cx="3709082" cy="461665"/>
            </a:xfrm>
            <a:prstGeom prst="rect">
              <a:avLst/>
            </a:prstGeom>
            <a:noFill/>
          </p:spPr>
          <p:txBody>
            <a:bodyPr wrap="square">
              <a:spAutoFit/>
            </a:bodyPr>
            <a:lstStyle/>
            <a:p>
              <a:r>
                <a:rPr lang="en-IN" sz="2400" dirty="0"/>
                <a:t>column-name as new-name</a:t>
              </a:r>
            </a:p>
          </p:txBody>
        </p:sp>
        <p:cxnSp>
          <p:nvCxnSpPr>
            <p:cNvPr id="8" name="Straight Arrow Connector 7">
              <a:extLst>
                <a:ext uri="{FF2B5EF4-FFF2-40B4-BE49-F238E27FC236}">
                  <a16:creationId xmlns:a16="http://schemas.microsoft.com/office/drawing/2014/main" id="{5B91EFA8-641C-4728-A199-CE2389A45C61}"/>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F502E96-20F3-9FCD-FC13-99BB908F982C}"/>
                </a:ext>
              </a:extLst>
            </p:cNvPr>
            <p:cNvCxnSpPr>
              <a:cxnSpLocks/>
            </p:cNvCxnSpPr>
            <p:nvPr/>
          </p:nvCxnSpPr>
          <p:spPr>
            <a:xfrm>
              <a:off x="2783632"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244A650-CAC7-831D-C9F4-15D4DBBB3E33}"/>
              </a:ext>
            </a:extLst>
          </p:cNvPr>
          <p:cNvGrpSpPr/>
          <p:nvPr/>
        </p:nvGrpSpPr>
        <p:grpSpPr>
          <a:xfrm>
            <a:off x="6312024" y="1178292"/>
            <a:ext cx="3456383" cy="635359"/>
            <a:chOff x="370694" y="1137457"/>
            <a:chExt cx="3456383" cy="635359"/>
          </a:xfrm>
        </p:grpSpPr>
        <p:sp>
          <p:nvSpPr>
            <p:cNvPr id="14" name="TextBox 13">
              <a:extLst>
                <a:ext uri="{FF2B5EF4-FFF2-40B4-BE49-F238E27FC236}">
                  <a16:creationId xmlns:a16="http://schemas.microsoft.com/office/drawing/2014/main" id="{D3D5057F-E8DE-0C0A-AF53-87B8881C5C0C}"/>
                </a:ext>
              </a:extLst>
            </p:cNvPr>
            <p:cNvSpPr txBox="1"/>
            <p:nvPr/>
          </p:nvSpPr>
          <p:spPr>
            <a:xfrm>
              <a:off x="370694" y="1311151"/>
              <a:ext cx="3456383" cy="461665"/>
            </a:xfrm>
            <a:prstGeom prst="rect">
              <a:avLst/>
            </a:prstGeom>
            <a:noFill/>
          </p:spPr>
          <p:txBody>
            <a:bodyPr wrap="square">
              <a:spAutoFit/>
            </a:bodyPr>
            <a:lstStyle/>
            <a:p>
              <a:r>
                <a:rPr lang="en-IN" sz="2400" dirty="0"/>
                <a:t>table-name as new-name</a:t>
              </a:r>
            </a:p>
          </p:txBody>
        </p:sp>
        <p:cxnSp>
          <p:nvCxnSpPr>
            <p:cNvPr id="15" name="Straight Arrow Connector 14">
              <a:extLst>
                <a:ext uri="{FF2B5EF4-FFF2-40B4-BE49-F238E27FC236}">
                  <a16:creationId xmlns:a16="http://schemas.microsoft.com/office/drawing/2014/main" id="{AE78FC0C-8F4D-9FE3-723E-95E8AA57011C}"/>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D82CFE1-F808-D950-5148-DE672CB42CCE}"/>
                </a:ext>
              </a:extLst>
            </p:cNvPr>
            <p:cNvCxnSpPr>
              <a:cxnSpLocks/>
            </p:cNvCxnSpPr>
            <p:nvPr/>
          </p:nvCxnSpPr>
          <p:spPr>
            <a:xfrm>
              <a:off x="2549270"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99451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is null / is not null</a:t>
            </a:r>
          </a:p>
        </p:txBody>
      </p:sp>
      <p:sp>
        <p:nvSpPr>
          <p:cNvPr id="3" name="Rectangle 2"/>
          <p:cNvSpPr/>
          <p:nvPr/>
        </p:nvSpPr>
        <p:spPr>
          <a:xfrm>
            <a:off x="191344" y="3319824"/>
            <a:ext cx="11737304" cy="1461939"/>
          </a:xfrm>
          <a:prstGeom prst="rect">
            <a:avLst/>
          </a:prstGeom>
          <a:noFill/>
        </p:spPr>
        <p:txBody>
          <a:bodyPr wrap="square">
            <a:spAutoFit/>
          </a:bodyPr>
          <a:lstStyle/>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NULL and false if the supplied value is not NULL.</a:t>
            </a:r>
          </a:p>
          <a:p>
            <a:pPr marL="285750" indent="-285750" algn="just">
              <a:buFont typeface="Arial" panose="020B0604020202020204" pitchFamily="34" charset="0"/>
              <a:buChar char="•"/>
            </a:pPr>
            <a:endParaRPr lang="en-IN" sz="800" dirty="0">
              <a:latin typeface="Palatino Linotype" panose="02040502050505030304" pitchFamily="18" charset="0"/>
              <a:cs typeface="Courier New" panose="02070309020205020404" pitchFamily="49" charset="0"/>
            </a:endParaRPr>
          </a:p>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NOT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not NULL and false if the supplied value is null.</a:t>
            </a:r>
          </a:p>
        </p:txBody>
      </p:sp>
      <p:sp>
        <p:nvSpPr>
          <p:cNvPr id="5" name="Rectangle 4">
            <a:extLst>
              <a:ext uri="{FF2B5EF4-FFF2-40B4-BE49-F238E27FC236}">
                <a16:creationId xmlns:a16="http://schemas.microsoft.com/office/drawing/2014/main" id="{B74EDF08-A80E-4F4F-9B22-BBE5EAC60C5C}"/>
              </a:ext>
            </a:extLst>
          </p:cNvPr>
          <p:cNvSpPr/>
          <p:nvPr/>
        </p:nvSpPr>
        <p:spPr>
          <a:xfrm>
            <a:off x="191344" y="165707"/>
            <a:ext cx="8352928"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UNKNOWN</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
        <p:nvSpPr>
          <p:cNvPr id="7" name="TextBox 6">
            <a:extLst>
              <a:ext uri="{FF2B5EF4-FFF2-40B4-BE49-F238E27FC236}">
                <a16:creationId xmlns:a16="http://schemas.microsoft.com/office/drawing/2014/main" id="{350BDF37-A858-4227-BF91-9E4F158B8399}"/>
              </a:ext>
            </a:extLst>
          </p:cNvPr>
          <p:cNvSpPr txBox="1"/>
          <p:nvPr/>
        </p:nvSpPr>
        <p:spPr>
          <a:xfrm>
            <a:off x="623392" y="5220930"/>
            <a:ext cx="11305256" cy="1231106"/>
          </a:xfrm>
          <a:prstGeom prst="rect">
            <a:avLst/>
          </a:prstGeom>
          <a:noFill/>
        </p:spPr>
        <p:txBody>
          <a:bodyPr wrap="square">
            <a:spAutoFit/>
          </a:bodyPr>
          <a:lstStyle/>
          <a:p>
            <a:pPr lvl="0">
              <a:spcBef>
                <a:spcPct val="0"/>
              </a:spcBef>
              <a:defRPr/>
            </a:pPr>
            <a:r>
              <a:rPr lang="en-IN" sz="2200" dirty="0">
                <a:solidFill>
                  <a:srgbClr val="FF0000"/>
                </a:solidFill>
                <a:latin typeface="Arial" panose="020B0604020202020204" pitchFamily="34" charset="0"/>
                <a:cs typeface="Arial" panose="020B0604020202020204" pitchFamily="34" charset="0"/>
              </a:rPr>
              <a:t>Note:</a:t>
            </a:r>
            <a:endParaRPr lang="en-US" sz="2200" dirty="0">
              <a:solidFill>
                <a:schemeClr val="accent2">
                  <a:lumMod val="50000"/>
                </a:schemeClr>
              </a:solidFill>
              <a:latin typeface="Palatino Linotype" panose="02040502050505030304" pitchFamily="18" charset="0"/>
              <a:cs typeface="Arial" panose="020B0604020202020204" pitchFamily="34" charset="0"/>
            </a:endParaRPr>
          </a:p>
          <a:p>
            <a:pPr marL="285750" lvl="0" indent="-285750">
              <a:spcBef>
                <a:spcPct val="0"/>
              </a:spcBef>
              <a:buFont typeface="Arial" panose="020B0604020202020204" pitchFamily="34" charset="0"/>
              <a:buChar char="•"/>
              <a:defRPr/>
            </a:pPr>
            <a:endParaRPr lang="en-US" sz="8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dirty="0">
                <a:latin typeface="Arial" panose="020B0604020202020204" pitchFamily="34" charset="0"/>
                <a:cs typeface="Arial" panose="020B0604020202020204" pitchFamily="34" charset="0"/>
              </a:rPr>
              <a:t> is synonym of </a:t>
            </a:r>
            <a:r>
              <a:rPr lang="en-US" i="1" dirty="0">
                <a:solidFill>
                  <a:schemeClr val="accent4">
                    <a:lumMod val="50000"/>
                  </a:schemeClr>
                </a:solidFill>
                <a:latin typeface="Arial" panose="020B0604020202020204" pitchFamily="34" charset="0"/>
                <a:cs typeface="Arial" panose="020B0604020202020204" pitchFamily="34" charset="0"/>
              </a:rPr>
              <a:t>IS NULL</a:t>
            </a:r>
            <a:r>
              <a:rPr lang="en-US" dirty="0">
                <a:latin typeface="Arial" panose="020B0604020202020204" pitchFamily="34" charset="0"/>
                <a:cs typeface="Arial" panose="020B0604020202020204" pitchFamily="34" charset="0"/>
              </a:rPr>
              <a:t>.</a:t>
            </a:r>
          </a:p>
          <a:p>
            <a:pPr marL="285750" lvl="0" indent="-285750">
              <a:spcBef>
                <a:spcPct val="0"/>
              </a:spcBef>
              <a:buFont typeface="Arial" panose="020B0604020202020204" pitchFamily="34" charset="0"/>
              <a:buChar char="•"/>
              <a:defRPr/>
            </a:pPr>
            <a:endParaRPr lang="en-US" sz="800" dirty="0">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NOT</a:t>
            </a:r>
            <a:r>
              <a:rPr lang="en-US" b="1"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 synonym of </a:t>
            </a:r>
            <a:r>
              <a:rPr lang="en-US" i="1" dirty="0">
                <a:solidFill>
                  <a:schemeClr val="accent4">
                    <a:lumMod val="50000"/>
                  </a:schemeClr>
                </a:solidFill>
                <a:latin typeface="Arial" panose="020B0604020202020204" pitchFamily="34" charset="0"/>
                <a:cs typeface="Arial" panose="020B0604020202020204" pitchFamily="34" charset="0"/>
              </a:rPr>
              <a:t>IS NOT NULL</a:t>
            </a:r>
            <a:r>
              <a:rPr lang="en-US" dirty="0">
                <a:latin typeface="Arial" panose="020B0604020202020204" pitchFamily="34" charset="0"/>
                <a:cs typeface="Arial" panose="020B0604020202020204" pitchFamily="34" charset="0"/>
              </a:rPr>
              <a:t>.</a:t>
            </a:r>
          </a:p>
        </p:txBody>
      </p:sp>
      <p:sp>
        <p:nvSpPr>
          <p:cNvPr id="4" name="Rectangle 3">
            <a:extLst>
              <a:ext uri="{FF2B5EF4-FFF2-40B4-BE49-F238E27FC236}">
                <a16:creationId xmlns:a16="http://schemas.microsoft.com/office/drawing/2014/main" id="{BC5342C3-2FE3-467B-9E0D-C37990E78BDD}"/>
              </a:ext>
            </a:extLst>
          </p:cNvPr>
          <p:cNvSpPr/>
          <p:nvPr/>
        </p:nvSpPr>
        <p:spPr>
          <a:xfrm>
            <a:off x="8510729" y="165707"/>
            <a:ext cx="3334311" cy="461665"/>
          </a:xfrm>
          <a:prstGeom prst="rect">
            <a:avLst/>
          </a:prstGeom>
        </p:spPr>
        <p:txBody>
          <a:bodyPr wrap="none">
            <a:spAutoFit/>
          </a:bodyPr>
          <a:lstStyle/>
          <a:p>
            <a:pPr marL="285750" indent="-285750">
              <a:buFont typeface="Arial" panose="020B0604020202020204" pitchFamily="34" charset="0"/>
              <a:buChar char="•"/>
            </a:pPr>
            <a:r>
              <a:rPr lang="en-IN" sz="2400" i="1" dirty="0">
                <a:solidFill>
                  <a:srgbClr val="000000"/>
                </a:solidFill>
                <a:latin typeface="Liberation Mono"/>
              </a:rPr>
              <a:t>operand </a:t>
            </a:r>
            <a:r>
              <a:rPr lang="en-IN" sz="2400" dirty="0">
                <a:solidFill>
                  <a:srgbClr val="A67F59"/>
                </a:solidFill>
                <a:latin typeface="Liberation Mono"/>
              </a:rPr>
              <a:t>IS</a:t>
            </a:r>
            <a:r>
              <a:rPr lang="en-US" sz="2400" dirty="0">
                <a:solidFill>
                  <a:srgbClr val="999999"/>
                </a:solidFill>
                <a:latin typeface="Liberation Mono"/>
              </a:rPr>
              <a:t> [</a:t>
            </a:r>
            <a:r>
              <a:rPr lang="en-US" sz="2400" dirty="0">
                <a:solidFill>
                  <a:srgbClr val="A67F59"/>
                </a:solidFill>
                <a:latin typeface="Liberation Mono"/>
              </a:rPr>
              <a:t>NOT</a:t>
            </a:r>
            <a:r>
              <a:rPr lang="en-US" sz="2400" dirty="0">
                <a:solidFill>
                  <a:srgbClr val="999999"/>
                </a:solidFill>
                <a:latin typeface="Liberation Mono"/>
              </a:rPr>
              <a:t>]</a:t>
            </a:r>
            <a:r>
              <a:rPr lang="en-IN" sz="2400" i="1" dirty="0">
                <a:solidFill>
                  <a:srgbClr val="000000"/>
                </a:solidFill>
                <a:latin typeface="Liberation Mono"/>
              </a:rPr>
              <a:t> </a:t>
            </a:r>
            <a:r>
              <a:rPr lang="en-IN" sz="2400" i="1" dirty="0">
                <a:solidFill>
                  <a:srgbClr val="990055"/>
                </a:solidFill>
                <a:latin typeface="Liberation Mono"/>
              </a:rPr>
              <a:t>NULL</a:t>
            </a:r>
          </a:p>
        </p:txBody>
      </p:sp>
    </p:spTree>
    <p:extLst>
      <p:ext uri="{BB962C8B-B14F-4D97-AF65-F5344CB8AC3E}">
        <p14:creationId xmlns:p14="http://schemas.microsoft.com/office/powerpoint/2010/main" val="4977583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the null value</a:t>
            </a:r>
          </a:p>
        </p:txBody>
      </p:sp>
      <p:sp>
        <p:nvSpPr>
          <p:cNvPr id="7" name="Rectangle 6"/>
          <p:cNvSpPr/>
          <p:nvPr/>
        </p:nvSpPr>
        <p:spPr>
          <a:xfrm>
            <a:off x="263352" y="622301"/>
            <a:ext cx="11593288" cy="400110"/>
          </a:xfrm>
          <a:prstGeom prst="rect">
            <a:avLst/>
          </a:prstGeom>
          <a:noFill/>
        </p:spPr>
        <p:txBody>
          <a:bodyPr wrap="square">
            <a:spAutoFit/>
          </a:bodyPr>
          <a:lstStyle/>
          <a:p>
            <a:r>
              <a:rPr lang="en-IN" dirty="0">
                <a:solidFill>
                  <a:srgbClr val="222222"/>
                </a:solidFill>
                <a:latin typeface="arial" panose="020B0604020202020204" pitchFamily="34" charset="0"/>
              </a:rPr>
              <a:t>The</a:t>
            </a:r>
            <a:r>
              <a:rPr lang="en-IN" b="1" dirty="0">
                <a:solidFill>
                  <a:srgbClr val="222222"/>
                </a:solidFill>
                <a:latin typeface="arial" panose="020B0604020202020204" pitchFamily="34" charset="0"/>
              </a:rPr>
              <a:t> NULL value </a:t>
            </a:r>
            <a:r>
              <a:rPr lang="en-IN" dirty="0">
                <a:solidFill>
                  <a:srgbClr val="222222"/>
                </a:solidFill>
                <a:latin typeface="arial" panose="020B0604020202020204" pitchFamily="34" charset="0"/>
              </a:rPr>
              <a:t>is special. It means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sz="2000" b="1" dirty="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10" name="Rectangle 9">
            <a:extLst>
              <a:ext uri="{FF2B5EF4-FFF2-40B4-BE49-F238E27FC236}">
                <a16:creationId xmlns:a16="http://schemas.microsoft.com/office/drawing/2014/main" id="{3E5C472D-9567-43E9-B509-3A1EC250690F}"/>
              </a:ext>
            </a:extLst>
          </p:cNvPr>
          <p:cNvSpPr/>
          <p:nvPr/>
        </p:nvSpPr>
        <p:spPr>
          <a:xfrm>
            <a:off x="119337" y="1189327"/>
            <a:ext cx="11953327" cy="3108543"/>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You cannot be compared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the way you compere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to each other. </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If you attempt to use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with the usual arithmetic comparison operators, the result is </a:t>
            </a:r>
            <a:r>
              <a:rPr lang="en-IN" b="1" dirty="0">
                <a:solidFill>
                  <a:srgbClr val="222222"/>
                </a:solidFill>
                <a:latin typeface="arial" panose="020B0604020202020204" pitchFamily="34" charset="0"/>
              </a:rPr>
              <a:t>NULL </a:t>
            </a:r>
            <a:r>
              <a:rPr lang="en-IN" dirty="0">
                <a:solidFill>
                  <a:srgbClr val="222222"/>
                </a:solidFill>
                <a:latin typeface="arial" panose="020B0604020202020204" pitchFamily="34" charset="0"/>
              </a:rPr>
              <a:t>(</a:t>
            </a:r>
            <a:r>
              <a:rPr lang="en-IN" i="1" dirty="0">
                <a:solidFill>
                  <a:srgbClr val="222222"/>
                </a:solidFill>
                <a:latin typeface="arial" panose="020B0604020202020204" pitchFamily="34" charset="0"/>
              </a:rPr>
              <a:t>undefined</a:t>
            </a:r>
            <a:r>
              <a:rPr lang="en-IN" dirty="0">
                <a:solidFill>
                  <a:srgbClr val="222222"/>
                </a:solidFill>
                <a:latin typeface="arial" panose="020B0604020202020204" pitchFamily="34" charset="0"/>
              </a:rPr>
              <a:t>).</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Instead of using =, &lt;, &gt;, &lt;&gt;, or != to test for equality or inequality with </a:t>
            </a:r>
            <a:r>
              <a:rPr lang="en-IN" b="1" dirty="0">
                <a:solidFill>
                  <a:srgbClr val="222222"/>
                </a:solidFill>
                <a:latin typeface="arial" panose="020B0604020202020204" pitchFamily="34" charset="0"/>
              </a:rPr>
              <a:t>NULL</a:t>
            </a:r>
            <a:r>
              <a:rPr lang="en-IN" i="1" dirty="0">
                <a:solidFill>
                  <a:srgbClr val="222222"/>
                </a:solidFill>
                <a:latin typeface="arial" panose="020B0604020202020204" pitchFamily="34" charset="0"/>
              </a:rPr>
              <a:t> values, use </a:t>
            </a:r>
            <a:r>
              <a:rPr lang="en-IN" b="1" i="1" dirty="0">
                <a:solidFill>
                  <a:srgbClr val="222222"/>
                </a:solidFill>
                <a:latin typeface="arial" panose="020B0604020202020204" pitchFamily="34" charset="0"/>
              </a:rPr>
              <a:t>IS NULL</a:t>
            </a:r>
            <a:r>
              <a:rPr lang="en-IN" i="1" dirty="0">
                <a:solidFill>
                  <a:srgbClr val="222222"/>
                </a:solidFill>
                <a:latin typeface="arial" panose="020B0604020202020204" pitchFamily="34" charset="0"/>
              </a:rPr>
              <a:t> or </a:t>
            </a:r>
            <a:r>
              <a:rPr lang="en-IN" b="1" i="1" dirty="0">
                <a:solidFill>
                  <a:srgbClr val="222222"/>
                </a:solidFill>
                <a:latin typeface="arial" panose="020B0604020202020204" pitchFamily="34" charset="0"/>
              </a:rPr>
              <a:t>IS NOT NULL</a:t>
            </a:r>
          </a:p>
          <a:p>
            <a:pPr marL="285750" indent="-285750">
              <a:buFont typeface="Arial" panose="020B0604020202020204" pitchFamily="34" charset="0"/>
              <a:buChar char="•"/>
            </a:pPr>
            <a:endParaRPr lang="en-IN" sz="800" b="1" i="1"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does not occupy space in memory.</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is independent of data type.</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can be written in any lettercase.</a:t>
            </a:r>
          </a:p>
        </p:txBody>
      </p:sp>
      <p:sp>
        <p:nvSpPr>
          <p:cNvPr id="5" name="TextBox 4">
            <a:extLst>
              <a:ext uri="{FF2B5EF4-FFF2-40B4-BE49-F238E27FC236}">
                <a16:creationId xmlns:a16="http://schemas.microsoft.com/office/drawing/2014/main" id="{A9B91911-2077-A304-DD1C-EE2937A8CD2F}"/>
              </a:ext>
            </a:extLst>
          </p:cNvPr>
          <p:cNvSpPr txBox="1"/>
          <p:nvPr/>
        </p:nvSpPr>
        <p:spPr>
          <a:xfrm>
            <a:off x="263352" y="4398203"/>
            <a:ext cx="11809312"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US" sz="800" dirty="0">
              <a:solidFill>
                <a:schemeClr val="accent4">
                  <a:lumMod val="50000"/>
                </a:schemeClr>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result of (FALSE AND UNKNOWN) is FALSE, whereas the result of (FALSE OR UNKNOWN) is UNKNOWN.</a:t>
            </a:r>
            <a:endParaRPr lang="en-IN"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1C7EFAC2-00E9-B753-CAF3-79970A73A5AF}"/>
              </a:ext>
            </a:extLst>
          </p:cNvPr>
          <p:cNvSpPr txBox="1"/>
          <p:nvPr/>
        </p:nvSpPr>
        <p:spPr>
          <a:xfrm>
            <a:off x="479376" y="5611887"/>
            <a:ext cx="1137726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NULL</a:t>
            </a:r>
            <a:r>
              <a:rPr lang="en-IN" dirty="0">
                <a:latin typeface="Liberation Mono"/>
              </a:rPr>
              <a:t>;  </a:t>
            </a:r>
            <a:r>
              <a:rPr lang="en-IN" dirty="0">
                <a:solidFill>
                  <a:srgbClr val="39AE0A"/>
                </a:solidFill>
                <a:latin typeface="Liberation Mono"/>
              </a:rPr>
              <a:t>// Output will be NULL and TRUE</a:t>
            </a:r>
          </a:p>
          <a:p>
            <a:pPr marL="285750" indent="-285750">
              <a:buFont typeface="Arial" panose="020B0604020202020204" pitchFamily="34" charset="0"/>
              <a:buChar char="•"/>
            </a:pPr>
            <a:endParaRPr lang="en-IN" sz="800" dirty="0">
              <a:solidFill>
                <a:srgbClr val="39AE0A"/>
              </a:solidFill>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NOT NULL</a:t>
            </a:r>
            <a:r>
              <a:rPr lang="en-IN" dirty="0">
                <a:latin typeface="Liberation Mono"/>
              </a:rPr>
              <a:t>;  </a:t>
            </a:r>
            <a:r>
              <a:rPr lang="en-IN" dirty="0">
                <a:solidFill>
                  <a:srgbClr val="39AE0A"/>
                </a:solidFill>
                <a:latin typeface="Liberation Mono"/>
              </a:rPr>
              <a:t>// Output will be NULL and FALSE</a:t>
            </a:r>
          </a:p>
        </p:txBody>
      </p:sp>
    </p:spTree>
    <p:extLst>
      <p:ext uri="{BB962C8B-B14F-4D97-AF65-F5344CB8AC3E}">
        <p14:creationId xmlns:p14="http://schemas.microsoft.com/office/powerpoint/2010/main" val="228992905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is null / is not null</a:t>
            </a:r>
            <a:endParaRPr lang="en-IN" sz="3200" i="1" dirty="0">
              <a:solidFill>
                <a:srgbClr val="FF9900"/>
              </a:solidFill>
              <a:latin typeface="Arial" pitchFamily="34" charset="0"/>
              <a:cs typeface="Arial" pitchFamily="34" charset="0"/>
            </a:endParaRPr>
          </a:p>
        </p:txBody>
      </p:sp>
      <p:sp>
        <p:nvSpPr>
          <p:cNvPr id="13" name="Rectangle 12">
            <a:extLst>
              <a:ext uri="{FF2B5EF4-FFF2-40B4-BE49-F238E27FC236}">
                <a16:creationId xmlns:a16="http://schemas.microsoft.com/office/drawing/2014/main" id="{A2A7F766-44E7-4F4E-941E-240A69D9AB5B}"/>
              </a:ext>
            </a:extLst>
          </p:cNvPr>
          <p:cNvSpPr/>
          <p:nvPr/>
        </p:nvSpPr>
        <p:spPr>
          <a:xfrm>
            <a:off x="90308" y="73652"/>
            <a:ext cx="6869788" cy="7694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US" sz="2200" dirty="0">
              <a:solidFill>
                <a:srgbClr val="0077AA"/>
              </a:solidFill>
              <a:latin typeface="Liberation Mono"/>
              <a:ea typeface="Times New Roman" panose="02020603050405020304" pitchFamily="18" charset="0"/>
              <a:cs typeface="Arial" panose="020B0604020202020204" pitchFamily="34" charset="0"/>
            </a:endParaRPr>
          </a:p>
          <a:p>
            <a:endParaRPr lang="en-US" sz="200" dirty="0">
              <a:solidFill>
                <a:srgbClr val="0077AA"/>
              </a:solidFill>
              <a:latin typeface="Liberation Mono"/>
              <a:ea typeface="Times New Roman" panose="02020603050405020304" pitchFamily="18" charset="0"/>
              <a:cs typeface="Arial" panose="020B0604020202020204" pitchFamily="34" charset="0"/>
            </a:endParaRPr>
          </a:p>
          <a:p>
            <a:r>
              <a:rPr lang="en-US" dirty="0">
                <a:solidFill>
                  <a:srgbClr val="0077AA"/>
                </a:solidFill>
                <a:latin typeface="Liberation Mono"/>
                <a:ea typeface="Times New Roman" panose="02020603050405020304" pitchFamily="18" charset="0"/>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Arial" panose="020B0604020202020204" pitchFamily="34" charset="0"/>
              </a:rPr>
              <a:t> FROM </a:t>
            </a:r>
            <a:r>
              <a:rPr lang="en-IN" dirty="0">
                <a:latin typeface="Liberation Mono"/>
                <a:cs typeface="Arial" panose="020B0604020202020204" pitchFamily="34" charset="0"/>
              </a:rPr>
              <a:t>emp </a:t>
            </a:r>
            <a:r>
              <a:rPr lang="en-IN" dirty="0">
                <a:solidFill>
                  <a:srgbClr val="0077AA"/>
                </a:solidFill>
                <a:latin typeface="Liberation Mono"/>
                <a:ea typeface="Times New Roman" panose="02020603050405020304" pitchFamily="18" charset="0"/>
                <a:cs typeface="Arial" panose="020B0604020202020204" pitchFamily="34" charset="0"/>
              </a:rPr>
              <a:t>WHERE</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comm </a:t>
            </a:r>
            <a:r>
              <a:rPr lang="en-IN"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ea typeface="Times New Roman" panose="02020603050405020304" pitchFamily="18" charset="0"/>
                <a:cs typeface="Arial" panose="020B0604020202020204" pitchFamily="34" charset="0"/>
              </a:rPr>
              <a:t>;  </a:t>
            </a:r>
            <a:r>
              <a:rPr lang="en-IN" sz="2000" dirty="0">
                <a:solidFill>
                  <a:srgbClr val="669900"/>
                </a:solidFill>
                <a:latin typeface="Liberation Mono"/>
              </a:rPr>
              <a:t># will return Empty set</a:t>
            </a:r>
            <a:endParaRPr lang="en-IN" dirty="0">
              <a:solidFill>
                <a:srgbClr val="669900"/>
              </a:solidFill>
              <a:latin typeface="Liberation Mono"/>
            </a:endParaRPr>
          </a:p>
        </p:txBody>
      </p:sp>
      <p:sp>
        <p:nvSpPr>
          <p:cNvPr id="19" name="Rectangle 18">
            <a:extLst>
              <a:ext uri="{FF2B5EF4-FFF2-40B4-BE49-F238E27FC236}">
                <a16:creationId xmlns:a16="http://schemas.microsoft.com/office/drawing/2014/main" id="{689B237C-2146-4817-8BC7-4869ECE92CD8}"/>
              </a:ext>
            </a:extLst>
          </p:cNvPr>
          <p:cNvSpPr/>
          <p:nvPr/>
        </p:nvSpPr>
        <p:spPr>
          <a:xfrm>
            <a:off x="191345" y="1332303"/>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NULL</a:t>
            </a:r>
            <a:r>
              <a:rPr lang="en-IN" dirty="0">
                <a:latin typeface="Liberation Mono"/>
                <a:cs typeface="Arial" panose="020B0604020202020204" pitchFamily="34" charset="0"/>
              </a:rPr>
              <a:t>;</a:t>
            </a:r>
          </a:p>
        </p:txBody>
      </p:sp>
      <p:sp>
        <p:nvSpPr>
          <p:cNvPr id="21" name="Rectangle 20">
            <a:extLst>
              <a:ext uri="{FF2B5EF4-FFF2-40B4-BE49-F238E27FC236}">
                <a16:creationId xmlns:a16="http://schemas.microsoft.com/office/drawing/2014/main" id="{B3C49BD7-9DCB-4C92-97F8-F3432CF44439}"/>
              </a:ext>
            </a:extLst>
          </p:cNvPr>
          <p:cNvSpPr/>
          <p:nvPr/>
        </p:nvSpPr>
        <p:spPr>
          <a:xfrm>
            <a:off x="153816" y="4624104"/>
            <a:ext cx="5582145"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is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p:txBody>
      </p:sp>
      <p:pic>
        <p:nvPicPr>
          <p:cNvPr id="24" name="Picture 23">
            <a:extLst>
              <a:ext uri="{FF2B5EF4-FFF2-40B4-BE49-F238E27FC236}">
                <a16:creationId xmlns:a16="http://schemas.microsoft.com/office/drawing/2014/main" id="{C8B15EA0-E2F3-4AFB-B1FF-FFA0DFE6892B}"/>
              </a:ext>
            </a:extLst>
          </p:cNvPr>
          <p:cNvPicPr>
            <a:picLocks noChangeAspect="1"/>
          </p:cNvPicPr>
          <p:nvPr/>
        </p:nvPicPr>
        <p:blipFill>
          <a:blip r:embed="rId2" cstate="print"/>
          <a:stretch>
            <a:fillRect/>
          </a:stretch>
        </p:blipFill>
        <p:spPr>
          <a:xfrm>
            <a:off x="6088468" y="4041162"/>
            <a:ext cx="5734256" cy="2268694"/>
          </a:xfrm>
          <a:prstGeom prst="rect">
            <a:avLst/>
          </a:prstGeom>
        </p:spPr>
      </p:pic>
      <p:grpSp>
        <p:nvGrpSpPr>
          <p:cNvPr id="25" name="Group 24">
            <a:extLst>
              <a:ext uri="{FF2B5EF4-FFF2-40B4-BE49-F238E27FC236}">
                <a16:creationId xmlns:a16="http://schemas.microsoft.com/office/drawing/2014/main" id="{03F6ABE4-F730-4681-B374-41A2ADADFFEB}"/>
              </a:ext>
            </a:extLst>
          </p:cNvPr>
          <p:cNvGrpSpPr/>
          <p:nvPr/>
        </p:nvGrpSpPr>
        <p:grpSpPr>
          <a:xfrm>
            <a:off x="6096000" y="919944"/>
            <a:ext cx="5760639" cy="2725080"/>
            <a:chOff x="6689109" y="2892650"/>
            <a:chExt cx="4230634" cy="1864123"/>
          </a:xfrm>
        </p:grpSpPr>
        <p:pic>
          <p:nvPicPr>
            <p:cNvPr id="26" name="Picture 25">
              <a:extLst>
                <a:ext uri="{FF2B5EF4-FFF2-40B4-BE49-F238E27FC236}">
                  <a16:creationId xmlns:a16="http://schemas.microsoft.com/office/drawing/2014/main" id="{F38DAEB1-8711-4B16-88FC-71B2669A22C1}"/>
                </a:ext>
              </a:extLst>
            </p:cNvPr>
            <p:cNvPicPr>
              <a:picLocks noChangeAspect="1"/>
            </p:cNvPicPr>
            <p:nvPr/>
          </p:nvPicPr>
          <p:blipFill>
            <a:blip r:embed="rId3" cstate="print"/>
            <a:stretch>
              <a:fillRect/>
            </a:stretch>
          </p:blipFill>
          <p:spPr>
            <a:xfrm>
              <a:off x="6689109" y="2892650"/>
              <a:ext cx="4230634" cy="1864123"/>
            </a:xfrm>
            <a:prstGeom prst="rect">
              <a:avLst/>
            </a:prstGeom>
          </p:spPr>
        </p:pic>
        <p:sp>
          <p:nvSpPr>
            <p:cNvPr id="27" name="Rectangle 26">
              <a:extLst>
                <a:ext uri="{FF2B5EF4-FFF2-40B4-BE49-F238E27FC236}">
                  <a16:creationId xmlns:a16="http://schemas.microsoft.com/office/drawing/2014/main" id="{7C327D50-412A-46A1-A497-B5AC35EC055D}"/>
                </a:ext>
              </a:extLst>
            </p:cNvPr>
            <p:cNvSpPr/>
            <p:nvPr/>
          </p:nvSpPr>
          <p:spPr>
            <a:xfrm>
              <a:off x="7080740" y="3824205"/>
              <a:ext cx="3814096"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a:extLst>
              <a:ext uri="{FF2B5EF4-FFF2-40B4-BE49-F238E27FC236}">
                <a16:creationId xmlns:a16="http://schemas.microsoft.com/office/drawing/2014/main" id="{F90C23EE-B5DB-42DB-B04F-B3B89B2E2294}"/>
              </a:ext>
            </a:extLst>
          </p:cNvPr>
          <p:cNvSpPr/>
          <p:nvPr/>
        </p:nvSpPr>
        <p:spPr>
          <a:xfrm>
            <a:off x="191345" y="2233896"/>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79068650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 boolean</a:t>
            </a:r>
          </a:p>
        </p:txBody>
      </p:sp>
      <p:sp>
        <p:nvSpPr>
          <p:cNvPr id="5" name="Rectangle 4"/>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11" name="Rectangle 10">
            <a:extLst>
              <a:ext uri="{FF2B5EF4-FFF2-40B4-BE49-F238E27FC236}">
                <a16:creationId xmlns:a16="http://schemas.microsoft.com/office/drawing/2014/main" id="{65AAF8D8-A9AA-4D65-A924-E3D8A424C7EC}"/>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3" name="Rectangle 12">
            <a:extLst>
              <a:ext uri="{FF2B5EF4-FFF2-40B4-BE49-F238E27FC236}">
                <a16:creationId xmlns:a16="http://schemas.microsoft.com/office/drawing/2014/main" id="{A2CEB430-CE81-4A97-B468-DB2412D09680}"/>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10" name="Rectangle 9">
            <a:extLst>
              <a:ext uri="{FF2B5EF4-FFF2-40B4-BE49-F238E27FC236}">
                <a16:creationId xmlns:a16="http://schemas.microsoft.com/office/drawing/2014/main" id="{C6993B56-9E5E-492B-8011-B6BCE93D8C26}"/>
              </a:ext>
            </a:extLst>
          </p:cNvPr>
          <p:cNvSpPr/>
          <p:nvPr/>
        </p:nvSpPr>
        <p:spPr>
          <a:xfrm>
            <a:off x="263353" y="4077072"/>
            <a:ext cx="11665296" cy="171136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IN" dirty="0">
                <a:solidFill>
                  <a:srgbClr val="A67F59"/>
                </a:solidFill>
                <a:latin typeface="Liberation Mono"/>
              </a:rPr>
              <a:t>NOT</a:t>
            </a:r>
            <a:r>
              <a:rPr lang="en-IN" dirty="0">
                <a:latin typeface="Liberation Mono"/>
                <a:cs typeface="Arial" panose="020B0604020202020204" pitchFamily="34" charset="0"/>
              </a:rPr>
              <a:t> completed;</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 </a:t>
            </a:r>
            <a:r>
              <a:rPr lang="en-IN" dirty="0">
                <a:solidFill>
                  <a:srgbClr val="FF0000"/>
                </a:solidFill>
                <a:latin typeface="Liberation Mono"/>
              </a:rPr>
              <a:t>// ERROR </a:t>
            </a:r>
            <a:r>
              <a:rPr lang="en-US" dirty="0">
                <a:solidFill>
                  <a:srgbClr val="FF0000"/>
                </a:solidFill>
                <a:latin typeface="Liberation Mono"/>
              </a:rPr>
              <a:t>Values of types "BOOLEAN" and "INTEGER" are not comparable</a:t>
            </a:r>
            <a:r>
              <a:rPr lang="en-IN" dirty="0">
                <a:solidFill>
                  <a:srgbClr val="FF0000"/>
                </a:solidFill>
                <a:latin typeface="Liberation Mono"/>
              </a:rPr>
              <a:t> </a:t>
            </a:r>
            <a:endParaRPr lang="en-IN" dirty="0">
              <a:latin typeface="Liberation Mono"/>
              <a:cs typeface="Arial" panose="020B0604020202020204" pitchFamily="34" charset="0"/>
            </a:endParaRP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p:txBody>
      </p:sp>
      <p:sp>
        <p:nvSpPr>
          <p:cNvPr id="7" name="Rectangle 6">
            <a:extLst>
              <a:ext uri="{FF2B5EF4-FFF2-40B4-BE49-F238E27FC236}">
                <a16:creationId xmlns:a16="http://schemas.microsoft.com/office/drawing/2014/main" id="{4C4B636B-E915-49A1-B3D1-60837803BA45}"/>
              </a:ext>
            </a:extLst>
          </p:cNvPr>
          <p:cNvSpPr/>
          <p:nvPr/>
        </p:nvSpPr>
        <p:spPr>
          <a:xfrm>
            <a:off x="263353" y="2353500"/>
            <a:ext cx="11665296" cy="120032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endParaRPr lang="en-IN"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FF0000"/>
                </a:solidFill>
                <a:latin typeface="Liberation Mono"/>
              </a:rPr>
              <a:t>// ERROR </a:t>
            </a:r>
            <a:r>
              <a:rPr lang="en-US" dirty="0">
                <a:solidFill>
                  <a:srgbClr val="FF0000"/>
                </a:solidFill>
                <a:latin typeface="Liberation Mono"/>
              </a:rPr>
              <a:t>Values of types "BOOLEAN" and "INTEGER" are not comparable</a:t>
            </a:r>
            <a:r>
              <a:rPr lang="en-IN" dirty="0">
                <a:solidFill>
                  <a:srgbClr val="FF0000"/>
                </a:solidFill>
                <a:latin typeface="Liberation Mono"/>
              </a:rPr>
              <a:t> </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00462034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07369" y="2944296"/>
            <a:ext cx="5400599" cy="2957861"/>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True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False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 boolean</a:t>
            </a:r>
          </a:p>
        </p:txBody>
      </p:sp>
      <p:sp>
        <p:nvSpPr>
          <p:cNvPr id="7" name="Rectangle 6">
            <a:extLst>
              <a:ext uri="{FF2B5EF4-FFF2-40B4-BE49-F238E27FC236}">
                <a16:creationId xmlns:a16="http://schemas.microsoft.com/office/drawing/2014/main" id="{F78BF946-F616-4549-A08B-2C67D0B44C75}"/>
              </a:ext>
            </a:extLst>
          </p:cNvPr>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2" name="Rectangle 1">
            <a:extLst>
              <a:ext uri="{FF2B5EF4-FFF2-40B4-BE49-F238E27FC236}">
                <a16:creationId xmlns:a16="http://schemas.microsoft.com/office/drawing/2014/main" id="{B76ACC2D-8426-4B9D-8469-E36B7173816A}"/>
              </a:ext>
            </a:extLst>
          </p:cNvPr>
          <p:cNvSpPr/>
          <p:nvPr/>
        </p:nvSpPr>
        <p:spPr>
          <a:xfrm>
            <a:off x="407368" y="2389935"/>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10" name="TextBox 9">
            <a:extLst>
              <a:ext uri="{FF2B5EF4-FFF2-40B4-BE49-F238E27FC236}">
                <a16:creationId xmlns:a16="http://schemas.microsoft.com/office/drawing/2014/main" id="{2B285540-07D6-4D96-86D9-52EB6AE2A3D3}"/>
              </a:ext>
            </a:extLst>
          </p:cNvPr>
          <p:cNvSpPr txBox="1"/>
          <p:nvPr/>
        </p:nvSpPr>
        <p:spPr>
          <a:xfrm>
            <a:off x="6168008" y="2944296"/>
            <a:ext cx="5723203" cy="254236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True</a:t>
            </a:r>
            <a:r>
              <a:rPr lang="en-IN" dirty="0">
                <a:solidFill>
                  <a:schemeClr val="bg1">
                    <a:lumMod val="65000"/>
                  </a:schemeClr>
                </a:solidFill>
                <a:latin typeface="Liberation Mono"/>
              </a:rPr>
              <a:t>)</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False</a:t>
            </a:r>
            <a:r>
              <a:rPr lang="en-IN" dirty="0">
                <a:solidFill>
                  <a:schemeClr val="bg1">
                    <a:lumMod val="65000"/>
                  </a:schemeClr>
                </a:solidFill>
                <a:latin typeface="Liberation Mono"/>
              </a:rPr>
              <a:t>)</a:t>
            </a:r>
            <a:r>
              <a:rPr lang="en-IN" dirty="0">
                <a:latin typeface="Liberation Mono"/>
              </a:rPr>
              <a:t>;</a:t>
            </a:r>
          </a:p>
        </p:txBody>
      </p:sp>
      <p:sp>
        <p:nvSpPr>
          <p:cNvPr id="11" name="Rectangle 10">
            <a:extLst>
              <a:ext uri="{FF2B5EF4-FFF2-40B4-BE49-F238E27FC236}">
                <a16:creationId xmlns:a16="http://schemas.microsoft.com/office/drawing/2014/main" id="{511801E8-18AB-43BB-8D6A-651EBD65C067}"/>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2" name="Rectangle 11">
            <a:extLst>
              <a:ext uri="{FF2B5EF4-FFF2-40B4-BE49-F238E27FC236}">
                <a16:creationId xmlns:a16="http://schemas.microsoft.com/office/drawing/2014/main" id="{33EBFFEB-C322-45FD-8F4F-730B832917D8}"/>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Tree>
    <p:extLst>
      <p:ext uri="{BB962C8B-B14F-4D97-AF65-F5344CB8AC3E}">
        <p14:creationId xmlns:p14="http://schemas.microsoft.com/office/powerpoint/2010/main" val="323202490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except</a:t>
            </a:r>
            <a:r>
              <a:rPr lang="en-US" sz="4800" dirty="0">
                <a:solidFill>
                  <a:srgbClr val="DC525C"/>
                </a:solidFill>
                <a:latin typeface="Segoe UI Light" panose="020B0502040204020203" pitchFamily="34" charset="0"/>
                <a:cs typeface="Segoe UI Light" panose="020B0502040204020203" pitchFamily="34" charset="0"/>
              </a:rPr>
              <a:t> attribute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43118591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except</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830997"/>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 </a:t>
            </a:r>
            <a:r>
              <a:rPr lang="en-IN" dirty="0">
                <a:solidFill>
                  <a:srgbClr val="0077AA"/>
                </a:solidFill>
                <a:latin typeface="Liberation Mono"/>
                <a:cs typeface="Arial" panose="020B0604020202020204" pitchFamily="34" charset="0"/>
              </a:rPr>
              <a:t>EXCEPT</a:t>
            </a:r>
            <a:r>
              <a:rPr lang="en-IN" dirty="0">
                <a:latin typeface="Liberation Mono"/>
              </a:rPr>
              <a:t> (job, gender, mgr) </a:t>
            </a:r>
            <a:r>
              <a:rPr lang="en-IN" dirty="0">
                <a:solidFill>
                  <a:srgbClr val="0077AA"/>
                </a:solidFill>
                <a:latin typeface="Liberation Mono"/>
                <a:cs typeface="Arial" panose="020B0604020202020204" pitchFamily="34" charset="0"/>
              </a:rPr>
              <a:t>FROM</a:t>
            </a:r>
            <a:r>
              <a:rPr lang="en-IN" dirty="0">
                <a:latin typeface="Liberation Mono"/>
              </a:rPr>
              <a:t> emp ; </a:t>
            </a:r>
          </a:p>
        </p:txBody>
      </p:sp>
    </p:spTree>
    <p:extLst>
      <p:ext uri="{BB962C8B-B14F-4D97-AF65-F5344CB8AC3E}">
        <p14:creationId xmlns:p14="http://schemas.microsoft.com/office/powerpoint/2010/main" val="302413431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order by clause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736933"/>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SQL allows the user to order the tuples in the result of a query by the values of one or more of the attributes that appear in the query result, by using the ORDER BY clause.</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61F28855-6CCC-916F-61FE-2198FD4D32E0}"/>
              </a:ext>
            </a:extLst>
          </p:cNvPr>
          <p:cNvSpPr/>
          <p:nvPr/>
        </p:nvSpPr>
        <p:spPr>
          <a:xfrm>
            <a:off x="303539" y="4340130"/>
            <a:ext cx="11737304" cy="218521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342900" indent="-34290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ea typeface="Calibri" panose="020F0502020204030204" pitchFamily="34" charset="0"/>
                <a:cs typeface="Arial" panose="020B0604020202020204" pitchFamily="34" charset="0"/>
              </a:rPr>
              <a:t>The default sort order is ascending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ea typeface="Calibri" panose="020F0502020204030204" pitchFamily="34" charset="0"/>
                <a:cs typeface="Arial" panose="020B0604020202020204" pitchFamily="34" charset="0"/>
              </a:rPr>
              <a:t>, with smallest values first. To sort in descending (reverse) order, add the </a:t>
            </a:r>
            <a:r>
              <a:rPr lang="en-IN" b="1" dirty="0">
                <a:latin typeface="Arial" panose="020B0604020202020204" pitchFamily="34" charset="0"/>
                <a:ea typeface="Calibri" panose="020F0502020204030204" pitchFamily="34" charset="0"/>
                <a:cs typeface="Arial" panose="020B0604020202020204" pitchFamily="34" charset="0"/>
              </a:rPr>
              <a:t>DESC</a:t>
            </a:r>
            <a:r>
              <a:rPr lang="en-IN" dirty="0">
                <a:latin typeface="Arial" panose="020B0604020202020204" pitchFamily="34" charset="0"/>
                <a:ea typeface="Calibri" panose="020F0502020204030204" pitchFamily="34" charset="0"/>
                <a:cs typeface="Arial" panose="020B0604020202020204" pitchFamily="34" charset="0"/>
              </a:rPr>
              <a:t> keyword to the name of the column you are sorting by.</a:t>
            </a:r>
          </a:p>
          <a:p>
            <a:pPr marL="171450" indent="-17145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 can sort on multiple columns, and you can sort different columns in different directions.</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the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DESC</a:t>
            </a:r>
            <a:r>
              <a:rPr lang="en-IN" dirty="0">
                <a:latin typeface="Arial" panose="020B0604020202020204" pitchFamily="34" charset="0"/>
                <a:cs typeface="Arial" panose="020B0604020202020204" pitchFamily="34" charset="0"/>
              </a:rPr>
              <a:t> modifier is not provided in the ORDER BY clause, the results will be sorted by expression in </a:t>
            </a:r>
            <a:r>
              <a:rPr lang="en-IN" b="1" dirty="0">
                <a:latin typeface="Arial" panose="020B0604020202020204" pitchFamily="34" charset="0"/>
                <a:cs typeface="Arial" panose="020B0604020202020204" pitchFamily="34" charset="0"/>
              </a:rPr>
              <a:t>ASC </a:t>
            </a:r>
            <a:r>
              <a:rPr lang="en-IN" dirty="0">
                <a:latin typeface="Arial" panose="020B0604020202020204" pitchFamily="34" charset="0"/>
                <a:cs typeface="Arial" panose="020B0604020202020204" pitchFamily="34" charset="0"/>
              </a:rPr>
              <a:t>(ascending) order. This is equivalent to ORDER BY expression ASC.</a:t>
            </a:r>
          </a:p>
        </p:txBody>
      </p:sp>
    </p:spTree>
    <p:extLst>
      <p:ext uri="{BB962C8B-B14F-4D97-AF65-F5344CB8AC3E}">
        <p14:creationId xmlns:p14="http://schemas.microsoft.com/office/powerpoint/2010/main" val="1165595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611868"/>
            <a:ext cx="8838049" cy="914400"/>
          </a:xfrm>
          <a:prstGeom prst="rect">
            <a:avLst/>
          </a:prstGeom>
        </p:spPr>
        <p:txBody>
          <a:bodyPr>
            <a:norm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3807646373"/>
              </p:ext>
            </p:extLst>
          </p:nvPr>
        </p:nvGraphicFramePr>
        <p:xfrm>
          <a:off x="191344" y="2545432"/>
          <a:ext cx="11737305" cy="1102360"/>
        </p:xfrm>
        <a:graphic>
          <a:graphicData uri="http://schemas.openxmlformats.org/drawingml/2006/table">
            <a:tbl>
              <a:tblPr firstRow="1" bandRow="1">
                <a:tableStyleId>{2D5ABB26-0587-4C30-8999-92F81FD0307C}</a:tableStyleId>
              </a:tblPr>
              <a:tblGrid>
                <a:gridCol w="3739790">
                  <a:extLst>
                    <a:ext uri="{9D8B030D-6E8A-4147-A177-3AD203B41FA5}">
                      <a16:colId xmlns:a16="http://schemas.microsoft.com/office/drawing/2014/main" val="20000"/>
                    </a:ext>
                  </a:extLst>
                </a:gridCol>
                <a:gridCol w="560906">
                  <a:extLst>
                    <a:ext uri="{9D8B030D-6E8A-4147-A177-3AD203B41FA5}">
                      <a16:colId xmlns:a16="http://schemas.microsoft.com/office/drawing/2014/main" val="20001"/>
                    </a:ext>
                  </a:extLst>
                </a:gridCol>
                <a:gridCol w="560906">
                  <a:extLst>
                    <a:ext uri="{9D8B030D-6E8A-4147-A177-3AD203B41FA5}">
                      <a16:colId xmlns:a16="http://schemas.microsoft.com/office/drawing/2014/main" val="20002"/>
                    </a:ext>
                  </a:extLst>
                </a:gridCol>
                <a:gridCol w="560906">
                  <a:extLst>
                    <a:ext uri="{9D8B030D-6E8A-4147-A177-3AD203B41FA5}">
                      <a16:colId xmlns:a16="http://schemas.microsoft.com/office/drawing/2014/main" val="20003"/>
                    </a:ext>
                  </a:extLst>
                </a:gridCol>
                <a:gridCol w="560906">
                  <a:extLst>
                    <a:ext uri="{9D8B030D-6E8A-4147-A177-3AD203B41FA5}">
                      <a16:colId xmlns:a16="http://schemas.microsoft.com/office/drawing/2014/main" val="20004"/>
                    </a:ext>
                  </a:extLst>
                </a:gridCol>
                <a:gridCol w="560906">
                  <a:extLst>
                    <a:ext uri="{9D8B030D-6E8A-4147-A177-3AD203B41FA5}">
                      <a16:colId xmlns:a16="http://schemas.microsoft.com/office/drawing/2014/main" val="20005"/>
                    </a:ext>
                  </a:extLst>
                </a:gridCol>
                <a:gridCol w="560906">
                  <a:extLst>
                    <a:ext uri="{9D8B030D-6E8A-4147-A177-3AD203B41FA5}">
                      <a16:colId xmlns:a16="http://schemas.microsoft.com/office/drawing/2014/main" val="20006"/>
                    </a:ext>
                  </a:extLst>
                </a:gridCol>
                <a:gridCol w="560906">
                  <a:extLst>
                    <a:ext uri="{9D8B030D-6E8A-4147-A177-3AD203B41FA5}">
                      <a16:colId xmlns:a16="http://schemas.microsoft.com/office/drawing/2014/main" val="20007"/>
                    </a:ext>
                  </a:extLst>
                </a:gridCol>
                <a:gridCol w="560906">
                  <a:extLst>
                    <a:ext uri="{9D8B030D-6E8A-4147-A177-3AD203B41FA5}">
                      <a16:colId xmlns:a16="http://schemas.microsoft.com/office/drawing/2014/main" val="20008"/>
                    </a:ext>
                  </a:extLst>
                </a:gridCol>
                <a:gridCol w="560906">
                  <a:extLst>
                    <a:ext uri="{9D8B030D-6E8A-4147-A177-3AD203B41FA5}">
                      <a16:colId xmlns:a16="http://schemas.microsoft.com/office/drawing/2014/main" val="20009"/>
                    </a:ext>
                  </a:extLst>
                </a:gridCol>
                <a:gridCol w="560906">
                  <a:extLst>
                    <a:ext uri="{9D8B030D-6E8A-4147-A177-3AD203B41FA5}">
                      <a16:colId xmlns:a16="http://schemas.microsoft.com/office/drawing/2014/main" val="20010"/>
                    </a:ext>
                  </a:extLst>
                </a:gridCol>
                <a:gridCol w="2388455">
                  <a:extLst>
                    <a:ext uri="{9D8B030D-6E8A-4147-A177-3AD203B41FA5}">
                      <a16:colId xmlns:a16="http://schemas.microsoft.com/office/drawing/2014/main" val="20011"/>
                    </a:ext>
                  </a:extLst>
                </a:gridCol>
              </a:tblGrid>
              <a:tr h="370840">
                <a:tc>
                  <a:txBody>
                    <a:bodyPr/>
                    <a:lstStyle/>
                    <a:p>
                      <a:r>
                        <a:rPr lang="en-IN" dirty="0">
                          <a:latin typeface="Arial" panose="020B0604020202020204" pitchFamily="34" charset="0"/>
                          <a:cs typeface="Arial" panose="020B0604020202020204" pitchFamily="34" charset="0"/>
                        </a:rPr>
                        <a:t>ename</a:t>
                      </a:r>
                      <a:r>
                        <a:rPr lang="en-IN" baseline="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a:latin typeface="Arial" panose="020B0604020202020204" pitchFamily="34" charset="0"/>
                          <a:cs typeface="Arial" panose="020B0604020202020204" pitchFamily="34" charset="0"/>
                        </a:rPr>
                        <a:t> LENGTH</a:t>
                      </a:r>
                      <a:r>
                        <a:rPr lang="en-IN" baseline="0" dirty="0">
                          <a:latin typeface="Arial" panose="020B0604020202020204" pitchFamily="34" charset="0"/>
                          <a:cs typeface="Arial" panose="020B0604020202020204" pitchFamily="34" charset="0"/>
                        </a:rPr>
                        <a:t> -&gt; 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0248516"/>
                  </a:ext>
                </a:extLst>
              </a:tr>
            </a:tbl>
          </a:graphicData>
        </a:graphic>
      </p:graphicFrame>
      <p:sp>
        <p:nvSpPr>
          <p:cNvPr id="4" name="Rectangle 3"/>
          <p:cNvSpPr/>
          <p:nvPr/>
        </p:nvSpPr>
        <p:spPr>
          <a:xfrm>
            <a:off x="131679" y="167382"/>
            <a:ext cx="8700625"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character</a:t>
            </a:r>
            <a:r>
              <a:rPr lang="en-IN" sz="2000" dirty="0">
                <a:solidFill>
                  <a:srgbClr val="0089A4"/>
                </a:solidFill>
                <a:latin typeface="arial" panose="020B0604020202020204" pitchFamily="34" charset="0"/>
              </a:rPr>
              <a:t> is a fixed-length character data type, </a:t>
            </a:r>
          </a:p>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 varchar varying (varchar)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spTree>
    <p:extLst>
      <p:ext uri="{BB962C8B-B14F-4D97-AF65-F5344CB8AC3E}">
        <p14:creationId xmlns:p14="http://schemas.microsoft.com/office/powerpoint/2010/main" val="78058923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6" name="Rectangle 5">
            <a:extLst>
              <a:ext uri="{FF2B5EF4-FFF2-40B4-BE49-F238E27FC236}">
                <a16:creationId xmlns:a16="http://schemas.microsoft.com/office/drawing/2014/main" id="{069C47A4-633C-E4AB-1890-7E13CA072EA0}"/>
              </a:ext>
            </a:extLst>
          </p:cNvPr>
          <p:cNvSpPr/>
          <p:nvPr/>
        </p:nvSpPr>
        <p:spPr>
          <a:xfrm>
            <a:off x="303539" y="5489356"/>
            <a:ext cx="11737304"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Sorts the result by the given column number, or by an expression. If the expression is a single parameter, then the value is interpreted as a column number. Negative column numbers reverse the sort order.</a:t>
            </a:r>
          </a:p>
        </p:txBody>
      </p:sp>
      <p:sp>
        <p:nvSpPr>
          <p:cNvPr id="8" name="TextBox 7">
            <a:extLst>
              <a:ext uri="{FF2B5EF4-FFF2-40B4-BE49-F238E27FC236}">
                <a16:creationId xmlns:a16="http://schemas.microsoft.com/office/drawing/2014/main" id="{93B14935-1EBB-6659-A89D-6AD4591EDC11}"/>
              </a:ext>
            </a:extLst>
          </p:cNvPr>
          <p:cNvSpPr txBox="1"/>
          <p:nvPr/>
        </p:nvSpPr>
        <p:spPr>
          <a:xfrm>
            <a:off x="262558" y="2160000"/>
            <a:ext cx="11526016"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 ename DESC;</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hiredate;</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sal;</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p:txBody>
      </p:sp>
    </p:spTree>
    <p:extLst>
      <p:ext uri="{BB962C8B-B14F-4D97-AF65-F5344CB8AC3E}">
        <p14:creationId xmlns:p14="http://schemas.microsoft.com/office/powerpoint/2010/main" val="358623793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 { nulls first | nulls last }</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2" name="Rectangle 1">
            <a:extLst>
              <a:ext uri="{FF2B5EF4-FFF2-40B4-BE49-F238E27FC236}">
                <a16:creationId xmlns:a16="http://schemas.microsoft.com/office/drawing/2014/main" id="{01ABB6E6-CFA1-B7FC-160A-C0B9CB55BE9B}"/>
              </a:ext>
            </a:extLst>
          </p:cNvPr>
          <p:cNvSpPr/>
          <p:nvPr/>
        </p:nvSpPr>
        <p:spPr>
          <a:xfrm>
            <a:off x="303539" y="5489356"/>
            <a:ext cx="11737304" cy="120032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first if you do ORDER BY ... ASC</a:t>
            </a:r>
          </a:p>
          <a:p>
            <a:pPr marL="285750" indent="-285750">
              <a:buFont typeface="Arial" panose="020B0604020202020204" pitchFamily="34" charset="0"/>
              <a:buChar char="•"/>
            </a:pPr>
            <a:endParaRPr lang="en-US" sz="6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last if you do ORDER BY ... DESC</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9136A93-88C6-F45E-7E58-5E54F01DB6A6}"/>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LAST</a:t>
            </a:r>
            <a:r>
              <a:rPr lang="en-IN" dirty="0">
                <a:latin typeface="Liberation Mono"/>
              </a:rPr>
              <a:t>;</a:t>
            </a:r>
          </a:p>
        </p:txBody>
      </p:sp>
    </p:spTree>
    <p:extLst>
      <p:ext uri="{BB962C8B-B14F-4D97-AF65-F5344CB8AC3E}">
        <p14:creationId xmlns:p14="http://schemas.microsoft.com/office/powerpoint/2010/main" val="249427902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offset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52664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offset n rows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315777821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fetch first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78441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fetch first n rows only</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solidFill>
                  <a:srgbClr val="990055"/>
                </a:solidFill>
                <a:latin typeface="Liberation Mono"/>
              </a:rPr>
              <a:t>4</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a:t>
            </a:r>
            <a:r>
              <a:rPr lang="en-US" dirty="0">
                <a:latin typeface="Liberation Mono"/>
                <a:cs typeface="Arial" panose="020B0604020202020204" pitchFamily="34" charset="0"/>
              </a:rPr>
              <a:t>=</a:t>
            </a:r>
            <a:r>
              <a:rPr lang="en-US" dirty="0">
                <a:solidFill>
                  <a:srgbClr val="0077AA"/>
                </a:solidFill>
                <a:latin typeface="Liberation Mono"/>
                <a:cs typeface="Arial" panose="020B0604020202020204" pitchFamily="34" charset="0"/>
              </a:rPr>
              <a:t> </a:t>
            </a:r>
            <a:r>
              <a:rPr lang="en-US" dirty="0">
                <a:solidFill>
                  <a:srgbClr val="990055"/>
                </a:solidFill>
                <a:latin typeface="Liberation Mono"/>
              </a:rPr>
              <a:t>5</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EXCEPT</a:t>
            </a:r>
            <a:r>
              <a:rPr lang="en-US" dirty="0">
                <a:latin typeface="Liberation Mono"/>
                <a:cs typeface="Arial" panose="020B0604020202020204" pitchFamily="34" charset="0"/>
              </a:rPr>
              <a:t>(`user name`, pwd)</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p:txBody>
      </p:sp>
      <p:sp>
        <p:nvSpPr>
          <p:cNvPr id="4" name="TextBox 3">
            <a:extLst>
              <a:ext uri="{FF2B5EF4-FFF2-40B4-BE49-F238E27FC236}">
                <a16:creationId xmlns:a16="http://schemas.microsoft.com/office/drawing/2014/main" id="{A611E655-E087-D4B5-7B82-1C5AB21500DB}"/>
              </a:ext>
            </a:extLst>
          </p:cNvPr>
          <p:cNvSpPr txBox="1"/>
          <p:nvPr/>
        </p:nvSpPr>
        <p:spPr>
          <a:xfrm>
            <a:off x="262558" y="3573016"/>
            <a:ext cx="11526016" cy="304698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ONLY</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p>
          <a:p>
            <a:pPr marL="285750" indent="-285750">
              <a:buFont typeface="Arial" panose="020B0604020202020204" pitchFamily="34" charset="0"/>
              <a:buChar char="•"/>
            </a:pPr>
            <a:endParaRPr lang="en-US" dirty="0">
              <a:latin typeface="Liberation Mono"/>
            </a:endParaRPr>
          </a:p>
          <a:p>
            <a:r>
              <a:rPr lang="en-US" sz="1800" b="1" i="1" dirty="0">
                <a:latin typeface="Liberation Mono"/>
              </a:rPr>
              <a:t>To print 8 rows after leaving first 4 rows</a:t>
            </a:r>
          </a:p>
          <a:p>
            <a:endParaRPr lang="en-US" sz="800" b="1" i="1"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 </a:t>
            </a:r>
            <a:r>
              <a:rPr lang="en-US" dirty="0">
                <a:solidFill>
                  <a:srgbClr val="0077AA"/>
                </a:solidFill>
                <a:latin typeface="Liberation Mono"/>
                <a:cs typeface="Arial" panose="020B0604020202020204" pitchFamily="34" charset="0"/>
              </a:rPr>
              <a:t>SET</a:t>
            </a:r>
            <a:r>
              <a:rPr lang="en-US" dirty="0">
                <a:latin typeface="Liberation Mono"/>
              </a:rPr>
              <a:t> @Y = </a:t>
            </a:r>
            <a:r>
              <a:rPr lang="en-US" dirty="0">
                <a:solidFill>
                  <a:srgbClr val="990055"/>
                </a:solidFill>
                <a:latin typeface="Liberation Mono"/>
              </a:rPr>
              <a:t>8</a:t>
            </a:r>
            <a:r>
              <a:rPr lang="en-US" dirty="0">
                <a:latin typeface="Liberation Mono"/>
              </a:rPr>
              <a:t>;</a:t>
            </a:r>
            <a:endParaRPr lang="en-US" dirty="0">
              <a:solidFill>
                <a:srgbClr val="990055"/>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ROWNUM</a:t>
            </a:r>
            <a:r>
              <a:rPr lang="en-US" dirty="0">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@Y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252551565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fetch first n rows with ties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4" name="Rectangle 3">
            <a:extLst>
              <a:ext uri="{FF2B5EF4-FFF2-40B4-BE49-F238E27FC236}">
                <a16:creationId xmlns:a16="http://schemas.microsoft.com/office/drawing/2014/main" id="{DC23CB35-DBF1-DA04-FB4C-91369FEAAB5F}"/>
              </a:ext>
            </a:extLst>
          </p:cNvPr>
          <p:cNvSpPr/>
          <p:nvPr/>
        </p:nvSpPr>
        <p:spPr>
          <a:xfrm>
            <a:off x="303539" y="5356373"/>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WITH TIES returns additional rows with the same sort key as the last row fetched. Note that if you use WITH TIES, you must specify an ORDER BY clause in the query. If you don’t, the query will not return the additional rows.</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ORDER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job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WITH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TIES</a:t>
            </a:r>
            <a:r>
              <a:rPr lang="en-US" dirty="0">
                <a:latin typeface="Liberation Mono"/>
                <a:cs typeface="Arial" panose="020B0604020202020204" pitchFamily="34" charset="0"/>
              </a:rPr>
              <a:t>; </a:t>
            </a:r>
            <a:r>
              <a:rPr lang="en-US" dirty="0">
                <a:solidFill>
                  <a:srgbClr val="39AE0A"/>
                </a:solidFill>
                <a:latin typeface="Liberation Mono"/>
                <a:cs typeface="Arial" panose="020B0604020202020204" pitchFamily="34" charset="0"/>
              </a:rPr>
              <a:t>// with duplicates</a:t>
            </a:r>
          </a:p>
          <a:p>
            <a:pPr marL="285750" indent="-285750">
              <a:buFont typeface="Arial" panose="020B0604020202020204" pitchFamily="34" charset="0"/>
              <a:buChar char="•"/>
            </a:pPr>
            <a:endParaRPr lang="en-US" sz="600" dirty="0">
              <a:solidFill>
                <a:srgbClr val="39AE0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EXCEPT</a:t>
            </a:r>
            <a:r>
              <a:rPr lang="en-US" dirty="0">
                <a:latin typeface="Liberation Mono"/>
              </a:rPr>
              <a:t>(`user name`, pwd)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@X </a:t>
            </a:r>
            <a:r>
              <a:rPr lang="en-US" dirty="0">
                <a:solidFill>
                  <a:srgbClr val="0077AA"/>
                </a:solidFill>
                <a:latin typeface="Liberation Mono"/>
                <a:cs typeface="Arial" panose="020B0604020202020204" pitchFamily="34" charset="0"/>
              </a:rPr>
              <a:t>ROWS</a:t>
            </a:r>
            <a:r>
              <a:rPr lang="en-US" dirty="0">
                <a:latin typeface="Liberation Mono"/>
              </a:rPr>
              <a:t> </a:t>
            </a:r>
            <a:r>
              <a:rPr lang="en-US" dirty="0">
                <a:solidFill>
                  <a:srgbClr val="0077AA"/>
                </a:solidFill>
                <a:latin typeface="Liberation Mono"/>
                <a:cs typeface="Arial" panose="020B0604020202020204" pitchFamily="34" charset="0"/>
              </a:rPr>
              <a:t>WITH</a:t>
            </a:r>
            <a:r>
              <a:rPr lang="en-US" dirty="0">
                <a:latin typeface="Liberation Mono"/>
              </a:rPr>
              <a:t> </a:t>
            </a:r>
            <a:r>
              <a:rPr lang="en-US" dirty="0">
                <a:solidFill>
                  <a:srgbClr val="0077AA"/>
                </a:solidFill>
                <a:latin typeface="Liberation Mono"/>
                <a:cs typeface="Arial" panose="020B0604020202020204" pitchFamily="34" charset="0"/>
              </a:rPr>
              <a:t>TIES</a:t>
            </a:r>
            <a:r>
              <a:rPr lang="en-US" dirty="0">
                <a:latin typeface="Liberation Mono"/>
              </a:rPr>
              <a:t>; </a:t>
            </a:r>
            <a:r>
              <a:rPr lang="en-US" dirty="0">
                <a:solidFill>
                  <a:srgbClr val="39AE0A"/>
                </a:solidFill>
                <a:latin typeface="Liberation Mono"/>
                <a:cs typeface="Arial" panose="020B0604020202020204" pitchFamily="34" charset="0"/>
              </a:rPr>
              <a:t>// with duplicates</a:t>
            </a:r>
            <a:endParaRPr lang="en-IN" dirty="0">
              <a:latin typeface="Liberation Mono"/>
            </a:endParaRPr>
          </a:p>
        </p:txBody>
      </p:sp>
    </p:spTree>
    <p:extLst>
      <p:ext uri="{BB962C8B-B14F-4D97-AF65-F5344CB8AC3E}">
        <p14:creationId xmlns:p14="http://schemas.microsoft.com/office/powerpoint/2010/main" val="313104641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where clause</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224071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Liberation Mono"/>
                <a:cs typeface="Arial" panose="020B0604020202020204" pitchFamily="34" charset="0"/>
              </a:rPr>
              <a:t>TODO</a:t>
            </a:r>
            <a:endParaRPr lang="en-US" dirty="0">
              <a:latin typeface="Liberation Mono"/>
            </a:endParaRPr>
          </a:p>
        </p:txBody>
      </p:sp>
      <p:sp>
        <p:nvSpPr>
          <p:cNvPr id="2" name="TextBox 1">
            <a:extLst>
              <a:ext uri="{FF2B5EF4-FFF2-40B4-BE49-F238E27FC236}">
                <a16:creationId xmlns:a16="http://schemas.microsoft.com/office/drawing/2014/main" id="{36034DBD-E81C-2FDC-D021-2FF84DC5281B}"/>
              </a:ext>
            </a:extLst>
          </p:cNvPr>
          <p:cNvSpPr txBox="1"/>
          <p:nvPr/>
        </p:nvSpPr>
        <p:spPr>
          <a:xfrm>
            <a:off x="262558" y="4869160"/>
            <a:ext cx="11526016" cy="160043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endParaRPr lang="en-US" sz="20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12769001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2" name="Rectangle 1"/>
          <p:cNvSpPr/>
          <p:nvPr/>
        </p:nvSpPr>
        <p:spPr>
          <a:xfrm>
            <a:off x="387116" y="703183"/>
            <a:ext cx="1139751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sp>
        <p:nvSpPr>
          <p:cNvPr id="9" name="Rectangle 8"/>
          <p:cNvSpPr/>
          <p:nvPr/>
        </p:nvSpPr>
        <p:spPr>
          <a:xfrm>
            <a:off x="325234" y="4005064"/>
            <a:ext cx="11430936" cy="1477328"/>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A </a:t>
            </a:r>
            <a:r>
              <a:rPr lang="en-US" dirty="0">
                <a:solidFill>
                  <a:schemeClr val="accent2">
                    <a:lumMod val="50000"/>
                  </a:schemeClr>
                </a:solidFill>
                <a:latin typeface="Arial" panose="020B0604020202020204" pitchFamily="34" charset="0"/>
                <a:cs typeface="Arial" panose="020B0604020202020204" pitchFamily="34" charset="0"/>
              </a:rPr>
              <a:t>predicate</a:t>
            </a:r>
            <a:r>
              <a:rPr lang="en-US" dirty="0">
                <a:latin typeface="Arial" panose="020B0604020202020204" pitchFamily="34" charset="0"/>
                <a:cs typeface="Arial" panose="020B0604020202020204" pitchFamily="34" charset="0"/>
              </a:rPr>
              <a:t> is a condition expression that evaluates to a boolean value, either </a:t>
            </a:r>
            <a:r>
              <a:rPr lang="en-US" b="1" dirty="0">
                <a:latin typeface="Arial" panose="020B0604020202020204" pitchFamily="34" charset="0"/>
                <a:cs typeface="Arial" panose="020B0604020202020204" pitchFamily="34" charset="0"/>
              </a:rPr>
              <a:t>true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false</a:t>
            </a:r>
            <a:r>
              <a:rPr lang="en-US" dirty="0">
                <a:latin typeface="Arial" panose="020B0604020202020204" pitchFamily="34" charset="0"/>
                <a:cs typeface="Arial" panose="020B0604020202020204" pitchFamily="34" charset="0"/>
              </a:rPr>
              <a:t>.</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solidFill>
                  <a:schemeClr val="accent2">
                    <a:lumMod val="50000"/>
                  </a:schemeClr>
                </a:solidFill>
                <a:latin typeface="Arial" panose="020B0604020202020204" pitchFamily="34" charset="0"/>
                <a:cs typeface="Arial" panose="020B0604020202020204" pitchFamily="34" charset="0"/>
              </a:rPr>
              <a:t>Predicates</a:t>
            </a:r>
            <a:r>
              <a:rPr lang="en-US" dirty="0">
                <a:latin typeface="Arial" panose="020B0604020202020204" pitchFamily="34" charset="0"/>
                <a:cs typeface="Arial" panose="020B0604020202020204" pitchFamily="34" charset="0"/>
              </a:rPr>
              <a:t> can be used as follows: In a SELECT statement's </a:t>
            </a: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clause or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to determine which rows are relevant to a particular query.</a:t>
            </a:r>
          </a:p>
        </p:txBody>
      </p:sp>
      <p:sp>
        <p:nvSpPr>
          <p:cNvPr id="10" name="Rectangle 9"/>
          <p:cNvSpPr/>
          <p:nvPr/>
        </p:nvSpPr>
        <p:spPr>
          <a:xfrm>
            <a:off x="325234" y="2204864"/>
            <a:ext cx="11430936" cy="1553054"/>
          </a:xfrm>
          <a:prstGeom prst="rect">
            <a:avLst/>
          </a:prstGeom>
        </p:spPr>
        <p:txBody>
          <a:bodyPr wrap="square">
            <a:spAutoFit/>
          </a:bodyPr>
          <a:lstStyle/>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r</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the relations (tables)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A</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attributes (columns)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P is the selection predicate</a:t>
            </a:r>
          </a:p>
        </p:txBody>
      </p:sp>
      <p:sp>
        <p:nvSpPr>
          <p:cNvPr id="7" name="Rectangle 6">
            <a:extLst>
              <a:ext uri="{FF2B5EF4-FFF2-40B4-BE49-F238E27FC236}">
                <a16:creationId xmlns:a16="http://schemas.microsoft.com/office/drawing/2014/main" id="{F10BEF0D-5199-41A1-9C81-22A94E52BF01}"/>
              </a:ext>
            </a:extLst>
          </p:cNvPr>
          <p:cNvSpPr/>
          <p:nvPr/>
        </p:nvSpPr>
        <p:spPr>
          <a:xfrm>
            <a:off x="387116" y="1626564"/>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latin typeface="Liberation Mono"/>
                <a:cs typeface="Arial" panose="020B0604020202020204" pitchFamily="34" charset="0"/>
              </a:rPr>
              <a:t>P</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a:t>
            </a:r>
          </a:p>
        </p:txBody>
      </p:sp>
      <p:sp>
        <p:nvSpPr>
          <p:cNvPr id="11" name="Rectangle 10">
            <a:extLst>
              <a:ext uri="{FF2B5EF4-FFF2-40B4-BE49-F238E27FC236}">
                <a16:creationId xmlns:a16="http://schemas.microsoft.com/office/drawing/2014/main" id="{12C3D81E-3D2B-48DA-B46C-AA37BBC787B5}"/>
              </a:ext>
            </a:extLst>
          </p:cNvPr>
          <p:cNvSpPr/>
          <p:nvPr/>
        </p:nvSpPr>
        <p:spPr>
          <a:xfrm>
            <a:off x="325234" y="6156012"/>
            <a:ext cx="8219038"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Source Code Pro" panose="020B0509030403020204" pitchFamily="49" charset="0"/>
                <a:ea typeface="Source Code Pro" panose="020B0509030403020204" pitchFamily="49" charset="0"/>
              </a:rPr>
              <a:t>SELECT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
        <p:nvSpPr>
          <p:cNvPr id="12" name="Rectangle 11">
            <a:extLst>
              <a:ext uri="{FF2B5EF4-FFF2-40B4-BE49-F238E27FC236}">
                <a16:creationId xmlns:a16="http://schemas.microsoft.com/office/drawing/2014/main" id="{BF41C5D9-8E8A-4B01-904F-3436C6021AA5}"/>
              </a:ext>
            </a:extLst>
          </p:cNvPr>
          <p:cNvSpPr/>
          <p:nvPr/>
        </p:nvSpPr>
        <p:spPr>
          <a:xfrm>
            <a:off x="407368" y="5589240"/>
            <a:ext cx="110892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3" name="TextBox 2">
            <a:extLst>
              <a:ext uri="{FF2B5EF4-FFF2-40B4-BE49-F238E27FC236}">
                <a16:creationId xmlns:a16="http://schemas.microsoft.com/office/drawing/2014/main" id="{78E204C2-8354-E3D1-5822-6CD25B91F8B8}"/>
              </a:ext>
            </a:extLst>
          </p:cNvPr>
          <p:cNvSpPr txBox="1"/>
          <p:nvPr/>
        </p:nvSpPr>
        <p:spPr>
          <a:xfrm>
            <a:off x="5255397" y="2380002"/>
            <a:ext cx="6643108" cy="707886"/>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SQL permits us to use the notation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a:latin typeface="Arial" panose="020B0604020202020204" pitchFamily="34" charset="0"/>
                <a:cs typeface="Arial" panose="020B0604020202020204" pitchFamily="34" charset="0"/>
              </a:rPr>
              <a:t>) to denote a tuple of arity (attribute) n containing values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err="1">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p:txBody>
      </p:sp>
      <p:sp>
        <p:nvSpPr>
          <p:cNvPr id="4" name="TextBox 3">
            <a:extLst>
              <a:ext uri="{FF2B5EF4-FFF2-40B4-BE49-F238E27FC236}">
                <a16:creationId xmlns:a16="http://schemas.microsoft.com/office/drawing/2014/main" id="{35A23B68-C0C9-D0C6-5CBB-E6A03F2C3267}"/>
              </a:ext>
            </a:extLst>
          </p:cNvPr>
          <p:cNvSpPr txBox="1"/>
          <p:nvPr/>
        </p:nvSpPr>
        <p:spPr>
          <a:xfrm>
            <a:off x="5284028" y="3163341"/>
            <a:ext cx="6480720" cy="769441"/>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a:t>
            </a:r>
          </a:p>
          <a:p>
            <a:endParaRPr lang="en-IN" sz="800" dirty="0">
              <a:latin typeface="Liberation Mono"/>
              <a:cs typeface="Arial" panose="020B0604020202020204" pitchFamily="34" charset="0"/>
            </a:endParaRPr>
          </a:p>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(emp.deptno, dname)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(dept.deptno, 'SALES');</a:t>
            </a:r>
          </a:p>
        </p:txBody>
      </p:sp>
    </p:spTree>
    <p:extLst>
      <p:ext uri="{BB962C8B-B14F-4D97-AF65-F5344CB8AC3E}">
        <p14:creationId xmlns:p14="http://schemas.microsoft.com/office/powerpoint/2010/main" val="139947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string</a:t>
            </a:r>
          </a:p>
        </p:txBody>
      </p:sp>
      <p:graphicFrame>
        <p:nvGraphicFramePr>
          <p:cNvPr id="2" name="Table 1"/>
          <p:cNvGraphicFramePr>
            <a:graphicFrameLocks noGrp="1"/>
          </p:cNvGraphicFramePr>
          <p:nvPr>
            <p:extLst>
              <p:ext uri="{D42A27DB-BD31-4B8C-83A1-F6EECF244321}">
                <p14:modId xmlns:p14="http://schemas.microsoft.com/office/powerpoint/2010/main" val="3866513702"/>
              </p:ext>
            </p:extLst>
          </p:nvPr>
        </p:nvGraphicFramePr>
        <p:xfrm>
          <a:off x="119336" y="620688"/>
          <a:ext cx="11953328" cy="3840480"/>
        </p:xfrm>
        <a:graphic>
          <a:graphicData uri="http://schemas.openxmlformats.org/drawingml/2006/table">
            <a:tbl>
              <a:tblPr firstRow="1" bandRow="1">
                <a:tableStyleId>{5940675A-B579-460E-94D1-54222C63F5DA}</a:tableStyleId>
              </a:tblPr>
              <a:tblGrid>
                <a:gridCol w="4205800">
                  <a:extLst>
                    <a:ext uri="{9D8B030D-6E8A-4147-A177-3AD203B41FA5}">
                      <a16:colId xmlns:a16="http://schemas.microsoft.com/office/drawing/2014/main" val="20000"/>
                    </a:ext>
                  </a:extLst>
                </a:gridCol>
                <a:gridCol w="2058896">
                  <a:extLst>
                    <a:ext uri="{9D8B030D-6E8A-4147-A177-3AD203B41FA5}">
                      <a16:colId xmlns:a16="http://schemas.microsoft.com/office/drawing/2014/main" val="20001"/>
                    </a:ext>
                  </a:extLst>
                </a:gridCol>
                <a:gridCol w="5688632">
                  <a:extLst>
                    <a:ext uri="{9D8B030D-6E8A-4147-A177-3AD203B41FA5}">
                      <a16:colId xmlns:a16="http://schemas.microsoft.com/office/drawing/2014/main" val="20002"/>
                    </a:ext>
                  </a:extLst>
                </a:gridCol>
              </a:tblGrid>
              <a:tr h="281384">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Size</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Description</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sz="1800" dirty="0">
                          <a:latin typeface="Arial" panose="020B0604020202020204" pitchFamily="34" charset="0"/>
                          <a:cs typeface="Arial" panose="020B0604020202020204" pitchFamily="34" charset="0"/>
                        </a:rPr>
                        <a:t> [ (</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kumimoji="0" lang="en-US" sz="1800" b="0" kern="1200" dirty="0">
                          <a:solidFill>
                            <a:schemeClr val="tx1"/>
                          </a:solidFill>
                          <a:effectLst/>
                          <a:latin typeface="Arial" panose="020B0604020202020204" pitchFamily="34" charset="0"/>
                          <a:cs typeface="Arial" panose="020B0604020202020204" pitchFamily="34" charset="0"/>
                        </a:rPr>
                        <a:t>A Unicode String of fixed length. </a:t>
                      </a:r>
                      <a:r>
                        <a:rPr kumimoji="0" lang="en-US" sz="1800" b="0" i="0" kern="1200" dirty="0">
                          <a:solidFill>
                            <a:schemeClr val="tx1"/>
                          </a:solidFill>
                          <a:effectLst/>
                          <a:latin typeface="Arial" panose="020B0604020202020204" pitchFamily="34" charset="0"/>
                          <a:ea typeface="+mn-ea"/>
                          <a:cs typeface="Arial" panose="020B0604020202020204" pitchFamily="34" charset="0"/>
                        </a:rPr>
                        <a:t>If length is not specified, 1 character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kumimoji="0" lang="en-IN" sz="1800" b="0" i="0" kern="1200" dirty="0">
                          <a:solidFill>
                            <a:schemeClr val="tx1"/>
                          </a:solidFill>
                          <a:effectLst/>
                          <a:latin typeface="Arial" panose="020B0604020202020204" pitchFamily="34" charset="0"/>
                          <a:ea typeface="+mn-ea"/>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VARCHAR_IGNORECASE</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3"/>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Represents a binary string (byte array) of fixed predefined length. If length is not specified, 1 byte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Represents a byte array. 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1474244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40E5DD-8DF1-42AD-82EE-0CFA98C12CFA}"/>
              </a:ext>
            </a:extLst>
          </p:cNvPr>
          <p:cNvSpPr/>
          <p:nvPr/>
        </p:nvSpPr>
        <p:spPr>
          <a:xfrm>
            <a:off x="7896200" y="5941149"/>
            <a:ext cx="4176464" cy="80021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4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p:txBody>
      </p:sp>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CBC954AA-5E7D-4EF9-AAA2-33D79F12E8CA}"/>
              </a:ext>
            </a:extLst>
          </p:cNvPr>
          <p:cNvSpPr txBox="1"/>
          <p:nvPr/>
        </p:nvSpPr>
        <p:spPr>
          <a:xfrm>
            <a:off x="263352" y="1667416"/>
            <a:ext cx="5976664" cy="969496"/>
          </a:xfrm>
          <a:prstGeom prst="rect">
            <a:avLst/>
          </a:prstGeom>
          <a:noFill/>
        </p:spPr>
        <p:txBody>
          <a:bodyPr wrap="square">
            <a:spAutoFit/>
          </a:bodyPr>
          <a:lstStyle/>
          <a:p>
            <a:r>
              <a:rPr lang="en-IN" sz="2400" b="1" i="1" dirty="0">
                <a:solidFill>
                  <a:schemeClr val="accent6">
                    <a:lumMod val="75000"/>
                  </a:schemeClr>
                </a:solidFill>
                <a:latin typeface="Liberation Mono"/>
              </a:rPr>
              <a:t>comparison_operator: </a:t>
            </a:r>
          </a:p>
          <a:p>
            <a:pPr marL="531813"/>
            <a:r>
              <a:rPr lang="en-IN" sz="2200" dirty="0">
                <a:solidFill>
                  <a:srgbClr val="A67F59"/>
                </a:solidFill>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a:t>
            </a:r>
            <a:r>
              <a:rPr lang="en-IN" sz="2200" dirty="0">
                <a:solidFill>
                  <a:srgbClr val="A67F59"/>
                </a:solidFill>
                <a:latin typeface="Liberation Mono"/>
              </a:rPr>
              <a:t> &lt;=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&lt; </a:t>
            </a:r>
            <a:r>
              <a:rPr lang="en-IN" sz="2200" dirty="0">
                <a:solidFill>
                  <a:schemeClr val="bg1">
                    <a:lumMod val="65000"/>
                  </a:schemeClr>
                </a:solidFill>
                <a:latin typeface="Liberation Mono"/>
              </a:rPr>
              <a:t>| </a:t>
            </a:r>
            <a:r>
              <a:rPr lang="en-IN" sz="2200" dirty="0">
                <a:solidFill>
                  <a:srgbClr val="A67F59"/>
                </a:solidFill>
                <a:latin typeface="Liberation Mono"/>
              </a:rPr>
              <a:t>&lt;&gt;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a:t>
            </a:r>
          </a:p>
          <a:p>
            <a:endParaRPr lang="en-US" sz="900" dirty="0">
              <a:solidFill>
                <a:schemeClr val="accent6">
                  <a:lumMod val="75000"/>
                </a:schemeClr>
              </a:solidFill>
              <a:effectLst/>
              <a:latin typeface="Liberation Mono"/>
            </a:endParaRPr>
          </a:p>
        </p:txBody>
      </p:sp>
      <p:grpSp>
        <p:nvGrpSpPr>
          <p:cNvPr id="3" name="Group 2">
            <a:extLst>
              <a:ext uri="{FF2B5EF4-FFF2-40B4-BE49-F238E27FC236}">
                <a16:creationId xmlns:a16="http://schemas.microsoft.com/office/drawing/2014/main" id="{6FF6FE2F-5C2C-D435-A4F1-6D29ABA8F42E}"/>
              </a:ext>
            </a:extLst>
          </p:cNvPr>
          <p:cNvGrpSpPr/>
          <p:nvPr/>
        </p:nvGrpSpPr>
        <p:grpSpPr>
          <a:xfrm>
            <a:off x="191344" y="2566065"/>
            <a:ext cx="11737304" cy="4175303"/>
            <a:chOff x="47328" y="2178459"/>
            <a:chExt cx="11737304" cy="4175303"/>
          </a:xfrm>
        </p:grpSpPr>
        <p:sp>
          <p:nvSpPr>
            <p:cNvPr id="13" name="TextBox 12">
              <a:extLst>
                <a:ext uri="{FF2B5EF4-FFF2-40B4-BE49-F238E27FC236}">
                  <a16:creationId xmlns:a16="http://schemas.microsoft.com/office/drawing/2014/main" id="{5CA720AB-F4E8-4F13-8E16-92F6B8D40E26}"/>
                </a:ext>
              </a:extLst>
            </p:cNvPr>
            <p:cNvSpPr txBox="1"/>
            <p:nvPr/>
          </p:nvSpPr>
          <p:spPr>
            <a:xfrm>
              <a:off x="47328" y="2564904"/>
              <a:ext cx="2890710" cy="378885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FF0000"/>
                  </a:solidFill>
                  <a:latin typeface="Liberation Mono"/>
                </a:rPr>
                <a:t>//error</a:t>
              </a:r>
              <a:endParaRPr lang="en-IN" dirty="0">
                <a:latin typeface="Liberation Mono"/>
              </a:endParaRPr>
            </a:p>
          </p:txBody>
        </p:sp>
        <p:sp>
          <p:nvSpPr>
            <p:cNvPr id="11" name="Rectangle 10">
              <a:extLst>
                <a:ext uri="{FF2B5EF4-FFF2-40B4-BE49-F238E27FC236}">
                  <a16:creationId xmlns:a16="http://schemas.microsoft.com/office/drawing/2014/main" id="{6C3089C9-2EAC-4779-AA10-6771B698E70D}"/>
                </a:ext>
              </a:extLst>
            </p:cNvPr>
            <p:cNvSpPr/>
            <p:nvPr/>
          </p:nvSpPr>
          <p:spPr>
            <a:xfrm>
              <a:off x="407368" y="2178459"/>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7" name="TextBox 6">
              <a:extLst>
                <a:ext uri="{FF2B5EF4-FFF2-40B4-BE49-F238E27FC236}">
                  <a16:creationId xmlns:a16="http://schemas.microsoft.com/office/drawing/2014/main" id="{4E7DB296-E8A5-4380-9DCC-E7C7FB2903F6}"/>
                </a:ext>
              </a:extLst>
            </p:cNvPr>
            <p:cNvSpPr txBox="1"/>
            <p:nvPr/>
          </p:nvSpPr>
          <p:spPr>
            <a:xfrm>
              <a:off x="2955369" y="2560471"/>
              <a:ext cx="8795366" cy="337335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0</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//empty result set</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rgbClr val="990055"/>
                  </a:solidFill>
                  <a:latin typeface="Liberation Mono"/>
                </a:rPr>
                <a:t>1</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rgbClr val="990055"/>
                  </a:solidFill>
                  <a:latin typeface="Liberation Mono"/>
                </a:rPr>
                <a:t>0</a:t>
              </a:r>
              <a:r>
                <a:rPr lang="en-US" dirty="0">
                  <a:latin typeface="Liberation Mono"/>
                </a:rPr>
                <a:t>;</a:t>
              </a:r>
              <a:endParaRPr lang="en-IN" dirty="0">
                <a:latin typeface="Liberation Mono"/>
              </a:endParaRPr>
            </a:p>
          </p:txBody>
        </p:sp>
      </p:grpSp>
      <p:sp>
        <p:nvSpPr>
          <p:cNvPr id="8" name="TextBox 7">
            <a:extLst>
              <a:ext uri="{FF2B5EF4-FFF2-40B4-BE49-F238E27FC236}">
                <a16:creationId xmlns:a16="http://schemas.microsoft.com/office/drawing/2014/main" id="{D1B4EBBE-E266-4A83-B7FA-9B173F3C100F}"/>
              </a:ext>
            </a:extLst>
          </p:cNvPr>
          <p:cNvSpPr txBox="1"/>
          <p:nvPr/>
        </p:nvSpPr>
        <p:spPr>
          <a:xfrm>
            <a:off x="5866683" y="1661753"/>
            <a:ext cx="4933875" cy="830997"/>
          </a:xfrm>
          <a:prstGeom prst="rect">
            <a:avLst/>
          </a:prstGeom>
          <a:noFill/>
        </p:spPr>
        <p:txBody>
          <a:bodyPr wrap="square">
            <a:spAutoFit/>
          </a:bodyPr>
          <a:lstStyle/>
          <a:p>
            <a:r>
              <a:rPr lang="en-IN" sz="2400" b="1" i="1" dirty="0">
                <a:solidFill>
                  <a:schemeClr val="accent6">
                    <a:lumMod val="75000"/>
                  </a:schemeClr>
                </a:solidFill>
                <a:latin typeface="Liberation Mono"/>
              </a:rPr>
              <a:t>logical_operators</a:t>
            </a:r>
          </a:p>
          <a:p>
            <a:pPr marL="536575"/>
            <a:r>
              <a:rPr lang="en-IN" sz="2200" dirty="0">
                <a:solidFill>
                  <a:srgbClr val="A67F59"/>
                </a:solidFill>
                <a:latin typeface="Liberation Mono"/>
              </a:rPr>
              <a:t> </a:t>
            </a:r>
            <a:r>
              <a:rPr lang="en-IN" sz="2200" dirty="0">
                <a:latin typeface="Liberation Mono"/>
              </a:rPr>
              <a:t>{</a:t>
            </a:r>
            <a:r>
              <a:rPr lang="en-IN" sz="2200" dirty="0">
                <a:solidFill>
                  <a:srgbClr val="A67F59"/>
                </a:solidFill>
                <a:latin typeface="Liberation Mono"/>
              </a:rPr>
              <a:t> AND</a:t>
            </a:r>
            <a:r>
              <a:rPr lang="en-IN" sz="2200" b="0" i="0" dirty="0">
                <a:solidFill>
                  <a:srgbClr val="000000"/>
                </a:solidFill>
                <a:effectLst/>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OR</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NOT</a:t>
            </a:r>
            <a:r>
              <a:rPr lang="en-IN" sz="2200" b="0" i="0" dirty="0">
                <a:solidFill>
                  <a:srgbClr val="000000"/>
                </a:solidFill>
                <a:effectLst/>
                <a:latin typeface="Liberation Mono"/>
              </a:rPr>
              <a:t> </a:t>
            </a:r>
            <a:r>
              <a:rPr lang="en-IN" sz="2200" b="0" i="0" dirty="0">
                <a:effectLst/>
                <a:latin typeface="Liberation Mono"/>
              </a:rPr>
              <a:t>}</a:t>
            </a:r>
            <a:r>
              <a:rPr lang="en-IN" sz="2200" dirty="0">
                <a:solidFill>
                  <a:schemeClr val="bg1">
                    <a:lumMod val="65000"/>
                  </a:schemeClr>
                </a:solidFill>
                <a:latin typeface="Liberation Mono"/>
              </a:rPr>
              <a:t> </a:t>
            </a:r>
          </a:p>
        </p:txBody>
      </p:sp>
      <p:sp>
        <p:nvSpPr>
          <p:cNvPr id="2" name="Rectangle 1">
            <a:extLst>
              <a:ext uri="{FF2B5EF4-FFF2-40B4-BE49-F238E27FC236}">
                <a16:creationId xmlns:a16="http://schemas.microsoft.com/office/drawing/2014/main" id="{AABB492A-9C25-839D-9600-14B9EEAA83E4}"/>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2529110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0" y="4797152"/>
            <a:ext cx="11521280" cy="1877437"/>
          </a:xfrm>
          <a:prstGeom prst="rect">
            <a:avLst/>
          </a:prstGeom>
          <a:noFill/>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AND.</a:t>
            </a:r>
            <a:r>
              <a:rPr lang="en-IN" dirty="0">
                <a:latin typeface="Arial" panose="020B0604020202020204" pitchFamily="34" charset="0"/>
                <a:cs typeface="Arial" panose="020B0604020202020204" pitchFamily="34" charset="0"/>
              </a:rPr>
              <a:t> Evaluates to 1 if all operands are nonzero and not NULL, to 0 if one or more operands are 0, otherwise NULL is returned.</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OR.</a:t>
            </a:r>
            <a:r>
              <a:rPr lang="en-IN"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NOT.</a:t>
            </a:r>
            <a:r>
              <a:rPr lang="en-IN" dirty="0">
                <a:latin typeface="Arial" panose="020B0604020202020204" pitchFamily="34" charset="0"/>
                <a:cs typeface="Arial" panose="020B0604020202020204" pitchFamily="34" charset="0"/>
              </a:rPr>
              <a:t> Evaluates to 1 if the operand is 0, to 0 if the operand is nonzero, and NOT NULL returns NULL.</a:t>
            </a:r>
          </a:p>
        </p:txBody>
      </p:sp>
      <p:graphicFrame>
        <p:nvGraphicFramePr>
          <p:cNvPr id="2" name="Table 1">
            <a:extLst>
              <a:ext uri="{FF2B5EF4-FFF2-40B4-BE49-F238E27FC236}">
                <a16:creationId xmlns:a16="http://schemas.microsoft.com/office/drawing/2014/main" id="{91D6965C-3067-4116-99D3-9F5B4FC2D56D}"/>
              </a:ext>
            </a:extLst>
          </p:cNvPr>
          <p:cNvGraphicFramePr>
            <a:graphicFrameLocks noGrp="1"/>
          </p:cNvGraphicFramePr>
          <p:nvPr>
            <p:extLst>
              <p:ext uri="{D42A27DB-BD31-4B8C-83A1-F6EECF244321}">
                <p14:modId xmlns:p14="http://schemas.microsoft.com/office/powerpoint/2010/main" val="577093940"/>
              </p:ext>
            </p:extLst>
          </p:nvPr>
        </p:nvGraphicFramePr>
        <p:xfrm>
          <a:off x="335360" y="1727517"/>
          <a:ext cx="11377264" cy="2865120"/>
        </p:xfrm>
        <a:graphic>
          <a:graphicData uri="http://schemas.openxmlformats.org/drawingml/2006/table">
            <a:tbl>
              <a:tblPr firstRow="1" bandRow="1">
                <a:tableStyleId>{7E9639D4-E3E2-4D34-9284-5A2195B3D0D7}</a:tableStyleId>
              </a:tblPr>
              <a:tblGrid>
                <a:gridCol w="2157757">
                  <a:extLst>
                    <a:ext uri="{9D8B030D-6E8A-4147-A177-3AD203B41FA5}">
                      <a16:colId xmlns:a16="http://schemas.microsoft.com/office/drawing/2014/main" val="20000"/>
                    </a:ext>
                  </a:extLst>
                </a:gridCol>
                <a:gridCol w="9219507">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Logical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lang="en-IN" sz="1800" dirty="0">
                          <a:solidFill>
                            <a:srgbClr val="0083A2"/>
                          </a:solidFill>
                          <a:latin typeface="Liberation Mono"/>
                          <a:cs typeface="Arial" panose="020B0604020202020204" pitchFamily="34" charset="0"/>
                        </a:rPr>
                        <a:t>  AND</a:t>
                      </a:r>
                    </a:p>
                  </a:txBody>
                  <a:tcPr anchor="ctr"/>
                </a:tc>
                <a:tc>
                  <a:txBody>
                    <a:bodyPr/>
                    <a:lstStyle/>
                    <a:p>
                      <a:r>
                        <a:rPr lang="en-IN" sz="1800" dirty="0">
                          <a:latin typeface="Liberation Mono"/>
                          <a:cs typeface="Arial" panose="020B0604020202020204" pitchFamily="34" charset="0"/>
                        </a:rPr>
                        <a:t>Logical AND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p>
                    <a:p>
                      <a:r>
                        <a:rPr lang="en-IN" sz="1800" kern="1200" dirty="0">
                          <a:solidFill>
                            <a:srgbClr val="0077AA"/>
                          </a:solidFill>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p>
                  </a:txBody>
                  <a:tcPr anchor="ctr"/>
                </a:tc>
                <a:extLst>
                  <a:ext uri="{0D108BD9-81ED-4DB2-BD59-A6C34878D82A}">
                    <a16:rowId xmlns:a16="http://schemas.microsoft.com/office/drawing/2014/main" val="10001"/>
                  </a:ext>
                </a:extLst>
              </a:tr>
              <a:tr h="370840">
                <a:tc>
                  <a:txBody>
                    <a:bodyPr/>
                    <a:lstStyle/>
                    <a:p>
                      <a:r>
                        <a:rPr lang="en-IN" sz="1800" dirty="0">
                          <a:solidFill>
                            <a:srgbClr val="0083A2"/>
                          </a:solidFill>
                          <a:latin typeface="Liberation Mono"/>
                          <a:cs typeface="Arial" panose="020B0604020202020204" pitchFamily="34" charset="0"/>
                        </a:rPr>
                        <a:t>  OR</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Logical OR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kumimoji="0"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2"/>
                  </a:ext>
                </a:extLst>
              </a:tr>
              <a:tr h="370840">
                <a:tc>
                  <a:txBody>
                    <a:bodyPr/>
                    <a:lstStyle/>
                    <a:p>
                      <a:r>
                        <a:rPr lang="en-IN" sz="1800" dirty="0">
                          <a:solidFill>
                            <a:srgbClr val="0083A2"/>
                          </a:solidFill>
                          <a:latin typeface="Liberation Mono"/>
                          <a:cs typeface="Arial" panose="020B0604020202020204" pitchFamily="34" charset="0"/>
                        </a:rPr>
                        <a:t>  NOT</a:t>
                      </a:r>
                      <a:r>
                        <a:rPr lang="en-IN" sz="1800" dirty="0">
                          <a:solidFill>
                            <a:schemeClr val="tx1"/>
                          </a:solidFill>
                          <a:latin typeface="Liberation Mono"/>
                          <a:cs typeface="Arial" panose="020B0604020202020204" pitchFamily="34" charset="0"/>
                        </a:rPr>
                        <a:t>,</a:t>
                      </a:r>
                      <a:r>
                        <a:rPr lang="en-IN" sz="1800" dirty="0">
                          <a:solidFill>
                            <a:srgbClr val="0083A2"/>
                          </a:solidFill>
                          <a:latin typeface="Liberation Mono"/>
                          <a:cs typeface="Arial" panose="020B0604020202020204" pitchFamily="34" charset="0"/>
                        </a:rPr>
                        <a:t> !</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Negates value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a:latin typeface="Liberation Mono"/>
                          <a:cs typeface="Arial" panose="020B0604020202020204" pitchFamily="34" charset="0"/>
                        </a:rPr>
                        <a:t>; </a:t>
                      </a:r>
                      <a:r>
                        <a:rPr lang="en-IN" sz="180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bl>
          </a:graphicData>
        </a:graphic>
      </p:graphicFrame>
      <p:sp>
        <p:nvSpPr>
          <p:cNvPr id="8" name="TextBox 7">
            <a:extLst>
              <a:ext uri="{FF2B5EF4-FFF2-40B4-BE49-F238E27FC236}">
                <a16:creationId xmlns:a16="http://schemas.microsoft.com/office/drawing/2014/main" id="{D622DE69-2C28-45FA-B4D6-D853EA84EE65}"/>
              </a:ext>
            </a:extLst>
          </p:cNvPr>
          <p:cNvSpPr txBox="1"/>
          <p:nvPr/>
        </p:nvSpPr>
        <p:spPr>
          <a:xfrm>
            <a:off x="8112224" y="548680"/>
            <a:ext cx="4051904" cy="984885"/>
          </a:xfrm>
          <a:prstGeom prst="rect">
            <a:avLst/>
          </a:prstGeom>
          <a:noFill/>
        </p:spPr>
        <p:txBody>
          <a:bodyPr wrap="square">
            <a:spAutoFit/>
          </a:bodyPr>
          <a:lstStyle/>
          <a:p>
            <a:r>
              <a:rPr lang="en-IN" dirty="0">
                <a:solidFill>
                  <a:srgbClr val="0077AA"/>
                </a:solidFill>
                <a:latin typeface="Liberation Mono"/>
                <a:cs typeface="Arial" panose="020B0604020202020204" pitchFamily="34" charset="0"/>
              </a:rPr>
              <a:t>WHERE</a:t>
            </a:r>
            <a:r>
              <a:rPr lang="en-IN" dirty="0">
                <a:latin typeface="Liberation Mono"/>
              </a:rPr>
              <a:t> state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'NY'</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rgbClr val="669900"/>
                </a:solidFill>
                <a:latin typeface="Liberation Mono"/>
              </a:rPr>
              <a:t>'CA'</a:t>
            </a:r>
            <a:r>
              <a:rPr lang="en-IN" dirty="0">
                <a:latin typeface="Liberation Mono"/>
              </a:rPr>
              <a:t> </a:t>
            </a:r>
            <a:r>
              <a:rPr lang="en-IN" dirty="0">
                <a:solidFill>
                  <a:srgbClr val="41C60C"/>
                </a:solidFill>
                <a:latin typeface="Liberation Mono"/>
              </a:rPr>
              <a:t>--Illegal</a:t>
            </a:r>
          </a:p>
          <a:p>
            <a:endParaRPr lang="en-IN" sz="100" dirty="0">
              <a:latin typeface="Liberation Mono"/>
            </a:endParaRPr>
          </a:p>
          <a:p>
            <a:r>
              <a:rPr lang="en-IN" dirty="0">
                <a:solidFill>
                  <a:srgbClr val="0077AA"/>
                </a:solidFill>
                <a:latin typeface="Liberation Mono"/>
                <a:cs typeface="Arial" panose="020B0604020202020204" pitchFamily="34" charset="0"/>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&gt;</a:t>
            </a:r>
            <a:r>
              <a:rPr lang="en-IN" dirty="0">
                <a:latin typeface="Liberation Mono"/>
              </a:rPr>
              <a:t> </a:t>
            </a:r>
            <a:r>
              <a:rPr lang="en-IN" dirty="0">
                <a:solidFill>
                  <a:srgbClr val="990055"/>
                </a:solidFill>
                <a:latin typeface="Liberation Mono"/>
              </a:rPr>
              <a:t>20000</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rPr>
              <a:t> </a:t>
            </a:r>
            <a:r>
              <a:rPr lang="en-IN" dirty="0">
                <a:solidFill>
                  <a:srgbClr val="990055"/>
                </a:solidFill>
                <a:latin typeface="Liberation Mono"/>
              </a:rPr>
              <a:t>30000</a:t>
            </a:r>
            <a:r>
              <a:rPr lang="en-IN" dirty="0">
                <a:latin typeface="Liberation Mono"/>
              </a:rPr>
              <a:t> </a:t>
            </a:r>
            <a:r>
              <a:rPr lang="en-IN" dirty="0">
                <a:solidFill>
                  <a:srgbClr val="41C60C"/>
                </a:solidFill>
                <a:latin typeface="Liberation Mono"/>
              </a:rPr>
              <a:t>–Illegal</a:t>
            </a:r>
          </a:p>
          <a:p>
            <a:endParaRPr lang="en-US" sz="100" dirty="0">
              <a:solidFill>
                <a:schemeClr val="tx1">
                  <a:lumMod val="75000"/>
                  <a:lumOff val="25000"/>
                </a:schemeClr>
              </a:solidFill>
              <a:latin typeface="Liberation Mono"/>
            </a:endParaRPr>
          </a:p>
          <a:p>
            <a:r>
              <a:rPr lang="en-US" dirty="0">
                <a:solidFill>
                  <a:srgbClr val="0077AA"/>
                </a:solidFill>
                <a:latin typeface="Liberation Mono"/>
                <a:cs typeface="Arial" panose="020B0604020202020204" pitchFamily="34" charset="0"/>
              </a:rPr>
              <a:t>WHERE</a:t>
            </a:r>
            <a:r>
              <a:rPr lang="en-US" dirty="0">
                <a:solidFill>
                  <a:schemeClr val="tx1">
                    <a:lumMod val="75000"/>
                    <a:lumOff val="25000"/>
                  </a:schemeClr>
                </a:solidFill>
                <a:latin typeface="Liberation Mono"/>
              </a:rPr>
              <a:t> </a:t>
            </a:r>
            <a:r>
              <a:rPr lang="en-US" dirty="0">
                <a:latin typeface="Liberation Mono"/>
              </a:rPr>
              <a:t>state</a:t>
            </a:r>
            <a:r>
              <a:rPr lang="en-US" dirty="0">
                <a:solidFill>
                  <a:schemeClr val="tx1">
                    <a:lumMod val="75000"/>
                    <a:lumOff val="25000"/>
                  </a:schemeClr>
                </a:solidFill>
                <a:latin typeface="Liberation Mono"/>
              </a:rPr>
              <a:t> </a:t>
            </a:r>
            <a:r>
              <a:rPr lang="en-US" dirty="0">
                <a:solidFill>
                  <a:srgbClr val="A67F59"/>
                </a:solidFill>
                <a:latin typeface="Liberation Mono"/>
              </a:rPr>
              <a:t>NOT</a:t>
            </a:r>
            <a:r>
              <a:rPr lang="en-US" dirty="0">
                <a:solidFill>
                  <a:schemeClr val="tx1">
                    <a:lumMod val="75000"/>
                    <a:lumOff val="25000"/>
                  </a:schemeClr>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chemeClr val="tx1">
                    <a:lumMod val="75000"/>
                    <a:lumOff val="25000"/>
                  </a:schemeClr>
                </a:solidFill>
                <a:latin typeface="Liberation Mono"/>
              </a:rPr>
              <a:t> </a:t>
            </a:r>
            <a:r>
              <a:rPr lang="en-US" dirty="0">
                <a:solidFill>
                  <a:srgbClr val="669900"/>
                </a:solidFill>
                <a:latin typeface="Liberation Mono"/>
              </a:rPr>
              <a:t>'CA'</a:t>
            </a:r>
            <a:r>
              <a:rPr lang="en-US" dirty="0">
                <a:solidFill>
                  <a:schemeClr val="tx1">
                    <a:lumMod val="75000"/>
                    <a:lumOff val="25000"/>
                  </a:schemeClr>
                </a:solidFill>
                <a:latin typeface="Liberation Mono"/>
              </a:rPr>
              <a:t>     </a:t>
            </a:r>
            <a:r>
              <a:rPr lang="en-US" dirty="0">
                <a:solidFill>
                  <a:srgbClr val="41C60C"/>
                </a:solidFill>
                <a:latin typeface="Liberation Mono"/>
              </a:rPr>
              <a:t>--Illegal</a:t>
            </a:r>
            <a:endParaRPr lang="en-IN" dirty="0">
              <a:solidFill>
                <a:srgbClr val="41C60C"/>
              </a:solidFill>
              <a:latin typeface="Liberation Mono"/>
            </a:endParaRPr>
          </a:p>
        </p:txBody>
      </p:sp>
      <p:sp>
        <p:nvSpPr>
          <p:cNvPr id="3" name="Rectangle 2">
            <a:extLst>
              <a:ext uri="{FF2B5EF4-FFF2-40B4-BE49-F238E27FC236}">
                <a16:creationId xmlns:a16="http://schemas.microsoft.com/office/drawing/2014/main" id="{72D78E74-37CC-F442-E75F-22100305439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409196845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graphicFrame>
        <p:nvGraphicFramePr>
          <p:cNvPr id="3" name="Table 2"/>
          <p:cNvGraphicFramePr>
            <a:graphicFrameLocks noGrp="1"/>
          </p:cNvGraphicFramePr>
          <p:nvPr/>
        </p:nvGraphicFramePr>
        <p:xfrm>
          <a:off x="335360" y="1605136"/>
          <a:ext cx="11593288" cy="1889748"/>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424936">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Comparison Functions and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kumimoji="0" lang="en-IN" sz="1800" kern="1200" dirty="0">
                          <a:solidFill>
                            <a:srgbClr val="0083A2"/>
                          </a:solidFill>
                          <a:latin typeface="Liberation Mono"/>
                          <a:ea typeface="+mn-ea"/>
                          <a:cs typeface="Arial" panose="020B0604020202020204" pitchFamily="34" charset="0"/>
                        </a:rPr>
                        <a:t>  LEAST(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smallest argument.</a:t>
                      </a:r>
                    </a:p>
                  </a:txBody>
                  <a:tcPr anchor="ctr"/>
                </a:tc>
                <a:extLst>
                  <a:ext uri="{0D108BD9-81ED-4DB2-BD59-A6C34878D82A}">
                    <a16:rowId xmlns:a16="http://schemas.microsoft.com/office/drawing/2014/main" val="10001"/>
                  </a:ext>
                </a:extLst>
              </a:tr>
              <a:tr h="370840">
                <a:tc>
                  <a:txBody>
                    <a:bodyPr/>
                    <a:lstStyle/>
                    <a:p>
                      <a:r>
                        <a:rPr kumimoji="0" lang="en-IN" sz="1800" kern="1200" dirty="0">
                          <a:solidFill>
                            <a:srgbClr val="0083A2"/>
                          </a:solidFill>
                          <a:latin typeface="Liberation Mono"/>
                          <a:ea typeface="+mn-ea"/>
                          <a:cs typeface="Arial" panose="020B0604020202020204" pitchFamily="34" charset="0"/>
                        </a:rPr>
                        <a:t>  GREATEST(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largest argument.</a:t>
                      </a:r>
                    </a:p>
                  </a:txBody>
                  <a:tcPr anchor="ctr"/>
                </a:tc>
                <a:extLst>
                  <a:ext uri="{0D108BD9-81ED-4DB2-BD59-A6C34878D82A}">
                    <a16:rowId xmlns:a16="http://schemas.microsoft.com/office/drawing/2014/main" val="10002"/>
                  </a:ext>
                </a:extLst>
              </a:tr>
              <a:tr h="370840">
                <a:tc>
                  <a:txBody>
                    <a:bodyPr/>
                    <a:lstStyle/>
                    <a:p>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US" sz="1800" dirty="0">
                          <a:latin typeface="Liberation Mono"/>
                          <a:cs typeface="Arial" panose="020B0604020202020204" pitchFamily="34" charset="0"/>
                        </a:rPr>
                        <a:t>Multiple columns in expr. (sub-query returning multiple columns to compare)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r h="370840">
                <a:tc>
                  <a:txBody>
                    <a:bodyPr/>
                    <a:lstStyle/>
                    <a:p>
                      <a:r>
                        <a:rPr kumimoji="0" lang="en-IN" sz="1800" kern="1200" dirty="0">
                          <a:solidFill>
                            <a:srgbClr val="0083A2"/>
                          </a:solidFill>
                          <a:latin typeface="Liberation Mono"/>
                          <a:ea typeface="+mn-ea"/>
                          <a:cs typeface="Arial" panose="020B0604020202020204" pitchFamily="34" charset="0"/>
                        </a:rPr>
                        <a:t>  COALESCE(</a:t>
                      </a:r>
                      <a:r>
                        <a:rPr kumimoji="0" lang="en-IN" sz="1800" kern="1200" dirty="0">
                          <a:solidFill>
                            <a:schemeClr val="tx1">
                              <a:lumMod val="65000"/>
                              <a:lumOff val="35000"/>
                            </a:schemeClr>
                          </a:solidFill>
                          <a:latin typeface="Liberation Mono"/>
                          <a:ea typeface="+mn-ea"/>
                          <a:cs typeface="Arial" panose="020B0604020202020204" pitchFamily="34" charset="0"/>
                        </a:rPr>
                        <a:t>value</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marL="91428" marR="91428" marT="45714" marB="45714" anchor="ctr"/>
                </a:tc>
                <a:tc>
                  <a:txBody>
                    <a:bodyPr/>
                    <a:lstStyle/>
                    <a:p>
                      <a:r>
                        <a:rPr lang="en-IN" sz="1900" dirty="0">
                          <a:latin typeface="Liberation Mono"/>
                          <a:cs typeface="Arial" panose="020B0604020202020204" pitchFamily="34" charset="0"/>
                        </a:rPr>
                        <a:t>Returns the first non-NULL value in the list, or NULL if there are no non-NULL values.</a:t>
                      </a:r>
                    </a:p>
                  </a:txBody>
                  <a:tcPr marL="91428" marR="91428" marT="45714" marB="45714" anchor="ctr"/>
                </a:tc>
                <a:extLst>
                  <a:ext uri="{0D108BD9-81ED-4DB2-BD59-A6C34878D82A}">
                    <a16:rowId xmlns:a16="http://schemas.microsoft.com/office/drawing/2014/main" val="658137126"/>
                  </a:ext>
                </a:extLst>
              </a:tr>
            </a:tbl>
          </a:graphicData>
        </a:graphic>
      </p:graphicFrame>
      <p:sp>
        <p:nvSpPr>
          <p:cNvPr id="6" name="Rectangle 5"/>
          <p:cNvSpPr/>
          <p:nvPr/>
        </p:nvSpPr>
        <p:spPr>
          <a:xfrm>
            <a:off x="334032" y="3784391"/>
            <a:ext cx="11449272" cy="2092881"/>
          </a:xfrm>
          <a:prstGeom prst="rect">
            <a:avLst/>
          </a:prstGeom>
          <a:solidFill>
            <a:schemeClr val="bg1"/>
          </a:solidFill>
        </p:spPr>
        <p:txBody>
          <a:bodyPr wrap="square">
            <a:spAutoFit/>
          </a:bodyPr>
          <a:lstStyle/>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30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10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p>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null,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null</a:t>
            </a:r>
            <a:endParaRPr lang="en-US" sz="2000" dirty="0">
              <a:solidFill>
                <a:srgbClr val="669900"/>
              </a:solidFill>
              <a:latin typeface="Liberation Mono"/>
            </a:endParaRPr>
          </a:p>
          <a:p>
            <a:pPr latinLnBrk="1"/>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lumMod val="75000"/>
                    <a:lumOff val="25000"/>
                  </a:schemeClr>
                </a:solidFill>
                <a:latin typeface="Liberation Mono"/>
                <a:cs typeface="Arial" panose="020B0604020202020204" pitchFamily="34" charset="0"/>
              </a:rPr>
              <a:t> ,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null</a:t>
            </a:r>
          </a:p>
          <a:p>
            <a:pPr latinLnBrk="1"/>
            <a:endParaRPr lang="en-US" sz="2000" dirty="0">
              <a:solidFill>
                <a:srgbClr val="669900"/>
              </a:solidFill>
              <a:latin typeface="Liberation Mono"/>
            </a:endParaRPr>
          </a:p>
          <a:p>
            <a:pPr marL="342900" indent="-342900" latinLnBrk="1">
              <a:buFont typeface="Arial" panose="020B0604020202020204" pitchFamily="34" charset="0"/>
              <a:buChar char="•"/>
            </a:pP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US" sz="2000" dirty="0">
                <a:solidFill>
                  <a:srgbClr val="A67F59"/>
                </a:solidFill>
                <a:latin typeface="Liberation Mono"/>
              </a:rPr>
              <a:t>*</a:t>
            </a:r>
            <a:r>
              <a:rPr lang="en-US" sz="2000" dirty="0">
                <a:solidFill>
                  <a:srgbClr val="0077AA"/>
                </a:solidFill>
                <a:latin typeface="Liberation Mono"/>
                <a:ea typeface="Times New Roman" panose="02020603050405020304" pitchFamily="18" charset="0"/>
                <a:cs typeface="Arial" panose="020B0604020202020204" pitchFamily="34" charset="0"/>
              </a:rPr>
              <a:t> FROM </a:t>
            </a:r>
            <a:r>
              <a:rPr lang="en-IN" sz="2000" dirty="0">
                <a:latin typeface="Liberation Mono"/>
                <a:cs typeface="Arial" panose="020B0604020202020204" pitchFamily="34" charset="0"/>
              </a:rPr>
              <a:t>emp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latin typeface="Liberation Mono"/>
                <a:ea typeface="Times New Roman" panose="02020603050405020304" pitchFamily="18" charset="0"/>
                <a:cs typeface="Arial" panose="020B0604020202020204" pitchFamily="34" charset="0"/>
              </a:rPr>
              <a:t>pwd</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solidFill>
                  <a:schemeClr val="accent5">
                    <a:lumMod val="7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IN" sz="2000" dirty="0">
                <a:latin typeface="Liberation Mono"/>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latin typeface="Liberation Mono"/>
                <a:cs typeface="Arial" panose="020B0604020202020204" pitchFamily="34" charset="0"/>
              </a:rPr>
              <a:t> pwd </a:t>
            </a:r>
            <a:r>
              <a:rPr lang="en-US" sz="2000" dirty="0">
                <a:solidFill>
                  <a:srgbClr val="0077AA"/>
                </a:solidFill>
                <a:latin typeface="Liberation Mono"/>
                <a:ea typeface="Times New Roman" panose="02020603050405020304" pitchFamily="18" charset="0"/>
                <a:cs typeface="Arial" panose="020B0604020202020204" pitchFamily="34" charset="0"/>
              </a:rPr>
              <a:t>FROM </a:t>
            </a:r>
            <a:r>
              <a:rPr lang="en-IN" sz="2000" dirty="0">
                <a:latin typeface="Liberation Mono"/>
                <a:cs typeface="Arial" panose="020B0604020202020204" pitchFamily="34" charset="0"/>
              </a:rPr>
              <a:t>dept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latin typeface="Liberation Mono"/>
                <a:ea typeface="Times New Roman" panose="02020603050405020304" pitchFamily="18" charset="0"/>
                <a:cs typeface="Arial" panose="020B0604020202020204" pitchFamily="34" charset="0"/>
              </a:rPr>
              <a:t>deptno </a:t>
            </a:r>
            <a:r>
              <a:rPr lang="en-IN" sz="2000"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 </a:t>
            </a:r>
            <a:r>
              <a:rPr lang="en-IN" sz="2000" dirty="0">
                <a:solidFill>
                  <a:srgbClr val="990055"/>
                </a:solidFill>
                <a:latin typeface="Liberation Mono"/>
              </a:rPr>
              <a:t>30</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BB4FCC00-187A-7FEB-A338-C791737B9ABF}"/>
              </a:ext>
            </a:extLst>
          </p:cNvPr>
          <p:cNvSpPr/>
          <p:nvPr/>
        </p:nvSpPr>
        <p:spPr>
          <a:xfrm>
            <a:off x="263352" y="5941149"/>
            <a:ext cx="11430936" cy="800219"/>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If any argument is NULL, the both functions return NULLs immediately without doing any comparison..</a:t>
            </a:r>
          </a:p>
        </p:txBody>
      </p:sp>
      <p:sp>
        <p:nvSpPr>
          <p:cNvPr id="2" name="Rectangle 1">
            <a:extLst>
              <a:ext uri="{FF2B5EF4-FFF2-40B4-BE49-F238E27FC236}">
                <a16:creationId xmlns:a16="http://schemas.microsoft.com/office/drawing/2014/main" id="{753CF696-C27B-2528-9A33-8C74E8B5955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88770538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51384" y="1944121"/>
            <a:ext cx="9001000" cy="129266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a:t>
            </a:r>
            <a:r>
              <a:rPr lang="en-US" dirty="0">
                <a:solidFill>
                  <a:srgbClr val="990055"/>
                </a:solidFill>
                <a:latin typeface="Liberation Mono"/>
              </a:rPr>
              <a:t>3000</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hiredate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'1981-07-19';</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solidFill>
                <a:srgbClr val="0077AA"/>
              </a:solidFill>
              <a:latin typeface="Liberation Mono"/>
              <a:cs typeface="Arial" panose="020B0604020202020204" pitchFamily="34" charset="0"/>
            </a:endParaRPr>
          </a:p>
        </p:txBody>
      </p:sp>
      <p:sp>
        <p:nvSpPr>
          <p:cNvPr id="3" name="Rectangle 2">
            <a:extLst>
              <a:ext uri="{FF2B5EF4-FFF2-40B4-BE49-F238E27FC236}">
                <a16:creationId xmlns:a16="http://schemas.microsoft.com/office/drawing/2014/main" id="{A67E0234-B95F-586F-2F81-EA9BBC3F829C}"/>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300481880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combining and &amp; or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65616" y="1772816"/>
            <a:ext cx="11147008" cy="169277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US" dirty="0">
                <a:solidFill>
                  <a:schemeClr val="accent5">
                    <a:lumMod val="75000"/>
                  </a:schemeClr>
                </a:solidFill>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US" dirty="0">
                <a:solidFill>
                  <a:schemeClr val="bg1">
                    <a:lumMod val="65000"/>
                  </a:schemeClr>
                </a:solidFill>
                <a:latin typeface="Liberation Mono"/>
                <a:cs typeface="Arial" panose="020B0604020202020204" pitchFamily="34" charset="0"/>
              </a:rPr>
              <a:t>(</a:t>
            </a:r>
            <a:r>
              <a:rPr lang="en-US" dirty="0">
                <a:latin typeface="Liberation Mono"/>
              </a:rPr>
              <a:t>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IN" dirty="0">
                <a:solidFill>
                  <a:schemeClr val="bg1">
                    <a:lumMod val="65000"/>
                  </a:schemeClr>
                </a:solidFill>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p:txBody>
      </p:sp>
      <p:sp>
        <p:nvSpPr>
          <p:cNvPr id="26" name="Rectangle 25">
            <a:extLst>
              <a:ext uri="{FF2B5EF4-FFF2-40B4-BE49-F238E27FC236}">
                <a16:creationId xmlns:a16="http://schemas.microsoft.com/office/drawing/2014/main" id="{D9C09721-8B76-468C-8E3F-20B71CD7DC23}"/>
              </a:ext>
            </a:extLst>
          </p:cNvPr>
          <p:cNvSpPr/>
          <p:nvPr/>
        </p:nvSpPr>
        <p:spPr>
          <a:xfrm>
            <a:off x="565616" y="755241"/>
            <a:ext cx="11060767" cy="98488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a:p>
            <a:endParaRPr lang="en-US" sz="800" dirty="0">
              <a:solidFill>
                <a:srgbClr val="006C86"/>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EA261761-2C8C-D689-B45D-3D62C3898577}"/>
              </a:ext>
            </a:extLst>
          </p:cNvPr>
          <p:cNvSpPr/>
          <p:nvPr/>
        </p:nvSpPr>
        <p:spPr>
          <a:xfrm>
            <a:off x="551384" y="3884855"/>
            <a:ext cx="11161240" cy="1231106"/>
          </a:xfrm>
          <a:prstGeom prst="rect">
            <a:avLst/>
          </a:prstGeom>
        </p:spPr>
        <p:txBody>
          <a:bodyPr wrap="square">
            <a:spAutoFit/>
          </a:bodyPr>
          <a:lstStyle/>
          <a:p>
            <a:pPr marL="342900" indent="-342900">
              <a:buFont typeface="+mj-lt"/>
              <a:buAutoNum type="arabicPeriod"/>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52B30916-73B7-1582-2B7E-27E63A73AD48}"/>
              </a:ext>
            </a:extLst>
          </p:cNvPr>
          <p:cNvSpPr/>
          <p:nvPr/>
        </p:nvSpPr>
        <p:spPr>
          <a:xfrm>
            <a:off x="551384" y="5438254"/>
            <a:ext cx="11161240" cy="1231106"/>
          </a:xfrm>
          <a:prstGeom prst="rect">
            <a:avLst/>
          </a:prstGeom>
        </p:spPr>
        <p:txBody>
          <a:bodyPr wrap="square">
            <a:spAutoFit/>
          </a:bodyPr>
          <a:lstStyle/>
          <a:p>
            <a:pPr marL="342900" indent="-342900">
              <a:buFont typeface="+mj-lt"/>
              <a:buAutoNum type="arabicPeriod" startAt="2"/>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startAt="2"/>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a:t>
            </a:r>
          </a:p>
        </p:txBody>
      </p:sp>
      <p:cxnSp>
        <p:nvCxnSpPr>
          <p:cNvPr id="8" name="Straight Connector 7">
            <a:extLst>
              <a:ext uri="{FF2B5EF4-FFF2-40B4-BE49-F238E27FC236}">
                <a16:creationId xmlns:a16="http://schemas.microsoft.com/office/drawing/2014/main" id="{4FA66ED2-1E8E-0ABD-8873-5A9408FF8EE8}"/>
              </a:ext>
            </a:extLst>
          </p:cNvPr>
          <p:cNvCxnSpPr/>
          <p:nvPr/>
        </p:nvCxnSpPr>
        <p:spPr>
          <a:xfrm>
            <a:off x="263352" y="5301208"/>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4A2901F-9A04-18BB-EBB8-5FE52EDD6F7B}"/>
              </a:ext>
            </a:extLst>
          </p:cNvPr>
          <p:cNvCxnSpPr/>
          <p:nvPr/>
        </p:nvCxnSpPr>
        <p:spPr>
          <a:xfrm>
            <a:off x="263352" y="3717032"/>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579355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1345" y="2343347"/>
            <a:ext cx="11809310" cy="2957861"/>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False</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True</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IN" dirty="0">
                <a:solidFill>
                  <a:srgbClr val="FF0000"/>
                </a:solidFill>
                <a:latin typeface="Liberation Mono"/>
              </a:rPr>
              <a:t>//error</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a:t>
            </a:r>
            <a:endParaRPr lang="en-IN" dirty="0">
              <a:solidFill>
                <a:srgbClr val="000000"/>
              </a:solidFill>
              <a:latin typeface="Liberation Mono"/>
            </a:endParaRPr>
          </a:p>
        </p:txBody>
      </p:sp>
      <p:sp>
        <p:nvSpPr>
          <p:cNvPr id="7" name="Rectangle 6">
            <a:extLst>
              <a:ext uri="{FF2B5EF4-FFF2-40B4-BE49-F238E27FC236}">
                <a16:creationId xmlns:a16="http://schemas.microsoft.com/office/drawing/2014/main" id="{32A8932D-8AA5-42D7-AFFB-4E37DCD8A25C}"/>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10" name="TextBox 9">
            <a:extLst>
              <a:ext uri="{FF2B5EF4-FFF2-40B4-BE49-F238E27FC236}">
                <a16:creationId xmlns:a16="http://schemas.microsoft.com/office/drawing/2014/main" id="{2FB15718-7927-4F9F-895B-45A754CB6FBD}"/>
              </a:ext>
            </a:extLst>
          </p:cNvPr>
          <p:cNvSpPr txBox="1"/>
          <p:nvPr/>
        </p:nvSpPr>
        <p:spPr>
          <a:xfrm>
            <a:off x="191345" y="1841028"/>
            <a:ext cx="6096000" cy="369332"/>
          </a:xfrm>
          <a:prstGeom prst="rect">
            <a:avLst/>
          </a:prstGeom>
          <a:noFill/>
        </p:spPr>
        <p:txBody>
          <a:bodyPr wrap="square">
            <a:spAutoFit/>
          </a:bodyPr>
          <a:lstStyle/>
          <a:p>
            <a:r>
              <a:rPr lang="en-IN" sz="1800" dirty="0">
                <a:effectLst/>
                <a:latin typeface="Arial" panose="020B0604020202020204" pitchFamily="34" charset="0"/>
                <a:ea typeface="Calibri" panose="020F0502020204030204" pitchFamily="34" charset="0"/>
              </a:rPr>
              <a:t>What will be the output of the following statement?</a:t>
            </a:r>
            <a:endParaRPr lang="en-IN" dirty="0"/>
          </a:p>
        </p:txBody>
      </p:sp>
      <p:sp>
        <p:nvSpPr>
          <p:cNvPr id="2" name="Rectangle 1">
            <a:extLst>
              <a:ext uri="{FF2B5EF4-FFF2-40B4-BE49-F238E27FC236}">
                <a16:creationId xmlns:a16="http://schemas.microsoft.com/office/drawing/2014/main" id="{458D1220-9B68-73CD-B721-022B22B86C6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02088376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in</a:t>
            </a:r>
          </a:p>
        </p:txBody>
      </p:sp>
      <p:sp>
        <p:nvSpPr>
          <p:cNvPr id="5" name="TextBox 4">
            <a:extLst>
              <a:ext uri="{FF2B5EF4-FFF2-40B4-BE49-F238E27FC236}">
                <a16:creationId xmlns:a16="http://schemas.microsoft.com/office/drawing/2014/main" id="{142B9D1F-A5E8-4727-8C70-76D93288CF6E}"/>
              </a:ext>
            </a:extLst>
          </p:cNvPr>
          <p:cNvSpPr txBox="1"/>
          <p:nvPr/>
        </p:nvSpPr>
        <p:spPr>
          <a:xfrm>
            <a:off x="407368" y="4289028"/>
            <a:ext cx="3240360" cy="2308324"/>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rgbClr val="0077AA"/>
                </a:solidFill>
                <a:latin typeface="Liberation Mono"/>
                <a:cs typeface="Times New Roman" panose="02020603050405020304" pitchFamily="18" charset="0"/>
              </a:rPr>
              <a:t>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a:t>
            </a:r>
            <a:r>
              <a:rPr lang="en-US" dirty="0">
                <a:solidFill>
                  <a:schemeClr val="bg1">
                    <a:lumMod val="65000"/>
                  </a:schemeClr>
                </a:solidFill>
                <a:latin typeface="Liberation Mono"/>
              </a:rPr>
              <a:t>(</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endParaRPr lang="en-US" dirty="0">
              <a:solidFill>
                <a:srgbClr val="669900"/>
              </a:solidFill>
              <a:latin typeface="Liberation Mono"/>
            </a:endParaRPr>
          </a:p>
          <a:p>
            <a:r>
              <a:rPr lang="en-US" dirty="0">
                <a:solidFill>
                  <a:schemeClr val="bg1">
                    <a:lumMod val="65000"/>
                  </a:schemeClr>
                </a:solidFill>
                <a:latin typeface="Liberation Mono"/>
              </a:rPr>
              <a:t>)</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8CF94663-BBE3-4026-81B1-49A641D83E9C}"/>
              </a:ext>
            </a:extLst>
          </p:cNvPr>
          <p:cNvSpPr txBox="1"/>
          <p:nvPr/>
        </p:nvSpPr>
        <p:spPr>
          <a:xfrm>
            <a:off x="4439816" y="5085184"/>
            <a:ext cx="7330302"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US" dirty="0">
              <a:solidFill>
                <a:schemeClr val="bg1">
                  <a:lumMod val="65000"/>
                </a:schemeClr>
              </a:solidFill>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US" dirty="0">
                <a:solidFill>
                  <a:srgbClr val="0077AA"/>
                </a:solidFill>
                <a:latin typeface="Liberation Mono"/>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IN" dirty="0">
              <a:solidFill>
                <a:schemeClr val="bg1">
                  <a:lumMod val="65000"/>
                </a:schemeClr>
              </a:solidFill>
              <a:latin typeface="Liberation Mono"/>
            </a:endParaRPr>
          </a:p>
        </p:txBody>
      </p:sp>
      <p:sp>
        <p:nvSpPr>
          <p:cNvPr id="9" name="TextBox 8">
            <a:extLst>
              <a:ext uri="{FF2B5EF4-FFF2-40B4-BE49-F238E27FC236}">
                <a16:creationId xmlns:a16="http://schemas.microsoft.com/office/drawing/2014/main" id="{F54D5AB8-8903-4E62-B6C5-C2E30DFBA159}"/>
              </a:ext>
            </a:extLst>
          </p:cNvPr>
          <p:cNvSpPr txBox="1"/>
          <p:nvPr/>
        </p:nvSpPr>
        <p:spPr>
          <a:xfrm>
            <a:off x="263352" y="3228945"/>
            <a:ext cx="11593288" cy="707886"/>
          </a:xfrm>
          <a:prstGeom prst="rect">
            <a:avLst/>
          </a:prstGeom>
          <a:noFill/>
        </p:spPr>
        <p:txBody>
          <a:bodyPr wrap="square">
            <a:spAutoFit/>
          </a:bodyPr>
          <a:lstStyle/>
          <a:p>
            <a:r>
              <a:rPr lang="en-US" sz="2000" dirty="0">
                <a:latin typeface="Palatino Linotype" panose="02040502050505030304" pitchFamily="18" charset="0"/>
              </a:rPr>
              <a:t>The IN statement is used in a WHERE clause to choose items from a set. The IN  operator allows you to determine if a specified value matches any value in a set of values or value returned by a subquery. </a:t>
            </a:r>
            <a:endParaRPr lang="en-IN" sz="2000" dirty="0">
              <a:latin typeface="Palatino Linotype" panose="02040502050505030304" pitchFamily="18" charset="0"/>
            </a:endParaRPr>
          </a:p>
        </p:txBody>
      </p:sp>
      <p:sp>
        <p:nvSpPr>
          <p:cNvPr id="6" name="Arrow: Right 5">
            <a:extLst>
              <a:ext uri="{FF2B5EF4-FFF2-40B4-BE49-F238E27FC236}">
                <a16:creationId xmlns:a16="http://schemas.microsoft.com/office/drawing/2014/main" id="{940FB959-5320-4C0C-AE21-59357F76CDDA}"/>
              </a:ext>
            </a:extLst>
          </p:cNvPr>
          <p:cNvSpPr/>
          <p:nvPr/>
        </p:nvSpPr>
        <p:spPr>
          <a:xfrm>
            <a:off x="2423592" y="5107612"/>
            <a:ext cx="1860508" cy="335578"/>
          </a:xfrm>
          <a:prstGeom prst="rightArrow">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28" name="Table 27">
            <a:extLst>
              <a:ext uri="{FF2B5EF4-FFF2-40B4-BE49-F238E27FC236}">
                <a16:creationId xmlns:a16="http://schemas.microsoft.com/office/drawing/2014/main" id="{59A51FE3-66CF-4F1E-8C7D-783238631C6B}"/>
              </a:ext>
            </a:extLst>
          </p:cNvPr>
          <p:cNvGraphicFramePr>
            <a:graphicFrameLocks noGrp="1"/>
          </p:cNvGraphicFramePr>
          <p:nvPr/>
        </p:nvGraphicFramePr>
        <p:xfrm>
          <a:off x="4867268" y="6237312"/>
          <a:ext cx="6053268" cy="426720"/>
        </p:xfrm>
        <a:graphic>
          <a:graphicData uri="http://schemas.openxmlformats.org/drawingml/2006/table">
            <a:tbl>
              <a:tblPr/>
              <a:tblGrid>
                <a:gridCol w="2506905">
                  <a:extLst>
                    <a:ext uri="{9D8B030D-6E8A-4147-A177-3AD203B41FA5}">
                      <a16:colId xmlns:a16="http://schemas.microsoft.com/office/drawing/2014/main" val="4286149586"/>
                    </a:ext>
                  </a:extLst>
                </a:gridCol>
                <a:gridCol w="3546363">
                  <a:extLst>
                    <a:ext uri="{9D8B030D-6E8A-4147-A177-3AD203B41FA5}">
                      <a16:colId xmlns:a16="http://schemas.microsoft.com/office/drawing/2014/main" val="438706697"/>
                    </a:ext>
                  </a:extLst>
                </a:gridCol>
              </a:tblGrid>
              <a:tr h="318624">
                <a:tc>
                  <a:txBody>
                    <a:bodyPr/>
                    <a:lstStyle/>
                    <a:p>
                      <a:pPr fontAlgn="t"/>
                      <a:r>
                        <a:rPr lang="en-IN" b="1" dirty="0">
                          <a:effectLst/>
                          <a:latin typeface="Palatino Linotype" panose="02040502050505030304" pitchFamily="18" charset="0"/>
                        </a:rPr>
                        <a:t>A</a:t>
                      </a:r>
                      <a:r>
                        <a:rPr lang="en-IN" dirty="0">
                          <a:effectLst/>
                          <a:latin typeface="Palatino Linotype" panose="02040502050505030304" pitchFamily="18" charset="0"/>
                        </a:rPr>
                        <a:t> IN (</a:t>
                      </a:r>
                      <a:r>
                        <a:rPr lang="en-IN" b="1" i="1" dirty="0">
                          <a:effectLst/>
                          <a:latin typeface="Palatino Linotype" panose="02040502050505030304" pitchFamily="18" charset="0"/>
                        </a:rPr>
                        <a:t>B1</a:t>
                      </a:r>
                      <a:r>
                        <a:rPr lang="en-IN" dirty="0">
                          <a:effectLst/>
                          <a:latin typeface="Palatino Linotype" panose="02040502050505030304" pitchFamily="18" charset="0"/>
                        </a:rPr>
                        <a:t>, </a:t>
                      </a:r>
                      <a:r>
                        <a:rPr lang="en-IN" b="1" i="1" dirty="0">
                          <a:effectLst/>
                          <a:latin typeface="Palatino Linotype" panose="02040502050505030304" pitchFamily="18" charset="0"/>
                        </a:rPr>
                        <a:t>B2</a:t>
                      </a:r>
                      <a:r>
                        <a:rPr lang="en-IN" dirty="0">
                          <a:effectLst/>
                          <a:latin typeface="Palatino Linotype" panose="02040502050505030304" pitchFamily="18" charset="0"/>
                        </a:rPr>
                        <a:t>, </a:t>
                      </a:r>
                      <a:r>
                        <a:rPr lang="en-IN" b="1" i="1" dirty="0">
                          <a:effectLst/>
                          <a:latin typeface="Palatino Linotype" panose="02040502050505030304" pitchFamily="18" charset="0"/>
                        </a:rPr>
                        <a:t>B3</a:t>
                      </a:r>
                      <a:r>
                        <a:rPr lang="en-IN" dirty="0">
                          <a:effectLst/>
                          <a:latin typeface="Palatino Linotype" panose="02040502050505030304" pitchFamily="18" charset="0"/>
                        </a:rPr>
                        <a:t>, etc.)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found in the list (B1, B2, etc.)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3" name="Rectangle 2">
            <a:extLst>
              <a:ext uri="{FF2B5EF4-FFF2-40B4-BE49-F238E27FC236}">
                <a16:creationId xmlns:a16="http://schemas.microsoft.com/office/drawing/2014/main" id="{1C87E94E-9DD5-4559-156E-09B31EBF8650}"/>
              </a:ext>
            </a:extLst>
          </p:cNvPr>
          <p:cNvSpPr/>
          <p:nvPr/>
        </p:nvSpPr>
        <p:spPr>
          <a:xfrm>
            <a:off x="335361" y="548680"/>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Tree>
    <p:extLst>
      <p:ext uri="{BB962C8B-B14F-4D97-AF65-F5344CB8AC3E}">
        <p14:creationId xmlns:p14="http://schemas.microsoft.com/office/powerpoint/2010/main" val="279604607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48000"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1" y="910361"/>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
        <p:nvSpPr>
          <p:cNvPr id="3" name="Rectangle 2"/>
          <p:cNvSpPr/>
          <p:nvPr/>
        </p:nvSpPr>
        <p:spPr>
          <a:xfrm>
            <a:off x="335359" y="4910097"/>
            <a:ext cx="11665297" cy="183127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Returns TRUE if row value on the left side is equal to one of values on the right side, FALSE if all comparison operations were evaluated to FALSE or right side has no values, and UNKNOWN otherwise. This operation is logically equivalent to OR between comparison operations comparing left side and each value from the right side.</a:t>
            </a:r>
            <a:endParaRPr lang="en-IN"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8FED9E5D-757B-1D3B-1CFF-CBC9D586649F}"/>
              </a:ext>
            </a:extLst>
          </p:cNvPr>
          <p:cNvSpPr/>
          <p:nvPr/>
        </p:nvSpPr>
        <p:spPr>
          <a:xfrm>
            <a:off x="263352" y="1628800"/>
            <a:ext cx="11593288"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job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'MANAGER'</a:t>
            </a:r>
            <a:r>
              <a:rPr lang="en-US" dirty="0">
                <a:solidFill>
                  <a:srgbClr val="000000"/>
                </a:solidFill>
                <a:latin typeface="Liberation Mono"/>
              </a:rPr>
              <a:t>,</a:t>
            </a:r>
            <a:r>
              <a:rPr lang="en-US" dirty="0">
                <a:solidFill>
                  <a:srgbClr val="669900"/>
                </a:solidFill>
                <a:latin typeface="Liberation Mono"/>
              </a:rPr>
              <a:t>'SALESMAN'</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 </a:t>
            </a:r>
            <a:r>
              <a:rPr lang="en-US" dirty="0">
                <a:solidFill>
                  <a:srgbClr val="0077AA"/>
                </a:solidFill>
                <a:latin typeface="Liberation Mono"/>
              </a:rPr>
              <a:t>FETCH</a:t>
            </a:r>
            <a:r>
              <a:rPr lang="en-US" dirty="0">
                <a:solidFill>
                  <a:srgbClr val="000000"/>
                </a:solidFill>
                <a:latin typeface="Liberation Mono"/>
              </a:rPr>
              <a:t> </a:t>
            </a:r>
            <a:r>
              <a:rPr lang="en-US" dirty="0">
                <a:solidFill>
                  <a:srgbClr val="0077AA"/>
                </a:solidFill>
                <a:latin typeface="Liberation Mono"/>
              </a:rPr>
              <a:t>NEXT</a:t>
            </a:r>
            <a:r>
              <a:rPr lang="en-US" dirty="0">
                <a:solidFill>
                  <a:srgbClr val="000000"/>
                </a:solidFill>
                <a:latin typeface="Liberation Mono"/>
              </a:rPr>
              <a:t> </a:t>
            </a:r>
            <a:r>
              <a:rPr lang="en-US" dirty="0">
                <a:solidFill>
                  <a:srgbClr val="990055"/>
                </a:solidFill>
                <a:latin typeface="Liberation Mono"/>
              </a:rPr>
              <a:t>2</a:t>
            </a:r>
            <a:r>
              <a:rPr lang="en-US" dirty="0">
                <a:solidFill>
                  <a:srgbClr val="000000"/>
                </a:solidFill>
                <a:latin typeface="Liberation Mono"/>
              </a:rPr>
              <a:t> </a:t>
            </a:r>
            <a:r>
              <a:rPr lang="en-US" dirty="0">
                <a:solidFill>
                  <a:srgbClr val="0077AA"/>
                </a:solidFill>
                <a:latin typeface="Liberation Mono"/>
              </a:rPr>
              <a:t>ROWS</a:t>
            </a:r>
            <a:r>
              <a:rPr lang="en-US" dirty="0">
                <a:solidFill>
                  <a:srgbClr val="000000"/>
                </a:solidFill>
                <a:latin typeface="Liberation Mono"/>
              </a:rPr>
              <a:t> </a:t>
            </a:r>
            <a:r>
              <a:rPr lang="en-US" dirty="0">
                <a:solidFill>
                  <a:srgbClr val="0077AA"/>
                </a:solidFill>
                <a:latin typeface="Liberation Mono"/>
              </a:rPr>
              <a:t>ONLY</a:t>
            </a:r>
            <a:r>
              <a:rPr lang="en-US" dirty="0">
                <a:solidFill>
                  <a:srgbClr val="000000"/>
                </a:solidFill>
                <a:latin typeface="Liberation Mono"/>
              </a:rPr>
              <a:t>;</a:t>
            </a:r>
          </a:p>
        </p:txBody>
      </p:sp>
    </p:spTree>
    <p:extLst>
      <p:ext uri="{BB962C8B-B14F-4D97-AF65-F5344CB8AC3E}">
        <p14:creationId xmlns:p14="http://schemas.microsoft.com/office/powerpoint/2010/main" val="18400093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53739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Problem with NOT IN:</a:t>
            </a:r>
          </a:p>
        </p:txBody>
      </p:sp>
      <p:sp>
        <p:nvSpPr>
          <p:cNvPr id="14" name="TextBox 13">
            <a:extLst>
              <a:ext uri="{FF2B5EF4-FFF2-40B4-BE49-F238E27FC236}">
                <a16:creationId xmlns:a16="http://schemas.microsoft.com/office/drawing/2014/main" id="{A1E84346-D9F6-41DD-96E7-D61C1486EA86}"/>
              </a:ext>
            </a:extLst>
          </p:cNvPr>
          <p:cNvSpPr txBox="1"/>
          <p:nvPr/>
        </p:nvSpPr>
        <p:spPr>
          <a:xfrm>
            <a:off x="302498" y="3429000"/>
            <a:ext cx="11881319" cy="769441"/>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a </a:t>
            </a:r>
            <a:r>
              <a:rPr lang="en-US" dirty="0"/>
              <a:t>WHERE</a:t>
            </a:r>
            <a:r>
              <a:rPr lang="en-US" dirty="0">
                <a:solidFill>
                  <a:schemeClr val="tx1"/>
                </a:solidFill>
              </a:rPr>
              <a:t> c1 </a:t>
            </a:r>
            <a:r>
              <a:rPr lang="en-US" dirty="0">
                <a:solidFill>
                  <a:schemeClr val="accent5">
                    <a:lumMod val="75000"/>
                  </a:schemeClr>
                </a:solidFill>
                <a:cs typeface="Arial" panose="020B0604020202020204" pitchFamily="34" charset="0"/>
              </a:rPr>
              <a:t>NOT IN</a:t>
            </a:r>
            <a:r>
              <a:rPr lang="en-US" dirty="0">
                <a:solidFill>
                  <a:schemeClr val="tx1"/>
                </a:solidFill>
              </a:rPr>
              <a:t>(</a:t>
            </a:r>
            <a:r>
              <a:rPr lang="en-US" dirty="0">
                <a:solidFill>
                  <a:srgbClr val="990055"/>
                </a:solidFill>
                <a:cs typeface="+mn-cs"/>
              </a:rPr>
              <a:t>1</a:t>
            </a:r>
            <a:r>
              <a:rPr lang="en-US" dirty="0">
                <a:solidFill>
                  <a:schemeClr val="tx1"/>
                </a:solidFill>
              </a:rPr>
              <a:t>, </a:t>
            </a:r>
            <a:r>
              <a:rPr lang="en-US" dirty="0">
                <a:solidFill>
                  <a:srgbClr val="990055"/>
                </a:solidFill>
                <a:cs typeface="+mn-cs"/>
              </a:rPr>
              <a:t>2</a:t>
            </a:r>
            <a:r>
              <a:rPr lang="en-US" dirty="0">
                <a:solidFill>
                  <a:schemeClr val="tx1"/>
                </a:solidFill>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pPr>
              <a:lnSpc>
                <a:spcPct val="100000"/>
              </a:lnSpc>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a</a:t>
            </a:r>
            <a:r>
              <a:rPr lang="en-IN" dirty="0"/>
              <a:t> WHERE </a:t>
            </a:r>
            <a:r>
              <a:rPr lang="en-IN" dirty="0">
                <a:solidFill>
                  <a:schemeClr val="tx1"/>
                </a:solidFill>
              </a:rPr>
              <a:t>c1 </a:t>
            </a:r>
            <a:r>
              <a:rPr lang="en-IN" dirty="0">
                <a:solidFill>
                  <a:schemeClr val="accent5">
                    <a:lumMod val="75000"/>
                  </a:schemeClr>
                </a:solidFill>
                <a:cs typeface="Arial" panose="020B0604020202020204" pitchFamily="34" charset="0"/>
              </a:rPr>
              <a:t>NOT IN</a:t>
            </a:r>
            <a:r>
              <a:rPr lang="en-IN" dirty="0">
                <a:solidFill>
                  <a:schemeClr val="tx1"/>
                </a:solidFill>
              </a:rPr>
              <a:t>( </a:t>
            </a:r>
            <a:r>
              <a:rPr lang="en-IN" dirty="0"/>
              <a:t>SELECT </a:t>
            </a:r>
            <a:r>
              <a:rPr lang="en-IN" dirty="0">
                <a:solidFill>
                  <a:schemeClr val="tx1"/>
                </a:solidFill>
              </a:rPr>
              <a:t>c1</a:t>
            </a:r>
            <a:r>
              <a:rPr lang="en-IN" dirty="0"/>
              <a:t> FROM </a:t>
            </a:r>
            <a:r>
              <a:rPr lang="en-IN" dirty="0">
                <a:solidFill>
                  <a:schemeClr val="tx1"/>
                </a:solidFill>
              </a:rPr>
              <a:t>b</a:t>
            </a:r>
            <a:r>
              <a:rPr lang="en-IN" dirty="0"/>
              <a:t> </a:t>
            </a:r>
            <a:r>
              <a:rPr lang="en-IN" dirty="0">
                <a:solidFill>
                  <a:schemeClr val="tx1"/>
                </a:solidFill>
              </a:rPr>
              <a:t>);  </a:t>
            </a:r>
            <a:r>
              <a:rPr lang="en-IN" dirty="0">
                <a:solidFill>
                  <a:srgbClr val="C00000"/>
                </a:solidFill>
              </a:rPr>
              <a:t>// </a:t>
            </a:r>
            <a:r>
              <a:rPr lang="en-IN" b="1" dirty="0">
                <a:solidFill>
                  <a:srgbClr val="C00000"/>
                </a:solidFill>
              </a:rPr>
              <a:t>Empty set</a:t>
            </a: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not in</a:t>
            </a:r>
            <a:endParaRPr lang="en-IN" sz="3200" i="1" dirty="0">
              <a:solidFill>
                <a:srgbClr val="FF9900"/>
              </a:solidFill>
              <a:latin typeface="Arial" pitchFamily="34" charset="0"/>
              <a:cs typeface="Arial" pitchFamily="34" charset="0"/>
            </a:endParaRPr>
          </a:p>
        </p:txBody>
      </p:sp>
      <p:graphicFrame>
        <p:nvGraphicFramePr>
          <p:cNvPr id="5" name="Table 6">
            <a:extLst>
              <a:ext uri="{FF2B5EF4-FFF2-40B4-BE49-F238E27FC236}">
                <a16:creationId xmlns:a16="http://schemas.microsoft.com/office/drawing/2014/main" id="{97CE403B-5BD6-4752-91F7-6DA0C1396628}"/>
              </a:ext>
            </a:extLst>
          </p:cNvPr>
          <p:cNvGraphicFramePr>
            <a:graphicFrameLocks noGrp="1"/>
          </p:cNvGraphicFramePr>
          <p:nvPr/>
        </p:nvGraphicFramePr>
        <p:xfrm>
          <a:off x="302498" y="874399"/>
          <a:ext cx="2913182" cy="222504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2</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r h="370840">
                <a:tc>
                  <a:txBody>
                    <a:bodyPr/>
                    <a:lstStyle/>
                    <a:p>
                      <a:pPr algn="ctr"/>
                      <a:r>
                        <a:rPr lang="en-US" dirty="0">
                          <a:latin typeface="Arial" panose="020B0604020202020204" pitchFamily="34" charset="0"/>
                          <a:cs typeface="Arial" panose="020B0604020202020204" pitchFamily="34" charset="0"/>
                        </a:rPr>
                        <a:t>4</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009458250"/>
                  </a:ext>
                </a:extLst>
              </a:tr>
              <a:tr h="370840">
                <a:tc>
                  <a:txBody>
                    <a:bodyPr/>
                    <a:lstStyle/>
                    <a:p>
                      <a:pPr algn="ctr"/>
                      <a:r>
                        <a:rPr lang="en-US" dirty="0">
                          <a:latin typeface="Arial" panose="020B0604020202020204" pitchFamily="34" charset="0"/>
                          <a:cs typeface="Arial" panose="020B0604020202020204" pitchFamily="34" charset="0"/>
                        </a:rPr>
                        <a:t>5</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021776548"/>
                  </a:ext>
                </a:extLst>
              </a:tr>
            </a:tbl>
          </a:graphicData>
        </a:graphic>
      </p:graphicFrame>
      <p:graphicFrame>
        <p:nvGraphicFramePr>
          <p:cNvPr id="10" name="Table 6">
            <a:extLst>
              <a:ext uri="{FF2B5EF4-FFF2-40B4-BE49-F238E27FC236}">
                <a16:creationId xmlns:a16="http://schemas.microsoft.com/office/drawing/2014/main" id="{C1A85F8A-F42F-4EEA-93B4-6208BF2633DD}"/>
              </a:ext>
            </a:extLst>
          </p:cNvPr>
          <p:cNvGraphicFramePr>
            <a:graphicFrameLocks noGrp="1"/>
          </p:cNvGraphicFramePr>
          <p:nvPr/>
        </p:nvGraphicFramePr>
        <p:xfrm>
          <a:off x="4135527" y="874399"/>
          <a:ext cx="2913182" cy="148336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NULL</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bl>
          </a:graphicData>
        </a:graphic>
      </p:graphicFrame>
      <p:sp>
        <p:nvSpPr>
          <p:cNvPr id="12" name="TextBox 11">
            <a:extLst>
              <a:ext uri="{FF2B5EF4-FFF2-40B4-BE49-F238E27FC236}">
                <a16:creationId xmlns:a16="http://schemas.microsoft.com/office/drawing/2014/main" id="{7D7D3FAE-FBE2-48D3-8B00-59375CB46FB1}"/>
              </a:ext>
            </a:extLst>
          </p:cNvPr>
          <p:cNvSpPr txBox="1"/>
          <p:nvPr/>
        </p:nvSpPr>
        <p:spPr>
          <a:xfrm>
            <a:off x="374664" y="5085184"/>
            <a:ext cx="10905911" cy="369332"/>
          </a:xfrm>
          <a:prstGeom prst="rect">
            <a:avLst/>
          </a:prstGeom>
          <a:noFill/>
        </p:spPr>
        <p:txBody>
          <a:bodyPr wrap="square">
            <a:spAutoFit/>
          </a:bodyPr>
          <a:lstStyle/>
          <a:p>
            <a:r>
              <a:rPr lang="en-US" b="0" i="0" dirty="0">
                <a:solidFill>
                  <a:srgbClr val="000000"/>
                </a:solidFill>
                <a:effectLst/>
                <a:latin typeface="Liberation Mono"/>
              </a:rPr>
              <a:t>"</a:t>
            </a:r>
            <a:r>
              <a:rPr lang="en-US" dirty="0">
                <a:latin typeface="Liberation Mono"/>
                <a:cs typeface="Times New Roman" panose="02020603050405020304" pitchFamily="18" charset="0"/>
              </a:rPr>
              <a:t>color</a:t>
            </a:r>
            <a:r>
              <a:rPr lang="en-US" b="0" i="0" dirty="0">
                <a:solidFill>
                  <a:srgbClr val="006FE0"/>
                </a:solidFill>
                <a:effectLst/>
                <a:latin typeface="Liberation Mono"/>
              </a:rPr>
              <a:t> </a:t>
            </a:r>
            <a:r>
              <a:rPr lang="en-US" dirty="0">
                <a:solidFill>
                  <a:srgbClr val="0077AA"/>
                </a:solidFill>
                <a:latin typeface="Liberation Mono"/>
                <a:cs typeface="Times New Roman" panose="02020603050405020304" pitchFamily="18" charset="0"/>
              </a:rPr>
              <a:t>NOT</a:t>
            </a:r>
            <a:r>
              <a:rPr lang="en-US" b="0" i="0" dirty="0">
                <a:solidFill>
                  <a:srgbClr val="006FE0"/>
                </a:solidFill>
                <a:effectLst/>
                <a:latin typeface="Liberation Mono"/>
              </a:rPr>
              <a:t> </a:t>
            </a:r>
            <a:r>
              <a:rPr lang="en-US" b="0" i="0" dirty="0">
                <a:solidFill>
                  <a:srgbClr val="3215EB"/>
                </a:solidFill>
                <a:effectLst/>
                <a:latin typeface="Liberation Mono"/>
              </a:rPr>
              <a:t>IN</a:t>
            </a:r>
            <a:r>
              <a:rPr lang="en-US" b="0" i="0" dirty="0">
                <a:solidFill>
                  <a:srgbClr val="006FE0"/>
                </a:solidFill>
                <a:effectLst/>
                <a:latin typeface="Liberation Mono"/>
              </a:rPr>
              <a:t> </a:t>
            </a:r>
            <a:r>
              <a:rPr lang="en-US" b="0" i="0" dirty="0">
                <a:solidFill>
                  <a:srgbClr val="333333"/>
                </a:solidFill>
                <a:effectLst/>
                <a:latin typeface="Liberation Mono"/>
              </a:rPr>
              <a:t>(</a:t>
            </a:r>
            <a:r>
              <a:rPr lang="en-US" dirty="0">
                <a:latin typeface="Liberation Mono"/>
                <a:cs typeface="Times New Roman" panose="02020603050405020304" pitchFamily="18" charset="0"/>
              </a:rPr>
              <a:t>Red</a:t>
            </a:r>
            <a:r>
              <a:rPr lang="en-US" b="0" i="0" dirty="0">
                <a:solidFill>
                  <a:srgbClr val="333333"/>
                </a:solidFill>
                <a:effectLst/>
                <a:latin typeface="Liberation Mono"/>
              </a:rPr>
              <a:t>,</a:t>
            </a:r>
            <a:r>
              <a:rPr lang="en-US" b="0" i="0" dirty="0">
                <a:solidFill>
                  <a:srgbClr val="006FE0"/>
                </a:solidFill>
                <a:effectLst/>
                <a:latin typeface="Liberation Mono"/>
              </a:rPr>
              <a:t> </a:t>
            </a:r>
            <a:r>
              <a:rPr lang="en-US" dirty="0">
                <a:latin typeface="Liberation Mono"/>
                <a:cs typeface="Times New Roman" panose="02020603050405020304" pitchFamily="18" charset="0"/>
              </a:rPr>
              <a:t>Blue</a:t>
            </a:r>
            <a:r>
              <a:rPr lang="en-US" b="0" i="0" dirty="0">
                <a:solidFill>
                  <a:srgbClr val="333333"/>
                </a:solidFill>
                <a:effectLst/>
                <a:latin typeface="Liberation Mono"/>
              </a:rPr>
              <a:t>,</a:t>
            </a:r>
            <a:r>
              <a:rPr lang="en-US" b="0" i="0" dirty="0">
                <a:solidFill>
                  <a:srgbClr val="006FE0"/>
                </a:solidFill>
                <a:effectLst/>
                <a:latin typeface="Liberation Mono"/>
              </a:rPr>
              <a:t> </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  </a:t>
            </a:r>
            <a:r>
              <a:rPr lang="en-IN" b="0" i="0" dirty="0">
                <a:solidFill>
                  <a:srgbClr val="373737"/>
                </a:solidFill>
                <a:effectLst/>
                <a:latin typeface="Roboto" panose="02000000000000000000" pitchFamily="2" charset="0"/>
              </a:rPr>
              <a:t>This is equivalent to:  </a:t>
            </a:r>
            <a:r>
              <a:rPr lang="en-US" b="0" i="0" dirty="0">
                <a:solidFill>
                  <a:srgbClr val="000000"/>
                </a:solidFill>
                <a:effectLst/>
                <a:latin typeface="Liberation Mono"/>
              </a:rPr>
              <a:t>"</a:t>
            </a:r>
            <a:r>
              <a:rPr lang="en-US" dirty="0">
                <a:solidFill>
                  <a:srgbClr val="0077AA"/>
                </a:solidFill>
                <a:latin typeface="Liberation Mono"/>
                <a:cs typeface="Times New Roman" panose="02020603050405020304" pitchFamily="18" charset="0"/>
              </a:rPr>
              <a:t>NOT</a:t>
            </a:r>
            <a:r>
              <a:rPr lang="en-US" b="0" i="0" dirty="0">
                <a:solidFill>
                  <a:srgbClr val="333333"/>
                </a:solidFill>
                <a:effectLst/>
                <a:latin typeface="Liberation Mono"/>
              </a:rPr>
              <a:t>(</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Red</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Blue</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2CEDBBA0-6ACE-46AF-9EDD-A4DE19E6FE36}"/>
              </a:ext>
            </a:extLst>
          </p:cNvPr>
          <p:cNvSpPr txBox="1"/>
          <p:nvPr/>
        </p:nvSpPr>
        <p:spPr>
          <a:xfrm>
            <a:off x="263352" y="469307"/>
            <a:ext cx="360040" cy="461665"/>
          </a:xfrm>
          <a:prstGeom prst="rect">
            <a:avLst/>
          </a:prstGeom>
          <a:noFill/>
        </p:spPr>
        <p:txBody>
          <a:bodyPr wrap="square">
            <a:spAutoFit/>
          </a:bodyPr>
          <a:lstStyle/>
          <a:p>
            <a:r>
              <a:rPr lang="en-US" sz="2400" b="0" i="1" dirty="0">
                <a:solidFill>
                  <a:srgbClr val="3215EB"/>
                </a:solidFill>
                <a:effectLst/>
                <a:latin typeface="Liberation Mono"/>
              </a:rPr>
              <a:t>a</a:t>
            </a:r>
            <a:endParaRPr lang="en-IN" i="1" dirty="0"/>
          </a:p>
        </p:txBody>
      </p:sp>
      <p:sp>
        <p:nvSpPr>
          <p:cNvPr id="13" name="TextBox 12">
            <a:extLst>
              <a:ext uri="{FF2B5EF4-FFF2-40B4-BE49-F238E27FC236}">
                <a16:creationId xmlns:a16="http://schemas.microsoft.com/office/drawing/2014/main" id="{079F3F37-F1FE-404B-BDE9-C23FFC6B79EE}"/>
              </a:ext>
            </a:extLst>
          </p:cNvPr>
          <p:cNvSpPr txBox="1"/>
          <p:nvPr/>
        </p:nvSpPr>
        <p:spPr>
          <a:xfrm>
            <a:off x="4096521" y="467823"/>
            <a:ext cx="360040" cy="461665"/>
          </a:xfrm>
          <a:prstGeom prst="rect">
            <a:avLst/>
          </a:prstGeom>
          <a:noFill/>
        </p:spPr>
        <p:txBody>
          <a:bodyPr wrap="square">
            <a:spAutoFit/>
          </a:bodyPr>
          <a:lstStyle/>
          <a:p>
            <a:r>
              <a:rPr lang="en-US" sz="2400" i="1" dirty="0">
                <a:solidFill>
                  <a:srgbClr val="3215EB"/>
                </a:solidFill>
                <a:latin typeface="Liberation Mono"/>
              </a:rPr>
              <a:t>b</a:t>
            </a:r>
            <a:endParaRPr lang="en-IN" i="1" dirty="0"/>
          </a:p>
        </p:txBody>
      </p:sp>
    </p:spTree>
    <p:extLst>
      <p:ext uri="{BB962C8B-B14F-4D97-AF65-F5344CB8AC3E}">
        <p14:creationId xmlns:p14="http://schemas.microsoft.com/office/powerpoint/2010/main" val="334739813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191344" y="1340768"/>
            <a:ext cx="11881318"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1277273"/>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left side of the IN() predicate, the row constructor contains only column references.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right side of the IN() predicate, there is more than one row constructor.</a:t>
            </a:r>
            <a:endParaRPr lang="en-IN"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191344" y="1816932"/>
            <a:ext cx="11881319" cy="3970318"/>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rgbClr val="000000"/>
                </a:solidFill>
                <a:cs typeface="+mn-cs"/>
              </a:rPr>
              <a:t>(</a:t>
            </a:r>
            <a:r>
              <a:rPr lang="en-IN" dirty="0">
                <a:solidFill>
                  <a:srgbClr val="990055"/>
                </a:solidFill>
                <a:cs typeface="+mn-cs"/>
              </a:rPr>
              <a:t>10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10</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7788</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chemeClr val="bg1">
                    <a:lumMod val="65000"/>
                  </a:schemeClr>
                </a:solidFill>
              </a:rPr>
              <a:t>(</a:t>
            </a:r>
            <a:r>
              <a:rPr lang="en-IN" dirty="0">
                <a:solidFill>
                  <a:schemeClr val="tx1"/>
                </a:solidFill>
              </a:rPr>
              <a:t>empno, mgr</a:t>
            </a:r>
            <a:r>
              <a:rPr lang="en-IN" dirty="0">
                <a:solidFill>
                  <a:srgbClr val="000000"/>
                </a:solidFill>
                <a:cs typeface="+mn-cs"/>
              </a:rPr>
              <a:t>)</a:t>
            </a:r>
            <a:r>
              <a:rPr lang="en-IN" dirty="0">
                <a:solidFill>
                  <a:schemeClr val="tx1"/>
                </a:solidFill>
              </a:rPr>
              <a:t>;   </a:t>
            </a:r>
            <a:r>
              <a:rPr lang="en-IN" dirty="0">
                <a:solidFill>
                  <a:srgbClr val="FD8603"/>
                </a:solidFill>
                <a:sym typeface="Wingdings" panose="05000000000000000000" pitchFamily="2" charset="2"/>
              </a:rPr>
              <a:t></a:t>
            </a:r>
          </a:p>
          <a:p>
            <a:pPr marL="0" indent="0">
              <a:lnSpc>
                <a:spcPct val="100000"/>
              </a:lnSpc>
              <a:buNone/>
            </a:pPr>
            <a:endParaRPr lang="en-IN" sz="800" b="1" dirty="0">
              <a:solidFill>
                <a:srgbClr val="FD8603"/>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 </a:t>
            </a:r>
            <a:r>
              <a:rPr lang="en-IN" dirty="0">
                <a:solidFill>
                  <a:schemeClr val="accent4">
                    <a:lumMod val="50000"/>
                  </a:schemeClr>
                </a:solidFill>
                <a:cs typeface="+mn-cs"/>
              </a:rPr>
              <a:t>False</a:t>
            </a:r>
            <a:r>
              <a:rPr lang="en-IN" dirty="0">
                <a:solidFill>
                  <a:srgbClr val="000000"/>
                </a:solidFill>
                <a:cs typeface="+mn-cs"/>
              </a:rPr>
              <a:t>)</a:t>
            </a:r>
            <a:r>
              <a:rPr lang="en-IN" dirty="0">
                <a:solidFill>
                  <a:schemeClr val="tx1"/>
                </a:solidFill>
              </a:rPr>
              <a:t>; </a:t>
            </a:r>
            <a:r>
              <a:rPr lang="en-IN" dirty="0">
                <a:solidFill>
                  <a:srgbClr val="FF0000"/>
                </a:solidFill>
                <a:cs typeface="+mn-cs"/>
              </a:rPr>
              <a:t>// </a:t>
            </a:r>
            <a:r>
              <a:rPr lang="en-IN" sz="1600" dirty="0">
                <a:solidFill>
                  <a:srgbClr val="FF0000"/>
                </a:solidFill>
                <a:cs typeface="+mn-cs"/>
              </a:rPr>
              <a:t>ERROR </a:t>
            </a:r>
            <a:r>
              <a:rPr lang="en-US" sz="1600" dirty="0">
                <a:solidFill>
                  <a:srgbClr val="FF0000"/>
                </a:solidFill>
                <a:cs typeface="+mn-cs"/>
              </a:rPr>
              <a:t>Values of types "INTEGER" and "BOOLEAN" are not  comparable</a:t>
            </a:r>
          </a:p>
          <a:p>
            <a:pPr marL="0" indent="0">
              <a:lnSpc>
                <a:spcPct val="100000"/>
              </a:lnSpc>
              <a:buNone/>
            </a:pPr>
            <a:endParaRPr lang="en-IN" sz="800" dirty="0">
              <a:solidFill>
                <a:srgbClr val="FF0000"/>
              </a:solidFill>
              <a:cs typeface="+mn-cs"/>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rgbClr val="669900"/>
                </a:solidFill>
                <a:cs typeface="+mn-cs"/>
              </a:rPr>
              <a:t>'SALEEL'</a:t>
            </a:r>
            <a:r>
              <a:rPr lang="en-US" dirty="0">
                <a:solidFill>
                  <a:schemeClr val="tx1"/>
                </a:solidFill>
              </a:rPr>
              <a:t> </a:t>
            </a:r>
            <a:r>
              <a:rPr lang="en-US" dirty="0">
                <a:solidFill>
                  <a:srgbClr val="A67F59"/>
                </a:solidFill>
                <a:cs typeface="+mn-cs"/>
              </a:rPr>
              <a:t>IN</a:t>
            </a:r>
            <a:r>
              <a:rPr lang="en-US" dirty="0">
                <a:solidFill>
                  <a:schemeClr val="tx1"/>
                </a:solidFill>
              </a:rPr>
              <a:t> (10, 20, </a:t>
            </a:r>
            <a:r>
              <a:rPr lang="en-US" dirty="0">
                <a:solidFill>
                  <a:srgbClr val="669900"/>
                </a:solidFill>
                <a:cs typeface="+mn-cs"/>
              </a:rPr>
              <a:t>'SALEEL’</a:t>
            </a:r>
            <a:r>
              <a:rPr lang="en-US" dirty="0">
                <a:solidFill>
                  <a:schemeClr val="tx1"/>
                </a:solidFill>
              </a:rPr>
              <a:t>); </a:t>
            </a:r>
            <a:r>
              <a:rPr lang="en-US" dirty="0">
                <a:solidFill>
                  <a:srgbClr val="FF0000"/>
                </a:solidFill>
              </a:rPr>
              <a:t>// ERROR Data conversion error converting "SALEEL“</a:t>
            </a:r>
          </a:p>
          <a:p>
            <a:pPr marL="0" indent="0">
              <a:lnSpc>
                <a:spcPct val="100000"/>
              </a:lnSpc>
              <a:buNone/>
            </a:pPr>
            <a:endParaRPr lang="en-IN" sz="800" dirty="0">
              <a:solidFill>
                <a:srgbClr val="FF0000"/>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 </a:t>
            </a:r>
            <a:r>
              <a:rPr lang="en-IN" dirty="0">
                <a:solidFill>
                  <a:srgbClr val="A67F59"/>
                </a:solidFill>
                <a:cs typeface="+mn-cs"/>
              </a:rPr>
              <a:t>OR</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 </a:t>
            </a:r>
            <a:r>
              <a:rPr lang="en-IN" dirty="0">
                <a:solidFill>
                  <a:srgbClr val="A67F59"/>
                </a:solidFill>
                <a:cs typeface="+mn-cs"/>
              </a:rPr>
              <a:t>AND</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rgbClr val="000000"/>
                </a:solidFill>
                <a:cs typeface="+mn-cs"/>
              </a:rPr>
              <a:t>(</a:t>
            </a:r>
            <a:r>
              <a:rPr lang="en-US" dirty="0"/>
              <a:t>SELECT</a:t>
            </a:r>
            <a:r>
              <a:rPr lang="en-US" dirty="0">
                <a:solidFill>
                  <a:schemeClr val="tx1"/>
                </a:solidFill>
              </a:rPr>
              <a:t> deptno </a:t>
            </a:r>
            <a:r>
              <a:rPr lang="en-US" dirty="0"/>
              <a:t>FROM</a:t>
            </a:r>
            <a:r>
              <a:rPr lang="en-US" dirty="0">
                <a:solidFill>
                  <a:schemeClr val="tx1"/>
                </a:solidFill>
              </a:rPr>
              <a:t> dept</a:t>
            </a:r>
            <a:r>
              <a:rPr lang="en-US" dirty="0">
                <a:solidFill>
                  <a:srgbClr val="000000"/>
                </a:solidFill>
                <a:cs typeface="+mn-cs"/>
              </a:rPr>
              <a:t>)</a:t>
            </a:r>
            <a:r>
              <a:rPr lang="en-US" dirty="0">
                <a:solidFill>
                  <a:schemeClr val="tx1"/>
                </a:solidFill>
              </a:rPr>
              <a:t>;</a:t>
            </a:r>
          </a:p>
          <a:p>
            <a:pPr marL="0" indent="0">
              <a:lnSpc>
                <a:spcPct val="100000"/>
              </a:lnSpc>
              <a:buNone/>
            </a:pPr>
            <a:endParaRPr lang="en-US" sz="800" dirty="0">
              <a:solidFill>
                <a:schemeClr val="tx1"/>
              </a:solidFill>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rgbClr val="000000"/>
                </a:solidFill>
                <a:cs typeface="+mn-cs"/>
              </a:rPr>
              <a:t>(</a:t>
            </a:r>
            <a:r>
              <a:rPr lang="en-US" dirty="0"/>
              <a:t>SELECT</a:t>
            </a:r>
            <a:r>
              <a:rPr lang="en-US" dirty="0">
                <a:solidFill>
                  <a:schemeClr val="tx1"/>
                </a:solidFill>
              </a:rPr>
              <a:t> deptno </a:t>
            </a:r>
            <a:r>
              <a:rPr lang="en-US" dirty="0"/>
              <a:t>FROM</a:t>
            </a:r>
            <a:r>
              <a:rPr lang="en-US" dirty="0">
                <a:solidFill>
                  <a:schemeClr val="tx1"/>
                </a:solidFill>
              </a:rPr>
              <a:t> dept </a:t>
            </a:r>
            <a:r>
              <a:rPr lang="en-US" dirty="0"/>
              <a:t>WHERE</a:t>
            </a:r>
            <a:r>
              <a:rPr lang="en-US" dirty="0">
                <a:solidFill>
                  <a:schemeClr val="tx1"/>
                </a:solidFill>
              </a:rPr>
              <a:t> dname=</a:t>
            </a:r>
            <a:r>
              <a:rPr lang="en-US" dirty="0">
                <a:solidFill>
                  <a:srgbClr val="669900"/>
                </a:solidFill>
                <a:cs typeface="+mn-cs"/>
              </a:rPr>
              <a:t>'ACCOUNTING'</a:t>
            </a:r>
            <a:r>
              <a:rPr lang="en-US" dirty="0">
                <a:solidFill>
                  <a:srgbClr val="000000"/>
                </a:solidFill>
                <a:cs typeface="+mn-cs"/>
              </a:rPr>
              <a:t>)</a:t>
            </a:r>
            <a:r>
              <a:rPr lang="en-US" dirty="0">
                <a:solidFill>
                  <a:schemeClr val="tx1"/>
                </a:solidFill>
              </a:rPr>
              <a:t>;</a:t>
            </a:r>
            <a:endParaRPr lang="en-IN" dirty="0">
              <a:solidFill>
                <a:srgbClr val="FF0000"/>
              </a:solidFill>
              <a:cs typeface="+mn-cs"/>
            </a:endParaRP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40263660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52149</TotalTime>
  <Words>14128</Words>
  <Application>Microsoft Office PowerPoint</Application>
  <PresentationFormat>Widescreen</PresentationFormat>
  <Paragraphs>1756</Paragraphs>
  <Slides>139</Slides>
  <Notes>7</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139</vt:i4>
      </vt:variant>
    </vt:vector>
  </HeadingPairs>
  <TitlesOfParts>
    <vt:vector size="156" baseType="lpstr">
      <vt:lpstr>SimSun</vt:lpstr>
      <vt:lpstr>Arial</vt:lpstr>
      <vt:lpstr>Arial</vt:lpstr>
      <vt:lpstr>Bookman Old Style</vt:lpstr>
      <vt:lpstr>Calibri</vt:lpstr>
      <vt:lpstr>Cambria</vt:lpstr>
      <vt:lpstr>Consolas</vt:lpstr>
      <vt:lpstr>Gill Sans MT</vt:lpstr>
      <vt:lpstr>Liberation Mono</vt:lpstr>
      <vt:lpstr>Palatino Linotype</vt:lpstr>
      <vt:lpstr>Roboto</vt:lpstr>
      <vt:lpstr>Segoe Print</vt:lpstr>
      <vt:lpstr>Segoe UI Light</vt:lpstr>
      <vt:lpstr>Source Code Pro</vt:lpstr>
      <vt:lpstr>Wingdings</vt:lpstr>
      <vt:lpstr>Wingdings 3</vt:lpstr>
      <vt:lpstr>Origin</vt:lpstr>
      <vt:lpstr>Database Technologies – H2 Database</vt:lpstr>
      <vt:lpstr>PowerPoint Presentation</vt:lpstr>
      <vt:lpstr>PowerPoint Presentation</vt:lpstr>
      <vt:lpstr>PowerPoint Presentation</vt:lpstr>
      <vt:lpstr>SHOW SCHEMA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11664</cp:revision>
  <dcterms:created xsi:type="dcterms:W3CDTF">2015-10-09T06:09:34Z</dcterms:created>
  <dcterms:modified xsi:type="dcterms:W3CDTF">2023-05-22T09:04:00Z</dcterms:modified>
</cp:coreProperties>
</file>