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1"/>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701" r:id="rId103"/>
    <p:sldId id="853" r:id="rId104"/>
    <p:sldId id="530" r:id="rId105"/>
    <p:sldId id="899" r:id="rId106"/>
    <p:sldId id="702" r:id="rId107"/>
    <p:sldId id="531" r:id="rId108"/>
    <p:sldId id="1016" r:id="rId109"/>
    <p:sldId id="1017" r:id="rId110"/>
    <p:sldId id="947" r:id="rId111"/>
    <p:sldId id="948" r:id="rId112"/>
    <p:sldId id="1006" r:id="rId113"/>
    <p:sldId id="1007" r:id="rId114"/>
    <p:sldId id="1004" r:id="rId115"/>
    <p:sldId id="1005" r:id="rId116"/>
    <p:sldId id="1013" r:id="rId117"/>
    <p:sldId id="1014" r:id="rId118"/>
    <p:sldId id="1015" r:id="rId119"/>
    <p:sldId id="1009" r:id="rId120"/>
    <p:sldId id="1010" r:id="rId121"/>
    <p:sldId id="1011" r:id="rId122"/>
    <p:sldId id="1012" r:id="rId123"/>
    <p:sldId id="993" r:id="rId124"/>
    <p:sldId id="949" r:id="rId125"/>
    <p:sldId id="986" r:id="rId126"/>
    <p:sldId id="994" r:id="rId127"/>
    <p:sldId id="950" r:id="rId128"/>
    <p:sldId id="987" r:id="rId129"/>
    <p:sldId id="995" r:id="rId130"/>
    <p:sldId id="988" r:id="rId131"/>
    <p:sldId id="989" r:id="rId132"/>
    <p:sldId id="990" r:id="rId133"/>
    <p:sldId id="996" r:id="rId134"/>
    <p:sldId id="997" r:id="rId135"/>
    <p:sldId id="998" r:id="rId136"/>
    <p:sldId id="999" r:id="rId137"/>
    <p:sldId id="1000" r:id="rId138"/>
    <p:sldId id="1001" r:id="rId139"/>
    <p:sldId id="1003" r:id="rId140"/>
    <p:sldId id="644" r:id="rId141"/>
    <p:sldId id="854" r:id="rId142"/>
    <p:sldId id="645" r:id="rId143"/>
    <p:sldId id="855" r:id="rId144"/>
    <p:sldId id="545" r:id="rId145"/>
    <p:sldId id="1008" r:id="rId146"/>
    <p:sldId id="543" r:id="rId147"/>
    <p:sldId id="544" r:id="rId148"/>
    <p:sldId id="546" r:id="rId149"/>
    <p:sldId id="522" r:id="rId150"/>
    <p:sldId id="523" r:id="rId151"/>
    <p:sldId id="809" r:id="rId152"/>
    <p:sldId id="526" r:id="rId153"/>
    <p:sldId id="524" r:id="rId154"/>
    <p:sldId id="525" r:id="rId155"/>
    <p:sldId id="548" r:id="rId156"/>
    <p:sldId id="646" r:id="rId157"/>
    <p:sldId id="647" r:id="rId158"/>
    <p:sldId id="773" r:id="rId159"/>
    <p:sldId id="772" r:id="rId160"/>
    <p:sldId id="789" r:id="rId161"/>
    <p:sldId id="790" r:id="rId162"/>
    <p:sldId id="549" r:id="rId163"/>
    <p:sldId id="550" r:id="rId164"/>
    <p:sldId id="547" r:id="rId165"/>
    <p:sldId id="515" r:id="rId166"/>
    <p:sldId id="516" r:id="rId167"/>
    <p:sldId id="517" r:id="rId168"/>
    <p:sldId id="551" r:id="rId169"/>
    <p:sldId id="554" r:id="rId170"/>
    <p:sldId id="555" r:id="rId171"/>
    <p:sldId id="556" r:id="rId172"/>
    <p:sldId id="557" r:id="rId173"/>
    <p:sldId id="558" r:id="rId174"/>
    <p:sldId id="562" r:id="rId175"/>
    <p:sldId id="563" r:id="rId176"/>
    <p:sldId id="661" r:id="rId177"/>
    <p:sldId id="625" r:id="rId178"/>
    <p:sldId id="559" r:id="rId179"/>
    <p:sldId id="304" r:id="rId180"/>
    <p:sldId id="560" r:id="rId181"/>
    <p:sldId id="903" r:id="rId182"/>
    <p:sldId id="561" r:id="rId183"/>
    <p:sldId id="564" r:id="rId184"/>
    <p:sldId id="826" r:id="rId185"/>
    <p:sldId id="566" r:id="rId186"/>
    <p:sldId id="567" r:id="rId187"/>
    <p:sldId id="832" r:id="rId188"/>
    <p:sldId id="568" r:id="rId189"/>
    <p:sldId id="569" r:id="rId190"/>
    <p:sldId id="944" r:id="rId191"/>
    <p:sldId id="823" r:id="rId192"/>
    <p:sldId id="570" r:id="rId193"/>
    <p:sldId id="864" r:id="rId194"/>
    <p:sldId id="945" r:id="rId195"/>
    <p:sldId id="863" r:id="rId196"/>
    <p:sldId id="806" r:id="rId197"/>
    <p:sldId id="828" r:id="rId198"/>
    <p:sldId id="808" r:id="rId199"/>
    <p:sldId id="807" r:id="rId200"/>
    <p:sldId id="572" r:id="rId201"/>
    <p:sldId id="586" r:id="rId202"/>
    <p:sldId id="827" r:id="rId203"/>
    <p:sldId id="836" r:id="rId204"/>
    <p:sldId id="837" r:id="rId205"/>
    <p:sldId id="573" r:id="rId206"/>
    <p:sldId id="574" r:id="rId207"/>
    <p:sldId id="838" r:id="rId208"/>
    <p:sldId id="839" r:id="rId209"/>
    <p:sldId id="371" r:id="rId210"/>
    <p:sldId id="575" r:id="rId211"/>
    <p:sldId id="733" r:id="rId212"/>
    <p:sldId id="609" r:id="rId213"/>
    <p:sldId id="610" r:id="rId214"/>
    <p:sldId id="703" r:id="rId215"/>
    <p:sldId id="611" r:id="rId216"/>
    <p:sldId id="612" r:id="rId217"/>
    <p:sldId id="704" r:id="rId218"/>
    <p:sldId id="613" r:id="rId219"/>
    <p:sldId id="705" r:id="rId220"/>
    <p:sldId id="614" r:id="rId221"/>
    <p:sldId id="311" r:id="rId222"/>
    <p:sldId id="934" r:id="rId223"/>
    <p:sldId id="937" r:id="rId224"/>
    <p:sldId id="894" r:id="rId225"/>
    <p:sldId id="312" r:id="rId226"/>
    <p:sldId id="892" r:id="rId227"/>
    <p:sldId id="911" r:id="rId228"/>
    <p:sldId id="912" r:id="rId229"/>
    <p:sldId id="587" r:id="rId230"/>
    <p:sldId id="675" r:id="rId231"/>
    <p:sldId id="588" r:id="rId232"/>
    <p:sldId id="706" r:id="rId233"/>
    <p:sldId id="589" r:id="rId234"/>
    <p:sldId id="856" r:id="rId235"/>
    <p:sldId id="857" r:id="rId236"/>
    <p:sldId id="707" r:id="rId237"/>
    <p:sldId id="815" r:id="rId238"/>
    <p:sldId id="813" r:id="rId239"/>
    <p:sldId id="814" r:id="rId240"/>
    <p:sldId id="975" r:id="rId241"/>
    <p:sldId id="708" r:id="rId242"/>
    <p:sldId id="593" r:id="rId243"/>
    <p:sldId id="709" r:id="rId244"/>
    <p:sldId id="594" r:id="rId245"/>
    <p:sldId id="710" r:id="rId246"/>
    <p:sldId id="607" r:id="rId247"/>
    <p:sldId id="336" r:id="rId248"/>
    <p:sldId id="337" r:id="rId249"/>
    <p:sldId id="748" r:id="rId250"/>
    <p:sldId id="622" r:id="rId251"/>
    <p:sldId id="623" r:id="rId252"/>
    <p:sldId id="624" r:id="rId253"/>
    <p:sldId id="858" r:id="rId254"/>
    <p:sldId id="627" r:id="rId255"/>
    <p:sldId id="628" r:id="rId256"/>
    <p:sldId id="626" r:id="rId257"/>
    <p:sldId id="629" r:id="rId258"/>
    <p:sldId id="630" r:id="rId259"/>
    <p:sldId id="818" r:id="rId260"/>
    <p:sldId id="631" r:id="rId261"/>
    <p:sldId id="913" r:id="rId262"/>
    <p:sldId id="632" r:id="rId263"/>
    <p:sldId id="751" r:id="rId264"/>
    <p:sldId id="352" r:id="rId265"/>
    <p:sldId id="633" r:id="rId266"/>
    <p:sldId id="938" r:id="rId267"/>
    <p:sldId id="634" r:id="rId268"/>
    <p:sldId id="635" r:id="rId269"/>
    <p:sldId id="368" r:id="rId270"/>
    <p:sldId id="636" r:id="rId271"/>
    <p:sldId id="663" r:id="rId272"/>
    <p:sldId id="664" r:id="rId273"/>
    <p:sldId id="637" r:id="rId274"/>
    <p:sldId id="638" r:id="rId275"/>
    <p:sldId id="712" r:id="rId276"/>
    <p:sldId id="713" r:id="rId277"/>
    <p:sldId id="714" r:id="rId278"/>
    <p:sldId id="904" r:id="rId279"/>
    <p:sldId id="906" r:id="rId280"/>
    <p:sldId id="910" r:id="rId281"/>
    <p:sldId id="379" r:id="rId282"/>
    <p:sldId id="953" r:id="rId283"/>
    <p:sldId id="643" r:id="rId284"/>
    <p:sldId id="642" r:id="rId285"/>
    <p:sldId id="847" r:id="rId286"/>
    <p:sldId id="848" r:id="rId287"/>
    <p:sldId id="640" r:id="rId288"/>
    <p:sldId id="641" r:id="rId289"/>
    <p:sldId id="648" r:id="rId290"/>
    <p:sldId id="649" r:id="rId291"/>
    <p:sldId id="650" r:id="rId292"/>
    <p:sldId id="651" r:id="rId293"/>
    <p:sldId id="652" r:id="rId294"/>
    <p:sldId id="653" r:id="rId295"/>
    <p:sldId id="386" r:id="rId296"/>
    <p:sldId id="654" r:id="rId297"/>
    <p:sldId id="655" r:id="rId298"/>
    <p:sldId id="656" r:id="rId299"/>
    <p:sldId id="397" r:id="rId300"/>
    <p:sldId id="657" r:id="rId301"/>
    <p:sldId id="658" r:id="rId302"/>
    <p:sldId id="659" r:id="rId303"/>
    <p:sldId id="399" r:id="rId304"/>
    <p:sldId id="660" r:id="rId305"/>
    <p:sldId id="829" r:id="rId306"/>
    <p:sldId id="830" r:id="rId307"/>
    <p:sldId id="669" r:id="rId308"/>
    <p:sldId id="670" r:id="rId309"/>
    <p:sldId id="831" r:id="rId310"/>
    <p:sldId id="683" r:id="rId311"/>
    <p:sldId id="684" r:id="rId312"/>
    <p:sldId id="682" r:id="rId313"/>
    <p:sldId id="860" r:id="rId314"/>
    <p:sldId id="671" r:id="rId315"/>
    <p:sldId id="672" r:id="rId316"/>
    <p:sldId id="673" r:id="rId317"/>
    <p:sldId id="674" r:id="rId318"/>
    <p:sldId id="801" r:id="rId319"/>
    <p:sldId id="802" r:id="rId320"/>
    <p:sldId id="914" r:id="rId321"/>
    <p:sldId id="852" r:id="rId322"/>
    <p:sldId id="895" r:id="rId323"/>
    <p:sldId id="896" r:id="rId324"/>
    <p:sldId id="741" r:id="rId325"/>
    <p:sldId id="742" r:id="rId326"/>
    <p:sldId id="743" r:id="rId327"/>
    <p:sldId id="744" r:id="rId328"/>
    <p:sldId id="746" r:id="rId329"/>
    <p:sldId id="745" r:id="rId330"/>
    <p:sldId id="747" r:id="rId331"/>
    <p:sldId id="835" r:id="rId332"/>
    <p:sldId id="686" r:id="rId333"/>
    <p:sldId id="685" r:id="rId334"/>
    <p:sldId id="957" r:id="rId335"/>
    <p:sldId id="719" r:id="rId336"/>
    <p:sldId id="720" r:id="rId337"/>
    <p:sldId id="715" r:id="rId338"/>
    <p:sldId id="716" r:id="rId339"/>
    <p:sldId id="717" r:id="rId340"/>
    <p:sldId id="872" r:id="rId341"/>
    <p:sldId id="721" r:id="rId342"/>
    <p:sldId id="722" r:id="rId343"/>
    <p:sldId id="718" r:id="rId344"/>
    <p:sldId id="723" r:id="rId345"/>
    <p:sldId id="724" r:id="rId346"/>
    <p:sldId id="749" r:id="rId347"/>
    <p:sldId id="915" r:id="rId348"/>
    <p:sldId id="750" r:id="rId349"/>
    <p:sldId id="810" r:id="rId350"/>
    <p:sldId id="811" r:id="rId351"/>
    <p:sldId id="812" r:id="rId352"/>
    <p:sldId id="725" r:id="rId353"/>
    <p:sldId id="726" r:id="rId354"/>
    <p:sldId id="727" r:id="rId355"/>
    <p:sldId id="728" r:id="rId356"/>
    <p:sldId id="781" r:id="rId357"/>
    <p:sldId id="730" r:id="rId358"/>
    <p:sldId id="775" r:id="rId359"/>
    <p:sldId id="734" r:id="rId360"/>
    <p:sldId id="735" r:id="rId361"/>
    <p:sldId id="738" r:id="rId362"/>
    <p:sldId id="774" r:id="rId363"/>
    <p:sldId id="737" r:id="rId364"/>
    <p:sldId id="740" r:id="rId365"/>
    <p:sldId id="968" r:id="rId366"/>
    <p:sldId id="969" r:id="rId367"/>
    <p:sldId id="427" r:id="rId368"/>
    <p:sldId id="688" r:id="rId369"/>
    <p:sldId id="689" r:id="rId370"/>
    <p:sldId id="731" r:id="rId371"/>
    <p:sldId id="732" r:id="rId372"/>
    <p:sldId id="758" r:id="rId373"/>
    <p:sldId id="759" r:id="rId374"/>
    <p:sldId id="916" r:id="rId375"/>
    <p:sldId id="917" r:id="rId376"/>
    <p:sldId id="840" r:id="rId377"/>
    <p:sldId id="841" r:id="rId378"/>
    <p:sldId id="939" r:id="rId379"/>
    <p:sldId id="766" r:id="rId380"/>
    <p:sldId id="767" r:id="rId381"/>
    <p:sldId id="776" r:id="rId382"/>
    <p:sldId id="752" r:id="rId383"/>
    <p:sldId id="753" r:id="rId384"/>
    <p:sldId id="764" r:id="rId385"/>
    <p:sldId id="765" r:id="rId386"/>
    <p:sldId id="874" r:id="rId387"/>
    <p:sldId id="946" r:id="rId388"/>
    <p:sldId id="777" r:id="rId389"/>
    <p:sldId id="762" r:id="rId390"/>
    <p:sldId id="763" r:id="rId391"/>
    <p:sldId id="769" r:id="rId392"/>
    <p:sldId id="770" r:id="rId393"/>
    <p:sldId id="873" r:id="rId394"/>
    <p:sldId id="875" r:id="rId395"/>
    <p:sldId id="943" r:id="rId396"/>
    <p:sldId id="755" r:id="rId397"/>
    <p:sldId id="754" r:id="rId398"/>
    <p:sldId id="760" r:id="rId399"/>
    <p:sldId id="952" r:id="rId400"/>
    <p:sldId id="768" r:id="rId401"/>
    <p:sldId id="761" r:id="rId402"/>
    <p:sldId id="861" r:id="rId403"/>
    <p:sldId id="862" r:id="rId404"/>
    <p:sldId id="756" r:id="rId405"/>
    <p:sldId id="771" r:id="rId406"/>
    <p:sldId id="876" r:id="rId407"/>
    <p:sldId id="877" r:id="rId408"/>
    <p:sldId id="778" r:id="rId409"/>
    <p:sldId id="779" r:id="rId410"/>
    <p:sldId id="834" r:id="rId411"/>
    <p:sldId id="780" r:id="rId412"/>
    <p:sldId id="833" r:id="rId413"/>
    <p:sldId id="783" r:id="rId414"/>
    <p:sldId id="880" r:id="rId415"/>
    <p:sldId id="881" r:id="rId416"/>
    <p:sldId id="879" r:id="rId417"/>
    <p:sldId id="866" r:id="rId418"/>
    <p:sldId id="878" r:id="rId419"/>
    <p:sldId id="867" r:id="rId420"/>
    <p:sldId id="868" r:id="rId421"/>
    <p:sldId id="870" r:id="rId422"/>
    <p:sldId id="871" r:id="rId423"/>
    <p:sldId id="869" r:id="rId424"/>
    <p:sldId id="918" r:id="rId425"/>
    <p:sldId id="919" r:id="rId426"/>
    <p:sldId id="920" r:id="rId427"/>
    <p:sldId id="921" r:id="rId428"/>
    <p:sldId id="922" r:id="rId429"/>
    <p:sldId id="923" r:id="rId430"/>
    <p:sldId id="924" r:id="rId431"/>
    <p:sldId id="925" r:id="rId432"/>
    <p:sldId id="926" r:id="rId433"/>
    <p:sldId id="927" r:id="rId434"/>
    <p:sldId id="956" r:id="rId435"/>
    <p:sldId id="885" r:id="rId436"/>
    <p:sldId id="976" r:id="rId437"/>
    <p:sldId id="933" r:id="rId438"/>
    <p:sldId id="954" r:id="rId439"/>
    <p:sldId id="788" r:id="rId4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294"/>
    <a:srgbClr val="FC6F0D"/>
    <a:srgbClr val="7E4C2E"/>
    <a:srgbClr val="BBF2FD"/>
    <a:srgbClr val="962626"/>
    <a:srgbClr val="1A4D9A"/>
    <a:srgbClr val="2E8556"/>
    <a:srgbClr val="B6F84A"/>
    <a:srgbClr val="1C67FC"/>
    <a:srgbClr val="9322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viewProps" Target="viewProps.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tableStyles" Target="tableStyles.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notesMaster" Target="notesMasters/notesMaster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commentAuthors" Target="commentAuthor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presProps" Target="presProp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theme" Target="theme/theme1.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14-11-2018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416</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127</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128</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130</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131</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132</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246</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255</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335</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19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6.png"/><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19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5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25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 Id="rId4" Type="http://schemas.openxmlformats.org/officeDocument/2006/relationships/image" Target="../media/image89.png"/></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 Id="rId5" Type="http://schemas.openxmlformats.org/officeDocument/2006/relationships/image" Target="../media/image93.png"/><Relationship Id="rId4" Type="http://schemas.openxmlformats.org/officeDocument/2006/relationships/image" Target="../media/image92.png"/></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 Id="rId4" Type="http://schemas.openxmlformats.org/officeDocument/2006/relationships/image" Target="../media/image99.png"/></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3" Type="http://schemas.openxmlformats.org/officeDocument/2006/relationships/image" Target="../media/image102.gif"/><Relationship Id="rId2" Type="http://schemas.openxmlformats.org/officeDocument/2006/relationships/image" Target="../media/image101.gif"/><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2" Type="http://schemas.openxmlformats.org/officeDocument/2006/relationships/image" Target="../media/image108.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SELECT statement - </a:t>
            </a: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 </a:t>
            </a:r>
            <a:r>
              <a:rPr lang="en-IN" b="1" i="1" dirty="0" smtClean="0">
                <a:latin typeface="Arial" pitchFamily="34" charset="0"/>
                <a:cs typeface="Arial" pitchFamily="34" charset="0"/>
              </a:rPr>
              <a:t>WHERE, </a:t>
            </a:r>
            <a:r>
              <a:rPr lang="en-IN" dirty="0" smtClean="0">
                <a:latin typeface="Arial" pitchFamily="34" charset="0"/>
                <a:cs typeface="Arial" pitchFamily="34" charset="0"/>
              </a:rPr>
              <a:t>and</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707886"/>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 [as] alias_name], ColName2 [ [as] alias_name],... ColN from &lt;table_references&gt;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6300123" cy="1631216"/>
          </a:xfrm>
          <a:prstGeom prst="rect">
            <a:avLst/>
          </a:prstGeom>
        </p:spPr>
        <p:txBody>
          <a:bodyPr wrap="none">
            <a:spAutoFit/>
          </a:bodyPr>
          <a:lstStyle/>
          <a:p>
            <a:r>
              <a:rPr lang="en-IN" sz="2000" dirty="0">
                <a:solidFill>
                  <a:srgbClr val="006C86"/>
                </a:solidFill>
                <a:latin typeface="Arial" panose="020B0604020202020204" pitchFamily="34" charset="0"/>
                <a:cs typeface="Arial" panose="020B0604020202020204" pitchFamily="34" charset="0"/>
              </a:rPr>
              <a:t>select</a:t>
            </a:r>
            <a:r>
              <a:rPr lang="en-IN" sz="2000" dirty="0">
                <a:latin typeface="Arial" panose="020B0604020202020204" pitchFamily="34" charset="0"/>
                <a:cs typeface="Arial" panose="020B0604020202020204" pitchFamily="34" charset="0"/>
              </a:rPr>
              <a:t> ename, sal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 e</a:t>
            </a:r>
            <a:r>
              <a:rPr lang="en-IN" sz="2000" dirty="0" smtClean="0">
                <a:latin typeface="Arial" panose="020B0604020202020204" pitchFamily="34" charset="0"/>
                <a:cs typeface="Arial" panose="020B0604020202020204" pitchFamily="34" charset="0"/>
              </a:rPr>
              <a:t>;</a:t>
            </a:r>
          </a:p>
          <a:p>
            <a:endParaRPr lang="en-IN" sz="2000" dirty="0" smtClean="0">
              <a:solidFill>
                <a:srgbClr val="006C86"/>
              </a:solidFill>
              <a:latin typeface="Arial" panose="020B0604020202020204" pitchFamily="34" charset="0"/>
              <a:cs typeface="Arial" panose="020B0604020202020204" pitchFamily="34" charset="0"/>
            </a:endParaRPr>
          </a:p>
          <a:p>
            <a:r>
              <a:rPr lang="en-IN" sz="2000" dirty="0" smtClean="0">
                <a:solidFill>
                  <a:srgbClr val="006C86"/>
                </a:solidFill>
                <a:latin typeface="Arial" panose="020B0604020202020204" pitchFamily="34" charset="0"/>
                <a:cs typeface="Arial" panose="020B0604020202020204" pitchFamily="34" charset="0"/>
              </a:rPr>
              <a:t>select</a:t>
            </a: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ename </a:t>
            </a:r>
            <a:r>
              <a:rPr lang="en-IN" sz="2000" dirty="0">
                <a:solidFill>
                  <a:srgbClr val="006C86"/>
                </a:solidFill>
                <a:latin typeface="Arial" panose="020B0604020202020204" pitchFamily="34" charset="0"/>
                <a:cs typeface="Arial" panose="020B0604020202020204" pitchFamily="34" charset="0"/>
              </a:rPr>
              <a:t>as</a:t>
            </a:r>
            <a:r>
              <a:rPr lang="en-IN" sz="2000" dirty="0">
                <a:latin typeface="Arial" panose="020B0604020202020204" pitchFamily="34" charset="0"/>
                <a:cs typeface="Arial" panose="020B0604020202020204" pitchFamily="34" charset="0"/>
              </a:rPr>
              <a:t> </a:t>
            </a:r>
            <a:r>
              <a:rPr lang="en-IN" sz="2000" dirty="0">
                <a:solidFill>
                  <a:srgbClr val="FFC000"/>
                </a:solidFill>
                <a:latin typeface="Arial" panose="020B0604020202020204" pitchFamily="34" charset="0"/>
                <a:cs typeface="Arial" panose="020B0604020202020204" pitchFamily="34" charset="0"/>
              </a:rPr>
              <a:t>"First </a:t>
            </a:r>
            <a:r>
              <a:rPr lang="en-IN" sz="2000" dirty="0" smtClean="0">
                <a:solidFill>
                  <a:srgbClr val="FFC000"/>
                </a:solidFill>
                <a:latin typeface="Arial" panose="020B0604020202020204" pitchFamily="34" charset="0"/>
                <a:cs typeface="Arial" panose="020B0604020202020204" pitchFamily="34" charset="0"/>
              </a:rPr>
              <a:t>Name"</a:t>
            </a:r>
            <a:r>
              <a:rPr lang="en-IN" sz="2000" dirty="0" smtClean="0">
                <a:latin typeface="Arial" panose="020B0604020202020204" pitchFamily="34" charset="0"/>
                <a:cs typeface="Arial" panose="020B0604020202020204" pitchFamily="34" charset="0"/>
              </a:rPr>
              <a:t>, sal </a:t>
            </a:r>
            <a:r>
              <a:rPr lang="en-IN" sz="2000" dirty="0" smtClean="0">
                <a:solidFill>
                  <a:srgbClr val="FFC000"/>
                </a:solidFill>
                <a:latin typeface="Arial" panose="020B0604020202020204" pitchFamily="34" charset="0"/>
                <a:cs typeface="Arial" panose="020B0604020202020204" pitchFamily="34" charset="0"/>
              </a:rPr>
              <a:t>"Salary"</a:t>
            </a:r>
            <a:r>
              <a:rPr lang="en-IN" sz="2000" dirty="0" smtClean="0">
                <a:latin typeface="Arial" panose="020B0604020202020204" pitchFamily="34" charset="0"/>
                <a:cs typeface="Arial" panose="020B0604020202020204" pitchFamily="34" charset="0"/>
              </a:rPr>
              <a:t>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a:t>
            </a:r>
            <a:r>
              <a:rPr lang="en-IN" sz="2000" dirty="0" smtClean="0">
                <a:latin typeface="Arial" panose="020B0604020202020204" pitchFamily="34" charset="0"/>
                <a:cs typeface="Arial" panose="020B0604020202020204" pitchFamily="34" charset="0"/>
              </a:rPr>
              <a:t>;</a:t>
            </a:r>
          </a:p>
          <a:p>
            <a:endParaRPr lang="en-IN" sz="2000" dirty="0">
              <a:latin typeface="Arial" panose="020B0604020202020204" pitchFamily="34" charset="0"/>
              <a:cs typeface="Arial" panose="020B0604020202020204" pitchFamily="34" charset="0"/>
            </a:endParaRPr>
          </a:p>
          <a:p>
            <a:r>
              <a:rPr lang="en-IN" sz="2000" dirty="0">
                <a:solidFill>
                  <a:srgbClr val="006C86"/>
                </a:solidFill>
                <a:latin typeface="Arial" panose="020B0604020202020204" pitchFamily="34" charset="0"/>
                <a:cs typeface="Arial" panose="020B0604020202020204" pitchFamily="34" charset="0"/>
              </a:rPr>
              <a:t>select</a:t>
            </a:r>
            <a:r>
              <a:rPr lang="en-IN" sz="2000" dirty="0">
                <a:latin typeface="Arial" panose="020B0604020202020204" pitchFamily="34" charset="0"/>
                <a:cs typeface="Arial" panose="020B0604020202020204" pitchFamily="34" charset="0"/>
              </a:rPr>
              <a:t> ename </a:t>
            </a:r>
            <a:r>
              <a:rPr lang="en-IN" sz="2000" dirty="0">
                <a:solidFill>
                  <a:srgbClr val="006C86"/>
                </a:solidFill>
                <a:latin typeface="Arial" panose="020B0604020202020204" pitchFamily="34" charset="0"/>
                <a:cs typeface="Arial" panose="020B0604020202020204" pitchFamily="34" charset="0"/>
              </a:rPr>
              <a:t>as</a:t>
            </a:r>
            <a:r>
              <a:rPr lang="en-IN" sz="2000" dirty="0">
                <a:latin typeface="Arial" panose="020B0604020202020204" pitchFamily="34" charset="0"/>
                <a:cs typeface="Arial" panose="020B0604020202020204" pitchFamily="34" charset="0"/>
              </a:rPr>
              <a:t> </a:t>
            </a:r>
            <a:r>
              <a:rPr lang="en-IN" sz="2000" dirty="0">
                <a:solidFill>
                  <a:srgbClr val="FFC000"/>
                </a:solidFill>
                <a:latin typeface="Arial" panose="020B0604020202020204" pitchFamily="34" charset="0"/>
                <a:cs typeface="Arial" panose="020B0604020202020204" pitchFamily="34" charset="0"/>
              </a:rPr>
              <a:t>"First Name"</a:t>
            </a:r>
            <a:r>
              <a:rPr lang="en-IN" sz="2000" dirty="0">
                <a:latin typeface="Arial" panose="020B0604020202020204" pitchFamily="34" charset="0"/>
                <a:cs typeface="Arial" panose="020B0604020202020204" pitchFamily="34" charset="0"/>
              </a:rPr>
              <a:t>, sal </a:t>
            </a:r>
            <a:r>
              <a:rPr lang="en-IN" sz="2000" dirty="0">
                <a:solidFill>
                  <a:srgbClr val="FFC000"/>
                </a:solidFill>
                <a:latin typeface="Arial" panose="020B0604020202020204" pitchFamily="34" charset="0"/>
                <a:cs typeface="Arial" panose="020B0604020202020204" pitchFamily="34" charset="0"/>
              </a:rPr>
              <a:t>"Salary"</a:t>
            </a:r>
            <a:r>
              <a:rPr lang="en-IN" sz="2000" dirty="0">
                <a:latin typeface="Arial" panose="020B0604020202020204" pitchFamily="34" charset="0"/>
                <a:cs typeface="Arial" panose="020B0604020202020204" pitchFamily="34" charset="0"/>
              </a:rPr>
              <a:t>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a:t>
            </a:r>
            <a:r>
              <a:rPr lang="en-IN" sz="2000" dirty="0">
                <a:latin typeface="Arial" panose="020B0604020202020204" pitchFamily="34" charset="0"/>
                <a:cs typeface="Arial" panose="020B0604020202020204" pitchFamily="34" charset="0"/>
              </a:rPr>
              <a:t>;</a:t>
            </a:r>
            <a:endParaRPr lang="en-IN"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EXPRESSIONS</a:t>
            </a: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expressions,... from &lt;table_references&gt;</a:t>
            </a:r>
          </a:p>
        </p:txBody>
      </p:sp>
      <p:sp>
        <p:nvSpPr>
          <p:cNvPr id="6" name="Rectangle 5"/>
          <p:cNvSpPr/>
          <p:nvPr/>
        </p:nvSpPr>
        <p:spPr>
          <a:xfrm>
            <a:off x="152400" y="1772483"/>
            <a:ext cx="8839200"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a:t>
            </a:r>
            <a:r>
              <a:rPr lang="en-US" sz="2000" dirty="0" smtClean="0">
                <a:solidFill>
                  <a:srgbClr val="0077AA"/>
                </a:solidFill>
                <a:latin typeface="Calibri" panose="020F0502020204030204" pitchFamily="34" charset="0"/>
                <a:ea typeface="Times New Roman" panose="02020603050405020304" pitchFamily="18" charset="0"/>
              </a:rPr>
              <a:t>elect </a:t>
            </a:r>
            <a:r>
              <a:rPr lang="en-US" sz="2000" dirty="0">
                <a:solidFill>
                  <a:srgbClr val="880015"/>
                </a:solidFill>
                <a:latin typeface="Calibri" panose="020F0502020204030204" pitchFamily="34" charset="0"/>
              </a:rPr>
              <a:t>1001</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smtClean="0">
                <a:solidFill>
                  <a:srgbClr val="880015"/>
                </a:solidFill>
                <a:latin typeface="Calibri" panose="020F0502020204030204" pitchFamily="34" charset="0"/>
              </a:rPr>
              <a:t>1 </a:t>
            </a:r>
            <a:r>
              <a:rPr lang="en-US" sz="2000" dirty="0" smtClean="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dual</a:t>
            </a:r>
            <a:r>
              <a:rPr lang="en-US" sz="2000" dirty="0" smtClean="0">
                <a:solidFill>
                  <a:schemeClr val="bg1">
                    <a:lumMod val="50000"/>
                  </a:schemeClr>
                </a:solidFill>
                <a:latin typeface="Calibri" panose="020F0502020204030204" pitchFamily="34" charset="0"/>
                <a:cs typeface="Arial" pitchFamily="34" charset="0"/>
              </a:rPr>
              <a:t>;</a:t>
            </a:r>
            <a:endParaRPr lang="en-US" sz="20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a:solidFill>
                  <a:srgbClr val="880015"/>
                </a:solidFill>
                <a:latin typeface="Calibri" panose="020F0502020204030204" pitchFamily="34" charset="0"/>
              </a:rPr>
              <a:t>1001</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1</a:t>
            </a:r>
            <a:r>
              <a:rPr lang="en-US" sz="2000" dirty="0">
                <a:solidFill>
                  <a:srgbClr val="DD4A68"/>
                </a:solidFill>
                <a:latin typeface="Calibri" panose="020F0502020204030204" pitchFamily="34" charset="0"/>
                <a:ea typeface="Times New Roman" panose="02020603050405020304" pitchFamily="18" charset="0"/>
              </a:rPr>
              <a:t> </a:t>
            </a:r>
            <a:r>
              <a:rPr lang="en-US" sz="2000" dirty="0" smtClean="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dual</a:t>
            </a:r>
            <a:r>
              <a:rPr lang="en-US" sz="20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a:solidFill>
                  <a:schemeClr val="bg1">
                    <a:lumMod val="50000"/>
                  </a:schemeClr>
                </a:solidFill>
                <a:latin typeface="Calibri" panose="020F0502020204030204" pitchFamily="34" charset="0"/>
                <a:ea typeface="Times New Roman" panose="02020603050405020304" pitchFamily="18" charset="0"/>
              </a:rPr>
              <a:t>'</a:t>
            </a:r>
            <a:r>
              <a:rPr lang="en-IN" sz="2000" dirty="0">
                <a:solidFill>
                  <a:srgbClr val="880015"/>
                </a:solidFill>
                <a:latin typeface="Calibri" panose="020F0502020204030204" pitchFamily="34" charset="0"/>
              </a:rPr>
              <a:t>1</a:t>
            </a:r>
            <a:r>
              <a:rPr lang="en-US" sz="2000" dirty="0">
                <a:solidFill>
                  <a:schemeClr val="bg1">
                    <a:lumMod val="50000"/>
                  </a:schemeClr>
                </a:solidFill>
                <a:latin typeface="Calibri" panose="020F0502020204030204" pitchFamily="34" charset="0"/>
                <a:ea typeface="Times New Roman" panose="02020603050405020304" pitchFamily="18" charset="0"/>
              </a:rPr>
              <a:t>'</a:t>
            </a:r>
            <a:r>
              <a:rPr lang="en-IN"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IN" sz="2000" dirty="0" smtClean="0">
                <a:solidFill>
                  <a:srgbClr val="92D050"/>
                </a:solidFill>
                <a:latin typeface="Calibri" panose="020F0502020204030204" pitchFamily="34" charset="0"/>
                <a:ea typeface="Times New Roman" panose="02020603050405020304" pitchFamily="18" charset="0"/>
              </a:rPr>
              <a:t> </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IN" sz="2000" dirty="0" smtClean="0">
                <a:solidFill>
                  <a:srgbClr val="880015"/>
                </a:solidFill>
                <a:latin typeface="Calibri" panose="020F0502020204030204" pitchFamily="34" charset="0"/>
              </a:rPr>
              <a:t>1</a:t>
            </a:r>
            <a:r>
              <a:rPr lang="en-US" sz="2000" dirty="0" smtClean="0">
                <a:solidFill>
                  <a:schemeClr val="bg1">
                    <a:lumMod val="50000"/>
                  </a:schemeClr>
                </a:solidFill>
                <a:latin typeface="Calibri" panose="020F0502020204030204" pitchFamily="34" charset="0"/>
                <a:ea typeface="Times New Roman" panose="02020603050405020304" pitchFamily="18" charset="0"/>
              </a:rPr>
              <a:t>' </a:t>
            </a:r>
            <a:r>
              <a:rPr lang="en-US" sz="2000" dirty="0" smtClean="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dual</a:t>
            </a:r>
            <a:r>
              <a:rPr lang="en-US" sz="2000" dirty="0" smtClean="0">
                <a:solidFill>
                  <a:schemeClr val="bg1">
                    <a:lumMod val="50000"/>
                  </a:schemeClr>
                </a:solidFill>
                <a:latin typeface="Calibri" panose="020F0502020204030204" pitchFamily="34" charset="0"/>
                <a:cs typeface="Arial" pitchFamily="34" charset="0"/>
              </a:rPr>
              <a:t>;</a:t>
            </a:r>
            <a:endParaRPr lang="en-IN" sz="20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smtClean="0">
                <a:latin typeface="Calibri" panose="020F0502020204030204" pitchFamily="34" charset="0"/>
                <a:ea typeface="Times New Roman" panose="02020603050405020304" pitchFamily="18" charset="0"/>
              </a:rPr>
              <a:t>sal</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sal </a:t>
            </a:r>
            <a:r>
              <a:rPr lang="en-US" sz="2000" dirty="0" smtClean="0">
                <a:solidFill>
                  <a:srgbClr val="B97A57"/>
                </a:solidFill>
                <a:latin typeface="Calibri" panose="020F0502020204030204" pitchFamily="34"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1000</a:t>
            </a:r>
            <a:r>
              <a:rPr lang="en-US" sz="2000" dirty="0">
                <a:solidFill>
                  <a:srgbClr val="DD4A68"/>
                </a:solidFill>
                <a:latin typeface="Calibri" panose="020F0502020204030204" pitchFamily="34" charset="0"/>
                <a:ea typeface="Times New Roman" panose="02020603050405020304" pitchFamily="18" charset="0"/>
              </a:rPr>
              <a:t> </a:t>
            </a:r>
            <a:r>
              <a:rPr lang="en-US" sz="2000" dirty="0" smtClean="0">
                <a:solidFill>
                  <a:srgbClr val="0077AA"/>
                </a:solidFill>
                <a:latin typeface="Calibri" panose="020F0502020204030204" pitchFamily="34" charset="0"/>
                <a:ea typeface="Times New Roman" panose="02020603050405020304" pitchFamily="18" charset="0"/>
              </a:rPr>
              <a:t>as</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New </a:t>
            </a:r>
            <a:r>
              <a:rPr lang="en-US" sz="2000" dirty="0">
                <a:solidFill>
                  <a:srgbClr val="DD4A68"/>
                </a:solidFill>
                <a:latin typeface="Calibri" panose="020F0502020204030204" pitchFamily="34" charset="0"/>
                <a:ea typeface="Times New Roman" panose="02020603050405020304" pitchFamily="18" charset="0"/>
              </a:rPr>
              <a:t>Salary</a:t>
            </a:r>
            <a:r>
              <a:rPr lang="en-US" sz="2000" dirty="0">
                <a:solidFill>
                  <a:schemeClr val="bg1">
                    <a:lumMod val="50000"/>
                  </a:schemeClr>
                </a:solidFill>
                <a:latin typeface="Calibri" panose="020F0502020204030204" pitchFamily="34" charset="0"/>
                <a:ea typeface="Times New Roman" panose="02020603050405020304" pitchFamily="18" charset="0"/>
              </a:rPr>
              <a:t>'</a:t>
            </a:r>
            <a:r>
              <a:rPr lang="en-US" sz="2000" dirty="0">
                <a:solidFill>
                  <a:srgbClr val="DD4A68"/>
                </a:solidFill>
                <a:latin typeface="Calibri" panose="020F0502020204030204" pitchFamily="34" charset="0"/>
                <a:ea typeface="Times New Roman" panose="02020603050405020304" pitchFamily="18" charset="0"/>
              </a:rPr>
              <a:t> </a:t>
            </a:r>
            <a:r>
              <a:rPr lang="en-US" sz="2000" dirty="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chemeClr val="bg1">
                    <a:lumMod val="50000"/>
                  </a:schemeClr>
                </a:solidFill>
                <a:latin typeface="Calibri" panose="020F0502020204030204" pitchFamily="34" charset="0"/>
                <a:cs typeface="Arial" pitchFamily="34" charset="0"/>
              </a:rPr>
              <a:t>;</a:t>
            </a:r>
            <a:endParaRPr lang="en-US" sz="20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a:latin typeface="Calibri" panose="020F0502020204030204" pitchFamily="34" charset="0"/>
                <a:ea typeface="Times New Roman" panose="02020603050405020304" pitchFamily="18" charset="0"/>
              </a:rPr>
              <a:t>sal</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comm</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sal</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comm</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000" dirty="0" smtClean="0">
                <a:solidFill>
                  <a:srgbClr val="0077AA"/>
                </a:solidFill>
                <a:latin typeface="Calibri" panose="020F0502020204030204" pitchFamily="34" charset="0"/>
                <a:ea typeface="Times New Roman" panose="02020603050405020304" pitchFamily="18" charset="0"/>
              </a:rPr>
              <a:t>select </a:t>
            </a:r>
            <a:r>
              <a:rPr lang="en-US" sz="2000" dirty="0">
                <a:latin typeface="Calibri" panose="020F0502020204030204" pitchFamily="34" charset="0"/>
                <a:ea typeface="Times New Roman" panose="02020603050405020304" pitchFamily="18" charset="0"/>
              </a:rPr>
              <a:t>sal</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latin typeface="Calibri" panose="020F0502020204030204" pitchFamily="34" charset="0"/>
                <a:ea typeface="Times New Roman" panose="02020603050405020304" pitchFamily="18" charset="0"/>
              </a:rPr>
              <a:t>comm</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sal</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IN" sz="2000" dirty="0">
                <a:solidFill>
                  <a:srgbClr val="B97A57"/>
                </a:solidFill>
                <a:latin typeface="Calibri" panose="020F0502020204030204" pitchFamily="34" charset="0"/>
              </a:rPr>
              <a:t>NVL</a:t>
            </a:r>
            <a:r>
              <a:rPr lang="en-US" sz="2000" dirty="0" smtClean="0">
                <a:solidFill>
                  <a:srgbClr val="B97A57"/>
                </a:solidFill>
                <a:latin typeface="Calibri" panose="020F0502020204030204" pitchFamily="34" charset="0"/>
              </a:rPr>
              <a:t>(</a:t>
            </a:r>
            <a:r>
              <a:rPr lang="en-US" sz="2000" dirty="0" smtClean="0">
                <a:latin typeface="Calibri" panose="020F0502020204030204" pitchFamily="34" charset="0"/>
                <a:ea typeface="Times New Roman" panose="02020603050405020304" pitchFamily="18" charset="0"/>
              </a:rPr>
              <a:t>comm</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0</a:t>
            </a:r>
            <a:r>
              <a:rPr lang="en-US" sz="2000" dirty="0">
                <a:solidFill>
                  <a:srgbClr val="B97A57"/>
                </a:solidFill>
                <a:latin typeface="Calibri" panose="020F0502020204030204" pitchFamily="34" charset="0"/>
              </a:rPr>
              <a:t>)</a:t>
            </a:r>
            <a:r>
              <a:rPr lang="en-US" sz="2000" dirty="0">
                <a:solidFill>
                  <a:srgbClr val="DD4A68"/>
                </a:solidFill>
                <a:latin typeface="Calibri" panose="020F0502020204030204" pitchFamily="34" charset="0"/>
                <a:ea typeface="Times New Roman" panose="02020603050405020304" pitchFamily="18" charset="0"/>
              </a:rPr>
              <a:t> </a:t>
            </a:r>
            <a:r>
              <a:rPr lang="en-US" sz="2000" dirty="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chemeClr val="bg1">
                    <a:lumMod val="50000"/>
                  </a:schemeClr>
                </a:solidFill>
                <a:latin typeface="Calibri" panose="020F0502020204030204" pitchFamily="34" charset="0"/>
                <a:cs typeface="Arial" pitchFamily="34" charset="0"/>
              </a:rPr>
              <a:t>;</a:t>
            </a:r>
            <a:endParaRPr lang="en-IN" sz="20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fetch for- 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707886"/>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 OFFSET </a:t>
            </a:r>
            <a:r>
              <a:rPr lang="en-US" sz="2000" b="1" i="1" dirty="0" smtClean="0">
                <a:solidFill>
                  <a:srgbClr val="FFFF00"/>
                </a:solidFill>
                <a:latin typeface="Arial" pitchFamily="34" charset="0"/>
                <a:cs typeface="Arial" pitchFamily="34" charset="0"/>
              </a:rPr>
              <a:t>offsetNumber </a:t>
            </a:r>
            <a:r>
              <a:rPr lang="en-US" sz="2000" b="1" i="1" dirty="0">
                <a:solidFill>
                  <a:srgbClr val="FFFF00"/>
                </a:solidFill>
                <a:latin typeface="Arial" pitchFamily="34" charset="0"/>
                <a:cs typeface="Arial" pitchFamily="34" charset="0"/>
              </a:rPr>
              <a:t>{ ROW | ROWS } ]</a:t>
            </a:r>
          </a:p>
          <a:p>
            <a:r>
              <a:rPr lang="en-US" sz="2000" b="1" i="1" dirty="0">
                <a:solidFill>
                  <a:srgbClr val="FFFF00"/>
                </a:solidFill>
                <a:latin typeface="Arial" pitchFamily="34" charset="0"/>
                <a:cs typeface="Arial" pitchFamily="34" charset="0"/>
              </a:rPr>
              <a:t>[ FETCH { FIRST | NEXT </a:t>
            </a:r>
            <a:r>
              <a:rPr lang="en-US" sz="2000" b="1" i="1" dirty="0" smtClean="0">
                <a:solidFill>
                  <a:srgbClr val="FFFF00"/>
                </a:solidFill>
                <a:latin typeface="Arial" pitchFamily="34" charset="0"/>
                <a:cs typeface="Arial" pitchFamily="34" charset="0"/>
              </a:rPr>
              <a:t>} number </a:t>
            </a:r>
            <a:r>
              <a:rPr lang="en-US" sz="2000" b="1" i="1" dirty="0">
                <a:solidFill>
                  <a:srgbClr val="FFFF00"/>
                </a:solidFill>
                <a:latin typeface="Arial" pitchFamily="34" charset="0"/>
                <a:cs typeface="Arial" pitchFamily="34" charset="0"/>
              </a:rPr>
              <a:t>{ ROW | ROWS } { ONLY | WITH TIES </a:t>
            </a:r>
            <a:r>
              <a:rPr lang="en-US" sz="2000" b="1" i="1" dirty="0" smtClean="0">
                <a:solidFill>
                  <a:srgbClr val="FFFF00"/>
                </a:solidFill>
                <a:latin typeface="Arial" pitchFamily="34" charset="0"/>
                <a:cs typeface="Arial" pitchFamily="34" charset="0"/>
              </a:rPr>
              <a:t>}]</a:t>
            </a:r>
            <a:endParaRPr lang="en-US" sz="20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514600"/>
            <a:ext cx="8873836" cy="1754326"/>
          </a:xfrm>
          <a:prstGeom prst="rect">
            <a:avLst/>
          </a:prstGeom>
        </p:spPr>
        <p:txBody>
          <a:bodyPr wrap="square">
            <a:spAutoFit/>
          </a:bodyPr>
          <a:lstStyle/>
          <a:p>
            <a:r>
              <a:rPr lang="en-US" dirty="0">
                <a:solidFill>
                  <a:srgbClr val="00A2E8"/>
                </a:solidFill>
                <a:latin typeface="Calibri" panose="020F0502020204030204" pitchFamily="34" charset="0"/>
                <a:cs typeface="Calibri" panose="020F0502020204030204" pitchFamily="34" charset="0"/>
              </a:rPr>
              <a:t>select</a:t>
            </a:r>
            <a:r>
              <a:rPr lang="en-US" dirty="0">
                <a:latin typeface="Calibri" panose="020F0502020204030204" pitchFamily="34" charset="0"/>
                <a:cs typeface="Calibri" panose="020F0502020204030204" pitchFamily="34" charset="0"/>
              </a:rPr>
              <a:t> * </a:t>
            </a:r>
            <a:r>
              <a:rPr lang="en-US" dirty="0">
                <a:solidFill>
                  <a:srgbClr val="00A2E8"/>
                </a:solidFill>
                <a:latin typeface="Calibri" panose="020F0502020204030204" pitchFamily="34" charset="0"/>
                <a:cs typeface="Calibri" panose="020F0502020204030204" pitchFamily="34" charset="0"/>
              </a:rPr>
              <a:t>from</a:t>
            </a:r>
            <a:r>
              <a:rPr lang="en-US" dirty="0">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emp</a:t>
            </a:r>
            <a:r>
              <a:rPr lang="en-US" dirty="0">
                <a:latin typeface="Calibri" panose="020F0502020204030204" pitchFamily="34" charset="0"/>
                <a:cs typeface="Calibri" panose="020F0502020204030204" pitchFamily="34" charset="0"/>
              </a:rPr>
              <a:t> </a:t>
            </a:r>
            <a:r>
              <a:rPr lang="en-US" dirty="0">
                <a:solidFill>
                  <a:srgbClr val="BAB294"/>
                </a:solidFill>
                <a:latin typeface="Calibri" panose="020F0502020204030204" pitchFamily="34" charset="0"/>
                <a:cs typeface="Calibri" panose="020F0502020204030204" pitchFamily="34" charset="0"/>
              </a:rPr>
              <a:t>fetch first 5 rows only</a:t>
            </a:r>
            <a:r>
              <a:rPr lang="en-US" dirty="0" smtClean="0">
                <a:solidFill>
                  <a:schemeClr val="bg1">
                    <a:lumMod val="50000"/>
                  </a:schemeClr>
                </a:solidFill>
                <a:latin typeface="Calibri" panose="020F0502020204030204" pitchFamily="34" charset="0"/>
                <a:cs typeface="Calibri" panose="020F0502020204030204" pitchFamily="34" charset="0"/>
              </a:rPr>
              <a:t>;</a:t>
            </a:r>
          </a:p>
          <a:p>
            <a:endParaRPr lang="en-US" dirty="0" smtClean="0">
              <a:solidFill>
                <a:schemeClr val="bg1">
                  <a:lumMod val="50000"/>
                </a:schemeClr>
              </a:solidFill>
              <a:latin typeface="Calibri" panose="020F0502020204030204" pitchFamily="34" charset="0"/>
              <a:cs typeface="Calibri" panose="020F0502020204030204" pitchFamily="34" charset="0"/>
            </a:endParaRPr>
          </a:p>
          <a:p>
            <a:r>
              <a:rPr lang="en-US" dirty="0">
                <a:solidFill>
                  <a:srgbClr val="00A2E8"/>
                </a:solidFill>
                <a:latin typeface="Calibri" panose="020F0502020204030204" pitchFamily="34" charset="0"/>
                <a:cs typeface="Calibri" panose="020F0502020204030204" pitchFamily="34" charset="0"/>
              </a:rPr>
              <a:t>select</a:t>
            </a:r>
            <a:r>
              <a:rPr lang="en-US" dirty="0">
                <a:latin typeface="Calibri" panose="020F0502020204030204" pitchFamily="34" charset="0"/>
                <a:cs typeface="Calibri" panose="020F0502020204030204" pitchFamily="34" charset="0"/>
              </a:rPr>
              <a:t> * </a:t>
            </a:r>
            <a:r>
              <a:rPr lang="en-US" dirty="0">
                <a:solidFill>
                  <a:srgbClr val="00A2E8"/>
                </a:solidFill>
                <a:latin typeface="Calibri" panose="020F0502020204030204" pitchFamily="34" charset="0"/>
                <a:cs typeface="Calibri" panose="020F0502020204030204" pitchFamily="34" charset="0"/>
              </a:rPr>
              <a:t>from</a:t>
            </a:r>
            <a:r>
              <a:rPr lang="en-US" dirty="0">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emp</a:t>
            </a:r>
            <a:r>
              <a:rPr lang="en-US" dirty="0">
                <a:latin typeface="Calibri" panose="020F0502020204030204" pitchFamily="34" charset="0"/>
                <a:cs typeface="Calibri" panose="020F0502020204030204" pitchFamily="34" charset="0"/>
              </a:rPr>
              <a:t> </a:t>
            </a:r>
            <a:r>
              <a:rPr lang="en-US" dirty="0">
                <a:solidFill>
                  <a:srgbClr val="BAB294"/>
                </a:solidFill>
                <a:latin typeface="Calibri" panose="020F0502020204030204" pitchFamily="34" charset="0"/>
                <a:cs typeface="Calibri" panose="020F0502020204030204" pitchFamily="34" charset="0"/>
              </a:rPr>
              <a:t>offset 2 rows </a:t>
            </a:r>
            <a:r>
              <a:rPr lang="en-US" dirty="0" smtClean="0">
                <a:solidFill>
                  <a:srgbClr val="BAB294"/>
                </a:solidFill>
                <a:latin typeface="Calibri" panose="020F0502020204030204" pitchFamily="34" charset="0"/>
                <a:cs typeface="Calibri" panose="020F0502020204030204" pitchFamily="34" charset="0"/>
              </a:rPr>
              <a:t>fetch </a:t>
            </a:r>
            <a:r>
              <a:rPr lang="en-US" dirty="0">
                <a:solidFill>
                  <a:srgbClr val="BAB294"/>
                </a:solidFill>
                <a:latin typeface="Calibri" panose="020F0502020204030204" pitchFamily="34" charset="0"/>
                <a:cs typeface="Calibri" panose="020F0502020204030204" pitchFamily="34" charset="0"/>
              </a:rPr>
              <a:t>first 5 rows only</a:t>
            </a:r>
            <a:r>
              <a:rPr lang="en-US" dirty="0" smtClean="0">
                <a:solidFill>
                  <a:schemeClr val="bg1">
                    <a:lumMod val="50000"/>
                  </a:schemeClr>
                </a:solidFill>
                <a:latin typeface="Calibri" panose="020F0502020204030204" pitchFamily="34" charset="0"/>
                <a:cs typeface="Calibri" panose="020F0502020204030204" pitchFamily="34" charset="0"/>
              </a:rPr>
              <a:t>;</a:t>
            </a:r>
          </a:p>
          <a:p>
            <a:endParaRPr lang="en-US" dirty="0">
              <a:solidFill>
                <a:schemeClr val="bg1">
                  <a:lumMod val="50000"/>
                </a:schemeClr>
              </a:solidFill>
              <a:latin typeface="Calibri" panose="020F0502020204030204" pitchFamily="34" charset="0"/>
              <a:cs typeface="Calibri" panose="020F0502020204030204" pitchFamily="34" charset="0"/>
            </a:endParaRPr>
          </a:p>
          <a:p>
            <a:r>
              <a:rPr lang="en-US" dirty="0">
                <a:solidFill>
                  <a:srgbClr val="00A2E8"/>
                </a:solidFill>
                <a:latin typeface="Calibri" panose="020F0502020204030204" pitchFamily="34" charset="0"/>
                <a:cs typeface="Calibri" panose="020F0502020204030204" pitchFamily="34" charset="0"/>
              </a:rPr>
              <a:t>select</a:t>
            </a:r>
            <a:r>
              <a:rPr lang="en-US" dirty="0">
                <a:latin typeface="Calibri" panose="020F0502020204030204" pitchFamily="34" charset="0"/>
                <a:cs typeface="Calibri" panose="020F0502020204030204" pitchFamily="34" charset="0"/>
              </a:rPr>
              <a:t> * </a:t>
            </a:r>
            <a:r>
              <a:rPr lang="en-US" dirty="0">
                <a:solidFill>
                  <a:srgbClr val="00A2E8"/>
                </a:solidFill>
                <a:latin typeface="Calibri" panose="020F0502020204030204" pitchFamily="34" charset="0"/>
                <a:cs typeface="Calibri" panose="020F0502020204030204" pitchFamily="34" charset="0"/>
              </a:rPr>
              <a:t>from</a:t>
            </a:r>
            <a:r>
              <a:rPr lang="en-US" dirty="0">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emp</a:t>
            </a:r>
            <a:r>
              <a:rPr lang="en-US" dirty="0">
                <a:latin typeface="Calibri" panose="020F0502020204030204" pitchFamily="34" charset="0"/>
                <a:cs typeface="Calibri" panose="020F0502020204030204" pitchFamily="34" charset="0"/>
              </a:rPr>
              <a:t> </a:t>
            </a:r>
            <a:r>
              <a:rPr lang="en-US" dirty="0">
                <a:solidFill>
                  <a:srgbClr val="BAB294"/>
                </a:solidFill>
                <a:latin typeface="Calibri" panose="020F0502020204030204" pitchFamily="34" charset="0"/>
                <a:cs typeface="Calibri" panose="020F0502020204030204" pitchFamily="34" charset="0"/>
              </a:rPr>
              <a:t>offset 2 rows fetch first 5 rows </a:t>
            </a:r>
            <a:r>
              <a:rPr lang="en-US" dirty="0" smtClean="0">
                <a:solidFill>
                  <a:srgbClr val="BAB294"/>
                </a:solidFill>
                <a:latin typeface="Calibri" panose="020F0502020204030204" pitchFamily="34" charset="0"/>
                <a:cs typeface="Calibri" panose="020F0502020204030204" pitchFamily="34" charset="0"/>
              </a:rPr>
              <a:t>with ties</a:t>
            </a:r>
            <a:r>
              <a:rPr lang="en-US" dirty="0" smtClean="0">
                <a:solidFill>
                  <a:schemeClr val="bg1">
                    <a:lumMod val="50000"/>
                  </a:schemeClr>
                </a:solidFill>
                <a:latin typeface="Calibri" panose="020F0502020204030204" pitchFamily="34" charset="0"/>
                <a:cs typeface="Calibri" panose="020F0502020204030204" pitchFamily="34" charset="0"/>
              </a:rPr>
              <a:t>;</a:t>
            </a:r>
          </a:p>
          <a:p>
            <a:endParaRPr lang="en-US"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1015663"/>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 ALL / DISTINCT / UNIQUE ] * / ColName1, ColName2, expressions,... from &lt;table_references&gt;</a:t>
            </a:r>
          </a:p>
          <a:p>
            <a:r>
              <a:rPr lang="en-US" sz="2000" dirty="0">
                <a:solidFill>
                  <a:srgbClr val="0070C0"/>
                </a:solidFill>
                <a:latin typeface="Consolas" panose="020B0609020204030204" pitchFamily="49" charset="0"/>
                <a:cs typeface="Arial" panose="020B0604020202020204" pitchFamily="34" charset="0"/>
              </a:rPr>
              <a:t>[WHERE where_condition]</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2914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
        <p:nvSpPr>
          <p:cNvPr id="3" name="Rectangle 2"/>
          <p:cNvSpPr/>
          <p:nvPr/>
        </p:nvSpPr>
        <p:spPr>
          <a:xfrm>
            <a:off x="152400" y="4435067"/>
            <a:ext cx="8839200" cy="923330"/>
          </a:xfrm>
          <a:prstGeom prst="rect">
            <a:avLst/>
          </a:prstGeom>
        </p:spPr>
        <p:txBody>
          <a:bodyPr wrap="square">
            <a:spAutoFit/>
          </a:bodyPr>
          <a:lstStyle/>
          <a:p>
            <a:r>
              <a:rPr lang="en-US" dirty="0">
                <a:solidFill>
                  <a:srgbClr val="00A2E8"/>
                </a:solidFill>
                <a:latin typeface="Calibri" panose="020F0502020204030204" pitchFamily="34" charset="0"/>
              </a:rPr>
              <a:t>select</a:t>
            </a:r>
            <a:r>
              <a:rPr lang="en-US" dirty="0">
                <a:solidFill>
                  <a:srgbClr val="99D9EA"/>
                </a:solidFill>
                <a:latin typeface="Calibri" panose="020F0502020204030204" pitchFamily="34" charset="0"/>
              </a:rPr>
              <a:t> </a:t>
            </a:r>
            <a:r>
              <a:rPr lang="en-US" dirty="0">
                <a:solidFill>
                  <a:srgbClr val="000000"/>
                </a:solidFill>
                <a:latin typeface="Calibri" panose="020F0502020204030204" pitchFamily="34" charset="0"/>
              </a:rPr>
              <a:t>* </a:t>
            </a:r>
            <a:r>
              <a:rPr lang="en-US" dirty="0">
                <a:solidFill>
                  <a:srgbClr val="00A2E8"/>
                </a:solidFill>
                <a:latin typeface="Calibri" panose="020F0502020204030204" pitchFamily="34" charset="0"/>
              </a:rPr>
              <a:t>from </a:t>
            </a:r>
            <a:r>
              <a:rPr lang="en-US" dirty="0">
                <a:solidFill>
                  <a:schemeClr val="accent4">
                    <a:lumMod val="50000"/>
                  </a:schemeClr>
                </a:solidFill>
                <a:latin typeface="Calibri" panose="020F0502020204030204" pitchFamily="34" charset="0"/>
                <a:cs typeface="Arial" panose="020B0604020202020204" pitchFamily="34" charset="0"/>
              </a:rPr>
              <a:t>emp </a:t>
            </a:r>
            <a:r>
              <a:rPr lang="en-US" dirty="0">
                <a:solidFill>
                  <a:srgbClr val="ED1C24"/>
                </a:solidFill>
                <a:latin typeface="Calibri" panose="020F0502020204030204" pitchFamily="34" charset="0"/>
              </a:rPr>
              <a:t>where </a:t>
            </a:r>
            <a:r>
              <a:rPr lang="en-US" dirty="0" smtClean="0">
                <a:solidFill>
                  <a:srgbClr val="000000"/>
                </a:solidFill>
                <a:latin typeface="Calibri" panose="020F0502020204030204" pitchFamily="34" charset="0"/>
              </a:rPr>
              <a:t>deptno =</a:t>
            </a:r>
            <a:r>
              <a:rPr lang="en-US" dirty="0" smtClean="0">
                <a:solidFill>
                  <a:srgbClr val="B97A57"/>
                </a:solidFill>
                <a:latin typeface="Calibri" panose="020F0502020204030204" pitchFamily="34" charset="0"/>
              </a:rPr>
              <a:t> </a:t>
            </a:r>
            <a:r>
              <a:rPr lang="en-US" dirty="0">
                <a:solidFill>
                  <a:srgbClr val="880015"/>
                </a:solidFill>
                <a:latin typeface="Calibri" panose="020F0502020204030204" pitchFamily="34" charset="0"/>
              </a:rPr>
              <a:t>1</a:t>
            </a:r>
            <a:r>
              <a:rPr lang="en-US" dirty="0" smtClean="0">
                <a:solidFill>
                  <a:srgbClr val="880015"/>
                </a:solidFill>
                <a:latin typeface="Calibri" panose="020F0502020204030204" pitchFamily="34" charset="0"/>
              </a:rPr>
              <a:t>0</a:t>
            </a:r>
            <a:r>
              <a:rPr lang="en-US" dirty="0" smtClean="0">
                <a:solidFill>
                  <a:srgbClr val="7F7F7F"/>
                </a:solidFill>
                <a:latin typeface="Calibri" panose="020F0502020204030204" pitchFamily="34" charset="0"/>
              </a:rPr>
              <a:t>;</a:t>
            </a:r>
          </a:p>
          <a:p>
            <a:r>
              <a:rPr lang="en-US" dirty="0">
                <a:solidFill>
                  <a:srgbClr val="00A2E8"/>
                </a:solidFill>
                <a:latin typeface="Calibri" panose="020F0502020204030204" pitchFamily="34" charset="0"/>
              </a:rPr>
              <a:t>select</a:t>
            </a:r>
            <a:r>
              <a:rPr lang="en-US" dirty="0">
                <a:solidFill>
                  <a:srgbClr val="99D9EA"/>
                </a:solidFill>
                <a:latin typeface="Calibri" panose="020F0502020204030204" pitchFamily="34" charset="0"/>
              </a:rPr>
              <a:t> </a:t>
            </a:r>
            <a:r>
              <a:rPr lang="en-US" dirty="0">
                <a:solidFill>
                  <a:srgbClr val="000000"/>
                </a:solidFill>
                <a:latin typeface="Calibri" panose="020F0502020204030204" pitchFamily="34" charset="0"/>
              </a:rPr>
              <a:t>* </a:t>
            </a:r>
            <a:r>
              <a:rPr lang="en-US" dirty="0">
                <a:solidFill>
                  <a:srgbClr val="00A2E8"/>
                </a:solidFill>
                <a:latin typeface="Calibri" panose="020F0502020204030204" pitchFamily="34" charset="0"/>
              </a:rPr>
              <a:t>from </a:t>
            </a:r>
            <a:r>
              <a:rPr lang="en-US" dirty="0">
                <a:solidFill>
                  <a:schemeClr val="accent4">
                    <a:lumMod val="50000"/>
                  </a:schemeClr>
                </a:solidFill>
                <a:latin typeface="Calibri" panose="020F0502020204030204" pitchFamily="34" charset="0"/>
                <a:cs typeface="Arial" panose="020B0604020202020204" pitchFamily="34" charset="0"/>
              </a:rPr>
              <a:t>emp </a:t>
            </a:r>
            <a:r>
              <a:rPr lang="en-US" dirty="0">
                <a:solidFill>
                  <a:srgbClr val="ED1C24"/>
                </a:solidFill>
                <a:latin typeface="Calibri" panose="020F0502020204030204" pitchFamily="34" charset="0"/>
              </a:rPr>
              <a:t>where </a:t>
            </a:r>
            <a:r>
              <a:rPr lang="en-US" dirty="0" smtClean="0">
                <a:solidFill>
                  <a:srgbClr val="000000"/>
                </a:solidFill>
                <a:latin typeface="Calibri" panose="020F0502020204030204" pitchFamily="34" charset="0"/>
              </a:rPr>
              <a:t>ename =</a:t>
            </a:r>
            <a:r>
              <a:rPr lang="en-US" dirty="0" smtClean="0">
                <a:solidFill>
                  <a:srgbClr val="B97A57"/>
                </a:solidFill>
                <a:latin typeface="Calibri" panose="020F0502020204030204" pitchFamily="34" charset="0"/>
              </a:rPr>
              <a:t> </a:t>
            </a:r>
            <a:r>
              <a:rPr lang="en-US" dirty="0">
                <a:solidFill>
                  <a:schemeClr val="bg1">
                    <a:lumMod val="50000"/>
                  </a:schemeClr>
                </a:solidFill>
                <a:latin typeface="Calibri" panose="020F0502020204030204" pitchFamily="34" charset="0"/>
              </a:rPr>
              <a:t>'</a:t>
            </a:r>
            <a:r>
              <a:rPr lang="en-US" dirty="0">
                <a:solidFill>
                  <a:srgbClr val="880015"/>
                </a:solidFill>
                <a:latin typeface="Calibri" panose="020F0502020204030204" pitchFamily="34" charset="0"/>
              </a:rPr>
              <a:t>KING</a:t>
            </a:r>
            <a:r>
              <a:rPr lang="en-US" dirty="0" smtClean="0">
                <a:solidFill>
                  <a:schemeClr val="bg1">
                    <a:lumMod val="50000"/>
                  </a:schemeClr>
                </a:solidFill>
                <a:latin typeface="Calibri" panose="020F0502020204030204" pitchFamily="34" charset="0"/>
              </a:rPr>
              <a:t>'</a:t>
            </a:r>
            <a:r>
              <a:rPr lang="en-US" dirty="0" smtClean="0">
                <a:solidFill>
                  <a:srgbClr val="7F7F7F"/>
                </a:solidFill>
                <a:latin typeface="Calibri" panose="020F0502020204030204" pitchFamily="34" charset="0"/>
              </a:rPr>
              <a:t>;</a:t>
            </a:r>
            <a:endParaRPr lang="en-US" dirty="0" smtClean="0">
              <a:solidFill>
                <a:srgbClr val="B97A57"/>
              </a:solidFill>
              <a:latin typeface="Calibri" panose="020F0502020204030204" pitchFamily="34" charset="0"/>
            </a:endParaRPr>
          </a:p>
          <a:p>
            <a:r>
              <a:rPr lang="en-US" dirty="0">
                <a:solidFill>
                  <a:srgbClr val="00A2E8"/>
                </a:solidFill>
                <a:latin typeface="Calibri" panose="020F0502020204030204" pitchFamily="34" charset="0"/>
              </a:rPr>
              <a:t>select</a:t>
            </a:r>
            <a:r>
              <a:rPr lang="en-US" dirty="0">
                <a:solidFill>
                  <a:srgbClr val="99D9EA"/>
                </a:solidFill>
                <a:latin typeface="Calibri" panose="020F0502020204030204" pitchFamily="34" charset="0"/>
              </a:rPr>
              <a:t> </a:t>
            </a:r>
            <a:r>
              <a:rPr lang="en-US" dirty="0">
                <a:solidFill>
                  <a:srgbClr val="000000"/>
                </a:solidFill>
                <a:latin typeface="Calibri" panose="020F0502020204030204" pitchFamily="34" charset="0"/>
              </a:rPr>
              <a:t>* </a:t>
            </a:r>
            <a:r>
              <a:rPr lang="en-US" dirty="0">
                <a:solidFill>
                  <a:srgbClr val="00A2E8"/>
                </a:solidFill>
                <a:latin typeface="Calibri" panose="020F0502020204030204" pitchFamily="34" charset="0"/>
              </a:rPr>
              <a:t>from </a:t>
            </a:r>
            <a:r>
              <a:rPr lang="en-US" dirty="0">
                <a:solidFill>
                  <a:schemeClr val="accent4">
                    <a:lumMod val="50000"/>
                  </a:schemeClr>
                </a:solidFill>
                <a:latin typeface="Calibri" panose="020F0502020204030204" pitchFamily="34" charset="0"/>
                <a:cs typeface="Arial" panose="020B0604020202020204" pitchFamily="34" charset="0"/>
              </a:rPr>
              <a:t>emp </a:t>
            </a:r>
            <a:r>
              <a:rPr lang="en-US" dirty="0">
                <a:solidFill>
                  <a:srgbClr val="ED1C24"/>
                </a:solidFill>
                <a:latin typeface="Calibri" panose="020F0502020204030204" pitchFamily="34" charset="0"/>
              </a:rPr>
              <a:t>where </a:t>
            </a:r>
            <a:r>
              <a:rPr lang="en-US" dirty="0" smtClean="0">
                <a:solidFill>
                  <a:srgbClr val="000000"/>
                </a:solidFill>
                <a:latin typeface="Calibri" panose="020F0502020204030204" pitchFamily="34" charset="0"/>
              </a:rPr>
              <a:t>hiredate =</a:t>
            </a:r>
            <a:r>
              <a:rPr lang="en-US" dirty="0" smtClean="0">
                <a:solidFill>
                  <a:srgbClr val="B97A57"/>
                </a:solidFill>
                <a:latin typeface="Calibri" panose="020F0502020204030204" pitchFamily="34" charset="0"/>
              </a:rPr>
              <a:t> </a:t>
            </a:r>
            <a:r>
              <a:rPr lang="en-US" dirty="0" smtClean="0">
                <a:solidFill>
                  <a:schemeClr val="bg1">
                    <a:lumMod val="50000"/>
                  </a:schemeClr>
                </a:solidFill>
                <a:latin typeface="Calibri" panose="020F0502020204030204" pitchFamily="34" charset="0"/>
              </a:rPr>
              <a:t>'</a:t>
            </a:r>
            <a:r>
              <a:rPr lang="en-US" dirty="0">
                <a:solidFill>
                  <a:srgbClr val="880015"/>
                </a:solidFill>
                <a:latin typeface="Calibri" panose="020F0502020204030204" pitchFamily="34" charset="0"/>
              </a:rPr>
              <a:t>09-JUN-81</a:t>
            </a:r>
            <a:r>
              <a:rPr lang="en-US" dirty="0" smtClean="0">
                <a:solidFill>
                  <a:schemeClr val="bg1">
                    <a:lumMod val="50000"/>
                  </a:schemeClr>
                </a:solidFill>
                <a:latin typeface="Calibri" panose="020F0502020204030204" pitchFamily="34" charset="0"/>
              </a:rPr>
              <a:t>'</a:t>
            </a:r>
            <a:r>
              <a:rPr lang="en-US" dirty="0" smtClean="0">
                <a:solidFill>
                  <a:srgbClr val="7F7F7F"/>
                </a:solidFill>
                <a:latin typeface="Calibri" panose="020F0502020204030204" pitchFamily="34" charset="0"/>
              </a:rPr>
              <a:t>;</a:t>
            </a:r>
            <a:endParaRPr lang="en-US" dirty="0">
              <a:solidFill>
                <a:srgbClr val="00A2E8"/>
              </a:solidFill>
              <a:latin typeface="Calibri" panose="020F0502020204030204" pitchFamily="34" charset="0"/>
            </a:endParaRP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400110"/>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dbms_random.string (</a:t>
            </a:r>
            <a:r>
              <a:rPr lang="en-US" sz="2000" b="1" i="1" dirty="0" smtClean="0">
                <a:solidFill>
                  <a:srgbClr val="FFFF00"/>
                </a:solidFill>
                <a:latin typeface="Arial" pitchFamily="34" charset="0"/>
                <a:cs typeface="Arial" pitchFamily="34" charset="0"/>
              </a:rPr>
              <a:t>option </a:t>
            </a:r>
            <a:r>
              <a:rPr lang="en-US" sz="2000" b="1" i="1" dirty="0">
                <a:solidFill>
                  <a:srgbClr val="FFFF00"/>
                </a:solidFill>
                <a:latin typeface="Arial" pitchFamily="34" charset="0"/>
                <a:cs typeface="Arial" pitchFamily="34" charset="0"/>
              </a:rPr>
              <a:t>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369332"/>
          </a:xfrm>
          <a:prstGeom prst="rect">
            <a:avLst/>
          </a:prstGeom>
        </p:spPr>
        <p:txBody>
          <a:bodyPr wrap="square">
            <a:spAutoFit/>
          </a:bodyPr>
          <a:lstStyle/>
          <a:p>
            <a:r>
              <a:rPr lang="en-US" dirty="0">
                <a:solidFill>
                  <a:srgbClr val="00A2E8"/>
                </a:solidFill>
                <a:latin typeface="Calibri" panose="020F0502020204030204" pitchFamily="34" charset="0"/>
                <a:cs typeface="Calibri" panose="020F0502020204030204" pitchFamily="34" charset="0"/>
              </a:rPr>
              <a:t>select</a:t>
            </a:r>
            <a:r>
              <a:rPr lang="en-US" dirty="0">
                <a:latin typeface="Calibri" panose="020F0502020204030204" pitchFamily="34" charset="0"/>
                <a:cs typeface="Calibri" panose="020F0502020204030204" pitchFamily="34" charset="0"/>
              </a:rPr>
              <a:t> </a:t>
            </a:r>
            <a:r>
              <a:rPr lang="en-US" dirty="0">
                <a:solidFill>
                  <a:srgbClr val="FFC000"/>
                </a:solidFill>
                <a:latin typeface="Calibri" panose="020F0502020204030204" pitchFamily="34" charset="0"/>
                <a:cs typeface="Calibri" panose="020F0502020204030204" pitchFamily="34" charset="0"/>
              </a:rPr>
              <a:t>dbms_random</a:t>
            </a:r>
            <a:r>
              <a:rPr lang="en-US" dirty="0">
                <a:latin typeface="Calibri" panose="020F0502020204030204" pitchFamily="34" charset="0"/>
                <a:cs typeface="Calibri" panose="020F0502020204030204" pitchFamily="34" charset="0"/>
              </a:rPr>
              <a:t>.</a:t>
            </a:r>
            <a:r>
              <a:rPr lang="en-US" dirty="0">
                <a:solidFill>
                  <a:srgbClr val="BAB294"/>
                </a:solidFill>
                <a:latin typeface="Calibri" panose="020F0502020204030204" pitchFamily="34" charset="0"/>
                <a:cs typeface="Calibri" panose="020F0502020204030204" pitchFamily="34" charset="0"/>
              </a:rPr>
              <a:t>string</a:t>
            </a:r>
            <a:r>
              <a:rPr lang="en-US" dirty="0">
                <a:latin typeface="Calibri" panose="020F0502020204030204" pitchFamily="34" charset="0"/>
                <a:cs typeface="Calibri" panose="020F0502020204030204" pitchFamily="34" charset="0"/>
              </a:rPr>
              <a:t> ('a', 20) </a:t>
            </a:r>
            <a:r>
              <a:rPr lang="en-US" dirty="0">
                <a:solidFill>
                  <a:srgbClr val="00A2E8"/>
                </a:solidFill>
                <a:latin typeface="Calibri" panose="020F0502020204030204" pitchFamily="34" charset="0"/>
                <a:cs typeface="Calibri" panose="020F0502020204030204" pitchFamily="34" charset="0"/>
              </a:rPr>
              <a:t>from</a:t>
            </a:r>
            <a:r>
              <a:rPr lang="en-US" dirty="0">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dual</a:t>
            </a:r>
            <a:r>
              <a:rPr lang="en-US"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707886"/>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dbms_random.value()</a:t>
            </a:r>
          </a:p>
          <a:p>
            <a:r>
              <a:rPr lang="en-US" sz="2000" b="1" i="1" dirty="0">
                <a:solidFill>
                  <a:srgbClr val="FFFF00"/>
                </a:solidFill>
                <a:latin typeface="Arial" pitchFamily="34" charset="0"/>
                <a:cs typeface="Arial" pitchFamily="34" charset="0"/>
              </a:rPr>
              <a:t>dbms_random.value(low in number, high in number</a:t>
            </a:r>
            <a:r>
              <a:rPr lang="en-US" sz="2000" b="1" i="1" dirty="0">
                <a:solidFill>
                  <a:srgbClr val="FFFF00"/>
                </a:solidFill>
                <a:latin typeface="Arial" pitchFamily="34" charset="0"/>
                <a:cs typeface="Arial" pitchFamily="34" charset="0"/>
              </a:rPr>
              <a:t>)</a:t>
            </a:r>
            <a:endParaRPr lang="en-US" sz="2000" b="1" i="1" dirty="0">
              <a:solidFill>
                <a:srgbClr val="FFFF00"/>
              </a:solidFill>
              <a:latin typeface="Arial" pitchFamily="34" charset="0"/>
              <a:cs typeface="Arial" pitchFamily="34" charset="0"/>
            </a:endParaRPr>
          </a:p>
        </p:txBody>
      </p:sp>
      <p:sp>
        <p:nvSpPr>
          <p:cNvPr id="9" name="Rectangle 8"/>
          <p:cNvSpPr/>
          <p:nvPr/>
        </p:nvSpPr>
        <p:spPr>
          <a:xfrm>
            <a:off x="152400" y="2286000"/>
            <a:ext cx="8873836" cy="646331"/>
          </a:xfrm>
          <a:prstGeom prst="rect">
            <a:avLst/>
          </a:prstGeom>
        </p:spPr>
        <p:txBody>
          <a:bodyPr wrap="square">
            <a:spAutoFit/>
          </a:bodyPr>
          <a:lstStyle/>
          <a:p>
            <a:r>
              <a:rPr lang="en-US" dirty="0">
                <a:solidFill>
                  <a:srgbClr val="00A2E8"/>
                </a:solidFill>
                <a:latin typeface="Calibri" panose="020F0502020204030204" pitchFamily="34" charset="0"/>
                <a:cs typeface="Calibri" panose="020F0502020204030204" pitchFamily="34" charset="0"/>
              </a:rPr>
              <a:t>select</a:t>
            </a:r>
            <a:r>
              <a:rPr lang="en-US" dirty="0">
                <a:latin typeface="Calibri" panose="020F0502020204030204" pitchFamily="34" charset="0"/>
                <a:cs typeface="Calibri" panose="020F0502020204030204" pitchFamily="34" charset="0"/>
              </a:rPr>
              <a:t> </a:t>
            </a:r>
            <a:r>
              <a:rPr lang="en-US" dirty="0" smtClean="0">
                <a:solidFill>
                  <a:srgbClr val="FFC000"/>
                </a:solidFill>
                <a:latin typeface="Calibri" panose="020F0502020204030204" pitchFamily="34" charset="0"/>
                <a:cs typeface="Calibri" panose="020F0502020204030204" pitchFamily="34" charset="0"/>
              </a:rPr>
              <a:t>dbms_random</a:t>
            </a:r>
            <a:r>
              <a:rPr lang="en-US" dirty="0" smtClean="0">
                <a:latin typeface="Calibri" panose="020F0502020204030204" pitchFamily="34" charset="0"/>
                <a:cs typeface="Calibri" panose="020F0502020204030204" pitchFamily="34" charset="0"/>
              </a:rPr>
              <a:t>.</a:t>
            </a:r>
            <a:r>
              <a:rPr lang="en-US" dirty="0" smtClean="0">
                <a:solidFill>
                  <a:srgbClr val="BAB294"/>
                </a:solidFill>
                <a:latin typeface="Calibri" panose="020F0502020204030204" pitchFamily="34" charset="0"/>
                <a:cs typeface="Calibri" panose="020F0502020204030204" pitchFamily="34" charset="0"/>
              </a:rPr>
              <a:t>value</a:t>
            </a:r>
            <a:r>
              <a:rPr lang="en-US" dirty="0" smtClean="0">
                <a:latin typeface="Calibri" panose="020F0502020204030204" pitchFamily="34" charset="0"/>
                <a:cs typeface="Calibri" panose="020F0502020204030204" pitchFamily="34" charset="0"/>
              </a:rPr>
              <a:t> () </a:t>
            </a:r>
            <a:r>
              <a:rPr lang="en-US" dirty="0">
                <a:solidFill>
                  <a:srgbClr val="00A2E8"/>
                </a:solidFill>
                <a:latin typeface="Calibri" panose="020F0502020204030204" pitchFamily="34" charset="0"/>
                <a:cs typeface="Calibri" panose="020F0502020204030204" pitchFamily="34" charset="0"/>
              </a:rPr>
              <a:t>from</a:t>
            </a:r>
            <a:r>
              <a:rPr lang="en-US" dirty="0">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dual</a:t>
            </a:r>
            <a:r>
              <a:rPr lang="en-US" dirty="0" smtClean="0">
                <a:solidFill>
                  <a:schemeClr val="bg1">
                    <a:lumMod val="50000"/>
                  </a:schemeClr>
                </a:solidFill>
                <a:latin typeface="Calibri" panose="020F0502020204030204" pitchFamily="34" charset="0"/>
                <a:cs typeface="Calibri" panose="020F0502020204030204" pitchFamily="34" charset="0"/>
              </a:rPr>
              <a:t>;</a:t>
            </a:r>
          </a:p>
          <a:p>
            <a:r>
              <a:rPr lang="en-US" dirty="0">
                <a:solidFill>
                  <a:srgbClr val="00A2E8"/>
                </a:solidFill>
                <a:latin typeface="Calibri" panose="020F0502020204030204" pitchFamily="34" charset="0"/>
                <a:cs typeface="Calibri" panose="020F0502020204030204" pitchFamily="34" charset="0"/>
              </a:rPr>
              <a:t>select</a:t>
            </a:r>
            <a:r>
              <a:rPr lang="en-US" dirty="0">
                <a:latin typeface="Calibri" panose="020F0502020204030204" pitchFamily="34" charset="0"/>
                <a:cs typeface="Calibri" panose="020F0502020204030204" pitchFamily="34" charset="0"/>
              </a:rPr>
              <a:t> </a:t>
            </a:r>
            <a:r>
              <a:rPr lang="en-US" dirty="0">
                <a:solidFill>
                  <a:srgbClr val="FFC000"/>
                </a:solidFill>
                <a:latin typeface="Calibri" panose="020F0502020204030204" pitchFamily="34" charset="0"/>
                <a:cs typeface="Calibri" panose="020F0502020204030204" pitchFamily="34" charset="0"/>
              </a:rPr>
              <a:t>dbms_random</a:t>
            </a:r>
            <a:r>
              <a:rPr lang="en-US" dirty="0">
                <a:latin typeface="Calibri" panose="020F0502020204030204" pitchFamily="34" charset="0"/>
                <a:cs typeface="Calibri" panose="020F0502020204030204" pitchFamily="34" charset="0"/>
              </a:rPr>
              <a:t>.</a:t>
            </a:r>
            <a:r>
              <a:rPr lang="en-US" dirty="0">
                <a:solidFill>
                  <a:srgbClr val="BAB294"/>
                </a:solidFill>
                <a:latin typeface="Calibri" panose="020F0502020204030204" pitchFamily="34" charset="0"/>
                <a:cs typeface="Calibri" panose="020F0502020204030204" pitchFamily="34" charset="0"/>
              </a:rPr>
              <a:t>value</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(1,100) </a:t>
            </a:r>
            <a:r>
              <a:rPr lang="en-US" dirty="0">
                <a:solidFill>
                  <a:srgbClr val="00A2E8"/>
                </a:solidFill>
                <a:latin typeface="Calibri" panose="020F0502020204030204" pitchFamily="34" charset="0"/>
                <a:cs typeface="Calibri" panose="020F0502020204030204" pitchFamily="34" charset="0"/>
              </a:rPr>
              <a:t>from</a:t>
            </a:r>
            <a:r>
              <a:rPr lang="en-US" dirty="0">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dual</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1795684" cy="707886"/>
          </a:xfrm>
          <a:prstGeom prst="rect">
            <a:avLst/>
          </a:prstGeom>
        </p:spPr>
        <p:txBody>
          <a:bodyPr wrap="none">
            <a:spAutoFit/>
          </a:bodyPr>
          <a:lstStyle/>
          <a:p>
            <a:r>
              <a:rPr lang="en-US" sz="2000" dirty="0">
                <a:solidFill>
                  <a:srgbClr val="00A2E8"/>
                </a:solidFill>
                <a:latin typeface="Calibri" panose="020F0502020204030204" pitchFamily="34" charset="0"/>
                <a:cs typeface="Calibri" panose="020F0502020204030204" pitchFamily="34" charset="0"/>
              </a:rPr>
              <a:t>set</a:t>
            </a:r>
            <a:r>
              <a:rPr lang="en-US" sz="2000" dirty="0"/>
              <a:t> </a:t>
            </a:r>
            <a:r>
              <a:rPr lang="en-US" dirty="0">
                <a:solidFill>
                  <a:srgbClr val="7F7F7F"/>
                </a:solidFill>
                <a:latin typeface="Calibri" panose="020F0502020204030204" pitchFamily="34" charset="0"/>
                <a:cs typeface="Calibri" panose="020F0502020204030204" pitchFamily="34" charset="0"/>
              </a:rPr>
              <a:t>define #</a:t>
            </a:r>
          </a:p>
          <a:p>
            <a:r>
              <a:rPr lang="en-US" sz="2000" dirty="0" smtClean="0">
                <a:solidFill>
                  <a:srgbClr val="00A2E8"/>
                </a:solidFill>
                <a:latin typeface="Calibri" panose="020F0502020204030204" pitchFamily="34" charset="0"/>
                <a:cs typeface="Calibri" panose="020F0502020204030204" pitchFamily="34" charset="0"/>
              </a:rPr>
              <a:t>set</a:t>
            </a:r>
            <a:r>
              <a:rPr lang="en-US" sz="2000" dirty="0" smtClean="0">
                <a:latin typeface="Calibri" panose="020F0502020204030204" pitchFamily="34" charset="0"/>
                <a:cs typeface="Calibri" panose="020F0502020204030204" pitchFamily="34" charset="0"/>
              </a:rPr>
              <a:t> </a:t>
            </a:r>
            <a:r>
              <a:rPr lang="en-US"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00110"/>
          </a:xfrm>
          <a:prstGeom prst="rect">
            <a:avLst/>
          </a:prstGeom>
        </p:spPr>
        <p:txBody>
          <a:bodyPr wrap="square">
            <a:spAutoFit/>
          </a:bodyPr>
          <a:lstStyle/>
          <a:p>
            <a:r>
              <a:rPr lang="en-US" sz="2000" dirty="0">
                <a:solidFill>
                  <a:srgbClr val="00A2E8"/>
                </a:solidFill>
                <a:latin typeface="Calibri" panose="020F0502020204030204" pitchFamily="34" charset="0"/>
                <a:cs typeface="Calibri" panose="020F0502020204030204" pitchFamily="34" charset="0"/>
              </a:rPr>
              <a:t>s</a:t>
            </a:r>
            <a:r>
              <a:rPr lang="en-US" sz="2000" dirty="0" smtClean="0">
                <a:solidFill>
                  <a:srgbClr val="00A2E8"/>
                </a:solidFill>
                <a:latin typeface="Calibri" panose="020F0502020204030204" pitchFamily="34" charset="0"/>
                <a:cs typeface="Calibri" panose="020F0502020204030204" pitchFamily="34" charset="0"/>
              </a:rPr>
              <a:t>et</a:t>
            </a:r>
            <a:r>
              <a:rPr lang="en-US" i="1" dirty="0" smtClean="0">
                <a:solidFill>
                  <a:srgbClr val="0D0D0D"/>
                </a:solidFill>
                <a:latin typeface="Calibri" panose="020F0502020204030204" pitchFamily="34" charset="0"/>
                <a:ea typeface="MS Mincho"/>
                <a:cs typeface="Calibri" panose="020F0502020204030204" pitchFamily="34" charset="0"/>
              </a:rPr>
              <a:t> </a:t>
            </a:r>
            <a:r>
              <a:rPr lang="en-US" dirty="0">
                <a:solidFill>
                  <a:srgbClr val="7F7F7F"/>
                </a:solidFill>
                <a:latin typeface="Calibri" panose="020F0502020204030204" pitchFamily="34" charset="0"/>
                <a:cs typeface="Calibri" panose="020F0502020204030204" pitchFamily="34" charset="0"/>
              </a:rPr>
              <a:t>verify </a:t>
            </a:r>
            <a:r>
              <a:rPr lang="en-US" dirty="0" smtClean="0">
                <a:solidFill>
                  <a:srgbClr val="7F7F7F"/>
                </a:solidFill>
                <a:latin typeface="Calibri" panose="020F0502020204030204" pitchFamily="34" charset="0"/>
                <a:cs typeface="Calibri" panose="020F0502020204030204" pitchFamily="34" charset="0"/>
              </a:rPr>
              <a:t>on/off </a:t>
            </a:r>
            <a:r>
              <a:rPr lang="en-US" b="1" i="1" dirty="0" smtClean="0">
                <a:solidFill>
                  <a:srgbClr val="FC6F0D"/>
                </a:solidFill>
                <a:latin typeface="Calibri" panose="020F0502020204030204" pitchFamily="34" charset="0"/>
                <a:ea typeface="MS Mincho"/>
                <a:cs typeface="Calibri" panose="020F0502020204030204" pitchFamily="34" charset="0"/>
              </a:rPr>
              <a:t>(</a:t>
            </a:r>
            <a:r>
              <a:rPr lang="en-US"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847910"/>
            <a:ext cx="2369944" cy="1200329"/>
          </a:xfrm>
          <a:prstGeom prst="rect">
            <a:avLst/>
          </a:prstGeom>
        </p:spPr>
        <p:txBody>
          <a:bodyPr wrap="none">
            <a:spAutoFit/>
          </a:bodyPr>
          <a:lstStyle/>
          <a:p>
            <a:r>
              <a:rPr lang="en-US" dirty="0">
                <a:solidFill>
                  <a:srgbClr val="7F7F7F"/>
                </a:solidFill>
                <a:latin typeface="Calibri" panose="020F0502020204030204" pitchFamily="34" charset="0"/>
                <a:cs typeface="Calibri" panose="020F0502020204030204" pitchFamily="34" charset="0"/>
              </a:rPr>
              <a:t>define</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dno </a:t>
            </a:r>
            <a:r>
              <a:rPr lang="en-US" dirty="0" smtClean="0">
                <a:solidFill>
                  <a:schemeClr val="accent6"/>
                </a:solidFill>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 </a:t>
            </a:r>
            <a:r>
              <a:rPr lang="en-US" dirty="0" smtClean="0">
                <a:solidFill>
                  <a:srgbClr val="C00000"/>
                </a:solidFill>
                <a:latin typeface="Calibri" panose="020F0502020204030204" pitchFamily="34" charset="0"/>
                <a:cs typeface="Calibri" panose="020F0502020204030204" pitchFamily="34" charset="0"/>
              </a:rPr>
              <a:t>10</a:t>
            </a:r>
          </a:p>
          <a:p>
            <a:r>
              <a:rPr lang="en-US" dirty="0">
                <a:solidFill>
                  <a:srgbClr val="7F7F7F"/>
                </a:solidFill>
                <a:latin typeface="Calibri" panose="020F0502020204030204" pitchFamily="34" charset="0"/>
                <a:cs typeface="Calibri" panose="020F0502020204030204" pitchFamily="34" charset="0"/>
              </a:rPr>
              <a:t>define</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name </a:t>
            </a:r>
            <a:r>
              <a:rPr lang="en-US" dirty="0">
                <a:solidFill>
                  <a:schemeClr val="accent6"/>
                </a:solidFill>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r>
              <a:rPr lang="en-US" dirty="0" smtClean="0">
                <a:solidFill>
                  <a:srgbClr val="C00000"/>
                </a:solidFill>
                <a:latin typeface="Calibri" panose="020F0502020204030204" pitchFamily="34" charset="0"/>
                <a:cs typeface="Calibri" panose="020F0502020204030204" pitchFamily="34" charset="0"/>
              </a:rPr>
              <a:t>KING</a:t>
            </a:r>
            <a:endParaRPr lang="en-US" dirty="0" smtClean="0">
              <a:solidFill>
                <a:schemeClr val="bg1">
                  <a:lumMod val="50000"/>
                </a:schemeClr>
              </a:solidFill>
              <a:latin typeface="Calibri" panose="020F0502020204030204" pitchFamily="34" charset="0"/>
              <a:cs typeface="Calibri" panose="020F0502020204030204" pitchFamily="34" charset="0"/>
            </a:endParaRPr>
          </a:p>
          <a:p>
            <a:r>
              <a:rPr lang="en-US" dirty="0">
                <a:solidFill>
                  <a:srgbClr val="7F7F7F"/>
                </a:solidFill>
                <a:latin typeface="Calibri" panose="020F0502020204030204" pitchFamily="34" charset="0"/>
                <a:cs typeface="Calibri" panose="020F0502020204030204" pitchFamily="34" charset="0"/>
              </a:rPr>
              <a:t>define</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jb </a:t>
            </a:r>
            <a:r>
              <a:rPr lang="en-US" dirty="0">
                <a:solidFill>
                  <a:schemeClr val="accent6"/>
                </a:solidFill>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C00000"/>
                </a:solidFill>
                <a:latin typeface="Calibri" panose="020F0502020204030204" pitchFamily="34" charset="0"/>
                <a:cs typeface="Calibri" panose="020F0502020204030204" pitchFamily="34" charset="0"/>
              </a:rPr>
              <a:t>MANAGER</a:t>
            </a:r>
            <a:r>
              <a:rPr lang="en-US" dirty="0">
                <a:solidFill>
                  <a:schemeClr val="bg1">
                    <a:lumMod val="50000"/>
                  </a:schemeClr>
                </a:solidFill>
                <a:latin typeface="Calibri" panose="020F0502020204030204" pitchFamily="34" charset="0"/>
                <a:cs typeface="Calibri" panose="020F0502020204030204" pitchFamily="34" charset="0"/>
              </a:rPr>
              <a:t>'</a:t>
            </a:r>
          </a:p>
          <a:p>
            <a:r>
              <a:rPr lang="en-US" dirty="0">
                <a:solidFill>
                  <a:schemeClr val="bg1">
                    <a:lumMod val="50000"/>
                  </a:schemeClr>
                </a:solidFill>
                <a:latin typeface="Calibri" panose="020F0502020204030204" pitchFamily="34" charset="0"/>
                <a:cs typeface="Calibri" panose="020F0502020204030204" pitchFamily="34" charset="0"/>
              </a:rPr>
              <a:t>define </a:t>
            </a:r>
            <a:r>
              <a:rPr lang="en-US" dirty="0">
                <a:latin typeface="Calibri" panose="020F0502020204030204" pitchFamily="34" charset="0"/>
                <a:cs typeface="Calibri" panose="020F0502020204030204" pitchFamily="34" charset="0"/>
              </a:rPr>
              <a:t>dt</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6"/>
                </a:solidFill>
                <a:latin typeface="Calibri" panose="020F0502020204030204" pitchFamily="34" charset="0"/>
                <a:cs typeface="Calibri" panose="020F0502020204030204" pitchFamily="34" charset="0"/>
              </a:rPr>
              <a:t>=</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smtClean="0">
                <a:solidFill>
                  <a:srgbClr val="C00000"/>
                </a:solidFill>
                <a:latin typeface="Calibri" panose="020F0502020204030204" pitchFamily="34" charset="0"/>
                <a:cs typeface="Calibri" panose="020F0502020204030204" pitchFamily="34" charset="0"/>
              </a:rPr>
              <a:t>23-JAN-82</a:t>
            </a:r>
            <a:r>
              <a:rPr lang="en-US"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400110"/>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572000"/>
            <a:ext cx="5852953" cy="400110"/>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UNDEF[INE] variable ...</a:t>
            </a:r>
          </a:p>
        </p:txBody>
      </p:sp>
      <p:sp>
        <p:nvSpPr>
          <p:cNvPr id="9" name="Rectangle 8"/>
          <p:cNvSpPr/>
          <p:nvPr/>
        </p:nvSpPr>
        <p:spPr>
          <a:xfrm>
            <a:off x="87086" y="3135868"/>
            <a:ext cx="8873836" cy="369332"/>
          </a:xfrm>
          <a:prstGeom prst="rect">
            <a:avLst/>
          </a:prstGeom>
        </p:spPr>
        <p:txBody>
          <a:bodyPr wrap="square">
            <a:spAutoFit/>
          </a:bodyPr>
          <a:lstStyle/>
          <a:p>
            <a:r>
              <a:rPr lang="en-US" dirty="0">
                <a:solidFill>
                  <a:srgbClr val="00A2E8"/>
                </a:solidFill>
                <a:latin typeface="Calibri" panose="020F0502020204030204" pitchFamily="34" charset="0"/>
                <a:cs typeface="Calibri" panose="020F0502020204030204" pitchFamily="34" charset="0"/>
              </a:rPr>
              <a:t>select</a:t>
            </a:r>
            <a:r>
              <a:rPr lang="en-US" dirty="0">
                <a:latin typeface="Calibri" panose="020F0502020204030204" pitchFamily="34" charset="0"/>
                <a:cs typeface="Calibri" panose="020F0502020204030204" pitchFamily="34" charset="0"/>
              </a:rPr>
              <a:t> </a:t>
            </a:r>
            <a:r>
              <a:rPr lang="en-US" dirty="0" smtClean="0">
                <a:solidFill>
                  <a:srgbClr val="B97A57"/>
                </a:solidFill>
                <a:latin typeface="Calibri" panose="020F0502020204030204" pitchFamily="34" charset="0"/>
              </a:rPr>
              <a:t>&amp;</a:t>
            </a:r>
            <a:r>
              <a:rPr lang="en-US" dirty="0" smtClean="0">
                <a:latin typeface="Calibri" panose="020F0502020204030204" pitchFamily="34" charset="0"/>
              </a:rPr>
              <a:t>dno</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 </a:t>
            </a:r>
            <a:r>
              <a:rPr lang="en-US" dirty="0" smtClean="0">
                <a:solidFill>
                  <a:srgbClr val="7F7F7F"/>
                </a:solidFill>
                <a:latin typeface="Calibri" panose="020F0502020204030204" pitchFamily="34" charset="0"/>
              </a:rPr>
              <a:t>'</a:t>
            </a:r>
            <a:r>
              <a:rPr lang="en-US" dirty="0" smtClean="0">
                <a:solidFill>
                  <a:srgbClr val="B97A57"/>
                </a:solidFill>
                <a:latin typeface="Calibri" panose="020F0502020204030204" pitchFamily="34" charset="0"/>
              </a:rPr>
              <a:t>&amp;</a:t>
            </a:r>
            <a:r>
              <a:rPr lang="en-US" dirty="0" smtClean="0">
                <a:latin typeface="Calibri" panose="020F0502020204030204" pitchFamily="34" charset="0"/>
                <a:cs typeface="Calibri" panose="020F0502020204030204" pitchFamily="34" charset="0"/>
              </a:rPr>
              <a:t>name</a:t>
            </a:r>
            <a:r>
              <a:rPr lang="en-US" dirty="0" smtClean="0">
                <a:solidFill>
                  <a:srgbClr val="7F7F7F"/>
                </a:solidFill>
                <a:latin typeface="Calibri" panose="020F0502020204030204" pitchFamily="34" charset="0"/>
              </a:rPr>
              <a:t>'</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 </a:t>
            </a:r>
            <a:r>
              <a:rPr lang="en-US" dirty="0" smtClean="0">
                <a:solidFill>
                  <a:srgbClr val="7F7F7F"/>
                </a:solidFill>
                <a:latin typeface="Calibri" panose="020F0502020204030204" pitchFamily="34" charset="0"/>
              </a:rPr>
              <a:t>'</a:t>
            </a:r>
            <a:r>
              <a:rPr lang="en-US" dirty="0" smtClean="0">
                <a:solidFill>
                  <a:srgbClr val="B97A57"/>
                </a:solidFill>
                <a:latin typeface="Calibri" panose="020F0502020204030204" pitchFamily="34" charset="0"/>
              </a:rPr>
              <a:t>&amp;</a:t>
            </a:r>
            <a:r>
              <a:rPr lang="en-US" dirty="0" smtClean="0">
                <a:latin typeface="Calibri" panose="020F0502020204030204" pitchFamily="34" charset="0"/>
                <a:cs typeface="Calibri" panose="020F0502020204030204" pitchFamily="34" charset="0"/>
              </a:rPr>
              <a:t>jb</a:t>
            </a:r>
            <a:r>
              <a:rPr lang="en-US" dirty="0" smtClean="0">
                <a:solidFill>
                  <a:srgbClr val="7F7F7F"/>
                </a:solidFill>
                <a:latin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r>
              <a:rPr lang="en-US" dirty="0" smtClean="0">
                <a:solidFill>
                  <a:srgbClr val="7F7F7F"/>
                </a:solidFill>
                <a:latin typeface="Calibri" panose="020F0502020204030204" pitchFamily="34" charset="0"/>
              </a:rPr>
              <a:t>'</a:t>
            </a:r>
            <a:r>
              <a:rPr lang="en-US" dirty="0" smtClean="0">
                <a:solidFill>
                  <a:srgbClr val="B97A57"/>
                </a:solidFill>
                <a:latin typeface="Calibri" panose="020F0502020204030204" pitchFamily="34" charset="0"/>
              </a:rPr>
              <a:t>&amp;</a:t>
            </a:r>
            <a:r>
              <a:rPr lang="en-US" dirty="0" smtClean="0">
                <a:latin typeface="Calibri" panose="020F0502020204030204" pitchFamily="34" charset="0"/>
                <a:cs typeface="Calibri" panose="020F0502020204030204" pitchFamily="34" charset="0"/>
              </a:rPr>
              <a:t>dt</a:t>
            </a:r>
            <a:r>
              <a:rPr lang="en-US" dirty="0" smtClean="0">
                <a:solidFill>
                  <a:srgbClr val="7F7F7F"/>
                </a:solidFill>
                <a:latin typeface="Calibri" panose="020F0502020204030204" pitchFamily="34" charset="0"/>
              </a:rPr>
              <a:t>'</a:t>
            </a:r>
            <a:r>
              <a:rPr lang="en-US" dirty="0" smtClean="0">
                <a:latin typeface="Calibri" panose="020F0502020204030204" pitchFamily="34" charset="0"/>
                <a:cs typeface="Calibri" panose="020F0502020204030204" pitchFamily="34" charset="0"/>
              </a:rPr>
              <a:t> </a:t>
            </a:r>
            <a:r>
              <a:rPr lang="en-US" dirty="0">
                <a:solidFill>
                  <a:srgbClr val="00A2E8"/>
                </a:solidFill>
                <a:latin typeface="Calibri" panose="020F0502020204030204" pitchFamily="34" charset="0"/>
                <a:cs typeface="Calibri" panose="020F0502020204030204" pitchFamily="34" charset="0"/>
              </a:rPr>
              <a:t>from</a:t>
            </a:r>
            <a:r>
              <a:rPr lang="en-US" dirty="0">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dual</a:t>
            </a:r>
            <a:r>
              <a:rPr lang="en-US"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3886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52103"/>
            <a:ext cx="2226158" cy="646331"/>
          </a:xfrm>
          <a:prstGeom prst="rect">
            <a:avLst/>
          </a:prstGeom>
        </p:spPr>
        <p:txBody>
          <a:bodyPr wrap="square">
            <a:spAutoFit/>
          </a:bodyPr>
          <a:lstStyle/>
          <a:p>
            <a:r>
              <a:rPr lang="en-US" dirty="0">
                <a:solidFill>
                  <a:srgbClr val="7F7F7F"/>
                </a:solidFill>
                <a:latin typeface="Calibri" panose="020F0502020204030204" pitchFamily="34" charset="0"/>
                <a:cs typeface="Calibri" panose="020F0502020204030204" pitchFamily="34" charset="0"/>
              </a:rPr>
              <a:t>undefine</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dno</a:t>
            </a:r>
          </a:p>
          <a:p>
            <a:r>
              <a:rPr lang="en-US" dirty="0" smtClean="0">
                <a:solidFill>
                  <a:srgbClr val="7F7F7F"/>
                </a:solidFill>
                <a:latin typeface="Calibri" panose="020F0502020204030204" pitchFamily="34" charset="0"/>
                <a:cs typeface="Calibri" panose="020F0502020204030204" pitchFamily="34" charset="0"/>
              </a:rPr>
              <a:t>undefine </a:t>
            </a:r>
            <a:r>
              <a:rPr lang="en-US" dirty="0" smtClean="0">
                <a:latin typeface="Calibri" panose="020F0502020204030204" pitchFamily="34" charset="0"/>
                <a:cs typeface="Calibri" panose="020F0502020204030204" pitchFamily="34" charset="0"/>
              </a:rPr>
              <a:t>name jb dt</a:t>
            </a:r>
            <a:endParaRPr lang="en-US"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733800"/>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707886"/>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ACC[EPT] variable [NUM[BER] | CHAR | DATE] [FOR[MAT] format] [DEF[AULT] default] [PROMPT text</a:t>
            </a:r>
            <a:r>
              <a:rPr lang="en-US" sz="2000" b="1" i="1" dirty="0" smtClean="0">
                <a:solidFill>
                  <a:srgbClr val="FFFF00"/>
                </a:solidFill>
                <a:latin typeface="Arial" pitchFamily="34" charset="0"/>
                <a:cs typeface="Arial" pitchFamily="34" charset="0"/>
              </a:rPr>
              <a:t>] [HIDE]</a:t>
            </a:r>
            <a:endParaRPr lang="en-US" sz="2000" b="1" i="1" dirty="0">
              <a:solidFill>
                <a:srgbClr val="FFFF00"/>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324996"/>
            <a:ext cx="8873836" cy="369332"/>
          </a:xfrm>
          <a:prstGeom prst="rect">
            <a:avLst/>
          </a:prstGeom>
        </p:spPr>
        <p:txBody>
          <a:bodyPr wrap="square">
            <a:spAutoFit/>
          </a:bodyPr>
          <a:lstStyle/>
          <a:p>
            <a:r>
              <a:rPr lang="en-US" dirty="0">
                <a:solidFill>
                  <a:srgbClr val="00A2E8"/>
                </a:solidFill>
                <a:latin typeface="Calibri" panose="020F0502020204030204" pitchFamily="34" charset="0"/>
                <a:cs typeface="Calibri" panose="020F0502020204030204" pitchFamily="34" charset="0"/>
              </a:rPr>
              <a:t>select</a:t>
            </a:r>
            <a:r>
              <a:rPr lang="en-US" dirty="0">
                <a:latin typeface="Calibri" panose="020F0502020204030204" pitchFamily="34" charset="0"/>
                <a:cs typeface="Calibri" panose="020F0502020204030204" pitchFamily="34" charset="0"/>
              </a:rPr>
              <a:t> </a:t>
            </a:r>
            <a:r>
              <a:rPr lang="en-US" dirty="0">
                <a:solidFill>
                  <a:srgbClr val="7F7F7F"/>
                </a:solidFill>
                <a:latin typeface="Calibri" panose="020F0502020204030204" pitchFamily="34" charset="0"/>
              </a:rPr>
              <a:t>'</a:t>
            </a:r>
            <a:r>
              <a:rPr lang="en-US" dirty="0" smtClean="0">
                <a:solidFill>
                  <a:srgbClr val="B97A57"/>
                </a:solidFill>
                <a:latin typeface="Calibri" panose="020F0502020204030204" pitchFamily="34" charset="0"/>
              </a:rPr>
              <a:t>&amp;</a:t>
            </a:r>
            <a:r>
              <a:rPr lang="en-US" dirty="0" smtClean="0">
                <a:latin typeface="Calibri" panose="020F0502020204030204" pitchFamily="34" charset="0"/>
                <a:cs typeface="Calibri" panose="020F0502020204030204" pitchFamily="34" charset="0"/>
              </a:rPr>
              <a:t>pwd</a:t>
            </a:r>
            <a:r>
              <a:rPr lang="en-US" dirty="0">
                <a:solidFill>
                  <a:srgbClr val="7F7F7F"/>
                </a:solidFill>
                <a:latin typeface="Calibri" panose="020F0502020204030204" pitchFamily="34" charset="0"/>
              </a:rPr>
              <a:t>'</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 </a:t>
            </a:r>
            <a:r>
              <a:rPr lang="en-US" dirty="0" smtClean="0">
                <a:solidFill>
                  <a:srgbClr val="7F7F7F"/>
                </a:solidFill>
                <a:latin typeface="Calibri" panose="020F0502020204030204" pitchFamily="34" charset="0"/>
              </a:rPr>
              <a:t>'</a:t>
            </a:r>
            <a:r>
              <a:rPr lang="en-US" dirty="0" smtClean="0">
                <a:solidFill>
                  <a:srgbClr val="B97A57"/>
                </a:solidFill>
                <a:latin typeface="Calibri" panose="020F0502020204030204" pitchFamily="34" charset="0"/>
              </a:rPr>
              <a:t>&amp;</a:t>
            </a:r>
            <a:r>
              <a:rPr lang="en-US" dirty="0">
                <a:latin typeface="Calibri" panose="020F0502020204030204" pitchFamily="34" charset="0"/>
                <a:cs typeface="Calibri" panose="020F0502020204030204" pitchFamily="34" charset="0"/>
              </a:rPr>
              <a:t>firstn</a:t>
            </a:r>
            <a:r>
              <a:rPr lang="en-US" dirty="0" smtClean="0">
                <a:latin typeface="Calibri" panose="020F0502020204030204" pitchFamily="34" charset="0"/>
                <a:cs typeface="Calibri" panose="020F0502020204030204" pitchFamily="34" charset="0"/>
              </a:rPr>
              <a:t>ame</a:t>
            </a:r>
            <a:r>
              <a:rPr lang="en-US" smtClean="0">
                <a:solidFill>
                  <a:srgbClr val="7F7F7F"/>
                </a:solidFill>
                <a:latin typeface="Calibri" panose="020F0502020204030204" pitchFamily="34" charset="0"/>
              </a:rPr>
              <a:t>'</a:t>
            </a:r>
            <a:r>
              <a:rPr lang="en-US" smtClean="0">
                <a:solidFill>
                  <a:schemeClr val="bg1">
                    <a:lumMod val="50000"/>
                  </a:schemeClr>
                </a:solidFill>
                <a:latin typeface="Calibri" panose="020F0502020204030204" pitchFamily="34" charset="0"/>
                <a:cs typeface="Calibri" panose="020F0502020204030204" pitchFamily="34" charset="0"/>
              </a:rPr>
              <a:t>,</a:t>
            </a:r>
            <a:r>
              <a:rPr lang="en-US" smtClean="0">
                <a:latin typeface="Calibri" panose="020F0502020204030204" pitchFamily="34" charset="0"/>
                <a:cs typeface="Calibri" panose="020F0502020204030204" pitchFamily="34" charset="0"/>
              </a:rPr>
              <a:t> </a:t>
            </a:r>
            <a:r>
              <a:rPr lang="en-US" smtClean="0">
                <a:solidFill>
                  <a:srgbClr val="B97A57"/>
                </a:solidFill>
                <a:latin typeface="Calibri" panose="020F0502020204030204" pitchFamily="34" charset="0"/>
              </a:rPr>
              <a:t>&amp;</a:t>
            </a:r>
            <a:r>
              <a:rPr lang="en-US" smtClean="0">
                <a:latin typeface="Calibri" panose="020F0502020204030204" pitchFamily="34" charset="0"/>
                <a:cs typeface="Calibri" panose="020F0502020204030204" pitchFamily="34" charset="0"/>
              </a:rPr>
              <a:t>salary </a:t>
            </a:r>
            <a:r>
              <a:rPr lang="en-US" dirty="0">
                <a:solidFill>
                  <a:srgbClr val="00A2E8"/>
                </a:solidFill>
                <a:latin typeface="Calibri" panose="020F0502020204030204" pitchFamily="34" charset="0"/>
                <a:cs typeface="Calibri" panose="020F0502020204030204" pitchFamily="34" charset="0"/>
              </a:rPr>
              <a:t>from</a:t>
            </a:r>
            <a:r>
              <a:rPr lang="en-US" dirty="0">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dual</a:t>
            </a:r>
            <a:r>
              <a:rPr lang="en-US"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1754326"/>
          </a:xfrm>
          <a:prstGeom prst="rect">
            <a:avLst/>
          </a:prstGeom>
        </p:spPr>
        <p:txBody>
          <a:bodyPr wrap="square">
            <a:spAutoFit/>
          </a:bodyPr>
          <a:lstStyle/>
          <a:p>
            <a:r>
              <a:rPr lang="en-US" dirty="0">
                <a:solidFill>
                  <a:srgbClr val="00A2E8"/>
                </a:solidFill>
                <a:latin typeface="Calibri" panose="020F0502020204030204" pitchFamily="34" charset="0"/>
                <a:cs typeface="Calibri" panose="020F0502020204030204" pitchFamily="34" charset="0"/>
              </a:rPr>
              <a:t>a</a:t>
            </a:r>
            <a:r>
              <a:rPr lang="en-US" dirty="0" smtClean="0">
                <a:solidFill>
                  <a:srgbClr val="00A2E8"/>
                </a:solidFill>
                <a:latin typeface="Calibri" panose="020F0502020204030204" pitchFamily="34" charset="0"/>
                <a:cs typeface="Calibri" panose="020F0502020204030204" pitchFamily="34" charset="0"/>
              </a:rPr>
              <a:t>ccept </a:t>
            </a:r>
            <a:r>
              <a:rPr lang="en-US" dirty="0" smtClean="0">
                <a:latin typeface="Calibri" panose="020F0502020204030204" pitchFamily="34" charset="0"/>
                <a:cs typeface="Calibri" panose="020F0502020204030204" pitchFamily="34" charset="0"/>
              </a:rPr>
              <a:t>pwd </a:t>
            </a:r>
            <a:r>
              <a:rPr lang="en-US" dirty="0">
                <a:solidFill>
                  <a:srgbClr val="7F7F7F"/>
                </a:solidFill>
                <a:latin typeface="Calibri" panose="020F0502020204030204" pitchFamily="34" charset="0"/>
                <a:cs typeface="Calibri" panose="020F0502020204030204" pitchFamily="34" charset="0"/>
              </a:rPr>
              <a:t>CHAR</a:t>
            </a:r>
            <a:r>
              <a:rPr lang="en-US" dirty="0">
                <a:latin typeface="Calibri" panose="020F0502020204030204" pitchFamily="34" charset="0"/>
                <a:cs typeface="Calibri" panose="020F0502020204030204" pitchFamily="34" charset="0"/>
              </a:rPr>
              <a:t> </a:t>
            </a:r>
            <a:r>
              <a:rPr lang="en-US" dirty="0">
                <a:solidFill>
                  <a:srgbClr val="00A2E8"/>
                </a:solidFill>
                <a:latin typeface="Calibri" panose="020F0502020204030204" pitchFamily="34" charset="0"/>
                <a:cs typeface="Calibri" panose="020F0502020204030204" pitchFamily="34" charset="0"/>
              </a:rPr>
              <a:t>PROMPT</a:t>
            </a:r>
            <a:r>
              <a:rPr lang="en-US" dirty="0">
                <a:latin typeface="Calibri" panose="020F0502020204030204" pitchFamily="34" charset="0"/>
                <a:cs typeface="Calibri" panose="020F0502020204030204" pitchFamily="34" charset="0"/>
              </a:rPr>
              <a:t> 'Password:  ' </a:t>
            </a:r>
            <a:r>
              <a:rPr lang="en-US" dirty="0" smtClean="0">
                <a:solidFill>
                  <a:srgbClr val="00A2E8"/>
                </a:solidFill>
                <a:latin typeface="Calibri" panose="020F0502020204030204" pitchFamily="34" charset="0"/>
                <a:cs typeface="Calibri" panose="020F0502020204030204" pitchFamily="34" charset="0"/>
              </a:rPr>
              <a:t>HIDE</a:t>
            </a:r>
          </a:p>
          <a:p>
            <a:endParaRPr lang="en-US" dirty="0" smtClean="0">
              <a:solidFill>
                <a:srgbClr val="00A2E8"/>
              </a:solidFill>
              <a:latin typeface="Calibri" panose="020F0502020204030204" pitchFamily="34" charset="0"/>
              <a:cs typeface="Calibri" panose="020F0502020204030204" pitchFamily="34" charset="0"/>
            </a:endParaRPr>
          </a:p>
          <a:p>
            <a:r>
              <a:rPr lang="en-US" dirty="0">
                <a:solidFill>
                  <a:srgbClr val="00A2E8"/>
                </a:solidFill>
                <a:latin typeface="Calibri" panose="020F0502020204030204" pitchFamily="34" charset="0"/>
                <a:cs typeface="Calibri" panose="020F0502020204030204" pitchFamily="34" charset="0"/>
              </a:rPr>
              <a:t>accept </a:t>
            </a:r>
            <a:r>
              <a:rPr lang="en-US" dirty="0">
                <a:latin typeface="Calibri" panose="020F0502020204030204" pitchFamily="34" charset="0"/>
                <a:cs typeface="Calibri" panose="020F0502020204030204" pitchFamily="34" charset="0"/>
              </a:rPr>
              <a:t>firstname </a:t>
            </a:r>
            <a:r>
              <a:rPr lang="en-US" dirty="0">
                <a:solidFill>
                  <a:srgbClr val="7F7F7F"/>
                </a:solidFill>
                <a:latin typeface="Calibri" panose="020F0502020204030204" pitchFamily="34" charset="0"/>
                <a:cs typeface="Calibri" panose="020F0502020204030204" pitchFamily="34" charset="0"/>
              </a:rPr>
              <a:t>CHAR</a:t>
            </a:r>
            <a:r>
              <a:rPr lang="en-US" dirty="0">
                <a:latin typeface="Calibri" panose="020F0502020204030204" pitchFamily="34" charset="0"/>
                <a:cs typeface="Calibri" panose="020F0502020204030204" pitchFamily="34" charset="0"/>
              </a:rPr>
              <a:t> </a:t>
            </a:r>
            <a:r>
              <a:rPr lang="en-US" dirty="0">
                <a:solidFill>
                  <a:srgbClr val="00A2E8"/>
                </a:solidFill>
                <a:latin typeface="Calibri" panose="020F0502020204030204" pitchFamily="34" charset="0"/>
                <a:cs typeface="Calibri" panose="020F0502020204030204" pitchFamily="34" charset="0"/>
              </a:rPr>
              <a:t>FORMAT</a:t>
            </a:r>
            <a:r>
              <a:rPr lang="en-US" dirty="0">
                <a:latin typeface="Calibri" panose="020F0502020204030204" pitchFamily="34" charset="0"/>
                <a:cs typeface="Calibri" panose="020F0502020204030204" pitchFamily="34" charset="0"/>
              </a:rPr>
              <a:t> 'A12' </a:t>
            </a:r>
            <a:r>
              <a:rPr lang="en-US" dirty="0">
                <a:solidFill>
                  <a:srgbClr val="00A2E8"/>
                </a:solidFill>
                <a:latin typeface="Calibri" panose="020F0502020204030204" pitchFamily="34" charset="0"/>
                <a:cs typeface="Calibri" panose="020F0502020204030204" pitchFamily="34" charset="0"/>
              </a:rPr>
              <a:t>PROMPT</a:t>
            </a:r>
            <a:r>
              <a:rPr lang="en-US" dirty="0">
                <a:latin typeface="Calibri" panose="020F0502020204030204" pitchFamily="34" charset="0"/>
                <a:cs typeface="Calibri" panose="020F0502020204030204" pitchFamily="34" charset="0"/>
              </a:rPr>
              <a:t> 'Enter employee name:  '</a:t>
            </a:r>
            <a:endParaRPr lang="en-US" dirty="0">
              <a:solidFill>
                <a:srgbClr val="00A2E8"/>
              </a:solidFill>
              <a:latin typeface="Calibri" panose="020F0502020204030204" pitchFamily="34" charset="0"/>
              <a:cs typeface="Calibri" panose="020F0502020204030204" pitchFamily="34" charset="0"/>
            </a:endParaRPr>
          </a:p>
          <a:p>
            <a:endParaRPr lang="en-US" dirty="0" smtClean="0">
              <a:solidFill>
                <a:srgbClr val="00A2E8"/>
              </a:solidFill>
              <a:latin typeface="Calibri" panose="020F0502020204030204" pitchFamily="34" charset="0"/>
              <a:cs typeface="Calibri" panose="020F0502020204030204" pitchFamily="34" charset="0"/>
            </a:endParaRPr>
          </a:p>
          <a:p>
            <a:r>
              <a:rPr lang="en-US" dirty="0" smtClean="0">
                <a:solidFill>
                  <a:srgbClr val="00A2E8"/>
                </a:solidFill>
                <a:latin typeface="Calibri" panose="020F0502020204030204" pitchFamily="34" charset="0"/>
                <a:cs typeface="Calibri" panose="020F0502020204030204" pitchFamily="34" charset="0"/>
              </a:rPr>
              <a:t>accept </a:t>
            </a:r>
            <a:r>
              <a:rPr lang="en-US" dirty="0" smtClean="0">
                <a:latin typeface="Calibri" panose="020F0502020204030204" pitchFamily="34" charset="0"/>
                <a:cs typeface="Calibri" panose="020F0502020204030204" pitchFamily="34" charset="0"/>
              </a:rPr>
              <a:t>salary </a:t>
            </a:r>
            <a:r>
              <a:rPr lang="en-US" dirty="0">
                <a:solidFill>
                  <a:srgbClr val="7F7F7F"/>
                </a:solidFill>
                <a:latin typeface="Calibri" panose="020F0502020204030204" pitchFamily="34" charset="0"/>
                <a:cs typeface="Calibri" panose="020F0502020204030204" pitchFamily="34" charset="0"/>
              </a:rPr>
              <a:t>NUMBER</a:t>
            </a:r>
            <a:r>
              <a:rPr lang="en-US" dirty="0">
                <a:latin typeface="Calibri" panose="020F0502020204030204" pitchFamily="34" charset="0"/>
                <a:cs typeface="Calibri" panose="020F0502020204030204" pitchFamily="34" charset="0"/>
              </a:rPr>
              <a:t> </a:t>
            </a:r>
            <a:r>
              <a:rPr lang="en-US" dirty="0">
                <a:solidFill>
                  <a:srgbClr val="00A2E8"/>
                </a:solidFill>
                <a:latin typeface="Calibri" panose="020F0502020204030204" pitchFamily="34" charset="0"/>
                <a:cs typeface="Calibri" panose="020F0502020204030204" pitchFamily="34" charset="0"/>
              </a:rPr>
              <a:t>FORMAT</a:t>
            </a:r>
            <a:r>
              <a:rPr lang="en-US" dirty="0">
                <a:latin typeface="Calibri" panose="020F0502020204030204" pitchFamily="34" charset="0"/>
                <a:cs typeface="Calibri" panose="020F0502020204030204" pitchFamily="34" charset="0"/>
              </a:rPr>
              <a:t> '9999.99' </a:t>
            </a:r>
            <a:r>
              <a:rPr lang="en-US" dirty="0">
                <a:solidFill>
                  <a:srgbClr val="00A2E8"/>
                </a:solidFill>
                <a:latin typeface="Calibri" panose="020F0502020204030204" pitchFamily="34" charset="0"/>
                <a:cs typeface="Calibri" panose="020F0502020204030204" pitchFamily="34" charset="0"/>
              </a:rPr>
              <a:t>DEFAULT</a:t>
            </a:r>
            <a:r>
              <a:rPr lang="en-US" dirty="0">
                <a:latin typeface="Calibri" panose="020F0502020204030204" pitchFamily="34" charset="0"/>
                <a:cs typeface="Calibri" panose="020F0502020204030204" pitchFamily="34" charset="0"/>
              </a:rPr>
              <a:t> '0000.0' </a:t>
            </a:r>
            <a:r>
              <a:rPr lang="en-US" dirty="0">
                <a:solidFill>
                  <a:srgbClr val="00A2E8"/>
                </a:solidFill>
                <a:latin typeface="Calibri" panose="020F0502020204030204" pitchFamily="34" charset="0"/>
                <a:cs typeface="Calibri" panose="020F0502020204030204" pitchFamily="34" charset="0"/>
              </a:rPr>
              <a:t>PROMPT</a:t>
            </a:r>
            <a:r>
              <a:rPr lang="en-US" dirty="0">
                <a:latin typeface="Calibri" panose="020F0502020204030204" pitchFamily="34" charset="0"/>
                <a:cs typeface="Calibri" panose="020F0502020204030204" pitchFamily="34" charset="0"/>
              </a:rPr>
              <a:t> 'Enter salary:  '</a:t>
            </a:r>
            <a:endParaRPr lang="en-US" dirty="0" smtClean="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BETWEEN ... AND ...</a:t>
            </a:r>
          </a:p>
        </p:txBody>
      </p:sp>
      <p:sp>
        <p:nvSpPr>
          <p:cNvPr id="12" name="Rectangle 11"/>
          <p:cNvSpPr/>
          <p:nvPr/>
        </p:nvSpPr>
        <p:spPr>
          <a:xfrm>
            <a:off x="101533" y="1581090"/>
            <a:ext cx="4849579"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BETWEEN </a:t>
            </a:r>
            <a:r>
              <a:rPr lang="en-IN" sz="2000" b="1" i="1" dirty="0">
                <a:solidFill>
                  <a:srgbClr val="FFFF00"/>
                </a:solidFill>
                <a:latin typeface="Arial" pitchFamily="34" charset="0"/>
                <a:cs typeface="Arial" pitchFamily="34" charset="0"/>
              </a:rPr>
              <a:t>... AND </a:t>
            </a:r>
            <a:r>
              <a:rPr lang="en-IN" sz="2000" b="1" i="1" dirty="0" smtClean="0">
                <a:solidFill>
                  <a:srgbClr val="FFFF00"/>
                </a:solidFill>
                <a:latin typeface="Arial" pitchFamily="34" charset="0"/>
                <a:cs typeface="Arial" pitchFamily="34" charset="0"/>
              </a:rPr>
              <a:t>... </a:t>
            </a:r>
            <a:r>
              <a:rPr lang="en-IN" sz="2000" dirty="0">
                <a:solidFill>
                  <a:srgbClr val="FFFF00"/>
                </a:solidFill>
                <a:latin typeface="Arial" panose="020B0604020202020204" pitchFamily="34" charset="0"/>
                <a:cs typeface="Arial" panose="020B0604020202020204" pitchFamily="34" charset="0"/>
              </a:rPr>
              <a:t>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2400657"/>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 </a:t>
            </a:r>
            <a:r>
              <a:rPr lang="en-US" sz="2000" dirty="0" smtClean="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between</a:t>
            </a:r>
            <a:r>
              <a:rPr lang="en-US" sz="2000" dirty="0">
                <a:solidFill>
                  <a:srgbClr val="000000"/>
                </a:solidFill>
                <a:latin typeface="Calibri" panose="020F0502020204030204" pitchFamily="34" charset="0"/>
              </a:rPr>
              <a:t> </a:t>
            </a:r>
            <a:r>
              <a:rPr lang="en-US" sz="2000" dirty="0">
                <a:solidFill>
                  <a:srgbClr val="880015"/>
                </a:solidFill>
                <a:latin typeface="Calibri" panose="020F0502020204030204" pitchFamily="34" charset="0"/>
              </a:rPr>
              <a:t>1000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endParaRPr lang="en-US" sz="2000" dirty="0" smtClean="0">
              <a:solidFill>
                <a:srgbClr val="00A2E8"/>
              </a:solidFill>
              <a:latin typeface="Calibri" panose="020F0502020204030204" pitchFamily="34" charset="0"/>
            </a:endParaRP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 </a:t>
            </a:r>
            <a:r>
              <a:rPr lang="en-US" sz="2000" dirty="0" smtClean="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between</a:t>
            </a:r>
            <a:r>
              <a:rPr lang="en-US" sz="2000" dirty="0">
                <a:solidFill>
                  <a:srgbClr val="000000"/>
                </a:solidFill>
                <a:latin typeface="Calibri" panose="020F0502020204030204" pitchFamily="34" charset="0"/>
              </a:rPr>
              <a:t> </a:t>
            </a:r>
            <a:r>
              <a:rPr lang="en-US" sz="2000" dirty="0" smtClean="0">
                <a:solidFill>
                  <a:schemeClr val="accent6">
                    <a:lumMod val="50000"/>
                  </a:schemeClr>
                </a:solidFill>
                <a:latin typeface="Calibri" panose="020F0502020204030204" pitchFamily="34" charset="0"/>
              </a:rPr>
              <a:t>null</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smtClean="0">
                <a:solidFill>
                  <a:schemeClr val="accent6">
                    <a:lumMod val="50000"/>
                  </a:schemeClr>
                </a:solidFill>
                <a:latin typeface="Calibri" panose="020F0502020204030204" pitchFamily="34" charset="0"/>
              </a:rPr>
              <a:t>null</a:t>
            </a:r>
            <a:r>
              <a:rPr lang="en-US" sz="2000" dirty="0" smtClean="0">
                <a:solidFill>
                  <a:srgbClr val="7F7F7F"/>
                </a:solidFill>
                <a:latin typeface="Calibri" panose="020F0502020204030204" pitchFamily="34" charset="0"/>
              </a:rPr>
              <a:t>;</a:t>
            </a: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 </a:t>
            </a:r>
            <a:r>
              <a:rPr lang="en-US" sz="2000" dirty="0" smtClean="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between</a:t>
            </a:r>
            <a:r>
              <a:rPr lang="en-US" sz="2000" dirty="0">
                <a:solidFill>
                  <a:srgbClr val="000000"/>
                </a:solidFill>
                <a:latin typeface="Calibri" panose="020F0502020204030204" pitchFamily="34" charset="0"/>
              </a:rPr>
              <a:t> </a:t>
            </a:r>
            <a:r>
              <a:rPr lang="en-US" sz="2000" dirty="0">
                <a:solidFill>
                  <a:schemeClr val="accent6">
                    <a:lumMod val="50000"/>
                  </a:schemeClr>
                </a:solidFill>
                <a:latin typeface="Calibri" panose="020F0502020204030204" pitchFamily="34" charset="0"/>
              </a:rPr>
              <a:t>null</a:t>
            </a:r>
            <a:r>
              <a:rPr lang="en-US" sz="2000" dirty="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smtClean="0">
                <a:solidFill>
                  <a:srgbClr val="B97A57"/>
                </a:solidFill>
                <a:latin typeface="Calibri" panose="020F0502020204030204" pitchFamily="34" charset="0"/>
              </a:rPr>
              <a:t>between</a:t>
            </a:r>
            <a:r>
              <a:rPr lang="en-US" sz="2000" dirty="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A</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D</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smtClean="0">
                <a:solidFill>
                  <a:srgbClr val="B97A57"/>
                </a:solidFill>
                <a:latin typeface="Calibri" panose="020F0502020204030204" pitchFamily="34" charset="0"/>
              </a:rPr>
              <a:t>between</a:t>
            </a:r>
            <a:r>
              <a:rPr lang="en-US" sz="2000" dirty="0" smtClean="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01-JAN-82</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880015"/>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31-MAR-83</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NOT BETWEEN ... AND ...</a:t>
            </a:r>
          </a:p>
        </p:txBody>
      </p:sp>
      <p:sp>
        <p:nvSpPr>
          <p:cNvPr id="12" name="Rectangle 11"/>
          <p:cNvSpPr/>
          <p:nvPr/>
        </p:nvSpPr>
        <p:spPr>
          <a:xfrm>
            <a:off x="101533" y="1581090"/>
            <a:ext cx="48514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a:t>
            </a:r>
            <a:r>
              <a:rPr lang="en-IN" sz="2000" dirty="0" smtClean="0">
                <a:solidFill>
                  <a:srgbClr val="FFFF00"/>
                </a:solidFill>
                <a:latin typeface="Arial" panose="020B0604020202020204" pitchFamily="34" charset="0"/>
                <a:cs typeface="Arial" panose="020B0604020202020204" pitchFamily="34" charset="0"/>
              </a:rPr>
              <a:t> </a:t>
            </a:r>
            <a:r>
              <a:rPr lang="en-IN" sz="2000" b="1" i="1" dirty="0" smtClean="0">
                <a:solidFill>
                  <a:srgbClr val="FFFF00"/>
                </a:solidFill>
                <a:latin typeface="Arial" pitchFamily="34" charset="0"/>
                <a:cs typeface="Arial" pitchFamily="34" charset="0"/>
              </a:rPr>
              <a:t>BETWEEN </a:t>
            </a:r>
            <a:r>
              <a:rPr lang="en-IN" sz="2000" b="1" i="1" dirty="0">
                <a:solidFill>
                  <a:srgbClr val="FFFF00"/>
                </a:solidFill>
                <a:latin typeface="Arial" pitchFamily="34" charset="0"/>
                <a:cs typeface="Arial" pitchFamily="34" charset="0"/>
              </a:rPr>
              <a:t>... AND </a:t>
            </a:r>
            <a:r>
              <a:rPr lang="en-IN" sz="2000" b="1" i="1" dirty="0" smtClean="0">
                <a:solidFill>
                  <a:srgbClr val="FFFF00"/>
                </a:solidFill>
                <a:latin typeface="Arial" pitchFamily="34" charset="0"/>
                <a:cs typeface="Arial" pitchFamily="34" charset="0"/>
              </a:rPr>
              <a:t>... </a:t>
            </a:r>
            <a:r>
              <a:rPr lang="en-IN" sz="2000" dirty="0">
                <a:solidFill>
                  <a:srgbClr val="FFFF00"/>
                </a:solidFill>
                <a:latin typeface="Arial" panose="020B0604020202020204" pitchFamily="34" charset="0"/>
                <a:cs typeface="Arial" panose="020B0604020202020204" pitchFamily="34" charset="0"/>
              </a:rPr>
              <a:t>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853145" cy="2400657"/>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000000"/>
                </a:solidFill>
                <a:latin typeface="Calibri" panose="020F0502020204030204" pitchFamily="34" charset="0"/>
              </a:rPr>
              <a:t> </a:t>
            </a:r>
            <a:r>
              <a:rPr lang="en-US" sz="2000" dirty="0">
                <a:solidFill>
                  <a:srgbClr val="880015"/>
                </a:solidFill>
                <a:latin typeface="Calibri" panose="020F0502020204030204" pitchFamily="34" charset="0"/>
              </a:rPr>
              <a:t>1000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endParaRPr lang="en-US" sz="2000" dirty="0" smtClean="0">
              <a:solidFill>
                <a:srgbClr val="00A2E8"/>
              </a:solidFill>
              <a:latin typeface="Calibri" panose="020F0502020204030204" pitchFamily="34" charset="0"/>
            </a:endParaRP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000000"/>
                </a:solidFill>
                <a:latin typeface="Calibri" panose="020F0502020204030204" pitchFamily="34" charset="0"/>
              </a:rPr>
              <a:t> </a:t>
            </a:r>
            <a:r>
              <a:rPr lang="en-US" sz="2000" dirty="0" smtClean="0">
                <a:solidFill>
                  <a:schemeClr val="accent6">
                    <a:lumMod val="50000"/>
                  </a:schemeClr>
                </a:solidFill>
                <a:latin typeface="Calibri" panose="020F0502020204030204" pitchFamily="34" charset="0"/>
              </a:rPr>
              <a:t>null</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a:solidFill>
                  <a:schemeClr val="accent6">
                    <a:lumMod val="50000"/>
                  </a:schemeClr>
                </a:solidFill>
                <a:latin typeface="Calibri" panose="020F0502020204030204" pitchFamily="34" charset="0"/>
              </a:rPr>
              <a:t>null</a:t>
            </a:r>
            <a:r>
              <a:rPr lang="en-US" sz="2000" dirty="0" smtClean="0">
                <a:solidFill>
                  <a:srgbClr val="7F7F7F"/>
                </a:solidFill>
                <a:latin typeface="Calibri" panose="020F0502020204030204" pitchFamily="34" charset="0"/>
              </a:rPr>
              <a:t>;</a:t>
            </a: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000000"/>
                </a:solidFill>
                <a:latin typeface="Calibri" panose="020F0502020204030204" pitchFamily="34" charset="0"/>
              </a:rPr>
              <a:t> </a:t>
            </a:r>
            <a:r>
              <a:rPr lang="en-US" sz="2000" dirty="0">
                <a:solidFill>
                  <a:schemeClr val="accent6">
                    <a:lumMod val="50000"/>
                  </a:schemeClr>
                </a:solidFill>
                <a:latin typeface="Calibri" panose="020F0502020204030204" pitchFamily="34" charset="0"/>
              </a:rPr>
              <a:t>null</a:t>
            </a:r>
            <a:r>
              <a:rPr lang="en-US" sz="2000" dirty="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A</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D</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01-JAN-82</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880015"/>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31-MAR-83</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 condition</a:t>
            </a:r>
          </a:p>
        </p:txBody>
      </p:sp>
      <p:sp>
        <p:nvSpPr>
          <p:cNvPr id="12" name="Rectangle 11"/>
          <p:cNvSpPr/>
          <p:nvPr/>
        </p:nvSpPr>
        <p:spPr>
          <a:xfrm>
            <a:off x="101533" y="1428690"/>
            <a:ext cx="24130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IN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IN (</a:t>
            </a:r>
            <a:r>
              <a:rPr lang="en-US" sz="2000" dirty="0" smtClean="0">
                <a:solidFill>
                  <a:srgbClr val="0070C0"/>
                </a:solidFill>
                <a:latin typeface="Consolas" panose="020B0609020204030204" pitchFamily="49" charset="0"/>
                <a:cs typeface="Arial" panose="020B0604020202020204" pitchFamily="34" charset="0"/>
              </a:rPr>
              <a:t>expression_list, subquery)</a:t>
            </a:r>
            <a:endParaRPr lang="en-US" sz="2000"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246769"/>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deptno </a:t>
            </a:r>
            <a:r>
              <a:rPr lang="en-US" sz="2000" dirty="0" smtClean="0">
                <a:solidFill>
                  <a:srgbClr val="B97A57"/>
                </a:solidFill>
                <a:latin typeface="Calibri" panose="020F0502020204030204" pitchFamily="34" charset="0"/>
              </a:rPr>
              <a:t>in (</a:t>
            </a:r>
            <a:r>
              <a:rPr lang="en-US" sz="2000" dirty="0" smtClean="0">
                <a:solidFill>
                  <a:srgbClr val="880015"/>
                </a:solidFill>
                <a:latin typeface="Calibri" panose="020F0502020204030204" pitchFamily="34" charset="0"/>
              </a:rPr>
              <a:t>10, 30</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in (</a:t>
            </a:r>
            <a:r>
              <a:rPr lang="en-US" sz="2000" dirty="0">
                <a:solidFill>
                  <a:srgbClr val="880015"/>
                </a:solidFill>
                <a:latin typeface="Calibri" panose="020F0502020204030204" pitchFamily="34" charset="0"/>
              </a:rPr>
              <a:t>10, </a:t>
            </a:r>
            <a:r>
              <a:rPr lang="en-US" sz="2000" dirty="0">
                <a:solidFill>
                  <a:schemeClr val="accent6">
                    <a:lumMod val="50000"/>
                  </a:schemeClr>
                </a:solidFill>
                <a:latin typeface="Calibri" panose="020F0502020204030204" pitchFamily="34" charset="0"/>
              </a:rPr>
              <a:t>null</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in </a:t>
            </a:r>
            <a:r>
              <a:rPr lang="en-US" sz="2000" dirty="0" smtClean="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select</a:t>
            </a:r>
            <a:r>
              <a:rPr lang="en-US" sz="2000" dirty="0">
                <a:latin typeface="Calibri" panose="020F0502020204030204" pitchFamily="34" charset="0"/>
              </a:rPr>
              <a:t> deptno </a:t>
            </a:r>
            <a:r>
              <a:rPr lang="en-US" sz="2000" dirty="0">
                <a:solidFill>
                  <a:srgbClr val="00A2E8"/>
                </a:solidFill>
                <a:latin typeface="Calibri" panose="020F0502020204030204" pitchFamily="34" charset="0"/>
              </a:rPr>
              <a:t>from</a:t>
            </a:r>
            <a:r>
              <a:rPr lang="en-US" sz="2000" dirty="0">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latin typeface="Calibri" panose="020F0502020204030204" pitchFamily="34" charset="0"/>
              </a:rPr>
              <a:t> </a:t>
            </a:r>
            <a:r>
              <a:rPr lang="en-US" sz="2000" dirty="0" smtClean="0">
                <a:latin typeface="Calibri" panose="020F0502020204030204" pitchFamily="34" charset="0"/>
              </a:rPr>
              <a:t>ename </a:t>
            </a:r>
            <a:r>
              <a:rPr lang="en-US" sz="2000" dirty="0" smtClean="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KING</a:t>
            </a:r>
            <a:r>
              <a:rPr lang="en-US" sz="2000" dirty="0">
                <a:solidFill>
                  <a:schemeClr val="bg1">
                    <a:lumMod val="50000"/>
                  </a:schemeClr>
                </a:solidFill>
                <a:latin typeface="Calibri" panose="020F0502020204030204" pitchFamily="34" charset="0"/>
              </a:rPr>
              <a:t>'</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smtClean="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a:t>
            </a:r>
            <a:r>
              <a:rPr lang="en-US" sz="2000" dirty="0" smtClean="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in</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880015"/>
                </a:solidFill>
                <a:latin typeface="Calibri" panose="020F0502020204030204" pitchFamily="34" charset="0"/>
              </a:rPr>
              <a:t>20</a:t>
            </a:r>
            <a:r>
              <a:rPr lang="en-US" sz="2000" dirty="0">
                <a:solidFill>
                  <a:schemeClr val="bg1">
                    <a:lumMod val="50000"/>
                  </a:schemeClr>
                </a:solidFill>
                <a:latin typeface="Calibri" panose="020F0502020204030204" pitchFamily="34" charset="0"/>
              </a:rPr>
              <a:t>,</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smtClean="0">
                <a:solidFill>
                  <a:srgbClr val="000000"/>
                </a:solidFill>
                <a:latin typeface="Calibri" panose="020F0502020204030204" pitchFamily="34" charset="0"/>
              </a:rPr>
              <a:t>ename</a:t>
            </a:r>
            <a:r>
              <a:rPr lang="en-US" sz="2000" dirty="0">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KING</a:t>
            </a:r>
            <a:r>
              <a:rPr lang="en-US" sz="2000" dirty="0">
                <a:solidFill>
                  <a:schemeClr val="bg1">
                    <a:lumMod val="50000"/>
                  </a:schemeClr>
                </a:solidFill>
                <a:latin typeface="Calibri" panose="020F0502020204030204" pitchFamily="34" charset="0"/>
              </a:rPr>
              <a:t>'</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NOT IN condition</a:t>
            </a:r>
          </a:p>
        </p:txBody>
      </p:sp>
      <p:sp>
        <p:nvSpPr>
          <p:cNvPr id="12" name="Rectangle 11"/>
          <p:cNvSpPr/>
          <p:nvPr/>
        </p:nvSpPr>
        <p:spPr>
          <a:xfrm>
            <a:off x="101533" y="1428690"/>
            <a:ext cx="24130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 IN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5" name="Rectangle 14"/>
          <p:cNvSpPr/>
          <p:nvPr/>
        </p:nvSpPr>
        <p:spPr>
          <a:xfrm>
            <a:off x="152400" y="20574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a:t>
            </a:r>
            <a:r>
              <a:rPr lang="en-US" sz="2000" dirty="0" smtClean="0">
                <a:solidFill>
                  <a:srgbClr val="0070C0"/>
                </a:solidFill>
                <a:latin typeface="Consolas" panose="020B0609020204030204" pitchFamily="49" charset="0"/>
                <a:cs typeface="Arial" panose="020B0604020202020204" pitchFamily="34" charset="0"/>
              </a:rPr>
              <a:t>NOT IN </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expression_list, subquery)</a:t>
            </a:r>
            <a:endParaRPr lang="en-US" sz="2000"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52400" y="2884866"/>
            <a:ext cx="8853145" cy="2246769"/>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not</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 (</a:t>
            </a:r>
            <a:r>
              <a:rPr lang="en-US" sz="2000" dirty="0" smtClean="0">
                <a:solidFill>
                  <a:srgbClr val="880015"/>
                </a:solidFill>
                <a:latin typeface="Calibri" panose="020F0502020204030204" pitchFamily="34" charset="0"/>
              </a:rPr>
              <a:t>10, 30</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 </a:t>
            </a:r>
            <a:r>
              <a:rPr lang="en-US" sz="2000" dirty="0">
                <a:solidFill>
                  <a:srgbClr val="B97A57"/>
                </a:solidFill>
                <a:latin typeface="Calibri" panose="020F0502020204030204" pitchFamily="34" charset="0"/>
              </a:rPr>
              <a:t>(</a:t>
            </a:r>
            <a:r>
              <a:rPr lang="en-US" sz="2000" dirty="0">
                <a:solidFill>
                  <a:srgbClr val="880015"/>
                </a:solidFill>
                <a:latin typeface="Calibri" panose="020F0502020204030204" pitchFamily="34" charset="0"/>
              </a:rPr>
              <a:t>10, </a:t>
            </a:r>
            <a:r>
              <a:rPr lang="en-US" sz="2000" dirty="0">
                <a:solidFill>
                  <a:schemeClr val="accent6">
                    <a:lumMod val="50000"/>
                  </a:schemeClr>
                </a:solidFill>
                <a:latin typeface="Calibri" panose="020F0502020204030204" pitchFamily="34" charset="0"/>
              </a:rPr>
              <a:t>null</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 (</a:t>
            </a:r>
            <a:r>
              <a:rPr lang="en-US" sz="2000" dirty="0">
                <a:solidFill>
                  <a:srgbClr val="00A2E8"/>
                </a:solidFill>
                <a:latin typeface="Calibri" panose="020F0502020204030204" pitchFamily="34" charset="0"/>
              </a:rPr>
              <a:t>select</a:t>
            </a:r>
            <a:r>
              <a:rPr lang="en-US" sz="2000" dirty="0">
                <a:latin typeface="Calibri" panose="020F0502020204030204" pitchFamily="34" charset="0"/>
              </a:rPr>
              <a:t> deptno </a:t>
            </a:r>
            <a:r>
              <a:rPr lang="en-US" sz="2000" dirty="0">
                <a:solidFill>
                  <a:srgbClr val="00A2E8"/>
                </a:solidFill>
                <a:latin typeface="Calibri" panose="020F0502020204030204" pitchFamily="34" charset="0"/>
              </a:rPr>
              <a:t>from</a:t>
            </a:r>
            <a:r>
              <a:rPr lang="en-US" sz="2000" dirty="0">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latin typeface="Calibri" panose="020F0502020204030204" pitchFamily="34" charset="0"/>
              </a:rPr>
              <a:t> </a:t>
            </a:r>
            <a:r>
              <a:rPr lang="en-US" sz="2000" dirty="0" smtClean="0">
                <a:latin typeface="Calibri" panose="020F0502020204030204" pitchFamily="34" charset="0"/>
              </a:rPr>
              <a:t>ename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KING</a:t>
            </a:r>
            <a:r>
              <a:rPr lang="en-US" sz="2000" dirty="0" smtClean="0">
                <a:solidFill>
                  <a:schemeClr val="bg1">
                    <a:lumMod val="50000"/>
                  </a:schemeClr>
                </a:solidFill>
                <a:latin typeface="Calibri" panose="020F0502020204030204" pitchFamily="34" charset="0"/>
              </a:rPr>
              <a:t>'</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smtClean="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a:t>
            </a:r>
            <a:r>
              <a:rPr lang="en-US" sz="2000" dirty="0" smtClean="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a:t>
            </a:r>
            <a:r>
              <a:rPr lang="en-US" sz="2000" dirty="0" smtClean="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880015"/>
                </a:solidFill>
                <a:latin typeface="Calibri" panose="020F0502020204030204" pitchFamily="34" charset="0"/>
              </a:rPr>
              <a:t>20</a:t>
            </a:r>
            <a:r>
              <a:rPr lang="en-US" sz="2000" dirty="0">
                <a:solidFill>
                  <a:schemeClr val="bg1">
                    <a:lumMod val="50000"/>
                  </a:schemeClr>
                </a:solidFill>
                <a:latin typeface="Calibri" panose="020F0502020204030204" pitchFamily="34" charset="0"/>
              </a:rPr>
              <a:t>,</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smtClean="0">
                <a:solidFill>
                  <a:srgbClr val="000000"/>
                </a:solidFill>
                <a:latin typeface="Calibri" panose="020F0502020204030204" pitchFamily="34" charset="0"/>
              </a:rPr>
              <a:t>ename</a:t>
            </a:r>
            <a:r>
              <a:rPr lang="en-US" sz="2000" dirty="0">
                <a:latin typeface="Calibri" panose="020F0502020204030204" pitchFamily="34" charset="0"/>
              </a:rPr>
              <a:t> </a:t>
            </a:r>
            <a:r>
              <a:rPr lang="en-US" sz="2000" dirty="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a:solidFill>
                  <a:schemeClr val="accent3">
                    <a:lumMod val="75000"/>
                  </a:schemeClr>
                </a:solidFill>
                <a:latin typeface="Calibri" panose="020F0502020204030204" pitchFamily="34" charset="0"/>
              </a:rPr>
              <a:t>KING</a:t>
            </a:r>
            <a:r>
              <a:rPr lang="en-US" sz="2000" dirty="0">
                <a:solidFill>
                  <a:schemeClr val="bg1">
                    <a:lumMod val="50000"/>
                  </a:schemeClr>
                </a:solidFill>
                <a:latin typeface="Calibri" panose="020F0502020204030204" pitchFamily="34" charset="0"/>
              </a:rPr>
              <a:t>'</a:t>
            </a:r>
            <a:r>
              <a:rPr lang="en-US" sz="2000" dirty="0">
                <a:solidFill>
                  <a:srgbClr val="B97A57"/>
                </a:solidFill>
                <a:latin typeface="Calibri" panose="020F0502020204030204" pitchFamily="34" charset="0"/>
              </a:rPr>
              <a:t>)</a:t>
            </a:r>
            <a:r>
              <a:rPr lang="en-US" sz="2000" dirty="0">
                <a:solidFill>
                  <a:srgbClr val="7F7F7F"/>
                </a:solidFill>
                <a:latin typeface="Calibri" panose="020F0502020204030204" pitchFamily="34" charset="0"/>
              </a:rPr>
              <a:t>;</a:t>
            </a: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LIKE </a:t>
            </a:r>
            <a:r>
              <a:rPr lang="en-US" sz="2000" dirty="0" smtClean="0">
                <a:solidFill>
                  <a:srgbClr val="0070C0"/>
                </a:solidFill>
                <a:latin typeface="Consolas" panose="020B0609020204030204" pitchFamily="49" charset="0"/>
                <a:cs typeface="Arial" panose="020B0604020202020204" pitchFamily="34" charset="0"/>
              </a:rPr>
              <a:t>'expression</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 [ </a:t>
            </a:r>
            <a:r>
              <a:rPr lang="en-US" sz="2000" dirty="0">
                <a:solidFill>
                  <a:srgbClr val="0070C0"/>
                </a:solidFill>
                <a:latin typeface="Consolas" panose="020B0609020204030204" pitchFamily="49" charset="0"/>
                <a:cs typeface="Arial" panose="020B0604020202020204" pitchFamily="34" charset="0"/>
              </a:rPr>
              <a:t>ESCAPE esc_char </a:t>
            </a:r>
            <a:r>
              <a:rPr lang="en-US" sz="2000" dirty="0" smtClean="0">
                <a:solidFill>
                  <a:srgbClr val="0070C0"/>
                </a:solidFill>
                <a:latin typeface="Consolas" panose="020B0609020204030204" pitchFamily="49" charset="0"/>
                <a:cs typeface="Arial" panose="020B0604020202020204" pitchFamily="34" charset="0"/>
              </a:rPr>
              <a:t>]</a:t>
            </a:r>
            <a:endParaRPr lang="en-US" sz="2000"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96287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52208"/>
            <a:ext cx="8802982" cy="1938992"/>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sal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2</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a:solidFill>
                  <a:srgbClr val="B97A57"/>
                </a:solidFill>
                <a:latin typeface="Calibri" panose="020F0502020204030204" pitchFamily="34" charset="0"/>
              </a:rPr>
              <a:t>like</a:t>
            </a:r>
            <a:r>
              <a:rPr lang="en-US" sz="2000" dirty="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DEC</a:t>
            </a:r>
            <a:r>
              <a:rPr lang="en-US" sz="2000" dirty="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a:p>
            <a:pPr>
              <a:lnSpc>
                <a:spcPct val="150000"/>
              </a:lnSpc>
            </a:pPr>
            <a:r>
              <a:rPr lang="en-US" sz="2000" dirty="0">
                <a:solidFill>
                  <a:srgbClr val="00A2E8"/>
                </a:solidFill>
                <a:latin typeface="Calibri" panose="020F0502020204030204" pitchFamily="34" charset="0"/>
              </a:rPr>
              <a:t>select</a:t>
            </a:r>
            <a:r>
              <a:rPr lang="en-US" sz="2000" dirty="0">
                <a:solidFill>
                  <a:srgbClr val="7F7F7F"/>
                </a:solidFill>
                <a:latin typeface="Calibri" panose="020F0502020204030204" pitchFamily="34" charset="0"/>
              </a:rPr>
              <a:t> </a:t>
            </a:r>
            <a:r>
              <a:rPr lang="en-US" sz="2000" dirty="0">
                <a:latin typeface="Calibri" panose="020F0502020204030204" pitchFamily="34" charset="0"/>
              </a:rPr>
              <a:t>*</a:t>
            </a:r>
            <a:r>
              <a:rPr lang="en-US" sz="2000" dirty="0">
                <a:solidFill>
                  <a:srgbClr val="7F7F7F"/>
                </a:solidFill>
                <a:latin typeface="Calibri" panose="020F0502020204030204" pitchFamily="34" charset="0"/>
              </a:rPr>
              <a:t> </a:t>
            </a:r>
            <a:r>
              <a:rPr lang="en-US" sz="2000" dirty="0">
                <a:solidFill>
                  <a:srgbClr val="00A2E8"/>
                </a:solidFill>
                <a:latin typeface="Calibri" panose="020F0502020204030204" pitchFamily="34" charset="0"/>
              </a:rPr>
              <a:t>from</a:t>
            </a:r>
            <a:r>
              <a:rPr lang="en-US" sz="2000" dirty="0">
                <a:solidFill>
                  <a:srgbClr val="7F7F7F"/>
                </a:solidFill>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temp1</a:t>
            </a:r>
            <a:r>
              <a:rPr lang="en-US" sz="2000" dirty="0">
                <a:solidFill>
                  <a:srgbClr val="7F7F7F"/>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7F7F7F"/>
                </a:solidFill>
                <a:latin typeface="Calibri" panose="020F0502020204030204" pitchFamily="34" charset="0"/>
              </a:rPr>
              <a:t> </a:t>
            </a:r>
            <a:r>
              <a:rPr lang="en-US" sz="2000" dirty="0">
                <a:latin typeface="Calibri" panose="020F0502020204030204" pitchFamily="34" charset="0"/>
              </a:rPr>
              <a:t>col2</a:t>
            </a:r>
            <a:r>
              <a:rPr lang="en-US" sz="2000" dirty="0">
                <a:solidFill>
                  <a:srgbClr val="7F7F7F"/>
                </a:solidFill>
                <a:latin typeface="Calibri" panose="020F0502020204030204" pitchFamily="34" charset="0"/>
              </a:rPr>
              <a:t> </a:t>
            </a:r>
            <a:r>
              <a:rPr lang="en-US" sz="2000" dirty="0">
                <a:solidFill>
                  <a:srgbClr val="B97A57"/>
                </a:solidFill>
                <a:latin typeface="Calibri" panose="020F0502020204030204" pitchFamily="34" charset="0"/>
              </a:rPr>
              <a:t>like</a:t>
            </a:r>
            <a:r>
              <a:rPr lang="en-US" sz="2000" dirty="0">
                <a:solidFill>
                  <a:srgbClr val="7F7F7F"/>
                </a:solidFill>
                <a:latin typeface="Calibri" panose="020F0502020204030204" pitchFamily="34" charset="0"/>
              </a:rPr>
              <a:t> </a:t>
            </a:r>
            <a:r>
              <a:rPr lang="en-US" sz="2000" dirty="0" smtClean="0">
                <a:solidFill>
                  <a:srgbClr val="7F7F7F"/>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rgbClr val="7F7F7F"/>
                </a:solidFill>
                <a:latin typeface="Calibri" panose="020F0502020204030204" pitchFamily="34" charset="0"/>
              </a:rPr>
              <a:t>' </a:t>
            </a:r>
            <a:r>
              <a:rPr lang="en-US" sz="2000" dirty="0">
                <a:solidFill>
                  <a:srgbClr val="7F7F7F"/>
                </a:solidFill>
                <a:latin typeface="Calibri" panose="020F0502020204030204" pitchFamily="34" charset="0"/>
              </a:rPr>
              <a:t>escape </a:t>
            </a:r>
            <a:r>
              <a:rPr lang="en-US" sz="2000" dirty="0" smtClean="0">
                <a:solidFill>
                  <a:srgbClr val="7F7F7F"/>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
        <p:nvSpPr>
          <p:cNvPr id="9" name="Rectangle 8"/>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477328"/>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accent6">
                    <a:lumMod val="50000"/>
                  </a:schemeClr>
                </a:solidFill>
                <a:latin typeface="Calibri" panose="020F0502020204030204" pitchFamily="34" charset="0"/>
              </a:rPr>
              <a:t>null</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6">
                    <a:lumMod val="50000"/>
                  </a:schemeClr>
                </a:solidFill>
                <a:latin typeface="Calibri" panose="020F0502020204030204" pitchFamily="34" charset="0"/>
              </a:rPr>
              <a:t>null</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6">
                    <a:lumMod val="50000"/>
                  </a:schemeClr>
                </a:solidFill>
                <a:latin typeface="Calibri" panose="020F0502020204030204" pitchFamily="34" charset="0"/>
              </a:rPr>
              <a:t>null</a:t>
            </a:r>
            <a:r>
              <a:rPr lang="en-US" sz="2000" dirty="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NOT LIKE condition</a:t>
            </a:r>
          </a:p>
        </p:txBody>
      </p:sp>
      <p:sp>
        <p:nvSpPr>
          <p:cNvPr id="12" name="Rectangle 11"/>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 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a:t>
            </a:r>
            <a:r>
              <a:rPr lang="en-US" sz="2000" dirty="0" smtClean="0">
                <a:solidFill>
                  <a:srgbClr val="0070C0"/>
                </a:solidFill>
                <a:latin typeface="Consolas" panose="020B0609020204030204" pitchFamily="49" charset="0"/>
                <a:cs typeface="Arial" panose="020B0604020202020204" pitchFamily="34" charset="0"/>
              </a:rPr>
              <a:t>NOT LIKE 'expression</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 [ </a:t>
            </a:r>
            <a:r>
              <a:rPr lang="en-US" sz="2000" dirty="0">
                <a:solidFill>
                  <a:srgbClr val="0070C0"/>
                </a:solidFill>
                <a:latin typeface="Consolas" panose="020B0609020204030204" pitchFamily="49" charset="0"/>
                <a:cs typeface="Arial" panose="020B0604020202020204" pitchFamily="34" charset="0"/>
              </a:rPr>
              <a:t>ESCAPE esc_char </a:t>
            </a:r>
            <a:r>
              <a:rPr lang="en-US" sz="2000" dirty="0" smtClean="0">
                <a:solidFill>
                  <a:srgbClr val="0070C0"/>
                </a:solidFill>
                <a:latin typeface="Consolas" panose="020B0609020204030204" pitchFamily="49" charset="0"/>
                <a:cs typeface="Arial" panose="020B0604020202020204" pitchFamily="34" charset="0"/>
              </a:rPr>
              <a:t>]</a:t>
            </a:r>
            <a:endParaRPr lang="en-US" sz="2000"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96287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52208"/>
            <a:ext cx="8802982" cy="1938992"/>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2</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DEC</a:t>
            </a:r>
            <a:r>
              <a:rPr lang="en-US" sz="2000" dirty="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a:p>
            <a:pPr>
              <a:lnSpc>
                <a:spcPct val="150000"/>
              </a:lnSpc>
            </a:pPr>
            <a:r>
              <a:rPr lang="en-US" sz="2000" dirty="0">
                <a:solidFill>
                  <a:srgbClr val="00A2E8"/>
                </a:solidFill>
                <a:latin typeface="Calibri" panose="020F0502020204030204" pitchFamily="34" charset="0"/>
              </a:rPr>
              <a:t>select</a:t>
            </a:r>
            <a:r>
              <a:rPr lang="en-US" sz="2000" dirty="0">
                <a:solidFill>
                  <a:srgbClr val="7F7F7F"/>
                </a:solidFill>
                <a:latin typeface="Calibri" panose="020F0502020204030204" pitchFamily="34" charset="0"/>
              </a:rPr>
              <a:t> </a:t>
            </a:r>
            <a:r>
              <a:rPr lang="en-US" sz="2000" dirty="0">
                <a:latin typeface="Calibri" panose="020F0502020204030204" pitchFamily="34" charset="0"/>
              </a:rPr>
              <a:t>*</a:t>
            </a:r>
            <a:r>
              <a:rPr lang="en-US" sz="2000" dirty="0">
                <a:solidFill>
                  <a:srgbClr val="7F7F7F"/>
                </a:solidFill>
                <a:latin typeface="Calibri" panose="020F0502020204030204" pitchFamily="34" charset="0"/>
              </a:rPr>
              <a:t> </a:t>
            </a:r>
            <a:r>
              <a:rPr lang="en-US" sz="2000" dirty="0">
                <a:solidFill>
                  <a:srgbClr val="00A2E8"/>
                </a:solidFill>
                <a:latin typeface="Calibri" panose="020F0502020204030204" pitchFamily="34" charset="0"/>
              </a:rPr>
              <a:t>from</a:t>
            </a:r>
            <a:r>
              <a:rPr lang="en-US" sz="2000" dirty="0">
                <a:solidFill>
                  <a:srgbClr val="7F7F7F"/>
                </a:solidFill>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temp1</a:t>
            </a:r>
            <a:r>
              <a:rPr lang="en-US" sz="2000" dirty="0">
                <a:solidFill>
                  <a:srgbClr val="7F7F7F"/>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7F7F7F"/>
                </a:solidFill>
                <a:latin typeface="Calibri" panose="020F0502020204030204" pitchFamily="34" charset="0"/>
              </a:rPr>
              <a:t> </a:t>
            </a:r>
            <a:r>
              <a:rPr lang="en-US" sz="2000" dirty="0">
                <a:latin typeface="Calibri" panose="020F0502020204030204" pitchFamily="34" charset="0"/>
              </a:rPr>
              <a:t>col2</a:t>
            </a:r>
            <a:r>
              <a:rPr lang="en-US" sz="2000" dirty="0">
                <a:solidFill>
                  <a:srgbClr val="7F7F7F"/>
                </a:solidFill>
                <a:latin typeface="Calibri" panose="020F0502020204030204" pitchFamily="34" charset="0"/>
              </a:rPr>
              <a:t>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7F7F7F"/>
                </a:solidFill>
                <a:latin typeface="Calibri" panose="020F0502020204030204" pitchFamily="34" charset="0"/>
              </a:rPr>
              <a:t> '</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rgbClr val="7F7F7F"/>
                </a:solidFill>
                <a:latin typeface="Calibri" panose="020F0502020204030204" pitchFamily="34" charset="0"/>
              </a:rPr>
              <a:t>' </a:t>
            </a:r>
            <a:r>
              <a:rPr lang="en-US" sz="2000" dirty="0">
                <a:solidFill>
                  <a:srgbClr val="7F7F7F"/>
                </a:solidFill>
                <a:latin typeface="Calibri" panose="020F0502020204030204" pitchFamily="34" charset="0"/>
              </a:rPr>
              <a:t>escape </a:t>
            </a:r>
            <a:r>
              <a:rPr lang="en-US" sz="2000" dirty="0" smtClean="0">
                <a:solidFill>
                  <a:srgbClr val="7F7F7F"/>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a:t>
            </a:r>
            <a:r>
              <a:rPr lang="en-US" dirty="0" smtClean="0"/>
              <a:t>Related </a:t>
            </a:r>
            <a:r>
              <a:rPr lang="en-US" dirty="0"/>
              <a:t>Functions</a:t>
            </a:r>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NVL</a:t>
            </a: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400110"/>
          </a:xfrm>
          <a:prstGeom prst="rect">
            <a:avLst/>
          </a:prstGeom>
          <a:solidFill>
            <a:srgbClr val="E0D612"/>
          </a:solidFill>
        </p:spPr>
        <p:txBody>
          <a:bodyPr wrap="square">
            <a:spAutoFit/>
          </a:bodyPr>
          <a:lstStyle/>
          <a:p>
            <a:r>
              <a:rPr lang="en-US" sz="2000" b="1" i="1" dirty="0">
                <a:solidFill>
                  <a:srgbClr val="FFFF00"/>
                </a:solidFill>
                <a:latin typeface="Arial" panose="020B0604020202020204" pitchFamily="34" charset="0"/>
                <a:cs typeface="Arial" panose="020B0604020202020204" pitchFamily="34" charset="0"/>
              </a:rPr>
              <a:t>NVL(expr1, replace_with</a:t>
            </a:r>
            <a:r>
              <a:rPr lang="en-US" sz="2000" b="1" i="1" dirty="0" smtClean="0">
                <a:solidFill>
                  <a:srgbClr val="FFFF00"/>
                </a:solidFill>
                <a:latin typeface="Arial" panose="020B0604020202020204" pitchFamily="34" charset="0"/>
                <a:cs typeface="Arial" panose="020B0604020202020204" pitchFamily="34" charset="0"/>
              </a:rPr>
              <a:t>)</a:t>
            </a:r>
            <a:endParaRPr lang="en-US" sz="2000" b="1" i="1"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015663"/>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cs typeface="Calibri" panose="020F0502020204030204" pitchFamily="34" charset="0"/>
              </a:rPr>
              <a:t>select</a:t>
            </a:r>
            <a:r>
              <a:rPr lang="en-US" sz="2000" dirty="0">
                <a:solidFill>
                  <a:srgbClr val="99D9EA"/>
                </a:solidFill>
                <a:latin typeface="Calibri" panose="020F0502020204030204" pitchFamily="34" charset="0"/>
                <a:cs typeface="Calibri" panose="020F0502020204030204" pitchFamily="34" charset="0"/>
              </a:rPr>
              <a:t> </a:t>
            </a:r>
            <a:r>
              <a:rPr lang="en-US" sz="2000" dirty="0" smtClean="0">
                <a:solidFill>
                  <a:srgbClr val="B97A57"/>
                </a:solidFill>
                <a:latin typeface="Calibri" panose="020F0502020204030204" pitchFamily="34" charset="0"/>
                <a:cs typeface="Calibri" panose="020F0502020204030204" pitchFamily="34" charset="0"/>
              </a:rPr>
              <a:t>nvl</a:t>
            </a:r>
            <a:r>
              <a:rPr lang="en-US" sz="2000" dirty="0" smtClean="0">
                <a:solidFill>
                  <a:schemeClr val="bg1">
                    <a:lumMod val="50000"/>
                  </a:schemeClr>
                </a:solidFill>
                <a:latin typeface="Calibri" panose="020F0502020204030204" pitchFamily="34" charset="0"/>
                <a:cs typeface="Calibri" panose="020F0502020204030204" pitchFamily="34" charset="0"/>
              </a:rPr>
              <a:t>(</a:t>
            </a:r>
            <a:r>
              <a:rPr lang="en-US" sz="2000" dirty="0" smtClean="0">
                <a:solidFill>
                  <a:srgbClr val="000000"/>
                </a:solidFill>
                <a:latin typeface="Calibri" panose="020F0502020204030204" pitchFamily="34" charset="0"/>
                <a:cs typeface="Calibri" panose="020F0502020204030204" pitchFamily="34" charset="0"/>
              </a:rPr>
              <a:t>null, </a:t>
            </a:r>
            <a:r>
              <a:rPr lang="en-US" sz="2000" dirty="0" smtClean="0">
                <a:solidFill>
                  <a:schemeClr val="bg1">
                    <a:lumMod val="50000"/>
                  </a:schemeClr>
                </a:solidFill>
                <a:latin typeface="Calibri" panose="020F0502020204030204" pitchFamily="34" charset="0"/>
                <a:cs typeface="Calibri" panose="020F0502020204030204" pitchFamily="34" charset="0"/>
              </a:rPr>
              <a:t>'</a:t>
            </a:r>
            <a:r>
              <a:rPr lang="en-US" sz="2000" dirty="0" smtClean="0">
                <a:latin typeface="Calibri" panose="020F0502020204030204" pitchFamily="34" charset="0"/>
                <a:cs typeface="Calibri" panose="020F0502020204030204" pitchFamily="34" charset="0"/>
              </a:rPr>
              <a:t>Unknown</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smtClean="0">
                <a:solidFill>
                  <a:schemeClr val="bg1">
                    <a:lumMod val="50000"/>
                  </a:schemeClr>
                </a:solidFill>
                <a:latin typeface="Calibri" panose="020F0502020204030204" pitchFamily="34" charset="0"/>
                <a:cs typeface="Calibri" panose="020F0502020204030204" pitchFamily="34" charset="0"/>
              </a:rPr>
              <a:t>)</a:t>
            </a:r>
            <a:r>
              <a:rPr lang="en-US" sz="2000" dirty="0" smtClean="0">
                <a:latin typeface="Calibri" panose="020F0502020204030204" pitchFamily="34" charset="0"/>
                <a:cs typeface="Calibri" panose="020F0502020204030204" pitchFamily="34" charset="0"/>
              </a:rPr>
              <a:t> </a:t>
            </a:r>
            <a:r>
              <a:rPr lang="en-US" sz="2000" dirty="0">
                <a:solidFill>
                  <a:srgbClr val="00A2E8"/>
                </a:solidFill>
                <a:latin typeface="Calibri" panose="020F0502020204030204" pitchFamily="34" charset="0"/>
                <a:cs typeface="Calibri" panose="020F0502020204030204" pitchFamily="34" charset="0"/>
              </a:rPr>
              <a:t>as</a:t>
            </a: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r1</a:t>
            </a:r>
            <a:r>
              <a:rPr lang="en-US" sz="2000" dirty="0" smtClean="0">
                <a:solidFill>
                  <a:srgbClr val="000000"/>
                </a:solidFill>
                <a:latin typeface="Calibri" panose="020F0502020204030204" pitchFamily="34" charset="0"/>
                <a:cs typeface="Calibri" panose="020F0502020204030204" pitchFamily="34" charset="0"/>
              </a:rPr>
              <a:t> </a:t>
            </a:r>
            <a:r>
              <a:rPr lang="en-US" sz="2000" dirty="0">
                <a:solidFill>
                  <a:srgbClr val="00A2E8"/>
                </a:solidFill>
                <a:latin typeface="Calibri" panose="020F0502020204030204" pitchFamily="34" charset="0"/>
                <a:cs typeface="Calibri" panose="020F0502020204030204" pitchFamily="34" charset="0"/>
              </a:rPr>
              <a:t>from </a:t>
            </a:r>
            <a:r>
              <a:rPr lang="en-US" sz="2000" dirty="0" smtClean="0">
                <a:solidFill>
                  <a:schemeClr val="accent4">
                    <a:lumMod val="50000"/>
                  </a:schemeClr>
                </a:solidFill>
                <a:latin typeface="Calibri" panose="020F0502020204030204" pitchFamily="34" charset="0"/>
                <a:cs typeface="Calibri" panose="020F0502020204030204" pitchFamily="34" charset="0"/>
              </a:rPr>
              <a:t>dual</a:t>
            </a:r>
            <a:r>
              <a:rPr lang="en-US" sz="20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000" dirty="0">
                <a:solidFill>
                  <a:srgbClr val="00A2E8"/>
                </a:solidFill>
                <a:latin typeface="Calibri" panose="020F0502020204030204" pitchFamily="34" charset="0"/>
                <a:cs typeface="Calibri" panose="020F0502020204030204" pitchFamily="34" charset="0"/>
              </a:rPr>
              <a:t>select</a:t>
            </a:r>
            <a:r>
              <a:rPr lang="en-US" sz="2000" dirty="0">
                <a:solidFill>
                  <a:srgbClr val="99D9EA"/>
                </a:solidFill>
                <a:latin typeface="Calibri" panose="020F0502020204030204" pitchFamily="34" charset="0"/>
                <a:cs typeface="Calibri" panose="020F0502020204030204" pitchFamily="34" charset="0"/>
              </a:rPr>
              <a:t> </a:t>
            </a:r>
            <a:r>
              <a:rPr lang="en-US" sz="2000" dirty="0" smtClean="0">
                <a:solidFill>
                  <a:srgbClr val="B97A57"/>
                </a:solidFill>
                <a:latin typeface="Calibri" panose="020F0502020204030204" pitchFamily="34" charset="0"/>
                <a:cs typeface="Calibri" panose="020F0502020204030204" pitchFamily="34" charset="0"/>
              </a:rPr>
              <a:t>nvl</a:t>
            </a:r>
            <a:r>
              <a:rPr lang="en-US" sz="2000" dirty="0" smtClean="0">
                <a:solidFill>
                  <a:schemeClr val="bg1">
                    <a:lumMod val="50000"/>
                  </a:schemeClr>
                </a:solidFill>
                <a:latin typeface="Calibri" panose="020F0502020204030204" pitchFamily="34" charset="0"/>
                <a:cs typeface="Calibri" panose="020F0502020204030204" pitchFamily="34" charset="0"/>
              </a:rPr>
              <a:t>(</a:t>
            </a:r>
            <a:r>
              <a:rPr lang="en-US" sz="2000" dirty="0" smtClean="0">
                <a:solidFill>
                  <a:srgbClr val="000000"/>
                </a:solidFill>
                <a:latin typeface="Calibri" panose="020F0502020204030204" pitchFamily="34" charset="0"/>
                <a:cs typeface="Calibri" panose="020F0502020204030204" pitchFamily="34" charset="0"/>
              </a:rPr>
              <a:t>comm, </a:t>
            </a:r>
            <a:r>
              <a:rPr lang="en-US" sz="2000" dirty="0" smtClean="0">
                <a:solidFill>
                  <a:srgbClr val="C00000"/>
                </a:solidFill>
                <a:latin typeface="Calibri" panose="020F0502020204030204" pitchFamily="34" charset="0"/>
                <a:cs typeface="Calibri" panose="020F0502020204030204" pitchFamily="34" charset="0"/>
              </a:rPr>
              <a:t>0</a:t>
            </a:r>
            <a:r>
              <a:rPr lang="en-US" sz="2000" dirty="0" smtClean="0">
                <a:solidFill>
                  <a:schemeClr val="bg1">
                    <a:lumMod val="50000"/>
                  </a:schemeClr>
                </a:solidFill>
                <a:latin typeface="Calibri" panose="020F0502020204030204" pitchFamily="34" charset="0"/>
                <a:cs typeface="Calibri" panose="020F0502020204030204" pitchFamily="34" charset="0"/>
              </a:rPr>
              <a:t>)</a:t>
            </a:r>
            <a:r>
              <a:rPr lang="en-US" sz="2000" dirty="0" smtClean="0">
                <a:latin typeface="Calibri" panose="020F0502020204030204" pitchFamily="34" charset="0"/>
                <a:cs typeface="Calibri" panose="020F0502020204030204" pitchFamily="34" charset="0"/>
              </a:rPr>
              <a:t> </a:t>
            </a:r>
            <a:r>
              <a:rPr lang="en-US" sz="2000" dirty="0">
                <a:solidFill>
                  <a:srgbClr val="00A2E8"/>
                </a:solidFill>
                <a:latin typeface="Calibri" panose="020F0502020204030204" pitchFamily="34" charset="0"/>
                <a:cs typeface="Calibri" panose="020F0502020204030204" pitchFamily="34" charset="0"/>
              </a:rPr>
              <a:t>as</a:t>
            </a: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r1</a:t>
            </a:r>
            <a:r>
              <a:rPr lang="en-US" sz="2000" dirty="0" smtClean="0">
                <a:solidFill>
                  <a:srgbClr val="000000"/>
                </a:solidFill>
                <a:latin typeface="Calibri" panose="020F0502020204030204" pitchFamily="34" charset="0"/>
                <a:cs typeface="Calibri" panose="020F0502020204030204" pitchFamily="34" charset="0"/>
              </a:rPr>
              <a:t> </a:t>
            </a:r>
            <a:r>
              <a:rPr lang="en-US" sz="2000" dirty="0">
                <a:solidFill>
                  <a:srgbClr val="00A2E8"/>
                </a:solidFill>
                <a:latin typeface="Calibri" panose="020F0502020204030204" pitchFamily="34" charset="0"/>
                <a:cs typeface="Calibri" panose="020F0502020204030204" pitchFamily="34" charset="0"/>
              </a:rPr>
              <a:t>from </a:t>
            </a:r>
            <a:r>
              <a:rPr lang="en-US" sz="2000" dirty="0" smtClean="0">
                <a:solidFill>
                  <a:schemeClr val="accent4">
                    <a:lumMod val="50000"/>
                  </a:schemeClr>
                </a:solidFill>
                <a:latin typeface="Calibri" panose="020F0502020204030204" pitchFamily="34" charset="0"/>
                <a:cs typeface="Calibri" panose="020F0502020204030204" pitchFamily="34" charset="0"/>
              </a:rPr>
              <a:t>emp</a:t>
            </a:r>
            <a:r>
              <a:rPr lang="en-US" sz="20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BBF2FD"/>
                </a:solidFill>
              </a:rPr>
              <a:t>Datatype of both parameters must be same</a:t>
            </a:r>
            <a:endParaRPr lang="en-US" dirty="0">
              <a:solidFill>
                <a:srgbClr val="BBF2FD"/>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NVL2</a:t>
            </a: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NVL2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400110"/>
          </a:xfrm>
          <a:prstGeom prst="rect">
            <a:avLst/>
          </a:prstGeom>
          <a:solidFill>
            <a:srgbClr val="E0D612"/>
          </a:solidFill>
        </p:spPr>
        <p:txBody>
          <a:bodyPr wrap="square">
            <a:spAutoFit/>
          </a:bodyPr>
          <a:lstStyle/>
          <a:p>
            <a:r>
              <a:rPr lang="en-US" sz="2000" b="1" i="1" dirty="0" smtClean="0">
                <a:solidFill>
                  <a:srgbClr val="FFFF00"/>
                </a:solidFill>
                <a:latin typeface="Arial" pitchFamily="34" charset="0"/>
                <a:cs typeface="Arial" pitchFamily="34" charset="0"/>
              </a:rPr>
              <a:t>NVL2(expr1</a:t>
            </a:r>
            <a:r>
              <a:rPr lang="en-US" sz="2000" b="1" i="1" dirty="0">
                <a:solidFill>
                  <a:srgbClr val="FFFF00"/>
                </a:solidFill>
                <a:latin typeface="Arial" pitchFamily="34" charset="0"/>
                <a:cs typeface="Arial" pitchFamily="34" charset="0"/>
              </a:rPr>
              <a:t>,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NULLIF</a:t>
            </a: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400110"/>
          </a:xfrm>
          <a:prstGeom prst="rect">
            <a:avLst/>
          </a:prstGeom>
          <a:solidFill>
            <a:srgbClr val="E0D612"/>
          </a:solidFill>
        </p:spPr>
        <p:txBody>
          <a:bodyPr wrap="square">
            <a:spAutoFit/>
          </a:bodyPr>
          <a:lstStyle/>
          <a:p>
            <a:r>
              <a:rPr lang="en-US" sz="2000" b="1" i="1" dirty="0" smtClean="0">
                <a:solidFill>
                  <a:srgbClr val="FFFF00"/>
                </a:solidFill>
                <a:latin typeface="Arial" pitchFamily="34" charset="0"/>
                <a:cs typeface="Arial" pitchFamily="34" charset="0"/>
              </a:rPr>
              <a:t>NVLIF(expr1</a:t>
            </a:r>
            <a:r>
              <a:rPr lang="en-US" sz="2000" b="1" i="1" dirty="0">
                <a:solidFill>
                  <a:srgbClr val="FFFF00"/>
                </a:solidFill>
                <a:latin typeface="Arial" pitchFamily="34" charset="0"/>
                <a:cs typeface="Arial" pitchFamily="34" charset="0"/>
              </a:rPr>
              <a:t>,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44958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6" name="Rectangle 5"/>
          <p:cNvSpPr/>
          <p:nvPr/>
        </p:nvSpPr>
        <p:spPr>
          <a:xfrm>
            <a:off x="152400" y="2819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DECODE</a:t>
            </a: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323439"/>
          </a:xfrm>
          <a:prstGeom prst="rect">
            <a:avLst/>
          </a:prstGeom>
          <a:solidFill>
            <a:srgbClr val="E0D612"/>
          </a:solidFill>
        </p:spPr>
        <p:txBody>
          <a:bodyPr wrap="square">
            <a:spAutoFit/>
          </a:bodyPr>
          <a:lstStyle/>
          <a:p>
            <a:r>
              <a:rPr lang="en-US" sz="2000" b="1" i="1" dirty="0" smtClean="0">
                <a:solidFill>
                  <a:srgbClr val="FFFF00"/>
                </a:solidFill>
                <a:latin typeface="Arial" pitchFamily="34" charset="0"/>
                <a:cs typeface="Arial" pitchFamily="34" charset="0"/>
              </a:rPr>
              <a:t>DECODE(expr</a:t>
            </a:r>
            <a:r>
              <a:rPr lang="en-US" sz="2000" b="1" i="1" dirty="0">
                <a:solidFill>
                  <a:srgbClr val="FFFF00"/>
                </a:solidFill>
                <a:latin typeface="Arial" pitchFamily="34" charset="0"/>
                <a:cs typeface="Arial" pitchFamily="34" charset="0"/>
              </a:rPr>
              <a:t>, search, </a:t>
            </a:r>
            <a:r>
              <a:rPr lang="en-US" sz="2000" b="1" i="1" dirty="0" smtClean="0">
                <a:solidFill>
                  <a:srgbClr val="FFFF00"/>
                </a:solidFill>
                <a:latin typeface="Arial" pitchFamily="34" charset="0"/>
                <a:cs typeface="Arial" pitchFamily="34" charset="0"/>
              </a:rPr>
              <a:t>result</a:t>
            </a:r>
          </a:p>
          <a:p>
            <a:r>
              <a:rPr lang="en-US" sz="2000" b="1" i="1" dirty="0" smtClean="0">
                <a:solidFill>
                  <a:srgbClr val="FFFF00"/>
                </a:solidFill>
                <a:latin typeface="Arial" pitchFamily="34" charset="0"/>
                <a:cs typeface="Arial" pitchFamily="34" charset="0"/>
              </a:rPr>
              <a:t>             [, search, result ]...</a:t>
            </a:r>
          </a:p>
          <a:p>
            <a:r>
              <a:rPr lang="en-US" sz="2000" b="1" i="1" dirty="0" smtClean="0">
                <a:solidFill>
                  <a:srgbClr val="FFFF00"/>
                </a:solidFill>
                <a:latin typeface="Arial" pitchFamily="34" charset="0"/>
                <a:cs typeface="Arial" pitchFamily="34" charset="0"/>
              </a:rPr>
              <a:t>       </a:t>
            </a:r>
            <a:r>
              <a:rPr lang="en-US" sz="2000" b="1" i="1" dirty="0">
                <a:solidFill>
                  <a:srgbClr val="FFFF00"/>
                </a:solidFill>
                <a:latin typeface="Arial" pitchFamily="34" charset="0"/>
                <a:cs typeface="Arial" pitchFamily="34" charset="0"/>
              </a:rPr>
              <a:t>[, default ]</a:t>
            </a:r>
          </a:p>
          <a:p>
            <a:r>
              <a:rPr lang="en-US" sz="2000" b="1" i="1" dirty="0">
                <a:solidFill>
                  <a:srgbClr val="FFFF00"/>
                </a:solidFill>
                <a:latin typeface="Arial" pitchFamily="34" charset="0"/>
                <a:cs typeface="Arial" pitchFamily="34" charset="0"/>
              </a:rPr>
              <a:t>      )</a:t>
            </a: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Control Flow Functions - CASE</a:t>
            </a: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554545"/>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CASE selector</a:t>
            </a: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selector_value_1 THEN statements_1</a:t>
            </a: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selector_value_2 THEN statements_2</a:t>
            </a:r>
          </a:p>
          <a:p>
            <a:r>
              <a:rPr lang="en-US" sz="2000" b="1" i="1" dirty="0" smtClean="0">
                <a:solidFill>
                  <a:srgbClr val="FFFF00"/>
                </a:solidFill>
                <a:latin typeface="Arial" pitchFamily="34" charset="0"/>
                <a:cs typeface="Arial" pitchFamily="34" charset="0"/>
              </a:rPr>
              <a:t>    …</a:t>
            </a:r>
            <a:endParaRPr lang="en-US" sz="2000" b="1" i="1" dirty="0">
              <a:solidFill>
                <a:srgbClr val="FFFF00"/>
              </a:solidFill>
              <a:latin typeface="Arial" pitchFamily="34" charset="0"/>
              <a:cs typeface="Arial" pitchFamily="34" charset="0"/>
            </a:endParaRP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selector_value_n THEN statements_n</a:t>
            </a:r>
          </a:p>
          <a:p>
            <a:r>
              <a:rPr lang="en-US" sz="2000" b="1" i="1" dirty="0">
                <a:solidFill>
                  <a:srgbClr val="FFFF00"/>
                </a:solidFill>
                <a:latin typeface="Arial" pitchFamily="34" charset="0"/>
                <a:cs typeface="Arial" pitchFamily="34" charset="0"/>
              </a:rPr>
              <a:t>[ ELSE</a:t>
            </a:r>
          </a:p>
          <a:p>
            <a:r>
              <a:rPr lang="en-US" sz="2000" b="1" i="1" dirty="0">
                <a:solidFill>
                  <a:srgbClr val="FFFF00"/>
                </a:solidFill>
                <a:latin typeface="Arial" pitchFamily="34" charset="0"/>
                <a:cs typeface="Arial" pitchFamily="34" charset="0"/>
              </a:rPr>
              <a:t>  </a:t>
            </a:r>
            <a:r>
              <a:rPr lang="en-US" sz="2000" b="1" i="1" dirty="0" smtClean="0">
                <a:solidFill>
                  <a:srgbClr val="FFFF00"/>
                </a:solidFill>
                <a:latin typeface="Arial" pitchFamily="34" charset="0"/>
                <a:cs typeface="Arial" pitchFamily="34" charset="0"/>
              </a:rPr>
              <a:t>  else_statements </a:t>
            </a:r>
            <a:r>
              <a:rPr lang="en-US" sz="2000" b="1" i="1" dirty="0">
                <a:solidFill>
                  <a:srgbClr val="FFFF00"/>
                </a:solidFill>
                <a:latin typeface="Arial" pitchFamily="34" charset="0"/>
                <a:cs typeface="Arial" pitchFamily="34" charset="0"/>
              </a:rPr>
              <a:t>]</a:t>
            </a:r>
          </a:p>
          <a:p>
            <a:r>
              <a:rPr lang="en-US" sz="2000" b="1" i="1" dirty="0" smtClean="0">
                <a:solidFill>
                  <a:srgbClr val="FFFF00"/>
                </a:solidFill>
                <a:latin typeface="Arial" pitchFamily="34" charset="0"/>
                <a:cs typeface="Arial" pitchFamily="34" charset="0"/>
              </a:rPr>
              <a:t>END]</a:t>
            </a:r>
            <a:endParaRPr lang="en-US" sz="2000" b="1" i="1" dirty="0">
              <a:solidFill>
                <a:srgbClr val="FFFF00"/>
              </a:solidFill>
              <a:latin typeface="Arial" pitchFamily="34" charset="0"/>
              <a:cs typeface="Arial" pitchFamily="34" charset="0"/>
            </a:endParaRPr>
          </a:p>
        </p:txBody>
      </p:sp>
      <p:sp>
        <p:nvSpPr>
          <p:cNvPr id="5" name="Rectangle 4"/>
          <p:cNvSpPr/>
          <p:nvPr/>
        </p:nvSpPr>
        <p:spPr>
          <a:xfrm>
            <a:off x="152400" y="4368969"/>
            <a:ext cx="8686800" cy="553998"/>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smtClean="0">
                <a:solidFill>
                  <a:srgbClr val="000000"/>
                </a:solidFill>
                <a:latin typeface="Calibri" panose="020F0502020204030204" pitchFamily="34" charset="0"/>
              </a:rPr>
              <a:t>deptno, </a:t>
            </a:r>
            <a:r>
              <a:rPr lang="en-US" sz="2000" dirty="0">
                <a:solidFill>
                  <a:srgbClr val="962626"/>
                </a:solidFill>
                <a:latin typeface="Calibri" panose="020F0502020204030204" pitchFamily="34" charset="0"/>
              </a:rPr>
              <a:t>case</a:t>
            </a:r>
            <a:r>
              <a:rPr lang="en-US" sz="2000" dirty="0" smtClean="0">
                <a:solidFill>
                  <a:srgbClr val="962626"/>
                </a:solidFill>
                <a:latin typeface="Calibri" panose="020F0502020204030204" pitchFamily="34" charset="0"/>
              </a:rPr>
              <a:t> </a:t>
            </a:r>
            <a:r>
              <a:rPr lang="en-US" sz="2000" dirty="0" smtClean="0">
                <a:solidFill>
                  <a:srgbClr val="000000"/>
                </a:solidFill>
                <a:latin typeface="Calibri" panose="020F0502020204030204" pitchFamily="34" charset="0"/>
              </a:rPr>
              <a:t>deptno </a:t>
            </a:r>
            <a:r>
              <a:rPr lang="en-US" sz="2000" dirty="0">
                <a:solidFill>
                  <a:srgbClr val="962626"/>
                </a:solidFill>
                <a:latin typeface="Calibri" panose="020F0502020204030204" pitchFamily="34" charset="0"/>
              </a:rPr>
              <a:t>when</a:t>
            </a:r>
            <a:r>
              <a:rPr lang="en-US" sz="2000" dirty="0" smtClean="0">
                <a:solidFill>
                  <a:srgbClr val="000000"/>
                </a:solidFill>
                <a:latin typeface="Calibri" panose="020F0502020204030204" pitchFamily="34" charset="0"/>
              </a:rPr>
              <a:t> </a:t>
            </a:r>
            <a:r>
              <a:rPr lang="en-US" sz="2000" dirty="0" smtClean="0">
                <a:solidFill>
                  <a:schemeClr val="accent3">
                    <a:lumMod val="75000"/>
                  </a:schemeClr>
                </a:solidFill>
                <a:latin typeface="Calibri" panose="020F0502020204030204" pitchFamily="34" charset="0"/>
              </a:rPr>
              <a:t>10 </a:t>
            </a:r>
            <a:r>
              <a:rPr lang="en-US" sz="2000" dirty="0">
                <a:solidFill>
                  <a:srgbClr val="962626"/>
                </a:solidFill>
                <a:latin typeface="Calibri" panose="020F0502020204030204" pitchFamily="34" charset="0"/>
              </a:rPr>
              <a:t>then</a:t>
            </a:r>
            <a:r>
              <a:rPr lang="en-US" sz="2000" dirty="0" smtClean="0">
                <a:solidFill>
                  <a:srgbClr val="000000"/>
                </a:solidFill>
                <a:latin typeface="Calibri" panose="020F0502020204030204" pitchFamily="34" charset="0"/>
              </a:rPr>
              <a:t> </a:t>
            </a:r>
            <a:r>
              <a:rPr lang="en-IN" sz="2000" dirty="0">
                <a:latin typeface="Calibri" panose="020F0502020204030204" pitchFamily="34" charset="0"/>
                <a:ea typeface="Times New Roman" panose="02020603050405020304" pitchFamily="18" charset="0"/>
              </a:rPr>
              <a:t>'</a:t>
            </a:r>
            <a:r>
              <a:rPr lang="en-US" sz="2000" dirty="0" smtClean="0">
                <a:solidFill>
                  <a:schemeClr val="accent3">
                    <a:lumMod val="75000"/>
                  </a:schemeClr>
                </a:solidFill>
                <a:latin typeface="Calibri" panose="020F0502020204030204" pitchFamily="34" charset="0"/>
              </a:rPr>
              <a:t>Accounts</a:t>
            </a:r>
            <a:r>
              <a:rPr lang="en-IN" sz="2000" dirty="0" smtClean="0">
                <a:latin typeface="Calibri" panose="020F0502020204030204" pitchFamily="34" charset="0"/>
                <a:ea typeface="Times New Roman" panose="02020603050405020304" pitchFamily="18" charset="0"/>
              </a:rPr>
              <a:t>'</a:t>
            </a:r>
            <a:r>
              <a:rPr lang="en-US" sz="2000" dirty="0" smtClean="0">
                <a:solidFill>
                  <a:srgbClr val="000000"/>
                </a:solidFill>
                <a:latin typeface="Calibri" panose="020F0502020204030204" pitchFamily="34" charset="0"/>
              </a:rPr>
              <a:t> </a:t>
            </a:r>
            <a:r>
              <a:rPr lang="en-US" sz="2000" dirty="0">
                <a:solidFill>
                  <a:srgbClr val="962626"/>
                </a:solidFill>
                <a:latin typeface="Calibri" panose="020F0502020204030204" pitchFamily="34" charset="0"/>
              </a:rPr>
              <a:t>else</a:t>
            </a:r>
            <a:r>
              <a:rPr lang="en-US" sz="2000" dirty="0" smtClean="0">
                <a:solidFill>
                  <a:srgbClr val="000000"/>
                </a:solidFill>
                <a:latin typeface="Calibri" panose="020F0502020204030204" pitchFamily="34" charset="0"/>
              </a:rPr>
              <a:t> </a:t>
            </a:r>
            <a:r>
              <a:rPr lang="en-IN" sz="2000" dirty="0" smtClean="0">
                <a:latin typeface="Calibri" panose="020F0502020204030204" pitchFamily="34" charset="0"/>
                <a:ea typeface="Times New Roman" panose="02020603050405020304" pitchFamily="18" charset="0"/>
              </a:rPr>
              <a:t>'</a:t>
            </a:r>
            <a:r>
              <a:rPr lang="en-IN" sz="2000" dirty="0" smtClean="0">
                <a:solidFill>
                  <a:schemeClr val="accent3">
                    <a:lumMod val="75000"/>
                  </a:schemeClr>
                </a:solidFill>
                <a:latin typeface="Calibri" panose="020F0502020204030204" pitchFamily="34" charset="0"/>
                <a:ea typeface="Times New Roman" panose="02020603050405020304" pitchFamily="18" charset="0"/>
              </a:rPr>
              <a:t>N/A</a:t>
            </a:r>
            <a:r>
              <a:rPr lang="en-IN" sz="2000" dirty="0" smtClean="0">
                <a:latin typeface="Calibri" panose="020F0502020204030204" pitchFamily="34" charset="0"/>
                <a:ea typeface="Times New Roman" panose="02020603050405020304" pitchFamily="18" charset="0"/>
              </a:rPr>
              <a:t>' </a:t>
            </a:r>
            <a:r>
              <a:rPr lang="en-IN" sz="2000" dirty="0">
                <a:solidFill>
                  <a:srgbClr val="962626"/>
                </a:solidFill>
                <a:latin typeface="Calibri" panose="020F0502020204030204" pitchFamily="34" charset="0"/>
              </a:rPr>
              <a:t>end</a:t>
            </a:r>
            <a:r>
              <a:rPr lang="en-IN" sz="2000" dirty="0" smtClean="0">
                <a:latin typeface="Calibri" panose="020F0502020204030204" pitchFamily="34" charset="0"/>
                <a:ea typeface="Times New Roman" panose="02020603050405020304" pitchFamily="18" charset="0"/>
              </a:rPr>
              <a:t> </a:t>
            </a:r>
            <a:r>
              <a:rPr lang="en-US" sz="2000" dirty="0" smtClean="0">
                <a:solidFill>
                  <a:srgbClr val="00A2E8"/>
                </a:solidFill>
                <a:latin typeface="Calibri" panose="020F0502020204030204" pitchFamily="34" charset="0"/>
              </a:rPr>
              <a:t>from</a:t>
            </a:r>
            <a:r>
              <a:rPr lang="en-US" sz="2000" dirty="0">
                <a:solidFill>
                  <a:schemeClr val="accent4">
                    <a:lumMod val="50000"/>
                  </a:schemeClr>
                </a:solidFill>
                <a:latin typeface="Calibri" panose="020F0502020204030204" pitchFamily="34" charset="0"/>
                <a:cs typeface="Arial" panose="020B0604020202020204" pitchFamily="34" charset="0"/>
              </a:rPr>
              <a:t> </a:t>
            </a:r>
            <a:r>
              <a:rPr lang="en-US" sz="2000" dirty="0" smtClean="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Control Flow Functions - CASE</a:t>
            </a:r>
          </a:p>
        </p:txBody>
      </p:sp>
      <p:sp>
        <p:nvSpPr>
          <p:cNvPr id="8" name="Rectangle 7"/>
          <p:cNvSpPr/>
          <p:nvPr/>
        </p:nvSpPr>
        <p:spPr>
          <a:xfrm>
            <a:off x="152400" y="44196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554545"/>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CASE</a:t>
            </a: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condition_1 THEN statements_1</a:t>
            </a: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condition_2 THEN statements_2</a:t>
            </a:r>
          </a:p>
          <a:p>
            <a:r>
              <a:rPr lang="en-US" sz="2000" b="1" i="1" dirty="0" smtClean="0">
                <a:solidFill>
                  <a:srgbClr val="FFFF00"/>
                </a:solidFill>
                <a:latin typeface="Arial" pitchFamily="34" charset="0"/>
                <a:cs typeface="Arial" pitchFamily="34" charset="0"/>
              </a:rPr>
              <a:t>    ...</a:t>
            </a:r>
            <a:endParaRPr lang="en-US" sz="2000" b="1" i="1" dirty="0">
              <a:solidFill>
                <a:srgbClr val="FFFF00"/>
              </a:solidFill>
              <a:latin typeface="Arial" pitchFamily="34" charset="0"/>
              <a:cs typeface="Arial" pitchFamily="34" charset="0"/>
            </a:endParaRP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condition_n THEN statements_n</a:t>
            </a:r>
          </a:p>
          <a:p>
            <a:r>
              <a:rPr lang="en-US" sz="2000" b="1" i="1" dirty="0">
                <a:solidFill>
                  <a:srgbClr val="FFFF00"/>
                </a:solidFill>
                <a:latin typeface="Arial" pitchFamily="34" charset="0"/>
                <a:cs typeface="Arial" pitchFamily="34" charset="0"/>
              </a:rPr>
              <a:t>[ ELSE</a:t>
            </a:r>
          </a:p>
          <a:p>
            <a:r>
              <a:rPr lang="en-US" sz="2000" b="1" i="1" dirty="0">
                <a:solidFill>
                  <a:srgbClr val="FFFF00"/>
                </a:solidFill>
                <a:latin typeface="Arial" pitchFamily="34" charset="0"/>
                <a:cs typeface="Arial" pitchFamily="34" charset="0"/>
              </a:rPr>
              <a:t>  else_statements ]</a:t>
            </a:r>
          </a:p>
          <a:p>
            <a:r>
              <a:rPr lang="en-US" sz="2000" b="1" i="1" dirty="0">
                <a:solidFill>
                  <a:srgbClr val="FFFF00"/>
                </a:solidFill>
                <a:latin typeface="Arial" pitchFamily="34" charset="0"/>
                <a:cs typeface="Arial" pitchFamily="34" charset="0"/>
              </a:rPr>
              <a:t>END CASE;]</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and Time Functions</a:t>
            </a:r>
            <a:endParaRPr lang="en-US" dirty="0"/>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Functions</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and Time </a:t>
            </a:r>
            <a:r>
              <a:rPr lang="en-US" dirty="0"/>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Mathematical </a:t>
            </a:r>
            <a:r>
              <a:rPr lang="en-US" dirty="0"/>
              <a:t>Functions</a:t>
            </a: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dirty="0" smtClean="0">
                <a:solidFill>
                  <a:srgbClr val="0077AA"/>
                </a:solidFill>
                <a:latin typeface="Liberation Mono"/>
              </a:rPr>
              <a:t>[ ALL </a:t>
            </a:r>
            <a:r>
              <a:rPr lang="en-US" sz="2000" dirty="0">
                <a:solidFill>
                  <a:srgbClr val="0077AA"/>
                </a:solidFill>
                <a:latin typeface="Liberation Mono"/>
              </a:rPr>
              <a:t>/ DISTINCT / </a:t>
            </a:r>
            <a:r>
              <a:rPr lang="en-US" sz="2000" dirty="0" smtClean="0">
                <a:solidFill>
                  <a:srgbClr val="0077AA"/>
                </a:solidFill>
                <a:latin typeface="Liberation Mono"/>
              </a:rPr>
              <a:t>UNIQUE ] </a:t>
            </a:r>
            <a:r>
              <a:rPr lang="en-US" sz="2000" dirty="0">
                <a:solidFill>
                  <a:srgbClr val="0077AA"/>
                </a:solidFill>
                <a:latin typeface="Liberation Mono"/>
              </a:rPr>
              <a:t>*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a:t>
            </a:r>
            <a:r>
              <a:rPr lang="en-US" sz="2000" dirty="0" smtClean="0">
                <a:solidFill>
                  <a:srgbClr val="0077AA"/>
                </a:solidFill>
                <a:latin typeface="Liberation Mono"/>
              </a:rPr>
              <a:t>col_name}</a:t>
            </a:r>
            <a:endParaRPr lang="en-US" sz="2000" dirty="0">
              <a:solidFill>
                <a:srgbClr val="0077AA"/>
              </a:solidFill>
              <a:latin typeface="Liberation Mono"/>
            </a:endParaRP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a:t>
            </a:r>
            <a:r>
              <a:rPr lang="en-US" sz="2000" dirty="0" smtClean="0">
                <a:solidFill>
                  <a:srgbClr val="0077AA"/>
                </a:solidFill>
                <a:latin typeface="Liberation Mono"/>
              </a:rPr>
              <a:t>having_condition</a:t>
            </a:r>
            <a:r>
              <a:rPr lang="en-US" sz="2000" dirty="0">
                <a:solidFill>
                  <a:srgbClr val="0077AA"/>
                </a:solidFill>
                <a:latin typeface="Liberation Mono"/>
              </a:rPr>
              <a: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r>
              <a:rPr lang="en-US" sz="2000" dirty="0" smtClean="0">
                <a:solidFill>
                  <a:srgbClr val="0077AA"/>
                </a:solidFill>
                <a:latin typeface="Liberation Mono"/>
              </a:rPr>
              <a:t>...] [ NULLS FIRST | NULLS LAST]</a:t>
            </a:r>
            <a:endParaRPr lang="en-US" sz="2000" dirty="0">
              <a:solidFill>
                <a:srgbClr val="0077AA"/>
              </a:solidFill>
              <a:latin typeface="Liberation Mono"/>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 [ NULLS FIRST | NULLS LAST]</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819400"/>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339650"/>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a:t>
            </a:r>
            <a:r>
              <a:rPr lang="en-IN" sz="2400" dirty="0" smtClean="0">
                <a:solidFill>
                  <a:srgbClr val="92D050"/>
                </a:solidFill>
                <a:latin typeface="Arial" panose="020B0604020202020204" pitchFamily="34" charset="0"/>
                <a:cs typeface="Arial" panose="020B0604020202020204" pitchFamily="34" charset="0"/>
              </a:rPr>
              <a:t> by saleel */</a:t>
            </a:r>
            <a:r>
              <a:rPr lang="en-IN" sz="2400" dirty="0" smtClean="0">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a:t>
            </a:r>
            <a:r>
              <a:rPr lang="en-IN" sz="2400" dirty="0" smtClean="0">
                <a:solidFill>
                  <a:schemeClr val="accent4">
                    <a:lumMod val="50000"/>
                  </a:schemeClr>
                </a:solidFill>
                <a:latin typeface="Arial" panose="020B0604020202020204" pitchFamily="34" charset="0"/>
                <a:cs typeface="Arial" panose="020B0604020202020204" pitchFamily="34" charset="0"/>
              </a:rPr>
              <a:t>emp</a:t>
            </a:r>
            <a:r>
              <a:rPr lang="en-IN" sz="2400" dirty="0" smtClean="0">
                <a:latin typeface="Arial" panose="020B0604020202020204" pitchFamily="34" charset="0"/>
                <a:cs typeface="Arial" panose="020B0604020202020204" pitchFamily="34" charset="0"/>
              </a:rPr>
              <a:t>;</a:t>
            </a: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solidFill>
                  <a:srgbClr val="C00000"/>
                </a:solidFill>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solidFill>
                  <a:srgbClr val="C00000"/>
                </a:solidFill>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solidFill>
                  <a:srgbClr val="C00000"/>
                </a:solidFill>
                <a:latin typeface="Arial" panose="020B0604020202020204" pitchFamily="34" charset="0"/>
                <a:cs typeface="Arial" panose="020B0604020202020204" pitchFamily="34" charset="0"/>
              </a:rPr>
              <a:t>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a:solidFill>
                  <a:srgbClr val="C00000"/>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by </a:t>
            </a:r>
            <a:r>
              <a:rPr lang="en-IN" sz="2400" dirty="0" smtClean="0">
                <a:solidFill>
                  <a:srgbClr val="92D050"/>
                </a:solidFill>
                <a:latin typeface="Arial" panose="020B0604020202020204" pitchFamily="34" charset="0"/>
                <a:cs typeface="Arial" panose="020B0604020202020204" pitchFamily="34" charset="0"/>
              </a:rPr>
              <a:t>saleel</a:t>
            </a:r>
            <a:r>
              <a:rPr lang="en-IN" sz="2400" dirty="0" smtClean="0">
                <a:latin typeface="Arial" panose="020B0604020202020204" pitchFamily="34" charset="0"/>
                <a:cs typeface="Arial" panose="020B0604020202020204" pitchFamily="34" charset="0"/>
              </a:rPr>
              <a:t>;</a:t>
            </a:r>
            <a:endParaRPr lang="en-IN" sz="2400" dirty="0" smtClean="0">
              <a:solidFill>
                <a:srgbClr val="C00000"/>
              </a:solidFill>
              <a:latin typeface="Arial" panose="020B0604020202020204" pitchFamily="34" charset="0"/>
              <a:cs typeface="Arial" panose="020B0604020202020204" pitchFamily="34" charset="0"/>
            </a:endParaRPr>
          </a:p>
          <a:p>
            <a:pPr>
              <a:lnSpc>
                <a:spcPct val="150000"/>
              </a:lnSpc>
            </a:pPr>
            <a:r>
              <a:rPr lang="en-IN" sz="2400" dirty="0">
                <a:solidFill>
                  <a:srgbClr val="006C86"/>
                </a:solidFill>
                <a:latin typeface="Arial" panose="020B0604020202020204" pitchFamily="34" charset="0"/>
                <a:cs typeface="Arial" panose="020B0604020202020204" pitchFamily="34" charset="0"/>
              </a:rPr>
              <a:t>select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solidFill>
                  <a:srgbClr val="006C86"/>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 </a:t>
            </a:r>
            <a:r>
              <a:rPr lang="en-IN" sz="2400" dirty="0">
                <a:solidFill>
                  <a:srgbClr val="006C86"/>
                </a:solidFill>
                <a:latin typeface="Arial" panose="020B0604020202020204" pitchFamily="34" charset="0"/>
                <a:cs typeface="Arial" panose="020B0604020202020204" pitchFamily="34" charset="0"/>
              </a:rPr>
              <a:t>from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a:solidFill>
                  <a:srgbClr val="006C86"/>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--by </a:t>
            </a:r>
            <a:r>
              <a:rPr lang="en-IN" sz="2400" dirty="0" smtClean="0">
                <a:solidFill>
                  <a:srgbClr val="92D050"/>
                </a:solidFill>
                <a:latin typeface="Arial" panose="020B0604020202020204" pitchFamily="34" charset="0"/>
                <a:cs typeface="Arial" panose="020B0604020202020204" pitchFamily="34" charset="0"/>
              </a:rPr>
              <a:t>saleel</a:t>
            </a:r>
            <a:r>
              <a:rPr lang="en-IN" sz="2400" dirty="0" smtClean="0">
                <a:latin typeface="Arial" panose="020B0604020202020204" pitchFamily="34" charset="0"/>
                <a:cs typeface="Arial" panose="020B0604020202020204" pitchFamily="34" charset="0"/>
              </a:rPr>
              <a:t>;</a:t>
            </a:r>
            <a:endParaRPr lang="en-IN" sz="2400" dirty="0" smtClean="0">
              <a:solidFill>
                <a:srgbClr val="006C86"/>
              </a:solidFill>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a:t>
            </a:r>
            <a:r>
              <a:rPr lang="en-IN" sz="2400" dirty="0" smtClean="0">
                <a:solidFill>
                  <a:srgbClr val="92D050"/>
                </a:solidFill>
                <a:latin typeface="Arial" panose="020B0604020202020204" pitchFamily="34" charset="0"/>
                <a:cs typeface="Arial" panose="020B0604020202020204" pitchFamily="34" charset="0"/>
              </a:rPr>
              <a:t>/ * </a:t>
            </a:r>
            <a:r>
              <a:rPr lang="en-IN" sz="2400" dirty="0">
                <a:solidFill>
                  <a:srgbClr val="92D050"/>
                </a:solidFill>
                <a:latin typeface="Arial" panose="020B0604020202020204" pitchFamily="34" charset="0"/>
                <a:cs typeface="Arial" panose="020B0604020202020204" pitchFamily="34" charset="0"/>
              </a:rPr>
              <a:t>This is the test </a:t>
            </a:r>
            <a:r>
              <a:rPr lang="en-IN" sz="2400" dirty="0" smtClean="0">
                <a:solidFill>
                  <a:srgbClr val="92D05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smtClean="0">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4" name="Rectangle 3"/>
          <p:cNvSpPr/>
          <p:nvPr/>
        </p:nvSpPr>
        <p:spPr>
          <a:xfrm>
            <a:off x="0" y="762000"/>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a:t>
            </a:r>
            <a:r>
              <a:rPr lang="en-IN" sz="2100" dirty="0" smtClean="0">
                <a:solidFill>
                  <a:srgbClr val="006C86"/>
                </a:solidFill>
                <a:latin typeface="Consolas" panose="020B0609020204030204" pitchFamily="49" charset="0"/>
                <a:cs typeface="Arial" panose="020B0604020202020204" pitchFamily="34" charset="0"/>
              </a:rPr>
              <a:t>sqlplus</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a:t>
            </a:r>
            <a:r>
              <a:rPr lang="en-IN" sz="2100" dirty="0">
                <a:solidFill>
                  <a:srgbClr val="006C86"/>
                </a:solidFill>
                <a:latin typeface="Consolas" panose="020B0609020204030204" pitchFamily="49" charset="0"/>
                <a:cs typeface="Arial" panose="020B0604020202020204" pitchFamily="34" charset="0"/>
              </a:rPr>
              <a:t>:\&gt; sqlplus c##</a:t>
            </a:r>
            <a:r>
              <a:rPr lang="en-IN" sz="2100" dirty="0" smtClean="0">
                <a:solidFill>
                  <a:srgbClr val="006C86"/>
                </a:solidFill>
                <a:latin typeface="Consolas" panose="020B0609020204030204" pitchFamily="49" charset="0"/>
                <a:cs typeface="Arial" panose="020B0604020202020204" pitchFamily="34" charset="0"/>
              </a:rPr>
              <a:t>saleel</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sqlplus c##</a:t>
            </a:r>
            <a:r>
              <a:rPr lang="en-IN" sz="2100" dirty="0" smtClean="0">
                <a:solidFill>
                  <a:srgbClr val="006C86"/>
                </a:solidFill>
                <a:latin typeface="Consolas" panose="020B0609020204030204" pitchFamily="49" charset="0"/>
                <a:cs typeface="Arial" panose="020B0604020202020204" pitchFamily="34" charset="0"/>
              </a:rPr>
              <a:t>saleel/saleel@orcl</a:t>
            </a:r>
            <a:endParaRPr lang="en-IN" sz="2100" dirty="0">
              <a:solidFill>
                <a:srgbClr val="006C86"/>
              </a:solidFill>
              <a:latin typeface="Consolas" panose="020B0609020204030204" pitchFamily="49" charset="0"/>
              <a:cs typeface="Arial" panose="020B0604020202020204" pitchFamily="34" charset="0"/>
            </a:endParaRPr>
          </a:p>
        </p:txBody>
      </p:sp>
      <p:sp>
        <p:nvSpPr>
          <p:cNvPr id="2" name="Rectangle 1"/>
          <p:cNvSpPr/>
          <p:nvPr/>
        </p:nvSpPr>
        <p:spPr>
          <a:xfrm>
            <a:off x="76200" y="76200"/>
            <a:ext cx="2988319" cy="461665"/>
          </a:xfrm>
          <a:prstGeom prst="rect">
            <a:avLst/>
          </a:prstGeom>
          <a:solidFill>
            <a:schemeClr val="accent4">
              <a:lumMod val="75000"/>
            </a:schemeClr>
          </a:solidFill>
        </p:spPr>
        <p:txBody>
          <a:bodyPr wrap="none">
            <a:spAutoFit/>
          </a:bodyPr>
          <a:lstStyle/>
          <a:p>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400" b="1"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400" b="1" i="1" dirty="0">
              <a:solidFill>
                <a:srgbClr val="FFFF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19075" y="2362200"/>
            <a:ext cx="8705850" cy="4152900"/>
          </a:xfrm>
          <a:prstGeom prst="rect">
            <a:avLst/>
          </a:prstGeom>
        </p:spPr>
      </p:pic>
      <p:sp>
        <p:nvSpPr>
          <p:cNvPr id="38" name="Rectangle 37"/>
          <p:cNvSpPr/>
          <p:nvPr/>
        </p:nvSpPr>
        <p:spPr>
          <a:xfrm>
            <a:off x="2133600" y="87085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5410200" y="17961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3657600" y="132805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table,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view, type </a:t>
            </a:r>
            <a:r>
              <a:rPr lang="en-IN" sz="2200" dirty="0">
                <a:solidFill>
                  <a:schemeClr val="bg2">
                    <a:lumMod val="50000"/>
                  </a:schemeClr>
                </a:solidFill>
                <a:latin typeface="Segoe UI Light" panose="020B0502040204020203" pitchFamily="34" charset="0"/>
                <a:cs typeface="Segoe UI Light" panose="020B0502040204020203" pitchFamily="34" charset="0"/>
              </a:rPr>
              <a:t>or synonym, or the specifications for the specified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function,  procedure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package.</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95547" cy="400110"/>
          </a:xfrm>
          <a:prstGeom prst="rect">
            <a:avLst/>
          </a:prstGeom>
        </p:spPr>
        <p:txBody>
          <a:bodyPr wrap="none">
            <a:spAutoFit/>
          </a:bodyPr>
          <a:lstStyle/>
          <a:p>
            <a:r>
              <a:rPr lang="en-IN" sz="2000" dirty="0">
                <a:solidFill>
                  <a:srgbClr val="006C86"/>
                </a:solidFill>
                <a:latin typeface="Arial" panose="020B0604020202020204" pitchFamily="34" charset="0"/>
                <a:cs typeface="Arial" panose="020B0604020202020204" pitchFamily="34" charset="0"/>
              </a:rPr>
              <a:t>desc</a:t>
            </a:r>
            <a:r>
              <a:rPr lang="en-IN" sz="2000" dirty="0"/>
              <a:t> </a:t>
            </a:r>
            <a:r>
              <a:rPr lang="en-IN" sz="2000" dirty="0">
                <a:solidFill>
                  <a:schemeClr val="accent4">
                    <a:lumMod val="50000"/>
                  </a:schemeClr>
                </a:solidFill>
                <a:latin typeface="Arial" panose="020B0604020202020204" pitchFamily="34" charset="0"/>
                <a:cs typeface="Arial" panose="020B060402020202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015663"/>
          </a:xfrm>
          <a:prstGeom prst="rect">
            <a:avLst/>
          </a:prstGeom>
        </p:spPr>
        <p:txBody>
          <a:bodyPr wrap="square">
            <a:spAutoFit/>
          </a:bodyPr>
          <a:lstStyle/>
          <a:p>
            <a:r>
              <a:rPr lang="en-IN" sz="2000" dirty="0">
                <a:solidFill>
                  <a:srgbClr val="0077AA"/>
                </a:solidFill>
                <a:latin typeface="Liberation Mono"/>
                <a:cs typeface="Leelawadee UI Semilight" panose="020B0402040204020203" pitchFamily="34" charset="-34"/>
              </a:rPr>
              <a:t>SET</a:t>
            </a:r>
            <a:r>
              <a:rPr lang="en-IN" sz="2000" dirty="0">
                <a:latin typeface="Liberation Mono"/>
              </a:rPr>
              <a:t> </a:t>
            </a:r>
            <a:r>
              <a:rPr lang="en-IN" sz="2000" dirty="0">
                <a:solidFill>
                  <a:srgbClr val="A67F59"/>
                </a:solidFill>
                <a:latin typeface="Liberation Mono"/>
                <a:cs typeface="Leelawadee UI Semilight" panose="020B0402040204020203" pitchFamily="34" charset="-34"/>
              </a:rPr>
              <a:t>system_variable</a:t>
            </a:r>
            <a:r>
              <a:rPr lang="en-IN" sz="2000" dirty="0">
                <a:latin typeface="Liberation Mono"/>
              </a:rPr>
              <a:t> </a:t>
            </a:r>
            <a:r>
              <a:rPr lang="en-IN" sz="2000" dirty="0">
                <a:solidFill>
                  <a:schemeClr val="bg2">
                    <a:lumMod val="75000"/>
                  </a:schemeClr>
                </a:solidFill>
                <a:latin typeface="Liberation Mono"/>
              </a:rPr>
              <a:t>value</a:t>
            </a:r>
          </a:p>
          <a:p>
            <a:endParaRPr lang="en-IN" sz="2000" dirty="0">
              <a:latin typeface="Liberation Mono"/>
            </a:endParaRPr>
          </a:p>
          <a:p>
            <a:r>
              <a:rPr lang="en-IN" sz="2000" dirty="0">
                <a:solidFill>
                  <a:srgbClr val="0077AA"/>
                </a:solidFill>
                <a:latin typeface="Liberation Mono"/>
                <a:cs typeface="Leelawadee UI Semilight" panose="020B0402040204020203" pitchFamily="34" charset="-34"/>
              </a:rPr>
              <a:t>SHO</a:t>
            </a:r>
            <a:r>
              <a:rPr lang="en-IN" sz="2000" dirty="0">
                <a:solidFill>
                  <a:srgbClr val="A67F59"/>
                </a:solidFill>
                <a:latin typeface="Liberation Mono"/>
                <a:cs typeface="Leelawadee UI Semilight" panose="020B0402040204020203" pitchFamily="34" charset="-34"/>
              </a:rPr>
              <a:t>[W]</a:t>
            </a:r>
            <a:r>
              <a:rPr lang="en-IN" sz="2000" dirty="0">
                <a:latin typeface="Liberation Mono"/>
              </a:rPr>
              <a:t> </a:t>
            </a:r>
            <a:r>
              <a:rPr lang="en-IN" sz="2000" dirty="0">
                <a:solidFill>
                  <a:schemeClr val="bg2">
                    <a:lumMod val="75000"/>
                  </a:schemeClr>
                </a:solidFill>
                <a:latin typeface="Liberation Mono"/>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SHOW </a:t>
            </a:r>
            <a:r>
              <a:rPr lang="en-IN" sz="2000" dirty="0">
                <a:solidFill>
                  <a:srgbClr val="A67F59"/>
                </a:solidFill>
                <a:latin typeface="Liberation Mono"/>
                <a:cs typeface="Leelawadee UI Semilight" panose="020B0402040204020203" pitchFamily="34" charset="-34"/>
              </a:rPr>
              <a:t>ALL/DESCRIBE</a:t>
            </a:r>
          </a:p>
        </p:txBody>
      </p:sp>
      <p:sp>
        <p:nvSpPr>
          <p:cNvPr id="13" name="Rectangle 12"/>
          <p:cNvSpPr/>
          <p:nvPr/>
        </p:nvSpPr>
        <p:spPr>
          <a:xfrm>
            <a:off x="457200" y="3355159"/>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SET </a:t>
            </a:r>
            <a:r>
              <a:rPr lang="en-IN" sz="2000" dirty="0" smtClean="0">
                <a:solidFill>
                  <a:srgbClr val="A67F59"/>
                </a:solidFill>
                <a:latin typeface="Liberation Mono"/>
                <a:cs typeface="Leelawadee UI Semilight" panose="020B0402040204020203" pitchFamily="34" charset="-34"/>
              </a:rPr>
              <a:t>DESCRIBE</a:t>
            </a:r>
            <a:r>
              <a:rPr lang="en-IN" sz="2000" dirty="0" smtClean="0">
                <a:solidFill>
                  <a:srgbClr val="C74C49"/>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DEPTH</a:t>
            </a:r>
            <a:r>
              <a:rPr lang="en-IN" sz="2000" dirty="0" smtClean="0">
                <a:solidFill>
                  <a:schemeClr val="accent5">
                    <a:lumMod val="60000"/>
                    <a:lumOff val="40000"/>
                  </a:schemeClr>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22003</TotalTime>
  <Words>28865</Words>
  <Application>Microsoft Office PowerPoint</Application>
  <PresentationFormat>On-screen Show (4:3)</PresentationFormat>
  <Paragraphs>3923</Paragraphs>
  <Slides>439</Slides>
  <Notes>10</Notes>
  <HiddenSlides>79</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439</vt:i4>
      </vt:variant>
    </vt:vector>
  </HeadingPairs>
  <TitlesOfParts>
    <vt:vector size="474"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4307</cp:revision>
  <dcterms:created xsi:type="dcterms:W3CDTF">2015-10-09T06:09:34Z</dcterms:created>
  <dcterms:modified xsi:type="dcterms:W3CDTF">2018-11-15T07:44:56Z</dcterms:modified>
</cp:coreProperties>
</file>