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1199" r:id="rId2"/>
    <p:sldId id="1202" r:id="rId3"/>
    <p:sldId id="1203" r:id="rId4"/>
  </p:sldIdLst>
  <p:sldSz cx="12190413"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Introduction" id="{A3D14946-8297-4856-B082-4FEFA482017C}">
          <p14:sldIdLst>
            <p14:sldId id="282"/>
            <p14:sldId id="257"/>
            <p14:sldId id="1096"/>
            <p14:sldId id="1098"/>
            <p14:sldId id="1093"/>
            <p14:sldId id="1094"/>
            <p14:sldId id="1095"/>
            <p14:sldId id="262"/>
            <p14:sldId id="1082"/>
            <p14:sldId id="1099"/>
            <p14:sldId id="266"/>
            <p14:sldId id="1100"/>
            <p14:sldId id="1085"/>
            <p14:sldId id="1083"/>
            <p14:sldId id="1070"/>
            <p14:sldId id="269"/>
            <p14:sldId id="270"/>
            <p14:sldId id="271"/>
            <p14:sldId id="267"/>
            <p14:sldId id="272"/>
            <p14:sldId id="273"/>
          </p14:sldIdLst>
        </p14:section>
        <p14:section name="Data Defination Language" id="{347E00EC-A70B-42D3-B55A-27753B89E162}">
          <p14:sldIdLst>
            <p14:sldId id="283"/>
            <p14:sldId id="274"/>
            <p14:sldId id="275"/>
            <p14:sldId id="276"/>
            <p14:sldId id="285"/>
            <p14:sldId id="286"/>
            <p14:sldId id="289"/>
            <p14:sldId id="290"/>
            <p14:sldId id="291"/>
            <p14:sldId id="866"/>
            <p14:sldId id="292"/>
            <p14:sldId id="293"/>
            <p14:sldId id="294"/>
            <p14:sldId id="295"/>
            <p14:sldId id="296"/>
            <p14:sldId id="297"/>
            <p14:sldId id="298"/>
            <p14:sldId id="300"/>
            <p14:sldId id="301"/>
            <p14:sldId id="302"/>
            <p14:sldId id="1104"/>
            <p14:sldId id="1147"/>
            <p14:sldId id="1150"/>
            <p14:sldId id="305"/>
            <p14:sldId id="1151"/>
            <p14:sldId id="306"/>
            <p14:sldId id="307"/>
            <p14:sldId id="308"/>
            <p14:sldId id="1105"/>
            <p14:sldId id="1148"/>
            <p14:sldId id="1152"/>
            <p14:sldId id="311"/>
            <p14:sldId id="1153"/>
            <p14:sldId id="312"/>
            <p14:sldId id="313"/>
            <p14:sldId id="314"/>
            <p14:sldId id="315"/>
            <p14:sldId id="316"/>
            <p14:sldId id="1158"/>
            <p14:sldId id="1156"/>
            <p14:sldId id="1109"/>
            <p14:sldId id="1157"/>
            <p14:sldId id="1110"/>
            <p14:sldId id="319"/>
            <p14:sldId id="847"/>
            <p14:sldId id="320"/>
            <p14:sldId id="1149"/>
            <p14:sldId id="1111"/>
            <p14:sldId id="1154"/>
            <p14:sldId id="1107"/>
            <p14:sldId id="1155"/>
            <p14:sldId id="1108"/>
            <p14:sldId id="1106"/>
            <p14:sldId id="321"/>
            <p14:sldId id="322"/>
            <p14:sldId id="323"/>
            <p14:sldId id="324"/>
            <p14:sldId id="325"/>
            <p14:sldId id="326"/>
            <p14:sldId id="327"/>
            <p14:sldId id="328"/>
            <p14:sldId id="329"/>
            <p14:sldId id="330"/>
            <p14:sldId id="848"/>
            <p14:sldId id="849"/>
            <p14:sldId id="851"/>
            <p14:sldId id="331"/>
            <p14:sldId id="1144"/>
            <p14:sldId id="336"/>
            <p14:sldId id="852"/>
            <p14:sldId id="334"/>
            <p14:sldId id="337"/>
            <p14:sldId id="338"/>
            <p14:sldId id="339"/>
            <p14:sldId id="1159"/>
            <p14:sldId id="1163"/>
            <p14:sldId id="1160"/>
            <p14:sldId id="1164"/>
            <p14:sldId id="1161"/>
            <p14:sldId id="1165"/>
            <p14:sldId id="1167"/>
            <p14:sldId id="1162"/>
            <p14:sldId id="1166"/>
            <p14:sldId id="1140"/>
            <p14:sldId id="340"/>
            <p14:sldId id="341"/>
            <p14:sldId id="342"/>
            <p14:sldId id="343"/>
            <p14:sldId id="344"/>
            <p14:sldId id="345"/>
            <p14:sldId id="346"/>
            <p14:sldId id="347"/>
            <p14:sldId id="348"/>
            <p14:sldId id="349"/>
            <p14:sldId id="350"/>
            <p14:sldId id="351"/>
            <p14:sldId id="352"/>
            <p14:sldId id="1079"/>
            <p14:sldId id="1080"/>
            <p14:sldId id="353"/>
            <p14:sldId id="354"/>
            <p14:sldId id="355"/>
            <p14:sldId id="356"/>
            <p14:sldId id="357"/>
            <p14:sldId id="358"/>
            <p14:sldId id="359"/>
            <p14:sldId id="360"/>
            <p14:sldId id="361"/>
            <p14:sldId id="1131"/>
            <p14:sldId id="362"/>
            <p14:sldId id="365"/>
            <p14:sldId id="366"/>
          </p14:sldIdLst>
        </p14:section>
        <p14:section name="Data Manuplation Language" id="{DABA1552-33D0-4262-A930-69DA7CCB6843}">
          <p14:sldIdLst>
            <p14:sldId id="367"/>
            <p14:sldId id="368"/>
            <p14:sldId id="369"/>
            <p14:sldId id="371"/>
            <p14:sldId id="1126"/>
            <p14:sldId id="372"/>
            <p14:sldId id="1125"/>
            <p14:sldId id="373"/>
            <p14:sldId id="374"/>
            <p14:sldId id="375"/>
            <p14:sldId id="376"/>
            <p14:sldId id="377"/>
            <p14:sldId id="380"/>
            <p14:sldId id="381"/>
            <p14:sldId id="382"/>
            <p14:sldId id="383"/>
            <p14:sldId id="1081"/>
            <p14:sldId id="384"/>
            <p14:sldId id="385"/>
            <p14:sldId id="386"/>
            <p14:sldId id="387"/>
            <p14:sldId id="388"/>
            <p14:sldId id="389"/>
            <p14:sldId id="390"/>
            <p14:sldId id="391"/>
            <p14:sldId id="853"/>
            <p14:sldId id="1102"/>
            <p14:sldId id="855"/>
            <p14:sldId id="856"/>
            <p14:sldId id="857"/>
            <p14:sldId id="858"/>
            <p14:sldId id="393"/>
            <p14:sldId id="394"/>
            <p14:sldId id="395"/>
            <p14:sldId id="397"/>
            <p14:sldId id="398"/>
            <p14:sldId id="402"/>
            <p14:sldId id="403"/>
            <p14:sldId id="404"/>
            <p14:sldId id="405"/>
            <p14:sldId id="406"/>
            <p14:sldId id="413"/>
            <p14:sldId id="414"/>
            <p14:sldId id="415"/>
            <p14:sldId id="416"/>
            <p14:sldId id="417"/>
            <p14:sldId id="418"/>
            <p14:sldId id="419"/>
            <p14:sldId id="420"/>
            <p14:sldId id="421"/>
            <p14:sldId id="1113"/>
            <p14:sldId id="1042"/>
            <p14:sldId id="1114"/>
            <p14:sldId id="1127"/>
            <p14:sldId id="1115"/>
            <p14:sldId id="1116"/>
            <p14:sldId id="428"/>
            <p14:sldId id="429"/>
            <p14:sldId id="1128"/>
            <p14:sldId id="430"/>
            <p14:sldId id="431"/>
            <p14:sldId id="434"/>
            <p14:sldId id="435"/>
            <p14:sldId id="436"/>
            <p14:sldId id="437"/>
            <p14:sldId id="438"/>
            <p14:sldId id="443"/>
            <p14:sldId id="445"/>
            <p14:sldId id="446"/>
            <p14:sldId id="440"/>
            <p14:sldId id="441"/>
            <p14:sldId id="442"/>
            <p14:sldId id="453"/>
            <p14:sldId id="454"/>
            <p14:sldId id="455"/>
            <p14:sldId id="456"/>
            <p14:sldId id="457"/>
            <p14:sldId id="458"/>
            <p14:sldId id="459"/>
            <p14:sldId id="460"/>
            <p14:sldId id="461"/>
            <p14:sldId id="462"/>
            <p14:sldId id="463"/>
            <p14:sldId id="464"/>
            <p14:sldId id="467"/>
            <p14:sldId id="468"/>
            <p14:sldId id="469"/>
            <p14:sldId id="470"/>
            <p14:sldId id="471"/>
            <p14:sldId id="472"/>
            <p14:sldId id="473"/>
            <p14:sldId id="477"/>
            <p14:sldId id="478"/>
            <p14:sldId id="479"/>
            <p14:sldId id="480"/>
            <p14:sldId id="481"/>
            <p14:sldId id="482"/>
            <p14:sldId id="483"/>
            <p14:sldId id="484"/>
            <p14:sldId id="485"/>
            <p14:sldId id="486"/>
            <p14:sldId id="487"/>
            <p14:sldId id="488"/>
            <p14:sldId id="489"/>
            <p14:sldId id="490"/>
            <p14:sldId id="491"/>
            <p14:sldId id="492"/>
            <p14:sldId id="493"/>
            <p14:sldId id="494"/>
            <p14:sldId id="495"/>
            <p14:sldId id="496"/>
            <p14:sldId id="497"/>
            <p14:sldId id="498"/>
            <p14:sldId id="499"/>
            <p14:sldId id="500"/>
            <p14:sldId id="501"/>
            <p14:sldId id="502"/>
            <p14:sldId id="504"/>
            <p14:sldId id="505"/>
            <p14:sldId id="506"/>
            <p14:sldId id="507"/>
            <p14:sldId id="508"/>
            <p14:sldId id="509"/>
            <p14:sldId id="510"/>
            <p14:sldId id="511"/>
            <p14:sldId id="512"/>
            <p14:sldId id="513"/>
            <p14:sldId id="514"/>
            <p14:sldId id="515"/>
            <p14:sldId id="516"/>
            <p14:sldId id="517"/>
            <p14:sldId id="518"/>
            <p14:sldId id="519"/>
            <p14:sldId id="520"/>
            <p14:sldId id="521"/>
            <p14:sldId id="522"/>
            <p14:sldId id="523"/>
            <p14:sldId id="1123"/>
            <p14:sldId id="524"/>
            <p14:sldId id="1124"/>
            <p14:sldId id="525"/>
            <p14:sldId id="526"/>
            <p14:sldId id="527"/>
            <p14:sldId id="1122"/>
            <p14:sldId id="529"/>
            <p14:sldId id="530"/>
            <p14:sldId id="531"/>
            <p14:sldId id="532"/>
            <p14:sldId id="533"/>
            <p14:sldId id="534"/>
            <p14:sldId id="535"/>
            <p14:sldId id="536"/>
            <p14:sldId id="537"/>
            <p14:sldId id="538"/>
            <p14:sldId id="539"/>
            <p14:sldId id="540"/>
            <p14:sldId id="541"/>
            <p14:sldId id="542"/>
            <p14:sldId id="543"/>
            <p14:sldId id="1121"/>
            <p14:sldId id="544"/>
            <p14:sldId id="545"/>
            <p14:sldId id="546"/>
            <p14:sldId id="547"/>
            <p14:sldId id="548"/>
            <p14:sldId id="549"/>
            <p14:sldId id="550"/>
            <p14:sldId id="551"/>
            <p14:sldId id="552"/>
            <p14:sldId id="553"/>
            <p14:sldId id="554"/>
            <p14:sldId id="555"/>
            <p14:sldId id="556"/>
            <p14:sldId id="557"/>
            <p14:sldId id="558"/>
          </p14:sldIdLst>
        </p14:section>
        <p14:section name="Theory Section" id="{34884AC8-2BB3-410A-B367-3356E05FE22B}">
          <p14:sldIdLst>
            <p14:sldId id="618"/>
            <p14:sldId id="563"/>
            <p14:sldId id="564"/>
            <p14:sldId id="565"/>
            <p14:sldId id="566"/>
            <p14:sldId id="567"/>
            <p14:sldId id="570"/>
            <p14:sldId id="571"/>
            <p14:sldId id="572"/>
            <p14:sldId id="573"/>
            <p14:sldId id="574"/>
            <p14:sldId id="575"/>
            <p14:sldId id="576"/>
            <p14:sldId id="577"/>
            <p14:sldId id="578"/>
            <p14:sldId id="579"/>
            <p14:sldId id="580"/>
            <p14:sldId id="581"/>
            <p14:sldId id="582"/>
            <p14:sldId id="583"/>
            <p14:sldId id="584"/>
            <p14:sldId id="585"/>
            <p14:sldId id="586"/>
            <p14:sldId id="587"/>
            <p14:sldId id="588"/>
            <p14:sldId id="589"/>
            <p14:sldId id="590"/>
            <p14:sldId id="1141"/>
            <p14:sldId id="591"/>
            <p14:sldId id="1142"/>
            <p14:sldId id="592"/>
            <p14:sldId id="593"/>
            <p14:sldId id="1143"/>
            <p14:sldId id="594"/>
            <p14:sldId id="595"/>
            <p14:sldId id="596"/>
            <p14:sldId id="597"/>
            <p14:sldId id="598"/>
            <p14:sldId id="599"/>
            <p14:sldId id="602"/>
            <p14:sldId id="603"/>
            <p14:sldId id="604"/>
            <p14:sldId id="605"/>
            <p14:sldId id="606"/>
            <p14:sldId id="607"/>
          </p14:sldIdLst>
        </p14:section>
        <p14:section name="Normatization" id="{EF0E5AD4-5FD4-4F19-A19E-E102405AA098}">
          <p14:sldIdLst>
            <p14:sldId id="619"/>
            <p14:sldId id="620"/>
            <p14:sldId id="621"/>
            <p14:sldId id="622"/>
            <p14:sldId id="623"/>
            <p14:sldId id="624"/>
            <p14:sldId id="625"/>
            <p14:sldId id="626"/>
            <p14:sldId id="627"/>
            <p14:sldId id="628"/>
            <p14:sldId id="629"/>
            <p14:sldId id="630"/>
            <p14:sldId id="631"/>
            <p14:sldId id="860"/>
            <p14:sldId id="861"/>
            <p14:sldId id="862"/>
            <p14:sldId id="632"/>
            <p14:sldId id="633"/>
            <p14:sldId id="634"/>
            <p14:sldId id="1086"/>
            <p14:sldId id="635"/>
            <p14:sldId id="1087"/>
            <p14:sldId id="636"/>
            <p14:sldId id="637"/>
            <p14:sldId id="1088"/>
            <p14:sldId id="638"/>
            <p14:sldId id="639"/>
            <p14:sldId id="640"/>
            <p14:sldId id="641"/>
          </p14:sldIdLst>
        </p14:section>
        <p14:section name="Stored Procedure and Function" id="{B62913B0-EC9F-4436-BEDC-4DCBF9A2B3AB}">
          <p14:sldIdLst>
            <p14:sldId id="642"/>
            <p14:sldId id="643"/>
            <p14:sldId id="644"/>
            <p14:sldId id="645"/>
            <p14:sldId id="646"/>
            <p14:sldId id="647"/>
            <p14:sldId id="648"/>
            <p14:sldId id="649"/>
            <p14:sldId id="650"/>
            <p14:sldId id="651"/>
            <p14:sldId id="652"/>
            <p14:sldId id="653"/>
            <p14:sldId id="654"/>
            <p14:sldId id="655"/>
            <p14:sldId id="656"/>
            <p14:sldId id="657"/>
            <p14:sldId id="658"/>
            <p14:sldId id="669"/>
            <p14:sldId id="670"/>
            <p14:sldId id="1139"/>
            <p14:sldId id="661"/>
            <p14:sldId id="662"/>
            <p14:sldId id="663"/>
            <p14:sldId id="1132"/>
            <p14:sldId id="668"/>
            <p14:sldId id="672"/>
            <p14:sldId id="673"/>
            <p14:sldId id="1136"/>
            <p14:sldId id="1137"/>
            <p14:sldId id="1138"/>
            <p14:sldId id="675"/>
            <p14:sldId id="676"/>
            <p14:sldId id="677"/>
            <p14:sldId id="678"/>
            <p14:sldId id="679"/>
            <p14:sldId id="680"/>
          </p14:sldIdLst>
        </p14:section>
        <p14:section name="Triggers" id="{43413A11-6D7B-4E6D-B88B-1C10283CD29F}">
          <p14:sldIdLst>
            <p14:sldId id="681"/>
            <p14:sldId id="682"/>
            <p14:sldId id="683"/>
            <p14:sldId id="684"/>
            <p14:sldId id="686"/>
            <p14:sldId id="688"/>
            <p14:sldId id="1133"/>
            <p14:sldId id="692"/>
            <p14:sldId id="1134"/>
            <p14:sldId id="1135"/>
            <p14:sldId id="689"/>
            <p14:sldId id="690"/>
            <p14:sldId id="691"/>
            <p14:sldId id="693"/>
            <p14:sldId id="694"/>
            <p14:sldId id="695"/>
            <p14:sldId id="696"/>
            <p14:sldId id="697"/>
            <p14:sldId id="698"/>
          </p14:sldIdLst>
        </p14:section>
        <p14:section name="NoSQL" id="{043CF6B2-E975-4043-812B-33699AD3D23F}">
          <p14:sldIdLst>
            <p14:sldId id="699"/>
            <p14:sldId id="700"/>
            <p14:sldId id="707"/>
            <p14:sldId id="701"/>
            <p14:sldId id="702"/>
            <p14:sldId id="703"/>
            <p14:sldId id="704"/>
            <p14:sldId id="1130"/>
            <p14:sldId id="705"/>
            <p14:sldId id="708"/>
            <p14:sldId id="1089"/>
            <p14:sldId id="864"/>
            <p14:sldId id="709"/>
            <p14:sldId id="710"/>
            <p14:sldId id="711"/>
            <p14:sldId id="712"/>
            <p14:sldId id="713"/>
            <p14:sldId id="714"/>
            <p14:sldId id="715"/>
            <p14:sldId id="716"/>
            <p14:sldId id="717"/>
            <p14:sldId id="718"/>
            <p14:sldId id="719"/>
            <p14:sldId id="720"/>
            <p14:sldId id="721"/>
            <p14:sldId id="722"/>
            <p14:sldId id="723"/>
            <p14:sldId id="724"/>
            <p14:sldId id="725"/>
            <p14:sldId id="726"/>
            <p14:sldId id="727"/>
            <p14:sldId id="728"/>
            <p14:sldId id="729"/>
            <p14:sldId id="730"/>
            <p14:sldId id="731"/>
            <p14:sldId id="732"/>
            <p14:sldId id="733"/>
            <p14:sldId id="734"/>
            <p14:sldId id="735"/>
            <p14:sldId id="736"/>
            <p14:sldId id="737"/>
            <p14:sldId id="738"/>
            <p14:sldId id="739"/>
            <p14:sldId id="740"/>
            <p14:sldId id="741"/>
            <p14:sldId id="742"/>
            <p14:sldId id="743"/>
            <p14:sldId id="744"/>
            <p14:sldId id="745"/>
            <p14:sldId id="746"/>
            <p14:sldId id="747"/>
            <p14:sldId id="748"/>
            <p14:sldId id="749"/>
            <p14:sldId id="750"/>
            <p14:sldId id="751"/>
            <p14:sldId id="752"/>
            <p14:sldId id="753"/>
            <p14:sldId id="754"/>
            <p14:sldId id="755"/>
            <p14:sldId id="756"/>
            <p14:sldId id="757"/>
            <p14:sldId id="758"/>
            <p14:sldId id="759"/>
            <p14:sldId id="760"/>
            <p14:sldId id="761"/>
            <p14:sldId id="762"/>
            <p14:sldId id="763"/>
            <p14:sldId id="764"/>
            <p14:sldId id="765"/>
            <p14:sldId id="766"/>
            <p14:sldId id="767"/>
            <p14:sldId id="768"/>
            <p14:sldId id="769"/>
            <p14:sldId id="770"/>
            <p14:sldId id="771"/>
            <p14:sldId id="772"/>
            <p14:sldId id="773"/>
            <p14:sldId id="774"/>
            <p14:sldId id="775"/>
            <p14:sldId id="776"/>
            <p14:sldId id="777"/>
            <p14:sldId id="778"/>
            <p14:sldId id="779"/>
            <p14:sldId id="780"/>
            <p14:sldId id="781"/>
            <p14:sldId id="782"/>
            <p14:sldId id="783"/>
            <p14:sldId id="784"/>
            <p14:sldId id="785"/>
            <p14:sldId id="786"/>
            <p14:sldId id="787"/>
            <p14:sldId id="788"/>
            <p14:sldId id="789"/>
            <p14:sldId id="790"/>
            <p14:sldId id="791"/>
            <p14:sldId id="792"/>
            <p14:sldId id="793"/>
            <p14:sldId id="794"/>
            <p14:sldId id="795"/>
            <p14:sldId id="796"/>
            <p14:sldId id="797"/>
            <p14:sldId id="798"/>
            <p14:sldId id="799"/>
            <p14:sldId id="800"/>
            <p14:sldId id="801"/>
            <p14:sldId id="802"/>
            <p14:sldId id="803"/>
            <p14:sldId id="804"/>
            <p14:sldId id="805"/>
            <p14:sldId id="806"/>
            <p14:sldId id="807"/>
            <p14:sldId id="808"/>
            <p14:sldId id="809"/>
            <p14:sldId id="810"/>
            <p14:sldId id="811"/>
            <p14:sldId id="812"/>
            <p14:sldId id="813"/>
            <p14:sldId id="814"/>
            <p14:sldId id="815"/>
            <p14:sldId id="816"/>
            <p14:sldId id="817"/>
            <p14:sldId id="818"/>
            <p14:sldId id="819"/>
            <p14:sldId id="820"/>
            <p14:sldId id="821"/>
            <p14:sldId id="822"/>
            <p14:sldId id="823"/>
            <p14:sldId id="824"/>
            <p14:sldId id="825"/>
            <p14:sldId id="826"/>
            <p14:sldId id="827"/>
            <p14:sldId id="828"/>
            <p14:sldId id="829"/>
            <p14:sldId id="830"/>
            <p14:sldId id="831"/>
            <p14:sldId id="832"/>
            <p14:sldId id="833"/>
            <p14:sldId id="834"/>
            <p14:sldId id="835"/>
            <p14:sldId id="836"/>
            <p14:sldId id="837"/>
            <p14:sldId id="838"/>
            <p14:sldId id="839"/>
            <p14:sldId id="840"/>
            <p14:sldId id="841"/>
          </p14:sldIdLst>
        </p14:section>
        <p14:section name="Big Data" id="{714FF753-78D3-4CFC-AD17-400810612444}">
          <p14:sldIdLst>
            <p14:sldId id="842"/>
            <p14:sldId id="843"/>
            <p14:sldId id="844"/>
            <p14:sldId id="845"/>
            <p14:sldId id="863"/>
            <p14:sldId id="865"/>
            <p14:sldId id="846"/>
            <p14:sldId id="503"/>
            <p14:sldId id="1101"/>
            <p14:sldId id="1118"/>
            <p14:sldId id="1120"/>
            <p14:sldId id="1171"/>
            <p14:sldId id="1170"/>
            <p14:sldId id="1169"/>
            <p14:sldId id="1168"/>
            <p14:sldId id="1172"/>
            <p14:sldId id="1173"/>
            <p14:sldId id="1174"/>
            <p14:sldId id="1175"/>
          </p14:sldIdLst>
        </p14:section>
      </p14:sectionLst>
    </p:ex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6C86"/>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97" autoAdjust="0"/>
    <p:restoredTop sz="94660"/>
  </p:normalViewPr>
  <p:slideViewPr>
    <p:cSldViewPr>
      <p:cViewPr varScale="1">
        <p:scale>
          <a:sx n="64" d="100"/>
          <a:sy n="64" d="100"/>
        </p:scale>
        <p:origin x="-738" y="-102"/>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F51050-3720-483B-B552-57DC1341D582}" type="datetimeFigureOut">
              <a:rPr lang="en-US" smtClean="0"/>
              <a:pPr/>
              <a:t>6/6/2020</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A29D91-C89F-4238-95A2-0EBF9E6AB45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281" y="2130426"/>
            <a:ext cx="10361851"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562" y="3886200"/>
            <a:ext cx="8533289"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6/6/2020</a:t>
            </a:fld>
            <a:endParaRPr lang="en-US"/>
          </a:p>
        </p:txBody>
      </p:sp>
      <p:sp>
        <p:nvSpPr>
          <p:cNvPr id="5" name="Footer Placeholder 4"/>
          <p:cNvSpPr>
            <a:spLocks noGrp="1"/>
          </p:cNvSpPr>
          <p:nvPr>
            <p:ph type="ftr" sz="quarter" idx="11"/>
          </p:nvPr>
        </p:nvSpPr>
        <p:spPr>
          <a:xfrm>
            <a:off x="4165058" y="6356351"/>
            <a:ext cx="386029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521" y="1600201"/>
            <a:ext cx="10971372"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6/6/2020</a:t>
            </a:fld>
            <a:endParaRPr lang="en-US"/>
          </a:p>
        </p:txBody>
      </p:sp>
      <p:sp>
        <p:nvSpPr>
          <p:cNvPr id="5" name="Footer Placeholder 4"/>
          <p:cNvSpPr>
            <a:spLocks noGrp="1"/>
          </p:cNvSpPr>
          <p:nvPr>
            <p:ph type="ftr" sz="quarter" idx="11"/>
          </p:nvPr>
        </p:nvSpPr>
        <p:spPr>
          <a:xfrm>
            <a:off x="4165058" y="6356351"/>
            <a:ext cx="386029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8049" y="274639"/>
            <a:ext cx="2742843"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521" y="274639"/>
            <a:ext cx="8025355"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6/6/2020</a:t>
            </a:fld>
            <a:endParaRPr lang="en-US"/>
          </a:p>
        </p:txBody>
      </p:sp>
      <p:sp>
        <p:nvSpPr>
          <p:cNvPr id="5" name="Footer Placeholder 4"/>
          <p:cNvSpPr>
            <a:spLocks noGrp="1"/>
          </p:cNvSpPr>
          <p:nvPr>
            <p:ph type="ftr" sz="quarter" idx="11"/>
          </p:nvPr>
        </p:nvSpPr>
        <p:spPr>
          <a:xfrm>
            <a:off x="4165058" y="6356351"/>
            <a:ext cx="386029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09521" y="1600201"/>
            <a:ext cx="10971372"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6/6/2020</a:t>
            </a:fld>
            <a:endParaRPr lang="en-US"/>
          </a:p>
        </p:txBody>
      </p:sp>
      <p:sp>
        <p:nvSpPr>
          <p:cNvPr id="5" name="Footer Placeholder 4"/>
          <p:cNvSpPr>
            <a:spLocks noGrp="1"/>
          </p:cNvSpPr>
          <p:nvPr>
            <p:ph type="ftr" sz="quarter" idx="11"/>
          </p:nvPr>
        </p:nvSpPr>
        <p:spPr>
          <a:xfrm>
            <a:off x="4165058" y="6356351"/>
            <a:ext cx="386029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959" y="4406901"/>
            <a:ext cx="10361851"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2959" y="2906713"/>
            <a:ext cx="10361851"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6/6/2020</a:t>
            </a:fld>
            <a:endParaRPr lang="en-US"/>
          </a:p>
        </p:txBody>
      </p:sp>
      <p:sp>
        <p:nvSpPr>
          <p:cNvPr id="5" name="Footer Placeholder 4"/>
          <p:cNvSpPr>
            <a:spLocks noGrp="1"/>
          </p:cNvSpPr>
          <p:nvPr>
            <p:ph type="ftr" sz="quarter" idx="11"/>
          </p:nvPr>
        </p:nvSpPr>
        <p:spPr>
          <a:xfrm>
            <a:off x="4165058" y="6356351"/>
            <a:ext cx="386029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521" y="1600201"/>
            <a:ext cx="5384099"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6793" y="1600201"/>
            <a:ext cx="5384099"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6/6/2020</a:t>
            </a:fld>
            <a:endParaRPr lang="en-US"/>
          </a:p>
        </p:txBody>
      </p:sp>
      <p:sp>
        <p:nvSpPr>
          <p:cNvPr id="6" name="Footer Placeholder 5"/>
          <p:cNvSpPr>
            <a:spLocks noGrp="1"/>
          </p:cNvSpPr>
          <p:nvPr>
            <p:ph type="ftr" sz="quarter" idx="11"/>
          </p:nvPr>
        </p:nvSpPr>
        <p:spPr>
          <a:xfrm>
            <a:off x="4165058" y="6356351"/>
            <a:ext cx="3860297"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521" y="1535113"/>
            <a:ext cx="5386216"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21" y="2174875"/>
            <a:ext cx="5386216"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2561" y="1535113"/>
            <a:ext cx="538833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2561" y="2174875"/>
            <a:ext cx="538833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6/6/2020</a:t>
            </a:fld>
            <a:endParaRPr lang="en-US"/>
          </a:p>
        </p:txBody>
      </p:sp>
      <p:sp>
        <p:nvSpPr>
          <p:cNvPr id="8" name="Footer Placeholder 7"/>
          <p:cNvSpPr>
            <a:spLocks noGrp="1"/>
          </p:cNvSpPr>
          <p:nvPr>
            <p:ph type="ftr" sz="quarter" idx="11"/>
          </p:nvPr>
        </p:nvSpPr>
        <p:spPr>
          <a:xfrm>
            <a:off x="4165058" y="6356351"/>
            <a:ext cx="3860297"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6/6/2020</a:t>
            </a:fld>
            <a:endParaRPr lang="en-US"/>
          </a:p>
        </p:txBody>
      </p:sp>
      <p:sp>
        <p:nvSpPr>
          <p:cNvPr id="4" name="Footer Placeholder 3"/>
          <p:cNvSpPr>
            <a:spLocks noGrp="1"/>
          </p:cNvSpPr>
          <p:nvPr>
            <p:ph type="ftr" sz="quarter" idx="11"/>
          </p:nvPr>
        </p:nvSpPr>
        <p:spPr>
          <a:xfrm>
            <a:off x="4165058" y="6356351"/>
            <a:ext cx="3860297"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21" y="273050"/>
            <a:ext cx="4010562"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113" y="273051"/>
            <a:ext cx="6814779"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521" y="1435101"/>
            <a:ext cx="4010562"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6/6/2020</a:t>
            </a:fld>
            <a:endParaRPr lang="en-US"/>
          </a:p>
        </p:txBody>
      </p:sp>
      <p:sp>
        <p:nvSpPr>
          <p:cNvPr id="6" name="Footer Placeholder 5"/>
          <p:cNvSpPr>
            <a:spLocks noGrp="1"/>
          </p:cNvSpPr>
          <p:nvPr>
            <p:ph type="ftr" sz="quarter" idx="11"/>
          </p:nvPr>
        </p:nvSpPr>
        <p:spPr>
          <a:xfrm>
            <a:off x="4165058" y="6356351"/>
            <a:ext cx="3860297"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406" y="4800600"/>
            <a:ext cx="7314248"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406" y="612775"/>
            <a:ext cx="7314248"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406" y="5367338"/>
            <a:ext cx="7314248"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6/6/2020</a:t>
            </a:fld>
            <a:endParaRPr lang="en-US"/>
          </a:p>
        </p:txBody>
      </p:sp>
      <p:sp>
        <p:nvSpPr>
          <p:cNvPr id="6" name="Footer Placeholder 5"/>
          <p:cNvSpPr>
            <a:spLocks noGrp="1"/>
          </p:cNvSpPr>
          <p:nvPr>
            <p:ph type="ftr" sz="quarter" idx="11"/>
          </p:nvPr>
        </p:nvSpPr>
        <p:spPr>
          <a:xfrm>
            <a:off x="4165058" y="6356351"/>
            <a:ext cx="3860297"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 xmlns:a16="http://schemas.microsoft.com/office/drawing/2014/main" id="{FF24E983-0C73-4002-AA14-199E8763DD65}"/>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8542" y="116632"/>
            <a:ext cx="1371859" cy="445150"/>
          </a:xfrm>
          <a:prstGeom prst="rect">
            <a:avLst/>
          </a:prstGeom>
        </p:spPr>
      </p:pic>
      <p:sp>
        <p:nvSpPr>
          <p:cNvPr id="7" name="Footer Placeholder 2">
            <a:extLst>
              <a:ext uri="{FF2B5EF4-FFF2-40B4-BE49-F238E27FC236}">
                <a16:creationId xmlns="" xmlns:a16="http://schemas.microsoft.com/office/drawing/2014/main" id="{E14F7621-66C5-47D6-A8C7-2B6C3CD2205A}"/>
              </a:ext>
            </a:extLst>
          </p:cNvPr>
          <p:cNvSpPr txBox="1">
            <a:spLocks/>
          </p:cNvSpPr>
          <p:nvPr/>
        </p:nvSpPr>
        <p:spPr>
          <a:xfrm>
            <a:off x="3237431" y="6523037"/>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sp>
        <p:nvSpPr>
          <p:cNvPr id="9" name="Rectangle 8"/>
          <p:cNvSpPr/>
          <p:nvPr/>
        </p:nvSpPr>
        <p:spPr>
          <a:xfrm>
            <a:off x="11755679" y="0"/>
            <a:ext cx="434734" cy="369332"/>
          </a:xfrm>
          <a:prstGeom prst="rect">
            <a:avLst/>
          </a:prstGeom>
        </p:spPr>
        <p:txBody>
          <a:bodyPr wrap="none">
            <a:spAutoFit/>
          </a:bodyPr>
          <a:lstStyle/>
          <a:p>
            <a:r>
              <a:rPr lang="en-IN" dirty="0" smtClean="0">
                <a:latin typeface="Segoe UI Light" panose="020B0502040204020203" pitchFamily="34" charset="0"/>
                <a:cs typeface="Segoe UI Light" panose="020B0502040204020203" pitchFamily="34" charset="0"/>
              </a:rPr>
              <a:t>(6)</a:t>
            </a:r>
            <a:endParaRPr lang="en-US" dirty="0"/>
          </a:p>
        </p:txBody>
      </p:sp>
      <p:sp>
        <p:nvSpPr>
          <p:cNvPr id="10" name="Title 1"/>
          <p:cNvSpPr txBox="1">
            <a:spLocks/>
          </p:cNvSpPr>
          <p:nvPr/>
        </p:nvSpPr>
        <p:spPr>
          <a:xfrm>
            <a:off x="1676182" y="2442592"/>
            <a:ext cx="8838049" cy="914400"/>
          </a:xfrm>
          <a:prstGeom prst="rect">
            <a:avLst/>
          </a:prstGeom>
        </p:spPr>
        <p:txBody>
          <a:bodyPr>
            <a:normAutofit/>
          </a:bodyPr>
          <a:lstStyle/>
          <a:p>
            <a:pPr algn="ctr">
              <a:spcBef>
                <a:spcPct val="0"/>
              </a:spcBef>
              <a:defRPr/>
            </a:pPr>
            <a:r>
              <a:rPr lang="en-US" sz="4800" dirty="0" smtClean="0">
                <a:latin typeface="Segoe UI Light" panose="020B0502040204020203" pitchFamily="34" charset="0"/>
                <a:cs typeface="Segoe UI Light" panose="020B0502040204020203" pitchFamily="34" charset="0"/>
              </a:rPr>
              <a:t>Schema in databases</a:t>
            </a:r>
            <a:endParaRPr lang="en-IN" sz="4800" dirty="0">
              <a:latin typeface="Segoe UI Light" panose="020B0502040204020203" pitchFamily="34" charset="0"/>
              <a:cs typeface="Segoe UI Light" panose="020B0502040204020203" pitchFamily="34" charset="0"/>
            </a:endParaRPr>
          </a:p>
        </p:txBody>
      </p:sp>
      <p:sp>
        <p:nvSpPr>
          <p:cNvPr id="6" name="Rectangle 5"/>
          <p:cNvSpPr/>
          <p:nvPr/>
        </p:nvSpPr>
        <p:spPr>
          <a:xfrm>
            <a:off x="3730111" y="3244334"/>
            <a:ext cx="5083443" cy="369332"/>
          </a:xfrm>
          <a:prstGeom prst="rect">
            <a:avLst/>
          </a:prstGeom>
        </p:spPr>
        <p:txBody>
          <a:bodyPr wrap="none">
            <a:spAutoFit/>
          </a:bodyPr>
          <a:lstStyle/>
          <a:p>
            <a:r>
              <a:rPr lang="en-US" dirty="0" smtClean="0">
                <a:latin typeface="Palatino Linotype" pitchFamily="18" charset="0"/>
              </a:rPr>
              <a:t>In </a:t>
            </a:r>
            <a:r>
              <a:rPr lang="en-US" b="1" dirty="0" smtClean="0">
                <a:latin typeface="Palatino Linotype" pitchFamily="18" charset="0"/>
              </a:rPr>
              <a:t>MySQL</a:t>
            </a:r>
            <a:r>
              <a:rPr lang="en-US" dirty="0" smtClean="0">
                <a:latin typeface="Palatino Linotype" pitchFamily="18" charset="0"/>
              </a:rPr>
              <a:t>, </a:t>
            </a:r>
            <a:r>
              <a:rPr lang="en-US" b="1" dirty="0" smtClean="0">
                <a:latin typeface="Palatino Linotype" pitchFamily="18" charset="0"/>
              </a:rPr>
              <a:t>schema</a:t>
            </a:r>
            <a:r>
              <a:rPr lang="en-US" dirty="0" smtClean="0">
                <a:latin typeface="Palatino Linotype" pitchFamily="18" charset="0"/>
              </a:rPr>
              <a:t> is synonymous of </a:t>
            </a:r>
            <a:r>
              <a:rPr lang="en-US" b="1" dirty="0" smtClean="0">
                <a:latin typeface="Palatino Linotype" pitchFamily="18" charset="0"/>
              </a:rPr>
              <a:t>database</a:t>
            </a:r>
            <a:r>
              <a:rPr lang="en-US" dirty="0" smtClean="0">
                <a:latin typeface="Palatino Linotype" pitchFamily="18" charset="0"/>
              </a:rPr>
              <a:t>.</a:t>
            </a:r>
            <a:endParaRPr lang="en-US" dirty="0">
              <a:latin typeface="Palatino Linotype" pitchFamily="18" charset="0"/>
            </a:endParaRPr>
          </a:p>
        </p:txBody>
      </p:sp>
      <p:sp>
        <p:nvSpPr>
          <p:cNvPr id="11" name="Rectangle 10"/>
          <p:cNvSpPr/>
          <p:nvPr/>
        </p:nvSpPr>
        <p:spPr>
          <a:xfrm>
            <a:off x="1558702" y="4077072"/>
            <a:ext cx="9289032" cy="923330"/>
          </a:xfrm>
          <a:prstGeom prst="rect">
            <a:avLst/>
          </a:prstGeom>
        </p:spPr>
        <p:txBody>
          <a:bodyPr wrap="square">
            <a:spAutoFit/>
          </a:bodyPr>
          <a:lstStyle/>
          <a:p>
            <a:r>
              <a:rPr lang="en-US" dirty="0" smtClean="0">
                <a:latin typeface="Palatino Linotype" pitchFamily="18" charset="0"/>
              </a:rPr>
              <a:t>A </a:t>
            </a:r>
            <a:r>
              <a:rPr lang="en-US" b="1" dirty="0" smtClean="0">
                <a:latin typeface="Palatino Linotype" pitchFamily="18" charset="0"/>
              </a:rPr>
              <a:t>schema</a:t>
            </a:r>
            <a:r>
              <a:rPr lang="en-US" dirty="0" smtClean="0">
                <a:latin typeface="Palatino Linotype" pitchFamily="18" charset="0"/>
              </a:rPr>
              <a:t> is a collection of database objects including tables, views, triggers, stored procedures, indexes, etc. A </a:t>
            </a:r>
            <a:r>
              <a:rPr lang="en-US" b="1" dirty="0" smtClean="0">
                <a:latin typeface="Palatino Linotype" pitchFamily="18" charset="0"/>
              </a:rPr>
              <a:t>schema</a:t>
            </a:r>
            <a:r>
              <a:rPr lang="en-US" dirty="0" smtClean="0">
                <a:latin typeface="Palatino Linotype" pitchFamily="18" charset="0"/>
              </a:rPr>
              <a:t> is associated with a username which is known as the </a:t>
            </a:r>
            <a:r>
              <a:rPr lang="en-US" b="1" dirty="0" smtClean="0">
                <a:latin typeface="Palatino Linotype" pitchFamily="18" charset="0"/>
              </a:rPr>
              <a:t>schema</a:t>
            </a:r>
            <a:r>
              <a:rPr lang="en-US" dirty="0" smtClean="0">
                <a:latin typeface="Palatino Linotype" pitchFamily="18" charset="0"/>
              </a:rPr>
              <a:t> owner, who is the owner of the logically related database objects.</a:t>
            </a:r>
            <a:endParaRPr lang="en-US" dirty="0">
              <a:latin typeface="Palatino Linotype" pitchFamily="18" charset="0"/>
            </a:endParaRPr>
          </a:p>
        </p:txBody>
      </p:sp>
    </p:spTree>
    <p:extLst>
      <p:ext uri="{BB962C8B-B14F-4D97-AF65-F5344CB8AC3E}">
        <p14:creationId xmlns="" xmlns:p14="http://schemas.microsoft.com/office/powerpoint/2010/main" val="25476649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4B3E96E4-8532-4FFA-8020-A53D8FBA2F23}"/>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8542" y="116632"/>
            <a:ext cx="1371859" cy="445150"/>
          </a:xfrm>
          <a:prstGeom prst="rect">
            <a:avLst/>
          </a:prstGeom>
        </p:spPr>
      </p:pic>
      <p:sp>
        <p:nvSpPr>
          <p:cNvPr id="5" name="Footer Placeholder 2">
            <a:extLst>
              <a:ext uri="{FF2B5EF4-FFF2-40B4-BE49-F238E27FC236}">
                <a16:creationId xmlns="" xmlns:a16="http://schemas.microsoft.com/office/drawing/2014/main" id="{70AFCD6D-DBA1-4EE8-A96A-D9652119B5FA}"/>
              </a:ext>
            </a:extLst>
          </p:cNvPr>
          <p:cNvSpPr txBox="1">
            <a:spLocks/>
          </p:cNvSpPr>
          <p:nvPr/>
        </p:nvSpPr>
        <p:spPr>
          <a:xfrm>
            <a:off x="3237431" y="6523037"/>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sp>
        <p:nvSpPr>
          <p:cNvPr id="7" name="Rectangle 6">
            <a:extLst>
              <a:ext uri="{FF2B5EF4-FFF2-40B4-BE49-F238E27FC236}">
                <a16:creationId xmlns="" xmlns:a16="http://schemas.microsoft.com/office/drawing/2014/main" id="{09A4DD51-F450-4FA7-BA18-C2A26D10D72C}"/>
              </a:ext>
            </a:extLst>
          </p:cNvPr>
          <p:cNvSpPr/>
          <p:nvPr/>
        </p:nvSpPr>
        <p:spPr>
          <a:xfrm>
            <a:off x="1523802" y="2"/>
            <a:ext cx="9142810" cy="838499"/>
          </a:xfrm>
          <a:prstGeom prst="rect">
            <a:avLst/>
          </a:prstGeom>
          <a:solidFill>
            <a:schemeClr val="bg1"/>
          </a:solidFill>
        </p:spPr>
        <p:txBody>
          <a:bodyPr wrap="square">
            <a:spAutoFit/>
          </a:bodyPr>
          <a:lstStyle/>
          <a:p>
            <a:pPr algn="r" fontAlgn="base">
              <a:lnSpc>
                <a:spcPct val="150000"/>
              </a:lnSpc>
            </a:pPr>
            <a:r>
              <a:rPr lang="en-US" sz="3600" dirty="0" smtClean="0">
                <a:latin typeface="Palatino Linotype" panose="02040502050505030304" pitchFamily="18" charset="0"/>
              </a:rPr>
              <a:t>Schema</a:t>
            </a:r>
            <a:endParaRPr lang="en-US" sz="3600" dirty="0">
              <a:latin typeface="Palatino Linotype" panose="02040502050505030304" pitchFamily="18" charset="0"/>
            </a:endParaRPr>
          </a:p>
        </p:txBody>
      </p:sp>
      <p:sp>
        <p:nvSpPr>
          <p:cNvPr id="11" name="Rectangle 10"/>
          <p:cNvSpPr/>
          <p:nvPr/>
        </p:nvSpPr>
        <p:spPr>
          <a:xfrm>
            <a:off x="478582" y="1124744"/>
            <a:ext cx="11305256" cy="646331"/>
          </a:xfrm>
          <a:prstGeom prst="rect">
            <a:avLst/>
          </a:prstGeom>
        </p:spPr>
        <p:txBody>
          <a:bodyPr wrap="square">
            <a:spAutoFit/>
          </a:bodyPr>
          <a:lstStyle/>
          <a:p>
            <a:r>
              <a:rPr lang="en-US" dirty="0" smtClean="0">
                <a:latin typeface="Palatino Linotype" pitchFamily="18" charset="0"/>
              </a:rPr>
              <a:t> A </a:t>
            </a:r>
            <a:r>
              <a:rPr lang="en-US" b="1" dirty="0" smtClean="0">
                <a:latin typeface="Palatino Linotype" pitchFamily="18" charset="0"/>
              </a:rPr>
              <a:t>database schema</a:t>
            </a:r>
            <a:r>
              <a:rPr lang="en-US" dirty="0" smtClean="0">
                <a:latin typeface="Palatino Linotype" pitchFamily="18" charset="0"/>
              </a:rPr>
              <a:t> is the skeleton structure that represents the logical view of the entire </a:t>
            </a:r>
            <a:r>
              <a:rPr lang="en-US" b="1" dirty="0" smtClean="0">
                <a:latin typeface="Palatino Linotype" pitchFamily="18" charset="0"/>
              </a:rPr>
              <a:t>database</a:t>
            </a:r>
            <a:r>
              <a:rPr lang="en-US" dirty="0" smtClean="0">
                <a:latin typeface="Palatino Linotype" pitchFamily="18" charset="0"/>
              </a:rPr>
              <a:t>. It defines how the data is organized and how the relations among them are associated.</a:t>
            </a:r>
            <a:endParaRPr lang="en-US" dirty="0">
              <a:latin typeface="Palatino Linotype" pitchFamily="18" charset="0"/>
            </a:endParaRPr>
          </a:p>
        </p:txBody>
      </p:sp>
      <p:sp>
        <p:nvSpPr>
          <p:cNvPr id="12" name="Rectangle 11"/>
          <p:cNvSpPr/>
          <p:nvPr/>
        </p:nvSpPr>
        <p:spPr>
          <a:xfrm>
            <a:off x="11755679" y="0"/>
            <a:ext cx="434734" cy="369332"/>
          </a:xfrm>
          <a:prstGeom prst="rect">
            <a:avLst/>
          </a:prstGeom>
        </p:spPr>
        <p:txBody>
          <a:bodyPr wrap="none">
            <a:spAutoFit/>
          </a:bodyPr>
          <a:lstStyle/>
          <a:p>
            <a:r>
              <a:rPr lang="en-IN" dirty="0" smtClean="0">
                <a:latin typeface="Segoe UI Light" panose="020B0502040204020203" pitchFamily="34" charset="0"/>
                <a:cs typeface="Segoe UI Light" panose="020B0502040204020203" pitchFamily="34" charset="0"/>
              </a:rPr>
              <a:t>(6)</a:t>
            </a:r>
            <a:endParaRPr lang="en-US" dirty="0"/>
          </a:p>
        </p:txBody>
      </p:sp>
      <p:pic>
        <p:nvPicPr>
          <p:cNvPr id="8" name="Picture 2" descr="DBMS - Data Schemas - Tutorialspoint"/>
          <p:cNvPicPr>
            <a:picLocks noChangeAspect="1" noChangeArrowheads="1"/>
          </p:cNvPicPr>
          <p:nvPr/>
        </p:nvPicPr>
        <p:blipFill>
          <a:blip r:embed="rId3" cstate="print"/>
          <a:srcRect/>
          <a:stretch>
            <a:fillRect/>
          </a:stretch>
        </p:blipFill>
        <p:spPr bwMode="auto">
          <a:xfrm>
            <a:off x="3286894" y="1988840"/>
            <a:ext cx="4968552" cy="4044383"/>
          </a:xfrm>
          <a:prstGeom prst="rect">
            <a:avLst/>
          </a:prstGeom>
          <a:noFill/>
        </p:spPr>
      </p:pic>
    </p:spTree>
    <p:extLst>
      <p:ext uri="{BB962C8B-B14F-4D97-AF65-F5344CB8AC3E}">
        <p14:creationId xmlns="" xmlns:p14="http://schemas.microsoft.com/office/powerpoint/2010/main" val="19413588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4B3E96E4-8532-4FFA-8020-A53D8FBA2F23}"/>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8542" y="116632"/>
            <a:ext cx="1371859" cy="445150"/>
          </a:xfrm>
          <a:prstGeom prst="rect">
            <a:avLst/>
          </a:prstGeom>
        </p:spPr>
      </p:pic>
      <p:sp>
        <p:nvSpPr>
          <p:cNvPr id="5" name="Footer Placeholder 2">
            <a:extLst>
              <a:ext uri="{FF2B5EF4-FFF2-40B4-BE49-F238E27FC236}">
                <a16:creationId xmlns="" xmlns:a16="http://schemas.microsoft.com/office/drawing/2014/main" id="{70AFCD6D-DBA1-4EE8-A96A-D9652119B5FA}"/>
              </a:ext>
            </a:extLst>
          </p:cNvPr>
          <p:cNvSpPr txBox="1">
            <a:spLocks/>
          </p:cNvSpPr>
          <p:nvPr/>
        </p:nvSpPr>
        <p:spPr>
          <a:xfrm>
            <a:off x="3237431" y="6523037"/>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sp>
        <p:nvSpPr>
          <p:cNvPr id="7" name="Rectangle 6">
            <a:extLst>
              <a:ext uri="{FF2B5EF4-FFF2-40B4-BE49-F238E27FC236}">
                <a16:creationId xmlns="" xmlns:a16="http://schemas.microsoft.com/office/drawing/2014/main" id="{09A4DD51-F450-4FA7-BA18-C2A26D10D72C}"/>
              </a:ext>
            </a:extLst>
          </p:cNvPr>
          <p:cNvSpPr/>
          <p:nvPr/>
        </p:nvSpPr>
        <p:spPr>
          <a:xfrm>
            <a:off x="1523802" y="2"/>
            <a:ext cx="9142810" cy="838243"/>
          </a:xfrm>
          <a:prstGeom prst="rect">
            <a:avLst/>
          </a:prstGeom>
          <a:solidFill>
            <a:schemeClr val="bg1"/>
          </a:solidFill>
        </p:spPr>
        <p:txBody>
          <a:bodyPr wrap="square">
            <a:spAutoFit/>
          </a:bodyPr>
          <a:lstStyle/>
          <a:p>
            <a:pPr algn="r" fontAlgn="base">
              <a:lnSpc>
                <a:spcPct val="150000"/>
              </a:lnSpc>
            </a:pPr>
            <a:r>
              <a:rPr lang="en-US" sz="3600" dirty="0" smtClean="0"/>
              <a:t>Create schema/database</a:t>
            </a:r>
            <a:endParaRPr lang="en-US" sz="3600" dirty="0">
              <a:latin typeface="Palatino Linotype" panose="02040502050505030304" pitchFamily="18" charset="0"/>
            </a:endParaRPr>
          </a:p>
        </p:txBody>
      </p:sp>
      <p:sp>
        <p:nvSpPr>
          <p:cNvPr id="12" name="Rectangle 11"/>
          <p:cNvSpPr/>
          <p:nvPr/>
        </p:nvSpPr>
        <p:spPr>
          <a:xfrm>
            <a:off x="11755679" y="0"/>
            <a:ext cx="434734" cy="369332"/>
          </a:xfrm>
          <a:prstGeom prst="rect">
            <a:avLst/>
          </a:prstGeom>
        </p:spPr>
        <p:txBody>
          <a:bodyPr wrap="none">
            <a:spAutoFit/>
          </a:bodyPr>
          <a:lstStyle/>
          <a:p>
            <a:r>
              <a:rPr lang="en-IN" dirty="0" smtClean="0">
                <a:latin typeface="Segoe UI Light" panose="020B0502040204020203" pitchFamily="34" charset="0"/>
                <a:cs typeface="Segoe UI Light" panose="020B0502040204020203" pitchFamily="34" charset="0"/>
              </a:rPr>
              <a:t>(6)</a:t>
            </a:r>
            <a:endParaRPr lang="en-US" dirty="0"/>
          </a:p>
        </p:txBody>
      </p:sp>
      <p:sp>
        <p:nvSpPr>
          <p:cNvPr id="8" name="Rectangle 7"/>
          <p:cNvSpPr/>
          <p:nvPr/>
        </p:nvSpPr>
        <p:spPr>
          <a:xfrm>
            <a:off x="478582" y="1403484"/>
            <a:ext cx="5480346" cy="369332"/>
          </a:xfrm>
          <a:prstGeom prst="rect">
            <a:avLst/>
          </a:prstGeom>
        </p:spPr>
        <p:txBody>
          <a:bodyPr wrap="none">
            <a:spAutoFit/>
          </a:bodyPr>
          <a:lstStyle/>
          <a:p>
            <a:r>
              <a:rPr lang="en-US" dirty="0" smtClean="0"/>
              <a:t>CREATE {DATABASE | SCHEMA} [IF NOT EXISTS] </a:t>
            </a:r>
            <a:r>
              <a:rPr lang="en-US" i="1" dirty="0" smtClean="0"/>
              <a:t>db_name</a:t>
            </a:r>
            <a:endParaRPr lang="en-US" dirty="0"/>
          </a:p>
        </p:txBody>
      </p:sp>
      <p:sp>
        <p:nvSpPr>
          <p:cNvPr id="10" name="Rectangle 9">
            <a:extLst>
              <a:ext uri="{FF2B5EF4-FFF2-40B4-BE49-F238E27FC236}">
                <a16:creationId xmlns="" xmlns:a16="http://schemas.microsoft.com/office/drawing/2014/main" id="{2FDB2253-836D-468E-A0B5-6DA6EE4B76FE}"/>
              </a:ext>
            </a:extLst>
          </p:cNvPr>
          <p:cNvSpPr/>
          <p:nvPr/>
        </p:nvSpPr>
        <p:spPr>
          <a:xfrm>
            <a:off x="478582" y="908720"/>
            <a:ext cx="11163249" cy="369332"/>
          </a:xfrm>
          <a:prstGeom prst="rect">
            <a:avLst/>
          </a:prstGeom>
        </p:spPr>
        <p:txBody>
          <a:bodyPr wrap="none">
            <a:spAutoFit/>
          </a:bodyPr>
          <a:lstStyle/>
          <a:p>
            <a:r>
              <a:rPr lang="en-US" dirty="0" smtClean="0">
                <a:latin typeface="Palatino Linotype" pitchFamily="18" charset="0"/>
              </a:rPr>
              <a:t>To create a new database in MySQL, you use the CREATE DATABASE statement with the following syntax:</a:t>
            </a:r>
            <a:endParaRPr lang="en-US" b="1" i="1" dirty="0">
              <a:latin typeface="Palatino Linotype" pitchFamily="18" charset="0"/>
              <a:cs typeface="Arial" pitchFamily="34" charset="0"/>
            </a:endParaRPr>
          </a:p>
        </p:txBody>
      </p:sp>
      <p:sp>
        <p:nvSpPr>
          <p:cNvPr id="13" name="Rectangle 12"/>
          <p:cNvSpPr/>
          <p:nvPr/>
        </p:nvSpPr>
        <p:spPr>
          <a:xfrm>
            <a:off x="622598" y="1772816"/>
            <a:ext cx="4412875" cy="1046440"/>
          </a:xfrm>
          <a:prstGeom prst="rect">
            <a:avLst/>
          </a:prstGeom>
        </p:spPr>
        <p:txBody>
          <a:bodyPr wrap="none">
            <a:spAutoFit/>
          </a:bodyPr>
          <a:lstStyle/>
          <a:p>
            <a:r>
              <a:rPr lang="en-US" dirty="0" smtClean="0"/>
              <a:t>e.g.</a:t>
            </a:r>
          </a:p>
          <a:p>
            <a:endParaRPr lang="en-US" sz="800" dirty="0" smtClean="0"/>
          </a:p>
          <a:p>
            <a:pPr marL="342900" indent="-342900">
              <a:buFont typeface="Arial" pitchFamily="34" charset="0"/>
              <a:buChar char="•"/>
            </a:pPr>
            <a:r>
              <a:rPr lang="en-US" dirty="0" smtClean="0"/>
              <a:t>CREATE SCHEMA IF NOT EXISTS student;</a:t>
            </a:r>
          </a:p>
          <a:p>
            <a:pPr marL="342900" indent="-342900">
              <a:buFont typeface="Arial" pitchFamily="34" charset="0"/>
              <a:buChar char="•"/>
            </a:pPr>
            <a:r>
              <a:rPr lang="en-US" dirty="0" smtClean="0"/>
              <a:t>CREATE DATABASE IF NOT EXISTS student;</a:t>
            </a:r>
          </a:p>
        </p:txBody>
      </p:sp>
      <p:sp>
        <p:nvSpPr>
          <p:cNvPr id="14" name="Rectangle 13">
            <a:extLst>
              <a:ext uri="{FF2B5EF4-FFF2-40B4-BE49-F238E27FC236}">
                <a16:creationId xmlns="" xmlns:a16="http://schemas.microsoft.com/office/drawing/2014/main" id="{2FDB2253-836D-468E-A0B5-6DA6EE4B76FE}"/>
              </a:ext>
            </a:extLst>
          </p:cNvPr>
          <p:cNvSpPr/>
          <p:nvPr/>
        </p:nvSpPr>
        <p:spPr>
          <a:xfrm>
            <a:off x="550590" y="2996952"/>
            <a:ext cx="11161240" cy="369332"/>
          </a:xfrm>
          <a:prstGeom prst="rect">
            <a:avLst/>
          </a:prstGeom>
        </p:spPr>
        <p:txBody>
          <a:bodyPr wrap="square">
            <a:spAutoFit/>
          </a:bodyPr>
          <a:lstStyle/>
          <a:p>
            <a:r>
              <a:rPr lang="en-US" dirty="0" smtClean="0"/>
              <a:t>To select a particular database to work with you issue the USE statement with the follows </a:t>
            </a:r>
            <a:r>
              <a:rPr lang="en-US" dirty="0" smtClean="0">
                <a:latin typeface="Palatino Linotype" pitchFamily="18" charset="0"/>
              </a:rPr>
              <a:t>syntax </a:t>
            </a:r>
            <a:r>
              <a:rPr lang="en-US" dirty="0" smtClean="0"/>
              <a:t>:</a:t>
            </a:r>
            <a:endParaRPr lang="en-US" b="1" i="1" dirty="0">
              <a:latin typeface="Palatino Linotype" pitchFamily="18" charset="0"/>
              <a:cs typeface="Arial" pitchFamily="34" charset="0"/>
            </a:endParaRPr>
          </a:p>
        </p:txBody>
      </p:sp>
      <p:sp>
        <p:nvSpPr>
          <p:cNvPr id="15" name="Rectangle 14">
            <a:extLst>
              <a:ext uri="{FF2B5EF4-FFF2-40B4-BE49-F238E27FC236}">
                <a16:creationId xmlns="" xmlns:a16="http://schemas.microsoft.com/office/drawing/2014/main" id="{2FDB2253-836D-468E-A0B5-6DA6EE4B76FE}"/>
              </a:ext>
            </a:extLst>
          </p:cNvPr>
          <p:cNvSpPr/>
          <p:nvPr/>
        </p:nvSpPr>
        <p:spPr>
          <a:xfrm>
            <a:off x="190550" y="4078813"/>
            <a:ext cx="11927855" cy="646331"/>
          </a:xfrm>
          <a:prstGeom prst="rect">
            <a:avLst/>
          </a:prstGeom>
        </p:spPr>
        <p:txBody>
          <a:bodyPr wrap="square">
            <a:spAutoFit/>
          </a:bodyPr>
          <a:lstStyle/>
          <a:p>
            <a:r>
              <a:rPr lang="en-US" dirty="0" smtClean="0">
                <a:latin typeface="Palatino Linotype" pitchFamily="18" charset="0"/>
              </a:rPr>
              <a:t>The USE statement tells MySQL to use the named database as the default (current) database for subsequent statements. The named database remains the default until the end of the session or another USE statement is issued.</a:t>
            </a:r>
            <a:endParaRPr lang="en-US" b="1" i="1" dirty="0">
              <a:latin typeface="Palatino Linotype" pitchFamily="18" charset="0"/>
              <a:cs typeface="Arial" pitchFamily="34" charset="0"/>
            </a:endParaRPr>
          </a:p>
        </p:txBody>
      </p:sp>
      <p:sp>
        <p:nvSpPr>
          <p:cNvPr id="16" name="Rectangle 15"/>
          <p:cNvSpPr/>
          <p:nvPr/>
        </p:nvSpPr>
        <p:spPr>
          <a:xfrm>
            <a:off x="694606" y="3491716"/>
            <a:ext cx="1486304" cy="369332"/>
          </a:xfrm>
          <a:prstGeom prst="rect">
            <a:avLst/>
          </a:prstGeom>
        </p:spPr>
        <p:txBody>
          <a:bodyPr wrap="none">
            <a:spAutoFit/>
          </a:bodyPr>
          <a:lstStyle/>
          <a:p>
            <a:r>
              <a:rPr lang="en-US" dirty="0" smtClean="0"/>
              <a:t>USE </a:t>
            </a:r>
            <a:r>
              <a:rPr lang="en-US" i="1" dirty="0" smtClean="0"/>
              <a:t>db_name</a:t>
            </a:r>
            <a:endParaRPr lang="en-US" dirty="0"/>
          </a:p>
        </p:txBody>
      </p:sp>
      <p:sp>
        <p:nvSpPr>
          <p:cNvPr id="17" name="Rectangle 16"/>
          <p:cNvSpPr/>
          <p:nvPr/>
        </p:nvSpPr>
        <p:spPr>
          <a:xfrm>
            <a:off x="774998" y="4869160"/>
            <a:ext cx="9064624" cy="1046440"/>
          </a:xfrm>
          <a:prstGeom prst="rect">
            <a:avLst/>
          </a:prstGeom>
        </p:spPr>
        <p:txBody>
          <a:bodyPr wrap="square">
            <a:spAutoFit/>
          </a:bodyPr>
          <a:lstStyle/>
          <a:p>
            <a:r>
              <a:rPr lang="en-US" dirty="0" smtClean="0"/>
              <a:t>e.g.</a:t>
            </a:r>
          </a:p>
          <a:p>
            <a:endParaRPr lang="en-US" sz="800" dirty="0" smtClean="0"/>
          </a:p>
          <a:p>
            <a:pPr marL="342900" indent="-342900">
              <a:buFont typeface="Arial" pitchFamily="34" charset="0"/>
              <a:buChar char="•"/>
            </a:pPr>
            <a:r>
              <a:rPr lang="en-US" dirty="0" smtClean="0"/>
              <a:t>USE student;</a:t>
            </a:r>
          </a:p>
          <a:p>
            <a:pPr marL="342900" indent="-342900">
              <a:buFont typeface="Arial" pitchFamily="34" charset="0"/>
              <a:buChar char="•"/>
            </a:pPr>
            <a:r>
              <a:rPr lang="en-US" dirty="0" smtClean="0"/>
              <a:t>SELECT * FROM db1.emp;</a:t>
            </a:r>
          </a:p>
        </p:txBody>
      </p:sp>
      <p:sp>
        <p:nvSpPr>
          <p:cNvPr id="18" name="Rectangle 17"/>
          <p:cNvSpPr/>
          <p:nvPr/>
        </p:nvSpPr>
        <p:spPr>
          <a:xfrm>
            <a:off x="694606" y="5987608"/>
            <a:ext cx="10873208" cy="369332"/>
          </a:xfrm>
          <a:prstGeom prst="rect">
            <a:avLst/>
          </a:prstGeom>
        </p:spPr>
        <p:txBody>
          <a:bodyPr wrap="square">
            <a:spAutoFit/>
          </a:bodyPr>
          <a:lstStyle/>
          <a:p>
            <a:r>
              <a:rPr lang="en-US" dirty="0" smtClean="0"/>
              <a:t>Note:  Moving objects from one schema to another schema in MySQL is not possible</a:t>
            </a:r>
            <a:endParaRPr lang="en-US" dirty="0"/>
          </a:p>
        </p:txBody>
      </p:sp>
    </p:spTree>
    <p:extLst>
      <p:ext uri="{BB962C8B-B14F-4D97-AF65-F5344CB8AC3E}">
        <p14:creationId xmlns="" xmlns:p14="http://schemas.microsoft.com/office/powerpoint/2010/main" val="19413588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51169</TotalTime>
  <Words>142</Words>
  <Application>Microsoft Office PowerPoint</Application>
  <PresentationFormat>Custom</PresentationFormat>
  <Paragraphs>26</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Slide 1</vt:lpstr>
      <vt:lpstr>Slide 2</vt:lpstr>
      <vt:lpstr>Slide 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saleel</dc:creator>
  <cp:lastModifiedBy>saleel</cp:lastModifiedBy>
  <cp:revision>2905</cp:revision>
  <dcterms:created xsi:type="dcterms:W3CDTF">2019-04-24T09:11:59Z</dcterms:created>
  <dcterms:modified xsi:type="dcterms:W3CDTF">2020-06-06T08:24:31Z</dcterms:modified>
</cp:coreProperties>
</file>