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4"/>
  </p:notesMasterIdLst>
  <p:sldIdLst>
    <p:sldId id="257" r:id="rId2"/>
    <p:sldId id="1040" r:id="rId3"/>
    <p:sldId id="621" r:id="rId4"/>
    <p:sldId id="1643" r:id="rId5"/>
    <p:sldId id="1644" r:id="rId6"/>
    <p:sldId id="615" r:id="rId7"/>
    <p:sldId id="506" r:id="rId8"/>
    <p:sldId id="791" r:id="rId9"/>
    <p:sldId id="793" r:id="rId10"/>
    <p:sldId id="285" r:id="rId11"/>
    <p:sldId id="286" r:id="rId12"/>
    <p:sldId id="1287" r:id="rId13"/>
    <p:sldId id="1567" r:id="rId14"/>
    <p:sldId id="1506" r:id="rId15"/>
    <p:sldId id="829" r:id="rId16"/>
    <p:sldId id="673" r:id="rId17"/>
    <p:sldId id="674" r:id="rId18"/>
    <p:sldId id="379" r:id="rId19"/>
    <p:sldId id="1531" r:id="rId20"/>
    <p:sldId id="1516" r:id="rId21"/>
    <p:sldId id="1517" r:id="rId22"/>
    <p:sldId id="1510" r:id="rId23"/>
    <p:sldId id="1511" r:id="rId24"/>
    <p:sldId id="1512" r:id="rId25"/>
    <p:sldId id="1513" r:id="rId26"/>
    <p:sldId id="1514" r:id="rId27"/>
    <p:sldId id="1515" r:id="rId28"/>
    <p:sldId id="1518" r:id="rId29"/>
    <p:sldId id="1519" r:id="rId30"/>
    <p:sldId id="1646" r:id="rId31"/>
    <p:sldId id="1648" r:id="rId32"/>
    <p:sldId id="1520" r:id="rId33"/>
    <p:sldId id="1521" r:id="rId34"/>
    <p:sldId id="1522" r:id="rId35"/>
    <p:sldId id="1524" r:id="rId36"/>
    <p:sldId id="1651" r:id="rId37"/>
    <p:sldId id="1652" r:id="rId38"/>
    <p:sldId id="1508" r:id="rId39"/>
    <p:sldId id="1507" r:id="rId40"/>
    <p:sldId id="1555" r:id="rId41"/>
    <p:sldId id="1556" r:id="rId42"/>
    <p:sldId id="1557" r:id="rId43"/>
    <p:sldId id="1561" r:id="rId44"/>
    <p:sldId id="1563" r:id="rId45"/>
    <p:sldId id="1582" r:id="rId46"/>
    <p:sldId id="1583" r:id="rId47"/>
    <p:sldId id="1608" r:id="rId48"/>
    <p:sldId id="1609" r:id="rId49"/>
    <p:sldId id="1586" r:id="rId50"/>
    <p:sldId id="1584" r:id="rId51"/>
    <p:sldId id="1599" r:id="rId52"/>
    <p:sldId id="1585" r:id="rId53"/>
    <p:sldId id="1600" r:id="rId54"/>
    <p:sldId id="1596" r:id="rId55"/>
    <p:sldId id="1601" r:id="rId56"/>
    <p:sldId id="1587" r:id="rId57"/>
    <p:sldId id="1603" r:id="rId58"/>
    <p:sldId id="1594" r:id="rId59"/>
    <p:sldId id="1604" r:id="rId60"/>
    <p:sldId id="1595" r:id="rId61"/>
    <p:sldId id="1605" r:id="rId62"/>
    <p:sldId id="1598" r:id="rId63"/>
    <p:sldId id="1606" r:id="rId64"/>
    <p:sldId id="1588" r:id="rId65"/>
    <p:sldId id="1589" r:id="rId66"/>
    <p:sldId id="1607" r:id="rId67"/>
    <p:sldId id="1597" r:id="rId68"/>
    <p:sldId id="1610" r:id="rId69"/>
    <p:sldId id="1611" r:id="rId70"/>
    <p:sldId id="686" r:id="rId71"/>
    <p:sldId id="1207" r:id="rId72"/>
    <p:sldId id="302" r:id="rId73"/>
    <p:sldId id="1130" r:id="rId74"/>
    <p:sldId id="1614" r:id="rId75"/>
    <p:sldId id="1265" r:id="rId76"/>
    <p:sldId id="305" r:id="rId77"/>
    <p:sldId id="1266" r:id="rId78"/>
    <p:sldId id="1615" r:id="rId79"/>
    <p:sldId id="308" r:id="rId80"/>
    <p:sldId id="1618" r:id="rId81"/>
    <p:sldId id="1619" r:id="rId82"/>
    <p:sldId id="1617" r:id="rId83"/>
    <p:sldId id="1132" r:id="rId84"/>
    <p:sldId id="1268" r:id="rId85"/>
    <p:sldId id="1620" r:id="rId86"/>
    <p:sldId id="313" r:id="rId87"/>
    <p:sldId id="1204" r:id="rId88"/>
    <p:sldId id="1621" r:id="rId89"/>
    <p:sldId id="1622" r:id="rId90"/>
    <p:sldId id="1134" r:id="rId91"/>
    <p:sldId id="1623" r:id="rId92"/>
    <p:sldId id="1624" r:id="rId93"/>
    <p:sldId id="1625" r:id="rId94"/>
    <p:sldId id="1626" r:id="rId95"/>
    <p:sldId id="1627" r:id="rId96"/>
    <p:sldId id="1628" r:id="rId97"/>
    <p:sldId id="1612" r:id="rId98"/>
    <p:sldId id="1613" r:id="rId99"/>
    <p:sldId id="1527" r:id="rId100"/>
    <p:sldId id="1528" r:id="rId101"/>
    <p:sldId id="551" r:id="rId102"/>
    <p:sldId id="554" r:id="rId103"/>
    <p:sldId id="1525" r:id="rId104"/>
    <p:sldId id="1526" r:id="rId105"/>
    <p:sldId id="562" r:id="rId106"/>
    <p:sldId id="563" r:id="rId107"/>
    <p:sldId id="1296" r:id="rId108"/>
    <p:sldId id="1529" r:id="rId109"/>
    <p:sldId id="1530" r:id="rId110"/>
    <p:sldId id="1645" r:id="rId111"/>
    <p:sldId id="1653" r:id="rId112"/>
    <p:sldId id="1654" r:id="rId113"/>
    <p:sldId id="1540" r:id="rId114"/>
    <p:sldId id="1541" r:id="rId115"/>
    <p:sldId id="1542" r:id="rId116"/>
    <p:sldId id="1649" r:id="rId117"/>
    <p:sldId id="1543" r:id="rId118"/>
    <p:sldId id="1059" r:id="rId119"/>
    <p:sldId id="1060" r:id="rId120"/>
    <p:sldId id="1650" r:id="rId121"/>
    <p:sldId id="576" r:id="rId122"/>
    <p:sldId id="577" r:id="rId123"/>
    <p:sldId id="1564" r:id="rId124"/>
    <p:sldId id="1566" r:id="rId125"/>
    <p:sldId id="1631" r:id="rId126"/>
    <p:sldId id="1632" r:id="rId127"/>
    <p:sldId id="1629" r:id="rId128"/>
    <p:sldId id="1630" r:id="rId129"/>
    <p:sldId id="1633" r:id="rId130"/>
    <p:sldId id="1634" r:id="rId131"/>
    <p:sldId id="1474" r:id="rId132"/>
    <p:sldId id="1475" r:id="rId133"/>
    <p:sldId id="1476" r:id="rId134"/>
    <p:sldId id="1477" r:id="rId135"/>
    <p:sldId id="1478" r:id="rId136"/>
    <p:sldId id="1479" r:id="rId137"/>
    <p:sldId id="1481" r:id="rId138"/>
    <p:sldId id="625" r:id="rId139"/>
    <p:sldId id="1150" r:id="rId140"/>
    <p:sldId id="393" r:id="rId141"/>
    <p:sldId id="395" r:id="rId142"/>
    <p:sldId id="1642" r:id="rId143"/>
    <p:sldId id="820" r:id="rId144"/>
    <p:sldId id="414" r:id="rId145"/>
    <p:sldId id="821" r:id="rId146"/>
    <p:sldId id="1077" r:id="rId147"/>
    <p:sldId id="1177" r:id="rId148"/>
    <p:sldId id="1535" r:id="rId149"/>
    <p:sldId id="1536" r:id="rId150"/>
    <p:sldId id="1532" r:id="rId151"/>
    <p:sldId id="1533" r:id="rId152"/>
    <p:sldId id="1534" r:id="rId153"/>
    <p:sldId id="1538" r:id="rId154"/>
    <p:sldId id="1539" r:id="rId155"/>
    <p:sldId id="1152" r:id="rId156"/>
    <p:sldId id="1153" r:id="rId157"/>
    <p:sldId id="1537" r:id="rId158"/>
    <p:sldId id="1548" r:id="rId159"/>
    <p:sldId id="1549" r:id="rId160"/>
    <p:sldId id="564" r:id="rId161"/>
    <p:sldId id="1364" r:id="rId162"/>
    <p:sldId id="826" r:id="rId163"/>
    <p:sldId id="566" r:id="rId164"/>
    <p:sldId id="1211" r:id="rId165"/>
    <p:sldId id="1430" r:id="rId166"/>
    <p:sldId id="1460" r:id="rId167"/>
    <p:sldId id="798" r:id="rId168"/>
    <p:sldId id="1215" r:id="rId169"/>
    <p:sldId id="1427" r:id="rId170"/>
    <p:sldId id="1225" r:id="rId171"/>
    <p:sldId id="1212" r:id="rId172"/>
    <p:sldId id="1213" r:id="rId173"/>
    <p:sldId id="1216" r:id="rId174"/>
    <p:sldId id="1210" r:id="rId175"/>
    <p:sldId id="1151" r:id="rId176"/>
    <p:sldId id="1226" r:id="rId177"/>
    <p:sldId id="443" r:id="rId178"/>
    <p:sldId id="445" r:id="rId179"/>
    <p:sldId id="446" r:id="rId180"/>
    <p:sldId id="1293" r:id="rId181"/>
    <p:sldId id="1403" r:id="rId182"/>
    <p:sldId id="1290" r:id="rId183"/>
    <p:sldId id="1294" r:id="rId184"/>
    <p:sldId id="1283" r:id="rId185"/>
    <p:sldId id="440" r:id="rId186"/>
    <p:sldId id="570" r:id="rId187"/>
    <p:sldId id="827" r:id="rId188"/>
    <p:sldId id="453" r:id="rId189"/>
    <p:sldId id="574" r:id="rId190"/>
    <p:sldId id="838" r:id="rId191"/>
    <p:sldId id="839" r:id="rId192"/>
    <p:sldId id="1271" r:id="rId193"/>
    <p:sldId id="1550" r:id="rId194"/>
    <p:sldId id="1551" r:id="rId195"/>
    <p:sldId id="1641" r:id="rId196"/>
    <p:sldId id="1576" r:id="rId197"/>
    <p:sldId id="1577" r:id="rId198"/>
    <p:sldId id="1544" r:id="rId199"/>
    <p:sldId id="1545" r:id="rId200"/>
    <p:sldId id="1635" r:id="rId201"/>
    <p:sldId id="1636" r:id="rId202"/>
    <p:sldId id="1637" r:id="rId203"/>
    <p:sldId id="1639" r:id="rId204"/>
    <p:sldId id="1640" r:id="rId205"/>
    <p:sldId id="1574" r:id="rId206"/>
    <p:sldId id="1575" r:id="rId207"/>
    <p:sldId id="1569" r:id="rId208"/>
    <p:sldId id="1568" r:id="rId209"/>
    <p:sldId id="1573" r:id="rId210"/>
    <p:sldId id="1572" r:id="rId211"/>
    <p:sldId id="1570" r:id="rId212"/>
    <p:sldId id="1578" r:id="rId213"/>
    <p:sldId id="1579" r:id="rId214"/>
    <p:sldId id="1571" r:id="rId215"/>
    <p:sldId id="1580" r:id="rId216"/>
    <p:sldId id="1581" r:id="rId217"/>
    <p:sldId id="1552" r:id="rId218"/>
    <p:sldId id="1553" r:id="rId219"/>
    <p:sldId id="788" r:id="rId220"/>
    <p:sldId id="1546" r:id="rId221"/>
    <p:sldId id="1616" r:id="rId222"/>
    <p:sldId id="1638" r:id="rId2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D5D"/>
    <a:srgbClr val="1DA107"/>
    <a:srgbClr val="65A436"/>
    <a:srgbClr val="C8C426"/>
    <a:srgbClr val="99FF99"/>
    <a:srgbClr val="CFCB27"/>
    <a:srgbClr val="DFDC52"/>
    <a:srgbClr val="B4543A"/>
    <a:srgbClr val="39AE0A"/>
    <a:srgbClr val="FD86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p:scale>
          <a:sx n="75" d="100"/>
          <a:sy n="75" d="100"/>
        </p:scale>
        <p:origin x="869" y="240"/>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tableStyles" Target="tableStyle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25-01-2024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72</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179</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180</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181</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182</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183</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184</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221</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77</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82</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163</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1/25/2024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1/25/2024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1/25/2024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1/25/2024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11615630" cy="155427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h2 database is case-sensitive.</a:t>
            </a:r>
          </a:p>
          <a:p>
            <a:pPr marL="171450" indent="-171450">
              <a:buFont typeface="Arial" panose="020B0604020202020204" pitchFamily="34" charset="0"/>
              <a:buChar char="•"/>
            </a:pPr>
            <a:endParaRPr lang="en-US" sz="5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use single quotes for string.</a:t>
            </a:r>
          </a:p>
          <a:p>
            <a:pPr marL="342900" indent="-342900">
              <a:buFont typeface="Arial" panose="020B0604020202020204" pitchFamily="34" charset="0"/>
              <a:buChar char="•"/>
            </a:pPr>
            <a:endParaRPr lang="en-US" sz="5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use double quotes or backtick for qualifiers.</a:t>
            </a:r>
          </a:p>
          <a:p>
            <a:pPr marL="342900" indent="-342900">
              <a:buFont typeface="Arial" panose="020B0604020202020204" pitchFamily="34" charset="0"/>
              <a:buChar char="•"/>
            </a:pPr>
            <a:endParaRPr lang="en-US" sz="5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use || to append anything.</a:t>
            </a:r>
            <a:endParaRPr lang="en-IN"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54122" y="2276872"/>
            <a:ext cx="4195153"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7AA"/>
                </a:solidFill>
                <a:latin typeface="Liberation Mono"/>
              </a:rPr>
              <a:t>SELECT</a:t>
            </a:r>
            <a:r>
              <a:rPr lang="en-IN" sz="2000" dirty="0">
                <a:latin typeface="Liberation Mono"/>
              </a:rPr>
              <a:t> H2VERSION() </a:t>
            </a:r>
            <a:r>
              <a:rPr lang="en-IN" sz="2000" dirty="0">
                <a:solidFill>
                  <a:srgbClr val="0077AA"/>
                </a:solidFill>
                <a:latin typeface="Liberation Mono"/>
                <a:cs typeface="Arial" panose="020B0604020202020204" pitchFamily="34" charset="0"/>
              </a:rPr>
              <a:t>FROM</a:t>
            </a:r>
            <a:r>
              <a:rPr lang="en-IN" sz="2000" dirty="0">
                <a:latin typeface="Liberation Mono"/>
              </a:rPr>
              <a:t> dual;</a:t>
            </a:r>
          </a:p>
        </p:txBody>
      </p:sp>
      <p:sp>
        <p:nvSpPr>
          <p:cNvPr id="2" name="TextBox 1">
            <a:extLst>
              <a:ext uri="{FF2B5EF4-FFF2-40B4-BE49-F238E27FC236}">
                <a16:creationId xmlns:a16="http://schemas.microsoft.com/office/drawing/2014/main" id="{4D35AFB7-002B-D1BE-C4E2-EEEF15658D45}"/>
              </a:ext>
            </a:extLst>
          </p:cNvPr>
          <p:cNvSpPr txBox="1"/>
          <p:nvPr/>
        </p:nvSpPr>
        <p:spPr>
          <a:xfrm>
            <a:off x="241010" y="191867"/>
            <a:ext cx="4054790" cy="16858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 </a:t>
            </a:r>
            <a:r>
              <a:rPr lang="en-IN" sz="2400"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i="1" dirty="0">
                <a:solidFill>
                  <a:srgbClr val="FF5D5D"/>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i="1" dirty="0">
                <a:solidFill>
                  <a:srgbClr val="FF5D5D"/>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36486929"/>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1"/>
                          </a:solidFill>
                          <a:latin typeface="Liberation Mono"/>
                          <a:ea typeface="+mn-ea"/>
                          <a:cs typeface="+mn-cs"/>
                        </a:rPr>
                        <a:t>( </a:t>
                      </a:r>
                      <a:r>
                        <a:rPr kumimoji="0" lang="en-US" sz="1800" kern="1200" dirty="0">
                          <a:solidFill>
                            <a:schemeClr val="tx1"/>
                          </a:solidFill>
                          <a:latin typeface="Liberation Mono"/>
                          <a:ea typeface="+mn-ea"/>
                          <a:cs typeface="+mn-cs"/>
                        </a:rPr>
                        <a:t>string </a:t>
                      </a:r>
                      <a:r>
                        <a:rPr kumimoji="0" lang="en-IN" sz="1800" kern="1200" dirty="0">
                          <a:solidFill>
                            <a:schemeClr val="tx1"/>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1"/>
                          </a:solidFill>
                          <a:latin typeface="Liberation Mono"/>
                          <a:ea typeface="+mn-ea"/>
                          <a:cs typeface="+mn-cs"/>
                        </a:rPr>
                        <a:t>( string )</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1"/>
                          </a:solidFill>
                          <a:latin typeface="Liberation Mono"/>
                          <a:ea typeface="+mn-ea"/>
                          <a:cs typeface="+mn-cs"/>
                        </a:rPr>
                        <a:t>( string )</a:t>
                      </a: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1"/>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chemeClr val="tx1"/>
                          </a:solidFill>
                          <a:latin typeface="Liberation Mono"/>
                          <a:ea typeface="+mn-ea"/>
                          <a:cs typeface="+mn-cs"/>
                        </a:rPr>
                        <a:t>|| 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1"/>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1"/>
                          </a:solidFill>
                          <a:latin typeface="Liberation Mono"/>
                          <a:ea typeface="+mn-ea"/>
                          <a:cs typeface="+mn-cs"/>
                        </a:rPr>
                        <a:t>( separatorString , str1 , str2, . . . )</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1"/>
                          </a:solidFill>
                          <a:latin typeface="Liberation Mono"/>
                          <a:ea typeface="+mn-ea"/>
                          <a:cs typeface="+mn-cs"/>
                        </a:rPr>
                        <a:t>(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1"/>
                          </a:solidFill>
                          <a:latin typeface="Liberation Mono"/>
                          <a:ea typeface="+mn-ea"/>
                          <a:cs typeface="+mn-cs"/>
                        </a:rPr>
                        <a:t>( 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868AE84F-7743-35DD-AC1C-429F49284E0E}"/>
              </a:ext>
            </a:extLst>
          </p:cNvPr>
          <p:cNvSpPr txBox="1"/>
          <p:nvPr/>
        </p:nvSpPr>
        <p:spPr>
          <a:xfrm>
            <a:off x="2855640" y="116632"/>
            <a:ext cx="6094378" cy="369332"/>
          </a:xfrm>
          <a:prstGeom prst="rect">
            <a:avLst/>
          </a:prstGeom>
          <a:noFill/>
        </p:spPr>
        <p:txBody>
          <a:bodyPr wrap="square">
            <a:spAutoFit/>
          </a:bodyPr>
          <a:lstStyle/>
          <a:p>
            <a:r>
              <a:rPr lang="en-US" i="1" dirty="0">
                <a:solidFill>
                  <a:srgbClr val="FF5D5D"/>
                </a:solidFill>
                <a:latin typeface="Liberation Mono"/>
              </a:rPr>
              <a:t>sum</a:t>
            </a:r>
            <a:endParaRPr lang="en-IN" dirty="0"/>
          </a:p>
        </p:txBody>
      </p:sp>
    </p:spTree>
    <p:extLst>
      <p:ext uri="{BB962C8B-B14F-4D97-AF65-F5344CB8AC3E}">
        <p14:creationId xmlns:p14="http://schemas.microsoft.com/office/powerpoint/2010/main" val="17639154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45907113"/>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1"/>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1"/>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1"/>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1"/>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1"/>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1"/>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1"/>
                          </a:solidFill>
                          <a:latin typeface="Liberation Mono"/>
                          <a:ea typeface="+mn-ea"/>
                          <a:cs typeface="+mn-cs"/>
                        </a:rPr>
                        <a:t>( 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1"/>
                          </a:solidFill>
                          <a:latin typeface="Liberation Mono"/>
                          <a:ea typeface="+mn-ea"/>
                          <a:cs typeface="+mn-cs"/>
                        </a:rPr>
                        <a:t>( 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1"/>
                          </a:solidFill>
                          <a:latin typeface="Liberation Mono"/>
                          <a:ea typeface="+mn-ea"/>
                          <a:cs typeface="+mn-cs"/>
                        </a:rPr>
                        <a:t>( 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1"/>
                          </a:solidFill>
                          <a:latin typeface="Liberation Mono"/>
                          <a:ea typeface="+mn-ea"/>
                          <a:cs typeface="+mn-cs"/>
                        </a:rPr>
                        <a:t>( 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91813879"/>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1"/>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1"/>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1"/>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5337918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1"/>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1"/>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1"/>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1"/>
                          </a:solidFill>
                          <a:latin typeface="Liberation Mono"/>
                          <a:ea typeface="+mn-ea"/>
                          <a:cs typeface="+mn-cs"/>
                        </a:rPr>
                        <a:t>( numeric )</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1"/>
                          </a:solidFill>
                          <a:latin typeface="Liberation Mono"/>
                          <a:ea typeface="+mn-ea"/>
                          <a:cs typeface="+mn-cs"/>
                        </a:rPr>
                        <a:t>()</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1"/>
                          </a:solidFill>
                          <a:latin typeface="Liberation Mono"/>
                          <a:ea typeface="+mn-ea"/>
                          <a:cs typeface="+mn-cs"/>
                        </a:rPr>
                        <a:t>( numeric, digitsInt )</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1"/>
                          </a:solidFill>
                          <a:latin typeface="Liberation Mono"/>
                          <a:ea typeface="+mn-ea"/>
                          <a:cs typeface="+mn-cs"/>
                        </a:rPr>
                        <a:t>()</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1"/>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1"/>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848945051"/>
              </p:ext>
            </p:extLst>
          </p:nvPr>
        </p:nvGraphicFramePr>
        <p:xfrm>
          <a:off x="191344" y="706204"/>
          <a:ext cx="11809312" cy="2440092"/>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1"/>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43367635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92488">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interval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4" name="Table 3">
            <a:extLst>
              <a:ext uri="{FF2B5EF4-FFF2-40B4-BE49-F238E27FC236}">
                <a16:creationId xmlns:a16="http://schemas.microsoft.com/office/drawing/2014/main" id="{E2C5ADE7-DFDD-3B72-6032-8D6A7EF66F07}"/>
              </a:ext>
            </a:extLst>
          </p:cNvPr>
          <p:cNvGraphicFramePr>
            <a:graphicFrameLocks noGrp="1"/>
          </p:cNvGraphicFramePr>
          <p:nvPr>
            <p:extLst>
              <p:ext uri="{D42A27DB-BD31-4B8C-83A1-F6EECF244321}">
                <p14:modId xmlns:p14="http://schemas.microsoft.com/office/powerpoint/2010/main" val="3187952406"/>
              </p:ext>
            </p:extLst>
          </p:nvPr>
        </p:nvGraphicFramePr>
        <p:xfrm>
          <a:off x="191344" y="706204"/>
          <a:ext cx="11809312" cy="309668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YEAR</a:t>
                      </a:r>
                    </a:p>
                  </a:txBody>
                  <a:tcPr marL="68580" marR="68580" marT="0" marB="0" anchor="ctr"/>
                </a:tc>
                <a:tc>
                  <a:txBody>
                    <a:bodyPr/>
                    <a:lstStyle/>
                    <a:p>
                      <a:pPr algn="l">
                        <a:spcAft>
                          <a:spcPts val="0"/>
                        </a:spcAft>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a:solidFill>
                            <a:schemeClr val="tx2"/>
                          </a:solidFill>
                          <a:latin typeface="Liberation Mono"/>
                          <a:ea typeface="+mn-ea"/>
                          <a:cs typeface="+mn-cs"/>
                        </a:rPr>
                        <a:t>YEAR</a:t>
                      </a:r>
                      <a:r>
                        <a:rPr kumimoji="0" lang="en-US" sz="1800" b="0" kern="120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INTERVAL</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MONTH</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US" sz="1800" kern="1200" dirty="0">
                          <a:solidFill>
                            <a:schemeClr val="tx2"/>
                          </a:solidFill>
                          <a:latin typeface="Liberation Mono"/>
                          <a:ea typeface="+mn-ea"/>
                          <a:cs typeface="+mn-cs"/>
                        </a:rPr>
                        <a:t>MONTH</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DAY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DAY</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HOUR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HOUR</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MINUTE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MINUTE</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251091397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SECOND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SECOND</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783831253"/>
                  </a:ext>
                </a:extLst>
              </a:tr>
            </a:tbl>
          </a:graphicData>
        </a:graphic>
      </p:graphicFrame>
    </p:spTree>
    <p:extLst>
      <p:ext uri="{BB962C8B-B14F-4D97-AF65-F5344CB8AC3E}">
        <p14:creationId xmlns:p14="http://schemas.microsoft.com/office/powerpoint/2010/main" val="37358129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format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269838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77337292"/>
              </p:ext>
            </p:extLst>
          </p:nvPr>
        </p:nvGraphicFramePr>
        <p:xfrm>
          <a:off x="191344" y="706204"/>
          <a:ext cx="11736000" cy="5768160"/>
        </p:xfrm>
        <a:graphic>
          <a:graphicData uri="http://schemas.openxmlformats.org/drawingml/2006/table">
            <a:tbl>
              <a:tblPr firstRow="1" bandRow="1">
                <a:tableStyleId>{7E9639D4-E3E2-4D34-9284-5A2195B3D0D7}</a:tableStyleId>
              </a:tblPr>
              <a:tblGrid>
                <a:gridCol w="2160000">
                  <a:extLst>
                    <a:ext uri="{9D8B030D-6E8A-4147-A177-3AD203B41FA5}">
                      <a16:colId xmlns:a16="http://schemas.microsoft.com/office/drawing/2014/main" val="20000"/>
                    </a:ext>
                  </a:extLst>
                </a:gridCol>
                <a:gridCol w="3708000">
                  <a:extLst>
                    <a:ext uri="{9D8B030D-6E8A-4147-A177-3AD203B41FA5}">
                      <a16:colId xmlns:a16="http://schemas.microsoft.com/office/drawing/2014/main" val="20001"/>
                    </a:ext>
                  </a:extLst>
                </a:gridCol>
                <a:gridCol w="2160000">
                  <a:extLst>
                    <a:ext uri="{9D8B030D-6E8A-4147-A177-3AD203B41FA5}">
                      <a16:colId xmlns:a16="http://schemas.microsoft.com/office/drawing/2014/main" val="2527582710"/>
                    </a:ext>
                  </a:extLst>
                </a:gridCol>
                <a:gridCol w="3708000">
                  <a:extLst>
                    <a:ext uri="{9D8B030D-6E8A-4147-A177-3AD203B41FA5}">
                      <a16:colId xmlns:a16="http://schemas.microsoft.com/office/drawing/2014/main" val="237531583"/>
                    </a:ext>
                  </a:extLst>
                </a:gridCol>
              </a:tblGrid>
              <a:tr h="467088">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67088">
                <a:tc>
                  <a:txBody>
                    <a:bodyPr/>
                    <a:lstStyle/>
                    <a:p>
                      <a:pPr>
                        <a:spcAft>
                          <a:spcPts val="0"/>
                        </a:spcAft>
                      </a:pPr>
                      <a:r>
                        <a:rPr kumimoji="0" lang="en-US" sz="1800" kern="1200" dirty="0">
                          <a:solidFill>
                            <a:srgbClr val="803A69"/>
                          </a:solidFill>
                          <a:latin typeface="Liberation Mono"/>
                          <a:ea typeface="+mn-ea"/>
                          <a:cs typeface="+mn-cs"/>
                        </a:rPr>
                        <a:t>   YYYY / YY</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4 or 2 digit year.</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tc>
                  <a:txBody>
                    <a:bodyPr/>
                    <a:lstStyle/>
                    <a:p>
                      <a:pPr algn="l">
                        <a:spcAft>
                          <a:spcPts val="0"/>
                        </a:spcAft>
                      </a:pPr>
                      <a:r>
                        <a:rPr kumimoji="0" lang="en-US" sz="1800" kern="1200" dirty="0">
                          <a:solidFill>
                            <a:srgbClr val="803A69"/>
                          </a:solidFill>
                          <a:latin typeface="Liberation Mono"/>
                          <a:ea typeface="+mn-ea"/>
                          <a:cs typeface="+mn-cs"/>
                        </a:rPr>
                        <a:t>   DY</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Abbreviated name of the day</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67088">
                <a:tc>
                  <a:txBody>
                    <a:bodyPr/>
                    <a:lstStyle/>
                    <a:p>
                      <a:pPr>
                        <a:spcAft>
                          <a:spcPts val="0"/>
                        </a:spcAft>
                      </a:pPr>
                      <a:r>
                        <a:rPr kumimoji="0" lang="en-US" sz="1800" kern="1200" dirty="0">
                          <a:solidFill>
                            <a:srgbClr val="803A69"/>
                          </a:solidFill>
                          <a:latin typeface="Liberation Mono"/>
                          <a:ea typeface="+mn-ea"/>
                          <a:cs typeface="+mn-cs"/>
                        </a:rPr>
                        <a:t>   Q</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Quarter of the year(1, 2, 3, 4)</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tc>
                  <a:txBody>
                    <a:bodyPr/>
                    <a:lstStyle/>
                    <a:p>
                      <a:pPr>
                        <a:spcAft>
                          <a:spcPts val="0"/>
                        </a:spcAft>
                      </a:pPr>
                      <a:r>
                        <a:rPr kumimoji="0" lang="en-US" sz="1800" kern="1200" dirty="0">
                          <a:solidFill>
                            <a:srgbClr val="803A69"/>
                          </a:solidFill>
                          <a:latin typeface="Liberation Mono"/>
                          <a:ea typeface="+mn-ea"/>
                          <a:cs typeface="+mn-cs"/>
                        </a:rPr>
                        <a:t>   Day</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The name of the 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67088">
                <a:tc>
                  <a:txBody>
                    <a:bodyPr/>
                    <a:lstStyle/>
                    <a:p>
                      <a:pPr marL="0" lvl="0" indent="0">
                        <a:spcAft>
                          <a:spcPts val="0"/>
                        </a:spcAft>
                      </a:pPr>
                      <a:r>
                        <a:rPr kumimoji="0" lang="en-US" sz="1800" kern="1200" dirty="0">
                          <a:solidFill>
                            <a:srgbClr val="803A69"/>
                          </a:solidFill>
                          <a:latin typeface="Liberation Mono"/>
                          <a:ea typeface="+mn-ea"/>
                          <a:cs typeface="+mn-cs"/>
                        </a:rPr>
                        <a:t>   MM / RM</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Month (01-12; Jan = 01), RM Roman month</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803A69"/>
                          </a:solidFill>
                          <a:latin typeface="Liberation Mono"/>
                          <a:ea typeface="+mn-ea"/>
                          <a:cs typeface="+mn-cs"/>
                        </a:rPr>
                        <a:t>   HH / HH12</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Hours (1-12)</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Mon</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Abbreviated name of the month.</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HH24</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Hours (0-23)</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Month</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The name of the month, with space.</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MI</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Minutes (0-59)</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fmMonth</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The name of the month, without space.</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SS</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Seconds (0-59)</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WW</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Week of </a:t>
                      </a:r>
                      <a:r>
                        <a:rPr kumimoji="0" lang="en-US" sz="1800" kern="1200">
                          <a:solidFill>
                            <a:schemeClr val="tx1"/>
                          </a:solidFill>
                          <a:effectLst/>
                          <a:latin typeface="Liberation Mono"/>
                          <a:ea typeface="+mn-ea"/>
                          <a:cs typeface="+mn-cs"/>
                        </a:rPr>
                        <a:t>an year.</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W</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Week of the month.</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Day of a week (1-7)</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92715358"/>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DD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Day of the month (1-31)</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720403355"/>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DDD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Day of the year(1-365)</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079321922"/>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2833875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19772500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1"/>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056195574"/>
              </p:ext>
            </p:extLst>
          </p:nvPr>
        </p:nvGraphicFramePr>
        <p:xfrm>
          <a:off x="191344" y="706204"/>
          <a:ext cx="11809312" cy="6050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1"/>
                          </a:solidFill>
                          <a:latin typeface="Liberation Mono"/>
                          <a:ea typeface="+mn-ea"/>
                          <a:cs typeface="+mn-cs"/>
                        </a:rPr>
                        <a:t>( 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1"/>
                          </a:solidFill>
                          <a:latin typeface="Liberation Mono"/>
                          <a:ea typeface="+mn-ea"/>
                          <a:cs typeface="+mn-cs"/>
                        </a:rPr>
                        <a:t>( sequenceString )</a:t>
                      </a:r>
                      <a:endParaRPr kumimoji="0" lang="en-US"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a:t>
                      </a:r>
                      <a:r>
                        <a:rPr kumimoji="0" lang="en-US" sz="1800" b="0" kern="1200" dirty="0">
                          <a:solidFill>
                            <a:srgbClr val="C00000"/>
                          </a:solidFill>
                          <a:effectLst/>
                          <a:latin typeface="Liberation Mono"/>
                          <a:ea typeface="+mn-ea"/>
                          <a:cs typeface="+mn-cs"/>
                        </a:rPr>
                        <a:t>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p>
                    <a:p>
                      <a:pPr>
                        <a:spcAft>
                          <a:spcPts val="0"/>
                        </a:spcAft>
                      </a:pPr>
                      <a:endParaRPr kumimoji="0" lang="en-IN" sz="800" kern="1200" dirty="0">
                        <a:solidFill>
                          <a:schemeClr val="tx1"/>
                        </a:solidFill>
                        <a:effectLst/>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_</a:t>
                      </a:r>
                      <a:r>
                        <a:rPr kumimoji="0" lang="en-US" sz="1800" kern="1200" dirty="0">
                          <a:solidFill>
                            <a:srgbClr val="803A69"/>
                          </a:solidFill>
                          <a:latin typeface="Liberation Mono"/>
                          <a:ea typeface="+mn-ea"/>
                          <a:cs typeface="+mn-cs"/>
                        </a:rPr>
                        <a:t>ROWID_</a:t>
                      </a:r>
                      <a:r>
                        <a:rPr kumimoji="0" lang="en-US" sz="1800" kern="1200" dirty="0">
                          <a:solidFill>
                            <a:schemeClr val="tx1"/>
                          </a:solidFill>
                          <a:latin typeface="Liberation Mono"/>
                          <a:ea typeface="+mn-ea"/>
                          <a:cs typeface="+mn-cs"/>
                        </a:rPr>
                        <a:t>,</a:t>
                      </a:r>
                      <a:r>
                        <a:rPr kumimoji="0" lang="en-US" sz="1800" kern="1200" dirty="0">
                          <a:solidFill>
                            <a:schemeClr val="tx1"/>
                          </a:solidFill>
                          <a:effectLst/>
                          <a:latin typeface="Liberation Mono"/>
                          <a:ea typeface="+mn-ea"/>
                          <a:cs typeface="+mn-cs"/>
                        </a:rPr>
                        <a:t> emp.</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 WHERE _</a:t>
                      </a:r>
                      <a:r>
                        <a:rPr kumimoji="0" lang="en-US" sz="1800" kern="1200" dirty="0">
                          <a:solidFill>
                            <a:srgbClr val="803A69"/>
                          </a:solidFill>
                          <a:latin typeface="Liberation Mono"/>
                          <a:ea typeface="+mn-ea"/>
                          <a:cs typeface="+mn-cs"/>
                        </a:rPr>
                        <a:t>ROWID_ </a:t>
                      </a:r>
                      <a:r>
                        <a:rPr kumimoji="0" lang="en-US" sz="1800" kern="1200" dirty="0">
                          <a:solidFill>
                            <a:schemeClr val="tx1"/>
                          </a:solidFill>
                          <a:effectLst/>
                          <a:latin typeface="Liberation Mono"/>
                          <a:ea typeface="Times New Roman" panose="02020603050405020304" pitchFamily="18" charset="0"/>
                          <a:cs typeface="+mn-cs"/>
                        </a:rPr>
                        <a:t>=</a:t>
                      </a:r>
                      <a:r>
                        <a:rPr kumimoji="0" lang="en-US" sz="1800" kern="1200" dirty="0">
                          <a:solidFill>
                            <a:srgbClr val="803A69"/>
                          </a:solidFill>
                          <a:latin typeface="Liberation Mono"/>
                          <a:ea typeface="+mn-ea"/>
                          <a:cs typeface="+mn-cs"/>
                        </a:rPr>
                        <a:t> </a:t>
                      </a:r>
                      <a:r>
                        <a:rPr kumimoji="0" lang="en-US" sz="1800" kern="1200" dirty="0">
                          <a:solidFill>
                            <a:srgbClr val="990055"/>
                          </a:solidFill>
                          <a:latin typeface="Liberation Mono"/>
                          <a:ea typeface="+mn-ea"/>
                          <a:cs typeface="+mn-cs"/>
                        </a:rPr>
                        <a:t>7</a:t>
                      </a:r>
                      <a:r>
                        <a:rPr kumimoji="0" lang="en-US" sz="1800" kern="1200" dirty="0">
                          <a:solidFill>
                            <a:schemeClr val="tx1"/>
                          </a:solidFill>
                          <a:effectLst/>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952B26-3FC7-3B0C-9917-406D8938B9A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ROWNUM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TextBox 3">
            <a:extLst>
              <a:ext uri="{FF2B5EF4-FFF2-40B4-BE49-F238E27FC236}">
                <a16:creationId xmlns:a16="http://schemas.microsoft.com/office/drawing/2014/main" id="{F0441CED-F05E-AA66-6839-33C8E623C63E}"/>
              </a:ext>
            </a:extLst>
          </p:cNvPr>
          <p:cNvSpPr txBox="1"/>
          <p:nvPr/>
        </p:nvSpPr>
        <p:spPr>
          <a:xfrm>
            <a:off x="335360" y="1124744"/>
            <a:ext cx="11521280" cy="156966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(job)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a:t>
            </a:r>
            <a:r>
              <a:rPr lang="en-IN" dirty="0">
                <a:solidFill>
                  <a:srgbClr val="803A69"/>
                </a:solidFill>
                <a:latin typeface="Liberation Mono"/>
              </a:rPr>
              <a:t>ROWNUM</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FF0000"/>
                </a:solidFill>
                <a:latin typeface="Liberation Mono"/>
              </a:rPr>
              <a:t>// error</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dirty="0">
                <a:solidFill>
                  <a:srgbClr val="803A69"/>
                </a:solidFill>
                <a:latin typeface="Liberation Mono"/>
              </a:rPr>
              <a:t>ROWNUM</a:t>
            </a:r>
            <a:r>
              <a:rPr lang="en-IN" dirty="0">
                <a:latin typeface="Liberation Mono"/>
              </a:rPr>
              <a:t>() </a:t>
            </a:r>
            <a:r>
              <a:rPr lang="en-IN" dirty="0">
                <a:solidFill>
                  <a:srgbClr val="A67F59"/>
                </a:solidFill>
                <a:latin typeface="Liberation Mono"/>
              </a:rPr>
              <a:t>=</a:t>
            </a:r>
            <a:r>
              <a:rPr lang="en-IN" dirty="0">
                <a:latin typeface="Liberation Mono"/>
              </a:rPr>
              <a:t> 5; </a:t>
            </a:r>
            <a:r>
              <a:rPr lang="en-IN" dirty="0">
                <a:solidFill>
                  <a:srgbClr val="FF0000"/>
                </a:solidFill>
                <a:latin typeface="Liberation Mono"/>
              </a:rPr>
              <a:t>// Empty Result set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dirty="0">
                <a:solidFill>
                  <a:srgbClr val="803A69"/>
                </a:solidFill>
                <a:latin typeface="Liberation Mono"/>
              </a:rPr>
              <a:t>ROWNUM</a:t>
            </a:r>
            <a:r>
              <a:rPr lang="en-IN" dirty="0">
                <a:latin typeface="Liberation Mono"/>
              </a:rPr>
              <a:t>() </a:t>
            </a:r>
            <a:r>
              <a:rPr lang="en-IN" dirty="0">
                <a:solidFill>
                  <a:srgbClr val="A67F59"/>
                </a:solidFill>
                <a:latin typeface="Liberation Mono"/>
              </a:rPr>
              <a:t>&lt;</a:t>
            </a:r>
            <a:r>
              <a:rPr lang="en-IN" dirty="0">
                <a:latin typeface="Liberation Mono"/>
              </a:rPr>
              <a:t> 5;</a:t>
            </a:r>
          </a:p>
        </p:txBody>
      </p:sp>
    </p:spTree>
    <p:extLst>
      <p:ext uri="{BB962C8B-B14F-4D97-AF65-F5344CB8AC3E}">
        <p14:creationId xmlns:p14="http://schemas.microsoft.com/office/powerpoint/2010/main" val="31897560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546549986"/>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1"/>
                          </a:solidFill>
                          <a:latin typeface="Liberation Mono"/>
                          <a:ea typeface="+mn-ea"/>
                          <a:cs typeface="+mn-cs"/>
                        </a:rPr>
                        <a:t>(testValue, returnValue)</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a:t>
                      </a:r>
                      <a:r>
                        <a:rPr kumimoji="0" lang="en-US" b="1" i="0" kern="1200" dirty="0">
                          <a:solidFill>
                            <a:schemeClr val="tx1"/>
                          </a:solidFill>
                          <a:effectLst/>
                          <a:latin typeface="Liberation Mono"/>
                          <a:ea typeface="+mn-ea"/>
                          <a:cs typeface="+mn-cs"/>
                        </a:rPr>
                        <a:t>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1"/>
                          </a:solidFill>
                          <a:latin typeface="Liberation Mono"/>
                          <a:ea typeface="+mn-ea"/>
                          <a:cs typeface="+mn-cs"/>
                        </a:rPr>
                        <a:t>(testValue, aValue, bValue)</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969770"/>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latin typeface="Liberation Mono"/>
            </a:endParaRPr>
          </a:p>
          <a:p>
            <a:pPr marL="342900" indent="-342900">
              <a:buFont typeface="Wingdings" panose="05000000000000000000" pitchFamily="2" charset="2"/>
              <a:buChar char="Ø"/>
            </a:pPr>
            <a:r>
              <a:rPr lang="en-US" dirty="0">
                <a:solidFill>
                  <a:srgbClr val="803A69"/>
                </a:solidFill>
                <a:latin typeface="Liberation Mono"/>
              </a:rPr>
              <a:t>LAG</a:t>
            </a:r>
            <a:r>
              <a:rPr lang="en-US" dirty="0">
                <a:latin typeface="Liberation Mono"/>
              </a:rPr>
              <a:t>(</a:t>
            </a:r>
            <a:r>
              <a:rPr lang="en-US" i="1" dirty="0">
                <a:latin typeface="Liberation Mono"/>
              </a:rPr>
              <a:t>expr </a:t>
            </a:r>
            <a:r>
              <a:rPr lang="en-US" dirty="0">
                <a:latin typeface="Liberation Mono"/>
              </a:rPr>
              <a:t>[, offsetInt [, default ] ] ) </a:t>
            </a:r>
            <a:r>
              <a:rPr lang="en-US" dirty="0">
                <a:solidFill>
                  <a:srgbClr val="803A69"/>
                </a:solidFill>
                <a:latin typeface="Liberation Mono"/>
              </a:rPr>
              <a:t>OVER</a:t>
            </a:r>
            <a:r>
              <a:rPr lang="en-US" dirty="0">
                <a:solidFill>
                  <a:srgbClr val="0077AA"/>
                </a:solidFill>
                <a:latin typeface="Liberation Mono"/>
              </a:rPr>
              <a:t>( </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a:t>
            </a:r>
            <a:r>
              <a:rPr lang="en-US" i="1" dirty="0">
                <a:latin typeface="Liberation Mono"/>
              </a:rPr>
              <a:t>expr2, </a:t>
            </a:r>
            <a:r>
              <a:rPr lang="en-US" dirty="0">
                <a:latin typeface="Liberation Mono"/>
              </a:rPr>
              <a:t> </a:t>
            </a:r>
            <a:r>
              <a:rPr lang="en-US" sz="1800" dirty="0">
                <a:latin typeface="Liberation Mono"/>
              </a:rPr>
              <a:t>. . .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 ASC</a:t>
            </a:r>
            <a:r>
              <a:rPr lang="en-US" dirty="0">
                <a:solidFill>
                  <a:schemeClr val="bg1">
                    <a:lumMod val="50000"/>
                  </a:schemeClr>
                </a:solidFill>
                <a:latin typeface="Liberation Mono"/>
              </a:rPr>
              <a:t>|</a:t>
            </a:r>
            <a:r>
              <a:rPr lang="en-US" dirty="0">
                <a:latin typeface="Liberation Mono"/>
              </a:rPr>
              <a:t>DESC ],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latin typeface="Liberation Mono"/>
            </a:endParaRPr>
          </a:p>
          <a:p>
            <a:pPr marL="342900" indent="-342900">
              <a:buFont typeface="Wingdings" panose="05000000000000000000" pitchFamily="2" charset="2"/>
              <a:buChar char="Ø"/>
            </a:pPr>
            <a:r>
              <a:rPr lang="en-US" dirty="0">
                <a:solidFill>
                  <a:srgbClr val="803A69"/>
                </a:solidFill>
                <a:latin typeface="Liberation Mono"/>
              </a:rPr>
              <a:t>LEAD</a:t>
            </a:r>
            <a:r>
              <a:rPr lang="en-US" dirty="0">
                <a:latin typeface="Liberation Mono"/>
              </a:rPr>
              <a:t>(</a:t>
            </a:r>
            <a:r>
              <a:rPr lang="en-US" i="1" dirty="0">
                <a:latin typeface="Liberation Mono"/>
              </a:rPr>
              <a:t>expr </a:t>
            </a:r>
            <a:r>
              <a:rPr lang="en-US" dirty="0">
                <a:latin typeface="Liberation Mono"/>
              </a:rPr>
              <a:t>[, offsetInt [, default ] ] ) </a:t>
            </a:r>
            <a:r>
              <a:rPr lang="en-US" dirty="0">
                <a:solidFill>
                  <a:srgbClr val="803A69"/>
                </a:solidFill>
                <a:latin typeface="Liberation Mono"/>
              </a:rPr>
              <a:t>OVER</a:t>
            </a:r>
            <a:r>
              <a:rPr lang="en-US" dirty="0">
                <a:solidFill>
                  <a:srgbClr val="0077AA"/>
                </a:solidFill>
                <a:latin typeface="Liberation Mono"/>
              </a:rPr>
              <a:t>( </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a:t>
            </a:r>
            <a:r>
              <a:rPr lang="en-US" i="1" dirty="0">
                <a:latin typeface="Liberation Mono"/>
              </a:rPr>
              <a:t>expr2, </a:t>
            </a:r>
            <a:r>
              <a:rPr lang="en-US" dirty="0">
                <a:latin typeface="Liberation Mono"/>
              </a:rPr>
              <a:t> </a:t>
            </a:r>
            <a:r>
              <a:rPr lang="en-US" sz="1800" dirty="0">
                <a:latin typeface="Liberation Mono"/>
              </a:rPr>
              <a:t>. . .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 ASC</a:t>
            </a:r>
            <a:r>
              <a:rPr lang="en-US" dirty="0">
                <a:solidFill>
                  <a:schemeClr val="bg1">
                    <a:lumMod val="50000"/>
                  </a:schemeClr>
                </a:solidFill>
                <a:latin typeface="Liberation Mono"/>
              </a:rPr>
              <a:t>|</a:t>
            </a:r>
            <a:r>
              <a:rPr lang="en-US" dirty="0">
                <a:latin typeface="Liberation Mono"/>
              </a:rPr>
              <a:t>DESC ],  </a:t>
            </a:r>
            <a:r>
              <a:rPr lang="en-US" sz="1800" dirty="0">
                <a:latin typeface="Liberation Mono"/>
              </a:rPr>
              <a:t>. . .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2" y="0"/>
            <a:ext cx="11521279"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itchFamily="34" charset="0"/>
              </a:rPr>
              <a:t>Window function can be the part of </a:t>
            </a:r>
            <a:r>
              <a:rPr lang="en-US" sz="1800" dirty="0">
                <a:solidFill>
                  <a:srgbClr val="0077AA"/>
                </a:solidFill>
                <a:latin typeface="Arial" panose="020B0604020202020204" pitchFamily="34" charset="0"/>
                <a:cs typeface="Arial" panose="020B0604020202020204" pitchFamily="34" charset="0"/>
              </a:rPr>
              <a:t>QUALIFY</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3E8F3C23-3671-D3A4-4C20-3CC55F5D7B33}"/>
              </a:ext>
            </a:extLst>
          </p:cNvPr>
          <p:cNvSpPr/>
          <p:nvPr/>
        </p:nvSpPr>
        <p:spPr>
          <a:xfrm>
            <a:off x="238401" y="4005064"/>
            <a:ext cx="11690248" cy="258532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The </a:t>
            </a:r>
            <a:r>
              <a:rPr lang="en-US" dirty="0">
                <a:latin typeface="Liberation Mono"/>
              </a:rPr>
              <a:t>offsetInt</a:t>
            </a:r>
            <a:r>
              <a:rPr lang="en-US" dirty="0">
                <a:solidFill>
                  <a:schemeClr val="tx1">
                    <a:lumMod val="85000"/>
                    <a:lumOff val="15000"/>
                  </a:schemeClr>
                </a:solidFill>
                <a:latin typeface="Arial" panose="020B0604020202020204" pitchFamily="34" charset="0"/>
                <a:cs typeface="Arial" pitchFamily="34" charset="0"/>
              </a:rPr>
              <a:t> and default argument in the function is optional.</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expr</a:t>
            </a:r>
            <a:r>
              <a:rPr lang="en-US" dirty="0">
                <a:solidFill>
                  <a:schemeClr val="tx1">
                    <a:lumMod val="85000"/>
                    <a:lumOff val="15000"/>
                  </a:schemeClr>
                </a:solidFill>
                <a:latin typeface="Arial" panose="020B0604020202020204" pitchFamily="34" charset="0"/>
                <a:cs typeface="Arial" pitchFamily="34" charset="0"/>
              </a:rPr>
              <a:t>: It can be a column or any built-in function.</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offsetInt </a:t>
            </a:r>
            <a:r>
              <a:rPr lang="en-US" dirty="0">
                <a:solidFill>
                  <a:schemeClr val="tx1">
                    <a:lumMod val="85000"/>
                    <a:lumOff val="15000"/>
                  </a:schemeClr>
                </a:solidFill>
                <a:latin typeface="Arial" panose="020B0604020202020204" pitchFamily="34" charset="0"/>
                <a:cs typeface="Arial" pitchFamily="34" charset="0"/>
              </a:rPr>
              <a:t>: It is a positive value which determine number of rows preceding/succeeding the current row. If it is omitted in query then its default value is 1.</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default</a:t>
            </a:r>
            <a:r>
              <a:rPr lang="en-US" dirty="0">
                <a:solidFill>
                  <a:schemeClr val="tx1">
                    <a:lumMod val="85000"/>
                    <a:lumOff val="15000"/>
                  </a:schemeClr>
                </a:solidFill>
                <a:latin typeface="Arial" panose="020B0604020202020204" pitchFamily="34" charset="0"/>
                <a:cs typeface="Arial" pitchFamily="34" charset="0"/>
              </a:rPr>
              <a:t>: It is the default value return by function in-case no row precedes/</a:t>
            </a:r>
            <a:r>
              <a:rPr lang="en-US" dirty="0" err="1">
                <a:solidFill>
                  <a:schemeClr val="tx1">
                    <a:lumMod val="85000"/>
                    <a:lumOff val="15000"/>
                  </a:schemeClr>
                </a:solidFill>
                <a:latin typeface="Arial" panose="020B0604020202020204" pitchFamily="34" charset="0"/>
                <a:cs typeface="Arial" pitchFamily="34" charset="0"/>
              </a:rPr>
              <a:t>succeedes</a:t>
            </a:r>
            <a:r>
              <a:rPr lang="en-US" dirty="0">
                <a:solidFill>
                  <a:schemeClr val="tx1">
                    <a:lumMod val="85000"/>
                    <a:lumOff val="15000"/>
                  </a:schemeClr>
                </a:solidFill>
                <a:latin typeface="Arial" panose="020B0604020202020204" pitchFamily="34" charset="0"/>
                <a:cs typeface="Arial" pitchFamily="34" charset="0"/>
              </a:rPr>
              <a:t> the current row by N rows. If it is missing then it is by default NULL.</a:t>
            </a:r>
          </a:p>
        </p:txBody>
      </p:sp>
    </p:spTree>
    <p:extLst>
      <p:ext uri="{BB962C8B-B14F-4D97-AF65-F5344CB8AC3E}">
        <p14:creationId xmlns:p14="http://schemas.microsoft.com/office/powerpoint/2010/main" val="2332569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4112203608"/>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2780401707"/>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4608512">
                  <a:extLst>
                    <a:ext uri="{9D8B030D-6E8A-4147-A177-3AD203B41FA5}">
                      <a16:colId xmlns:a16="http://schemas.microsoft.com/office/drawing/2014/main" val="20000"/>
                    </a:ext>
                  </a:extLst>
                </a:gridCol>
                <a:gridCol w="6768752">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409566628"/>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92387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solidFill>
                  <a:srgbClr val="803A69"/>
                </a:solidFill>
                <a:latin typeface="Liberation Mono"/>
              </a:rPr>
              <a:t> </a:t>
            </a:r>
            <a:r>
              <a:rPr lang="en-US" dirty="0">
                <a:latin typeface="Liberation Mono"/>
              </a:rPr>
              <a:t>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a:t>
            </a:r>
            <a:r>
              <a:rPr lang="en-US" dirty="0">
                <a:solidFill>
                  <a:srgbClr val="00B050"/>
                </a:solidFill>
                <a:latin typeface="Liberation Mono"/>
              </a:rPr>
              <a:t>// Print </a:t>
            </a:r>
            <a:r>
              <a:rPr lang="en-US" i="1" dirty="0">
                <a:solidFill>
                  <a:srgbClr val="00B050"/>
                </a:solidFill>
                <a:latin typeface="Liberation Mono"/>
              </a:rPr>
              <a:t>n</a:t>
            </a:r>
            <a:r>
              <a:rPr lang="en-US" dirty="0">
                <a:solidFill>
                  <a:srgbClr val="00B050"/>
                </a:solidFill>
                <a:latin typeface="Liberation Mono"/>
              </a:rPr>
              <a:t> last records</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latin typeface="Liberation Mono"/>
              </a:rPr>
              <a:t> </a:t>
            </a:r>
            <a:r>
              <a:rPr lang="en-US" dirty="0">
                <a:solidFill>
                  <a:srgbClr val="0077AA"/>
                </a:solidFill>
                <a:latin typeface="Liberation Mono"/>
              </a:rPr>
              <a:t>SELECT</a:t>
            </a:r>
            <a:r>
              <a:rPr lang="en-US" dirty="0">
                <a:latin typeface="Liberation Mono"/>
              </a:rPr>
              <a:t> id, trainID stationname, timing, </a:t>
            </a:r>
            <a:r>
              <a:rPr lang="en-US" dirty="0">
                <a:solidFill>
                  <a:srgbClr val="803A69"/>
                </a:solidFill>
                <a:latin typeface="Liberation Mono"/>
              </a:rPr>
              <a:t>TIMEDIFF</a:t>
            </a:r>
            <a:r>
              <a:rPr lang="en-US" dirty="0">
                <a:latin typeface="Liberation Mono"/>
              </a:rPr>
              <a:t>(</a:t>
            </a:r>
            <a:r>
              <a:rPr lang="en-US" dirty="0">
                <a:solidFill>
                  <a:srgbClr val="803A69"/>
                </a:solidFill>
                <a:latin typeface="Liberation Mono"/>
              </a:rPr>
              <a:t>LEAD</a:t>
            </a:r>
            <a:r>
              <a:rPr lang="en-US" dirty="0">
                <a:latin typeface="Liberation Mono"/>
              </a:rPr>
              <a:t>(timing) </a:t>
            </a:r>
            <a:r>
              <a:rPr lang="en-US" dirty="0">
                <a:solidFill>
                  <a:srgbClr val="803A69"/>
                </a:solidFill>
                <a:latin typeface="Liberation Mono"/>
              </a:rPr>
              <a:t>OVER</a:t>
            </a:r>
            <a:r>
              <a:rPr lang="en-US" dirty="0">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trainid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timing), timing) R2 </a:t>
            </a:r>
            <a:r>
              <a:rPr lang="en-US" dirty="0">
                <a:solidFill>
                  <a:srgbClr val="0077AA"/>
                </a:solidFill>
                <a:latin typeface="Liberation Mono"/>
              </a:rPr>
              <a:t>FROM</a:t>
            </a:r>
            <a:r>
              <a:rPr lang="en-US" dirty="0">
                <a:latin typeface="Liberation Mono"/>
              </a:rPr>
              <a:t> traintimetable; </a:t>
            </a:r>
            <a:r>
              <a:rPr lang="en-US" dirty="0">
                <a:solidFill>
                  <a:srgbClr val="00B050"/>
                </a:solidFill>
                <a:latin typeface="Liberation Mono"/>
              </a:rPr>
              <a:t>// train time difference between to stations.</a:t>
            </a:r>
            <a:endParaRPr lang="en-US" dirty="0">
              <a:latin typeface="Liberation Mono"/>
            </a:endParaRP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latin typeface="Liberation Mono"/>
              </a:rPr>
              <a:t>custId,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custid,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ordid</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ord;</a:t>
            </a:r>
          </a:p>
        </p:txBody>
      </p:sp>
    </p:spTree>
    <p:extLst>
      <p:ext uri="{BB962C8B-B14F-4D97-AF65-F5344CB8AC3E}">
        <p14:creationId xmlns:p14="http://schemas.microsoft.com/office/powerpoint/2010/main" val="5267131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CHECK</a:t>
            </a:r>
            <a:r>
              <a:rPr lang="en-US" dirty="0">
                <a:latin typeface="Liberation Mono"/>
              </a:rPr>
              <a:t>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DEFAULT</a:t>
            </a:r>
            <a:r>
              <a:rPr lang="en-US" dirty="0">
                <a:latin typeface="Liberation Mono"/>
              </a:rPr>
              <a: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a:t>
            </a:r>
            <a:r>
              <a:rPr lang="en-US" dirty="0">
                <a:solidFill>
                  <a:srgbClr val="0077AA"/>
                </a:solidFill>
                <a:latin typeface="Liberation Mono"/>
                <a:cs typeface="Arial" panose="020B0604020202020204" pitchFamily="34" charset="0"/>
              </a:rPr>
              <a:t>CHECK</a:t>
            </a:r>
            <a:r>
              <a:rPr lang="en-US" b="0" i="0" dirty="0">
                <a:solidFill>
                  <a:srgbClr val="000000"/>
                </a:solidFill>
                <a:effectLst/>
                <a:latin typeface="Liberation Mono"/>
              </a:rPr>
              <a:t>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226246" y="1435998"/>
            <a:ext cx="1176501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191344" y="737979"/>
            <a:ext cx="11799912" cy="400110"/>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191344" y="69007"/>
            <a:ext cx="4671120" cy="43088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 </a:t>
            </a:r>
            <a:r>
              <a:rPr lang="en-IN" dirty="0">
                <a:latin typeface="Arial" panose="020B0604020202020204" pitchFamily="34" charset="0"/>
                <a:cs typeface="Arial" panose="020B0604020202020204" pitchFamily="34" charset="0"/>
              </a:rPr>
              <a:t>BOOL is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
        <p:nvSpPr>
          <p:cNvPr id="4" name="TextBox 3">
            <a:extLst>
              <a:ext uri="{FF2B5EF4-FFF2-40B4-BE49-F238E27FC236}">
                <a16:creationId xmlns:a16="http://schemas.microsoft.com/office/drawing/2014/main" id="{435B3043-90E2-0C58-E875-D7AE7391AD2E}"/>
              </a:ext>
            </a:extLst>
          </p:cNvPr>
          <p:cNvSpPr txBox="1"/>
          <p:nvPr/>
        </p:nvSpPr>
        <p:spPr>
          <a:xfrm>
            <a:off x="6384032" y="2417254"/>
            <a:ext cx="6094378" cy="464871"/>
          </a:xfrm>
          <a:prstGeom prst="rect">
            <a:avLst/>
          </a:prstGeom>
          <a:noFill/>
        </p:spPr>
        <p:txBody>
          <a:bodyPr wrap="square">
            <a:spAutoFit/>
          </a:bodyPr>
          <a:lstStyle/>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a:t>
            </a:r>
            <a:r>
              <a:rPr lang="en-US" dirty="0">
                <a:latin typeface="Liberation Mono"/>
              </a:rPr>
              <a:t>;</a:t>
            </a:r>
            <a:endParaRPr lang="en-IN"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42513206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TOP</a:t>
            </a:r>
            <a:r>
              <a:rPr lang="en-US" sz="2000" dirty="0">
                <a:solidFill>
                  <a:schemeClr val="tx1">
                    <a:lumMod val="95000"/>
                    <a:lumOff val="5000"/>
                  </a:schemeClr>
                </a:solidFill>
                <a:latin typeface="Liberation Mono"/>
                <a:cs typeface="Arial" panose="020B0604020202020204" pitchFamily="34" charset="0"/>
              </a:rPr>
              <a:t> &lt;n&gt; ]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expression1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expression2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WITH TIES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latin typeface="Liberation Mono"/>
            </a:endParaRPr>
          </a:p>
        </p:txBody>
      </p:sp>
    </p:spTree>
    <p:extLst>
      <p:ext uri="{BB962C8B-B14F-4D97-AF65-F5344CB8AC3E}">
        <p14:creationId xmlns:p14="http://schemas.microsoft.com/office/powerpoint/2010/main" val="3668840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1391930453"/>
              </p:ext>
            </p:extLst>
          </p:nvPr>
        </p:nvGraphicFramePr>
        <p:xfrm>
          <a:off x="191344" y="764704"/>
          <a:ext cx="11737304" cy="3957320"/>
        </p:xfrm>
        <a:graphic>
          <a:graphicData uri="http://schemas.openxmlformats.org/drawingml/2006/table">
            <a:tbl>
              <a:tblPr firstRow="1" bandRow="1">
                <a:tableStyleId>{7E9639D4-E3E2-4D34-9284-5A2195B3D0D7}</a:tableStyleId>
              </a:tblPr>
              <a:tblGrid>
                <a:gridCol w="5241186">
                  <a:extLst>
                    <a:ext uri="{9D8B030D-6E8A-4147-A177-3AD203B41FA5}">
                      <a16:colId xmlns:a16="http://schemas.microsoft.com/office/drawing/2014/main" val="20000"/>
                    </a:ext>
                  </a:extLst>
                </a:gridCol>
                <a:gridCol w="649611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 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Duplicate and empty values are not permitted. The maximum number of values is 65536. The maximum allowed length of complete data type definition with all values is 1,000,000,000 characters.</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UUID</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Universally unique identifier. This is a 128 bit value.</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 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A data type for array of values. Base data type specifies the data type of elements. Array may have NULL elements. The allowed cardinality is from 0 to 65536 elements.</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 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value2,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995753"/>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t>
            </a:r>
            <a:r>
              <a:rPr lang="en-US" sz="2000" dirty="0" err="1">
                <a:solidFill>
                  <a:schemeClr val="bg1">
                    <a:lumMod val="50000"/>
                  </a:schemeClr>
                </a:solidFill>
                <a:latin typeface="Liberation Mono"/>
              </a:rPr>
              <a:t>alias_name</a:t>
            </a:r>
            <a:r>
              <a:rPr lang="en-US" sz="2000" dirty="0">
                <a:latin typeface="Liberation Mono"/>
              </a:rPr>
              <a:t>]</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rgbClr val="A67F59"/>
                </a:solidFill>
                <a:latin typeface="Liberation Mono"/>
              </a:rPr>
              <a:t>=</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wildcard expression</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A29E8D22-CF00-90F1-575B-2145966B7E73}"/>
              </a:ext>
            </a:extLst>
          </p:cNvPr>
          <p:cNvSpPr txBox="1"/>
          <p:nvPr/>
        </p:nvSpPr>
        <p:spPr>
          <a:xfrm>
            <a:off x="303539" y="695980"/>
            <a:ext cx="2088232" cy="400110"/>
          </a:xfrm>
          <a:prstGeom prst="rect">
            <a:avLst/>
          </a:prstGeom>
          <a:noFill/>
        </p:spPr>
        <p:txBody>
          <a:bodyPr wrap="square">
            <a:spAutoFit/>
          </a:bodyPr>
          <a:lstStyle/>
          <a:p>
            <a:r>
              <a:rPr lang="en-IN" sz="2000" dirty="0">
                <a:solidFill>
                  <a:srgbClr val="A67F59"/>
                </a:solidFill>
                <a:latin typeface="Liberation Mono"/>
              </a:rPr>
              <a:t>*</a:t>
            </a:r>
            <a:r>
              <a:rPr lang="en-IN" sz="2000" dirty="0">
                <a:latin typeface="Liberation Mono"/>
              </a:rPr>
              <a:t> </a:t>
            </a:r>
            <a:r>
              <a:rPr lang="en-IN" sz="2000" dirty="0">
                <a:solidFill>
                  <a:srgbClr val="0077AA"/>
                </a:solidFill>
                <a:latin typeface="Liberation Mono"/>
                <a:cs typeface="Arial" panose="020B0604020202020204" pitchFamily="34" charset="0"/>
              </a:rPr>
              <a:t>EXCEPT</a:t>
            </a:r>
            <a:r>
              <a:rPr lang="en-IN" sz="2000" dirty="0">
                <a:latin typeface="Liberation Mono"/>
              </a:rPr>
              <a:t> (DATA)</a:t>
            </a:r>
          </a:p>
        </p:txBody>
      </p:sp>
    </p:spTree>
    <p:extLst>
      <p:ext uri="{BB962C8B-B14F-4D97-AF65-F5344CB8AC3E}">
        <p14:creationId xmlns:p14="http://schemas.microsoft.com/office/powerpoint/2010/main" val="14311859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wildcard expression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233910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 only</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276998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first </a:t>
            </a:r>
            <a:r>
              <a:rPr lang="en-US" sz="2000" b="1" i="1" dirty="0">
                <a:solidFill>
                  <a:srgbClr val="C00000"/>
                </a:solidFill>
                <a:latin typeface="Liberation Mono"/>
              </a:rPr>
              <a:t>n-1</a:t>
            </a:r>
            <a:r>
              <a:rPr lang="en-US" sz="2000" b="1" i="1" dirty="0">
                <a:latin typeface="Liberation Mono"/>
              </a:rPr>
              <a:t> rows</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first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i="1" dirty="0">
                <a:solidFill>
                  <a:srgbClr val="FF5D5D"/>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6816080" y="1661753"/>
            <a:ext cx="3984478"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i="1" dirty="0">
                <a:solidFill>
                  <a:srgbClr val="FF5D5D"/>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i="1" dirty="0">
                <a:solidFill>
                  <a:srgbClr val="FF5D5D"/>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i="1" dirty="0">
                <a:solidFill>
                  <a:srgbClr val="FF5D5D"/>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i="1" dirty="0">
                <a:solidFill>
                  <a:srgbClr val="FF5D5D"/>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196180"/>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dirty="0">
                <a:solidFill>
                  <a:srgbClr val="FF0000"/>
                </a:solidFill>
                <a:latin typeface="Liberation Mono"/>
              </a:rPr>
              <a:t>// </a:t>
            </a:r>
            <a:r>
              <a:rPr lang="en-US" dirty="0">
                <a:solidFill>
                  <a:srgbClr val="FF0000"/>
                </a:solidFill>
                <a:latin typeface="Liberation Mono"/>
              </a:rPr>
              <a:t>Tables with the NOT PERSISTENT are kept in memory, all rows are lost when the database is closed.</a:t>
            </a:r>
            <a:endParaRPr lang="en-IN" dirty="0">
              <a:solidFill>
                <a:srgbClr val="FF0000"/>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p>
          <a:p>
            <a:endParaRPr lang="en-IN" sz="6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				</a:t>
            </a:r>
            <a:r>
              <a:rPr lang="en-IN" sz="2000" i="1" dirty="0">
                <a:solidFill>
                  <a:srgbClr val="000000"/>
                </a:solidFill>
                <a:latin typeface="Liberation Mono"/>
              </a:rPr>
              <a:t> </a:t>
            </a:r>
            <a:r>
              <a:rPr lang="en-IN" sz="2000" i="1" dirty="0">
                <a:solidFill>
                  <a:schemeClr val="accent4">
                    <a:lumMod val="50000"/>
                  </a:schemeClr>
                </a:solidFill>
                <a:latin typeface="Liberation Mono"/>
              </a:rPr>
              <a:t>generatedColumnExpression</a:t>
            </a:r>
            <a:endParaRPr lang="en-US" sz="2000" i="1" dirty="0">
              <a:solidFill>
                <a:schemeClr val="accent4">
                  <a:lumMod val="50000"/>
                </a:schemeClr>
              </a:solidFill>
              <a:latin typeface="Liberation Mono"/>
            </a:endParaRPr>
          </a:p>
          <a:p>
            <a:endParaRPr lang="en-US" sz="600" i="1" dirty="0">
              <a:solidFill>
                <a:schemeClr val="accent4">
                  <a:lumMod val="50000"/>
                </a:schemeClr>
              </a:solidFill>
              <a:latin typeface="Liberation Mono"/>
            </a:endParaRPr>
          </a:p>
          <a:p>
            <a:pPr marL="622300" indent="-457200">
              <a:buAutoNum type="arabicPeriod"/>
            </a:pPr>
            <a:r>
              <a:rPr lang="en-US" sz="2000" dirty="0">
                <a:solidFill>
                  <a:srgbClr val="000000"/>
                </a:solidFill>
                <a:latin typeface="Liberation Mono"/>
              </a:rPr>
              <a:t>START WITH long			 ( expression ) can only involve columns of the current table.</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a:t>
            </a:r>
            <a:r>
              <a:rPr lang="en-US" dirty="0" err="1">
                <a:solidFill>
                  <a:schemeClr val="tx1"/>
                </a:solidFill>
              </a:rPr>
              <a:t>dname</a:t>
            </a:r>
            <a:r>
              <a:rPr lang="en-US" dirty="0">
                <a:solidFill>
                  <a:srgbClr val="A67F59"/>
                </a:solidFill>
                <a:cs typeface="+mn-cs"/>
              </a:rPr>
              <a:t>=</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A67F59"/>
                </a:solidFill>
                <a:latin typeface="Liberation Mono"/>
              </a:rPr>
              <a:t>=</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rgbClr val="A67F59"/>
                </a:solidFill>
                <a:latin typeface="Liberation Mono"/>
              </a:rPr>
              <a:t>=</a:t>
            </a:r>
            <a:r>
              <a:rPr lang="en-US" dirty="0">
                <a:solidFill>
                  <a:srgbClr val="000000"/>
                </a:solidFill>
                <a:latin typeface="Liberation Mono"/>
              </a:rPr>
              <a:t>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C00000"/>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C00000"/>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C00000"/>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C00000"/>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C00000"/>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C00000"/>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9703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C00000"/>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C00000"/>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C00000"/>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C00000"/>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8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i="1" dirty="0">
                <a:solidFill>
                  <a:srgbClr val="FF5D5D"/>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chemeClr val="bg1">
                    <a:lumMod val="50000"/>
                  </a:schemeClr>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i="1" dirty="0">
                <a:solidFill>
                  <a:srgbClr val="FF5D5D"/>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i="1" dirty="0">
                <a:solidFill>
                  <a:srgbClr val="FF5D5D"/>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i="1" dirty="0">
                <a:solidFill>
                  <a:srgbClr val="FF5D5D"/>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i="1" dirty="0">
                <a:solidFill>
                  <a:srgbClr val="FF5D5D"/>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i="1" dirty="0">
                <a:solidFill>
                  <a:srgbClr val="FF5D5D"/>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i="1" dirty="0">
                <a:solidFill>
                  <a:srgbClr val="FF5D5D"/>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i="1" dirty="0">
                <a:solidFill>
                  <a:srgbClr val="FF5D5D"/>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i="1" dirty="0">
                <a:solidFill>
                  <a:srgbClr val="FF5D5D"/>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i="1" dirty="0">
                <a:solidFill>
                  <a:srgbClr val="FF5D5D"/>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i="1" dirty="0">
                <a:solidFill>
                  <a:srgbClr val="FF5D5D"/>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i="1" dirty="0">
                <a:solidFill>
                  <a:srgbClr val="FF5D5D"/>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i="1" dirty="0">
                <a:solidFill>
                  <a:srgbClr val="FF5D5D"/>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i="1" dirty="0">
                <a:solidFill>
                  <a:srgbClr val="FF5D5D"/>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i="1" dirty="0">
                <a:solidFill>
                  <a:srgbClr val="FF5D5D"/>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i="1" dirty="0">
                <a:solidFill>
                  <a:srgbClr val="FF5D5D"/>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i="1" dirty="0">
                <a:solidFill>
                  <a:srgbClr val="FF5D5D"/>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i="1" dirty="0">
                <a:solidFill>
                  <a:srgbClr val="FF5D5D"/>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i="1" dirty="0">
                <a:solidFill>
                  <a:srgbClr val="FF5D5D"/>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i="1" dirty="0">
                <a:solidFill>
                  <a:srgbClr val="FF5D5D"/>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i="1" dirty="0">
                <a:solidFill>
                  <a:srgbClr val="FF5D5D"/>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i="1" dirty="0">
                <a:solidFill>
                  <a:srgbClr val="FF5D5D"/>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i="1" dirty="0">
                <a:solidFill>
                  <a:srgbClr val="FF5D5D"/>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i="1" dirty="0">
                <a:solidFill>
                  <a:srgbClr val="FF5D5D"/>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i="1" dirty="0">
                <a:solidFill>
                  <a:srgbClr val="FF5D5D"/>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i="1" dirty="0">
                <a:solidFill>
                  <a:srgbClr val="FF5D5D"/>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i="1" dirty="0">
                <a:solidFill>
                  <a:srgbClr val="FF5D5D"/>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i="1" dirty="0">
                <a:solidFill>
                  <a:srgbClr val="FF5D5D"/>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i="1" dirty="0">
                <a:solidFill>
                  <a:srgbClr val="FF5D5D"/>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i="1" dirty="0">
                <a:solidFill>
                  <a:srgbClr val="FF5D5D"/>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solidFill>
                  <a:srgbClr val="A67F59"/>
                </a:solidFill>
                <a:latin typeface="Liberation Mono"/>
              </a:rPr>
              <a:t>*</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
        <p:nvSpPr>
          <p:cNvPr id="3" name="TextBox 2">
            <a:extLst>
              <a:ext uri="{FF2B5EF4-FFF2-40B4-BE49-F238E27FC236}">
                <a16:creationId xmlns:a16="http://schemas.microsoft.com/office/drawing/2014/main" id="{4D9921AD-F1A2-9D4C-926A-8D50B5B3C1DC}"/>
              </a:ext>
            </a:extLst>
          </p:cNvPr>
          <p:cNvSpPr txBox="1"/>
          <p:nvPr/>
        </p:nvSpPr>
        <p:spPr>
          <a:xfrm>
            <a:off x="10272464" y="6273314"/>
            <a:ext cx="1080120" cy="369332"/>
          </a:xfrm>
          <a:prstGeom prst="rect">
            <a:avLst/>
          </a:prstGeom>
          <a:noFill/>
        </p:spPr>
        <p:txBody>
          <a:bodyPr wrap="square">
            <a:spAutoFit/>
          </a:bodyPr>
          <a:lstStyle/>
          <a:p>
            <a:r>
              <a:rPr lang="en-US" i="1" dirty="0">
                <a:solidFill>
                  <a:srgbClr val="FF5D5D"/>
                </a:solidFill>
                <a:latin typeface="Liberation Mono"/>
              </a:rPr>
              <a:t>count</a:t>
            </a:r>
            <a:endParaRPr lang="en-IN" i="1" dirty="0">
              <a:solidFill>
                <a:srgbClr val="FF5D5D"/>
              </a:solidFill>
              <a:latin typeface="Liberation Mono"/>
            </a:endParaRPr>
          </a:p>
        </p:txBody>
      </p:sp>
    </p:spTree>
    <p:extLst>
      <p:ext uri="{BB962C8B-B14F-4D97-AF65-F5344CB8AC3E}">
        <p14:creationId xmlns:p14="http://schemas.microsoft.com/office/powerpoint/2010/main" val="569439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i="1" dirty="0">
                <a:solidFill>
                  <a:srgbClr val="FF5D5D"/>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i="1" dirty="0">
                <a:solidFill>
                  <a:srgbClr val="FF5D5D"/>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i="1" dirty="0">
                <a:solidFill>
                  <a:srgbClr val="FF5D5D"/>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i="1" dirty="0">
                <a:solidFill>
                  <a:srgbClr val="FF5D5D"/>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chemeClr val="bg1">
                    <a:lumMod val="50000"/>
                  </a:schemeClr>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chemeClr val="bg1">
                    <a:lumMod val="50000"/>
                  </a:schemeClr>
                </a:solidFill>
                <a:latin typeface="Liberation Mono"/>
              </a:rPr>
              <a:t>R1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i="1" dirty="0">
                <a:solidFill>
                  <a:srgbClr val="FF5D5D"/>
                </a:solidFill>
                <a:latin typeface="Liberation Mono"/>
              </a:rPr>
              <a:t>count</a:t>
            </a:r>
            <a:r>
              <a:rPr lang="en-US" dirty="0">
                <a:latin typeface="Liberation Mono"/>
              </a:rPr>
              <a:t>(ename)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solidFill>
                  <a:srgbClr val="FF5D5D"/>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i="1" dirty="0">
                <a:solidFill>
                  <a:srgbClr val="FF5D5D"/>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a:t>
            </a:r>
            <a:r>
              <a:rPr lang="en-US" b="0" i="0" dirty="0">
                <a:solidFill>
                  <a:srgbClr val="000000"/>
                </a:solidFill>
                <a:effectLst/>
                <a:latin typeface="Liberation Mono"/>
              </a:rPr>
              <a:t>) </a:t>
            </a:r>
            <a:r>
              <a:rPr lang="en-US" dirty="0">
                <a:solidFill>
                  <a:schemeClr val="bg1">
                    <a:lumMod val="50000"/>
                  </a:schemeClr>
                </a:solidFill>
                <a:latin typeface="Liberation Mono"/>
              </a:rPr>
              <a:t>R1</a:t>
            </a:r>
            <a:r>
              <a:rPr lang="en-US" b="0" i="0" dirty="0">
                <a:solidFill>
                  <a:srgbClr val="000000"/>
                </a:solidFill>
                <a:effectLst/>
                <a:latin typeface="Liberation Mono"/>
              </a:rPr>
              <a:t>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i="1" dirty="0">
                <a:solidFill>
                  <a:srgbClr val="FF5D5D"/>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 </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i="1" dirty="0">
                <a:solidFill>
                  <a:srgbClr val="FF5D5D"/>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A67F59"/>
                </a:solidFill>
                <a:latin typeface="Liberation Mono"/>
              </a:rPr>
              <a:t>=</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i="1" dirty="0">
                <a:solidFill>
                  <a:srgbClr val="FF5D5D"/>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sz="2000" dirty="0">
                <a:solidFill>
                  <a:srgbClr val="FF0000"/>
                </a:solidFill>
                <a:latin typeface="Liberation Mono"/>
              </a:rPr>
              <a:t>SUM</a:t>
            </a:r>
            <a:r>
              <a:rPr lang="en-IN" dirty="0">
                <a:solidFill>
                  <a:schemeClr val="tx1">
                    <a:lumMod val="75000"/>
                    <a:lumOff val="25000"/>
                  </a:schemeClr>
                </a:solidFill>
                <a:latin typeface="Liberation Mono"/>
              </a:rPr>
              <a:t>(sal) </a:t>
            </a:r>
            <a:r>
              <a:rPr lang="en-IN" dirty="0">
                <a:solidFill>
                  <a:srgbClr val="A67F59"/>
                </a:solidFill>
                <a:latin typeface="Liberation Mono"/>
              </a:rPr>
              <a:t>=</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FF0000"/>
                </a:solidFill>
                <a:latin typeface="Liberation Mono"/>
              </a:rPr>
              <a:t>SUM</a:t>
            </a:r>
            <a:r>
              <a:rPr lang="en-IN" sz="2000" dirty="0">
                <a:solidFill>
                  <a:schemeClr val="tx1">
                    <a:lumMod val="75000"/>
                    <a:lumOff val="25000"/>
                  </a:schemeClr>
                </a:solidFill>
                <a:latin typeface="Liberation Mono"/>
              </a:rPr>
              <a:t>(sal) </a:t>
            </a:r>
            <a:r>
              <a:rPr lang="en-IN" dirty="0">
                <a:solidFill>
                  <a:srgbClr val="A67F59"/>
                </a:solidFill>
                <a:latin typeface="Liberation Mono"/>
              </a:rPr>
              <a:t>=</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i="1" dirty="0">
                <a:solidFill>
                  <a:srgbClr val="FF5D5D"/>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i="1" dirty="0">
                <a:solidFill>
                  <a:srgbClr val="FF5D5D"/>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i="1" dirty="0">
                <a:solidFill>
                  <a:srgbClr val="FF5D5D"/>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i="1" dirty="0">
                <a:solidFill>
                  <a:srgbClr val="FF5D5D"/>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0077AA"/>
                </a:solidFill>
                <a:latin typeface="Liberation Mono"/>
              </a:rPr>
              <a:t>INSERT INTO schemaName</a:t>
            </a:r>
            <a:r>
              <a:rPr lang="en-IN" sz="2000" dirty="0">
                <a:latin typeface="Liberation Mono"/>
              </a:rPr>
              <a:t>.tableName(</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pPr marL="342900" indent="-342900">
              <a:buFont typeface="Arial" panose="020B0604020202020204" pitchFamily="34" charset="0"/>
              <a:buChar char="•"/>
            </a:pPr>
            <a:r>
              <a:rPr lang="en-IN" sz="2000" dirty="0">
                <a:solidFill>
                  <a:srgbClr val="0077AA"/>
                </a:solidFill>
                <a:latin typeface="Liberation Mono"/>
              </a:rPr>
              <a:t>INSERT INTO schemaName</a:t>
            </a:r>
            <a:r>
              <a:rPr lang="en-IN" sz="2000" dirty="0">
                <a:latin typeface="Liberation Mono"/>
              </a:rPr>
              <a:t>.tableName(</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30887"/>
          </a:xfrm>
          <a:prstGeom prst="rect">
            <a:avLst/>
          </a:prstGeom>
          <a:noFill/>
        </p:spPr>
        <p:txBody>
          <a:bodyPr wrap="square">
            <a:spAutoFit/>
          </a:bodyPr>
          <a:lstStyle/>
          <a:p>
            <a:r>
              <a:rPr lang="en-IN" sz="2200" i="1" dirty="0">
                <a:solidFill>
                  <a:schemeClr val="tx1">
                    <a:lumMod val="75000"/>
                    <a:lumOff val="25000"/>
                  </a:schemeClr>
                </a:solidFill>
                <a:latin typeface="Liberation Mono"/>
              </a:rPr>
              <a:t>VALUES ( {expression </a:t>
            </a:r>
            <a:r>
              <a:rPr lang="en-IN" sz="2200" dirty="0">
                <a:solidFill>
                  <a:schemeClr val="bg1">
                    <a:lumMod val="50000"/>
                  </a:schemeClr>
                </a:solidFill>
                <a:latin typeface="Liberation Mono"/>
                <a:cs typeface="Arial" panose="020B0604020202020204" pitchFamily="34" charset="0"/>
              </a:rPr>
              <a:t>|</a:t>
            </a:r>
            <a:r>
              <a:rPr lang="en-IN" sz="2200" i="1" dirty="0">
                <a:solidFill>
                  <a:schemeClr val="tx1">
                    <a:lumMod val="75000"/>
                    <a:lumOff val="25000"/>
                  </a:schemeClr>
                </a:solidFill>
                <a:latin typeface="Liberation Mono"/>
              </a:rPr>
              <a:t> default } )</a:t>
            </a:r>
            <a:endParaRPr lang="en-IN" sz="2200" i="1" dirty="0">
              <a:solidFill>
                <a:schemeClr val="tx1">
                  <a:lumMod val="75000"/>
                  <a:lumOff val="25000"/>
                </a:schemeClr>
              </a:solidFill>
            </a:endParaRPr>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defPPr>
              <a:defRPr lang="en-US"/>
            </a:defPPr>
            <a:lvl1pPr>
              <a:defRPr sz="2200" i="1">
                <a:solidFill>
                  <a:schemeClr val="tx1">
                    <a:lumMod val="75000"/>
                    <a:lumOff val="25000"/>
                  </a:schemeClr>
                </a:solidFill>
                <a:latin typeface="Liberation Mono"/>
              </a:defRPr>
            </a:lvl1pPr>
          </a:lstStyle>
          <a:p>
            <a:r>
              <a:rPr lang="en-IN" dirty="0"/>
              <a:t>QUERY</a:t>
            </a:r>
          </a:p>
        </p:txBody>
      </p:sp>
    </p:spTree>
    <p:extLst>
      <p:ext uri="{BB962C8B-B14F-4D97-AF65-F5344CB8AC3E}">
        <p14:creationId xmlns:p14="http://schemas.microsoft.com/office/powerpoint/2010/main" val="39561509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FF0000"/>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FF0000"/>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t>
            </a:r>
            <a:r>
              <a:rPr lang="en-US" sz="2000" b="1" i="1" dirty="0">
                <a:latin typeface="Palatino Linotype" panose="02040502050505030304" pitchFamily="18" charset="0"/>
                <a:cs typeface="Arial" panose="020B0604020202020204" pitchFamily="34" charset="0"/>
              </a:rPr>
              <a:t>Alias, aggregate</a:t>
            </a:r>
            <a:r>
              <a:rPr lang="en-US" sz="2000" i="1" dirty="0">
                <a:latin typeface="Palatino Linotype" panose="02040502050505030304" pitchFamily="18" charset="0"/>
                <a:cs typeface="Arial" panose="020B0604020202020204" pitchFamily="34" charset="0"/>
              </a:rPr>
              <a:t> </a:t>
            </a:r>
            <a:r>
              <a:rPr lang="en-US" sz="2000" dirty="0">
                <a:latin typeface="Palatino Linotype" panose="02040502050505030304" pitchFamily="18" charset="0"/>
                <a:cs typeface="Arial" panose="020B0604020202020204" pitchFamily="34" charset="0"/>
              </a:rPr>
              <a:t>and </a:t>
            </a:r>
            <a:r>
              <a:rPr lang="en-US" sz="2000" b="1" i="1" dirty="0">
                <a:latin typeface="Palatino Linotype" panose="02040502050505030304" pitchFamily="18" charset="0"/>
                <a:cs typeface="Arial" panose="020B0604020202020204" pitchFamily="34" charset="0"/>
              </a:rPr>
              <a:t>window</a:t>
            </a:r>
            <a:r>
              <a:rPr lang="en-US" sz="2000" dirty="0">
                <a:latin typeface="Palatino Linotype" panose="02040502050505030304" pitchFamily="18" charset="0"/>
                <a:cs typeface="Arial" panose="020B0604020202020204" pitchFamily="34" charset="0"/>
              </a:rPr>
              <a:t> </a:t>
            </a:r>
            <a:r>
              <a:rPr lang="en-US" sz="2000" b="1" dirty="0">
                <a:latin typeface="Palatino Linotype" panose="02040502050505030304" pitchFamily="18" charset="0"/>
                <a:cs typeface="Arial" panose="020B0604020202020204" pitchFamily="34" charset="0"/>
              </a:rPr>
              <a:t>functions</a:t>
            </a:r>
            <a:r>
              <a:rPr lang="en-US" sz="2000" dirty="0">
                <a:latin typeface="Palatino Linotype" panose="02040502050505030304" pitchFamily="18" charset="0"/>
                <a:cs typeface="Arial" panose="020B0604020202020204" pitchFamily="34" charset="0"/>
              </a:rPr>
              <a:t>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780928"/>
            <a:ext cx="11161240"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i="1" dirty="0">
                <a:solidFill>
                  <a:srgbClr val="FF5D5D"/>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i="1" dirty="0">
                <a:solidFill>
                  <a:srgbClr val="FF5D5D"/>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i="1" dirty="0">
                <a:solidFill>
                  <a:srgbClr val="FF5D5D"/>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i="1" dirty="0">
                <a:solidFill>
                  <a:srgbClr val="FF5D5D"/>
                </a:solidFill>
                <a:latin typeface="Liberation Mono"/>
              </a:rPr>
              <a:t>dense_rank() over(</a:t>
            </a:r>
            <a:r>
              <a:rPr lang="en-US" dirty="0">
                <a:solidFill>
                  <a:srgbClr val="0077AA"/>
                </a:solidFill>
                <a:latin typeface="Liberation Mono"/>
              </a:rPr>
              <a:t>ORDER</a:t>
            </a:r>
            <a:r>
              <a:rPr lang="en-US" dirty="0">
                <a:solidFill>
                  <a:srgbClr val="FF0000"/>
                </a:solidFill>
                <a:latin typeface="Liberation Mono"/>
              </a:rPr>
              <a:t> </a:t>
            </a:r>
            <a:r>
              <a:rPr lang="en-US" dirty="0">
                <a:solidFill>
                  <a:srgbClr val="0077AA"/>
                </a:solidFill>
                <a:latin typeface="Liberation Mono"/>
              </a:rPr>
              <a:t>BY</a:t>
            </a:r>
            <a:r>
              <a:rPr lang="en-US" dirty="0">
                <a:solidFill>
                  <a:srgbClr val="FF0000"/>
                </a:solidFill>
                <a:latin typeface="Liberation Mono"/>
              </a:rPr>
              <a:t> </a:t>
            </a:r>
            <a:r>
              <a:rPr lang="en-US" dirty="0">
                <a:solidFill>
                  <a:srgbClr val="000000"/>
                </a:solidFill>
                <a:latin typeface="Liberation Mono"/>
              </a:rPr>
              <a:t>sal</a:t>
            </a:r>
            <a:r>
              <a:rPr lang="en-US" dirty="0">
                <a:solidFill>
                  <a:srgbClr val="803A69"/>
                </a:solidFill>
                <a:latin typeface="Liberation Mono"/>
              </a:rPr>
              <a:t> DESC</a:t>
            </a:r>
            <a:r>
              <a:rPr lang="en-US" i="1" dirty="0">
                <a:solidFill>
                  <a:srgbClr val="FF5D5D"/>
                </a:solidFill>
                <a:latin typeface="Liberation Mono"/>
              </a:rPr>
              <a:t>)</a:t>
            </a:r>
            <a:r>
              <a:rPr lang="en-US" dirty="0">
                <a:solidFill>
                  <a:srgbClr val="803A69"/>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i="1" dirty="0">
                <a:solidFill>
                  <a:srgbClr val="FF5D5D"/>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i="1" dirty="0">
                <a:solidFill>
                  <a:srgbClr val="FF5D5D"/>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i="1" dirty="0">
                <a:solidFill>
                  <a:srgbClr val="FF5D5D"/>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i="1" dirty="0">
                <a:solidFill>
                  <a:srgbClr val="FF5D5D"/>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i="1" dirty="0">
                <a:solidFill>
                  <a:srgbClr val="FF5D5D"/>
                </a:solidFill>
                <a:latin typeface="Liberation Mono"/>
              </a:rPr>
              <a:t>min</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i="1" dirty="0">
                <a:solidFill>
                  <a:srgbClr val="FF5D5D"/>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184482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tx2">
                    <a:lumMod val="60000"/>
                    <a:lumOff val="40000"/>
                  </a:schemeClr>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a:t>
            </a:r>
            <a:r>
              <a:rPr lang="en-IN" dirty="0">
                <a:solidFill>
                  <a:schemeClr val="bg1">
                    <a:lumMod val="50000"/>
                  </a:schemeClr>
                </a:solidFill>
                <a:latin typeface="Liberation Mono"/>
              </a:rPr>
              <a:t>R1</a:t>
            </a:r>
            <a:r>
              <a:rPr lang="en-IN" dirty="0">
                <a:latin typeface="Liberation Mono"/>
              </a:rPr>
              <a:t>, ename, sal  </a:t>
            </a:r>
            <a:r>
              <a:rPr lang="en-IN" dirty="0">
                <a:solidFill>
                  <a:srgbClr val="0077AA"/>
                </a:solidFill>
                <a:latin typeface="Liberation Mono"/>
              </a:rPr>
              <a:t>AS</a:t>
            </a:r>
            <a:r>
              <a:rPr lang="en-IN" dirty="0">
                <a:latin typeface="Liberation Mono"/>
              </a:rPr>
              <a:t> </a:t>
            </a:r>
            <a:r>
              <a:rPr lang="en-IN" dirty="0">
                <a:solidFill>
                  <a:schemeClr val="bg1">
                    <a:lumMod val="50000"/>
                  </a:schemeClr>
                </a:solidFill>
                <a:latin typeface="Liberation Mono"/>
              </a:rPr>
              <a:t>salary</a:t>
            </a:r>
            <a:r>
              <a:rPr lang="en-IN" dirty="0">
                <a:latin typeface="Liberation Mono"/>
              </a:rPr>
              <a:t>  </a:t>
            </a:r>
            <a:r>
              <a:rPr lang="en-IN" dirty="0">
                <a:solidFill>
                  <a:srgbClr val="0077AA"/>
                </a:solidFill>
                <a:latin typeface="Liberation Mono"/>
              </a:rPr>
              <a:t>FROM</a:t>
            </a:r>
            <a:r>
              <a:rPr lang="en-IN" dirty="0">
                <a:latin typeface="Liberation Mono"/>
              </a:rPr>
              <a:t> emp QUALIFY(salary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3000</a:t>
            </a:r>
            <a:r>
              <a:rPr lang="en-IN" dirty="0">
                <a:latin typeface="Liberation Mono"/>
              </a:rPr>
              <a:t>);</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err="1">
                <a:solidFill>
                  <a:srgbClr val="803A69"/>
                </a:solidFill>
                <a:latin typeface="Liberation Mono"/>
              </a:rPr>
              <a:t>fieldSeparator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fieldDelimiter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writeColumnHeader</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err="1">
                <a:solidFill>
                  <a:srgbClr val="803A69"/>
                </a:solidFill>
                <a:latin typeface="Liberation Mono"/>
              </a:rPr>
              <a:t>caseSensitiveColumnNames</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defPPr>
              <a:defRPr lang="en-US"/>
            </a:defPPr>
            <a:lvl1pPr>
              <a:defRPr sz="2200" i="1">
                <a:solidFill>
                  <a:schemeClr val="tx1">
                    <a:lumMod val="75000"/>
                    <a:lumOff val="25000"/>
                  </a:schemeClr>
                </a:solidFill>
                <a:latin typeface="Liberation Mono"/>
              </a:defRPr>
            </a:lvl1pPr>
          </a:lstStyle>
          <a:p>
            <a:r>
              <a:rPr lang="en-IN" dirty="0"/>
              <a:t>DEFAULT ( { string </a:t>
            </a:r>
            <a:r>
              <a:rPr lang="en-IN" i="0" dirty="0"/>
              <a:t>|</a:t>
            </a:r>
            <a:r>
              <a:rPr lang="en-IN" dirty="0"/>
              <a:t> integer } )</a:t>
            </a:r>
          </a:p>
        </p:txBody>
      </p:sp>
    </p:spTree>
    <p:extLst>
      <p:ext uri="{BB962C8B-B14F-4D97-AF65-F5344CB8AC3E}">
        <p14:creationId xmlns:p14="http://schemas.microsoft.com/office/powerpoint/2010/main" val="37633410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endParaRPr lang="en-IN" sz="2000" dirty="0">
              <a:solidFill>
                <a:schemeClr val="tx1">
                  <a:lumMod val="75000"/>
                  <a:lumOff val="25000"/>
                </a:schemeClr>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defPPr>
              <a:defRPr lang="en-US"/>
            </a:defPPr>
            <a:lvl1pPr>
              <a:defRPr sz="2200" i="1">
                <a:solidFill>
                  <a:schemeClr val="tx1">
                    <a:lumMod val="75000"/>
                    <a:lumOff val="25000"/>
                  </a:schemeClr>
                </a:solidFill>
                <a:latin typeface="Liberation Mono"/>
              </a:defRPr>
            </a:lvl1pPr>
          </a:lstStyle>
          <a:p>
            <a:r>
              <a:rPr lang="en-IN" dirty="0"/>
              <a:t>VISIBLE </a:t>
            </a:r>
            <a:r>
              <a:rPr lang="en-IN" i="0" dirty="0"/>
              <a:t>|</a:t>
            </a:r>
            <a:r>
              <a:rPr lang="en-IN" dirty="0"/>
              <a:t> INVISIBLE</a:t>
            </a:r>
          </a:p>
        </p:txBody>
      </p:sp>
    </p:spTree>
    <p:extLst>
      <p:ext uri="{BB962C8B-B14F-4D97-AF65-F5344CB8AC3E}">
        <p14:creationId xmlns:p14="http://schemas.microsoft.com/office/powerpoint/2010/main" val="12408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may not have DEFAULT expressions.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0E20371-1CB2-23B8-41CA-DC6861EE5E2D}"/>
              </a:ext>
            </a:extLst>
          </p:cNvPr>
          <p:cNvSpPr txBox="1"/>
          <p:nvPr/>
        </p:nvSpPr>
        <p:spPr>
          <a:xfrm>
            <a:off x="203967" y="3250149"/>
            <a:ext cx="11784066" cy="923330"/>
          </a:xfrm>
          <a:prstGeom prst="rect">
            <a:avLst/>
          </a:prstGeom>
          <a:noFill/>
        </p:spPr>
        <p:txBody>
          <a:bodyPr wrap="square">
            <a:spAutoFit/>
          </a:bodyPr>
          <a:lstStyle/>
          <a:p>
            <a:r>
              <a:rPr lang="en-US" dirty="0">
                <a:solidFill>
                  <a:schemeClr val="bg2">
                    <a:lumMod val="10000"/>
                  </a:schemeClr>
                </a:solidFill>
                <a:latin typeface="Arial" panose="020B0604020202020204" pitchFamily="34" charset="0"/>
                <a:cs typeface="Arial" panose="020B0604020202020204" pitchFamily="34" charset="0"/>
              </a:rPr>
              <a:t>A generated column is a type of column that stores values calculated from an expression applied to data in other columns of the same table. The value of a generated column cannot be altered manually and is automatically updated whenever the data it depends on changes.</a:t>
            </a:r>
          </a:p>
        </p:txBody>
      </p:sp>
    </p:spTree>
    <p:extLst>
      <p:ext uri="{BB962C8B-B14F-4D97-AF65-F5344CB8AC3E}">
        <p14:creationId xmlns:p14="http://schemas.microsoft.com/office/powerpoint/2010/main" val="112611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911424" y="2996952"/>
            <a:ext cx="10936857"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 + comm));</a:t>
            </a:r>
          </a:p>
        </p:txBody>
      </p:sp>
      <p:sp>
        <p:nvSpPr>
          <p:cNvPr id="11" name="TextBox 10">
            <a:extLst>
              <a:ext uri="{FF2B5EF4-FFF2-40B4-BE49-F238E27FC236}">
                <a16:creationId xmlns:a16="http://schemas.microsoft.com/office/drawing/2014/main" id="{0AE19D8E-F5E0-B6EA-C9EA-204F9A9AD971}"/>
              </a:ext>
            </a:extLst>
          </p:cNvPr>
          <p:cNvSpPr txBox="1"/>
          <p:nvPr/>
        </p:nvSpPr>
        <p:spPr>
          <a:xfrm>
            <a:off x="407368" y="2276872"/>
            <a:ext cx="8423065"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pPr marL="457200" indent="-457200">
              <a:buFont typeface="+mj-lt"/>
              <a:buAutoNum type="arabicPeriod"/>
            </a:pPr>
            <a:r>
              <a:rPr lang="en-IN" sz="2200" dirty="0"/>
              <a:t>GENERATED ALWAYS AS ( { generatedColumnExpression } )</a:t>
            </a:r>
          </a:p>
        </p:txBody>
      </p:sp>
      <p:sp>
        <p:nvSpPr>
          <p:cNvPr id="13" name="TextBox 12">
            <a:extLst>
              <a:ext uri="{FF2B5EF4-FFF2-40B4-BE49-F238E27FC236}">
                <a16:creationId xmlns:a16="http://schemas.microsoft.com/office/drawing/2014/main" id="{D55B48BB-61F9-5495-C912-C29BD20331FB}"/>
              </a:ext>
            </a:extLst>
          </p:cNvPr>
          <p:cNvSpPr txBox="1"/>
          <p:nvPr/>
        </p:nvSpPr>
        <p:spPr>
          <a:xfrm>
            <a:off x="911424" y="5426841"/>
            <a:ext cx="1093686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i="1"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2" name="Group 1">
            <a:extLst>
              <a:ext uri="{FF2B5EF4-FFF2-40B4-BE49-F238E27FC236}">
                <a16:creationId xmlns:a16="http://schemas.microsoft.com/office/drawing/2014/main" id="{FA93D51E-0F9C-A282-BF18-6FEF3C79A60D}"/>
              </a:ext>
            </a:extLst>
          </p:cNvPr>
          <p:cNvGrpSpPr/>
          <p:nvPr/>
        </p:nvGrpSpPr>
        <p:grpSpPr>
          <a:xfrm>
            <a:off x="407368" y="4149080"/>
            <a:ext cx="11440916" cy="1058402"/>
            <a:chOff x="324728" y="3735415"/>
            <a:chExt cx="8495073" cy="1058402"/>
          </a:xfrm>
        </p:grpSpPr>
        <p:sp>
          <p:nvSpPr>
            <p:cNvPr id="12" name="TextBox 11">
              <a:extLst>
                <a:ext uri="{FF2B5EF4-FFF2-40B4-BE49-F238E27FC236}">
                  <a16:creationId xmlns:a16="http://schemas.microsoft.com/office/drawing/2014/main" id="{F24D08F1-AC92-762D-2DBB-0962AE746230}"/>
                </a:ext>
              </a:extLst>
            </p:cNvPr>
            <p:cNvSpPr txBox="1"/>
            <p:nvPr/>
          </p:nvSpPr>
          <p:spPr>
            <a:xfrm>
              <a:off x="324728" y="4362930"/>
              <a:ext cx="8495073"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pPr marL="457200" indent="-457200">
                <a:buFont typeface="+mj-lt"/>
                <a:buAutoNum type="arabicPeriod" startAt="2"/>
              </a:pPr>
              <a:r>
                <a:rPr lang="en-IN" sz="2200" dirty="0"/>
                <a:t>GENERATED ALWAYS AS ( { nextval('S1') } )</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3639692" y="3735415"/>
              <a:ext cx="2166179" cy="629974"/>
              <a:chOff x="3220727" y="3956375"/>
              <a:chExt cx="2166179" cy="629974"/>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3220727" y="4110168"/>
                <a:ext cx="454088" cy="476181"/>
                <a:chOff x="3220727" y="4110168"/>
                <a:chExt cx="454088"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3227952" y="4110168"/>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3220727" y="4110168"/>
                  <a:ext cx="45408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3674814" y="3956375"/>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cxnSp>
        <p:nvCxnSpPr>
          <p:cNvPr id="6" name="Straight Connector 5">
            <a:extLst>
              <a:ext uri="{FF2B5EF4-FFF2-40B4-BE49-F238E27FC236}">
                <a16:creationId xmlns:a16="http://schemas.microsoft.com/office/drawing/2014/main" id="{76BC68CC-3A5C-F536-05C9-6860B8C90CD8}"/>
              </a:ext>
            </a:extLst>
          </p:cNvPr>
          <p:cNvCxnSpPr/>
          <p:nvPr/>
        </p:nvCxnSpPr>
        <p:spPr>
          <a:xfrm>
            <a:off x="407368" y="3789040"/>
            <a:ext cx="1144091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12D3955-2705-7766-E98B-268FD0D7A314}"/>
              </a:ext>
            </a:extLst>
          </p:cNvPr>
          <p:cNvGrpSpPr/>
          <p:nvPr/>
        </p:nvGrpSpPr>
        <p:grpSpPr>
          <a:xfrm rot="10800000">
            <a:off x="8452808" y="1311584"/>
            <a:ext cx="2088232" cy="873824"/>
            <a:chOff x="4783757" y="3969201"/>
            <a:chExt cx="2088232" cy="873824"/>
          </a:xfrm>
        </p:grpSpPr>
        <p:grpSp>
          <p:nvGrpSpPr>
            <p:cNvPr id="9" name="Group 8">
              <a:extLst>
                <a:ext uri="{FF2B5EF4-FFF2-40B4-BE49-F238E27FC236}">
                  <a16:creationId xmlns:a16="http://schemas.microsoft.com/office/drawing/2014/main" id="{96ADA8C2-F68A-E9DA-A748-7ABDF55C1574}"/>
                </a:ext>
              </a:extLst>
            </p:cNvPr>
            <p:cNvGrpSpPr/>
            <p:nvPr/>
          </p:nvGrpSpPr>
          <p:grpSpPr>
            <a:xfrm>
              <a:off x="4783757" y="4113769"/>
              <a:ext cx="454086" cy="729256"/>
              <a:chOff x="4783757" y="4113769"/>
              <a:chExt cx="454086" cy="729256"/>
            </a:xfrm>
          </p:grpSpPr>
          <p:cxnSp>
            <p:nvCxnSpPr>
              <p:cNvPr id="14" name="Straight Arrow Connector 13">
                <a:extLst>
                  <a:ext uri="{FF2B5EF4-FFF2-40B4-BE49-F238E27FC236}">
                    <a16:creationId xmlns:a16="http://schemas.microsoft.com/office/drawing/2014/main" id="{1ADB5667-CD3B-2296-FCC6-D629D2AA816C}"/>
                  </a:ext>
                </a:extLst>
              </p:cNvPr>
              <p:cNvCxnSpPr>
                <a:cxnSpLocks/>
              </p:cNvCxnSpPr>
              <p:nvPr/>
            </p:nvCxnSpPr>
            <p:spPr>
              <a:xfrm rot="10800000" flipV="1">
                <a:off x="4799856" y="4113769"/>
                <a:ext cx="0" cy="7292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D00A23-BB50-C070-A7E3-471BEAC4141A}"/>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0371B37-3EE4-2921-EA9D-E4AACBE2B21D}"/>
                </a:ext>
              </a:extLst>
            </p:cNvPr>
            <p:cNvSpPr txBox="1"/>
            <p:nvPr/>
          </p:nvSpPr>
          <p:spPr>
            <a:xfrm rot="10800000">
              <a:off x="5159896" y="3969201"/>
              <a:ext cx="1712093"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 </a:t>
            </a:r>
            <a:r>
              <a:rPr lang="en-US" sz="2000" dirty="0">
                <a:latin typeface="Liberation Mono"/>
              </a:rPr>
              <a:t>[</a:t>
            </a:r>
            <a:r>
              <a:rPr lang="en-US" sz="2000" i="1" dirty="0">
                <a:solidFill>
                  <a:schemeClr val="accent4">
                    <a:lumMod val="50000"/>
                  </a:schemeClr>
                </a:solidFill>
                <a:latin typeface="Liberation Mono"/>
              </a:rPr>
              <a:t> </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810106"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215991"/>
          </a:xfrm>
          <a:prstGeom prst="rect">
            <a:avLst/>
          </a:prstGeom>
          <a:noFill/>
        </p:spPr>
        <p:txBody>
          <a:bodyPr wrap="square">
            <a:spAutoFit/>
          </a:bodyPr>
          <a:lstStyle/>
          <a:p>
            <a:r>
              <a:rPr lang="en-US" sz="2200" i="1" dirty="0">
                <a:solidFill>
                  <a:schemeClr val="accent4">
                    <a:lumMod val="50000"/>
                  </a:schemeClr>
                </a:solidFill>
                <a:latin typeface="Liberation Mono"/>
              </a:rPr>
              <a:t>sequenceOption</a:t>
            </a: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62789"/>
            <a:ext cx="1152128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215991"/>
          </a:xfrm>
          <a:prstGeom prst="rect">
            <a:avLst/>
          </a:prstGeom>
          <a:noFill/>
        </p:spPr>
        <p:txBody>
          <a:bodyPr wrap="square">
            <a:spAutoFit/>
          </a:bodyPr>
          <a:lstStyle/>
          <a:p>
            <a:r>
              <a:rPr lang="en-US" sz="2200" i="1" dirty="0">
                <a:solidFill>
                  <a:schemeClr val="accent4">
                    <a:lumMod val="50000"/>
                  </a:schemeClr>
                </a:solidFill>
                <a:latin typeface="Liberation Mono"/>
              </a:rPr>
              <a:t>sequenceOption</a:t>
            </a: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129406"/>
            <a:ext cx="8198078" cy="769441"/>
          </a:xfrm>
          <a:prstGeom prst="rect">
            <a:avLst/>
          </a:prstGeom>
          <a:solidFill>
            <a:schemeClr val="accent1">
              <a:lumMod val="50000"/>
            </a:schemeClr>
          </a:solidFill>
        </p:spPr>
        <p:txBody>
          <a:bodyPr wrap="none">
            <a:spAutoFit/>
          </a:bodyPr>
          <a:lstStyle/>
          <a:p>
            <a:pPr marL="285750" indent="-285750">
              <a:buFont typeface="Wingdings" panose="05000000000000000000" pitchFamily="2" charset="2"/>
              <a:buChar char="v"/>
            </a:pPr>
            <a:r>
              <a:rPr lang="en-IN" dirty="0">
                <a:solidFill>
                  <a:srgbClr val="FFFF00"/>
                </a:solidFill>
                <a:latin typeface="Consolas" panose="020B0609020204030204" pitchFamily="49" charset="0"/>
                <a:ea typeface="Calibri" panose="020F0502020204030204" pitchFamily="34" charset="0"/>
              </a:rPr>
              <a:t>GOTO Home/Desktop/</a:t>
            </a:r>
            <a:r>
              <a:rPr lang="en-IN" dirty="0" err="1">
                <a:solidFill>
                  <a:srgbClr val="FFFF00"/>
                </a:solidFill>
                <a:latin typeface="Consolas" panose="020B0609020204030204" pitchFamily="49" charset="0"/>
                <a:ea typeface="Calibri" panose="020F0502020204030204" pitchFamily="34" charset="0"/>
              </a:rPr>
              <a:t>noSQL</a:t>
            </a:r>
            <a:r>
              <a:rPr lang="en-IN" dirty="0">
                <a:solidFill>
                  <a:srgbClr val="FFFF00"/>
                </a:solidFill>
                <a:latin typeface="Consolas" panose="020B0609020204030204" pitchFamily="49" charset="0"/>
                <a:ea typeface="Calibri" panose="020F0502020204030204" pitchFamily="34" charset="0"/>
              </a:rPr>
              <a:t>/h2-2023-09-17/bin$ ./h2.sh</a:t>
            </a:r>
          </a:p>
          <a:p>
            <a:pPr marL="171450" indent="-171450">
              <a:buFont typeface="Wingdings" panose="05000000000000000000" pitchFamily="2" charset="2"/>
              <a:buChar char="v"/>
            </a:pPr>
            <a:endParaRPr lang="en-IN" sz="800" dirty="0">
              <a:solidFill>
                <a:srgbClr val="FFFF00"/>
              </a:solidFill>
              <a:latin typeface="Consolas" panose="020B0609020204030204" pitchFamily="49" charset="0"/>
              <a:ea typeface="Calibri" panose="020F0502020204030204" pitchFamily="34" charset="0"/>
            </a:endParaRPr>
          </a:p>
          <a:p>
            <a:pPr marL="285750" indent="-285750">
              <a:buFont typeface="Wingdings" panose="05000000000000000000" pitchFamily="2" charset="2"/>
              <a:buChar char="v"/>
            </a:pPr>
            <a:r>
              <a:rPr lang="en-IN" dirty="0">
                <a:solidFill>
                  <a:srgbClr val="FFFF00"/>
                </a:solidFill>
                <a:latin typeface="Consolas" panose="020B0609020204030204" pitchFamily="49" charset="0"/>
                <a:ea typeface="Calibri" panose="020F0502020204030204" pitchFamily="34" charset="0"/>
              </a:rPr>
              <a:t>GOTO </a:t>
            </a:r>
            <a:r>
              <a:rPr lang="pt-BR" dirty="0">
                <a:solidFill>
                  <a:srgbClr val="FFFF00"/>
                </a:solidFill>
                <a:latin typeface="Consolas" panose="020B0609020204030204" pitchFamily="49" charset="0"/>
                <a:ea typeface="Calibri" panose="020F0502020204030204" pitchFamily="34" charset="0"/>
              </a:rPr>
              <a:t>C:\Program Files (x86)\H2\bin\h2.bat (run the .bat file)</a:t>
            </a:r>
            <a:endParaRPr lang="en-IN"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028253"/>
            <a:ext cx="7344816" cy="5514469"/>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220211" y="5053816"/>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nextval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7691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nextval</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a:t>
            </a:r>
            <a:r>
              <a:rPr lang="en-US" sz="2000" dirty="0">
                <a:latin typeface="Liberation Mono"/>
              </a:rPr>
              <a:t>'</a:t>
            </a:r>
            <a:r>
              <a:rPr lang="en-IN" sz="2000" i="1" dirty="0">
                <a:solidFill>
                  <a:srgbClr val="39AE0A"/>
                </a:solidFill>
                <a:latin typeface="Liberation Mono"/>
              </a:rPr>
              <a:t>sequenceName</a:t>
            </a:r>
            <a:r>
              <a:rPr lang="en-US" sz="2000" dirty="0">
                <a:latin typeface="Liberation Mono"/>
              </a:rPr>
              <a:t>'</a:t>
            </a:r>
            <a:r>
              <a:rPr lang="en-IN" sz="2000" dirty="0">
                <a:solidFill>
                  <a:srgbClr val="000000"/>
                </a:solidFill>
                <a:latin typeface="Liberation Mono"/>
              </a:rPr>
              <a:t>)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chemeClr val="tx1">
                    <a:lumMod val="75000"/>
                    <a:lumOff val="25000"/>
                  </a:schemeClr>
                </a:solidFill>
                <a:latin typeface="Liberation Mono"/>
              </a:rPr>
              <a:t>GENERATED ALWAYS AS ( </a:t>
            </a:r>
            <a:r>
              <a:rPr lang="en-IN" sz="2200" i="1" dirty="0">
                <a:solidFill>
                  <a:schemeClr val="tx1">
                    <a:lumMod val="75000"/>
                    <a:lumOff val="25000"/>
                  </a:schemeClr>
                </a:solidFill>
                <a:latin typeface="Liberation Mono"/>
              </a:rPr>
              <a:t>nextval(</a:t>
            </a:r>
            <a:r>
              <a:rPr lang="en-US" sz="2200" dirty="0">
                <a:solidFill>
                  <a:schemeClr val="tx1">
                    <a:lumMod val="75000"/>
                    <a:lumOff val="25000"/>
                  </a:schemeClr>
                </a:solidFill>
                <a:latin typeface="Liberation Mono"/>
              </a:rPr>
              <a:t>'</a:t>
            </a:r>
            <a:r>
              <a:rPr lang="en-IN" sz="2200" i="1" dirty="0">
                <a:solidFill>
                  <a:srgbClr val="39AE0A"/>
                </a:solidFill>
                <a:latin typeface="Liberation Mono"/>
              </a:rPr>
              <a:t>sequenceName</a:t>
            </a:r>
            <a:r>
              <a:rPr lang="en-US" sz="2200" dirty="0">
                <a:solidFill>
                  <a:schemeClr val="tx1">
                    <a:lumMod val="75000"/>
                    <a:lumOff val="25000"/>
                  </a:schemeClr>
                </a:solidFill>
                <a:latin typeface="Liberation Mono"/>
              </a:rPr>
              <a:t>'</a:t>
            </a:r>
            <a:r>
              <a:rPr lang="en-IN" sz="2200" i="1" dirty="0">
                <a:solidFill>
                  <a:schemeClr val="tx1">
                    <a:lumMod val="75000"/>
                    <a:lumOff val="25000"/>
                  </a:schemeClr>
                </a:solidFill>
                <a:latin typeface="Liberation Mono"/>
              </a:rPr>
              <a:t>)</a:t>
            </a:r>
            <a:r>
              <a:rPr lang="en-IN" sz="2200" dirty="0">
                <a:solidFill>
                  <a:schemeClr val="tx1">
                    <a:lumMod val="75000"/>
                    <a:lumOff val="25000"/>
                  </a:schemeClr>
                </a:solidFill>
                <a:latin typeface="Liberation Mono"/>
              </a:rPr>
              <a:t> )</a:t>
            </a:r>
            <a:endParaRPr lang="en-IN" sz="2200" dirty="0">
              <a:solidFill>
                <a:schemeClr val="tx1">
                  <a:lumMod val="75000"/>
                  <a:lumOff val="25000"/>
                </a:schemeClr>
              </a:solidFill>
            </a:endParaRPr>
          </a:p>
        </p:txBody>
      </p:sp>
      <p:grpSp>
        <p:nvGrpSpPr>
          <p:cNvPr id="2" name="Group 1">
            <a:extLst>
              <a:ext uri="{FF2B5EF4-FFF2-40B4-BE49-F238E27FC236}">
                <a16:creationId xmlns:a16="http://schemas.microsoft.com/office/drawing/2014/main" id="{7FFC916E-84A0-EA9D-CE50-3D3290B3FC0F}"/>
              </a:ext>
            </a:extLst>
          </p:cNvPr>
          <p:cNvGrpSpPr/>
          <p:nvPr/>
        </p:nvGrpSpPr>
        <p:grpSpPr>
          <a:xfrm>
            <a:off x="334963" y="2564904"/>
            <a:ext cx="11521280" cy="1015663"/>
            <a:chOff x="334963" y="3233160"/>
            <a:chExt cx="11521280" cy="1015663"/>
          </a:xfrm>
        </p:grpSpPr>
        <p:sp>
          <p:nvSpPr>
            <p:cNvPr id="13" name="TextBox 12">
              <a:extLst>
                <a:ext uri="{FF2B5EF4-FFF2-40B4-BE49-F238E27FC236}">
                  <a16:creationId xmlns:a16="http://schemas.microsoft.com/office/drawing/2014/main" id="{D55B48BB-61F9-5495-C912-C29BD20331FB}"/>
                </a:ext>
              </a:extLst>
            </p:cNvPr>
            <p:cNvSpPr txBox="1"/>
            <p:nvPr/>
          </p:nvSpPr>
          <p:spPr>
            <a:xfrm>
              <a:off x="334963" y="3879491"/>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i="1"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6960096" y="3233160"/>
              <a:ext cx="2117414" cy="646331"/>
              <a:chOff x="4639741" y="3978930"/>
              <a:chExt cx="2117414"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639741" y="4149080"/>
                <a:ext cx="454086" cy="476181"/>
                <a:chOff x="4639741" y="4149080"/>
                <a:chExt cx="454086"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655840" y="4149080"/>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4639741"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045063" y="3978930"/>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spTree>
    <p:extLst>
      <p:ext uri="{BB962C8B-B14F-4D97-AF65-F5344CB8AC3E}">
        <p14:creationId xmlns:p14="http://schemas.microsoft.com/office/powerpoint/2010/main" val="2352415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r>
              <a:rPr lang="en-IN" sz="2200" dirty="0"/>
              <a:t>(columnName baseDataType ARRAY</a:t>
            </a:r>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r>
              <a:rPr lang="en-IN" sz="2200" dirty="0"/>
              <a:t>(columnName baseDataType ARRAY [size]</a:t>
            </a:r>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chemeClr val="accent6">
                    <a:lumMod val="60000"/>
                    <a:lumOff val="40000"/>
                  </a:schemeClr>
                </a:solidFill>
                <a:latin typeface="Liberation Mono"/>
              </a:rPr>
              <a:t>TRUE</a:t>
            </a:r>
            <a:r>
              <a:rPr lang="en-US" dirty="0">
                <a:latin typeface="Liberation Mono"/>
              </a:rPr>
              <a:t>, </a:t>
            </a:r>
            <a:r>
              <a:rPr lang="en-US" dirty="0">
                <a:solidFill>
                  <a:schemeClr val="accent6">
                    <a:lumMod val="60000"/>
                    <a:lumOff val="40000"/>
                  </a:schemeClr>
                </a:solidFill>
                <a:latin typeface="Liberation Mono"/>
              </a:rPr>
              <a:t>FALSE</a:t>
            </a:r>
            <a:r>
              <a:rPr lang="en-US" dirty="0">
                <a:latin typeface="Liberation Mono"/>
              </a:rPr>
              <a:t>],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array functions</a:t>
            </a:r>
          </a:p>
        </p:txBody>
      </p:sp>
    </p:spTree>
    <p:extLst>
      <p:ext uri="{BB962C8B-B14F-4D97-AF65-F5344CB8AC3E}">
        <p14:creationId xmlns:p14="http://schemas.microsoft.com/office/powerpoint/2010/main" val="635197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66523777"/>
              </p:ext>
            </p:extLst>
          </p:nvPr>
        </p:nvGraphicFramePr>
        <p:xfrm>
          <a:off x="191344" y="706204"/>
          <a:ext cx="11763149" cy="5890435"/>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endParaRPr kumimoji="0" lang="en-US" sz="600" kern="1200" dirty="0">
                        <a:solidFill>
                          <a:schemeClr val="tx1"/>
                        </a:solidFill>
                        <a:latin typeface="Liberation Mono"/>
                        <a:ea typeface="+mn-ea"/>
                        <a:cs typeface="+mn-cs"/>
                      </a:endParaRPr>
                    </a:p>
                    <a:p>
                      <a:pPr>
                        <a:spcAft>
                          <a:spcPts val="0"/>
                        </a:spcAft>
                      </a:pPr>
                      <a:r>
                        <a:rPr kumimoji="0" lang="en-US"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CARDINALITY</a:t>
                      </a:r>
                      <a:r>
                        <a:rPr kumimoji="0" lang="en-US" sz="1800" kern="1200" dirty="0">
                          <a:solidFill>
                            <a:schemeClr val="tx1"/>
                          </a:solidFill>
                          <a:latin typeface="Liberation Mono"/>
                          <a:ea typeface="+mn-ea"/>
                          <a:cs typeface="+mn-cs"/>
                        </a:rPr>
                        <a:t>( arrayExpression )</a:t>
                      </a:r>
                    </a:p>
                    <a:p>
                      <a:pPr>
                        <a:spcAft>
                          <a:spcPts val="0"/>
                        </a:spcAft>
                      </a:pPr>
                      <a:r>
                        <a:rPr kumimoji="0" lang="en-US"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ARRAY_LENGTH</a:t>
                      </a:r>
                      <a:r>
                        <a:rPr kumimoji="0" lang="en-US" sz="1800" kern="1200" dirty="0">
                          <a:solidFill>
                            <a:schemeClr val="tx1"/>
                          </a:solidFill>
                          <a:latin typeface="Liberation Mono"/>
                          <a:ea typeface="+mn-ea"/>
                          <a:cs typeface="+mn-cs"/>
                        </a:rPr>
                        <a:t>( arrayExpression )</a:t>
                      </a:r>
                    </a:p>
                    <a:p>
                      <a:pPr>
                        <a:spcAft>
                          <a:spcPts val="0"/>
                        </a:spcAft>
                      </a:pPr>
                      <a:endParaRPr kumimoji="0" lang="en-US" sz="6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length of an array or JSON array. Returns NULL if the specified array is NULL.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ARRAY_CONTAINS </a:t>
                      </a:r>
                      <a:r>
                        <a:rPr kumimoji="0" lang="en-US" sz="1800" kern="1200" dirty="0">
                          <a:solidFill>
                            <a:schemeClr val="tx1"/>
                          </a:solidFill>
                          <a:latin typeface="Liberation Mono"/>
                          <a:ea typeface="+mn-ea"/>
                          <a:cs typeface="+mn-cs"/>
                        </a:rPr>
                        <a:t>( arrayExpression , value )</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a boolean TRUE if the array contains the value or FALSE if it does not contain it. Returns NULL if the specified array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577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kern="1200" dirty="0">
                          <a:solidFill>
                            <a:schemeClr val="tx1"/>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ARRAY_APPEND </a:t>
                      </a:r>
                      <a:r>
                        <a:rPr kumimoji="0" lang="en-US" sz="1800" kern="1200" dirty="0">
                          <a:solidFill>
                            <a:schemeClr val="tx1"/>
                          </a:solidFill>
                          <a:latin typeface="Liberation Mono"/>
                          <a:ea typeface="+mn-ea"/>
                          <a:cs typeface="+mn-cs"/>
                        </a:rPr>
                        <a:t>( arrayExpression , value )    </a:t>
                      </a:r>
                      <a:endParaRPr kumimoji="0" lang="en-US" sz="18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803A69"/>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rgbClr val="FF0000"/>
                          </a:solidFill>
                          <a:latin typeface="Liberation Mono"/>
                          <a:ea typeface="+mn-ea"/>
                          <a:cs typeface="+mn-cs"/>
                        </a:rPr>
                        <a:t>Deprecated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Append an element to the end of an array. Returns NULL if any parameter is NULL.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chemeClr val="tx1"/>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ARRAY_SLICE</a:t>
                      </a:r>
                      <a:r>
                        <a:rPr kumimoji="0" lang="en-US" sz="1800" kern="1200" dirty="0">
                          <a:solidFill>
                            <a:schemeClr val="tx1"/>
                          </a:solidFill>
                          <a:latin typeface="Liberation Mono"/>
                          <a:ea typeface="+mn-ea"/>
                          <a:cs typeface="+mn-cs"/>
                        </a:rPr>
                        <a:t>(arrayExpression, </a:t>
                      </a:r>
                      <a:r>
                        <a:rPr lang="en-US" sz="1800" kern="1200" dirty="0">
                          <a:solidFill>
                            <a:srgbClr val="990055"/>
                          </a:solidFill>
                          <a:latin typeface="Liberation Mono"/>
                          <a:ea typeface="+mn-ea"/>
                          <a:cs typeface="+mn-cs"/>
                        </a:rPr>
                        <a:t>lowerBoundInt</a:t>
                      </a:r>
                      <a:r>
                        <a:rPr kumimoji="0" lang="en-US" sz="1800" kern="1200" dirty="0">
                          <a:solidFill>
                            <a:schemeClr val="tx1"/>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latin typeface="Liberation Mono"/>
                          <a:ea typeface="+mn-ea"/>
                          <a:cs typeface="+mn-cs"/>
                        </a:rPr>
                        <a:t>                            </a:t>
                      </a:r>
                      <a:r>
                        <a:rPr lang="en-US" sz="1800" kern="1200" dirty="0">
                          <a:solidFill>
                            <a:srgbClr val="990055"/>
                          </a:solidFill>
                          <a:latin typeface="Liberation Mono"/>
                          <a:ea typeface="+mn-ea"/>
                          <a:cs typeface="+mn-cs"/>
                        </a:rPr>
                        <a:t>upperBoundInt</a:t>
                      </a:r>
                      <a:r>
                        <a:rPr kumimoji="0" lang="en-US"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elements from the array as specified by the lower and upper bound parameters. Both parameters are inclusive and the first element has index 1, i.e. ARRAY_SLICE(a, 2, 2) has only the second element. Returns NULL if any parameter is NULL or if an index is out of bounds.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latin typeface="Liberation Mono"/>
                          <a:ea typeface="+mn-ea"/>
                          <a:cs typeface="+mn-cs"/>
                        </a:rPr>
                        <a:t>  </a:t>
                      </a:r>
                      <a:r>
                        <a:rPr kumimoji="0" lang="en-IN" sz="1800" kern="1200" dirty="0">
                          <a:solidFill>
                            <a:srgbClr val="803A69"/>
                          </a:solidFill>
                          <a:latin typeface="Liberation Mono"/>
                          <a:ea typeface="+mn-ea"/>
                          <a:cs typeface="+mn-cs"/>
                        </a:rPr>
                        <a:t>TRIM_ARRAY</a:t>
                      </a:r>
                      <a:r>
                        <a:rPr kumimoji="0" lang="en-IN" sz="1800" kern="1200" dirty="0">
                          <a:solidFill>
                            <a:schemeClr val="tx1"/>
                          </a:solidFill>
                          <a:latin typeface="Liberation Mono"/>
                          <a:ea typeface="+mn-ea"/>
                          <a:cs typeface="+mn-cs"/>
                        </a:rPr>
                        <a:t>(arrayExpression, </a:t>
                      </a:r>
                      <a:r>
                        <a:rPr kumimoji="0" lang="en-IN" sz="1800" kern="1200" dirty="0">
                          <a:solidFill>
                            <a:srgbClr val="990055"/>
                          </a:solidFill>
                          <a:latin typeface="Liberation Mono"/>
                          <a:ea typeface="+mn-ea"/>
                          <a:cs typeface="+mn-cs"/>
                        </a:rPr>
                        <a:t>int</a:t>
                      </a:r>
                      <a:r>
                        <a:rPr kumimoji="0" lang="en-IN" sz="1800" kern="1200" dirty="0">
                          <a:solidFill>
                            <a:schemeClr val="tx1"/>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the specified number of elements from the end of the array. Returns NULL if second parameter is NULL or if first parameter is NULL and second parameter is not negative. Throws exception if second parameter is negative or larger than number of elements in array. Otherwise returns the truncated array.</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959355323"/>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997393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a:t>
            </a:r>
            <a:r>
              <a:rPr lang="en-US" b="1" i="0" dirty="0">
                <a:solidFill>
                  <a:srgbClr val="000000"/>
                </a:solidFill>
                <a:effectLst/>
                <a:latin typeface="Arial" panose="020B0604020202020204" pitchFamily="34" charset="0"/>
              </a:rPr>
              <a:t>will be present but the data will be lost</a:t>
            </a:r>
            <a:r>
              <a:rPr lang="en-US" b="0" i="0" dirty="0">
                <a:solidFill>
                  <a:srgbClr val="000000"/>
                </a:solidFill>
                <a:effectLst/>
                <a:latin typeface="Arial" panose="020B0604020202020204" pitchFamily="34" charset="0"/>
              </a:rPr>
              <a: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console commands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603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a:t>
            </a:r>
            <a:r>
              <a:rPr lang="en-US" b="1" i="0" dirty="0">
                <a:solidFill>
                  <a:srgbClr val="000000"/>
                </a:solidFill>
                <a:effectLst/>
                <a:latin typeface="Arial" panose="020B0604020202020204" pitchFamily="34" charset="0"/>
              </a:rPr>
              <a:t>table will be lost</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115D7B0F-9DD9-A9CD-8461-9E0EFC2EF096}"/>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446550"/>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endParaRPr lang="en-IN" sz="800" dirty="0">
              <a:solidFill>
                <a:schemeClr val="tx1">
                  <a:lumMod val="65000"/>
                  <a:lumOff val="35000"/>
                </a:schemeClr>
              </a:solidFill>
              <a:latin typeface="Liberation Mono"/>
            </a:endParaRPr>
          </a:p>
          <a:p>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416220"/>
            <a:ext cx="11526016" cy="289310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a:t>
            </a:r>
            <a:r>
              <a:rPr lang="en-US" dirty="0" err="1">
                <a:latin typeface="Liberation Mono"/>
              </a:rPr>
              <a:t>sal</a:t>
            </a:r>
            <a:r>
              <a:rPr lang="en-US" dirty="0">
                <a:latin typeface="Liberation Mono"/>
              </a:rPr>
              <a:t>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259399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COLUMN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COLUMN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COLUMN</a:t>
            </a:r>
            <a:r>
              <a:rPr lang="en-US" dirty="0">
                <a:latin typeface="Liberation Mono"/>
              </a:rPr>
              <a:t> (sal,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2294711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console commands</a:t>
            </a:r>
          </a:p>
        </p:txBody>
      </p:sp>
      <p:graphicFrame>
        <p:nvGraphicFramePr>
          <p:cNvPr id="2" name="Table 1"/>
          <p:cNvGraphicFramePr>
            <a:graphicFrameLocks noGrp="1"/>
          </p:cNvGraphicFramePr>
          <p:nvPr>
            <p:extLst>
              <p:ext uri="{D42A27DB-BD31-4B8C-83A1-F6EECF244321}">
                <p14:modId xmlns:p14="http://schemas.microsoft.com/office/powerpoint/2010/main" val="640085706"/>
              </p:ext>
            </p:extLst>
          </p:nvPr>
        </p:nvGraphicFramePr>
        <p:xfrm>
          <a:off x="119336" y="723136"/>
          <a:ext cx="11737304" cy="2849880"/>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2"/>
                    </a:ext>
                  </a:extLst>
                </a:gridCol>
              </a:tblGrid>
              <a:tr h="281384">
                <a:tc>
                  <a:txBody>
                    <a:bodyPr/>
                    <a:lstStyle/>
                    <a:p>
                      <a:pPr algn="l"/>
                      <a:r>
                        <a:rPr kumimoji="0" lang="en-US" sz="1800" b="1" kern="1200" dirty="0">
                          <a:solidFill>
                            <a:schemeClr val="tx1"/>
                          </a:solidFill>
                          <a:latin typeface="Arial" panose="020B0604020202020204" pitchFamily="34" charset="0"/>
                          <a:ea typeface="+mn-ea"/>
                          <a:cs typeface="Arial" panose="020B0604020202020204" pitchFamily="34" charset="0"/>
                        </a:rPr>
                        <a:t>command(s)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r>
                        <a:rPr kumimoji="0" lang="en-IN" sz="1800" b="1" kern="1200" dirty="0">
                          <a:solidFill>
                            <a:schemeClr val="tx1"/>
                          </a:solidFill>
                          <a:latin typeface="Arial" panose="020B0604020202020204" pitchFamily="34" charset="0"/>
                          <a:ea typeface="+mn-ea"/>
                          <a:cs typeface="Arial" panose="020B0604020202020204" pitchFamily="34" charset="0"/>
                        </a:rPr>
                        <a:t>description</a:t>
                      </a:r>
                    </a:p>
                  </a:txBody>
                  <a:tcPr marL="91428" marR="91428"/>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 </a:t>
                      </a:r>
                      <a:r>
                        <a:rPr lang="en-IN" sz="1800" dirty="0">
                          <a:solidFill>
                            <a:schemeClr val="accent5">
                              <a:lumMod val="75000"/>
                            </a:schemeClr>
                          </a:solidFill>
                          <a:latin typeface="Arial" panose="020B0604020202020204" pitchFamily="34" charset="0"/>
                          <a:cs typeface="Arial" panose="020B0604020202020204" pitchFamily="34" charset="0"/>
                        </a:rPr>
                        <a:t>@</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autocommit_true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on;</a:t>
                      </a:r>
                    </a:p>
                    <a:p>
                      <a:r>
                        <a:rPr lang="en-IN" sz="6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@autocommit_false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off;</a:t>
                      </a:r>
                    </a:p>
                  </a:txBody>
                  <a:tcPr marL="91428" marR="91428" anchor="ctr"/>
                </a:tc>
                <a:tc>
                  <a:txBody>
                    <a:bodyPr/>
                    <a:lstStyle/>
                    <a:p>
                      <a:pPr algn="l"/>
                      <a:r>
                        <a:rPr lang="en-IN" sz="1800" dirty="0">
                          <a:latin typeface="Arial" panose="020B0604020202020204" pitchFamily="34" charset="0"/>
                          <a:cs typeface="Arial" panose="020B0604020202020204" pitchFamily="34" charset="0"/>
                        </a:rPr>
                        <a:t> Enable or disable autocommit.</a:t>
                      </a:r>
                    </a:p>
                  </a:txBody>
                  <a:tcPr marL="91428" marR="91428" anchor="ctr"/>
                </a:tc>
                <a:extLst>
                  <a:ext uri="{0D108BD9-81ED-4DB2-BD59-A6C34878D82A}">
                    <a16:rowId xmlns:a16="http://schemas.microsoft.com/office/drawing/2014/main" val="10001"/>
                  </a:ext>
                </a:extLst>
              </a:tr>
              <a:tr h="370840">
                <a:tc>
                  <a:txBody>
                    <a:bodyPr/>
                    <a:lstStyle/>
                    <a:p>
                      <a:r>
                        <a:rPr kumimoji="0" lang="en-IN" b="0" i="0" kern="1200" dirty="0">
                          <a:solidFill>
                            <a:schemeClr val="tx1"/>
                          </a:solidFill>
                          <a:effectLst/>
                          <a:latin typeface="Arial" panose="020B0604020202020204" pitchFamily="34" charset="0"/>
                          <a:ea typeface="+mn-ea"/>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@tables</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91428" marR="91428" anchor="ctr"/>
                </a:tc>
                <a:tc>
                  <a:txBody>
                    <a:bodyPr/>
                    <a:lstStyle/>
                    <a:p>
                      <a:r>
                        <a:rPr lang="en-US" sz="1800" dirty="0">
                          <a:latin typeface="Arial" panose="020B0604020202020204" pitchFamily="34" charset="0"/>
                          <a:cs typeface="Arial" panose="020B0604020202020204" pitchFamily="34" charset="0"/>
                        </a:rPr>
                        <a:t> List all table names from all schema</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@list</a:t>
                      </a:r>
                      <a:r>
                        <a:rPr lang="en-IN" sz="1800" dirty="0">
                          <a:latin typeface="Arial" panose="020B0604020202020204" pitchFamily="34" charset="0"/>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a:t>
                      </a:r>
                      <a:r>
                        <a:rPr lang="en-IN" sz="1600" dirty="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87313" indent="-87313"/>
                      <a:r>
                        <a:rPr kumimoji="0" lang="en-US" b="0" i="0" kern="1200" dirty="0">
                          <a:solidFill>
                            <a:schemeClr val="tx1"/>
                          </a:solidFill>
                          <a:effectLst/>
                          <a:latin typeface="Arial" panose="020B0604020202020204" pitchFamily="34" charset="0"/>
                          <a:ea typeface="+mn-ea"/>
                          <a:cs typeface="Arial" panose="020B0604020202020204" pitchFamily="34" charset="0"/>
                        </a:rPr>
                        <a:t> Show the result set in list format (each column on its own line,    with row numbers).</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@maxrows </a:t>
                      </a:r>
                      <a:r>
                        <a:rPr lang="en-IN" sz="1800" dirty="0">
                          <a:latin typeface="Arial" panose="020B0604020202020204" pitchFamily="34" charset="0"/>
                          <a:cs typeface="Arial" panose="020B0604020202020204" pitchFamily="34" charset="0"/>
                        </a:rPr>
                        <a:t>&lt;</a:t>
                      </a:r>
                      <a:r>
                        <a:rPr lang="en-IN" sz="1800" dirty="0">
                          <a:solidFill>
                            <a:srgbClr val="C00000"/>
                          </a:solidFill>
                          <a:latin typeface="Arial" panose="020B0604020202020204" pitchFamily="34" charset="0"/>
                          <a:cs typeface="Arial" panose="020B0604020202020204" pitchFamily="34" charset="0"/>
                        </a:rPr>
                        <a:t>n</a:t>
                      </a:r>
                      <a:r>
                        <a:rPr lang="en-IN" sz="1800" dirty="0">
                          <a:latin typeface="Arial" panose="020B0604020202020204" pitchFamily="34" charset="0"/>
                          <a:cs typeface="Arial" panose="020B0604020202020204" pitchFamily="34" charset="0"/>
                        </a:rPr>
                        <a:t>&gt;;</a:t>
                      </a:r>
                    </a:p>
                  </a:txBody>
                  <a:tcPr marL="91428" marR="91428" anchor="ctr"/>
                </a:tc>
                <a:tc>
                  <a:txBody>
                    <a:bodyPr/>
                    <a:lstStyle/>
                    <a:p>
                      <a:pPr algn="l"/>
                      <a:r>
                        <a:rPr kumimoji="0" lang="en-US" b="0" i="0" kern="1200" dirty="0">
                          <a:solidFill>
                            <a:schemeClr val="tx1"/>
                          </a:solidFill>
                          <a:effectLst/>
                          <a:latin typeface="Arial" panose="020B0604020202020204" pitchFamily="34" charset="0"/>
                          <a:ea typeface="+mn-ea"/>
                          <a:cs typeface="Arial" panose="020B0604020202020204" pitchFamily="34" charset="0"/>
                        </a:rPr>
                        <a:t> Set the maximum number of rows to display.</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pPr algn="l" fontAlgn="t"/>
                      <a:r>
                        <a:rPr lang="en-IN" dirty="0">
                          <a:effectLst/>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@history</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22860" marR="22860" marT="22860" marB="22860"/>
                </a:tc>
                <a:tc>
                  <a:txBody>
                    <a:bodyPr/>
                    <a:lstStyle/>
                    <a:p>
                      <a:pPr algn="l" fontAlgn="t"/>
                      <a:r>
                        <a:rPr lang="en-IN" dirty="0">
                          <a:effectLst/>
                          <a:latin typeface="Arial" panose="020B0604020202020204" pitchFamily="34" charset="0"/>
                          <a:cs typeface="Arial" panose="020B0604020202020204" pitchFamily="34" charset="0"/>
                        </a:rPr>
                        <a:t>  List the command history.</a:t>
                      </a:r>
                    </a:p>
                  </a:txBody>
                  <a:tcPr marL="22860" marR="22860" marT="22860" marB="2286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5725125"/>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11884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alterIdentityColumnOption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alterIdentityColumnOption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ON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ON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NOT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NOT NULL </a:t>
            </a:r>
            <a:r>
              <a:rPr lang="en-IN" sz="2000" dirty="0">
                <a:solidFill>
                  <a:schemeClr val="tx1">
                    <a:lumMod val="75000"/>
                    <a:lumOff val="2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NULL</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newValueExpression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815882"/>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dirty="0">
                <a:solidFill>
                  <a:schemeClr val="accent4">
                    <a:lumMod val="50000"/>
                  </a:schemeClr>
                </a:solidFill>
                <a:latin typeface="Liberation Mono"/>
              </a:rPr>
              <a:t>(</a:t>
            </a:r>
            <a:r>
              <a:rPr lang="en-IN" sz="2200" i="1" dirty="0">
                <a:solidFill>
                  <a:schemeClr val="accent4">
                    <a:lumMod val="50000"/>
                  </a:schemeClr>
                </a:solidFill>
                <a:latin typeface="Liberation Mono"/>
              </a:rPr>
              <a:t>columnDefination</a:t>
            </a:r>
            <a:r>
              <a:rPr lang="en-IN" sz="2200" dirty="0">
                <a:solidFill>
                  <a:schemeClr val="accent4">
                    <a:lumMod val="50000"/>
                  </a:schemeClr>
                </a:solidFill>
                <a:latin typeface="Liberation Mono"/>
              </a:rPr>
              <a:t>)</a:t>
            </a:r>
            <a:endParaRPr lang="en-IN" sz="22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555593"/>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78904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77500" lnSpcReduction="20000"/>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not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not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 </a:t>
            </a:r>
            <a:r>
              <a:rPr lang="en-IN" sz="2000" dirty="0">
                <a:solidFill>
                  <a:schemeClr val="tx1">
                    <a:lumMod val="75000"/>
                    <a:lumOff val="25000"/>
                  </a:schemeClr>
                </a:solidFill>
                <a:latin typeface="Liberation Mono"/>
              </a:rPr>
              <a:t>NOT NULL </a:t>
            </a:r>
            <a:r>
              <a:rPr lang="en-IN" sz="2000" dirty="0">
                <a:solidFill>
                  <a:schemeClr val="bg1">
                    <a:lumMod val="65000"/>
                  </a:schemeClr>
                </a:solidFill>
                <a:latin typeface="Liberation Mono"/>
                <a:cs typeface="Arial" panose="020B0604020202020204" pitchFamily="34" charset="0"/>
              </a:rPr>
              <a:t>| </a:t>
            </a:r>
            <a:r>
              <a:rPr lang="en-IN" sz="2000" dirty="0">
                <a:solidFill>
                  <a:schemeClr val="tx1">
                    <a:lumMod val="75000"/>
                    <a:lumOff val="25000"/>
                  </a:schemeClr>
                </a:solidFill>
                <a:latin typeface="Liberation Mono"/>
              </a:rPr>
              <a:t>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987641"/>
            <a:ext cx="11526016"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i="1"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15256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080554"/>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81642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2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4339650"/>
          </a:xfrm>
          <a:prstGeom prst="rect">
            <a:avLst/>
          </a:prstGeom>
          <a:noFill/>
        </p:spPr>
        <p:txBody>
          <a:bodyPr wrap="square">
            <a:spAutoFit/>
          </a:bodyPr>
          <a:lstStyle/>
          <a:p>
            <a:r>
              <a:rPr lang="en-US" sz="22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i="1" dirty="0">
                <a:solidFill>
                  <a:schemeClr val="tx1">
                    <a:lumMod val="75000"/>
                    <a:lumOff val="25000"/>
                  </a:schemeClr>
                </a:solidFill>
                <a:latin typeface="Liberation Mono"/>
              </a:rPr>
              <a:t>START</a:t>
            </a:r>
            <a:r>
              <a:rPr lang="en-US" i="1" dirty="0">
                <a:latin typeface="Liberation Mono"/>
                <a:cs typeface="Leelawadee UI Semilight" panose="020B0402040204020203" pitchFamily="34" charset="-34"/>
              </a:rPr>
              <a:t> </a:t>
            </a:r>
            <a:r>
              <a:rPr lang="en-US" i="1"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2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i="1" dirty="0">
                <a:solidFill>
                  <a:schemeClr val="tx1">
                    <a:lumMod val="75000"/>
                    <a:lumOff val="25000"/>
                  </a:schemeClr>
                </a:solidFill>
                <a:latin typeface="Liberation Mono"/>
              </a:rPr>
              <a:t>RESTART</a:t>
            </a:r>
            <a:r>
              <a:rPr lang="en-US" i="1" dirty="0">
                <a:latin typeface="Liberation Mono"/>
                <a:cs typeface="Leelawadee UI Semilight" panose="020B0402040204020203" pitchFamily="34" charset="-34"/>
              </a:rPr>
              <a:t> </a:t>
            </a:r>
            <a:r>
              <a:rPr lang="en-US" i="1"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200" dirty="0">
                <a:solidFill>
                  <a:schemeClr val="tx1">
                    <a:lumMod val="75000"/>
                    <a:lumOff val="25000"/>
                  </a:schemeClr>
                </a:solidFill>
                <a:latin typeface="Liberation Mono"/>
              </a:rPr>
              <a:t>SET</a:t>
            </a:r>
            <a:r>
              <a:rPr lang="en-US" sz="2200" dirty="0">
                <a:solidFill>
                  <a:schemeClr val="tx1">
                    <a:lumMod val="75000"/>
                    <a:lumOff val="25000"/>
                  </a:schemeClr>
                </a:solidFill>
                <a:latin typeface="Liberation Mono"/>
                <a:cs typeface="Leelawadee UI Semilight" panose="020B0402040204020203" pitchFamily="34" charset="-34"/>
              </a:rPr>
              <a:t> </a:t>
            </a:r>
            <a:r>
              <a:rPr lang="en-US" sz="2200" i="1" dirty="0">
                <a:solidFill>
                  <a:schemeClr val="accent4">
                    <a:lumMod val="50000"/>
                  </a:schemeClr>
                </a:solidFill>
                <a:latin typeface="Liberation Mono"/>
                <a:cs typeface="Leelawadee UI Semilight" panose="020B0402040204020203" pitchFamily="34" charset="-34"/>
              </a:rPr>
              <a:t>basicSequenceOption</a:t>
            </a:r>
            <a:endParaRPr lang="en-US" sz="2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i="1"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i="1"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C1C69BD-AE30-6C29-5591-24E84D1C1E0F}"/>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5584993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56662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2133132"/>
            <a:ext cx="99060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@TABLES;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 </a:t>
            </a:r>
            <a:r>
              <a:rPr lang="en-IN" sz="2000" dirty="0">
                <a:solidFill>
                  <a:srgbClr val="0077AA"/>
                </a:solidFill>
                <a:latin typeface="Liberation Mono"/>
              </a:rPr>
              <a:t>TABLES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@TABLES </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612201"/>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5268385"/>
            <a:ext cx="8839200"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760331"/>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The PRIMARY KEY should be given after GENERATED ALWAYS.</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200" u="sng"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solidFill>
                  <a:schemeClr val="tx1">
                    <a:lumMod val="50000"/>
                    <a:lumOff val="50000"/>
                  </a:schemeClr>
                </a:solidFill>
                <a:latin typeface="Liberation Mono"/>
              </a:rPr>
              <a:t>constraint constraint-name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200" u="sng"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solidFill>
                  <a:schemeClr val="accent4">
                    <a:lumMod val="75000"/>
                  </a:schemeClr>
                </a:solidFill>
                <a:latin typeface="Liberation Mono"/>
              </a:rPr>
              <a:t>constraint</a:t>
            </a:r>
            <a:r>
              <a:rPr lang="en-IN" sz="2000" i="1" dirty="0">
                <a:latin typeface="Liberation Mono"/>
              </a:rPr>
              <a: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201324"/>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200" u="sng"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solidFill>
                  <a:srgbClr val="FD8603"/>
                </a:solidFill>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solidFill>
                  <a:srgbClr val="FD8603"/>
                </a:solidFill>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200" u="sng"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solidFill>
                  <a:srgbClr val="FD8603"/>
                </a:solidFill>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200" u="sng"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200" u="sng"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062651"/>
          </a:xfrm>
          <a:prstGeom prst="rect">
            <a:avLst/>
          </a:prstGeom>
          <a:noFill/>
        </p:spPr>
        <p:txBody>
          <a:bodyPr wrap="square">
            <a:spAutoFit/>
          </a:bodyPr>
          <a:lstStyle/>
          <a:p>
            <a:r>
              <a:rPr lang="en-US" sz="2200" u="sng"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sz="2400" u="sng"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200" u="sng"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401205"/>
          </a:xfrm>
          <a:prstGeom prst="rect">
            <a:avLst/>
          </a:prstGeom>
        </p:spPr>
        <p:txBody>
          <a:bodyPr wrap="square">
            <a:spAutoFit/>
          </a:bodyPr>
          <a:lstStyle/>
          <a:p>
            <a:r>
              <a:rPr lang="en-IN" sz="2200" u="sng"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pPr marL="719138" indent="-719138"/>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200" u="sng"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200" u="sng"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200" u="sng"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fk_deptno</a:t>
            </a:r>
            <a:r>
              <a:rPr lang="en-US" dirty="0">
                <a:solidFill>
                  <a:schemeClr val="tx1">
                    <a:lumMod val="50000"/>
                    <a:lumOff val="50000"/>
                  </a:schemeClr>
                </a:solidFill>
                <a:latin typeface="Liberation Mono"/>
              </a:rPr>
              <a:t>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fk_deptno</a:t>
            </a:r>
            <a:r>
              <a:rPr lang="en-US" dirty="0">
                <a:solidFill>
                  <a:schemeClr val="tx1">
                    <a:lumMod val="50000"/>
                    <a:lumOff val="50000"/>
                  </a:schemeClr>
                </a:solidFill>
                <a:latin typeface="Liberation Mono"/>
              </a:rPr>
              <a:t>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fk_deptno</a:t>
            </a:r>
            <a:r>
              <a:rPr lang="en-US" dirty="0">
                <a:solidFill>
                  <a:schemeClr val="tx1">
                    <a:lumMod val="50000"/>
                    <a:lumOff val="50000"/>
                  </a:schemeClr>
                </a:solidFill>
                <a:latin typeface="Liberation Mono"/>
              </a:rPr>
              <a:t>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1916832"/>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157192"/>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212976"/>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65313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789040"/>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B83DD0C6-05D6-EAA0-B4EF-7B381D23E362}"/>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B93AF3D9-606F-9D34-9BB2-3C1CEA8B4B1C}"/>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Tree>
    <p:extLst>
      <p:ext uri="{BB962C8B-B14F-4D97-AF65-F5344CB8AC3E}">
        <p14:creationId xmlns:p14="http://schemas.microsoft.com/office/powerpoint/2010/main" val="21412243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tableName1, tableName2,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54981</TotalTime>
  <Words>20166</Words>
  <Application>Microsoft Office PowerPoint</Application>
  <PresentationFormat>Widescreen</PresentationFormat>
  <Paragraphs>2652</Paragraphs>
  <Slides>222</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222</vt:i4>
      </vt:variant>
    </vt:vector>
  </HeadingPairs>
  <TitlesOfParts>
    <vt:vector size="239"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12298</cp:revision>
  <dcterms:created xsi:type="dcterms:W3CDTF">2015-10-09T06:09:34Z</dcterms:created>
  <dcterms:modified xsi:type="dcterms:W3CDTF">2024-01-25T04:14:35Z</dcterms:modified>
</cp:coreProperties>
</file>