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77"/>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344" r:id="rId40"/>
    <p:sldId id="1345" r:id="rId41"/>
    <p:sldId id="1165" r:id="rId42"/>
    <p:sldId id="1166" r:id="rId43"/>
    <p:sldId id="1198" r:id="rId44"/>
    <p:sldId id="1199" r:id="rId45"/>
    <p:sldId id="1140" r:id="rId46"/>
    <p:sldId id="1141" r:id="rId47"/>
    <p:sldId id="1163" r:id="rId48"/>
    <p:sldId id="1164" r:id="rId49"/>
    <p:sldId id="1284" r:id="rId50"/>
    <p:sldId id="1285" r:id="rId51"/>
    <p:sldId id="1334" r:id="rId52"/>
    <p:sldId id="1335" r:id="rId53"/>
    <p:sldId id="1282" r:id="rId54"/>
    <p:sldId id="1283" r:id="rId55"/>
    <p:sldId id="1228" r:id="rId56"/>
    <p:sldId id="1229" r:id="rId57"/>
    <p:sldId id="1171" r:id="rId58"/>
    <p:sldId id="1172" r:id="rId59"/>
    <p:sldId id="1167" r:id="rId60"/>
    <p:sldId id="1168" r:id="rId61"/>
    <p:sldId id="1142" r:id="rId62"/>
    <p:sldId id="1143" r:id="rId63"/>
    <p:sldId id="1144" r:id="rId64"/>
    <p:sldId id="1340" r:id="rId65"/>
    <p:sldId id="1156" r:id="rId66"/>
    <p:sldId id="1145" r:id="rId67"/>
    <p:sldId id="1146" r:id="rId68"/>
    <p:sldId id="1147" r:id="rId69"/>
    <p:sldId id="1148" r:id="rId70"/>
    <p:sldId id="1149" r:id="rId71"/>
    <p:sldId id="1150" r:id="rId72"/>
    <p:sldId id="1151" r:id="rId73"/>
    <p:sldId id="1152" r:id="rId74"/>
    <p:sldId id="1153" r:id="rId75"/>
    <p:sldId id="1226" r:id="rId76"/>
    <p:sldId id="1227" r:id="rId77"/>
    <p:sldId id="1161" r:id="rId78"/>
    <p:sldId id="1162" r:id="rId79"/>
    <p:sldId id="1154" r:id="rId80"/>
    <p:sldId id="1155" r:id="rId81"/>
    <p:sldId id="1191" r:id="rId82"/>
    <p:sldId id="1192" r:id="rId83"/>
    <p:sldId id="1179" r:id="rId84"/>
    <p:sldId id="1180" r:id="rId85"/>
    <p:sldId id="1183" r:id="rId86"/>
    <p:sldId id="1184" r:id="rId87"/>
    <p:sldId id="1332" r:id="rId88"/>
    <p:sldId id="1333" r:id="rId89"/>
    <p:sldId id="1193" r:id="rId90"/>
    <p:sldId id="1194" r:id="rId91"/>
    <p:sldId id="1223" r:id="rId92"/>
    <p:sldId id="1224" r:id="rId93"/>
    <p:sldId id="1277" r:id="rId94"/>
    <p:sldId id="1330" r:id="rId95"/>
    <p:sldId id="1328" r:id="rId96"/>
    <p:sldId id="1331" r:id="rId97"/>
    <p:sldId id="1329" r:id="rId98"/>
    <p:sldId id="1185" r:id="rId99"/>
    <p:sldId id="1186" r:id="rId100"/>
    <p:sldId id="1187" r:id="rId101"/>
    <p:sldId id="1188" r:id="rId102"/>
    <p:sldId id="1189" r:id="rId103"/>
    <p:sldId id="1190" r:id="rId104"/>
    <p:sldId id="1234" r:id="rId105"/>
    <p:sldId id="1235" r:id="rId106"/>
    <p:sldId id="1275" r:id="rId107"/>
    <p:sldId id="1276" r:id="rId108"/>
    <p:sldId id="1336" r:id="rId109"/>
    <p:sldId id="1337" r:id="rId110"/>
    <p:sldId id="1310" r:id="rId111"/>
    <p:sldId id="1311" r:id="rId112"/>
    <p:sldId id="1273" r:id="rId113"/>
    <p:sldId id="1274" r:id="rId114"/>
    <p:sldId id="1173" r:id="rId115"/>
    <p:sldId id="1174" r:id="rId116"/>
    <p:sldId id="1175" r:id="rId117"/>
    <p:sldId id="1176" r:id="rId118"/>
    <p:sldId id="1308" r:id="rId119"/>
    <p:sldId id="1309" r:id="rId120"/>
    <p:sldId id="1200" r:id="rId121"/>
    <p:sldId id="1201" r:id="rId122"/>
    <p:sldId id="1099" r:id="rId123"/>
    <p:sldId id="1256" r:id="rId124"/>
    <p:sldId id="1257" r:id="rId125"/>
    <p:sldId id="1258" r:id="rId126"/>
    <p:sldId id="1259" r:id="rId127"/>
    <p:sldId id="1326" r:id="rId128"/>
    <p:sldId id="1327" r:id="rId129"/>
    <p:sldId id="1322" r:id="rId130"/>
    <p:sldId id="1323" r:id="rId131"/>
    <p:sldId id="1324" r:id="rId132"/>
    <p:sldId id="1325" r:id="rId133"/>
    <p:sldId id="1260" r:id="rId134"/>
    <p:sldId id="1261" r:id="rId135"/>
    <p:sldId id="1262" r:id="rId136"/>
    <p:sldId id="1263" r:id="rId137"/>
    <p:sldId id="1264" r:id="rId138"/>
    <p:sldId id="1341" r:id="rId139"/>
    <p:sldId id="1342" r:id="rId140"/>
    <p:sldId id="1265" r:id="rId141"/>
    <p:sldId id="1266" r:id="rId142"/>
    <p:sldId id="1267" r:id="rId143"/>
    <p:sldId id="1268" r:id="rId144"/>
    <p:sldId id="1216" r:id="rId145"/>
    <p:sldId id="1092" r:id="rId146"/>
    <p:sldId id="1251" r:id="rId147"/>
    <p:sldId id="1252" r:id="rId148"/>
    <p:sldId id="1269" r:id="rId149"/>
    <p:sldId id="1270" r:id="rId150"/>
    <p:sldId id="1271" r:id="rId151"/>
    <p:sldId id="1272" r:id="rId152"/>
    <p:sldId id="1219" r:id="rId153"/>
    <p:sldId id="1204" r:id="rId154"/>
    <p:sldId id="1338" r:id="rId155"/>
    <p:sldId id="1339" r:id="rId156"/>
    <p:sldId id="1346" r:id="rId157"/>
    <p:sldId id="1347" r:id="rId158"/>
    <p:sldId id="1315" r:id="rId159"/>
    <p:sldId id="1316" r:id="rId160"/>
    <p:sldId id="1317" r:id="rId161"/>
    <p:sldId id="1318" r:id="rId162"/>
    <p:sldId id="1292" r:id="rId163"/>
    <p:sldId id="1301" r:id="rId164"/>
    <p:sldId id="1302" r:id="rId165"/>
    <p:sldId id="1294" r:id="rId166"/>
    <p:sldId id="1293" r:id="rId167"/>
    <p:sldId id="1295" r:id="rId168"/>
    <p:sldId id="1296" r:id="rId169"/>
    <p:sldId id="1297" r:id="rId170"/>
    <p:sldId id="1303" r:id="rId171"/>
    <p:sldId id="1304" r:id="rId172"/>
    <p:sldId id="954" r:id="rId173"/>
    <p:sldId id="1307" r:id="rId174"/>
    <p:sldId id="788" r:id="rId175"/>
    <p:sldId id="1087" r:id="rId1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883"/>
    <a:srgbClr val="B6816E"/>
    <a:srgbClr val="7D4F3F"/>
    <a:srgbClr val="FF5A36"/>
    <a:srgbClr val="B22251"/>
    <a:srgbClr val="05A5D1"/>
    <a:srgbClr val="4F0896"/>
    <a:srgbClr val="047796"/>
    <a:srgbClr val="FBF3FF"/>
    <a:srgbClr val="F6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18-07-2021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62</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63</a:t>
            </a:fld>
            <a:endParaRPr lang="en-IN"/>
          </a:p>
        </p:txBody>
      </p:sp>
    </p:spTree>
    <p:extLst>
      <p:ext uri="{BB962C8B-B14F-4D97-AF65-F5344CB8AC3E}">
        <p14:creationId xmlns:p14="http://schemas.microsoft.com/office/powerpoint/2010/main" val="34905893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7/18/2021</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7/18/2021</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7/18/2021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7/18/2021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updateOne()</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24000" y="14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052489"/>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'saleel1'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 </a:t>
            </a:r>
            <a:r>
              <a:rPr lang="en-US" sz="2200" dirty="0">
                <a:solidFill>
                  <a:srgbClr val="669900"/>
                </a:solidFill>
                <a:latin typeface="Calibri" panose="020F0502020204030204" pitchFamily="34" charset="0"/>
                <a:cs typeface="Calibri" panose="020F0502020204030204" pitchFamily="34" charset="0"/>
              </a:rPr>
              <a:t>'saleel2'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p:txBody>
      </p:sp>
      <p:grpSp>
        <p:nvGrpSpPr>
          <p:cNvPr id="23" name="Group 22"/>
          <p:cNvGrpSpPr/>
          <p:nvPr/>
        </p:nvGrpSpPr>
        <p:grpSpPr>
          <a:xfrm>
            <a:off x="2343069" y="2502933"/>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24000" y="14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 2000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color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'yellow'</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'green'</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300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$inc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1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The </a:t>
            </a:r>
            <a:r>
              <a:rPr lang="en-US" dirty="0">
                <a:solidFill>
                  <a:srgbClr val="C00000"/>
                </a:solidFill>
                <a:latin typeface="arial" panose="020B0604020202020204" pitchFamily="34" charset="0"/>
              </a:rPr>
              <a:t>$rename </a:t>
            </a:r>
            <a:r>
              <a:rPr lang="en-US" dirty="0"/>
              <a:t>operator updates the name of a field.</a:t>
            </a:r>
            <a:endParaRPr lang="en-IN"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&lt;field1&gt;: &lt;newName1&gt;, &lt;field2&gt;: &lt;newName2&gt;, ... } }</a:t>
            </a:r>
          </a:p>
        </p:txBody>
      </p:sp>
      <p:sp>
        <p:nvSpPr>
          <p:cNvPr id="9" name="Rectangle 8"/>
          <p:cNvSpPr/>
          <p:nvPr/>
        </p:nvSpPr>
        <p:spPr>
          <a:xfrm>
            <a:off x="839416" y="2636912"/>
            <a:ext cx="1051316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 "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replaceOne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x: 500, y: 500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collection.deleteOne</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1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2291357" y="4343400"/>
            <a:ext cx="7609284"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aggregation, the result of one stage is simply passed to another stage.</a:t>
            </a:r>
            <a:endParaRPr lang="en-US" dirty="0"/>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1835116600"/>
              </p:ext>
            </p:extLst>
          </p:nvPr>
        </p:nvGraphicFramePr>
        <p:xfrm>
          <a:off x="-2" y="2226568"/>
          <a:ext cx="12192000" cy="914400"/>
        </p:xfrm>
        <a:graphic>
          <a:graphicData uri="http://schemas.openxmlformats.org/drawingml/2006/table">
            <a:tbl>
              <a:tblPr firstRow="1" bandRow="1">
                <a:tableStyleId>{5940675A-B579-460E-94D1-54222C63F5DA}</a:tableStyleId>
              </a:tblPr>
              <a:tblGrid>
                <a:gridCol w="1048774">
                  <a:extLst>
                    <a:ext uri="{9D8B030D-6E8A-4147-A177-3AD203B41FA5}">
                      <a16:colId xmlns:a16="http://schemas.microsoft.com/office/drawing/2014/main" val="20000"/>
                    </a:ext>
                  </a:extLst>
                </a:gridCol>
                <a:gridCol w="1158792">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0" name="Table 9">
            <a:extLst>
              <a:ext uri="{FF2B5EF4-FFF2-40B4-BE49-F238E27FC236}">
                <a16:creationId xmlns:a16="http://schemas.microsoft.com/office/drawing/2014/main" id="{1701ABC8-C0EC-47D6-8D79-CCBF41DCAC25}"/>
              </a:ext>
            </a:extLst>
          </p:cNvPr>
          <p:cNvGraphicFramePr>
            <a:graphicFrameLocks noGrp="1"/>
          </p:cNvGraphicFramePr>
          <p:nvPr>
            <p:extLst>
              <p:ext uri="{D42A27DB-BD31-4B8C-83A1-F6EECF244321}">
                <p14:modId xmlns:p14="http://schemas.microsoft.com/office/powerpoint/2010/main" val="1975390753"/>
              </p:ext>
            </p:extLst>
          </p:nvPr>
        </p:nvGraphicFramePr>
        <p:xfrm>
          <a:off x="-2" y="2514600"/>
          <a:ext cx="12192000" cy="914400"/>
        </p:xfrm>
        <a:graphic>
          <a:graphicData uri="http://schemas.openxmlformats.org/drawingml/2006/table">
            <a:tbl>
              <a:tblPr firstRow="1" bandRow="1">
                <a:tableStyleId>{5940675A-B579-460E-94D1-54222C63F5DA}</a:tableStyleId>
              </a:tblPr>
              <a:tblGrid>
                <a:gridCol w="1048774">
                  <a:extLst>
                    <a:ext uri="{9D8B030D-6E8A-4147-A177-3AD203B41FA5}">
                      <a16:colId xmlns:a16="http://schemas.microsoft.com/office/drawing/2014/main" val="20000"/>
                    </a:ext>
                  </a:extLst>
                </a:gridCol>
                <a:gridCol w="1158792">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553329"/>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626156497"/>
              </p:ext>
            </p:extLst>
          </p:nvPr>
        </p:nvGraphicFramePr>
        <p:xfrm>
          <a:off x="1690010" y="3573016"/>
          <a:ext cx="8784026" cy="283464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4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263352" y="2447597"/>
            <a:ext cx="11665296"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null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4000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'favouriteFruit.0': </a:t>
            </a:r>
            <a:r>
              <a:rPr lang="en-US" sz="2200" dirty="0">
                <a:solidFill>
                  <a:srgbClr val="669900"/>
                </a:solidFill>
                <a:latin typeface="Calibri" panose="020F0502020204030204" pitchFamily="34" charset="0"/>
                <a:cs typeface="Calibri" panose="020F0502020204030204" pitchFamily="34" charset="0"/>
              </a:rPr>
              <a:t>'Orange'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63621"/>
            <a:ext cx="11809312"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sm: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xx: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$max</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'$comm'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Returns a value without parsing. Use for values that the aggregation pipeline may interpret as an expression.</a:t>
            </a:r>
            <a:endParaRPr lang="en-US" dirty="0"/>
          </a:p>
        </p:txBody>
      </p:sp>
    </p:spTree>
    <p:extLst>
      <p:ext uri="{BB962C8B-B14F-4D97-AF65-F5344CB8AC3E}">
        <p14:creationId xmlns:p14="http://schemas.microsoft.com/office/powerpoint/2010/main" val="341279376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solidFill>
                  <a:schemeClr val="bg1">
                    <a:lumMod val="50000"/>
                  </a:schemeClr>
                </a:solidFill>
              </a:rPr>
              <a:t>db</a:t>
            </a:r>
            <a:r>
              <a:rPr lang="en-IN" dirty="0">
                <a:solidFill>
                  <a:schemeClr val="tx1"/>
                </a:solidFill>
              </a:rPr>
              <a:t>.emp.</a:t>
            </a:r>
            <a:r>
              <a:rPr lang="en-IN" dirty="0">
                <a:solidFill>
                  <a:srgbClr val="036883"/>
                </a:solidFill>
              </a:rPr>
              <a:t>aggregate</a:t>
            </a:r>
            <a:r>
              <a:rPr lang="en-IN" dirty="0">
                <a:solidFill>
                  <a:schemeClr val="bg1">
                    <a:lumMod val="50000"/>
                  </a:schemeClr>
                </a:solidFill>
              </a:rPr>
              <a:t>([{ </a:t>
            </a:r>
            <a:r>
              <a:rPr lang="en-IN" dirty="0">
                <a:solidFill>
                  <a:srgbClr val="036883"/>
                </a:solidFill>
              </a:rPr>
              <a:t>$project</a:t>
            </a:r>
            <a:r>
              <a:rPr lang="en-IN" dirty="0">
                <a:solidFill>
                  <a:schemeClr val="tx1"/>
                </a:solidFill>
              </a:rPr>
              <a:t>: </a:t>
            </a:r>
            <a:r>
              <a:rPr lang="en-IN" dirty="0">
                <a:solidFill>
                  <a:schemeClr val="bg1">
                    <a:lumMod val="50000"/>
                  </a:schemeClr>
                </a:solidFill>
              </a:rPr>
              <a:t>{</a:t>
            </a:r>
            <a:r>
              <a:rPr lang="en-IN" dirty="0">
                <a:solidFill>
                  <a:schemeClr val="tx1"/>
                </a:solidFill>
              </a:rPr>
              <a:t>_id:0, sal: 1, staticValue: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:1001 </a:t>
            </a:r>
            <a:r>
              <a:rPr lang="en-IN" dirty="0">
                <a:solidFill>
                  <a:schemeClr val="bg1">
                    <a:lumMod val="50000"/>
                  </a:schemeClr>
                </a:solidFill>
              </a:rPr>
              <a:t>}</a:t>
            </a:r>
            <a:r>
              <a:rPr lang="en-IN" dirty="0">
                <a:solidFill>
                  <a:schemeClr val="tx1"/>
                </a:solidFill>
              </a:rPr>
              <a:t>, staticString: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 </a:t>
            </a:r>
            <a:r>
              <a:rPr lang="en-IN" dirty="0">
                <a:solidFill>
                  <a:srgbClr val="669900"/>
                </a:solidFill>
              </a:rPr>
              <a:t>'Saleel</a:t>
            </a:r>
            <a:r>
              <a:rPr lang="en-IN" dirty="0">
                <a:solidFill>
                  <a:schemeClr val="tx1"/>
                </a:solidFill>
              </a:rPr>
              <a:t> </a:t>
            </a:r>
            <a:r>
              <a:rPr lang="en-IN" dirty="0">
                <a:solidFill>
                  <a:srgbClr val="669900"/>
                </a:solidFill>
              </a:rPr>
              <a:t>Bagde'</a:t>
            </a:r>
            <a:r>
              <a:rPr lang="en-IN" dirty="0">
                <a:solidFill>
                  <a:schemeClr val="bg1">
                    <a:lumMod val="50000"/>
                  </a:schemeClr>
                </a:solidFill>
              </a:rPr>
              <a:t> }}}])</a:t>
            </a:r>
          </a:p>
        </p:txBody>
      </p:sp>
    </p:spTree>
    <p:extLst>
      <p:ext uri="{BB962C8B-B14F-4D97-AF65-F5344CB8AC3E}">
        <p14:creationId xmlns:p14="http://schemas.microsoft.com/office/powerpoint/2010/main" val="298044540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Adds new fields to documents. $addFields or $set outputs documents that contain all existing fields from the input documents and newly added fields.</a:t>
            </a:r>
            <a:endParaRPr lang="en-US" dirty="0"/>
          </a:p>
        </p:txBody>
      </p:sp>
    </p:spTree>
    <p:extLst>
      <p:ext uri="{BB962C8B-B14F-4D97-AF65-F5344CB8AC3E}">
        <p14:creationId xmlns:p14="http://schemas.microsoft.com/office/powerpoint/2010/main" val="3257852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1015663"/>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$addFields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rial" panose="020B0604020202020204" pitchFamily="34" charset="0"/>
                <a:cs typeface="Arial" panose="020B0604020202020204" pitchFamily="34" charset="0"/>
              </a:rPr>
              <a:t>Randomly selects the specified number of documents from its input.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size: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$sample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2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377258354"/>
              </p:ext>
            </p:extLst>
          </p:nvPr>
        </p:nvGraphicFramePr>
        <p:xfrm>
          <a:off x="911424" y="1524000"/>
          <a:ext cx="10585176" cy="3853204"/>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Source Code Pro" panose="020B0509030403020204" pitchFamily="49" charset="0"/>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1523999" y="5488776"/>
            <a:ext cx="9143999"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$trunc</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op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1000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4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x</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$rand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68179471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834015865"/>
              </p:ext>
            </p:extLst>
          </p:nvPr>
        </p:nvGraphicFramePr>
        <p:xfrm>
          <a:off x="1343472" y="1799805"/>
          <a:ext cx="9721080" cy="4221483"/>
        </p:xfrm>
        <a:graphic>
          <a:graphicData uri="http://schemas.openxmlformats.org/drawingml/2006/table">
            <a:tbl>
              <a:tblPr firstRow="1" bandRow="1">
                <a:tableStyleId>{5940675A-B579-460E-94D1-54222C63F5DA}</a:tableStyleId>
              </a:tblPr>
              <a:tblGrid>
                <a:gridCol w="9721080">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a:t>
                      </a:r>
                    </a:p>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335360" y="961558"/>
            <a:ext cx="11449272" cy="4339650"/>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'NA'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"Gross Salary":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'$comm', 0</a:t>
            </a:r>
            <a:r>
              <a:rPr lang="en-US" sz="2200" dirty="0">
                <a:solidFill>
                  <a:schemeClr val="bg1">
                    <a:lumMod val="50000"/>
                  </a:schemeClr>
                </a:solidFill>
                <a:latin typeface="Calibri" panose="020F0502020204030204" pitchFamily="34" charset="0"/>
                <a:cs typeface="Calibri" panose="020F0502020204030204" pitchFamily="34" charset="0"/>
              </a:rPr>
              <a:t>] } ] }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$toUpper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$toLower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movie_length: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$strLenCP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$toString</a:t>
            </a:r>
            <a:r>
              <a:rPr lang="en-US" sz="2200" dirty="0">
                <a:latin typeface="Calibri" panose="020F0502020204030204" pitchFamily="34" charset="0"/>
                <a:cs typeface="Calibri" panose="020F0502020204030204" pitchFamily="34" charset="0"/>
              </a:rPr>
              <a:t>: '$movie_title' </a:t>
            </a:r>
            <a:r>
              <a:rPr lang="en-US" sz="2200" dirty="0">
                <a:solidFill>
                  <a:schemeClr val="bg1">
                    <a:lumMod val="50000"/>
                  </a:schemeClr>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$concat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$arrayElemAt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 1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2" name="Rectangle 1"/>
          <p:cNvSpPr/>
          <p:nvPr/>
        </p:nvSpPr>
        <p:spPr>
          <a:xfrm>
            <a:off x="191344" y="6165304"/>
            <a:ext cx="11233248" cy="400110"/>
          </a:xfrm>
          <a:prstGeom prst="rect">
            <a:avLst/>
          </a:prstGeom>
        </p:spPr>
        <p:txBody>
          <a:bodyPr wrap="square">
            <a:spAutoFit/>
          </a:bodyPr>
          <a:lstStyle/>
          <a:p>
            <a:pPr marL="285750" indent="-285750">
              <a:buFont typeface="Arial" panose="020B0604020202020204" pitchFamily="34" charset="0"/>
              <a:buChar char="•"/>
            </a:pPr>
            <a:r>
              <a:rPr lang="en-US" sz="2000" dirty="0">
                <a:solidFill>
                  <a:schemeClr val="bg1">
                    <a:lumMod val="50000"/>
                  </a:schemeClr>
                </a:solidFill>
                <a:latin typeface="Calibri" panose="020F0502020204030204" pitchFamily="34" charset="0"/>
                <a:cs typeface="Calibri" panose="020F0502020204030204" pitchFamily="34" charset="0"/>
              </a:rPr>
              <a:t>db</a:t>
            </a:r>
            <a:r>
              <a:rPr lang="en-US" sz="2000" dirty="0">
                <a:latin typeface="Calibri" panose="020F0502020204030204" pitchFamily="34" charset="0"/>
                <a:cs typeface="Calibri" panose="020F0502020204030204" pitchFamily="34" charset="0"/>
              </a:rPr>
              <a:t>.emp</a:t>
            </a:r>
            <a:r>
              <a:rPr lang="en-US" sz="2000" dirty="0">
                <a:solidFill>
                  <a:schemeClr val="bg2">
                    <a:lumMod val="25000"/>
                  </a:schemeClr>
                </a:solidFill>
                <a:latin typeface="Calibri" panose="020F0502020204030204" pitchFamily="34" charset="0"/>
                <a:cs typeface="Calibri" panose="020F0502020204030204" pitchFamily="34" charset="0"/>
              </a:rPr>
              <a:t>.</a:t>
            </a:r>
            <a:r>
              <a:rPr lang="en-US" sz="2000" dirty="0">
                <a:solidFill>
                  <a:srgbClr val="036883"/>
                </a:solidFill>
                <a:latin typeface="Calibri" panose="020F0502020204030204" pitchFamily="34" charset="0"/>
                <a:cs typeface="Calibri" panose="020F0502020204030204" pitchFamily="34" charset="0"/>
              </a:rPr>
              <a:t>aggregate</a:t>
            </a:r>
            <a:r>
              <a:rPr lang="en-US" sz="2000" dirty="0">
                <a:solidFill>
                  <a:schemeClr val="bg1">
                    <a:lumMod val="50000"/>
                  </a:schemeClr>
                </a:solidFill>
                <a:latin typeface="Calibri" panose="020F0502020204030204" pitchFamily="34" charset="0"/>
                <a:cs typeface="Calibri" panose="020F0502020204030204" pitchFamily="34" charset="0"/>
              </a:rPr>
              <a:t>([ { </a:t>
            </a:r>
            <a:r>
              <a:rPr lang="en-US" sz="2000" dirty="0">
                <a:solidFill>
                  <a:srgbClr val="036883"/>
                </a:solidFill>
                <a:latin typeface="Calibri" panose="020F0502020204030204" pitchFamily="34" charset="0"/>
                <a:cs typeface="Calibri" panose="020F0502020204030204" pitchFamily="34" charset="0"/>
              </a:rPr>
              <a:t>$project</a:t>
            </a:r>
            <a:r>
              <a:rPr lang="en-US" sz="2000" dirty="0">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x: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B22251"/>
                </a:solidFill>
                <a:latin typeface="Calibri" panose="020F0502020204030204" pitchFamily="34" charset="0"/>
                <a:cs typeface="Calibri" panose="020F0502020204030204" pitchFamily="34" charset="0"/>
              </a:rPr>
              <a:t>$arrayElemAt</a:t>
            </a:r>
            <a:r>
              <a:rPr lang="en-US" sz="2000" dirty="0">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'$favouriteFruit', 1 </a:t>
            </a:r>
            <a:r>
              <a:rPr lang="en-US" sz="2000" dirty="0">
                <a:solidFill>
                  <a:schemeClr val="bg1">
                    <a:lumMod val="50000"/>
                  </a:schemeClr>
                </a:solidFill>
                <a:latin typeface="Calibri" panose="020F0502020204030204" pitchFamily="34" charset="0"/>
                <a:cs typeface="Calibri" panose="020F0502020204030204" pitchFamily="34" charset="0"/>
              </a:rPr>
              <a:t>] } } }</a:t>
            </a:r>
            <a:r>
              <a:rPr lang="en-US" sz="2000" dirty="0">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036883"/>
                </a:solidFill>
                <a:latin typeface="Calibri" panose="020F0502020204030204" pitchFamily="34" charset="0"/>
                <a:cs typeface="Calibri" panose="020F0502020204030204" pitchFamily="34" charset="0"/>
              </a:rPr>
              <a:t>$match</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x:</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669900"/>
                </a:solidFill>
                <a:latin typeface="Calibri" panose="020F0502020204030204" pitchFamily="34" charset="0"/>
                <a:cs typeface="Calibri" panose="020F0502020204030204" pitchFamily="34" charset="0"/>
              </a:rPr>
              <a:t>'Orange'</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87576115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i.e. array</a:t>
                      </a: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i.e. array</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30477524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5360" y="1351215"/>
            <a:ext cx="11449272" cy="4339650"/>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$first</a:t>
            </a:r>
            <a:r>
              <a:rPr lang="en-US" sz="2200" dirty="0">
                <a:latin typeface="Calibri" panose="020F0502020204030204" pitchFamily="34" charset="0"/>
                <a:cs typeface="Calibri" panose="020F0502020204030204" pitchFamily="34" charset="0"/>
              </a:rPr>
              <a:t>: '$cards'</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$last</a:t>
            </a:r>
            <a:r>
              <a:rPr lang="en-US" sz="2200" dirty="0">
                <a:latin typeface="Calibri" panose="020F0502020204030204" pitchFamily="34" charset="0"/>
                <a:cs typeface="Calibri" panose="020F0502020204030204" pitchFamily="34" charset="0"/>
              </a:rPr>
              <a:t>: '$cards'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'address.coord':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x: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$last</a:t>
            </a:r>
            <a:r>
              <a:rPr lang="en-US" sz="2200" dirty="0">
                <a:latin typeface="Calibri" panose="020F0502020204030204" pitchFamily="34" charset="0"/>
                <a:cs typeface="Calibri" panose="020F0502020204030204" pitchFamily="34" charset="0"/>
              </a:rPr>
              <a:t>: '$address.coord’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['$duration',</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30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.survey.</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responses:</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$allElementsTrue</a:t>
            </a:r>
            <a:r>
              <a:rPr lang="en-US" sz="2200" dirty="0">
                <a:latin typeface="Calibri" panose="020F0502020204030204" pitchFamily="34" charset="0"/>
                <a:cs typeface="Calibri" panose="020F0502020204030204" pitchFamily="34" charset="0"/>
              </a:rPr>
              <a:t>: '$responses'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.survey.</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responses:</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$anyElementTrue</a:t>
            </a:r>
            <a:r>
              <a:rPr lang="en-US" sz="2200" dirty="0">
                <a:latin typeface="Calibri" panose="020F0502020204030204" pitchFamily="34" charset="0"/>
                <a:cs typeface="Calibri" panose="020F0502020204030204" pitchFamily="34" charset="0"/>
              </a:rPr>
              <a:t>: '$responses'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.movies.</a:t>
            </a:r>
            <a:r>
              <a:rPr lang="en-IN" sz="2200" dirty="0">
                <a:solidFill>
                  <a:srgbClr val="036883"/>
                </a:solidFill>
                <a:latin typeface="Calibri" panose="020F0502020204030204" pitchFamily="34" charset="0"/>
                <a:cs typeface="Calibri" panose="020F0502020204030204" pitchFamily="34" charset="0"/>
              </a:rPr>
              <a:t>aggregate</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$match</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movie_title: </a:t>
            </a:r>
            <a:r>
              <a:rPr lang="en-IN" sz="2200" dirty="0">
                <a:solidFill>
                  <a:srgbClr val="669900"/>
                </a:solidFill>
                <a:latin typeface="Calibri" panose="020F0502020204030204" pitchFamily="34" charset="0"/>
                <a:cs typeface="Calibri" panose="020F0502020204030204" pitchFamily="34" charset="0"/>
              </a:rPr>
              <a:t>/Horse/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036883"/>
                </a:solidFill>
                <a:latin typeface="Calibri" panose="020F0502020204030204" pitchFamily="34" charset="0"/>
                <a:cs typeface="Calibri" panose="020F0502020204030204" pitchFamily="34" charset="0"/>
              </a:rPr>
              <a:t>$project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movie_title: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duration: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x:</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B22251"/>
                </a:solidFill>
                <a:latin typeface="Calibri" panose="020F0502020204030204" pitchFamily="34" charset="0"/>
                <a:cs typeface="Calibri" panose="020F0502020204030204" pitchFamily="34" charset="0"/>
              </a:rPr>
              <a:t>$range</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0, '$duration', 60 </a:t>
            </a:r>
            <a:r>
              <a:rPr lang="en-IN"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IN"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.movies.</a:t>
            </a:r>
            <a:r>
              <a:rPr lang="en-IN" sz="2200" dirty="0">
                <a:solidFill>
                  <a:srgbClr val="036883"/>
                </a:solidFill>
                <a:latin typeface="Calibri" panose="020F0502020204030204" pitchFamily="34" charset="0"/>
                <a:cs typeface="Calibri" panose="020F0502020204030204" pitchFamily="34" charset="0"/>
              </a:rPr>
              <a:t>aggregate</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$project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duration: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x: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$cond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if</a:t>
            </a:r>
            <a:r>
              <a:rPr lang="en-IN" sz="2200" dirty="0">
                <a:latin typeface="Calibri" panose="020F0502020204030204" pitchFamily="34" charset="0"/>
                <a:cs typeface="Calibri" panose="020F0502020204030204" pitchFamily="34" charset="0"/>
              </a:rPr>
              <a:t>: { $eq: [ '$duration', 100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then</a:t>
            </a:r>
            <a:r>
              <a:rPr lang="en-IN" sz="2200" dirty="0">
                <a:latin typeface="Calibri" panose="020F0502020204030204" pitchFamily="34" charset="0"/>
                <a:cs typeface="Calibri" panose="020F0502020204030204" pitchFamily="34" charset="0"/>
              </a:rPr>
              <a:t>: '$duration', </a:t>
            </a:r>
            <a:r>
              <a:rPr lang="en-IN" sz="2200" dirty="0">
                <a:solidFill>
                  <a:srgbClr val="B22251"/>
                </a:solidFill>
                <a:latin typeface="Calibri" panose="020F0502020204030204" pitchFamily="34" charset="0"/>
                <a:cs typeface="Calibri" panose="020F0502020204030204" pitchFamily="34" charset="0"/>
              </a:rPr>
              <a:t>else</a:t>
            </a:r>
            <a:r>
              <a:rPr lang="en-IN" sz="2200" dirty="0">
                <a:latin typeface="Calibri" panose="020F0502020204030204" pitchFamily="34" charset="0"/>
                <a:cs typeface="Calibri" panose="020F0502020204030204" pitchFamily="34" charset="0"/>
              </a:rPr>
              <a:t>: 'More' </a:t>
            </a:r>
            <a:r>
              <a:rPr lang="en-IN" sz="2200" dirty="0">
                <a:solidFill>
                  <a:schemeClr val="bg1">
                    <a:lumMod val="50000"/>
                  </a:schemeClr>
                </a:solidFill>
                <a:latin typeface="Calibri" panose="020F0502020204030204" pitchFamily="34" charset="0"/>
                <a:cs typeface="Calibri" panose="020F0502020204030204" pitchFamily="34" charset="0"/>
              </a:rPr>
              <a:t>}}}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86085690"/>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Source Code Pro" panose="020B0509030403020204" pitchFamily="49" charset="0"/>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524000" y="487680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Day: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$dayOfMonth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Month: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947428" y="2360383"/>
            <a:ext cx="1029714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favouriteColor: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$unwind</a:t>
            </a:r>
            <a:r>
              <a:rPr lang="en-US" sz="2200" dirty="0">
                <a:latin typeface="Calibri" panose="020F0502020204030204" pitchFamily="34" charset="0"/>
                <a:cs typeface="Calibri" panose="020F0502020204030204" pitchFamily="34" charset="0"/>
              </a:rPr>
              <a:t>: '$favouriteColor'}</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1524000" y="5157192"/>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704093949"/>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524000" y="2312314"/>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"$job", deptno: "$deptno"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count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128616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&lt;positive integer&gt; }</a:t>
            </a:r>
          </a:p>
        </p:txBody>
      </p:sp>
      <p:sp>
        <p:nvSpPr>
          <p:cNvPr id="5" name="Rectangle 4"/>
          <p:cNvSpPr/>
          <p:nvPr/>
        </p:nvSpPr>
        <p:spPr>
          <a:xfrm>
            <a:off x="1524000" y="2201523"/>
            <a:ext cx="8761264"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'$comm'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38511307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&lt;positive integer&gt; }</a:t>
            </a:r>
          </a:p>
        </p:txBody>
      </p:sp>
      <p:sp>
        <p:nvSpPr>
          <p:cNvPr id="8" name="Rectangle 7"/>
          <p:cNvSpPr/>
          <p:nvPr/>
        </p:nvSpPr>
        <p:spPr>
          <a:xfrm>
            <a:off x="1524000" y="2231649"/>
            <a:ext cx="89948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Counts the number of documents in a collection or a view.</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$count</a:t>
            </a:r>
            <a:r>
              <a:rPr lang="en-US" sz="2200" dirty="0">
                <a:latin typeface="Calibri" panose="020F0502020204030204" pitchFamily="34" charset="0"/>
                <a:cs typeface="Calibri" panose="020F0502020204030204" pitchFamily="34" charset="0"/>
              </a:rPr>
              <a:t>: "ename"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556793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$out</a:t>
            </a:r>
            <a:r>
              <a:rPr lang="en-US" dirty="0">
                <a:solidFill>
                  <a:srgbClr val="061621"/>
                </a:solidFill>
                <a:latin typeface="Source Code Pro" panose="020B0509030403020204" pitchFamily="49" charset="0"/>
                <a:ea typeface="Source Code Pro" panose="020B0509030403020204" pitchFamily="49" charset="0"/>
              </a:rPr>
              <a:t>: "new-collection-name" }</a:t>
            </a:r>
          </a:p>
        </p:txBody>
      </p:sp>
      <p:sp>
        <p:nvSpPr>
          <p:cNvPr id="5" name="Rectangle 4"/>
          <p:cNvSpPr/>
          <p:nvPr/>
        </p:nvSpPr>
        <p:spPr>
          <a:xfrm>
            <a:off x="1524000" y="2278033"/>
            <a:ext cx="876126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movie_title: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director: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duration: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$out</a:t>
            </a:r>
            <a:r>
              <a:rPr lang="en-US" sz="2200" dirty="0">
                <a:latin typeface="Calibri" panose="020F0502020204030204" pitchFamily="34" charset="0"/>
                <a:cs typeface="Calibri" panose="020F0502020204030204" pitchFamily="34" charset="0"/>
              </a:rPr>
              <a:t>: "movieList"</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6">
              <a:lumMod val="20000"/>
              <a:lumOff val="80000"/>
            </a:schemeClr>
          </a:solidFill>
        </p:spPr>
        <p:txBody>
          <a:bodyPr wrap="square">
            <a:spAutoFit/>
          </a:bodyPr>
          <a:lstStyle/>
          <a:p>
            <a:r>
              <a:rPr lang="en-US" dirty="0">
                <a:latin typeface="Arial" panose="020B0604020202020204" pitchFamily="34" charset="0"/>
                <a:cs typeface="Arial" panose="020B0604020202020204" pitchFamily="34" charset="0"/>
              </a:rPr>
              <a:t>To perform an equality match between a field from the input documents with a field from the documents of the “joined” collection</a:t>
            </a:r>
          </a:p>
        </p:txBody>
      </p:sp>
      <p:sp>
        <p:nvSpPr>
          <p:cNvPr id="5" name="TextBox 4">
            <a:extLst>
              <a:ext uri="{FF2B5EF4-FFF2-40B4-BE49-F238E27FC236}">
                <a16:creationId xmlns:a16="http://schemas.microsoft.com/office/drawing/2014/main" id="{E643D61C-BE52-4A38-8F74-C4FBCB882715}"/>
              </a:ext>
            </a:extLst>
          </p:cNvPr>
          <p:cNvSpPr txBox="1"/>
          <p:nvPr/>
        </p:nvSpPr>
        <p:spPr>
          <a:xfrm>
            <a:off x="119336" y="3242300"/>
            <a:ext cx="11881320" cy="292387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"item" : </a:t>
            </a:r>
            <a:r>
              <a:rPr lang="en-IN" sz="2200" dirty="0">
                <a:solidFill>
                  <a:srgbClr val="669900"/>
                </a:solidFill>
                <a:latin typeface="Calibri" panose="020F0502020204030204" pitchFamily="34" charset="0"/>
                <a:cs typeface="Calibri" panose="020F0502020204030204" pitchFamily="34" charset="0"/>
              </a:rPr>
              <a:t>"maggi"</a:t>
            </a:r>
            <a:r>
              <a:rPr lang="en-IN" sz="2200" dirty="0">
                <a:latin typeface="Calibri" panose="020F0502020204030204" pitchFamily="34" charset="0"/>
                <a:cs typeface="Calibri" panose="020F0502020204030204" pitchFamily="34" charset="0"/>
              </a:rPr>
              <a:t>, "price" : 40, "quantity" : 2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"item" : </a:t>
            </a:r>
            <a:r>
              <a:rPr lang="en-IN" sz="2200" dirty="0">
                <a:solidFill>
                  <a:srgbClr val="669900"/>
                </a:solidFill>
                <a:latin typeface="Calibri" panose="020F0502020204030204" pitchFamily="34" charset="0"/>
                <a:cs typeface="Calibri" panose="020F0502020204030204" pitchFamily="34" charset="0"/>
              </a:rPr>
              <a:t>"coffee"</a:t>
            </a:r>
            <a:r>
              <a:rPr lang="en-IN" sz="2200" dirty="0">
                <a:latin typeface="Calibri" panose="020F0502020204030204" pitchFamily="34" charset="0"/>
                <a:cs typeface="Calibri" panose="020F0502020204030204" pitchFamily="34" charset="0"/>
              </a:rPr>
              <a:t>, "price" : 75, "quantity" : 1</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 3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"orderNo" : 1, "orderDay" : </a:t>
            </a:r>
            <a:r>
              <a:rPr lang="en-IN" sz="2200" dirty="0">
                <a:solidFill>
                  <a:srgbClr val="669900"/>
                </a:solidFill>
                <a:latin typeface="Calibri" panose="020F0502020204030204" pitchFamily="34" charset="0"/>
                <a:cs typeface="Calibri" panose="020F0502020204030204" pitchFamily="34" charset="0"/>
              </a:rPr>
              <a:t>"Mon"</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3,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4, "orderNo" : 2, "orderDay" : </a:t>
            </a:r>
            <a:r>
              <a:rPr lang="en-IN" sz="2200" dirty="0">
                <a:solidFill>
                  <a:srgbClr val="669900"/>
                </a:solidFill>
                <a:latin typeface="Calibri" panose="020F0502020204030204" pitchFamily="34" charset="0"/>
                <a:cs typeface="Calibri" panose="020F0502020204030204" pitchFamily="34" charset="0"/>
              </a:rPr>
              <a:t>"Sat"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5, "orderNo" : 2, "orderDay" :</a:t>
            </a:r>
            <a:r>
              <a:rPr lang="en-IN" sz="2200" dirty="0">
                <a:solidFill>
                  <a:srgbClr val="669900"/>
                </a:solidFill>
                <a:latin typeface="Calibri" panose="020F0502020204030204" pitchFamily="34" charset="0"/>
                <a:cs typeface="Calibri" panose="020F0502020204030204" pitchFamily="34" charset="0"/>
              </a:rPr>
              <a:t> "Wed"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6, "orderNo" : 2, "orderDay" : </a:t>
            </a:r>
            <a:r>
              <a:rPr lang="en-IN" sz="2200" dirty="0">
                <a:solidFill>
                  <a:srgbClr val="669900"/>
                </a:solidFill>
                <a:latin typeface="Calibri" panose="020F0502020204030204" pitchFamily="34" charset="0"/>
                <a:cs typeface="Calibri" panose="020F0502020204030204" pitchFamily="34" charset="0"/>
              </a:rPr>
              <a:t>"Sun"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7, "orderNo" : 2, "orderDay" : </a:t>
            </a:r>
            <a:r>
              <a:rPr lang="en-IN" sz="2200" dirty="0">
                <a:solidFill>
                  <a:srgbClr val="669900"/>
                </a:solidFill>
                <a:latin typeface="Calibri" panose="020F0502020204030204" pitchFamily="34" charset="0"/>
                <a:cs typeface="Calibri" panose="020F0502020204030204" pitchFamily="34" charset="0"/>
              </a:rPr>
              <a:t>"Sun"</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8, "orderNo" : 1, "orderDay" : </a:t>
            </a:r>
            <a:r>
              <a:rPr lang="en-IN" sz="2200" dirty="0">
                <a:solidFill>
                  <a:srgbClr val="669900"/>
                </a:solidFill>
                <a:latin typeface="Calibri" panose="020F0502020204030204" pitchFamily="34" charset="0"/>
                <a:cs typeface="Calibri" panose="020F0502020204030204" pitchFamily="34" charset="0"/>
              </a:rPr>
              <a:t>"Tue"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9, "orderNo" : 1, "orderDay" : </a:t>
            </a:r>
            <a:r>
              <a:rPr lang="en-IN" sz="2200" dirty="0">
                <a:solidFill>
                  <a:srgbClr val="669900"/>
                </a:solidFill>
                <a:latin typeface="Calibri" panose="020F0502020204030204" pitchFamily="34" charset="0"/>
                <a:cs typeface="Calibri" panose="020F0502020204030204" pitchFamily="34" charset="0"/>
              </a:rPr>
              <a:t>"Fri"</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117523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&lt;collection to join&gt;,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a:t>
            </a:r>
          </a:p>
          <a:p>
            <a:r>
              <a:rPr lang="en-US" dirty="0">
                <a:solidFill>
                  <a:srgbClr val="061621"/>
                </a:solidFill>
                <a:latin typeface="Source Code Pro" panose="020B0509030403020204" pitchFamily="49" charset="0"/>
                <a:ea typeface="Source Code Pro" panose="020B0509030403020204" pitchFamily="49" charset="0"/>
              </a:rPr>
              <a:t>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&lt;output array field&gt;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130329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1683FCBA-7567-4649-886B-6794B97AE5AA}"/>
              </a:ext>
            </a:extLst>
          </p:cNvPr>
          <p:cNvSpPr/>
          <p:nvPr/>
        </p:nvSpPr>
        <p:spPr>
          <a:xfrm>
            <a:off x="1530896" y="955387"/>
            <a:ext cx="9144000" cy="5663089"/>
          </a:xfrm>
          <a:prstGeom prst="rect">
            <a:avLst/>
          </a:prstGeom>
        </p:spPr>
        <p:txBody>
          <a:bodyPr wrap="square">
            <a:spAutoFit/>
          </a:bodyPr>
          <a:lstStyle/>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"item" : "maggi", "price" : 40, "quantity" : 2 }</a:t>
            </a:r>
          </a:p>
          <a:p>
            <a:r>
              <a:rPr lang="en-IN" sz="2200" dirty="0">
                <a:latin typeface="Calibri" panose="020F0502020204030204" pitchFamily="34" charset="0"/>
                <a:cs typeface="Calibri" panose="020F0502020204030204" pitchFamily="34" charset="0"/>
              </a:rPr>
              <a:t>{ "_id" : 2, "item" : "coffee", "price" : 75, "quantity" : 1 }</a:t>
            </a:r>
          </a:p>
          <a:p>
            <a:r>
              <a:rPr lang="en-IN" sz="2200" dirty="0">
                <a:latin typeface="Calibri" panose="020F0502020204030204" pitchFamily="34" charset="0"/>
                <a:cs typeface="Calibri" panose="020F0502020204030204" pitchFamily="34" charset="0"/>
              </a:rPr>
              <a:t>{ "_id" : 3 }</a:t>
            </a:r>
          </a:p>
          <a:p>
            <a:endParaRPr lang="en-IN" sz="22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"orderNo" : 1, "orderDay" : "Mon" }</a:t>
            </a:r>
          </a:p>
          <a:p>
            <a:r>
              <a:rPr lang="en-IN" sz="2200" dirty="0">
                <a:latin typeface="Calibri" panose="020F0502020204030204" pitchFamily="34" charset="0"/>
                <a:cs typeface="Calibri" panose="020F0502020204030204" pitchFamily="34" charset="0"/>
              </a:rPr>
              <a:t>{ "_id" : 2, "orderNo" : 1, "orderDay" : "Mon" }</a:t>
            </a:r>
          </a:p>
          <a:p>
            <a:r>
              <a:rPr lang="en-IN" sz="2200" dirty="0">
                <a:latin typeface="Calibri" panose="020F0502020204030204" pitchFamily="34" charset="0"/>
                <a:cs typeface="Calibri" panose="020F0502020204030204" pitchFamily="34" charset="0"/>
              </a:rPr>
              <a:t>{ "_id" : 3, "orderNo" : 1, "orderDay" : "Mon" }</a:t>
            </a:r>
          </a:p>
          <a:p>
            <a:r>
              <a:rPr lang="en-IN" sz="2200" dirty="0">
                <a:latin typeface="Calibri" panose="020F0502020204030204" pitchFamily="34" charset="0"/>
                <a:cs typeface="Calibri" panose="020F0502020204030204" pitchFamily="34" charset="0"/>
              </a:rPr>
              <a:t>{ "_id" : 4, "orderNo" : 2, "orderDay" : "Sat" }</a:t>
            </a:r>
          </a:p>
          <a:p>
            <a:r>
              <a:rPr lang="en-IN" sz="2200" dirty="0">
                <a:latin typeface="Calibri" panose="020F0502020204030204" pitchFamily="34" charset="0"/>
                <a:cs typeface="Calibri" panose="020F0502020204030204" pitchFamily="34" charset="0"/>
              </a:rPr>
              <a:t>{ "_id" : 5, "orderNo" : 2, "orderDay" : "Wed" }</a:t>
            </a:r>
          </a:p>
          <a:p>
            <a:r>
              <a:rPr lang="en-IN" sz="2200" dirty="0">
                <a:latin typeface="Calibri" panose="020F0502020204030204" pitchFamily="34" charset="0"/>
                <a:cs typeface="Calibri" panose="020F0502020204030204" pitchFamily="34" charset="0"/>
              </a:rPr>
              <a:t>{ "_id" : 6, "orderNo" : 2, "orderDay" : "Sun" }</a:t>
            </a:r>
          </a:p>
          <a:p>
            <a:r>
              <a:rPr lang="en-IN" sz="2200" dirty="0">
                <a:latin typeface="Calibri" panose="020F0502020204030204" pitchFamily="34" charset="0"/>
                <a:cs typeface="Calibri" panose="020F0502020204030204" pitchFamily="34" charset="0"/>
              </a:rPr>
              <a:t>{ "_id" : 7, "orderNo" : 2, "orderDay" : "Sun" }</a:t>
            </a:r>
          </a:p>
          <a:p>
            <a:r>
              <a:rPr lang="en-IN" sz="2200" dirty="0">
                <a:latin typeface="Calibri" panose="020F0502020204030204" pitchFamily="34" charset="0"/>
                <a:cs typeface="Calibri" panose="020F0502020204030204" pitchFamily="34" charset="0"/>
              </a:rPr>
              <a:t>{ "_id" : 8, "orderNo" : 1, "orderDay" : "Tue" }</a:t>
            </a:r>
          </a:p>
          <a:p>
            <a:r>
              <a:rPr lang="en-IN" sz="2200" dirty="0">
                <a:latin typeface="Calibri" panose="020F0502020204030204" pitchFamily="34" charset="0"/>
                <a:cs typeface="Calibri" panose="020F0502020204030204" pitchFamily="34" charset="0"/>
              </a:rPr>
              <a:t>{ "_id" : 9, "orderNo" : 1, "orderDay" : "Fri" }</a:t>
            </a:r>
          </a:p>
        </p:txBody>
      </p:sp>
    </p:spTree>
    <p:extLst>
      <p:ext uri="{BB962C8B-B14F-4D97-AF65-F5344CB8AC3E}">
        <p14:creationId xmlns:p14="http://schemas.microsoft.com/office/powerpoint/2010/main" val="391646684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aggregate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$lookup</a:t>
            </a:r>
            <a:r>
              <a:rPr lang="en-IN" sz="2200" dirty="0">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 "orderdetails",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localField</a:t>
            </a:r>
            <a:r>
              <a:rPr lang="en-IN" sz="2200" dirty="0">
                <a:latin typeface="Calibri" panose="020F0502020204030204" pitchFamily="34" charset="0"/>
                <a:cs typeface="Calibri" panose="020F0502020204030204" pitchFamily="34" charset="0"/>
              </a:rPr>
              <a:t> : "_id",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foreignField</a:t>
            </a:r>
            <a:r>
              <a:rPr lang="en-IN" sz="2200" dirty="0">
                <a:latin typeface="Calibri" panose="020F0502020204030204" pitchFamily="34" charset="0"/>
                <a:cs typeface="Calibri" panose="020F0502020204030204" pitchFamily="34" charset="0"/>
              </a:rPr>
              <a:t> : "orderNo", 					</a:t>
            </a:r>
            <a:r>
              <a:rPr lang="en-IN" sz="2200" dirty="0">
                <a:solidFill>
                  <a:srgbClr val="036883"/>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 "Order Details"</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sz="2200" dirty="0">
                <a:latin typeface="Calibri" panose="020F0502020204030204" pitchFamily="34" charset="0"/>
                <a:cs typeface="Calibri" panose="020F0502020204030204" pitchFamily="34" charset="0"/>
              </a:rPr>
              <a:t>(printjson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5218480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1477328"/>
          </a:xfrm>
          <a:prstGeom prst="rect">
            <a:avLst/>
          </a:prstGeom>
          <a:solidFill>
            <a:schemeClr val="accent6">
              <a:lumMod val="20000"/>
              <a:lumOff val="80000"/>
            </a:schemeClr>
          </a:solidFill>
        </p:spPr>
        <p:txBody>
          <a:bodyPr wrap="square">
            <a:spAutoFit/>
          </a:bodyPr>
          <a:lstStyle/>
          <a:p>
            <a:r>
              <a:rPr lang="en-US" dirty="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createUser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user</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pwd</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roles</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"userAdmin" ,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"readWrite",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authenticationRestrictions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clientSource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"192.168.100.26", "192.168.100.20", "192.168.100.120",      </a:t>
            </a:r>
          </a:p>
          <a:p>
            <a:pPr marL="363538"/>
            <a:r>
              <a:rPr lang="en-US" sz="2200" dirty="0">
                <a:latin typeface="Calibri" panose="020F0502020204030204" pitchFamily="34" charset="0"/>
                <a:cs typeface="Calibri" panose="020F0502020204030204" pitchFamily="34" charset="0"/>
              </a:rPr>
              <a:t>                                    "192.168.100.83"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serverAddress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"192.168.100.20"</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     } ]</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grantRolesToUser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363538"/>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revokeRolesFromUser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dropAllUser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723823" cy="2246769"/>
          </a:xfrm>
          <a:prstGeom prst="rect">
            <a:avLst/>
          </a:prstGeom>
        </p:spPr>
        <p:txBody>
          <a:bodyPr wrap="non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value1,</a:t>
            </a:r>
          </a:p>
          <a:p>
            <a:r>
              <a:rPr lang="en-US" sz="2000" dirty="0">
                <a:solidFill>
                  <a:schemeClr val="accent2">
                    <a:lumMod val="50000"/>
                  </a:schemeClr>
                </a:solidFill>
                <a:latin typeface="Consolas" panose="020B0609020204030204" pitchFamily="49" charset="0"/>
                <a:cs typeface="Calibri" panose="020F0502020204030204" pitchFamily="34" charset="0"/>
              </a:rPr>
              <a:t>   field2: value2,</a:t>
            </a:r>
          </a:p>
          <a:p>
            <a:r>
              <a:rPr lang="en-US" sz="2000" dirty="0">
                <a:solidFill>
                  <a:schemeClr val="accent2">
                    <a:lumMod val="50000"/>
                  </a:schemeClr>
                </a:solidFill>
                <a:latin typeface="Consolas" panose="020B0609020204030204" pitchFamily="49" charset="0"/>
                <a:cs typeface="Calibri" panose="020F0502020204030204" pitchFamily="34" charset="0"/>
              </a:rPr>
              <a:t>   field3: value3,</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01434"/>
            <a:ext cx="11377265"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t>.</a:t>
            </a:r>
            <a:endParaRPr lang="en-IN" dirty="0"/>
          </a:p>
        </p:txBody>
      </p:sp>
      <p:sp>
        <p:nvSpPr>
          <p:cNvPr id="4" name="Rectangle 3"/>
          <p:cNvSpPr/>
          <p:nvPr/>
        </p:nvSpPr>
        <p:spPr>
          <a:xfrm>
            <a:off x="407368" y="3256968"/>
            <a:ext cx="11305256" cy="1261884"/>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963184"/>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t>.</a:t>
            </a:r>
            <a:endParaRPr lang="en-IN" dirty="0"/>
          </a:p>
        </p:txBody>
      </p:sp>
      <p:cxnSp>
        <p:nvCxnSpPr>
          <p:cNvPr id="10" name="Straight Connector 9"/>
          <p:cNvCxnSpPr>
            <a:cxnSpLocks/>
          </p:cNvCxnSpPr>
          <p:nvPr/>
        </p:nvCxnSpPr>
        <p:spPr>
          <a:xfrm>
            <a:off x="352425" y="4869160"/>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489356"/>
            <a:ext cx="11305256" cy="969496"/>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"192.168.100.20:27017/db1"</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033798" y="679996"/>
            <a:ext cx="5038866" cy="461665"/>
          </a:xfrm>
          <a:prstGeom prst="rect">
            <a:avLst/>
          </a:prstGeom>
          <a:solidFill>
            <a:schemeClr val="accent6">
              <a:lumMod val="20000"/>
              <a:lumOff val="80000"/>
            </a:schemeClr>
          </a:solidFill>
        </p:spPr>
        <p:txBody>
          <a:bodyPr wrap="square">
            <a:spAutoFit/>
          </a:bodyPr>
          <a:lstStyle/>
          <a:p>
            <a:r>
              <a:rPr lang="en-US" sz="2400" dirty="0">
                <a:solidFill>
                  <a:srgbClr val="C00000"/>
                </a:solidFill>
                <a:latin typeface="Calibri" panose="020F0502020204030204" pitchFamily="34" charset="0"/>
                <a:cs typeface="Calibri" panose="020F0502020204030204" pitchFamily="34" charset="0"/>
              </a:rPr>
              <a:t>Note: </a:t>
            </a:r>
            <a:r>
              <a:rPr lang="en-US" sz="2400" dirty="0">
                <a:latin typeface="Calibri" panose="020F0502020204030204" pitchFamily="34" charset="0"/>
                <a:cs typeface="Calibri" panose="020F0502020204030204" pitchFamily="34" charset="0"/>
              </a:rPr>
              <a:t>Always give --dbpath in "" </a:t>
            </a:r>
            <a:endParaRPr lang="en-IN" sz="2400" dirty="0">
              <a:latin typeface="Calibri" panose="020F0502020204030204" pitchFamily="34" charset="0"/>
              <a:cs typeface="Calibri" panose="020F0502020204030204" pitchFamily="34" charset="0"/>
            </a:endParaRPr>
          </a:p>
        </p:txBody>
      </p:sp>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605724"/>
            <a:ext cx="1238975" cy="620898"/>
          </a:xfrm>
          <a:prstGeom prst="bentConnector3">
            <a:avLst>
              <a:gd name="adj1" fmla="val -18"/>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559318" y="5007601"/>
            <a:ext cx="1623476" cy="369332"/>
          </a:xfrm>
          <a:prstGeom prst="rect">
            <a:avLst/>
          </a:prstGeom>
          <a:noFill/>
        </p:spPr>
        <p:txBody>
          <a:bodyPr wrap="square">
            <a:spAutoFit/>
          </a:bodyPr>
          <a:lstStyle/>
          <a:p>
            <a:r>
              <a:rPr lang="en-US" sz="1800" b="1" dirty="0">
                <a:solidFill>
                  <a:srgbClr val="0070C0"/>
                </a:solidFill>
              </a:rPr>
              <a:t>empty folder</a:t>
            </a:r>
            <a:endParaRPr lang="en-IN" dirty="0">
              <a:solidFill>
                <a:srgbClr val="0070C0"/>
              </a:solidFill>
            </a:endParaRPr>
          </a:p>
        </p:txBody>
      </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815882"/>
          </a:xfrm>
          <a:prstGeom prst="rect">
            <a:avLst/>
          </a:prstGeom>
        </p:spPr>
        <p:txBody>
          <a:bodyPr wrap="square">
            <a:spAutoFit/>
          </a:bodyPr>
          <a:lstStyle/>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version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getMongo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hostInfo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a document with information about the mongoDB is runs on.</a:t>
            </a:r>
          </a:p>
          <a:p>
            <a:pPr marL="457200" indent="-457200">
              <a:buFont typeface="Arial"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b="0" i="0" dirty="0">
                <a:solidFill>
                  <a:srgbClr val="262524"/>
                </a:solidFill>
                <a:effectLst/>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stats</a:t>
            </a:r>
            <a:r>
              <a:rPr lang="en-IN"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DB status</a:t>
            </a:r>
          </a:p>
          <a:p>
            <a:pPr marL="457200" indent="-457200">
              <a:buFont typeface="Arial" pitchFamily="34" charset="0"/>
              <a:buChar char="•"/>
            </a:pPr>
            <a:r>
              <a:rPr lang="en-US" sz="2200" dirty="0">
                <a:solidFill>
                  <a:srgbClr val="036883"/>
                </a:solidFill>
                <a:latin typeface="Calibri" panose="020F0502020204030204" pitchFamily="34" charset="0"/>
                <a:cs typeface="Calibri" panose="020F0502020204030204" pitchFamily="34" charset="0"/>
              </a:rPr>
              <a:t>getHostName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675277694"/>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68159"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977371"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68159"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977371"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19" name="Rectangle 18"/>
          <p:cNvSpPr/>
          <p:nvPr/>
        </p:nvSpPr>
        <p:spPr>
          <a:xfrm>
            <a:off x="1741609" y="5094583"/>
            <a:ext cx="8499443"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229380801"/>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524000" y="4221088"/>
            <a:ext cx="9144000" cy="1409527"/>
            <a:chOff x="228600" y="4191000"/>
            <a:chExt cx="7391401" cy="1409527"/>
          </a:xfrm>
        </p:grpSpPr>
        <p:sp>
          <p:nvSpPr>
            <p:cNvPr id="6" name="Rectangle 5"/>
            <p:cNvSpPr/>
            <p:nvPr/>
          </p:nvSpPr>
          <p:spPr>
            <a:xfrm>
              <a:off x="228600" y="4191000"/>
              <a:ext cx="7391401"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&lt;exprN&gt; } ] }</a:t>
              </a:r>
            </a:p>
          </p:txBody>
        </p:sp>
        <p:sp>
          <p:nvSpPr>
            <p:cNvPr id="8" name="Rectangle 7"/>
            <p:cNvSpPr/>
            <p:nvPr/>
          </p:nvSpPr>
          <p:spPr>
            <a:xfrm>
              <a:off x="228601" y="4703403"/>
              <a:ext cx="7391400"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&lt;exprN&gt; } ] }</a:t>
              </a:r>
            </a:p>
          </p:txBody>
        </p:sp>
        <p:sp>
          <p:nvSpPr>
            <p:cNvPr id="9" name="Rectangle 8"/>
            <p:cNvSpPr/>
            <p:nvPr/>
          </p:nvSpPr>
          <p:spPr>
            <a:xfrm>
              <a:off x="228600" y="5215806"/>
              <a:ext cx="7391401"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839416" y="5876327"/>
            <a:ext cx="10369152"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$or</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job: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job: </a:t>
            </a:r>
            <a:r>
              <a:rPr lang="en-IN" sz="2200" dirty="0">
                <a:solidFill>
                  <a:srgbClr val="669900"/>
                </a:solidFill>
                <a:latin typeface="Calibri" panose="020F0502020204030204" pitchFamily="34" charset="0"/>
                <a:cs typeface="Calibri" panose="020F0502020204030204" pitchFamily="34" charset="0"/>
              </a:rPr>
              <a:t>'salesman'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rgbClr val="B22251"/>
                </a:solidFill>
                <a:latin typeface="Calibri" panose="020F0502020204030204" pitchFamily="34" charset="0"/>
                <a:cs typeface="Calibri" panose="020F0502020204030204" pitchFamily="34" charset="0"/>
              </a:rPr>
              <a:t>$gt</a:t>
            </a:r>
            <a:r>
              <a:rPr lang="en-IN" sz="2200" dirty="0">
                <a:latin typeface="Calibri" panose="020F0502020204030204" pitchFamily="34" charset="0"/>
                <a:cs typeface="Calibri" panose="020F0502020204030204" pitchFamily="34" charset="0"/>
              </a:rPr>
              <a:t>:3000 </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ename: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job: true, sal: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8353569"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8499443"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894836"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$not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$or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sal:3400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a:t>
            </a:r>
            <a:r>
              <a:rPr lang="en-US" sz="2200" dirty="0">
                <a:solidFill>
                  <a:srgbClr val="036883"/>
                </a:solidFill>
                <a:latin typeface="Calibri" panose="020F0502020204030204" pitchFamily="34" charset="0"/>
                <a:cs typeface="Calibri" panose="020F0502020204030204" pitchFamily="34" charset="0"/>
              </a:rPr>
              <a:t>ObjectId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84721"/>
          </a:xfrm>
          <a:prstGeom prst="rect">
            <a:avLst/>
          </a:prstGeom>
        </p:spPr>
        <p:txBody>
          <a:bodyPr wrap="squar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databases</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84721"/>
          </a:xfrm>
          <a:prstGeom prst="rect">
            <a:avLst/>
          </a:prstGeom>
        </p:spPr>
        <p:txBody>
          <a:bodyPr wrap="squar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a:t>
            </a:r>
            <a:r>
              <a:rPr lang="en-US" dirty="0">
                <a:latin typeface="arial" panose="020B0604020202020204" pitchFamily="34" charset="0"/>
              </a:rPr>
              <a:t>db</a:t>
            </a:r>
            <a:r>
              <a:rPr lang="en-US" dirty="0">
                <a:solidFill>
                  <a:srgbClr val="222222"/>
                </a:solidFill>
                <a:latin typeface="arial" panose="020B0604020202020204" pitchFamily="34" charset="0"/>
              </a:rPr>
              <a:t>&gt;. The mongo shell variable db is set to the current database.</a:t>
            </a:r>
            <a:endParaRPr lang="en-US" dirty="0"/>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351652" cy="384721"/>
          </a:xfrm>
          <a:prstGeom prst="rect">
            <a:avLst/>
          </a:prstGeom>
        </p:spPr>
        <p:txBody>
          <a:bodyPr wrap="non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use</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119336" y="4697849"/>
            <a:ext cx="11881320" cy="1138773"/>
          </a:xfrm>
          <a:prstGeom prst="rect">
            <a:avLst/>
          </a:prstGeom>
          <a:noFill/>
        </p:spPr>
        <p:txBody>
          <a:bodyPr wrap="square">
            <a:spAutoFit/>
          </a:bodyPr>
          <a:lstStyle/>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accent5">
                    <a:lumMod val="50000"/>
                  </a:schemeClr>
                </a:solidFill>
                <a:latin typeface="Calibri" panose="020F0502020204030204" pitchFamily="34" charset="0"/>
                <a:cs typeface="Calibri" panose="020F0502020204030204" pitchFamily="34" charset="0"/>
              </a:rPr>
              <a:t>mongoimport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--host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192.168.0.3</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27017</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--db</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db1</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--collection</a:t>
            </a:r>
            <a:r>
              <a:rPr lang="fr-FR" sz="2000" dirty="0">
                <a:solidFill>
                  <a:srgbClr val="00B0F0"/>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emp</a:t>
            </a:r>
            <a:r>
              <a:rPr lang="fr-FR" sz="2000" dirty="0">
                <a:solidFill>
                  <a:srgbClr val="FC6F0D"/>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cs typeface="Calibri" panose="020F0502020204030204" pitchFamily="34" charset="0"/>
              </a:rPr>
              <a:t>--type</a:t>
            </a:r>
            <a:r>
              <a:rPr lang="en-US" sz="2000" dirty="0">
                <a:solidFill>
                  <a:srgbClr val="00B0F0"/>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json</a:t>
            </a:r>
            <a:r>
              <a:rPr lang="en-US"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--file</a:t>
            </a:r>
            <a:r>
              <a:rPr lang="fr-FR" sz="2000" dirty="0">
                <a:solidFill>
                  <a:srgbClr val="00B0F0"/>
                </a:solidFill>
                <a:latin typeface="Calibri" panose="020F0502020204030204" pitchFamily="34" charset="0"/>
                <a:cs typeface="Calibri" panose="020F0502020204030204" pitchFamily="34" charset="0"/>
              </a:rPr>
              <a:t> </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chemeClr val="tx1">
                    <a:lumMod val="85000"/>
                    <a:lumOff val="15000"/>
                  </a:schemeClr>
                </a:solidFill>
                <a:latin typeface="Calibri" panose="020F0502020204030204" pitchFamily="34" charset="0"/>
                <a:cs typeface="Calibri" panose="020F0502020204030204" pitchFamily="34" charset="0"/>
              </a:rPr>
              <a:t>d:\emp.json</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rgbClr val="FC6F0D"/>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fr-FR"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en-IN" sz="2000" dirty="0">
                <a:solidFill>
                  <a:schemeClr val="accent5">
                    <a:lumMod val="50000"/>
                  </a:schemeClr>
                </a:solidFill>
                <a:latin typeface="Calibri" panose="020F0502020204030204" pitchFamily="34" charset="0"/>
                <a:cs typeface="Calibri" panose="020F0502020204030204" pitchFamily="34" charset="0"/>
              </a:rPr>
              <a:t>mongoimport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--host</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192.168.0.6</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--port</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27017</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--db</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db1</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--collection</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movies</a:t>
            </a:r>
            <a:r>
              <a:rPr lang="en-IN" sz="2000" dirty="0">
                <a:solidFill>
                  <a:srgbClr val="D83713"/>
                </a:solidFill>
                <a:latin typeface="Calibri" panose="020F0502020204030204" pitchFamily="34" charset="0"/>
                <a:cs typeface="Calibri" panose="020F0502020204030204" pitchFamily="34" charset="0"/>
              </a:rPr>
              <a:t> --type</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json</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--file</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chemeClr val="tx1">
                    <a:lumMod val="85000"/>
                    <a:lumOff val="15000"/>
                  </a:schemeClr>
                </a:solidFill>
                <a:latin typeface="Calibri" panose="020F0502020204030204" pitchFamily="34" charset="0"/>
                <a:cs typeface="Calibri" panose="020F0502020204030204" pitchFamily="34" charset="0"/>
              </a:rPr>
              <a:t>d:\movies.json</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--jsonArray</a:t>
            </a:r>
            <a:r>
              <a:rPr lang="en-IN" sz="2000" dirty="0">
                <a:solidFill>
                  <a:srgbClr val="00B0F0"/>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1524000" y="1846565"/>
            <a:ext cx="9114971"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1523998" y="3131676"/>
            <a:ext cx="9684570" cy="707886"/>
          </a:xfrm>
          <a:prstGeom prst="rect">
            <a:avLst/>
          </a:prstGeom>
          <a:noFill/>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if the documents are in array i.e. in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endPar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drops the collection if exists</a:t>
            </a:r>
            <a:endParaRPr lang="en-IN" sz="2000"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335360" y="2808218"/>
            <a:ext cx="11593288" cy="2492990"/>
          </a:xfrm>
          <a:prstGeom prst="rect">
            <a:avLst/>
          </a:prstGeom>
        </p:spPr>
        <p:txBody>
          <a:bodyPr wrap="square">
            <a:spAutoFit/>
          </a:bodyPr>
          <a:lstStyle/>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000" dirty="0">
                <a:solidFill>
                  <a:srgbClr val="00B0F0"/>
                </a:solidFill>
                <a:latin typeface="Calibri" panose="020F0502020204030204" pitchFamily="34" charset="0"/>
                <a:cs typeface="Calibri" panose="020F0502020204030204" pitchFamily="34" charset="0"/>
              </a:rPr>
              <a:t>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--headerline</a:t>
            </a:r>
            <a:endParaRPr lang="en-US" sz="20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000" dirty="0">
                <a:solidFill>
                  <a:srgbClr val="00B0F0"/>
                </a:solidFill>
                <a:latin typeface="Calibri" panose="020F0502020204030204" pitchFamily="34" charset="0"/>
                <a:cs typeface="Calibri" panose="020F0502020204030204" pitchFamily="34" charset="0"/>
              </a:rPr>
              <a:t>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o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623392" y="1692115"/>
            <a:ext cx="10404649"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407368" y="3090118"/>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707886"/>
          </a:xfrm>
          <a:prstGeom prst="rect">
            <a:avLst/>
          </a:prstGeom>
        </p:spPr>
        <p:txBody>
          <a:bodyPr wrap="square">
            <a:spAutoFit/>
          </a:bodyPr>
          <a:lstStyle/>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000" dirty="0">
                <a:solidFill>
                  <a:srgbClr val="00B0F0"/>
                </a:solidFill>
                <a:latin typeface="Calibri" panose="020F0502020204030204" pitchFamily="34" charset="0"/>
                <a:cs typeface="Calibri" panose="020F0502020204030204" pitchFamily="34" charset="0"/>
              </a:rPr>
              <a:t> </a:t>
            </a:r>
            <a:r>
              <a:rPr lang="en-US" sz="2000" dirty="0">
                <a:solidFill>
                  <a:schemeClr val="tx1">
                    <a:lumMod val="85000"/>
                    <a:lumOff val="15000"/>
                  </a:schemeClr>
                </a:solidFill>
                <a:latin typeface="Calibri" panose="020F0502020204030204" pitchFamily="34" charset="0"/>
                <a:cs typeface="Calibri" panose="020F0502020204030204" pitchFamily="34" charset="0"/>
              </a:rPr>
              <a:t>course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d:\course.csv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--headerline --useArrayIndexFields</a:t>
            </a:r>
            <a:endParaRPr lang="en-US" sz="2000" dirty="0">
              <a:solidFill>
                <a:schemeClr val="tx1">
                  <a:lumMod val="85000"/>
                  <a:lumOff val="15000"/>
                </a:schemeClr>
              </a:solidFill>
              <a:latin typeface="Calibri" panose="020F0502020204030204" pitchFamily="34" charset="0"/>
              <a:cs typeface="Calibri" panose="020F0502020204030204" pitchFamily="34" charset="0"/>
            </a:endParaRPr>
          </a:p>
        </p:txBody>
      </p:sp>
      <p:sp>
        <p:nvSpPr>
          <p:cNvPr id="14" name="Rectangle 13">
            <a:extLst>
              <a:ext uri="{FF2B5EF4-FFF2-40B4-BE49-F238E27FC236}">
                <a16:creationId xmlns:a16="http://schemas.microsoft.com/office/drawing/2014/main" id="{D578FF82-94F6-421C-BFA2-877E55ADCE2C}"/>
              </a:ext>
            </a:extLst>
          </p:cNvPr>
          <p:cNvSpPr/>
          <p:nvPr/>
        </p:nvSpPr>
        <p:spPr>
          <a:xfrm>
            <a:off x="623392" y="1692115"/>
            <a:ext cx="10404649"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767408" y="1628198"/>
            <a:ext cx="10404648" cy="677108"/>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63352" y="2564904"/>
            <a:ext cx="11665296" cy="2369880"/>
          </a:xfrm>
          <a:prstGeom prst="rect">
            <a:avLst/>
          </a:prstGeom>
        </p:spPr>
        <p:txBody>
          <a:bodyPr wrap="square">
            <a:spAutoFit/>
          </a:bodyPr>
          <a:lstStyle/>
          <a:p>
            <a:pPr marL="342900" indent="-342900">
              <a:buFont typeface="Arial" panose="020B0604020202020204" pitchFamily="34" charset="0"/>
              <a:buChar char="•"/>
            </a:pPr>
            <a:r>
              <a:rPr lang="fr-FR" sz="2200" dirty="0">
                <a:solidFill>
                  <a:schemeClr val="tx1">
                    <a:lumMod val="85000"/>
                    <a:lumOff val="15000"/>
                  </a:schemeClr>
                </a:solidFill>
                <a:latin typeface="Calibri" panose="020F0502020204030204" pitchFamily="34" charset="0"/>
                <a:cs typeface="Calibri" panose="020F0502020204030204" pitchFamily="34" charset="0"/>
              </a:rPr>
              <a:t>C:\&gt; </a:t>
            </a:r>
            <a:r>
              <a:rPr lang="fr-FR" sz="2200" dirty="0">
                <a:solidFill>
                  <a:schemeClr val="accent5">
                    <a:lumMod val="50000"/>
                  </a:schemeClr>
                </a:solidFill>
                <a:latin typeface="Calibri" panose="020F0502020204030204" pitchFamily="34" charset="0"/>
                <a:cs typeface="Calibri" panose="020F0502020204030204" pitchFamily="34" charset="0"/>
              </a:rPr>
              <a:t>mongoexport</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00B0F0"/>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fr-FR" sz="2200" dirty="0">
                <a:solidFill>
                  <a:schemeClr val="tx1">
                    <a:lumMod val="85000"/>
                    <a:lumOff val="15000"/>
                  </a:schemeClr>
                </a:solidFill>
                <a:latin typeface="Calibri" panose="020F0502020204030204" pitchFamily="34" charset="0"/>
                <a:cs typeface="Calibri" panose="020F0502020204030204" pitchFamily="34" charset="0"/>
              </a:rPr>
              <a:t>27017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a:t>
            </a:r>
            <a:r>
              <a:rPr lang="fr-FR" sz="2200" dirty="0">
                <a:solidFill>
                  <a:srgbClr val="00B0F0"/>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db1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fr-FR"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fr-FR" sz="2200" dirty="0">
                <a:solidFill>
                  <a:schemeClr val="accent5">
                    <a:lumMod val="50000"/>
                  </a:schemeClr>
                </a:solidFill>
                <a:latin typeface="Calibri" panose="020F0502020204030204" pitchFamily="34" charset="0"/>
                <a:cs typeface="Calibri" panose="020F0502020204030204" pitchFamily="34" charset="0"/>
              </a:rPr>
              <a:t>JSON</a:t>
            </a:r>
            <a:r>
              <a:rPr lang="fr-FR" sz="2200" dirty="0">
                <a:solidFill>
                  <a:srgbClr val="00B0F0"/>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fr-FR" sz="2200" dirty="0">
                <a:solidFill>
                  <a:schemeClr val="tx1">
                    <a:lumMod val="85000"/>
                    <a:lumOff val="15000"/>
                  </a:schemeClr>
                </a:solidFill>
                <a:latin typeface="Calibri" panose="020F0502020204030204" pitchFamily="34" charset="0"/>
                <a:cs typeface="Calibri" panose="020F0502020204030204" pitchFamily="34" charset="0"/>
              </a:rPr>
              <a:t>"d:\emp.json"</a:t>
            </a:r>
            <a:endParaRPr lang="en-US" sz="22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a:t>
            </a:r>
            <a:r>
              <a:rPr lang="en-US" sz="2200" dirty="0">
                <a:solidFill>
                  <a:schemeClr val="accent5">
                    <a:lumMod val="50000"/>
                  </a:schemeClr>
                </a:solidFill>
                <a:latin typeface="Calibri" panose="020F0502020204030204" pitchFamily="34" charset="0"/>
                <a:cs typeface="Calibri" panose="020F0502020204030204" pitchFamily="34" charset="0"/>
              </a:rPr>
              <a:t>mongoexport</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200" dirty="0">
                <a:solidFill>
                  <a:schemeClr val="tx1">
                    <a:lumMod val="85000"/>
                    <a:lumOff val="15000"/>
                  </a:schemeClr>
                </a:solidFill>
                <a:latin typeface="Calibri" panose="020F0502020204030204" pitchFamily="34" charset="0"/>
                <a:cs typeface="Calibri" panose="020F0502020204030204" pitchFamily="34" charset="0"/>
              </a:rPr>
              <a:t>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fr-FR" sz="2200" dirty="0">
                <a:solidFill>
                  <a:schemeClr val="accent5">
                    <a:lumMod val="50000"/>
                  </a:schemeClr>
                </a:solidFill>
                <a:latin typeface="Calibri" panose="020F0502020204030204" pitchFamily="34" charset="0"/>
                <a:cs typeface="Calibri" panose="020F0502020204030204" pitchFamily="34" charset="0"/>
              </a:rPr>
              <a:t>JSON</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"d:\emp.json"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192.168.0.6 --port 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200" dirty="0">
                <a:solidFill>
                  <a:schemeClr val="accent5">
                    <a:lumMod val="50000"/>
                  </a:schemeClr>
                </a:solidFill>
                <a:latin typeface="Calibri" panose="020F0502020204030204" pitchFamily="34" charset="0"/>
                <a:cs typeface="Calibri" panose="020F0502020204030204" pitchFamily="34" charset="0"/>
              </a:rPr>
              <a:t>CSV</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"d:\emp.csv"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6096000" cy="1415772"/>
          </a:xfrm>
          <a:prstGeom prst="rect">
            <a:avLst/>
          </a:prstGeom>
          <a:noFill/>
        </p:spPr>
        <p:txBody>
          <a:bodyPr wrap="square">
            <a:spAutoFit/>
          </a:bodyPr>
          <a:lstStyle/>
          <a:p>
            <a:r>
              <a:rPr lang="en-US" sz="24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a:solidFill>
                  <a:schemeClr val="bg1">
                    <a:lumMod val="50000"/>
                  </a:schemeClr>
                </a:solidFill>
                <a:latin typeface="Calibri" panose="020F0502020204030204" pitchFamily="34" charset="0"/>
                <a:cs typeface="Calibri" panose="020F0502020204030204" pitchFamily="34" charset="0"/>
              </a:rPr>
              <a:t>show</a:t>
            </a:r>
            <a:r>
              <a:rPr lang="en-US" sz="2200">
                <a:solidFill>
                  <a:srgbClr val="FC6F0D"/>
                </a:solidFill>
                <a:latin typeface="Calibri" panose="020F0502020204030204" pitchFamily="34" charset="0"/>
                <a:cs typeface="Calibri" panose="020F0502020204030204" pitchFamily="34" charset="0"/>
              </a:rPr>
              <a:t> </a:t>
            </a:r>
            <a:r>
              <a:rPr lang="en-US" sz="2200">
                <a:solidFill>
                  <a:srgbClr val="036883"/>
                </a:solidFill>
                <a:latin typeface="Calibri" panose="020F0502020204030204" pitchFamily="34" charset="0"/>
                <a:cs typeface="Calibri" panose="020F0502020204030204" pitchFamily="34" charset="0"/>
              </a:rPr>
              <a:t>collections</a:t>
            </a:r>
            <a:endParaRPr lang="en-US" sz="2200" dirty="0">
              <a:solidFill>
                <a:srgbClr val="036883"/>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getCollectionNames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563705"/>
            <a:ext cx="9144000" cy="1446550"/>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rgbClr val="FC6F0D"/>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capped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size</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1</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max</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2</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.log.</a:t>
            </a:r>
            <a:r>
              <a:rPr lang="en-IN" sz="2200" dirty="0">
                <a:solidFill>
                  <a:srgbClr val="036883"/>
                </a:solidFill>
                <a:latin typeface="Calibri" panose="020F0502020204030204" pitchFamily="34" charset="0"/>
                <a:cs typeface="Calibri" panose="020F0502020204030204" pitchFamily="34" charset="0"/>
              </a:rPr>
              <a:t>isCapped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Collections with validation compare each inserted or updated document against the criteria specified in the validator option.</a:t>
            </a:r>
            <a:endParaRPr lang="en-US" dirty="0"/>
          </a:p>
        </p:txBody>
      </p:sp>
    </p:spTree>
    <p:extLst>
      <p:ext uri="{BB962C8B-B14F-4D97-AF65-F5344CB8AC3E}">
        <p14:creationId xmlns:p14="http://schemas.microsoft.com/office/powerpoint/2010/main" val="8963300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550397"/>
            <a:ext cx="9144000" cy="5262979"/>
          </a:xfrm>
          <a:prstGeom prst="rect">
            <a:avLst/>
          </a:prstGeom>
          <a:noFill/>
        </p:spPr>
        <p:txBody>
          <a:bodyPr wrap="square">
            <a:spAutoFit/>
          </a:bodyPr>
          <a:lstStyle/>
          <a:p>
            <a:pPr marL="342900" indent="-342900">
              <a:buFont typeface="Arial" panose="020B0604020202020204" pitchFamily="34" charset="0"/>
              <a:buChar char="•"/>
            </a:pPr>
            <a:r>
              <a:rPr lang="en-IN" sz="2100" dirty="0">
                <a:solidFill>
                  <a:schemeClr val="bg1">
                    <a:lumMod val="50000"/>
                  </a:schemeClr>
                </a:solidFill>
                <a:latin typeface="Calibri" panose="020F0502020204030204" pitchFamily="34" charset="0"/>
                <a:cs typeface="Calibri" panose="020F0502020204030204" pitchFamily="34" charset="0"/>
              </a:rPr>
              <a:t>db</a:t>
            </a:r>
            <a:r>
              <a:rPr lang="en-IN" sz="2100" dirty="0">
                <a:latin typeface="Calibri" panose="020F0502020204030204" pitchFamily="34" charset="0"/>
                <a:cs typeface="Calibri" panose="020F0502020204030204" pitchFamily="34" charset="0"/>
              </a:rPr>
              <a:t>.</a:t>
            </a:r>
            <a:r>
              <a:rPr lang="en-IN" sz="2100" dirty="0">
                <a:solidFill>
                  <a:srgbClr val="036883"/>
                </a:solidFill>
                <a:latin typeface="Calibri" panose="020F0502020204030204" pitchFamily="34" charset="0"/>
                <a:cs typeface="Calibri" panose="020F0502020204030204" pitchFamily="34" charset="0"/>
              </a:rPr>
              <a:t>createCollection</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"person",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validator</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$jsonSchema</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"object",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required</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"phone",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properties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"string",</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"countryCode must be a string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"double",</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"mobile must be a integer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a:t>
            </a:r>
            <a:r>
              <a:rPr lang="en-IN" sz="2100" dirty="0">
                <a:solidFill>
                  <a:schemeClr val="bg1">
                    <a:lumMod val="50000"/>
                  </a:schemeClr>
                </a:solidFill>
                <a:latin typeface="Calibri" panose="020F0502020204030204" pitchFamily="34" charset="0"/>
                <a:cs typeface="Calibri" panose="020F0502020204030204" pitchFamily="34" charset="0"/>
              </a:rPr>
              <a: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enum</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"Working", "Not Working"</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"status must be a either ['Working', 'Not Working']"</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438401"/>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0798364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getSiblingDB</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'db1'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getCollectionNames</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renameCollection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'employee', </a:t>
            </a:r>
            <a:r>
              <a:rPr lang="en-IN" sz="2200" dirty="0">
                <a:solidFill>
                  <a:schemeClr val="accent5">
                    <a:lumMod val="75000"/>
                  </a:schemeClr>
                </a:solidFill>
                <a:latin typeface="Calibri" panose="020F0502020204030204" pitchFamily="34" charset="0"/>
                <a:cs typeface="Calibri" panose="020F0502020204030204" pitchFamily="34" charset="0"/>
              </a:rPr>
              <a:t>false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collection.drop</a:t>
            </a:r>
            <a:r>
              <a:rPr lang="en-IN" dirty="0">
                <a:solidFill>
                  <a:srgbClr val="061621"/>
                </a:solidFill>
                <a:latin typeface="Source Code Pro" panose="020B0509030403020204" pitchFamily="49" charset="0"/>
                <a:ea typeface="Source Code Pro" panose="020B0509030403020204" pitchFamily="49" charset="0"/>
              </a:rPr>
              <a:t>(&lt;options&gt;)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drop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unless you specify </a:t>
            </a:r>
            <a:r>
              <a:rPr lang="en-US" b="1" dirty="0">
                <a:solidFill>
                  <a:srgbClr val="222222"/>
                </a:solidFill>
                <a:latin typeface="arial" panose="020B0604020202020204" pitchFamily="34" charset="0"/>
              </a:rPr>
              <a:t>_id: false</a:t>
            </a:r>
            <a:r>
              <a:rPr lang="en-US" dirty="0">
                <a:solidFill>
                  <a:srgbClr val="222222"/>
                </a:solidFill>
                <a:latin typeface="arial" panose="020B0604020202020204" pitchFamily="34" charset="0"/>
              </a:rPr>
              <a:t> to suppress the field.</a:t>
            </a:r>
          </a:p>
        </p:txBody>
      </p:sp>
      <p:sp>
        <p:nvSpPr>
          <p:cNvPr id="4" name="Rectangle 3"/>
          <p:cNvSpPr/>
          <p:nvPr/>
        </p:nvSpPr>
        <p:spPr>
          <a:xfrm>
            <a:off x="1943100" y="367838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documents. The mongo shell will prompt the user to  Type </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it</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 to continue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43099" y="5085184"/>
            <a:ext cx="8284029"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Per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NewSalary:</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$add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 ] } } )</a:t>
            </a:r>
          </a:p>
        </p:txBody>
      </p:sp>
      <p:sp>
        <p:nvSpPr>
          <p:cNvPr id="9" name="TextBox 8">
            <a:extLst>
              <a:ext uri="{FF2B5EF4-FFF2-40B4-BE49-F238E27FC236}">
                <a16:creationId xmlns:a16="http://schemas.microsoft.com/office/drawing/2014/main" id="{207E4145-3E07-407A-A157-964CFB4C54A1}"/>
              </a:ext>
            </a:extLst>
          </p:cNvPr>
          <p:cNvSpPr txBox="1"/>
          <p:nvPr/>
        </p:nvSpPr>
        <p:spPr>
          <a:xfrm>
            <a:off x="3791744" y="174337"/>
            <a:ext cx="8280920" cy="1477328"/>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b="1" dirty="0">
                <a:solidFill>
                  <a:schemeClr val="accent1">
                    <a:lumMod val="75000"/>
                  </a:schemeClr>
                </a:solidFill>
              </a:rPr>
              <a:t>For fields in an embedded documents, you can specify the field using either:</a:t>
            </a:r>
          </a:p>
          <a:p>
            <a:endParaRPr lang="en-IN" sz="800" dirty="0"/>
          </a:p>
          <a:p>
            <a:r>
              <a:rPr lang="en-IN" b="1" dirty="0"/>
              <a:t>dot notation;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t>nested form;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Tree>
    <p:extLst>
      <p:ext uri="{BB962C8B-B14F-4D97-AF65-F5344CB8AC3E}">
        <p14:creationId xmlns:p14="http://schemas.microsoft.com/office/powerpoint/2010/main" val="32374658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56792"/>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Rectangle 7"/>
          <p:cNvSpPr/>
          <p:nvPr/>
        </p:nvSpPr>
        <p:spPr>
          <a:xfrm>
            <a:off x="1524000" y="2902825"/>
            <a:ext cx="9024500" cy="1323439"/>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sz="800"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524001" y="4380153"/>
            <a:ext cx="1325986" cy="400110"/>
          </a:xfrm>
          <a:prstGeom prst="rect">
            <a:avLst/>
          </a:prstGeom>
        </p:spPr>
        <p:txBody>
          <a:bodyPr wrap="square">
            <a:spAutoFit/>
          </a:bodyPr>
          <a:lstStyle/>
          <a:p>
            <a:r>
              <a:rPr lang="en-US" sz="2000" dirty="0">
                <a:solidFill>
                  <a:srgbClr val="C00000"/>
                </a:solidFill>
              </a:rPr>
              <a:t>Projection</a:t>
            </a:r>
          </a:p>
        </p:txBody>
      </p:sp>
      <p:sp>
        <p:nvSpPr>
          <p:cNvPr id="13" name="Rectangle 12"/>
          <p:cNvSpPr/>
          <p:nvPr/>
        </p:nvSpPr>
        <p:spPr>
          <a:xfrm>
            <a:off x="1524000" y="4818892"/>
            <a:ext cx="5429033"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524000" y="5321801"/>
            <a:ext cx="8994812" cy="1055545"/>
          </a:xfrm>
          <a:prstGeom prst="rect">
            <a:avLst/>
          </a:prstGeom>
        </p:spPr>
        <p:txBody>
          <a:bodyPr wrap="square">
            <a:spAutoFit/>
          </a:bodyPr>
          <a:lstStyle/>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a:t>
            </a:r>
          </a:p>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Tree>
    <p:extLst>
      <p:ext uri="{BB962C8B-B14F-4D97-AF65-F5344CB8AC3E}">
        <p14:creationId xmlns:p14="http://schemas.microsoft.com/office/powerpoint/2010/main" val="6398872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getSiblingDB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9336359" y="3013619"/>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 db.collection.find() </a:t>
            </a:r>
          </a:p>
        </p:txBody>
      </p:sp>
      <p:sp>
        <p:nvSpPr>
          <p:cNvPr id="7" name="Rectangle 6"/>
          <p:cNvSpPr/>
          <p:nvPr/>
        </p:nvSpPr>
        <p:spPr>
          <a:xfrm>
            <a:off x="1673188" y="1331476"/>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1988840"/>
            <a:ext cx="9144000" cy="215443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675986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061621"/>
                </a:solidFill>
                <a:latin typeface="Source Code Pro" panose="020B0509030403020204" pitchFamily="49" charset="0"/>
                <a:ea typeface="Source Code Pro" panose="020B0509030403020204" pitchFamily="49" charset="0"/>
              </a:rPr>
              <a:t>var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latin typeface="Calibri" panose="020F0502020204030204" pitchFamily="34" charset="0"/>
                <a:cs typeface="Calibri" panose="020F0502020204030204" pitchFamily="34" charset="0"/>
              </a:rPr>
              <a:t>var x =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x.</a:t>
            </a:r>
            <a:r>
              <a:rPr lang="en-US" sz="2200" i="1" dirty="0">
                <a:solidFill>
                  <a:schemeClr val="accent6"/>
                </a:solidFill>
                <a:latin typeface="Calibri" panose="020F0502020204030204" pitchFamily="34" charset="0"/>
                <a:cs typeface="Calibri" panose="020F0502020204030204" pitchFamily="34" charset="0"/>
              </a:rPr>
              <a:t>forEach</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printjson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055440" y="1755393"/>
            <a:ext cx="1008112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 true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3" name="Rectangle 2"/>
          <p:cNvSpPr/>
          <p:nvPr/>
        </p:nvSpPr>
        <p:spPr>
          <a:xfrm>
            <a:off x="191344" y="73652"/>
            <a:ext cx="5070648" cy="830997"/>
          </a:xfrm>
          <a:prstGeom prst="rect">
            <a:avLst/>
          </a:prstGeom>
          <a:solidFill>
            <a:schemeClr val="accent4"/>
          </a:solidFill>
        </p:spPr>
        <p:txBody>
          <a:bodyPr wrap="square">
            <a:spAutoFit/>
          </a:bodyPr>
          <a:lstStyle/>
          <a:p>
            <a:r>
              <a:rPr lang="en-US" sz="24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err="1">
                <a:solidFill>
                  <a:srgbClr val="D83713"/>
                </a:solidFill>
                <a:latin typeface="Source Code Pro" panose="020B0509030403020204" pitchFamily="49" charset="0"/>
                <a:ea typeface="Source Code Pro" panose="020B0509030403020204" pitchFamily="49" charset="0"/>
              </a:rPr>
              <a:t>cursor.skip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db['emp'].find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solidFill>
                  <a:schemeClr val="tx1">
                    <a:lumMod val="95000"/>
                    <a:lumOff val="5000"/>
                  </a:schemeClr>
                </a:solidFill>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4</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solidFill>
                <a:schemeClr val="tx1">
                  <a:lumMod val="95000"/>
                  <a:lumOff val="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solidFill>
                  <a:schemeClr val="tx1">
                    <a:lumMod val="95000"/>
                    <a:lumOff val="5000"/>
                  </a:schemeClr>
                </a:solidFill>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skip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db.emp.</a:t>
            </a:r>
            <a:r>
              <a:rPr lang="en-IN" sz="2200" dirty="0">
                <a:solidFill>
                  <a:srgbClr val="036883"/>
                </a:solidFill>
                <a:latin typeface="Calibri" panose="020F0502020204030204" pitchFamily="34" charset="0"/>
                <a:cs typeface="Calibri" panose="020F0502020204030204" pitchFamily="34" charset="0"/>
              </a:rPr>
              <a:t>countDocuments</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tx1">
                    <a:lumMod val="95000"/>
                    <a:lumOff val="5000"/>
                  </a:schemeClr>
                </a:solidFill>
                <a:latin typeface="Calibri" panose="020F0502020204030204" pitchFamily="34" charset="0"/>
                <a:cs typeface="Calibri" panose="020F0502020204030204" pitchFamily="34" charset="0"/>
              </a:rPr>
              <a:t>- 1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endParaRPr lang="en-US" sz="22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['collection_name'].find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5000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collection.count</a:t>
            </a:r>
            <a:r>
              <a:rPr lang="en-US" dirty="0">
                <a:solidFill>
                  <a:srgbClr val="D83713"/>
                </a:solidFill>
                <a:latin typeface="Source Code Pro" panose="020B0509030403020204" pitchFamily="49" charset="0"/>
                <a:ea typeface="Source Code Pro" panose="020B0509030403020204" pitchFamily="49" charset="0"/>
              </a:rPr>
              <a: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419601"/>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1,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445441740"/>
              </p:ext>
            </p:extLst>
          </p:nvPr>
        </p:nvGraphicFramePr>
        <p:xfrm>
          <a:off x="1524000" y="2819400"/>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Tree>
    <p:extLst>
      <p:ext uri="{BB962C8B-B14F-4D97-AF65-F5344CB8AC3E}">
        <p14:creationId xmlns:p14="http://schemas.microsoft.com/office/powerpoint/2010/main" val="2476936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['emp'].findOne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677146" y="2379584"/>
            <a:ext cx="9315398"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.temp.</a:t>
            </a:r>
            <a:r>
              <a:rPr lang="en-US" sz="2200" dirty="0">
                <a:solidFill>
                  <a:srgbClr val="036883"/>
                </a:solidFill>
                <a:latin typeface="Calibri" panose="020F0502020204030204" pitchFamily="34" charset="0"/>
                <a:cs typeface="Calibri" panose="020F0502020204030204" pitchFamily="34" charset="0"/>
              </a:rPr>
              <a:t>save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10, firstName: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neel</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5000, color: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'blue'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'black'</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'brown'</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'medium'</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'large'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'xx-large'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1524000" y="2631103"/>
            <a:ext cx="9144000" cy="1661993"/>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		</a:t>
            </a:r>
            <a:r>
              <a:rPr lang="en-US" sz="2000" dirty="0">
                <a:solidFill>
                  <a:srgbClr val="92D050"/>
                </a:solidFill>
                <a:latin typeface="Calibri" panose="020F0502020204030204" pitchFamily="34" charset="0"/>
                <a:cs typeface="Calibri" panose="020F0502020204030204" pitchFamily="34" charset="0"/>
              </a:rPr>
              <a:t># for multiple documents.</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p>
          <a:p>
            <a:r>
              <a:rPr lang="en-US" dirty="0">
                <a:solidFill>
                  <a:srgbClr val="222222"/>
                </a:solidFill>
                <a:latin typeface="arial" panose="020B0604020202020204" pitchFamily="34" charset="0"/>
              </a:rPr>
              <a:t>Inserts multiple documents into a collection.</a:t>
            </a:r>
          </a:p>
        </p:txBody>
      </p:sp>
    </p:spTree>
    <p:extLst>
      <p:ext uri="{BB962C8B-B14F-4D97-AF65-F5344CB8AC3E}">
        <p14:creationId xmlns:p14="http://schemas.microsoft.com/office/powerpoint/2010/main" val="25007283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1524000" y="3623047"/>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insertOne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pqr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insertMany</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salary: 2000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hr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6848408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6">
              <a:lumMod val="20000"/>
              <a:lumOff val="80000"/>
            </a:schemeClr>
          </a:solidFill>
        </p:spPr>
        <p:txBody>
          <a:bodyPr wrap="square">
            <a:spAutoFit/>
          </a:bodyPr>
          <a:lstStyle/>
          <a:p>
            <a:r>
              <a:rPr lang="en-IN" dirty="0">
                <a:solidFill>
                  <a:srgbClr val="222222"/>
                </a:solidFill>
                <a:latin typeface="arial" panose="020B0604020202020204" pitchFamily="34" charset="0"/>
              </a:rPr>
              <a:t>Inserting record in bulk.</a:t>
            </a:r>
            <a:endParaRPr lang="en-US" dirty="0">
              <a:solidFill>
                <a:srgbClr val="222222"/>
              </a:solidFill>
              <a:latin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1524000" y="3244533"/>
            <a:ext cx="9144000" cy="178510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49DC8"/>
                </a:solidFill>
                <a:latin typeface="Calibri" panose="020F0502020204030204" pitchFamily="34" charset="0"/>
                <a:cs typeface="Calibri" panose="020F0502020204030204" pitchFamily="34" charset="0"/>
              </a:rPr>
              <a:t>var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 = db.dept.initializeUnorderedBulkOp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50, "dname" : </a:t>
            </a:r>
            <a:r>
              <a:rPr lang="en-IN" sz="2200" dirty="0">
                <a:solidFill>
                  <a:srgbClr val="92D050"/>
                </a:solidFill>
                <a:latin typeface="Calibri" panose="020F0502020204030204" pitchFamily="34" charset="0"/>
                <a:cs typeface="Calibri" panose="020F0502020204030204" pitchFamily="34" charset="0"/>
              </a:rPr>
              <a:t>"PURCHASE"</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"NEW YORK"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60, "dname" : </a:t>
            </a:r>
            <a:r>
              <a:rPr lang="en-IN" sz="2200" dirty="0">
                <a:solidFill>
                  <a:srgbClr val="92D050"/>
                </a:solidFill>
                <a:latin typeface="Calibri" panose="020F0502020204030204" pitchFamily="34" charset="0"/>
                <a:cs typeface="Calibri" panose="020F0502020204030204" pitchFamily="34" charset="0"/>
              </a:rPr>
              <a:t>"HRD"</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"NEW YORK"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70, "dname" : </a:t>
            </a:r>
            <a:r>
              <a:rPr lang="en-IN" sz="2200" dirty="0">
                <a:solidFill>
                  <a:srgbClr val="92D050"/>
                </a:solidFill>
                <a:latin typeface="Calibri" panose="020F0502020204030204" pitchFamily="34" charset="0"/>
                <a:cs typeface="Calibri" panose="020F0502020204030204" pitchFamily="34" charset="0"/>
              </a:rPr>
              <a:t>"R&amp;D"</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"CHICAGO"</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a:t>
            </a:r>
            <a:r>
              <a:rPr lang="en-IN" sz="2200" dirty="0">
                <a:solidFill>
                  <a:srgbClr val="049DC8"/>
                </a:solidFill>
                <a:latin typeface="Calibri" panose="020F0502020204030204" pitchFamily="34" charset="0"/>
                <a:cs typeface="Calibri" panose="020F0502020204030204" pitchFamily="34" charset="0"/>
              </a:rPr>
              <a:t>execute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061621"/>
                </a:solidFill>
                <a:latin typeface="Source Code Pro" panose="020B0509030403020204" pitchFamily="49" charset="0"/>
                <a:ea typeface="Source Code Pro" panose="020B0509030403020204" pitchFamily="49" charset="0"/>
              </a:rPr>
              <a:t>var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collectionName.initializeUnorderedBulkOp()</a:t>
            </a:r>
          </a:p>
        </p:txBody>
      </p:sp>
    </p:spTree>
    <p:extLst>
      <p:ext uri="{BB962C8B-B14F-4D97-AF65-F5344CB8AC3E}">
        <p14:creationId xmlns:p14="http://schemas.microsoft.com/office/powerpoint/2010/main" val="20348733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657354" y="1945481"/>
            <a:ext cx="9839245" cy="3893374"/>
          </a:xfrm>
          <a:prstGeom prst="rect">
            <a:avLst/>
          </a:prstGeom>
        </p:spPr>
        <p:txBody>
          <a:bodyPr wrap="square">
            <a:spAutoFit/>
          </a:bodyPr>
          <a:lstStyle/>
          <a:p>
            <a:r>
              <a:rPr lang="en-US" sz="1900" dirty="0">
                <a:latin typeface="Consolas" panose="020B0609020204030204" pitchFamily="49" charset="0"/>
                <a:cs typeface="Calibri" panose="020F0502020204030204" pitchFamily="34" charset="0"/>
              </a:rPr>
              <a:t>&gt; var doc = </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 </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JavaScript object</a:t>
            </a:r>
          </a:p>
          <a:p>
            <a:r>
              <a:rPr lang="en-US" sz="1900" dirty="0">
                <a:latin typeface="Consolas" panose="020B0609020204030204" pitchFamily="49" charset="0"/>
                <a:cs typeface="Calibri" panose="020F0502020204030204" pitchFamily="34" charset="0"/>
              </a:rPr>
              <a:t>&gt; doc.title = </a:t>
            </a:r>
            <a:r>
              <a:rPr lang="en-US" sz="1900" dirty="0">
                <a:solidFill>
                  <a:srgbClr val="669900"/>
                </a:solidFill>
                <a:latin typeface="Consolas" panose="020B0609020204030204" pitchFamily="49" charset="0"/>
              </a:rPr>
              <a:t>"MongoDB </a:t>
            </a:r>
            <a:r>
              <a:rPr lang="en-US" sz="1900" dirty="0">
                <a:solidFill>
                  <a:srgbClr val="669900"/>
                </a:solidFill>
                <a:latin typeface="Consolas" panose="020B0609020204030204" pitchFamily="49" charset="0"/>
                <a:cs typeface="Calibri" panose="020F0502020204030204" pitchFamily="34" charset="0"/>
              </a:rPr>
              <a:t>Tutorial</a:t>
            </a:r>
            <a:r>
              <a:rPr lang="en-US" sz="1900" dirty="0">
                <a:solidFill>
                  <a:srgbClr val="669900"/>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doc.url = </a:t>
            </a:r>
            <a:r>
              <a:rPr lang="en-US" sz="1900" dirty="0">
                <a:solidFill>
                  <a:srgbClr val="669900"/>
                </a:solidFill>
                <a:latin typeface="Consolas" panose="020B0609020204030204" pitchFamily="49" charset="0"/>
              </a:rPr>
              <a:t>"http://mongodb.org"</a:t>
            </a:r>
          </a:p>
          <a:p>
            <a:r>
              <a:rPr lang="en-US" sz="1900" dirty="0">
                <a:latin typeface="Consolas" panose="020B0609020204030204" pitchFamily="49" charset="0"/>
                <a:cs typeface="Calibri" panose="020F0502020204030204" pitchFamily="34" charset="0"/>
              </a:rPr>
              <a:t>&gt; doc.comment = </a:t>
            </a:r>
            <a:r>
              <a:rPr lang="en-US" sz="1900" dirty="0">
                <a:solidFill>
                  <a:srgbClr val="669900"/>
                </a:solidFill>
                <a:latin typeface="Consolas" panose="020B0609020204030204" pitchFamily="49" charset="0"/>
              </a:rPr>
              <a:t>"Good tutorial video"</a:t>
            </a:r>
          </a:p>
          <a:p>
            <a:r>
              <a:rPr lang="en-US" sz="1900" dirty="0">
                <a:latin typeface="Consolas" panose="020B0609020204030204" pitchFamily="49" charset="0"/>
                <a:cs typeface="Calibri" panose="020F0502020204030204" pitchFamily="34" charset="0"/>
              </a:rPr>
              <a:t>&gt; doc.tags = </a:t>
            </a:r>
            <a:r>
              <a:rPr lang="en-US" sz="1900" dirty="0">
                <a:solidFill>
                  <a:schemeClr val="bg1">
                    <a:lumMod val="50000"/>
                  </a:schemeClr>
                </a:solidFill>
                <a:latin typeface="Consolas" panose="020B0609020204030204" pitchFamily="49" charset="0"/>
              </a:rPr>
              <a:t>[</a:t>
            </a:r>
            <a:r>
              <a:rPr lang="en-US" sz="1900" dirty="0">
                <a:solidFill>
                  <a:srgbClr val="669900"/>
                </a:solidFill>
                <a:latin typeface="Consolas" panose="020B0609020204030204" pitchFamily="49" charset="0"/>
              </a:rPr>
              <a:t>'tutorial'</a:t>
            </a:r>
            <a:r>
              <a:rPr lang="en-US" sz="1900" dirty="0">
                <a:latin typeface="Consolas" panose="020B0609020204030204" pitchFamily="49" charset="0"/>
                <a:cs typeface="Calibri" panose="020F0502020204030204" pitchFamily="34" charset="0"/>
              </a:rPr>
              <a:t>, </a:t>
            </a:r>
            <a:r>
              <a:rPr lang="en-US" sz="1900" dirty="0">
                <a:solidFill>
                  <a:srgbClr val="669900"/>
                </a:solidFill>
                <a:latin typeface="Consolas" panose="020B0609020204030204" pitchFamily="49" charset="0"/>
              </a:rPr>
              <a:t>'</a:t>
            </a:r>
            <a:r>
              <a:rPr lang="en-US" sz="1900" dirty="0" err="1">
                <a:solidFill>
                  <a:srgbClr val="669900"/>
                </a:solidFill>
                <a:latin typeface="Consolas" panose="020B0609020204030204" pitchFamily="49" charset="0"/>
              </a:rPr>
              <a:t>noSQL</a:t>
            </a:r>
            <a:r>
              <a:rPr lang="en-US" sz="1900" dirty="0">
                <a:solidFill>
                  <a:srgbClr val="669900"/>
                </a:solidFill>
                <a:latin typeface="Consolas" panose="020B0609020204030204" pitchFamily="49" charset="0"/>
              </a:rPr>
              <a:t>'</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doc.saveondate = new Date </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doc.meta = </a:t>
            </a:r>
            <a:r>
              <a:rPr lang="en-US" sz="1900" dirty="0">
                <a:solidFill>
                  <a:schemeClr val="bg1">
                    <a:lumMod val="50000"/>
                  </a:schemeClr>
                </a:solidFill>
                <a:latin typeface="Consolas" panose="020B0609020204030204" pitchFamily="49" charset="0"/>
              </a:rPr>
              <a:t>{}</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object within doc object{}</a:t>
            </a:r>
          </a:p>
          <a:p>
            <a:r>
              <a:rPr lang="en-US" sz="1900" dirty="0">
                <a:latin typeface="Consolas" panose="020B0609020204030204" pitchFamily="49" charset="0"/>
                <a:cs typeface="Calibri" panose="020F0502020204030204" pitchFamily="34" charset="0"/>
              </a:rPr>
              <a:t>&gt; doc.meta.browser = </a:t>
            </a:r>
            <a:r>
              <a:rPr lang="en-US" sz="1900" dirty="0">
                <a:solidFill>
                  <a:srgbClr val="669900"/>
                </a:solidFill>
                <a:latin typeface="Consolas" panose="020B0609020204030204" pitchFamily="49" charset="0"/>
              </a:rPr>
              <a:t>'Google Chrome'</a:t>
            </a:r>
          </a:p>
          <a:p>
            <a:r>
              <a:rPr lang="en-US" sz="1900" dirty="0">
                <a:latin typeface="Consolas" panose="020B0609020204030204" pitchFamily="49" charset="0"/>
                <a:cs typeface="Calibri" panose="020F0502020204030204" pitchFamily="34" charset="0"/>
              </a:rPr>
              <a:t>&gt; doc.meta.os = </a:t>
            </a:r>
            <a:r>
              <a:rPr lang="en-US" sz="1900" dirty="0">
                <a:solidFill>
                  <a:srgbClr val="669900"/>
                </a:solidFill>
                <a:latin typeface="Consolas" panose="020B0609020204030204" pitchFamily="49" charset="0"/>
              </a:rPr>
              <a:t>'Microsoft Windows7'</a:t>
            </a:r>
          </a:p>
          <a:p>
            <a:r>
              <a:rPr lang="en-US" sz="1900" dirty="0">
                <a:latin typeface="Consolas" panose="020B0609020204030204" pitchFamily="49" charset="0"/>
                <a:cs typeface="Calibri" panose="020F0502020204030204" pitchFamily="34" charset="0"/>
              </a:rPr>
              <a:t>&gt; doc.meta.mongodbversion = </a:t>
            </a:r>
            <a:r>
              <a:rPr lang="en-US" sz="1900" dirty="0">
                <a:solidFill>
                  <a:srgbClr val="669900"/>
                </a:solidFill>
                <a:latin typeface="Consolas" panose="020B0609020204030204" pitchFamily="49" charset="0"/>
              </a:rPr>
              <a:t>'2.4.0.0'</a:t>
            </a:r>
          </a:p>
          <a:p>
            <a:r>
              <a:rPr lang="en-US" sz="1900" dirty="0">
                <a:latin typeface="Consolas" panose="020B0609020204030204" pitchFamily="49" charset="0"/>
                <a:cs typeface="Calibri" panose="020F0502020204030204" pitchFamily="34" charset="0"/>
              </a:rPr>
              <a:t>&gt; doc</a:t>
            </a:r>
          </a:p>
          <a:p>
            <a:endParaRPr lang="en-US" sz="1900" dirty="0">
              <a:latin typeface="Consolas" panose="020B0609020204030204" pitchFamily="49" charset="0"/>
              <a:cs typeface="Calibri" panose="020F0502020204030204" pitchFamily="34" charset="0"/>
            </a:endParaRPr>
          </a:p>
          <a:p>
            <a:r>
              <a:rPr lang="en-US" sz="1900" dirty="0">
                <a:latin typeface="Consolas" panose="020B0609020204030204" pitchFamily="49" charset="0"/>
                <a:cs typeface="Calibri" panose="020F0502020204030204" pitchFamily="34" charset="0"/>
              </a:rPr>
              <a:t>&gt; </a:t>
            </a:r>
            <a:r>
              <a:rPr lang="en-US" sz="1900" dirty="0">
                <a:solidFill>
                  <a:schemeClr val="bg1">
                    <a:lumMod val="50000"/>
                  </a:schemeClr>
                </a:solidFill>
                <a:latin typeface="Consolas" panose="020B0609020204030204" pitchFamily="49" charset="0"/>
                <a:cs typeface="Calibri" panose="020F0502020204030204" pitchFamily="34" charset="0"/>
              </a:rPr>
              <a:t>db</a:t>
            </a:r>
            <a:r>
              <a:rPr lang="en-US" sz="1900" dirty="0">
                <a:latin typeface="Consolas" panose="020B0609020204030204" pitchFamily="49" charset="0"/>
                <a:cs typeface="Calibri" panose="020F0502020204030204" pitchFamily="34" charset="0"/>
              </a:rPr>
              <a:t>.book.</a:t>
            </a:r>
            <a:r>
              <a:rPr lang="en-US" sz="1900" dirty="0">
                <a:solidFill>
                  <a:srgbClr val="036883"/>
                </a:solidFill>
                <a:latin typeface="Consolas" panose="020B0609020204030204" pitchFamily="49" charset="0"/>
                <a:cs typeface="Calibri" panose="020F0502020204030204" pitchFamily="34" charset="0"/>
              </a:rPr>
              <a:t>insert</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doc</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12459600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a:solidFill>
                <a:srgbClr val="222222"/>
              </a:solidFill>
              <a:latin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doc.job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 data.ename.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doc.job.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doc.job)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 ": " + doc.ename.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92D050"/>
                </a:solidFill>
                <a:latin typeface="Consolas" panose="020B060902020403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doc.job==</a:t>
            </a:r>
            <a:r>
              <a:rPr lang="en-IN" dirty="0">
                <a:solidFill>
                  <a:srgbClr val="92D050"/>
                </a:solidFill>
                <a:latin typeface="Consolas" panose="020B060902020403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doc.job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7" name="TextBox 6">
            <a:extLst>
              <a:ext uri="{FF2B5EF4-FFF2-40B4-BE49-F238E27FC236}">
                <a16:creationId xmlns:a16="http://schemas.microsoft.com/office/drawing/2014/main" id="{8409C3B5-C9E5-479D-84D8-63996D451785}"/>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3778439"/>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6" y="691200"/>
            <a:ext cx="9396535"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00B050"/>
                </a:solidFill>
                <a:latin typeface="Consolas" panose="020B060902020403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_id</a:t>
            </a:r>
            <a:r>
              <a:rPr lang="en-IN" dirty="0">
                <a:latin typeface="Consolas" panose="020B0609020204030204" pitchFamily="49" charset="0"/>
              </a:rPr>
              <a:t> : id,</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ename</a:t>
            </a:r>
            <a:r>
              <a:rPr lang="en-IN" dirty="0">
                <a:latin typeface="Consolas" panose="020B0609020204030204" pitchFamily="49" charset="0"/>
              </a:rPr>
              <a:t> : _name,</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sal</a:t>
            </a:r>
            <a:r>
              <a:rPr lang="en-IN" dirty="0">
                <a:latin typeface="Consolas" panose="020B0609020204030204" pitchFamily="49" charset="0"/>
              </a:rPr>
              <a:t>: _sal,</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comm</a:t>
            </a:r>
            <a:r>
              <a:rPr lang="en-IN" dirty="0">
                <a:latin typeface="Consolas" panose="020B0609020204030204" pitchFamily="49" charset="0"/>
              </a:rPr>
              <a:t> : _comm,</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grandSalary</a:t>
            </a:r>
            <a:r>
              <a:rPr lang="en-IN" dirty="0">
                <a:latin typeface="Consolas" panose="020B0609020204030204" pitchFamily="49" charset="0"/>
              </a:rPr>
              <a:t> :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2971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691200"/>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170080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75843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900113" indent="-276225"/>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6700"/>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3158966"/>
            <a:ext cx="9144000"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'sales'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bbc</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'saleel'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color: [</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
        <p:nvSpPr>
          <p:cNvPr id="5" name="Rectangle 4"/>
          <p:cNvSpPr/>
          <p:nvPr/>
        </p:nvSpPr>
        <p:spPr>
          <a:xfrm>
            <a:off x="1556658" y="2852936"/>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30254</TotalTime>
  <Words>12427</Words>
  <Application>Microsoft Office PowerPoint</Application>
  <PresentationFormat>Widescreen</PresentationFormat>
  <Paragraphs>1235</Paragraphs>
  <Slides>175</Slides>
  <Notes>2</Notes>
  <HiddenSlides>3</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175</vt:i4>
      </vt:variant>
    </vt:vector>
  </HeadingPairs>
  <TitlesOfParts>
    <vt:vector size="197" baseType="lpstr">
      <vt:lpstr>SimSun</vt:lpstr>
      <vt:lpstr>Akzidenz</vt:lpstr>
      <vt:lpstr>-apple-system</vt:lpstr>
      <vt:lpstr>Arial</vt:lpstr>
      <vt:lpstr>Arial</vt:lpstr>
      <vt:lpstr>Bookman Old Style</vt:lpstr>
      <vt:lpstr>Calibri</vt:lpstr>
      <vt:lpstr>Cambria</vt:lpstr>
      <vt:lpstr>Consolas</vt:lpstr>
      <vt:lpstr>Gill Sans MT</vt:lpstr>
      <vt:lpstr>Liberation Mono</vt:lpstr>
      <vt:lpstr>Palatino Linotype</vt:lpstr>
      <vt:lpstr>Segoe Print</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6041</cp:revision>
  <dcterms:created xsi:type="dcterms:W3CDTF">2015-10-09T06:09:34Z</dcterms:created>
  <dcterms:modified xsi:type="dcterms:W3CDTF">2021-07-18T06:00:10Z</dcterms:modified>
</cp:coreProperties>
</file>