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80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88" r:id="rId30"/>
    <p:sldId id="1490" r:id="rId31"/>
    <p:sldId id="1460" r:id="rId32"/>
    <p:sldId id="1451" r:id="rId33"/>
    <p:sldId id="1452" r:id="rId34"/>
    <p:sldId id="1457" r:id="rId35"/>
    <p:sldId id="1465" r:id="rId36"/>
    <p:sldId id="1492" r:id="rId37"/>
    <p:sldId id="1454" r:id="rId38"/>
    <p:sldId id="1456" r:id="rId39"/>
    <p:sldId id="1455" r:id="rId40"/>
    <p:sldId id="1458" r:id="rId41"/>
    <p:sldId id="1491" r:id="rId42"/>
    <p:sldId id="1461" r:id="rId43"/>
    <p:sldId id="1462" r:id="rId44"/>
    <p:sldId id="1463" r:id="rId45"/>
    <p:sldId id="1464" r:id="rId46"/>
    <p:sldId id="1475" r:id="rId47"/>
    <p:sldId id="1476" r:id="rId48"/>
    <p:sldId id="1477" r:id="rId49"/>
    <p:sldId id="1469" r:id="rId50"/>
    <p:sldId id="1470" r:id="rId51"/>
    <p:sldId id="1472" r:id="rId52"/>
    <p:sldId id="947" r:id="rId53"/>
    <p:sldId id="1446" r:id="rId54"/>
    <p:sldId id="1444" r:id="rId55"/>
    <p:sldId id="1445" r:id="rId56"/>
    <p:sldId id="1479" r:id="rId57"/>
    <p:sldId id="1468" r:id="rId58"/>
    <p:sldId id="1483" r:id="rId59"/>
    <p:sldId id="1484" r:id="rId60"/>
    <p:sldId id="1485" r:id="rId61"/>
    <p:sldId id="1486" r:id="rId62"/>
    <p:sldId id="1487" r:id="rId63"/>
    <p:sldId id="1480" r:id="rId64"/>
    <p:sldId id="1478" r:id="rId65"/>
    <p:sldId id="1430" r:id="rId66"/>
    <p:sldId id="1431" r:id="rId67"/>
    <p:sldId id="1432" r:id="rId68"/>
    <p:sldId id="1433" r:id="rId69"/>
    <p:sldId id="1471" r:id="rId70"/>
    <p:sldId id="1442" r:id="rId71"/>
    <p:sldId id="1447" r:id="rId72"/>
    <p:sldId id="1481" r:id="rId73"/>
    <p:sldId id="1482" r:id="rId74"/>
    <p:sldId id="1448" r:id="rId75"/>
    <p:sldId id="1449" r:id="rId76"/>
    <p:sldId id="1424" r:id="rId77"/>
    <p:sldId id="1421" r:id="rId78"/>
    <p:sldId id="350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2B8208"/>
    <a:srgbClr val="F63122"/>
    <a:srgbClr val="FD8603"/>
    <a:srgbClr val="329909"/>
    <a:srgbClr val="39AE0A"/>
    <a:srgbClr val="840FF9"/>
    <a:srgbClr val="1A4F05"/>
    <a:srgbClr val="164404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E0728-0EF2-4525-841F-237A2091DE6D}"/>
              </a:ext>
            </a:extLst>
          </p:cNvPr>
          <p:cNvSpPr txBox="1"/>
          <p:nvPr/>
        </p:nvSpPr>
        <p:spPr>
          <a:xfrm>
            <a:off x="181440" y="5969607"/>
            <a:ext cx="643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E00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Cassandra is designed for extremely high-read and high-write speed and horizontal scalability.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465275"/>
            <a:ext cx="11687400" cy="22760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types;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>
                <a:latin typeface="Consolas" panose="020B0609020204030204" pitchFamily="49" charset="0"/>
                <a:ea typeface="SimSun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empno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013176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static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2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TODO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6BBA6DB6-184E-4814-BFEF-EBDCC0DFFA6D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table with </a:t>
            </a:r>
            <a:r>
              <a:rPr lang="en-IN" sz="4000" spc="-1" dirty="0">
                <a:solidFill>
                  <a:srgbClr val="F7C1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column</a:t>
            </a:r>
            <a:endParaRPr lang="en-IN" sz="4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0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map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1896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location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['latitude']</a:t>
            </a:r>
            <a:r>
              <a:rPr lang="en-IN" dirty="0">
                <a:latin typeface="Consolas" panose="020B0609020204030204" pitchFamily="49" charset="0"/>
              </a:rPr>
              <a:t> as latitude, location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188583"/>
            <a:ext cx="11687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'key1', 'key2'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orders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item_details =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'itemId':'2', 'name':'cheese', 'qty':'2', 'rate':'175'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customername='saleel' and orderid=2;</a:t>
            </a: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DELETE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188583"/>
            <a:ext cx="11687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location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['latitude']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658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['set_items']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author, publisher, title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'redis'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</a:t>
            </a:r>
            <a:r>
              <a:rPr lang="en-IN" spc="-1" dirty="0">
                <a:solidFill>
                  <a:srgbClr val="39AE0A"/>
                </a:solidFill>
                <a:latin typeface="Consolas"/>
                <a:ea typeface="SimSun"/>
              </a:rPr>
              <a:t>// Starts cassandra server</a:t>
            </a: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</a:t>
            </a:r>
            <a:r>
              <a:rPr lang="en-IN" spc="-1" dirty="0">
                <a:solidFill>
                  <a:srgbClr val="39AE0A"/>
                </a:solidFill>
                <a:latin typeface="Consolas"/>
                <a:ea typeface="SimSun"/>
              </a:rPr>
              <a:t>// Starts cassandra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5733256"/>
            <a:ext cx="11687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CLS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spc="-1" dirty="0">
              <a:solidFill>
                <a:srgbClr val="39AE0A"/>
              </a:solidFill>
              <a:latin typeface="Consolas"/>
              <a:ea typeface="SimSu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CLEAR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publisher[0]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DELETE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publisher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[0]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32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"id":2,"title":"mongoDB", "author":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"Author1", "Author2", "Author3"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"publisher":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"Publisher1", "Publisher2"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,"address":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"line1":"paud Road",  "city":"pune", "state":"MH", "pin":100011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tuple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 tuple data type is useful when we need to accommodate many fields we can accommodate maximum </a:t>
            </a:r>
            <a:r>
              <a:rPr lang="en-US" sz="1800" b="1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32768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fields.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1627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tuple datatype –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98748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machineID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machineDetails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tuple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454B-4B54-4191-8186-DA458D072CAE}"/>
              </a:ext>
            </a:extLst>
          </p:cNvPr>
          <p:cNvSpPr txBox="1"/>
          <p:nvPr/>
        </p:nvSpPr>
        <p:spPr>
          <a:xfrm>
            <a:off x="246600" y="4430722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machine_details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machineID, machineDetails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'192.168.100.10', 'stp5', 'windows10'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machine_details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"machineID": 2, "machineDetails":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"192.168.100.10", "stp5", "windows10"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 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tuple 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2004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machineDetails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'192.168.100.10', 'stp6', 'Ubuntu'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2D764D6A-6CB0-45AC-AB9E-3A2D93F0FFE0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60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808312"/>
            <a:chOff x="246600" y="3573016"/>
            <a:chExt cx="11687400" cy="2808312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57301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COLUMNFAMILY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map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COLUMNFAMILY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set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736451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CREATE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COLUMNFAMILY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list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5424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87400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 </a:t>
              </a:r>
              <a:r>
                <a:rPr lang="en-US" dirty="0">
                  <a:latin typeface="Consolas" panose="020B0609020204030204" pitchFamily="49" charset="0"/>
                </a:rPr>
                <a:t>'ruhan'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defRPr b="0" strike="noStrike" spc="-1">
                <a:solidFill>
                  <a:srgbClr val="BB0643"/>
                </a:solidFill>
                <a:latin typeface="Segoe UI"/>
                <a:ea typeface="DejaVu Sans"/>
              </a:defRPr>
            </a:lvl1pPr>
          </a:lstStyle>
          <a:p>
            <a:r>
              <a:rPr lang="en-I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304412" y="3313992"/>
            <a:ext cx="958317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pc="-1" dirty="0">
                <a:solidFill>
                  <a:srgbClr val="BB0643"/>
                </a:solidFill>
                <a:latin typeface="Segoe UI"/>
              </a:rPr>
              <a:t>CQL does not execute joins or sub-queries and a select statement only apply to a single table.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1C0DA-F201-45E9-A82F-780EEB3F4B42}"/>
              </a:ext>
            </a:extLst>
          </p:cNvPr>
          <p:cNvSpPr/>
          <p:nvPr/>
        </p:nvSpPr>
        <p:spPr>
          <a:xfrm>
            <a:off x="262558" y="4077072"/>
            <a:ext cx="11594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Aliases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are not recognized in the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WHERE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or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ORDER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BY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clauses in the statement. You must use the original column name instead.</a:t>
            </a:r>
            <a:endParaRPr lang="en-US" sz="2400" b="1" dirty="0">
              <a:solidFill>
                <a:srgbClr val="7E007E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A2B4-3951-47B1-B379-B6C4C3ED1868}"/>
              </a:ext>
            </a:extLst>
          </p:cNvPr>
          <p:cNvSpPr txBox="1"/>
          <p:nvPr/>
        </p:nvSpPr>
        <p:spPr>
          <a:xfrm>
            <a:off x="264510" y="190381"/>
            <a:ext cx="115921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dirty="0">
                <a:latin typeface="Palatino Linotype" panose="02040502050505030304" pitchFamily="18" charset="0"/>
              </a:rPr>
              <a:t>Query results are displayed in </a:t>
            </a:r>
            <a:r>
              <a:rPr lang="en-IN" b="1" dirty="0">
                <a:latin typeface="Palatino Linotype" panose="02040502050505030304" pitchFamily="18" charset="0"/>
              </a:rPr>
              <a:t>100-line groups</a:t>
            </a:r>
            <a:r>
              <a:rPr lang="en-IN" dirty="0">
                <a:latin typeface="Palatino Linotype" panose="02040502050505030304" pitchFamily="18" charset="0"/>
              </a:rPr>
              <a:t>, known as pages, followed by the </a:t>
            </a:r>
            <a:r>
              <a:rPr lang="en-IN" b="1" dirty="0">
                <a:latin typeface="Palatino Linotype" panose="02040502050505030304" pitchFamily="18" charset="0"/>
              </a:rPr>
              <a:t>more</a:t>
            </a:r>
            <a:r>
              <a:rPr lang="en-IN" dirty="0">
                <a:latin typeface="Palatino Linotype" panose="02040502050505030304" pitchFamily="18" charset="0"/>
              </a:rPr>
              <a:t> prompt. Press the space bar to move to the next group. PAGING without an option shows the current paging status, which is either enabled or disabled.</a:t>
            </a: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aggregate functions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These aggregate functions are pre-defined or in-built functions. Aggregate functions in Cassandra work on a set of rows. Aggregate functions receive values for each row and then return one value for the whole set.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81406"/>
              </p:ext>
            </p:extLst>
          </p:nvPr>
        </p:nvGraphicFramePr>
        <p:xfrm>
          <a:off x="1981257" y="4760952"/>
          <a:ext cx="82294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AVG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79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3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UUID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as UUID, ename, job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MAP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450381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SET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421520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LIST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402522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UDT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9885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from TUPLE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6459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id, bookdetails['title'] as Title, bookdetails['author'] as Author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8328912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F7C120"/>
                </a:solidFill>
                <a:latin typeface="Open Sans"/>
                <a:ea typeface="DejaVu Sans"/>
              </a:rPr>
              <a:t>retrieving all results in the JSON format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ename, job, sal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 : value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  <a:p>
            <a:pPr marL="23760">
              <a:buClr>
                <a:srgbClr val="808080"/>
              </a:buClr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job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//value in ""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658544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0791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DROP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DROP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TRUNCATE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TRUNCATE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8A26C5C-420F-40D2-829C-67FB65E5D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55316"/>
              </p:ext>
            </p:extLst>
          </p:nvPr>
        </p:nvGraphicFramePr>
        <p:xfrm>
          <a:off x="335360" y="4653136"/>
          <a:ext cx="11521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303651072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895810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84464815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74551991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99065521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1772226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46580989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43744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HELP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CAPTURE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COPY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DESCRIBE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EXIT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SOURCE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SHOW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PAGING</a:t>
                      </a:r>
                      <a:endParaRPr kumimoji="0" lang="en-IN" sz="180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32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KEYSPACE</a:t>
            </a:r>
            <a:r>
              <a:rPr lang="en-IN" sz="1800" b="0" strike="noStrike" spc="-1" dirty="0">
                <a:latin typeface="Consolas"/>
                <a:ea typeface="SimSun"/>
              </a:rPr>
              <a:t>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CAPTURE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CAPTURE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paging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3321194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PAGING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 ON | OFF ] ( page_size )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PAGING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PAGING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75;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PAGING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49818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C32A-1796-4399-A55F-83A797F1749D}"/>
              </a:ext>
            </a:extLst>
          </p:cNvPr>
          <p:cNvSpPr txBox="1"/>
          <p:nvPr/>
        </p:nvSpPr>
        <p:spPr>
          <a:xfrm>
            <a:off x="246600" y="4881934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COPY</a:t>
            </a:r>
            <a:r>
              <a:rPr lang="en-IN" dirty="0">
                <a:latin typeface="Consolas" panose="020B0609020204030204" pitchFamily="49" charset="0"/>
              </a:rPr>
              <a:t>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Precipitation, weatherDate, Month, Week, Year, City, Code, Location, State, AvgTemp, MaxTemp, MinTemp, WindDirection, WindSpeed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'd:\weather.csv' </a:t>
            </a:r>
            <a:r>
              <a:rPr lang="en-US" spc="-1" dirty="0">
                <a:solidFill>
                  <a:srgbClr val="2B8208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746AE-9F05-4C11-A48E-CB1F5136EE22}"/>
              </a:ext>
            </a:extLst>
          </p:cNvPr>
          <p:cNvSpPr txBox="1"/>
          <p:nvPr/>
        </p:nvSpPr>
        <p:spPr>
          <a:xfrm>
            <a:off x="246600" y="3356992"/>
            <a:ext cx="1168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COLUMNFAMILY</a:t>
            </a:r>
            <a:r>
              <a:rPr lang="en-IN" dirty="0">
                <a:latin typeface="Consolas" panose="020B0609020204030204" pitchFamily="49" charset="0"/>
              </a:rPr>
              <a:t>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weatherDate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IN" dirty="0">
                <a:latin typeface="Consolas" panose="020B0609020204030204" pitchFamily="49" charset="0"/>
              </a:rPr>
              <a:t>, Month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Week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Year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City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Code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Location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State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AvgTemp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MaxTemp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MinTemp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WindDirection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WindSpeed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state, city, code, weatherDate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pc="-1" dirty="0">
                <a:latin typeface="Consolas"/>
                <a:ea typeface="SimSun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pc="-1" dirty="0">
                <a:latin typeface="Consolas"/>
                <a:ea typeface="SimSun"/>
              </a:rPr>
              <a:t>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IN" sz="1800" b="0" strike="noStrike" spc="-1" dirty="0">
                <a:latin typeface="Consolas"/>
                <a:ea typeface="SimSun"/>
              </a:rPr>
              <a:t>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USE</a:t>
            </a:r>
            <a:r>
              <a:rPr lang="en-IN" sz="1800" b="0" strike="noStrike" spc="-1" dirty="0">
                <a:latin typeface="Consolas"/>
                <a:ea typeface="SimSun"/>
              </a:rPr>
              <a:t>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40717</TotalTime>
  <Words>5607</Words>
  <Application>Microsoft Office PowerPoint</Application>
  <PresentationFormat>Widescreen</PresentationFormat>
  <Paragraphs>692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6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9104</cp:revision>
  <dcterms:created xsi:type="dcterms:W3CDTF">2015-10-09T06:09:34Z</dcterms:created>
  <dcterms:modified xsi:type="dcterms:W3CDTF">2022-04-23T04:26:28Z</dcterms:modified>
</cp:coreProperties>
</file>