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77"/>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344" r:id="rId40"/>
    <p:sldId id="1345" r:id="rId41"/>
    <p:sldId id="1165" r:id="rId42"/>
    <p:sldId id="1166" r:id="rId43"/>
    <p:sldId id="1198" r:id="rId44"/>
    <p:sldId id="1199" r:id="rId45"/>
    <p:sldId id="1140" r:id="rId46"/>
    <p:sldId id="1141" r:id="rId47"/>
    <p:sldId id="1163" r:id="rId48"/>
    <p:sldId id="1164" r:id="rId49"/>
    <p:sldId id="1284" r:id="rId50"/>
    <p:sldId id="1285" r:id="rId51"/>
    <p:sldId id="1334" r:id="rId52"/>
    <p:sldId id="1335" r:id="rId53"/>
    <p:sldId id="1282" r:id="rId54"/>
    <p:sldId id="1283" r:id="rId55"/>
    <p:sldId id="1228" r:id="rId56"/>
    <p:sldId id="1229" r:id="rId57"/>
    <p:sldId id="1171" r:id="rId58"/>
    <p:sldId id="1172" r:id="rId59"/>
    <p:sldId id="1167" r:id="rId60"/>
    <p:sldId id="1168" r:id="rId61"/>
    <p:sldId id="1142" r:id="rId62"/>
    <p:sldId id="1143" r:id="rId63"/>
    <p:sldId id="1144" r:id="rId64"/>
    <p:sldId id="1340" r:id="rId65"/>
    <p:sldId id="1156" r:id="rId66"/>
    <p:sldId id="1145" r:id="rId67"/>
    <p:sldId id="1146" r:id="rId68"/>
    <p:sldId id="1147" r:id="rId69"/>
    <p:sldId id="1148" r:id="rId70"/>
    <p:sldId id="1149" r:id="rId71"/>
    <p:sldId id="1150" r:id="rId72"/>
    <p:sldId id="1151" r:id="rId73"/>
    <p:sldId id="1152" r:id="rId74"/>
    <p:sldId id="1153" r:id="rId75"/>
    <p:sldId id="1226" r:id="rId76"/>
    <p:sldId id="1227" r:id="rId77"/>
    <p:sldId id="1161" r:id="rId78"/>
    <p:sldId id="1162" r:id="rId79"/>
    <p:sldId id="1154" r:id="rId80"/>
    <p:sldId id="1155" r:id="rId81"/>
    <p:sldId id="1191" r:id="rId82"/>
    <p:sldId id="1192" r:id="rId83"/>
    <p:sldId id="1179" r:id="rId84"/>
    <p:sldId id="1180" r:id="rId85"/>
    <p:sldId id="1183" r:id="rId86"/>
    <p:sldId id="1184" r:id="rId87"/>
    <p:sldId id="1332" r:id="rId88"/>
    <p:sldId id="1333" r:id="rId89"/>
    <p:sldId id="1193" r:id="rId90"/>
    <p:sldId id="1194" r:id="rId91"/>
    <p:sldId id="1223" r:id="rId92"/>
    <p:sldId id="1224" r:id="rId93"/>
    <p:sldId id="1277" r:id="rId94"/>
    <p:sldId id="1330" r:id="rId95"/>
    <p:sldId id="1328" r:id="rId96"/>
    <p:sldId id="1331" r:id="rId97"/>
    <p:sldId id="1329" r:id="rId98"/>
    <p:sldId id="1185" r:id="rId99"/>
    <p:sldId id="1186" r:id="rId100"/>
    <p:sldId id="1187" r:id="rId101"/>
    <p:sldId id="1188" r:id="rId102"/>
    <p:sldId id="1189" r:id="rId103"/>
    <p:sldId id="1190" r:id="rId104"/>
    <p:sldId id="1234" r:id="rId105"/>
    <p:sldId id="1235" r:id="rId106"/>
    <p:sldId id="1275" r:id="rId107"/>
    <p:sldId id="1276" r:id="rId108"/>
    <p:sldId id="1336" r:id="rId109"/>
    <p:sldId id="1337" r:id="rId110"/>
    <p:sldId id="1310" r:id="rId111"/>
    <p:sldId id="1311" r:id="rId112"/>
    <p:sldId id="1273" r:id="rId113"/>
    <p:sldId id="1274" r:id="rId114"/>
    <p:sldId id="1173" r:id="rId115"/>
    <p:sldId id="1174" r:id="rId116"/>
    <p:sldId id="1175" r:id="rId117"/>
    <p:sldId id="1176" r:id="rId118"/>
    <p:sldId id="1308" r:id="rId119"/>
    <p:sldId id="1309" r:id="rId120"/>
    <p:sldId id="1200" r:id="rId121"/>
    <p:sldId id="1201" r:id="rId122"/>
    <p:sldId id="1099" r:id="rId123"/>
    <p:sldId id="1256" r:id="rId124"/>
    <p:sldId id="1257" r:id="rId125"/>
    <p:sldId id="1258" r:id="rId126"/>
    <p:sldId id="1259" r:id="rId127"/>
    <p:sldId id="1326" r:id="rId128"/>
    <p:sldId id="1327" r:id="rId129"/>
    <p:sldId id="1322" r:id="rId130"/>
    <p:sldId id="1323" r:id="rId131"/>
    <p:sldId id="1324" r:id="rId132"/>
    <p:sldId id="1325" r:id="rId133"/>
    <p:sldId id="1260" r:id="rId134"/>
    <p:sldId id="1261" r:id="rId135"/>
    <p:sldId id="1262" r:id="rId136"/>
    <p:sldId id="1263" r:id="rId137"/>
    <p:sldId id="1264" r:id="rId138"/>
    <p:sldId id="1341" r:id="rId139"/>
    <p:sldId id="1342" r:id="rId140"/>
    <p:sldId id="1265" r:id="rId141"/>
    <p:sldId id="1266" r:id="rId142"/>
    <p:sldId id="1267" r:id="rId143"/>
    <p:sldId id="1268" r:id="rId144"/>
    <p:sldId id="1216" r:id="rId145"/>
    <p:sldId id="1092" r:id="rId146"/>
    <p:sldId id="1251" r:id="rId147"/>
    <p:sldId id="1252" r:id="rId148"/>
    <p:sldId id="1269" r:id="rId149"/>
    <p:sldId id="1270" r:id="rId150"/>
    <p:sldId id="1271" r:id="rId151"/>
    <p:sldId id="1272" r:id="rId152"/>
    <p:sldId id="1219" r:id="rId153"/>
    <p:sldId id="1204" r:id="rId154"/>
    <p:sldId id="1338" r:id="rId155"/>
    <p:sldId id="1339" r:id="rId156"/>
    <p:sldId id="1346" r:id="rId157"/>
    <p:sldId id="1347" r:id="rId158"/>
    <p:sldId id="1315" r:id="rId159"/>
    <p:sldId id="1316" r:id="rId160"/>
    <p:sldId id="1317" r:id="rId161"/>
    <p:sldId id="1318" r:id="rId162"/>
    <p:sldId id="1292" r:id="rId163"/>
    <p:sldId id="1301" r:id="rId164"/>
    <p:sldId id="1302" r:id="rId165"/>
    <p:sldId id="1294" r:id="rId166"/>
    <p:sldId id="1293" r:id="rId167"/>
    <p:sldId id="1295" r:id="rId168"/>
    <p:sldId id="1296" r:id="rId169"/>
    <p:sldId id="1297" r:id="rId170"/>
    <p:sldId id="1303" r:id="rId171"/>
    <p:sldId id="1304" r:id="rId172"/>
    <p:sldId id="954" r:id="rId173"/>
    <p:sldId id="1307" r:id="rId174"/>
    <p:sldId id="788" r:id="rId175"/>
    <p:sldId id="1087" r:id="rId17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D4F3F"/>
    <a:srgbClr val="FF5A36"/>
    <a:srgbClr val="B6816E"/>
    <a:srgbClr val="B22251"/>
    <a:srgbClr val="05A5D1"/>
    <a:srgbClr val="036883"/>
    <a:srgbClr val="4F0896"/>
    <a:srgbClr val="047796"/>
    <a:srgbClr val="FBF3FF"/>
    <a:srgbClr val="F6E5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5" Type="http://schemas.openxmlformats.org/officeDocument/2006/relationships/slide" Target="slides/slide174.xml"/><Relationship Id="rId170" Type="http://schemas.openxmlformats.org/officeDocument/2006/relationships/slide" Target="slides/slide169.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slide" Target="slides/slide171.xml"/><Relationship Id="rId180"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presProps" Target="presProps.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11-07-2021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7/11/2021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7/11/2021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7/11/2021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7/11/2021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24000" y="1459468"/>
            <a:ext cx="9468544"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The </a:t>
            </a:r>
            <a:r>
              <a:rPr lang="en-US" dirty="0">
                <a:solidFill>
                  <a:srgbClr val="C00000"/>
                </a:solidFill>
                <a:latin typeface="arial" panose="020B0604020202020204" pitchFamily="34" charset="0"/>
              </a:rPr>
              <a:t>$rename </a:t>
            </a:r>
            <a:r>
              <a:rPr lang="en-US" dirty="0"/>
              <a:t>operator updates the name of a field.</a:t>
            </a:r>
            <a:endParaRPr lang="en-IN"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&lt;field1&gt;: &lt;newName1&gt;, &lt;field2&gt;: &lt;newName2&gt;, ... } }</a:t>
            </a:r>
          </a:p>
        </p:txBody>
      </p:sp>
      <p:sp>
        <p:nvSpPr>
          <p:cNvPr id="9" name="Rectangle 8"/>
          <p:cNvSpPr/>
          <p:nvPr/>
        </p:nvSpPr>
        <p:spPr>
          <a:xfrm>
            <a:off x="839416" y="2636912"/>
            <a:ext cx="1051316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$rename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"Employee Name", "sal": "Salary "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err="1">
                <a:solidFill>
                  <a:srgbClr val="D83713"/>
                </a:solidFill>
                <a:latin typeface="Source Code Pro" panose="020B0509030403020204" pitchFamily="49" charset="0"/>
                <a:ea typeface="Source Code Pro" panose="020B0509030403020204" pitchFamily="49" charset="0"/>
              </a:rPr>
              <a:t>db.collection.findOneAndDelete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1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43434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1835116600"/>
              </p:ext>
            </p:extLst>
          </p:nvPr>
        </p:nvGraphicFramePr>
        <p:xfrm>
          <a:off x="-2" y="2226568"/>
          <a:ext cx="12192000" cy="914400"/>
        </p:xfrm>
        <a:graphic>
          <a:graphicData uri="http://schemas.openxmlformats.org/drawingml/2006/table">
            <a:tbl>
              <a:tblPr firstRow="1" bandRow="1">
                <a:tableStyleId>{5940675A-B579-460E-94D1-54222C63F5DA}</a:tableStyleId>
              </a:tblPr>
              <a:tblGrid>
                <a:gridCol w="1048774">
                  <a:extLst>
                    <a:ext uri="{9D8B030D-6E8A-4147-A177-3AD203B41FA5}">
                      <a16:colId xmlns:a16="http://schemas.microsoft.com/office/drawing/2014/main" val="20000"/>
                    </a:ext>
                  </a:extLst>
                </a:gridCol>
                <a:gridCol w="1158792">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err="1">
                <a:solidFill>
                  <a:srgbClr val="D83713"/>
                </a:solidFill>
                <a:latin typeface="Source Code Pro" panose="020B0509030403020204" pitchFamily="49" charset="0"/>
                <a:ea typeface="Source Code Pro" panose="020B0509030403020204" pitchFamily="49" charset="0"/>
              </a:rPr>
              <a:t>db.collection.aggregate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0" name="Table 9">
            <a:extLst>
              <a:ext uri="{FF2B5EF4-FFF2-40B4-BE49-F238E27FC236}">
                <a16:creationId xmlns:a16="http://schemas.microsoft.com/office/drawing/2014/main" id="{1701ABC8-C0EC-47D6-8D79-CCBF41DCAC25}"/>
              </a:ext>
            </a:extLst>
          </p:cNvPr>
          <p:cNvGraphicFramePr>
            <a:graphicFrameLocks noGrp="1"/>
          </p:cNvGraphicFramePr>
          <p:nvPr>
            <p:extLst>
              <p:ext uri="{D42A27DB-BD31-4B8C-83A1-F6EECF244321}">
                <p14:modId xmlns:p14="http://schemas.microsoft.com/office/powerpoint/2010/main" val="1975390753"/>
              </p:ext>
            </p:extLst>
          </p:nvPr>
        </p:nvGraphicFramePr>
        <p:xfrm>
          <a:off x="-2" y="2514600"/>
          <a:ext cx="12192000" cy="914400"/>
        </p:xfrm>
        <a:graphic>
          <a:graphicData uri="http://schemas.openxmlformats.org/drawingml/2006/table">
            <a:tbl>
              <a:tblPr firstRow="1" bandRow="1">
                <a:tableStyleId>{5940675A-B579-460E-94D1-54222C63F5DA}</a:tableStyleId>
              </a:tblPr>
              <a:tblGrid>
                <a:gridCol w="1048774">
                  <a:extLst>
                    <a:ext uri="{9D8B030D-6E8A-4147-A177-3AD203B41FA5}">
                      <a16:colId xmlns:a16="http://schemas.microsoft.com/office/drawing/2014/main" val="20000"/>
                    </a:ext>
                  </a:extLst>
                </a:gridCol>
                <a:gridCol w="1158792">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43370040"/>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r>
                        <a:rPr kumimoji="0" lang="en-US" sz="1800" kern="1200" dirty="0">
                          <a:solidFill>
                            <a:srgbClr val="036883"/>
                          </a:solidFill>
                          <a:latin typeface="+mn-lt"/>
                          <a:ea typeface="+mn-ea"/>
                          <a:cs typeface="+mn-cs"/>
                        </a:rPr>
                        <a:t>  $out</a:t>
                      </a: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479376" y="2447597"/>
            <a:ext cx="11305256" cy="261610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63621"/>
            <a:ext cx="11809312" cy="261610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8" name="Rectangle 7">
            <a:extLst>
              <a:ext uri="{FF2B5EF4-FFF2-40B4-BE49-F238E27FC236}">
                <a16:creationId xmlns:a16="http://schemas.microsoft.com/office/drawing/2014/main" id="{0DBA7425-8E23-4088-B9FA-53F931C08828}"/>
              </a:ext>
            </a:extLst>
          </p:cNvPr>
          <p:cNvSpPr/>
          <p:nvPr/>
        </p:nvSpPr>
        <p:spPr>
          <a:xfrm>
            <a:off x="1294261" y="557691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Tree>
    <p:extLst>
      <p:ext uri="{BB962C8B-B14F-4D97-AF65-F5344CB8AC3E}">
        <p14:creationId xmlns:p14="http://schemas.microsoft.com/office/powerpoint/2010/main" val="149451649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or $set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101566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553697822"/>
              </p:ext>
            </p:extLst>
          </p:nvPr>
        </p:nvGraphicFramePr>
        <p:xfrm>
          <a:off x="1523999" y="1524000"/>
          <a:ext cx="9143998" cy="3853204"/>
        </p:xfrm>
        <a:graphic>
          <a:graphicData uri="http://schemas.openxmlformats.org/drawingml/2006/table">
            <a:tbl>
              <a:tblPr firstRow="1" bandRow="1">
                <a:tableStyleId>{5940675A-B579-460E-94D1-54222C63F5DA}</a:tableStyleId>
              </a:tblPr>
              <a:tblGrid>
                <a:gridCol w="1184876">
                  <a:extLst>
                    <a:ext uri="{9D8B030D-6E8A-4147-A177-3AD203B41FA5}">
                      <a16:colId xmlns:a16="http://schemas.microsoft.com/office/drawing/2014/main" val="20000"/>
                    </a:ext>
                  </a:extLst>
                </a:gridCol>
                <a:gridCol w="7959122">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$abs</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number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$add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$subtract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$multiply</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$divide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$mod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$trunc</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number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mn-lt"/>
                          <a:ea typeface="+mn-ea"/>
                          <a:cs typeface="+mn-cs"/>
                        </a:rPr>
                        <a:t>$rand</a:t>
                      </a:r>
                    </a:p>
                  </a:txBody>
                  <a:tcPr anchor="ctr"/>
                </a:tc>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 { </a:t>
                      </a:r>
                      <a:r>
                        <a:rPr kumimoji="0" lang="en-US" sz="1800" b="0" i="0" kern="1200" dirty="0">
                          <a:solidFill>
                            <a:srgbClr val="D83713"/>
                          </a:solidFill>
                          <a:effectLst/>
                          <a:latin typeface="Consolas" panose="020B0609020204030204" pitchFamily="49" charset="0"/>
                          <a:ea typeface="+mn-ea"/>
                          <a:cs typeface="+mn-cs"/>
                        </a:rPr>
                        <a:t>$rand</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1523999" y="5488776"/>
            <a:ext cx="9143999"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4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4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x</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$rand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68179471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163491643"/>
              </p:ext>
            </p:extLst>
          </p:nvPr>
        </p:nvGraphicFramePr>
        <p:xfrm>
          <a:off x="1524000" y="1871813"/>
          <a:ext cx="9144000" cy="4221483"/>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lang="en-US" sz="1800" dirty="0">
                          <a:solidFill>
                            <a:schemeClr val="tx1">
                              <a:lumMod val="85000"/>
                              <a:lumOff val="15000"/>
                            </a:schemeClr>
                          </a:solidFill>
                          <a:latin typeface="Consolas" panose="020B0609020204030204" pitchFamily="49" charset="0"/>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lang="en-US" sz="1800" b="0" i="0" kern="1200" dirty="0">
                          <a:solidFill>
                            <a:srgbClr val="D83713"/>
                          </a:solidFill>
                          <a:effectLst/>
                          <a:latin typeface="Consolas" panose="020B0609020204030204" pitchFamily="49" charset="0"/>
                          <a:ea typeface="+mn-ea"/>
                          <a:cs typeface="+mn-cs"/>
                        </a:rPr>
                        <a:t>ifNull</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$&lt;expression&gt;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&lt;replacement-expression-if-null&gt;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$toUpper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$toLower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b="0" i="0" kern="1200" dirty="0">
                          <a:solidFill>
                            <a:srgbClr val="D83713"/>
                          </a:solidFill>
                          <a:effectLst/>
                          <a:latin typeface="Consolas" panose="020B0609020204030204" pitchFamily="49" charset="0"/>
                          <a:ea typeface="+mn-ea"/>
                          <a:cs typeface="+mn-cs"/>
                        </a:rPr>
                        <a:t>$strLenCP</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IN" sz="1800" kern="1200" dirty="0">
                          <a:solidFill>
                            <a:srgbClr val="049DC8"/>
                          </a:solidFill>
                          <a:latin typeface="Consolas" panose="020B0609020204030204" pitchFamily="49" charset="0"/>
                          <a:ea typeface="+mn-ea"/>
                          <a:cs typeface="Calibri" panose="020F0502020204030204" pitchFamily="34" charset="0"/>
                        </a:rPr>
                        <a:t>string </a:t>
                      </a:r>
                      <a:r>
                        <a:rPr kumimoji="0" lang="en-IN" sz="1800" b="0" i="0" kern="1200" dirty="0">
                          <a:solidFill>
                            <a:srgbClr val="D83713"/>
                          </a:solidFill>
                          <a:effectLst/>
                          <a:latin typeface="Consolas" panose="020B0609020204030204" pitchFamily="49" charset="0"/>
                          <a:ea typeface="+mn-ea"/>
                          <a:cs typeface="+mn-cs"/>
                        </a:rPr>
                        <a:t>expression</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kumimoji="0" lang="en-IN" sz="1800" kern="1200" dirty="0">
                          <a:solidFill>
                            <a:srgbClr val="049DC8"/>
                          </a:solidFill>
                          <a:latin typeface="Consolas" panose="020B0609020204030204" pitchFamily="49" charset="0"/>
                          <a:ea typeface="+mn-ea"/>
                          <a:cs typeface="Calibri" panose="020F0502020204030204" pitchFamily="34" charset="0"/>
                        </a:rPr>
                        <a:t> </a:t>
                      </a:r>
                      <a:r>
                        <a:rPr kumimoji="0" lang="en-IN"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endPar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$concat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expression1</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expression2</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$substr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lang="en-US" sz="1800" b="0" i="0" kern="1200" dirty="0">
                          <a:solidFill>
                            <a:srgbClr val="016EE9"/>
                          </a:solidFill>
                          <a:effectLst/>
                          <a:latin typeface="Consolas" panose="020B0609020204030204" pitchFamily="49" charset="0"/>
                          <a:ea typeface="+mn-ea"/>
                          <a:cs typeface="+mn-cs"/>
                        </a:rPr>
                        <a:t>string</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start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length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$size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$arrayElemAt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array</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&lt;</a:t>
                      </a:r>
                      <a:r>
                        <a:rPr kumimoji="0" lang="en-US" sz="1800" b="0" i="0" kern="1200" dirty="0">
                          <a:solidFill>
                            <a:srgbClr val="D83713"/>
                          </a:solidFill>
                          <a:effectLst/>
                          <a:latin typeface="Consolas" panose="020B0609020204030204" pitchFamily="49" charset="0"/>
                          <a:ea typeface="+mn-ea"/>
                          <a:cs typeface="+mn-cs"/>
                        </a:rPr>
                        <a:t>idx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 -1 will get last </a:t>
                      </a:r>
                    </a:p>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335360" y="961558"/>
            <a:ext cx="11449272" cy="433965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movie_length: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$strLenCP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$toString</a:t>
            </a:r>
            <a:r>
              <a:rPr lang="en-US" sz="2200" dirty="0">
                <a:latin typeface="Calibri" panose="020F0502020204030204" pitchFamily="34" charset="0"/>
                <a:cs typeface="Calibri" panose="020F0502020204030204" pitchFamily="34" charset="0"/>
              </a:rPr>
              <a:t>: '$movie_title'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'$favouriteFruit', 1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2" name="Rectangle 1"/>
          <p:cNvSpPr/>
          <p:nvPr/>
        </p:nvSpPr>
        <p:spPr>
          <a:xfrm>
            <a:off x="191344" y="6354571"/>
            <a:ext cx="11233248" cy="400110"/>
          </a:xfrm>
          <a:prstGeom prst="rect">
            <a:avLst/>
          </a:prstGeom>
        </p:spPr>
        <p:txBody>
          <a:bodyPr wrap="square">
            <a:spAutoFit/>
          </a:bodyPr>
          <a:lstStyle/>
          <a:p>
            <a:pPr marL="285750" indent="-285750">
              <a:buFont typeface="Arial" panose="020B0604020202020204" pitchFamily="34" charset="0"/>
              <a:buChar char="•"/>
            </a:pPr>
            <a:r>
              <a:rPr lang="en-US" sz="2000" dirty="0">
                <a:solidFill>
                  <a:schemeClr val="bg1">
                    <a:lumMod val="50000"/>
                  </a:schemeClr>
                </a:solidFill>
                <a:latin typeface="Calibri" panose="020F0502020204030204" pitchFamily="34" charset="0"/>
                <a:cs typeface="Calibri" panose="020F0502020204030204" pitchFamily="34" charset="0"/>
              </a:rPr>
              <a:t>db</a:t>
            </a:r>
            <a:r>
              <a:rPr lang="en-US" sz="2000" dirty="0">
                <a:latin typeface="Calibri" panose="020F0502020204030204" pitchFamily="34" charset="0"/>
                <a:cs typeface="Calibri" panose="020F0502020204030204" pitchFamily="34" charset="0"/>
              </a:rPr>
              <a:t>.emp</a:t>
            </a:r>
            <a:r>
              <a:rPr lang="en-US" sz="2000" dirty="0">
                <a:solidFill>
                  <a:schemeClr val="bg2">
                    <a:lumMod val="25000"/>
                  </a:schemeClr>
                </a:solidFill>
                <a:latin typeface="Calibri" panose="020F0502020204030204" pitchFamily="34" charset="0"/>
                <a:cs typeface="Calibri" panose="020F0502020204030204" pitchFamily="34" charset="0"/>
              </a:rPr>
              <a:t>.</a:t>
            </a:r>
            <a:r>
              <a:rPr lang="en-US" sz="2000" dirty="0">
                <a:solidFill>
                  <a:srgbClr val="036883"/>
                </a:solidFill>
                <a:latin typeface="Calibri" panose="020F0502020204030204" pitchFamily="34" charset="0"/>
                <a:cs typeface="Calibri" panose="020F0502020204030204" pitchFamily="34" charset="0"/>
              </a:rPr>
              <a:t>aggregate</a:t>
            </a:r>
            <a:r>
              <a:rPr lang="en-US" sz="2000" dirty="0">
                <a:solidFill>
                  <a:schemeClr val="bg1">
                    <a:lumMod val="50000"/>
                  </a:schemeClr>
                </a:solidFill>
                <a:latin typeface="Calibri" panose="020F0502020204030204" pitchFamily="34" charset="0"/>
                <a:cs typeface="Calibri" panose="020F0502020204030204" pitchFamily="34" charset="0"/>
              </a:rPr>
              <a:t>([ { </a:t>
            </a:r>
            <a:r>
              <a:rPr lang="en-US" sz="2000" dirty="0">
                <a:solidFill>
                  <a:srgbClr val="036883"/>
                </a:solidFill>
                <a:latin typeface="Calibri" panose="020F0502020204030204" pitchFamily="34" charset="0"/>
                <a:cs typeface="Calibri" panose="020F0502020204030204" pitchFamily="34" charset="0"/>
              </a:rPr>
              <a:t>$project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B22251"/>
                </a:solidFill>
                <a:latin typeface="Calibri" panose="020F0502020204030204" pitchFamily="34" charset="0"/>
                <a:cs typeface="Calibri" panose="020F0502020204030204" pitchFamily="34" charset="0"/>
              </a:rPr>
              <a:t>$arrayElemAt</a:t>
            </a:r>
            <a:r>
              <a:rPr lang="en-US" sz="2000" dirty="0">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'$favouriteFruit', 1 </a:t>
            </a:r>
            <a:r>
              <a:rPr lang="en-US" sz="2000" dirty="0">
                <a:solidFill>
                  <a:schemeClr val="bg1">
                    <a:lumMod val="50000"/>
                  </a:schemeClr>
                </a:solidFill>
                <a:latin typeface="Calibri" panose="020F0502020204030204" pitchFamily="34" charset="0"/>
                <a:cs typeface="Calibri" panose="020F0502020204030204" pitchFamily="34" charset="0"/>
              </a:rPr>
              <a:t>] } } }</a:t>
            </a:r>
            <a:r>
              <a:rPr lang="en-US" sz="2000" dirty="0">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036883"/>
                </a:solidFill>
                <a:latin typeface="Calibri" panose="020F0502020204030204" pitchFamily="34" charset="0"/>
                <a:cs typeface="Calibri" panose="020F0502020204030204" pitchFamily="34" charset="0"/>
              </a:rPr>
              <a:t>$match</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x:</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rgbClr val="669900"/>
                </a:solidFill>
                <a:latin typeface="Calibri" panose="020F0502020204030204" pitchFamily="34" charset="0"/>
                <a:cs typeface="Calibri" panose="020F0502020204030204" pitchFamily="34" charset="0"/>
              </a:rPr>
              <a:t>'Orange'</a:t>
            </a:r>
            <a:r>
              <a:rPr lang="en-US" sz="2000" dirty="0">
                <a:solidFill>
                  <a:schemeClr val="bg2">
                    <a:lumMod val="25000"/>
                  </a:schemeClr>
                </a:solidFill>
                <a:latin typeface="Calibri" panose="020F0502020204030204" pitchFamily="34" charset="0"/>
                <a:cs typeface="Calibri" panose="020F0502020204030204" pitchFamily="34" charset="0"/>
              </a:rPr>
              <a:t> </a:t>
            </a:r>
            <a:r>
              <a:rPr lang="en-US" sz="20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925804477"/>
              </p:ext>
            </p:extLst>
          </p:nvPr>
        </p:nvGraphicFramePr>
        <p:xfrm>
          <a:off x="1524000" y="1350000"/>
          <a:ext cx="9144000" cy="2558145"/>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$first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$last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 {</a:t>
                      </a:r>
                      <a:r>
                        <a:rPr kumimoji="0" lang="en-US" sz="1800" b="0" i="0" kern="1200" dirty="0">
                          <a:solidFill>
                            <a:schemeClr val="tx1"/>
                          </a:solidFill>
                          <a:effectLst/>
                          <a:latin typeface="Consolas" panose="020B0609020204030204" pitchFamily="49" charset="0"/>
                          <a:ea typeface="+mn-ea"/>
                          <a:cs typeface="+mn-cs"/>
                        </a:rPr>
                        <a:t> </a:t>
                      </a:r>
                      <a:r>
                        <a:rPr kumimoji="0" lang="en-US" sz="1800" b="0" i="0" kern="1200" dirty="0">
                          <a:solidFill>
                            <a:srgbClr val="D83713"/>
                          </a:solidFill>
                          <a:effectLst/>
                          <a:latin typeface="Consolas" panose="020B0609020204030204" pitchFamily="49" charset="0"/>
                          <a:ea typeface="+mn-ea"/>
                          <a:cs typeface="+mn-cs"/>
                        </a:rPr>
                        <a:t>$range</a:t>
                      </a:r>
                      <a:r>
                        <a:rPr kumimoji="0" lang="en-US" sz="1800" b="0" i="0" kern="1200" dirty="0">
                          <a:solidFill>
                            <a:schemeClr val="tx1"/>
                          </a:solidFill>
                          <a:effectLst/>
                          <a:latin typeface="Consolas" panose="020B0609020204030204" pitchFamily="49" charset="0"/>
                          <a:ea typeface="+mn-ea"/>
                          <a:cs typeface="+mn-cs"/>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a:t>
                      </a:r>
                      <a:r>
                        <a:rPr kumimoji="0" lang="en-US" sz="1800" b="0" i="0" kern="1200" dirty="0">
                          <a:solidFill>
                            <a:srgbClr val="D83713"/>
                          </a:solidFill>
                          <a:effectLst/>
                          <a:latin typeface="Consolas" panose="020B0609020204030204" pitchFamily="49" charset="0"/>
                          <a:ea typeface="+mn-ea"/>
                          <a:cs typeface="+mn-cs"/>
                        </a:rPr>
                        <a:t>start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&lt;</a:t>
                      </a:r>
                      <a:r>
                        <a:rPr kumimoji="0" lang="en-US" sz="1800" b="0" i="0" kern="1200" dirty="0">
                          <a:solidFill>
                            <a:srgbClr val="D83713"/>
                          </a:solidFill>
                          <a:effectLst/>
                          <a:latin typeface="Consolas" panose="020B0609020204030204" pitchFamily="49" charset="0"/>
                          <a:ea typeface="+mn-ea"/>
                          <a:cs typeface="+mn-cs"/>
                        </a:rPr>
                        <a:t>non-zero step</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$allElementsTrue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kern="1200" dirty="0">
                          <a:solidFill>
                            <a:srgbClr val="00B050"/>
                          </a:solidFill>
                          <a:latin typeface="Consolas" panose="020B0609020204030204" pitchFamily="49" charset="0"/>
                          <a:ea typeface="+mn-ea"/>
                          <a:cs typeface="Calibri" panose="020F0502020204030204" pitchFamily="34" charset="0"/>
                        </a:rPr>
                        <a:t>//in list i.e. array</a:t>
                      </a: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x:</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lang="en-US" sz="1800" dirty="0">
                          <a:solidFill>
                            <a:srgbClr val="049DC8"/>
                          </a:solidFill>
                          <a:latin typeface="Consolas" panose="020B0609020204030204" pitchFamily="49" charset="0"/>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$anyElementTrue</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a:t>
                      </a:r>
                      <a:r>
                        <a:rPr lang="en-US" sz="1800"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kern="1200" dirty="0">
                          <a:solidFill>
                            <a:srgbClr val="00B050"/>
                          </a:solidFill>
                          <a:latin typeface="Consolas" panose="020B0609020204030204" pitchFamily="49" charset="0"/>
                          <a:ea typeface="+mn-ea"/>
                          <a:cs typeface="Calibri" panose="020F0502020204030204" pitchFamily="34" charset="0"/>
                        </a:rPr>
                        <a:t>//in list i.e. array</a:t>
                      </a:r>
                      <a:endPar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endParaRPr>
                    </a:p>
                  </a:txBody>
                  <a:tcPr anchor="ctr"/>
                </a:tc>
                <a:extLst>
                  <a:ext uri="{0D108BD9-81ED-4DB2-BD59-A6C34878D82A}">
                    <a16:rowId xmlns:a16="http://schemas.microsoft.com/office/drawing/2014/main" val="512700434"/>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30477524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335360" y="1351215"/>
            <a:ext cx="11449272" cy="3877985"/>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$first</a:t>
            </a:r>
            <a:r>
              <a:rPr lang="en-US" sz="2200" dirty="0">
                <a:latin typeface="Calibri" panose="020F0502020204030204" pitchFamily="34" charset="0"/>
                <a:cs typeface="Calibri" panose="020F0502020204030204" pitchFamily="34" charset="0"/>
              </a:rPr>
              <a:t>: '$cards'</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'$cards'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'address.coord':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$last</a:t>
            </a:r>
            <a:r>
              <a:rPr lang="en-US" sz="2200" dirty="0">
                <a:latin typeface="Calibri" panose="020F0502020204030204" pitchFamily="34" charset="0"/>
                <a:cs typeface="Calibri" panose="020F0502020204030204" pitchFamily="34" charset="0"/>
              </a:rPr>
              <a:t>: '$address.coord’ </a:t>
            </a:r>
            <a:r>
              <a:rPr lang="en-US" sz="2200" dirty="0">
                <a:solidFill>
                  <a:schemeClr val="bg1">
                    <a:lumMod val="50000"/>
                  </a:schemeClr>
                </a:solidFill>
                <a:latin typeface="Calibri" panose="020F0502020204030204" pitchFamily="34" charset="0"/>
                <a:cs typeface="Calibri" panose="020F0502020204030204" pitchFamily="34" charset="0"/>
              </a:rPr>
              <a:t>}}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$range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['$duration',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30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$allElementsTrue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.survey.</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responses:</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B22251"/>
                </a:solidFill>
                <a:latin typeface="Calibri" panose="020F0502020204030204" pitchFamily="34" charset="0"/>
                <a:cs typeface="Calibri" panose="020F0502020204030204" pitchFamily="34" charset="0"/>
              </a:rPr>
              <a:t>$anyElementTrue</a:t>
            </a:r>
            <a:r>
              <a:rPr lang="en-US" sz="2200" dirty="0">
                <a:latin typeface="Calibri" panose="020F0502020204030204" pitchFamily="34" charset="0"/>
                <a:cs typeface="Calibri" panose="020F0502020204030204" pitchFamily="34" charset="0"/>
              </a:rPr>
              <a:t>: '$responses'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.movies.</a:t>
            </a:r>
            <a:r>
              <a:rPr lang="en-IN" sz="2200" dirty="0">
                <a:solidFill>
                  <a:srgbClr val="036883"/>
                </a:solidFill>
                <a:latin typeface="Calibri" panose="020F0502020204030204" pitchFamily="34" charset="0"/>
                <a:cs typeface="Calibri" panose="020F0502020204030204" pitchFamily="34" charset="0"/>
              </a:rPr>
              <a:t>aggregate</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$match</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movie_title: </a:t>
            </a:r>
            <a:r>
              <a:rPr lang="en-IN" sz="2200" dirty="0">
                <a:solidFill>
                  <a:srgbClr val="669900"/>
                </a:solidFill>
                <a:latin typeface="Calibri" panose="020F0502020204030204" pitchFamily="34" charset="0"/>
                <a:cs typeface="Calibri" panose="020F0502020204030204" pitchFamily="34" charset="0"/>
              </a:rPr>
              <a:t>/Horse/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036883"/>
                </a:solidFill>
                <a:latin typeface="Calibri" panose="020F0502020204030204" pitchFamily="34" charset="0"/>
                <a:cs typeface="Calibri" panose="020F0502020204030204" pitchFamily="34" charset="0"/>
              </a:rPr>
              <a:t>$project</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x:</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y: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$last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$range</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0, '$duration', 60 </a:t>
            </a:r>
            <a:r>
              <a:rPr lang="en-IN" sz="2200" dirty="0">
                <a:solidFill>
                  <a:schemeClr val="bg1">
                    <a:lumMod val="50000"/>
                  </a:schemeClr>
                </a:solidFill>
                <a:latin typeface="Calibri" panose="020F0502020204030204" pitchFamily="34"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51274928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$dayOfMonth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$dayOfWeek</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$dayOfYear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$month</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$week</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$year</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'$&lt;dateExpression&gt;'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51142100"/>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$avg</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$sum</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$min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p>
                    <a:p>
                      <a:r>
                        <a:rPr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$min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$max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x: { </a:t>
                      </a:r>
                      <a:r>
                        <a:rPr kumimoji="0" lang="en-US" sz="1800" b="0" i="0" kern="1200" dirty="0">
                          <a:solidFill>
                            <a:srgbClr val="D83713"/>
                          </a:solidFill>
                          <a:effectLst/>
                          <a:latin typeface="Consolas" panose="020B0609020204030204" pitchFamily="49" charset="0"/>
                          <a:ea typeface="+mn-ea"/>
                          <a:cs typeface="+mn-cs"/>
                        </a:rPr>
                        <a:t>$max</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a:t>
                      </a:r>
                      <a:r>
                        <a:rPr kumimoji="0" lang="en-US" sz="1800" b="0" i="0" kern="1200" dirty="0">
                          <a:solidFill>
                            <a:srgbClr val="D83713"/>
                          </a:solidFill>
                          <a:effectLst/>
                          <a:latin typeface="Consolas" panose="020B0609020204030204" pitchFamily="49" charset="0"/>
                          <a:ea typeface="+mn-ea"/>
                          <a:cs typeface="+mn-cs"/>
                        </a:rPr>
                        <a:t>$</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&lt;</a:t>
                      </a:r>
                      <a:r>
                        <a:rPr kumimoji="0" lang="en-US" sz="1800" b="0" i="0" kern="1200" dirty="0">
                          <a:solidFill>
                            <a:srgbClr val="D83713"/>
                          </a:solidFill>
                          <a:effectLst/>
                          <a:latin typeface="Consolas" panose="020B0609020204030204" pitchFamily="49" charset="0"/>
                          <a:ea typeface="+mn-ea"/>
                          <a:cs typeface="+mn-cs"/>
                        </a:rPr>
                        <a:t>expression</a:t>
                      </a:r>
                      <a:r>
                        <a:rPr kumimoji="0" lang="en-US" sz="1800" kern="1200" dirty="0">
                          <a:solidFill>
                            <a:schemeClr val="tx1">
                              <a:lumMod val="85000"/>
                              <a:lumOff val="15000"/>
                            </a:schemeClr>
                          </a:solidFill>
                          <a:latin typeface="Consolas" panose="020B0609020204030204" pitchFamily="49" charset="0"/>
                          <a:ea typeface="+mn-ea"/>
                          <a:cs typeface="Calibri" panose="020F0502020204030204" pitchFamily="34" charset="0"/>
                        </a:rPr>
                        <a:t>&gt;'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2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Counts the number of documents in a collection or a view.</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$count</a:t>
            </a:r>
            <a:r>
              <a:rPr lang="en-US" sz="2200" dirty="0">
                <a:latin typeface="Calibri" panose="020F0502020204030204" pitchFamily="34" charset="0"/>
                <a:cs typeface="Calibri" panose="020F0502020204030204" pitchFamily="34" charset="0"/>
              </a:rPr>
              <a:t>: "ename"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4556793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$out</a:t>
            </a:r>
            <a:r>
              <a:rPr lang="en-US" dirty="0">
                <a:solidFill>
                  <a:srgbClr val="061621"/>
                </a:solidFill>
                <a:latin typeface="Source Code Pro" panose="020B0509030403020204" pitchFamily="49" charset="0"/>
                <a:ea typeface="Source Code Pro" panose="020B0509030403020204" pitchFamily="49" charset="0"/>
              </a:rPr>
              <a:t>: "new-collection-name" }</a:t>
            </a:r>
          </a:p>
        </p:txBody>
      </p:sp>
      <p:sp>
        <p:nvSpPr>
          <p:cNvPr id="5" name="Rectangle 4"/>
          <p:cNvSpPr/>
          <p:nvPr/>
        </p:nvSpPr>
        <p:spPr>
          <a:xfrm>
            <a:off x="1524000" y="2278033"/>
            <a:ext cx="876126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movie_title: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director: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duration: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$out</a:t>
            </a:r>
            <a:r>
              <a:rPr lang="en-US" sz="2200" dirty="0">
                <a:latin typeface="Calibri" panose="020F0502020204030204" pitchFamily="34" charset="0"/>
                <a:cs typeface="Calibri" panose="020F0502020204030204" pitchFamily="34" charset="0"/>
              </a:rPr>
              <a:t>: "movieList"</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&lt;collection to join&gt;,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a:t>
            </a:r>
          </a:p>
          <a:p>
            <a:r>
              <a:rPr lang="en-US" dirty="0">
                <a:solidFill>
                  <a:srgbClr val="061621"/>
                </a:solidFill>
                <a:latin typeface="Source Code Pro" panose="020B0509030403020204" pitchFamily="49" charset="0"/>
                <a:ea typeface="Source Code Pro" panose="020B0509030403020204" pitchFamily="49" charset="0"/>
              </a:rPr>
              <a:t>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&lt;output array field&gt;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13032985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446550"/>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--storageEngine inMemory --dbpath "d:\tmp" --bind_ip 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3999"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138773"/>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accent5">
                    <a:lumMod val="50000"/>
                  </a:schemeClr>
                </a:solidFill>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--collection</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cs typeface="Calibri" panose="020F0502020204030204" pitchFamily="34" charset="0"/>
              </a:rPr>
              <a:t>--type</a:t>
            </a:r>
            <a:r>
              <a:rPr lang="en-US" sz="2000" dirty="0">
                <a:solidFill>
                  <a:srgbClr val="00B0F0"/>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D83713"/>
                </a:solidFill>
                <a:latin typeface="Calibri" panose="020F0502020204030204" pitchFamily="34" charset="0"/>
                <a:cs typeface="Calibri" panose="020F0502020204030204" pitchFamily="34" charset="0"/>
              </a:rPr>
              <a:t>--file</a:t>
            </a:r>
            <a:r>
              <a:rPr lang="fr-FR" sz="2000" dirty="0">
                <a:solidFill>
                  <a:srgbClr val="00B0F0"/>
                </a:solidFill>
                <a:latin typeface="Calibri" panose="020F0502020204030204" pitchFamily="34" charset="0"/>
                <a:cs typeface="Calibri" panose="020F0502020204030204" pitchFamily="34" charset="0"/>
              </a:rPr>
              <a:t>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solidFill>
                  <a:schemeClr val="accent5">
                    <a:lumMod val="50000"/>
                  </a:schemeClr>
                </a:solidFill>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--host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--port</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--db</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--collection</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D83713"/>
                </a:solidFill>
                <a:latin typeface="Calibri" panose="020F0502020204030204" pitchFamily="34" charset="0"/>
                <a:cs typeface="Calibri" panose="020F0502020204030204" pitchFamily="34" charset="0"/>
              </a:rPr>
              <a:t> --type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--file</a:t>
            </a:r>
            <a:r>
              <a:rPr lang="en-IN" sz="2000" dirty="0">
                <a:solidFill>
                  <a:srgbClr val="00B0F0"/>
                </a:solidFill>
                <a:latin typeface="Calibri" panose="020F0502020204030204" pitchFamily="34" charset="0"/>
                <a:cs typeface="Calibri" panose="020F0502020204030204" pitchFamily="34" charset="0"/>
              </a:rPr>
              <a:t>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--jsonArray</a:t>
            </a:r>
            <a:r>
              <a:rPr lang="en-IN" sz="2000" dirty="0">
                <a:solidFill>
                  <a:srgbClr val="00B0F0"/>
                </a:solidFill>
                <a:latin typeface="Calibri" panose="020F0502020204030204" pitchFamily="34" charset="0"/>
                <a:cs typeface="Calibri" panose="020F0502020204030204" pitchFamily="34" charset="0"/>
              </a:rPr>
              <a:t>  </a:t>
            </a:r>
            <a:r>
              <a:rPr lang="en-IN" sz="2000" dirty="0">
                <a:solidFill>
                  <a:srgbClr val="D83713"/>
                </a:solidFill>
                <a:latin typeface="Calibri" panose="020F0502020204030204" pitchFamily="34"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2808218"/>
            <a:ext cx="11593288" cy="2492990"/>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d:\emp.csv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"&lt;field1&gt;[,&lt;field2&gt;]*" &lt; --headerline &gt; &gt; </a:t>
            </a:r>
          </a:p>
          <a:p>
            <a:r>
              <a:rPr lang="en-US" dirty="0">
                <a:solidFill>
                  <a:srgbClr val="049DC8"/>
                </a:solidFill>
                <a:latin typeface="Consolas" panose="020B0609020204030204" pitchFamily="49" charset="0"/>
                <a:cs typeface="Calibri" panose="020F0502020204030204" pitchFamily="34" charset="0"/>
              </a:rPr>
              <a:t>&lt; --useArrayIndexFields &gt;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923330"/>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--fields "&lt;field1&gt;[,&lt;field2&gt;]*" &lt; --headerline &gt; &gt; </a:t>
            </a:r>
          </a:p>
          <a:p>
            <a:r>
              <a:rPr lang="en-US" dirty="0">
                <a:solidFill>
                  <a:srgbClr val="049DC8"/>
                </a:solidFill>
                <a:latin typeface="Consolas" panose="020B0609020204030204" pitchFamily="49" charset="0"/>
                <a:cs typeface="Calibri" panose="020F0502020204030204" pitchFamily="34" charset="0"/>
              </a:rPr>
              <a:t>&lt; --useArrayIndexFields &gt; </a:t>
            </a:r>
          </a:p>
        </p:txBody>
      </p:sp>
      <p:sp>
        <p:nvSpPr>
          <p:cNvPr id="8" name="TextBox 7">
            <a:extLst>
              <a:ext uri="{FF2B5EF4-FFF2-40B4-BE49-F238E27FC236}">
                <a16:creationId xmlns:a16="http://schemas.microsoft.com/office/drawing/2014/main" id="{CC8778CD-18BF-4A26-B025-E874C94EB00D}"/>
              </a:ext>
            </a:extLst>
          </p:cNvPr>
          <p:cNvSpPr txBox="1"/>
          <p:nvPr/>
        </p:nvSpPr>
        <p:spPr>
          <a:xfrm>
            <a:off x="407368" y="3090118"/>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70788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accent5">
                    <a:lumMod val="50000"/>
                  </a:schemeClr>
                </a:solidFill>
                <a:latin typeface="Calibri" panose="020F0502020204030204" pitchFamily="34" charset="0"/>
                <a:cs typeface="Calibri" panose="020F0502020204030204" pitchFamily="34" charset="0"/>
              </a:rPr>
              <a:t>mongoimport</a:t>
            </a:r>
            <a:r>
              <a:rPr lang="en-US" sz="2000" dirty="0">
                <a:solidFill>
                  <a:schemeClr val="tx1">
                    <a:lumMod val="85000"/>
                    <a:lumOff val="15000"/>
                  </a:schemeClr>
                </a:solidFill>
                <a:latin typeface="Calibri" panose="020F0502020204030204" pitchFamily="34" charset="0"/>
                <a:cs typeface="Calibri" panose="020F0502020204030204" pitchFamily="34" charset="0"/>
              </a:rPr>
              <a:t>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a:t>
            </a:r>
            <a:r>
              <a:rPr lang="en-US" sz="2000" dirty="0">
                <a:solidFill>
                  <a:srgbClr val="00B0F0"/>
                </a:solidFill>
                <a:latin typeface="Calibri" panose="020F0502020204030204" pitchFamily="34" charset="0"/>
                <a:cs typeface="Calibri" panose="020F0502020204030204" pitchFamily="34" charset="0"/>
              </a:rPr>
              <a:t> </a:t>
            </a:r>
            <a:r>
              <a:rPr lang="en-US" sz="2000" dirty="0">
                <a:solidFill>
                  <a:schemeClr val="tx1">
                    <a:lumMod val="85000"/>
                    <a:lumOff val="15000"/>
                  </a:schemeClr>
                </a:solidFill>
                <a:latin typeface="Calibri" panose="020F0502020204030204" pitchFamily="34" charset="0"/>
                <a:cs typeface="Calibri" panose="020F0502020204030204" pitchFamily="34" charset="0"/>
              </a:rPr>
              <a:t>course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d:\course.csv  </a:t>
            </a:r>
            <a:r>
              <a:rPr lang="en-US" sz="20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--headerline --useArrayIndexFields</a:t>
            </a:r>
            <a:endParaRPr lang="en-US" sz="2000" dirty="0">
              <a:solidFill>
                <a:schemeClr val="tx1">
                  <a:lumMod val="85000"/>
                  <a:lumOff val="1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641574"/>
            <a:ext cx="9144000" cy="646331"/>
          </a:xfrm>
          <a:prstGeom prst="rect">
            <a:avLst/>
          </a:prstGeom>
        </p:spPr>
        <p:txBody>
          <a:bodyPr wrap="square">
            <a:spAutoFit/>
          </a:bodyPr>
          <a:lstStyle/>
          <a:p>
            <a:r>
              <a:rPr lang="en-US" dirty="0">
                <a:solidFill>
                  <a:srgbClr val="D83713"/>
                </a:solidFill>
                <a:latin typeface="Consolas" panose="020B060902020403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Consolas" panose="020B0609020204030204" pitchFamily="49" charset="0"/>
                <a:cs typeface="Calibri" panose="020F0502020204030204" pitchFamily="34" charset="0"/>
              </a:rPr>
              <a:t> &lt; --host &gt; &lt; --port &gt; &lt; --db &gt; &lt; --collection &gt; &lt; --type &gt; &lt; --file &gt;  &lt; --out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564904"/>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a:t>
            </a:r>
            <a:r>
              <a:rPr lang="fr-FR" sz="2200" dirty="0">
                <a:solidFill>
                  <a:schemeClr val="accent5">
                    <a:lumMod val="50000"/>
                  </a:schemeClr>
                </a:solidFill>
                <a:latin typeface="Calibri" panose="020F0502020204030204" pitchFamily="34" charset="0"/>
                <a:cs typeface="Calibri" panose="020F0502020204030204" pitchFamily="34" charset="0"/>
              </a:rPr>
              <a:t>mongoexport</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a:t>
            </a:r>
            <a:r>
              <a:rPr lang="fr-FR" sz="2200" dirty="0">
                <a:solidFill>
                  <a:srgbClr val="00B0F0"/>
                </a:solidFill>
                <a:latin typeface="Calibri" panose="020F0502020204030204" pitchFamily="34" charset="0"/>
                <a:cs typeface="Calibri" panose="020F0502020204030204" pitchFamily="34" charset="0"/>
              </a:rPr>
              <a:t>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fr-FR" sz="2200" dirty="0">
                <a:solidFill>
                  <a:srgbClr val="00B0F0"/>
                </a:solidFill>
                <a:latin typeface="Calibri" panose="020F0502020204030204" pitchFamily="34" charset="0"/>
                <a:cs typeface="Calibri" panose="020F0502020204030204" pitchFamily="34" charset="0"/>
              </a:rPr>
              <a:t>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fr-FR" sz="2200" dirty="0">
                <a:solidFill>
                  <a:schemeClr val="tx1">
                    <a:lumMod val="85000"/>
                    <a:lumOff val="15000"/>
                  </a:schemeClr>
                </a:solidFill>
                <a:latin typeface="Calibri" panose="020F0502020204030204" pitchFamily="34" charset="0"/>
                <a:cs typeface="Calibri" panose="020F0502020204030204" pitchFamily="34" charset="0"/>
              </a:rPr>
              <a:t>"d:\emp.json"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a:t>
            </a:r>
            <a:r>
              <a:rPr lang="en-US" sz="2200" dirty="0">
                <a:solidFill>
                  <a:schemeClr val="accent5">
                    <a:lumMod val="50000"/>
                  </a:schemeClr>
                </a:solidFill>
                <a:latin typeface="Calibri" panose="020F0502020204030204" pitchFamily="34" charset="0"/>
                <a:cs typeface="Calibri" panose="020F0502020204030204" pitchFamily="34" charset="0"/>
              </a:rPr>
              <a:t>mongoexport</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fr-FR" sz="2200" dirty="0">
                <a:solidFill>
                  <a:schemeClr val="accent5">
                    <a:lumMod val="50000"/>
                  </a:schemeClr>
                </a:solidFill>
                <a:latin typeface="Calibri" panose="020F0502020204030204" pitchFamily="34" charset="0"/>
                <a:cs typeface="Calibri" panose="020F0502020204030204" pitchFamily="34" charset="0"/>
              </a:rPr>
              <a:t>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"d:\emp.json"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--type </a:t>
            </a:r>
            <a:r>
              <a:rPr lang="en-US" sz="2200" dirty="0">
                <a:solidFill>
                  <a:schemeClr val="accent5">
                    <a:lumMod val="50000"/>
                  </a:schemeClr>
                </a:solidFill>
                <a:latin typeface="Calibri" panose="020F0502020204030204" pitchFamily="34" charset="0"/>
                <a:cs typeface="Calibri" panose="020F0502020204030204" pitchFamily="34" charset="0"/>
              </a:rPr>
              <a:t>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"d:\emp.csv" </a:t>
            </a:r>
            <a:r>
              <a:rPr lang="en-US" sz="2200" dirty="0">
                <a:solidFill>
                  <a:srgbClr val="D83713"/>
                </a:solidFill>
                <a:latin typeface="Calibri" panose="020F0502020204030204" pitchFamily="34" charset="0"/>
                <a:ea typeface="Source Code Pro" panose="020B0509030403020204" pitchFamily="49"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show collection</a:t>
            </a:r>
          </a:p>
          <a:p>
            <a:r>
              <a:rPr lang="en-US" dirty="0">
                <a:solidFill>
                  <a:srgbClr val="D83713"/>
                </a:solidFill>
                <a:latin typeface="Source Code Pro" panose="020B0509030403020204" pitchFamily="49" charset="0"/>
                <a:ea typeface="Source Code Pro" panose="020B0509030403020204" pitchFamily="49"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a:solidFill>
                  <a:schemeClr val="bg1">
                    <a:lumMod val="50000"/>
                  </a:schemeClr>
                </a:solidFill>
                <a:latin typeface="Calibri" panose="020F0502020204030204" pitchFamily="34" charset="0"/>
                <a:cs typeface="Calibri" panose="020F0502020204030204" pitchFamily="34" charset="0"/>
              </a:rPr>
              <a:t>show</a:t>
            </a:r>
            <a:r>
              <a:rPr lang="en-US" sz="2200">
                <a:solidFill>
                  <a:srgbClr val="FC6F0D"/>
                </a:solidFill>
                <a:latin typeface="Calibri" panose="020F0502020204030204" pitchFamily="34" charset="0"/>
                <a:cs typeface="Calibri" panose="020F0502020204030204" pitchFamily="34" charset="0"/>
              </a:rPr>
              <a:t> </a:t>
            </a:r>
            <a:r>
              <a:rPr lang="en-US" sz="2200">
                <a:solidFill>
                  <a:srgbClr val="036883"/>
                </a:solidFill>
                <a:latin typeface="Calibri" panose="020F0502020204030204" pitchFamily="34" charset="0"/>
                <a:cs typeface="Calibri" panose="020F0502020204030204" pitchFamily="34" charset="0"/>
              </a:rPr>
              <a:t>collections</a:t>
            </a:r>
            <a:endParaRPr lang="en-US" sz="2200" dirty="0">
              <a:solidFill>
                <a:srgbClr val="03688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D83713"/>
                </a:solidFill>
                <a:latin typeface="Source Code Pro" panose="020B0509030403020204" pitchFamily="49" charset="0"/>
                <a:ea typeface="Source Code Pro" panose="020B0509030403020204" pitchFamily="49" charset="0"/>
              </a:rPr>
              <a:t>db.createCollection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563705"/>
            <a:ext cx="9144000" cy="1446550"/>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5">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rgbClr val="D83713"/>
                </a:solidFill>
                <a:latin typeface="Source Code Pro" panose="020B0509030403020204" pitchFamily="49" charset="0"/>
                <a:ea typeface="Source Code Pro" panose="020B0509030403020204" pitchFamily="49"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D83713"/>
                </a:solidFill>
                <a:latin typeface="Source Code Pro" panose="020B0509030403020204" pitchFamily="49" charset="0"/>
                <a:ea typeface="Source Code Pro" panose="020B0509030403020204" pitchFamily="49" charset="0"/>
              </a:rPr>
              <a:t>db.getSiblingDB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D83713"/>
                </a:solidFill>
                <a:latin typeface="Source Code Pro" panose="020B0509030403020204" pitchFamily="49" charset="0"/>
                <a:ea typeface="Source Code Pro" panose="020B0509030403020204" pitchFamily="49" charset="0"/>
              </a:rPr>
              <a:t>db.collection.renameCollection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5">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676400"/>
            <a:ext cx="9144000" cy="369332"/>
          </a:xfrm>
          <a:prstGeom prst="rect">
            <a:avLst/>
          </a:prstGeom>
        </p:spPr>
        <p:txBody>
          <a:bodyPr wrap="square">
            <a:spAutoFit/>
          </a:bodyPr>
          <a:lstStyle/>
          <a:p>
            <a:r>
              <a:rPr lang="en-IN" dirty="0">
                <a:solidFill>
                  <a:srgbClr val="D83713"/>
                </a:solidFill>
                <a:latin typeface="Source Code Pro" panose="020B0509030403020204" pitchFamily="49" charset="0"/>
                <a:ea typeface="Source Code Pro" panose="020B0509030403020204" pitchFamily="49" charset="0"/>
              </a:rPr>
              <a:t>db.collection.drop</a:t>
            </a:r>
            <a:r>
              <a:rPr lang="en-IN" dirty="0">
                <a:solidFill>
                  <a:srgbClr val="061621"/>
                </a:solidFill>
                <a:latin typeface="Source Code Pro" panose="020B0509030403020204" pitchFamily="49" charset="0"/>
                <a:ea typeface="Source Code Pro" panose="020B0509030403020204" pitchFamily="49" charset="0"/>
              </a:rPr>
              <a:t>(&lt;options&gt;)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477328"/>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04644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db.getCollection('name').find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db.getCollection('name').find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 db.collection.find() </a:t>
            </a:r>
          </a:p>
        </p:txBody>
      </p:sp>
      <p:sp>
        <p:nvSpPr>
          <p:cNvPr id="7" name="Rectangle 6"/>
          <p:cNvSpPr/>
          <p:nvPr/>
        </p:nvSpPr>
        <p:spPr>
          <a:xfrm>
            <a:off x="1673188" y="1331476"/>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1988840"/>
            <a:ext cx="9144000" cy="215443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bg1">
                  <a:lumMod val="50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.movies.</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movie_title: /z$/</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movie_title: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6759860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723549"/>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 ['collection'].find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db.getCollection('name').find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061621"/>
                </a:solidFill>
                <a:latin typeface="Source Code Pro" panose="020B0509030403020204" pitchFamily="49" charset="0"/>
                <a:ea typeface="Source Code Pro" panose="020B0509030403020204" pitchFamily="49" charset="0"/>
              </a:rPr>
              <a:t>var variable_name = </a:t>
            </a:r>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055440" y="1755393"/>
            <a:ext cx="1008112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 true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err="1">
                <a:solidFill>
                  <a:srgbClr val="D83713"/>
                </a:solidFill>
                <a:latin typeface="Source Code Pro" panose="020B0509030403020204" pitchFamily="49" charset="0"/>
                <a:ea typeface="Source Code Pro" panose="020B0509030403020204" pitchFamily="49" charset="0"/>
              </a:rPr>
              <a:t>cursor.skip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db['emp'].find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db['collection_name'].find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rgbClr val="D83713"/>
                </a:solidFill>
                <a:latin typeface="Source Code Pro" panose="020B0509030403020204" pitchFamily="49" charset="0"/>
                <a:ea typeface="Source Code Pro" panose="020B0509030403020204" pitchFamily="49" charset="0"/>
              </a:rPr>
              <a:t>db.collection.distinct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db.collection.count[Documents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db['emp'].findOne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rgbClr val="D83713"/>
                </a:solidFill>
                <a:latin typeface="Source Code Pro" panose="020B0509030403020204" pitchFamily="49" charset="0"/>
                <a:ea typeface="Source Code Pro" panose="020B0509030403020204" pitchFamily="49" charset="0"/>
              </a:rPr>
              <a:t>db.collection.findOne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61621"/>
                </a:solidFill>
                <a:latin typeface="Source Code Pro" panose="020B0509030403020204" pitchFamily="49" charset="0"/>
                <a:ea typeface="Source Code Pro" panose="020B0509030403020204" pitchFamily="49" charset="0"/>
              </a:rPr>
              <a:t>var bulk = </a:t>
            </a:r>
            <a:r>
              <a:rPr lang="en-IN" dirty="0">
                <a:solidFill>
                  <a:srgbClr val="D83713"/>
                </a:solidFill>
                <a:latin typeface="Source Code Pro" panose="020B0509030403020204" pitchFamily="49" charset="0"/>
                <a:ea typeface="Source Code Pro" panose="020B0509030403020204" pitchFamily="49" charset="0"/>
              </a:rPr>
              <a:t>db.collectionName.initializeUnorderedBulkOp()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rgbClr val="D83713"/>
                </a:solidFill>
                <a:latin typeface="Source Code Pro" panose="020B0509030403020204" pitchFamily="49" charset="0"/>
                <a:ea typeface="Source Code Pro" panose="020B0509030403020204" pitchFamily="49" charset="0"/>
              </a:rPr>
              <a:t>db.collection.update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30130</TotalTime>
  <Words>12301</Words>
  <Application>Microsoft Office PowerPoint</Application>
  <PresentationFormat>Widescreen</PresentationFormat>
  <Paragraphs>1225</Paragraphs>
  <Slides>175</Slides>
  <Notes>0</Notes>
  <HiddenSlides>3</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175</vt:i4>
      </vt:variant>
    </vt:vector>
  </HeadingPairs>
  <TitlesOfParts>
    <vt:vector size="197" baseType="lpstr">
      <vt:lpstr>SimSun</vt:lpstr>
      <vt:lpstr>Akzidenz</vt:lpstr>
      <vt:lpstr>-apple-system</vt:lpstr>
      <vt:lpstr>Arial</vt:lpstr>
      <vt:lpstr>Arial</vt:lpstr>
      <vt:lpstr>Bookman Old Style</vt:lpstr>
      <vt:lpstr>Calibri</vt:lpstr>
      <vt:lpstr>Cambria</vt:lpstr>
      <vt:lpstr>Consolas</vt:lpstr>
      <vt:lpstr>Gill Sans MT</vt:lpstr>
      <vt:lpstr>Liberation Mono</vt:lpstr>
      <vt:lpstr>Palatino Linotype</vt:lpstr>
      <vt:lpstr>Segoe Print</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5996</cp:revision>
  <dcterms:created xsi:type="dcterms:W3CDTF">2015-10-09T06:09:34Z</dcterms:created>
  <dcterms:modified xsi:type="dcterms:W3CDTF">2021-07-11T13:07:04Z</dcterms:modified>
</cp:coreProperties>
</file>