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3"/>
  </p:notesMasterIdLst>
  <p:sldIdLst>
    <p:sldId id="257" r:id="rId2"/>
    <p:sldId id="1399" r:id="rId3"/>
    <p:sldId id="1094" r:id="rId4"/>
    <p:sldId id="1123" r:id="rId5"/>
    <p:sldId id="1124" r:id="rId6"/>
    <p:sldId id="1231" r:id="rId7"/>
    <p:sldId id="1232" r:id="rId8"/>
    <p:sldId id="1282" r:id="rId9"/>
    <p:sldId id="1222" r:id="rId10"/>
    <p:sldId id="1277" r:id="rId11"/>
    <p:sldId id="1235" r:id="rId12"/>
    <p:sldId id="579" r:id="rId13"/>
    <p:sldId id="1234" r:id="rId14"/>
    <p:sldId id="1344" r:id="rId15"/>
    <p:sldId id="1121" r:id="rId16"/>
    <p:sldId id="1122" r:id="rId17"/>
    <p:sldId id="599" r:id="rId18"/>
    <p:sldId id="271" r:id="rId19"/>
    <p:sldId id="315" r:id="rId20"/>
    <p:sldId id="314" r:id="rId21"/>
    <p:sldId id="600" r:id="rId22"/>
    <p:sldId id="1416" r:id="rId23"/>
    <p:sldId id="601" r:id="rId24"/>
    <p:sldId id="321" r:id="rId25"/>
    <p:sldId id="1286" r:id="rId26"/>
    <p:sldId id="901" r:id="rId27"/>
    <p:sldId id="902" r:id="rId28"/>
    <p:sldId id="603" r:id="rId29"/>
    <p:sldId id="499" r:id="rId30"/>
    <p:sldId id="604" r:id="rId31"/>
    <p:sldId id="489" r:id="rId32"/>
    <p:sldId id="1284" r:id="rId33"/>
    <p:sldId id="501" r:id="rId34"/>
    <p:sldId id="955" r:id="rId35"/>
    <p:sldId id="951" r:id="rId36"/>
    <p:sldId id="1278" r:id="rId37"/>
    <p:sldId id="606" r:id="rId38"/>
    <p:sldId id="538" r:id="rId39"/>
    <p:sldId id="1236" r:id="rId40"/>
    <p:sldId id="842" r:id="rId41"/>
    <p:sldId id="1237" r:id="rId42"/>
    <p:sldId id="843" r:id="rId43"/>
    <p:sldId id="1238" r:id="rId44"/>
    <p:sldId id="1239" r:id="rId45"/>
    <p:sldId id="845" r:id="rId46"/>
    <p:sldId id="267" r:id="rId47"/>
    <p:sldId id="272" r:id="rId48"/>
    <p:sldId id="273" r:id="rId49"/>
    <p:sldId id="1178" r:id="rId50"/>
    <p:sldId id="580" r:id="rId51"/>
    <p:sldId id="1040" r:id="rId52"/>
    <p:sldId id="621" r:id="rId53"/>
    <p:sldId id="615" r:id="rId54"/>
    <p:sldId id="506" r:id="rId55"/>
    <p:sldId id="803" r:id="rId56"/>
    <p:sldId id="804" r:id="rId57"/>
    <p:sldId id="791" r:id="rId58"/>
    <p:sldId id="793" r:id="rId59"/>
    <p:sldId id="794" r:id="rId60"/>
    <p:sldId id="795" r:id="rId61"/>
    <p:sldId id="78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E"/>
    <a:srgbClr val="CAA496"/>
    <a:srgbClr val="164404"/>
    <a:srgbClr val="39AE0A"/>
    <a:srgbClr val="5E4C34"/>
    <a:srgbClr val="F63122"/>
    <a:srgbClr val="FD8603"/>
    <a:srgbClr val="41C60C"/>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94"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solidFill>
                  <a:srgbClr val="1185E5"/>
                </a:solidFill>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SQL, PL/SQL and 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64633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1800" dirty="0">
                <a:solidFill>
                  <a:schemeClr val="accent6"/>
                </a:solidFill>
              </a:rPr>
              <a:t>If A and a, B and b, C and c etc. are treated in the same way then it is case-insensitive. </a:t>
            </a:r>
            <a:r>
              <a:rPr lang="en-US" sz="1800" b="1" dirty="0">
                <a:solidFill>
                  <a:schemeClr val="accent6"/>
                </a:solidFill>
              </a:rPr>
              <a:t>MySQL is case-insensitive</a:t>
            </a:r>
            <a:endParaRPr lang="en-IN" sz="1800" b="1" dirty="0">
              <a:solidFill>
                <a:schemeClr val="accent6"/>
              </a:solidFill>
            </a:endParaRPr>
          </a:p>
        </p:txBody>
      </p:sp>
      <p:pic>
        <p:nvPicPr>
          <p:cNvPr id="1026" name="Picture 2">
            <a:extLst>
              <a:ext uri="{FF2B5EF4-FFF2-40B4-BE49-F238E27FC236}">
                <a16:creationId xmlns:a16="http://schemas.microsoft.com/office/drawing/2014/main"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4536504" cy="369332"/>
          </a:xfrm>
          <a:prstGeom prst="rect">
            <a:avLst/>
          </a:prstGeom>
        </p:spPr>
        <p:txBody>
          <a:bodyPr wrap="square">
            <a:spAutoFit/>
          </a:bodyPr>
          <a:lstStyle/>
          <a:p>
            <a:r>
              <a:rPr lang="en-IN" b="1" dirty="0">
                <a:latin typeface="Palatino Linotype" panose="02040502050505030304" pitchFamily="18" charset="0"/>
              </a:rPr>
              <a:t>Disadvantage </a:t>
            </a:r>
            <a:r>
              <a:rPr lang="en-IN"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a:t>
            </a:r>
            <a:r>
              <a:rPr lang="en-US" sz="2000" b="1" dirty="0">
                <a:latin typeface="Palatino Linotype" panose="02040502050505030304" pitchFamily="18" charset="0"/>
              </a:rPr>
              <a:t> </a:t>
            </a:r>
            <a:r>
              <a:rPr lang="en-US" sz="2000" dirty="0">
                <a:latin typeface="Palatino Linotype" panose="02040502050505030304" pitchFamily="18" charset="0"/>
              </a:rPr>
              <a:t>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8" name="TextBox 7">
            <a:extLst>
              <a:ext uri="{FF2B5EF4-FFF2-40B4-BE49-F238E27FC236}">
                <a16:creationId xmlns:a16="http://schemas.microsoft.com/office/drawing/2014/main" id="{EEE41E6B-CA65-4CDC-AD32-0A7D9F998EB5}"/>
              </a:ext>
            </a:extLst>
          </p:cNvPr>
          <p:cNvSpPr txBox="1"/>
          <p:nvPr/>
        </p:nvSpPr>
        <p:spPr>
          <a:xfrm>
            <a:off x="695400" y="5899584"/>
            <a:ext cx="6096000" cy="369332"/>
          </a:xfrm>
          <a:prstGeom prst="rect">
            <a:avLst/>
          </a:prstGeom>
          <a:noFill/>
        </p:spPr>
        <p:txBody>
          <a:bodyPr wrap="square">
            <a:spAutoFit/>
          </a:bodyPr>
          <a:lstStyle/>
          <a:p>
            <a:r>
              <a:rPr lang="en-US" b="0" i="0" dirty="0">
                <a:solidFill>
                  <a:srgbClr val="161513"/>
                </a:solidFill>
                <a:effectLst/>
                <a:latin typeface="OracleSansVF"/>
              </a:rPr>
              <a:t>A database is an organized collection of structured information</a:t>
            </a:r>
            <a:endParaRPr lang="en-IN" dirty="0"/>
          </a:p>
        </p:txBody>
      </p:sp>
    </p:spTree>
    <p:extLst>
      <p:ext uri="{BB962C8B-B14F-4D97-AF65-F5344CB8AC3E}">
        <p14:creationId xmlns:p14="http://schemas.microsoft.com/office/powerpoint/2010/main" val="339515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816278" y="2137004"/>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816278" y="2682395"/>
            <a:ext cx="3733800" cy="2805063"/>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9877" y="2426261"/>
            <a:ext cx="4912627" cy="12728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2180" y="3728190"/>
            <a:ext cx="1301999" cy="130199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120" y="4251582"/>
            <a:ext cx="3456384" cy="2201754"/>
          </a:xfrm>
          <a:prstGeom prst="rect">
            <a:avLst/>
          </a:prstGeom>
        </p:spPr>
      </p:pic>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b="0" i="0" dirty="0">
                <a:solidFill>
                  <a:srgbClr val="202122"/>
                </a:solidFill>
                <a:effectLst/>
                <a:latin typeface="Arial" panose="020B0604020202020204" pitchFamily="34" charset="0"/>
              </a:rPr>
              <a:t>at </a:t>
            </a:r>
            <a:r>
              <a:rPr lang="en-US" sz="2000" dirty="0">
                <a:solidFill>
                  <a:srgbClr val="000000"/>
                </a:solidFill>
                <a:latin typeface="verdana" panose="020B0604030504040204" pitchFamily="34" charset="0"/>
              </a:rPr>
              <a:t>IBM</a:t>
            </a:r>
            <a:r>
              <a:rPr lang="en-US" sz="2000" b="0" i="0" dirty="0">
                <a:solidFill>
                  <a:srgbClr val="202122"/>
                </a:solidFill>
                <a:effectLst/>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8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464028700"/>
              </p:ext>
            </p:extLst>
          </p:nvPr>
        </p:nvGraphicFramePr>
        <p:xfrm>
          <a:off x="119336" y="836713"/>
          <a:ext cx="11953328" cy="3761247"/>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
        <p:nvSpPr>
          <p:cNvPr id="5" name="TextBox 4">
            <a:extLst>
              <a:ext uri="{FF2B5EF4-FFF2-40B4-BE49-F238E27FC236}">
                <a16:creationId xmlns:a16="http://schemas.microsoft.com/office/drawing/2014/main" id="{96B3909A-AB17-4C7C-AF0D-0C59FE357E48}"/>
              </a:ext>
            </a:extLst>
          </p:cNvPr>
          <p:cNvSpPr txBox="1"/>
          <p:nvPr/>
        </p:nvSpPr>
        <p:spPr>
          <a:xfrm>
            <a:off x="119336" y="5229200"/>
            <a:ext cx="11953328" cy="646331"/>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dirty="0"/>
          </a:p>
        </p:txBody>
      </p:sp>
    </p:spTree>
    <p:extLst>
      <p:ext uri="{BB962C8B-B14F-4D97-AF65-F5344CB8AC3E}">
        <p14:creationId xmlns:p14="http://schemas.microsoft.com/office/powerpoint/2010/main" val="285762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 key </a:t>
            </a:r>
            <a:r>
              <a:rPr lang="en-US" dirty="0">
                <a:latin typeface="Palatino Linotype" panose="02040502050505030304" pitchFamily="18" charset="0"/>
              </a:rPr>
              <a:t>−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val="385836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382286"/>
            <a:ext cx="11449272" cy="3785652"/>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They are  (</a:t>
            </a:r>
            <a:r>
              <a:rPr lang="en-IN" dirty="0"/>
              <a:t>3-Layer Architecture</a:t>
            </a:r>
            <a:r>
              <a:rPr lang="en-US" sz="2000" dirty="0">
                <a:latin typeface="Arial" panose="020B0604020202020204" pitchFamily="34" charset="0"/>
                <a:cs typeface="Arial" pitchFamily="34" charset="0"/>
              </a:rPr>
              <a:t>).</a:t>
            </a:r>
          </a:p>
          <a:p>
            <a:pPr marL="914400" lvl="1" indent="-457200">
              <a:buFont typeface="+mj-lt"/>
              <a:buAutoNum type="arabicPeriod"/>
            </a:pPr>
            <a:r>
              <a:rPr lang="en-US" sz="2000" dirty="0">
                <a:latin typeface="Arial" panose="020B0604020202020204" pitchFamily="34" charset="0"/>
                <a:cs typeface="Arial" pitchFamily="34" charset="0"/>
              </a:rPr>
              <a:t>Front End	(</a:t>
            </a:r>
            <a:r>
              <a:rPr lang="en-IN" sz="2000" b="1" dirty="0"/>
              <a:t>Presentation</a:t>
            </a:r>
            <a:r>
              <a:rPr lang="en-IN" sz="2000" dirty="0"/>
              <a:t> </a:t>
            </a:r>
            <a:r>
              <a:rPr lang="en-US" sz="2000" b="1" dirty="0"/>
              <a:t> Layer</a:t>
            </a:r>
            <a:r>
              <a:rPr lang="en-IN" sz="2000" b="1" dirty="0"/>
              <a:t> [ UI ] </a:t>
            </a:r>
            <a:r>
              <a:rPr lang="en-IN" sz="2000" dirty="0"/>
              <a:t>)</a:t>
            </a:r>
            <a:endParaRPr lang="en-US" sz="2000" dirty="0">
              <a:latin typeface="Arial" panose="020B0604020202020204" pitchFamily="34" charset="0"/>
              <a:cs typeface="Arial" pitchFamily="34" charset="0"/>
            </a:endParaRPr>
          </a:p>
          <a:p>
            <a:pPr marL="914400" lvl="1" indent="-457200">
              <a:buFont typeface="+mj-lt"/>
              <a:buAutoNum type="arabicPeriod"/>
            </a:pPr>
            <a:r>
              <a:rPr lang="en-US" sz="2000" dirty="0">
                <a:latin typeface="Arial" panose="020B0604020202020204" pitchFamily="34" charset="0"/>
                <a:cs typeface="Arial" pitchFamily="34" charset="0"/>
              </a:rPr>
              <a:t>Middle Layer 	(</a:t>
            </a:r>
            <a:r>
              <a:rPr lang="en-IN" sz="2000" b="1" dirty="0"/>
              <a:t>Application</a:t>
            </a:r>
            <a:r>
              <a:rPr lang="en-IN" sz="2000" dirty="0"/>
              <a:t> </a:t>
            </a:r>
            <a:r>
              <a:rPr lang="en-US" sz="2000" b="1" dirty="0"/>
              <a:t>Layer</a:t>
            </a:r>
            <a:r>
              <a:rPr lang="en-IN" sz="2000" b="1" dirty="0"/>
              <a:t> [ Server Application and Client Application ] </a:t>
            </a:r>
            <a:r>
              <a:rPr lang="en-IN" sz="2000" dirty="0"/>
              <a:t>)</a:t>
            </a:r>
            <a:endParaRPr lang="en-US" sz="2000" dirty="0">
              <a:latin typeface="Arial" panose="020B0604020202020204" pitchFamily="34" charset="0"/>
              <a:cs typeface="Arial" pitchFamily="34" charset="0"/>
            </a:endParaRPr>
          </a:p>
          <a:p>
            <a:pPr marL="914400" lvl="1" indent="-457200">
              <a:buFont typeface="+mj-lt"/>
              <a:buAutoNum type="arabicPeriod"/>
            </a:pPr>
            <a:r>
              <a:rPr lang="en-US" sz="2000" dirty="0">
                <a:solidFill>
                  <a:srgbClr val="FF0000"/>
                </a:solidFill>
                <a:latin typeface="Arial" pitchFamily="34" charset="0"/>
                <a:cs typeface="Arial" pitchFamily="34" charset="0"/>
              </a:rPr>
              <a:t>Back End</a:t>
            </a:r>
            <a:r>
              <a:rPr lang="en-US" sz="2000" b="1" dirty="0">
                <a:solidFill>
                  <a:srgbClr val="FF0000"/>
                </a:solidFill>
                <a:latin typeface="Arial" pitchFamily="34" charset="0"/>
                <a:cs typeface="Arial" pitchFamily="34" charset="0"/>
              </a:rPr>
              <a:t> 	</a:t>
            </a:r>
            <a:r>
              <a:rPr lang="en-US" sz="2000" dirty="0">
                <a:latin typeface="Arial" pitchFamily="34" charset="0"/>
                <a:cs typeface="Arial" pitchFamily="34" charset="0"/>
              </a:rPr>
              <a:t>(</a:t>
            </a:r>
            <a:r>
              <a:rPr lang="en-IN" sz="2000" b="1" dirty="0"/>
              <a:t>Data</a:t>
            </a:r>
            <a:r>
              <a:rPr lang="en-IN" sz="2000" dirty="0"/>
              <a:t> </a:t>
            </a:r>
            <a:r>
              <a:rPr lang="en-US" sz="2000" b="1" dirty="0"/>
              <a:t>Layer/</a:t>
            </a:r>
            <a:r>
              <a:rPr lang="en-IN" sz="2000" b="1" dirty="0"/>
              <a:t> Data Access Layer [ Flat Files / (OO)RDBMS / NoSQL</a:t>
            </a:r>
            <a:r>
              <a:rPr lang="en-US" sz="2000" b="1" dirty="0"/>
              <a:t> ]</a:t>
            </a:r>
            <a:r>
              <a:rPr lang="en-US" sz="2000" dirty="0">
                <a:solidFill>
                  <a:srgbClr val="FF0000"/>
                </a:solidFill>
                <a:latin typeface="Arial" pitchFamily="34" charset="0"/>
                <a:cs typeface="Arial" pitchFamily="34" charset="0"/>
              </a:rPr>
              <a:t> </a:t>
            </a:r>
            <a:r>
              <a:rPr lang="en-US" sz="2000" dirty="0">
                <a:latin typeface="Arial" pitchFamily="34" charset="0"/>
                <a:cs typeface="Arial" pitchFamily="34" charset="0"/>
              </a:rPr>
              <a:t>)</a:t>
            </a:r>
          </a:p>
          <a:p>
            <a:endParaRPr lang="en-US" sz="2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5410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002" y="34290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8625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arial" panose="020B0604020202020204" pitchFamily="34"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book, 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arial" panose="020B0604020202020204" pitchFamily="34"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arial" panose="020B0604020202020204" pitchFamily="34" charset="0"/>
              </a:rPr>
              <a:t> an idea</a:t>
            </a:r>
            <a:r>
              <a:rPr lang="en-IN" sz="2200" dirty="0">
                <a:latin typeface="Palatino Linotype" panose="02040502050505030304" pitchFamily="18" charset="0"/>
              </a:rPr>
              <a:t>,</a:t>
            </a:r>
            <a:r>
              <a:rPr lang="en-IN" sz="20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 . .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domain constraint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399039" y="1219200"/>
            <a:ext cx="10369153"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Palatino Linotype" panose="02040502050505030304" pitchFamily="18" charset="0"/>
              </a:rPr>
              <a:t>Domain Constraint = </a:t>
            </a:r>
            <a:r>
              <a:rPr lang="en-IN" sz="2000" dirty="0">
                <a:solidFill>
                  <a:srgbClr val="0089A4"/>
                </a:solidFill>
                <a:latin typeface="Palatino Linotype" panose="02040502050505030304" pitchFamily="18" charset="0"/>
              </a:rPr>
              <a:t>data type + Constraints (NOT NULL / UNIQUE / PRIMARY KEY / FOREIGN KEY / CHECK / DEFAULT)</a:t>
            </a:r>
          </a:p>
        </p:txBody>
      </p:sp>
      <p:sp>
        <p:nvSpPr>
          <p:cNvPr id="8" name="Rectangle 7"/>
          <p:cNvSpPr/>
          <p:nvPr/>
        </p:nvSpPr>
        <p:spPr>
          <a:xfrm>
            <a:off x="407368" y="2643183"/>
            <a:ext cx="11377264" cy="646331"/>
          </a:xfrm>
          <a:prstGeom prst="rect">
            <a:avLst/>
          </a:prstGeom>
        </p:spPr>
        <p:txBody>
          <a:bodyPr wrap="square">
            <a:spAutoFit/>
          </a:bodyPr>
          <a:lstStyle/>
          <a:p>
            <a:r>
              <a:rPr lang="en-US" dirty="0">
                <a:solidFill>
                  <a:srgbClr val="006C86"/>
                </a:solidFill>
                <a:latin typeface="Palatino Linotype" panose="02040502050505030304" pitchFamily="18" charset="0"/>
              </a:rPr>
              <a:t>Data Domain refers to all the valid values which a column may contain and can be done by giving data type to the column.</a:t>
            </a:r>
          </a:p>
        </p:txBody>
      </p:sp>
    </p:spTree>
    <p:extLst>
      <p:ext uri="{BB962C8B-B14F-4D97-AF65-F5344CB8AC3E}">
        <p14:creationId xmlns:p14="http://schemas.microsoft.com/office/powerpoint/2010/main" val="64120605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2324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Country-1</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Capital-1</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Country-1</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Capital-1</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Country-2</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Capital-2</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Country-2</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Capital-2</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Country-3</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Capital-3</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Country-3</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Capital-3</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Tree>
    <p:extLst>
      <p:ext uri="{BB962C8B-B14F-4D97-AF65-F5344CB8AC3E}">
        <p14:creationId xmlns:p14="http://schemas.microsoft.com/office/powerpoint/2010/main" val="141578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322783"/>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135139"/>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5360" y="914401"/>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2060848"/>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360" y="3429000"/>
            <a:ext cx="4720414"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4869160"/>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4869160"/>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-hlocalhost -P3307 -uroot -p</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-h127.0.0.1 -P3307 -uroot -p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-h192.168.100.14 -P3307 -uroot -psaleel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--host localhost --port 3306 --user root --password=ROOT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--host=localhost --port=3306 --user=root --password=ROOT [database_name]</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882"/>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043341"/>
            <a:ext cx="6477000" cy="1354217"/>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database</a:t>
            </a:r>
          </a:p>
        </p:txBody>
      </p:sp>
      <p:sp>
        <p:nvSpPr>
          <p:cNvPr id="5" name="Rectangle 4"/>
          <p:cNvSpPr/>
          <p:nvPr/>
        </p:nvSpPr>
        <p:spPr>
          <a:xfrm>
            <a:off x="263352" y="1680390"/>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263352" y="3645024"/>
            <a:ext cx="8839199" cy="880369"/>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547512"/>
            <a:ext cx="6477000" cy="369332"/>
          </a:xfrm>
          <a:prstGeom prst="rect">
            <a:avLst/>
          </a:prstGeom>
          <a:noFill/>
        </p:spPr>
        <p:txBody>
          <a:bodyPr wrap="square">
            <a:spAutoFit/>
          </a:bodyPr>
          <a:lstStyle/>
          <a:p>
            <a:r>
              <a:rPr lang="en-IN"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10" name="Rectangle 9">
            <a:extLst>
              <a:ext uri="{FF2B5EF4-FFF2-40B4-BE49-F238E27FC236}">
                <a16:creationId xmlns:a16="http://schemas.microsoft.com/office/drawing/2014/main" id="{58639E09-8671-429F-A84D-38A2FB0A1C06}"/>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4771004" y="2276872"/>
            <a:ext cx="222392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pankaj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id="{C9813531-AC4C-46B3-9CFE-85225D89B018}"/>
              </a:ext>
            </a:extLst>
          </p:cNvPr>
          <p:cNvSpPr txBox="1"/>
          <p:nvPr/>
        </p:nvSpPr>
        <p:spPr>
          <a:xfrm>
            <a:off x="9847562" y="2276872"/>
            <a:ext cx="208108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7409687" y="2276872"/>
            <a:ext cx="208108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pankaj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id="{6F38807E-9DF8-49BA-B7A9-FC2C7B2FB5CF}"/>
              </a:ext>
            </a:extLst>
          </p:cNvPr>
          <p:cNvSpPr/>
          <p:nvPr/>
        </p:nvSpPr>
        <p:spPr>
          <a:xfrm>
            <a:off x="2415534" y="1916832"/>
            <a:ext cx="198502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2415535" y="2276872"/>
            <a:ext cx="1964951"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4771004" y="1916832"/>
            <a:ext cx="2223923"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7409687"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9847562"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BDA941E-DCF1-4A9C-8DED-52624EC5BC8B}"/>
              </a:ext>
            </a:extLst>
          </p:cNvPr>
          <p:cNvSpPr txBox="1"/>
          <p:nvPr/>
        </p:nvSpPr>
        <p:spPr>
          <a:xfrm>
            <a:off x="92315" y="44624"/>
            <a:ext cx="4923565" cy="1524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Closing a file</a:t>
            </a:r>
          </a:p>
        </p:txBody>
      </p:sp>
    </p:spTree>
    <p:extLst>
      <p:ext uri="{BB962C8B-B14F-4D97-AF65-F5344CB8AC3E}">
        <p14:creationId xmlns:p14="http://schemas.microsoft.com/office/powerpoint/2010/main" val="28397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4" grpId="0"/>
      <p:bldP spid="17" grpId="0" animBg="1"/>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532583-6971-4E53-B315-96FB43B276F9}"/>
              </a:ext>
            </a:extLst>
          </p:cNvPr>
          <p:cNvGrpSpPr/>
          <p:nvPr/>
        </p:nvGrpSpPr>
        <p:grpSpPr>
          <a:xfrm>
            <a:off x="3132171" y="1909490"/>
            <a:ext cx="2248107" cy="1292661"/>
            <a:chOff x="3132171" y="1909490"/>
            <a:chExt cx="2248107" cy="1292661"/>
          </a:xfrm>
        </p:grpSpPr>
        <p:sp>
          <p:nvSpPr>
            <p:cNvPr id="26" name="TextBox 4">
              <a:extLst>
                <a:ext uri="{FF2B5EF4-FFF2-40B4-BE49-F238E27FC236}">
                  <a16:creationId xmlns:a16="http://schemas.microsoft.com/office/drawing/2014/main" id="{20946110-F3E8-40E3-9676-FB824CE1EF73}"/>
                </a:ext>
              </a:extLst>
            </p:cNvPr>
            <p:cNvSpPr txBox="1"/>
            <p:nvPr/>
          </p:nvSpPr>
          <p:spPr>
            <a:xfrm>
              <a:off x="3132171" y="2278822"/>
              <a:ext cx="2248106" cy="92332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3" name="Rectangle 22">
              <a:extLst>
                <a:ext uri="{FF2B5EF4-FFF2-40B4-BE49-F238E27FC236}">
                  <a16:creationId xmlns:a16="http://schemas.microsoft.com/office/drawing/2014/main" id="{5C0BDFE7-2335-44E2-8A2E-C5E8DD9E4350}"/>
                </a:ext>
              </a:extLst>
            </p:cNvPr>
            <p:cNvSpPr/>
            <p:nvPr/>
          </p:nvSpPr>
          <p:spPr>
            <a:xfrm>
              <a:off x="3132172" y="1909490"/>
              <a:ext cx="224810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4" name="Rectangle 23">
            <a:extLst>
              <a:ext uri="{FF2B5EF4-FFF2-40B4-BE49-F238E27FC236}">
                <a16:creationId xmlns:a16="http://schemas.microsoft.com/office/drawing/2014/main" id="{632B7B62-66C8-4D27-BDC3-E755795EBD7B}"/>
              </a:ext>
            </a:extLst>
          </p:cNvPr>
          <p:cNvSpPr/>
          <p:nvPr/>
        </p:nvSpPr>
        <p:spPr>
          <a:xfrm>
            <a:off x="407368" y="1909490"/>
            <a:ext cx="241678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17FF7D22-C590-4D01-AE4A-64099B1AF166}"/>
              </a:ext>
            </a:extLst>
          </p:cNvPr>
          <p:cNvGrpSpPr/>
          <p:nvPr/>
        </p:nvGrpSpPr>
        <p:grpSpPr>
          <a:xfrm>
            <a:off x="5755445" y="1909490"/>
            <a:ext cx="2953844" cy="1015679"/>
            <a:chOff x="5755445" y="1909490"/>
            <a:chExt cx="2953844" cy="1015679"/>
          </a:xfrm>
        </p:grpSpPr>
        <p:sp>
          <p:nvSpPr>
            <p:cNvPr id="16" name="Rectangle 15">
              <a:extLst>
                <a:ext uri="{FF2B5EF4-FFF2-40B4-BE49-F238E27FC236}">
                  <a16:creationId xmlns:a16="http://schemas.microsoft.com/office/drawing/2014/main" id="{57046FE5-1679-441F-BA13-495986EF56C2}"/>
                </a:ext>
              </a:extLst>
            </p:cNvPr>
            <p:cNvSpPr/>
            <p:nvPr/>
          </p:nvSpPr>
          <p:spPr>
            <a:xfrm>
              <a:off x="5755445" y="1909490"/>
              <a:ext cx="295296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2" name="TextBox 4">
              <a:extLst>
                <a:ext uri="{FF2B5EF4-FFF2-40B4-BE49-F238E27FC236}">
                  <a16:creationId xmlns:a16="http://schemas.microsoft.com/office/drawing/2014/main" id="{F932B940-6A80-47DA-829E-4A613FD0B722}"/>
                </a:ext>
              </a:extLst>
            </p:cNvPr>
            <p:cNvSpPr txBox="1"/>
            <p:nvPr/>
          </p:nvSpPr>
          <p:spPr>
            <a:xfrm>
              <a:off x="5755447" y="2278838"/>
              <a:ext cx="2953842"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25" name="TextBox 4">
            <a:extLst>
              <a:ext uri="{FF2B5EF4-FFF2-40B4-BE49-F238E27FC236}">
                <a16:creationId xmlns:a16="http://schemas.microsoft.com/office/drawing/2014/main" id="{F892E006-8E25-4822-99C2-81083B5C8E54}"/>
              </a:ext>
            </a:extLst>
          </p:cNvPr>
          <p:cNvSpPr txBox="1"/>
          <p:nvPr/>
        </p:nvSpPr>
        <p:spPr>
          <a:xfrm>
            <a:off x="406485"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27">
            <a:extLst>
              <a:ext uri="{FF2B5EF4-FFF2-40B4-BE49-F238E27FC236}">
                <a16:creationId xmlns:a16="http://schemas.microsoft.com/office/drawing/2014/main" id="{E1805F52-E394-487D-B9BD-3EF97ABD8B83}"/>
              </a:ext>
            </a:extLst>
          </p:cNvPr>
          <p:cNvSpPr txBox="1"/>
          <p:nvPr/>
        </p:nvSpPr>
        <p:spPr>
          <a:xfrm>
            <a:off x="92315" y="44624"/>
            <a:ext cx="4923565" cy="1524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Closing a file</a:t>
            </a:r>
          </a:p>
        </p:txBody>
      </p:sp>
      <p:grpSp>
        <p:nvGrpSpPr>
          <p:cNvPr id="6" name="Group 5">
            <a:extLst>
              <a:ext uri="{FF2B5EF4-FFF2-40B4-BE49-F238E27FC236}">
                <a16:creationId xmlns:a16="http://schemas.microsoft.com/office/drawing/2014/main" id="{EF9A22FF-AB86-4FAA-A7C4-FF8984A9153D}"/>
              </a:ext>
            </a:extLst>
          </p:cNvPr>
          <p:cNvGrpSpPr/>
          <p:nvPr/>
        </p:nvGrpSpPr>
        <p:grpSpPr>
          <a:xfrm>
            <a:off x="8814753" y="1918799"/>
            <a:ext cx="3113896" cy="3499344"/>
            <a:chOff x="8814753" y="1918799"/>
            <a:chExt cx="3113896" cy="3499344"/>
          </a:xfrm>
        </p:grpSpPr>
        <p:sp>
          <p:nvSpPr>
            <p:cNvPr id="17" name="Rectangle 16">
              <a:extLst>
                <a:ext uri="{FF2B5EF4-FFF2-40B4-BE49-F238E27FC236}">
                  <a16:creationId xmlns:a16="http://schemas.microsoft.com/office/drawing/2014/main" id="{7B5A4814-66DD-4E55-A395-B9F34714EFEA}"/>
                </a:ext>
              </a:extLst>
            </p:cNvPr>
            <p:cNvSpPr/>
            <p:nvPr/>
          </p:nvSpPr>
          <p:spPr>
            <a:xfrm>
              <a:off x="8814753" y="1918799"/>
              <a:ext cx="3113896"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employee with ID=1</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B3D33450-1150-4716-9105-42096DAE3F4D}"/>
                </a:ext>
              </a:extLst>
            </p:cNvPr>
            <p:cNvSpPr txBox="1"/>
            <p:nvPr/>
          </p:nvSpPr>
          <p:spPr>
            <a:xfrm>
              <a:off x="9083573"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3139321"/>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In computer-based systems, it is possible to access data remotely.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stored in files of computer-based systems can be shared among multiple users at a same time.</a:t>
            </a:r>
          </a:p>
          <a:p>
            <a:pPr marL="285750" indent="-285750">
              <a:buFont typeface="Arial" panose="020B0604020202020204" pitchFamily="34" charset="0"/>
              <a:buChar char="•"/>
            </a:pP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369332"/>
          </a:xfrm>
          <a:prstGeom prst="rect">
            <a:avLst/>
          </a:prstGeom>
        </p:spPr>
        <p:txBody>
          <a:bodyPr wrap="square">
            <a:spAutoFit/>
          </a:bodyPr>
          <a:lstStyle/>
          <a:p>
            <a:r>
              <a:rPr lang="en-IN"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40598</TotalTime>
  <Words>4159</Words>
  <Application>Microsoft Office PowerPoint</Application>
  <PresentationFormat>Widescreen</PresentationFormat>
  <Paragraphs>541</Paragraphs>
  <Slides>61</Slides>
  <Notes>0</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61</vt:i4>
      </vt:variant>
    </vt:vector>
  </HeadingPairs>
  <TitlesOfParts>
    <vt:vector size="84" baseType="lpstr">
      <vt:lpstr>SimSun</vt:lpstr>
      <vt:lpstr>Arial</vt:lpstr>
      <vt:lpstr>Arial</vt:lpstr>
      <vt:lpstr>Bookman Old Style</vt:lpstr>
      <vt:lpstr>Calibri</vt:lpstr>
      <vt:lpstr>Cambria</vt:lpstr>
      <vt:lpstr>Consolas</vt:lpstr>
      <vt:lpstr>Gill Sans MT</vt:lpstr>
      <vt:lpstr>Liberation Mono</vt:lpstr>
      <vt:lpstr>Open Sans</vt:lpstr>
      <vt:lpstr>Open Sans</vt:lpstr>
      <vt:lpstr>Open Sans Light</vt:lpstr>
      <vt:lpstr>OracleSansVF</vt:lpstr>
      <vt:lpstr>Palatino Linotype</vt:lpstr>
      <vt:lpstr>Segoe Print</vt:lpstr>
      <vt:lpstr>Segoe UI Light</vt:lpstr>
      <vt:lpstr>Times New Roman</vt:lpstr>
      <vt:lpstr>Verdana</vt:lpstr>
      <vt:lpstr>Verdana</vt:lpstr>
      <vt:lpstr>Vrinda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9397</cp:revision>
  <dcterms:created xsi:type="dcterms:W3CDTF">2015-10-09T06:09:34Z</dcterms:created>
  <dcterms:modified xsi:type="dcterms:W3CDTF">2021-11-27T10:09:54Z</dcterms:modified>
</cp:coreProperties>
</file>