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32"/>
  </p:notesMasterIdLst>
  <p:sldIdLst>
    <p:sldId id="497" r:id="rId2"/>
    <p:sldId id="472" r:id="rId3"/>
    <p:sldId id="1290" r:id="rId4"/>
    <p:sldId id="1291" r:id="rId5"/>
    <p:sldId id="1279" r:id="rId6"/>
    <p:sldId id="1292" r:id="rId7"/>
    <p:sldId id="1286" r:id="rId8"/>
    <p:sldId id="1287" r:id="rId9"/>
    <p:sldId id="1289" r:id="rId10"/>
    <p:sldId id="667" r:id="rId11"/>
    <p:sldId id="532" r:id="rId12"/>
    <p:sldId id="1088" r:id="rId13"/>
    <p:sldId id="1089" r:id="rId14"/>
    <p:sldId id="1177" r:id="rId15"/>
    <p:sldId id="1178" r:id="rId16"/>
    <p:sldId id="1225" r:id="rId17"/>
    <p:sldId id="1100" r:id="rId18"/>
    <p:sldId id="1101" r:id="rId19"/>
    <p:sldId id="1130" r:id="rId20"/>
    <p:sldId id="1131" r:id="rId21"/>
    <p:sldId id="1134" r:id="rId22"/>
    <p:sldId id="1132" r:id="rId23"/>
    <p:sldId id="1133" r:id="rId24"/>
    <p:sldId id="1135" r:id="rId25"/>
    <p:sldId id="1280" r:id="rId26"/>
    <p:sldId id="1281" r:id="rId27"/>
    <p:sldId id="1136" r:id="rId28"/>
    <p:sldId id="1137" r:id="rId29"/>
    <p:sldId id="1138" r:id="rId30"/>
    <p:sldId id="1139" r:id="rId31"/>
    <p:sldId id="1159" r:id="rId32"/>
    <p:sldId id="1160" r:id="rId33"/>
    <p:sldId id="1288" r:id="rId34"/>
    <p:sldId id="1165" r:id="rId35"/>
    <p:sldId id="1166" r:id="rId36"/>
    <p:sldId id="1198" r:id="rId37"/>
    <p:sldId id="1199" r:id="rId38"/>
    <p:sldId id="1140" r:id="rId39"/>
    <p:sldId id="1141" r:id="rId40"/>
    <p:sldId id="1163" r:id="rId41"/>
    <p:sldId id="1164" r:id="rId42"/>
    <p:sldId id="1284" r:id="rId43"/>
    <p:sldId id="1285" r:id="rId44"/>
    <p:sldId id="1282" r:id="rId45"/>
    <p:sldId id="1283" r:id="rId46"/>
    <p:sldId id="1228" r:id="rId47"/>
    <p:sldId id="1229" r:id="rId48"/>
    <p:sldId id="1171" r:id="rId49"/>
    <p:sldId id="1172" r:id="rId50"/>
    <p:sldId id="1167" r:id="rId51"/>
    <p:sldId id="1168" r:id="rId52"/>
    <p:sldId id="1142" r:id="rId53"/>
    <p:sldId id="1143" r:id="rId54"/>
    <p:sldId id="1144" r:id="rId55"/>
    <p:sldId id="1156" r:id="rId56"/>
    <p:sldId id="1145" r:id="rId57"/>
    <p:sldId id="1146" r:id="rId58"/>
    <p:sldId id="1147" r:id="rId59"/>
    <p:sldId id="1148" r:id="rId60"/>
    <p:sldId id="1149" r:id="rId61"/>
    <p:sldId id="1150" r:id="rId62"/>
    <p:sldId id="1151" r:id="rId63"/>
    <p:sldId id="1152" r:id="rId64"/>
    <p:sldId id="1153" r:id="rId65"/>
    <p:sldId id="1226" r:id="rId66"/>
    <p:sldId id="1227" r:id="rId67"/>
    <p:sldId id="1161" r:id="rId68"/>
    <p:sldId id="1162" r:id="rId69"/>
    <p:sldId id="1154" r:id="rId70"/>
    <p:sldId id="1155" r:id="rId71"/>
    <p:sldId id="1191" r:id="rId72"/>
    <p:sldId id="1192" r:id="rId73"/>
    <p:sldId id="1179" r:id="rId74"/>
    <p:sldId id="1180" r:id="rId75"/>
    <p:sldId id="1183" r:id="rId76"/>
    <p:sldId id="1184" r:id="rId77"/>
    <p:sldId id="1181" r:id="rId78"/>
    <p:sldId id="1182" r:id="rId79"/>
    <p:sldId id="1193" r:id="rId80"/>
    <p:sldId id="1194" r:id="rId81"/>
    <p:sldId id="1223" r:id="rId82"/>
    <p:sldId id="1224" r:id="rId83"/>
    <p:sldId id="1277" r:id="rId84"/>
    <p:sldId id="1185" r:id="rId85"/>
    <p:sldId id="1186" r:id="rId86"/>
    <p:sldId id="1187" r:id="rId87"/>
    <p:sldId id="1188" r:id="rId88"/>
    <p:sldId id="1189" r:id="rId89"/>
    <p:sldId id="1190" r:id="rId90"/>
    <p:sldId id="1234" r:id="rId91"/>
    <p:sldId id="1235" r:id="rId92"/>
    <p:sldId id="1275" r:id="rId93"/>
    <p:sldId id="1276" r:id="rId94"/>
    <p:sldId id="1273" r:id="rId95"/>
    <p:sldId id="1274" r:id="rId96"/>
    <p:sldId id="1173" r:id="rId97"/>
    <p:sldId id="1174" r:id="rId98"/>
    <p:sldId id="1175" r:id="rId99"/>
    <p:sldId id="1176" r:id="rId100"/>
    <p:sldId id="1200" r:id="rId101"/>
    <p:sldId id="1201" r:id="rId102"/>
    <p:sldId id="1099" r:id="rId103"/>
    <p:sldId id="1256" r:id="rId104"/>
    <p:sldId id="1257" r:id="rId105"/>
    <p:sldId id="1258" r:id="rId106"/>
    <p:sldId id="1259" r:id="rId107"/>
    <p:sldId id="1260" r:id="rId108"/>
    <p:sldId id="1261" r:id="rId109"/>
    <p:sldId id="1262" r:id="rId110"/>
    <p:sldId id="1263" r:id="rId111"/>
    <p:sldId id="1264" r:id="rId112"/>
    <p:sldId id="1265" r:id="rId113"/>
    <p:sldId id="1266" r:id="rId114"/>
    <p:sldId id="1267" r:id="rId115"/>
    <p:sldId id="1268" r:id="rId116"/>
    <p:sldId id="1216" r:id="rId117"/>
    <p:sldId id="1092" r:id="rId118"/>
    <p:sldId id="1251" r:id="rId119"/>
    <p:sldId id="1252" r:id="rId120"/>
    <p:sldId id="1269" r:id="rId121"/>
    <p:sldId id="1270" r:id="rId122"/>
    <p:sldId id="1271" r:id="rId123"/>
    <p:sldId id="1272" r:id="rId124"/>
    <p:sldId id="1219" r:id="rId125"/>
    <p:sldId id="1204" r:id="rId126"/>
    <p:sldId id="1222" r:id="rId127"/>
    <p:sldId id="1213" r:id="rId128"/>
    <p:sldId id="954" r:id="rId129"/>
    <p:sldId id="788" r:id="rId130"/>
    <p:sldId id="1087" r:id="rId1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B22251"/>
    <a:srgbClr val="DEB887"/>
    <a:srgbClr val="FF5A36"/>
    <a:srgbClr val="036883"/>
    <a:srgbClr val="98817B"/>
    <a:srgbClr val="FFEF00"/>
    <a:srgbClr val="FF8C00"/>
    <a:srgbClr val="ECD540"/>
    <a:srgbClr val="FFBF00"/>
    <a:srgbClr val="DFE1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737" autoAdjust="0"/>
  </p:normalViewPr>
  <p:slideViewPr>
    <p:cSldViewPr>
      <p:cViewPr>
        <p:scale>
          <a:sx n="80" d="100"/>
          <a:sy n="80" d="100"/>
        </p:scale>
        <p:origin x="-1680" y="-228"/>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commentAuthors" Target="commentAuthor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09-03-2019</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0"/>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3/9/2019</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1" y="6467476"/>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3/9/2019</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1"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1" y="6467476"/>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1" y="6467476"/>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2"/>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3/9/2019</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1" y="6467476"/>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3/9/2019</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1" y="6467476"/>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1" y="6467476"/>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52400" y="152400"/>
            <a:ext cx="2348630" cy="762000"/>
          </a:xfrm>
          <a:prstGeom prst="rect">
            <a:avLst/>
          </a:prstGeom>
        </p:spPr>
      </p:pic>
      <p:sp>
        <p:nvSpPr>
          <p:cNvPr id="5" name="Rectangle 4"/>
          <p:cNvSpPr/>
          <p:nvPr/>
        </p:nvSpPr>
        <p:spPr>
          <a:xfrm>
            <a:off x="2860834" y="2"/>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MongoDB</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spTree>
    <p:extLst>
      <p:ext uri="{BB962C8B-B14F-4D97-AF65-F5344CB8AC3E}">
        <p14:creationId xmlns=""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NoSQL</a:t>
            </a:r>
            <a:endParaRPr lang="en-US" dirty="0"/>
          </a:p>
        </p:txBody>
      </p:sp>
      <p:sp>
        <p:nvSpPr>
          <p:cNvPr id="3" name="Rectangle 2"/>
          <p:cNvSpPr/>
          <p:nvPr/>
        </p:nvSpPr>
        <p:spPr>
          <a:xfrm>
            <a:off x="609600" y="2895600"/>
            <a:ext cx="7924800" cy="923330"/>
          </a:xfrm>
          <a:prstGeom prst="rect">
            <a:avLst/>
          </a:prstGeom>
          <a:solidFill>
            <a:schemeClr val="accent6">
              <a:lumMod val="20000"/>
              <a:lumOff val="80000"/>
            </a:schemeClr>
          </a:solidFill>
        </p:spPr>
        <p:txBody>
          <a:bodyPr wrap="square">
            <a:spAutoFit/>
          </a:bodyPr>
          <a:lstStyle/>
          <a:p>
            <a:r>
              <a:rPr lang="en-US" b="1" dirty="0">
                <a:solidFill>
                  <a:srgbClr val="222222"/>
                </a:solidFill>
                <a:latin typeface="arial" panose="020B0604020202020204" pitchFamily="34" charset="0"/>
              </a:rPr>
              <a:t>NoSQL</a:t>
            </a:r>
            <a:r>
              <a:rPr lang="en-US" dirty="0">
                <a:solidFill>
                  <a:srgbClr val="222222"/>
                </a:solidFill>
                <a:latin typeface="arial" panose="020B0604020202020204" pitchFamily="34" charset="0"/>
              </a:rPr>
              <a:t> database are primarily called as </a:t>
            </a:r>
            <a:r>
              <a:rPr lang="en-US" dirty="0" smtClean="0">
                <a:solidFill>
                  <a:srgbClr val="222222"/>
                </a:solidFill>
                <a:latin typeface="arial" panose="020B0604020202020204" pitchFamily="34" charset="0"/>
              </a:rPr>
              <a:t>non-relational database. </a:t>
            </a:r>
            <a:r>
              <a:rPr lang="en-US" dirty="0"/>
              <a:t>MongoDB is Scalable (A system that is scalable can successfully grow larger using the same methods</a:t>
            </a:r>
            <a:r>
              <a:rPr lang="en-US" dirty="0" smtClean="0"/>
              <a:t>.), </a:t>
            </a:r>
            <a:r>
              <a:rPr lang="en-US" dirty="0"/>
              <a:t>open-source, high-perform, document-oriented database</a:t>
            </a:r>
            <a:r>
              <a:rPr lang="en-US" dirty="0" smtClean="0"/>
              <a:t>.</a:t>
            </a:r>
            <a:endParaRPr lang="en-US" dirty="0"/>
          </a:p>
        </p:txBody>
      </p:sp>
      <p:pic>
        <p:nvPicPr>
          <p:cNvPr id="1026" name="Picture 2" descr="Image result for why nosql"/>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04800" y="3886200"/>
            <a:ext cx="8001000" cy="243063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95768247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aggregate()</a:t>
            </a:r>
            <a:endParaRPr lang="en-US" dirty="0"/>
          </a:p>
        </p:txBody>
      </p:sp>
      <p:sp>
        <p:nvSpPr>
          <p:cNvPr id="3" name="Rectangle 2"/>
          <p:cNvSpPr/>
          <p:nvPr/>
        </p:nvSpPr>
        <p:spPr>
          <a:xfrm>
            <a:off x="419100" y="2995550"/>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In aggregation, the result of one stage is simply passed to another stage.</a:t>
            </a:r>
            <a:endParaRPr lang="en-US" dirty="0"/>
          </a:p>
        </p:txBody>
      </p:sp>
      <p:graphicFrame>
        <p:nvGraphicFramePr>
          <p:cNvPr id="9" name="Table 8"/>
          <p:cNvGraphicFramePr>
            <a:graphicFrameLocks noGrp="1"/>
          </p:cNvGraphicFramePr>
          <p:nvPr>
            <p:extLst>
              <p:ext uri="{D42A27DB-BD31-4B8C-83A1-F6EECF244321}">
                <p14:modId xmlns="" xmlns:p14="http://schemas.microsoft.com/office/powerpoint/2010/main" val="4131995080"/>
              </p:ext>
            </p:extLst>
          </p:nvPr>
        </p:nvGraphicFramePr>
        <p:xfrm>
          <a:off x="0" y="762000"/>
          <a:ext cx="9144000" cy="914400"/>
        </p:xfrm>
        <a:graphic>
          <a:graphicData uri="http://schemas.openxmlformats.org/drawingml/2006/table">
            <a:tbl>
              <a:tblPr firstRow="1" bandRow="1">
                <a:tableStyleId>{5940675A-B579-460E-94D1-54222C63F5DA}</a:tableStyleId>
              </a:tblPr>
              <a:tblGrid>
                <a:gridCol w="1143000"/>
                <a:gridCol w="1295400"/>
                <a:gridCol w="1295400"/>
                <a:gridCol w="1295400"/>
                <a:gridCol w="1143000"/>
                <a:gridCol w="1295400"/>
                <a:gridCol w="838200"/>
                <a:gridCol w="838200"/>
              </a:tblGrid>
              <a:tr h="370840">
                <a:tc>
                  <a:txBody>
                    <a:bodyPr/>
                    <a:lstStyle/>
                    <a:p>
                      <a:pPr algn="ctr"/>
                      <a:r>
                        <a:rPr lang="en-US" sz="2200" dirty="0" smtClean="0">
                          <a:solidFill>
                            <a:srgbClr val="FF0000"/>
                          </a:solidFill>
                        </a:rPr>
                        <a:t>$match</a:t>
                      </a:r>
                    </a:p>
                    <a:p>
                      <a:pPr algn="ctr"/>
                      <a:r>
                        <a:rPr lang="en-US" sz="1600" dirty="0" smtClean="0">
                          <a:solidFill>
                            <a:srgbClr val="ECD540"/>
                          </a:solidFill>
                        </a:rPr>
                        <a:t>WHERE</a:t>
                      </a:r>
                    </a:p>
                    <a:p>
                      <a:pPr algn="ctr"/>
                      <a:r>
                        <a:rPr lang="en-US" sz="1600" dirty="0" smtClean="0">
                          <a:solidFill>
                            <a:srgbClr val="ECD540"/>
                          </a:solidFill>
                        </a:rPr>
                        <a:t>clause</a:t>
                      </a: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$match</a:t>
                      </a:r>
                    </a:p>
                    <a:p>
                      <a:pPr algn="ctr"/>
                      <a:r>
                        <a:rPr lang="en-US" sz="1600" dirty="0" smtClean="0">
                          <a:solidFill>
                            <a:srgbClr val="ECD540"/>
                          </a:solidFill>
                        </a:rPr>
                        <a:t>HAVING</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$sort</a:t>
                      </a:r>
                    </a:p>
                    <a:p>
                      <a:pPr algn="ctr"/>
                      <a:r>
                        <a:rPr lang="en-US" sz="1600" dirty="0" smtClean="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$limit</a:t>
                      </a:r>
                    </a:p>
                    <a:p>
                      <a:pPr algn="ctr"/>
                      <a:r>
                        <a:rPr lang="en-US" sz="1600" dirty="0" smtClean="0">
                          <a:solidFill>
                            <a:srgbClr val="ECD540"/>
                          </a:solidFill>
                        </a:rPr>
                        <a:t>TOP</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4" name="Rectangle 3"/>
          <p:cNvSpPr/>
          <p:nvPr/>
        </p:nvSpPr>
        <p:spPr>
          <a:xfrm>
            <a:off x="6152812" y="76200"/>
            <a:ext cx="2980303" cy="369332"/>
          </a:xfrm>
          <a:prstGeom prst="rect">
            <a:avLst/>
          </a:prstGeom>
        </p:spPr>
        <p:txBody>
          <a:bodyPr wrap="none">
            <a:spAutoFit/>
          </a:bodyPr>
          <a:lstStyle/>
          <a:p>
            <a:r>
              <a:rPr lang="en-US" dirty="0">
                <a:solidFill>
                  <a:srgbClr val="222222"/>
                </a:solidFill>
                <a:latin typeface="arial" panose="020B0604020202020204" pitchFamily="34" charset="0"/>
              </a:rPr>
              <a:t>All stages are independent.</a:t>
            </a:r>
            <a:endParaRPr lang="en-US" dirty="0"/>
          </a:p>
        </p:txBody>
      </p:sp>
      <p:sp>
        <p:nvSpPr>
          <p:cNvPr id="5" name="Rectangle 4"/>
          <p:cNvSpPr/>
          <p:nvPr/>
        </p:nvSpPr>
        <p:spPr>
          <a:xfrm>
            <a:off x="32657" y="260867"/>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Tree>
    <p:extLst>
      <p:ext uri="{BB962C8B-B14F-4D97-AF65-F5344CB8AC3E}">
        <p14:creationId xmlns="" xmlns:p14="http://schemas.microsoft.com/office/powerpoint/2010/main" val="332001028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54137" y="2438401"/>
            <a:ext cx="87365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db.collection.aggregate( [ { &lt;</a:t>
            </a:r>
            <a:r>
              <a:rPr lang="en-US" dirty="0" smtClean="0">
                <a:solidFill>
                  <a:srgbClr val="049DC8"/>
                </a:solidFill>
                <a:latin typeface="Consolas" panose="020B0609020204030204" pitchFamily="49" charset="0"/>
                <a:cs typeface="Calibri" panose="020F0502020204030204" pitchFamily="34" charset="0"/>
              </a:rPr>
              <a:t>stage1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stage2</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stage3</a:t>
            </a:r>
            <a:r>
              <a:rPr lang="en-US" dirty="0">
                <a:solidFill>
                  <a:srgbClr val="049DC8"/>
                </a:solidFill>
                <a:latin typeface="Consolas" panose="020B0609020204030204" pitchFamily="49" charset="0"/>
                <a:cs typeface="Calibri" panose="020F0502020204030204" pitchFamily="34" charset="0"/>
              </a:rPr>
              <a:t>&gt; </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 { &lt;</a:t>
            </a:r>
            <a:r>
              <a:rPr lang="en-US" dirty="0" smtClean="0">
                <a:solidFill>
                  <a:srgbClr val="049DC8"/>
                </a:solidFill>
                <a:latin typeface="Consolas" panose="020B0609020204030204" pitchFamily="49" charset="0"/>
                <a:cs typeface="Calibri" panose="020F0502020204030204" pitchFamily="34" charset="0"/>
              </a:rPr>
              <a:t>stageN&gt; </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 )</a:t>
            </a:r>
          </a:p>
        </p:txBody>
      </p:sp>
      <p:sp>
        <p:nvSpPr>
          <p:cNvPr id="5" name="Rectangle 4"/>
          <p:cNvSpPr/>
          <p:nvPr/>
        </p:nvSpPr>
        <p:spPr>
          <a:xfrm>
            <a:off x="124449" y="3349825"/>
            <a:ext cx="8766212"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a:t>
            </a:r>
          </a:p>
        </p:txBody>
      </p:sp>
      <p:graphicFrame>
        <p:nvGraphicFramePr>
          <p:cNvPr id="9" name="Table 8"/>
          <p:cNvGraphicFramePr>
            <a:graphicFrameLocks noGrp="1"/>
          </p:cNvGraphicFramePr>
          <p:nvPr>
            <p:extLst>
              <p:ext uri="{D42A27DB-BD31-4B8C-83A1-F6EECF244321}">
                <p14:modId xmlns="" xmlns:p14="http://schemas.microsoft.com/office/powerpoint/2010/main" val="3699582826"/>
              </p:ext>
            </p:extLst>
          </p:nvPr>
        </p:nvGraphicFramePr>
        <p:xfrm>
          <a:off x="0" y="1219200"/>
          <a:ext cx="9144000" cy="914400"/>
        </p:xfrm>
        <a:graphic>
          <a:graphicData uri="http://schemas.openxmlformats.org/drawingml/2006/table">
            <a:tbl>
              <a:tblPr firstRow="1" bandRow="1">
                <a:tableStyleId>{5940675A-B579-460E-94D1-54222C63F5DA}</a:tableStyleId>
              </a:tblPr>
              <a:tblGrid>
                <a:gridCol w="1143000"/>
                <a:gridCol w="1295400"/>
                <a:gridCol w="1295400"/>
                <a:gridCol w="1295400"/>
                <a:gridCol w="1143000"/>
                <a:gridCol w="1295400"/>
                <a:gridCol w="838200"/>
                <a:gridCol w="838200"/>
              </a:tblGrid>
              <a:tr h="370840">
                <a:tc>
                  <a:txBody>
                    <a:bodyPr/>
                    <a:lstStyle/>
                    <a:p>
                      <a:pPr algn="ctr"/>
                      <a:r>
                        <a:rPr lang="en-US" sz="2200" dirty="0" smtClean="0">
                          <a:solidFill>
                            <a:srgbClr val="FF0000"/>
                          </a:solidFill>
                        </a:rPr>
                        <a:t>$match</a:t>
                      </a:r>
                    </a:p>
                    <a:p>
                      <a:pPr algn="ctr"/>
                      <a:r>
                        <a:rPr lang="en-US" sz="1600" dirty="0" smtClean="0">
                          <a:solidFill>
                            <a:srgbClr val="ECD540"/>
                          </a:solidFill>
                        </a:rPr>
                        <a:t>WHERE</a:t>
                      </a:r>
                    </a:p>
                    <a:p>
                      <a:pPr algn="ctr"/>
                      <a:r>
                        <a:rPr lang="en-US" sz="1600" dirty="0" smtClean="0">
                          <a:solidFill>
                            <a:srgbClr val="ECD540"/>
                          </a:solidFill>
                        </a:rPr>
                        <a:t>clause</a:t>
                      </a: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$match</a:t>
                      </a:r>
                    </a:p>
                    <a:p>
                      <a:pPr algn="ctr"/>
                      <a:r>
                        <a:rPr lang="en-US" sz="1600" dirty="0" smtClean="0">
                          <a:solidFill>
                            <a:srgbClr val="ECD540"/>
                          </a:solidFill>
                        </a:rPr>
                        <a:t>HAVING</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$sort</a:t>
                      </a:r>
                    </a:p>
                    <a:p>
                      <a:pPr algn="ctr"/>
                      <a:r>
                        <a:rPr lang="en-US" sz="1600" dirty="0" smtClean="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$limit</a:t>
                      </a:r>
                    </a:p>
                    <a:p>
                      <a:pPr algn="ctr"/>
                      <a:r>
                        <a:rPr lang="en-US" sz="1600" dirty="0" smtClean="0">
                          <a:solidFill>
                            <a:srgbClr val="ECD540"/>
                          </a:solidFill>
                        </a:rPr>
                        <a:t>TOP</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0" name="Rectangle 9"/>
          <p:cNvSpPr/>
          <p:nvPr/>
        </p:nvSpPr>
        <p:spPr>
          <a:xfrm>
            <a:off x="32657" y="71806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Tree>
    <p:extLst>
      <p:ext uri="{BB962C8B-B14F-4D97-AF65-F5344CB8AC3E}">
        <p14:creationId xmlns="" xmlns:p14="http://schemas.microsoft.com/office/powerpoint/2010/main" val="3430102903"/>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49189" y="1254825"/>
            <a:ext cx="8845624" cy="369332"/>
          </a:xfrm>
          <a:prstGeom prst="rect">
            <a:avLst/>
          </a:prstGeom>
        </p:spPr>
        <p:txBody>
          <a:bodyPr wrap="square">
            <a:spAutoFit/>
          </a:bodyPr>
          <a:lstStyle/>
          <a:p>
            <a:r>
              <a:rPr lang="en-US" dirty="0"/>
              <a:t>Each sage starts with stage operator</a:t>
            </a:r>
            <a:r>
              <a:rPr lang="en-US" dirty="0" smtClean="0"/>
              <a:t>.</a:t>
            </a:r>
            <a:endParaRPr lang="en-IN" dirty="0"/>
          </a:p>
        </p:txBody>
      </p:sp>
      <p:sp>
        <p:nvSpPr>
          <p:cNvPr id="8" name="Rectangle 7"/>
          <p:cNvSpPr/>
          <p:nvPr/>
        </p:nvSpPr>
        <p:spPr>
          <a:xfrm>
            <a:off x="149189" y="17642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 $&lt;stageOperator&gt; : { }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91548" y="5486402"/>
            <a:ext cx="8845624" cy="461665"/>
          </a:xfrm>
          <a:prstGeom prst="rect">
            <a:avLst/>
          </a:prstGeom>
        </p:spPr>
        <p:txBody>
          <a:bodyPr wrap="square">
            <a:spAutoFit/>
          </a:bodyPr>
          <a:lstStyle/>
          <a:p>
            <a:r>
              <a:rPr lang="en-US" dirty="0"/>
              <a:t>Each </a:t>
            </a:r>
            <a:r>
              <a:rPr lang="en-US" dirty="0" smtClean="0"/>
              <a:t>aggregation expression starts with </a:t>
            </a:r>
            <a:r>
              <a:rPr lang="en-US" sz="2400" dirty="0" smtClean="0">
                <a:solidFill>
                  <a:srgbClr val="B22251"/>
                </a:solidFill>
              </a:rPr>
              <a:t>$ </a:t>
            </a:r>
            <a:r>
              <a:rPr lang="en-US" dirty="0"/>
              <a:t>sign</a:t>
            </a:r>
            <a:r>
              <a:rPr lang="en-US" dirty="0" smtClean="0"/>
              <a:t>.</a:t>
            </a:r>
            <a:endParaRPr lang="en-IN" dirty="0"/>
          </a:p>
        </p:txBody>
      </p:sp>
      <p:sp>
        <p:nvSpPr>
          <p:cNvPr id="10" name="Rectangle 9"/>
          <p:cNvSpPr/>
          <p:nvPr/>
        </p:nvSpPr>
        <p:spPr>
          <a:xfrm>
            <a:off x="188774" y="59552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'$&lt;fieldName&gt;'</a:t>
            </a:r>
            <a:endParaRPr lang="en-US" dirty="0">
              <a:solidFill>
                <a:srgbClr val="049DC8"/>
              </a:solidFill>
              <a:latin typeface="Consolas" panose="020B0609020204030204" pitchFamily="49" charset="0"/>
              <a:cs typeface="Calibri" panose="020F0502020204030204" pitchFamily="34" charset="0"/>
            </a:endParaRPr>
          </a:p>
        </p:txBody>
      </p:sp>
      <p:sp>
        <p:nvSpPr>
          <p:cNvPr id="11" name="Rectangle 10"/>
          <p:cNvSpPr/>
          <p:nvPr/>
        </p:nvSpPr>
        <p:spPr>
          <a:xfrm>
            <a:off x="149189" y="2231648"/>
            <a:ext cx="876126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$match : { job: 'manager' }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$group </a:t>
            </a:r>
            <a:r>
              <a:rPr lang="en-US" sz="2200" dirty="0">
                <a:solidFill>
                  <a:srgbClr val="FC6F0D"/>
                </a:solidFill>
                <a:latin typeface="Calibri" panose="020F0502020204030204" pitchFamily="34" charset="0"/>
                <a:cs typeface="Calibri" panose="020F0502020204030204" pitchFamily="34" charset="0"/>
              </a:rPr>
              <a:t>: { </a:t>
            </a:r>
            <a:r>
              <a:rPr lang="en-US" sz="2200" dirty="0" smtClean="0">
                <a:solidFill>
                  <a:srgbClr val="FC6F0D"/>
                </a:solidFill>
                <a:latin typeface="Calibri" panose="020F0502020204030204" pitchFamily="34" charset="0"/>
                <a:cs typeface="Calibri" panose="020F0502020204030204" pitchFamily="34" charset="0"/>
              </a:rPr>
              <a:t>_id : '$job'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 xmlns:p14="http://schemas.microsoft.com/office/powerpoint/2010/main" val="2978679404"/>
              </p:ext>
            </p:extLst>
          </p:nvPr>
        </p:nvGraphicFramePr>
        <p:xfrm>
          <a:off x="166011" y="3286825"/>
          <a:ext cx="8784026" cy="2250440"/>
        </p:xfrm>
        <a:graphic>
          <a:graphicData uri="http://schemas.openxmlformats.org/drawingml/2006/table">
            <a:tbl>
              <a:tblPr firstRow="1" bandRow="1">
                <a:tableStyleId>{5940675A-B579-460E-94D1-54222C63F5DA}</a:tableStyleId>
              </a:tblPr>
              <a:tblGrid>
                <a:gridCol w="4392013"/>
                <a:gridCol w="4392013"/>
              </a:tblGrid>
              <a:tr h="370840">
                <a:tc gridSpan="2">
                  <a:txBody>
                    <a:bodyPr/>
                    <a:lstStyle/>
                    <a:p>
                      <a:r>
                        <a:rPr kumimoji="0" lang="en-US" sz="2000" b="1" kern="1200" dirty="0" smtClean="0">
                          <a:solidFill>
                            <a:srgbClr val="DFE100"/>
                          </a:solidFill>
                          <a:latin typeface="+mn-lt"/>
                          <a:ea typeface="+mn-ea"/>
                          <a:cs typeface="+mn-cs"/>
                        </a:rPr>
                        <a:t>Stage Operators</a:t>
                      </a:r>
                      <a:endParaRPr kumimoji="0" lang="en-US" sz="2000" b="1" kern="1200" dirty="0">
                        <a:solidFill>
                          <a:srgbClr val="DFE100"/>
                        </a:solidFill>
                        <a:latin typeface="+mn-lt"/>
                        <a:ea typeface="+mn-ea"/>
                        <a:cs typeface="+mn-cs"/>
                      </a:endParaRPr>
                    </a:p>
                  </a:txBody>
                  <a:tcPr/>
                </a:tc>
                <a:tc hMerge="1">
                  <a:txBody>
                    <a:bodyPr/>
                    <a:lstStyle/>
                    <a:p>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$match</a:t>
                      </a:r>
                    </a:p>
                  </a:txBody>
                  <a:tcPr/>
                </a:tc>
                <a:tc>
                  <a:txBody>
                    <a:bodyPr/>
                    <a:lstStyle/>
                    <a:p>
                      <a:r>
                        <a:rPr kumimoji="0" lang="en-US" kern="1200" dirty="0" smtClean="0">
                          <a:solidFill>
                            <a:srgbClr val="036883"/>
                          </a:solidFill>
                          <a:latin typeface="+mn-lt"/>
                          <a:ea typeface="+mn-ea"/>
                          <a:cs typeface="+mn-cs"/>
                        </a:rPr>
                        <a:t>  $sort  </a:t>
                      </a:r>
                      <a:endParaRPr kumimoji="0" lang="en-US" kern="1200" dirty="0">
                        <a:solidFill>
                          <a:srgbClr val="036883"/>
                        </a:solidFill>
                        <a:latin typeface="+mn-lt"/>
                        <a:ea typeface="+mn-ea"/>
                        <a:cs typeface="+mn-cs"/>
                      </a:endParaRPr>
                    </a:p>
                  </a:txBody>
                  <a:tcPr/>
                </a:tc>
              </a:tr>
              <a:tr h="370840">
                <a:tc>
                  <a:txBody>
                    <a:bodyPr/>
                    <a:lstStyle/>
                    <a:p>
                      <a:r>
                        <a:rPr kumimoji="0" lang="en-US" kern="1200" dirty="0" smtClean="0">
                          <a:solidFill>
                            <a:srgbClr val="036883"/>
                          </a:solidFill>
                          <a:latin typeface="+mn-lt"/>
                          <a:ea typeface="+mn-ea"/>
                          <a:cs typeface="+mn-cs"/>
                        </a:rPr>
                        <a:t>  $project</a:t>
                      </a:r>
                      <a:endParaRPr kumimoji="0" lang="en-US" kern="1200" dirty="0">
                        <a:solidFill>
                          <a:srgbClr val="036883"/>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$limit</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$unwind</a:t>
                      </a:r>
                    </a:p>
                  </a:txBody>
                  <a:tcPr/>
                </a:tc>
                <a:tc>
                  <a:txBody>
                    <a:bodyPr/>
                    <a:lstStyle/>
                    <a:p>
                      <a:r>
                        <a:rPr kumimoji="0" lang="en-US" kern="1200" dirty="0" smtClean="0">
                          <a:solidFill>
                            <a:srgbClr val="036883"/>
                          </a:solidFill>
                          <a:latin typeface="+mn-lt"/>
                          <a:ea typeface="+mn-ea"/>
                          <a:cs typeface="+mn-cs"/>
                        </a:rPr>
                        <a:t>  $skip</a:t>
                      </a:r>
                      <a:endParaRPr kumimoji="0" lang="en-US" kern="1200" dirty="0">
                        <a:solidFill>
                          <a:srgbClr val="036883"/>
                        </a:solidFill>
                        <a:latin typeface="+mn-lt"/>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$group</a:t>
                      </a:r>
                    </a:p>
                  </a:txBody>
                  <a:tcPr/>
                </a:tc>
                <a:tc>
                  <a:txBody>
                    <a:bodyPr/>
                    <a:lstStyle/>
                    <a:p>
                      <a:r>
                        <a:rPr kumimoji="0" lang="en-US" kern="1200" dirty="0" smtClean="0">
                          <a:solidFill>
                            <a:srgbClr val="036883"/>
                          </a:solidFill>
                          <a:latin typeface="+mn-lt"/>
                          <a:ea typeface="+mn-ea"/>
                          <a:cs typeface="+mn-cs"/>
                        </a:rPr>
                        <a:t>  $count</a:t>
                      </a:r>
                      <a:endParaRPr kumimoji="0" lang="en-US" kern="1200" dirty="0">
                        <a:solidFill>
                          <a:srgbClr val="036883"/>
                        </a:solidFill>
                        <a:latin typeface="+mn-lt"/>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$match</a:t>
                      </a:r>
                    </a:p>
                  </a:txBody>
                  <a:tcPr/>
                </a:tc>
                <a:tc>
                  <a:txBody>
                    <a:bodyPr/>
                    <a:lstStyle/>
                    <a:p>
                      <a:endParaRPr kumimoji="0" lang="en-US" kern="1200" dirty="0">
                        <a:solidFill>
                          <a:srgbClr val="036883"/>
                        </a:solidFill>
                        <a:latin typeface="+mn-lt"/>
                        <a:ea typeface="+mn-ea"/>
                        <a:cs typeface="+mn-cs"/>
                      </a:endParaRPr>
                    </a:p>
                  </a:txBody>
                  <a:tcPr/>
                </a:tc>
              </a:tr>
            </a:tbl>
          </a:graphicData>
        </a:graphic>
      </p:graphicFrame>
    </p:spTree>
    <p:extLst>
      <p:ext uri="{BB962C8B-B14F-4D97-AF65-F5344CB8AC3E}">
        <p14:creationId xmlns="" xmlns:p14="http://schemas.microsoft.com/office/powerpoint/2010/main" val="3587670722"/>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$match</a:t>
            </a:r>
            <a:endParaRPr lang="en-US" dirty="0"/>
          </a:p>
        </p:txBody>
      </p:sp>
      <p:sp>
        <p:nvSpPr>
          <p:cNvPr id="3" name="Rectangle 2"/>
          <p:cNvSpPr/>
          <p:nvPr/>
        </p:nvSpPr>
        <p:spPr>
          <a:xfrm>
            <a:off x="419100" y="2861955"/>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Filters the documents to pass only the documents that match the specified condition(s) to the next pipeline stage.</a:t>
            </a:r>
            <a:endParaRPr lang="en-US" dirty="0"/>
          </a:p>
        </p:txBody>
      </p:sp>
    </p:spTree>
    <p:extLst>
      <p:ext uri="{BB962C8B-B14F-4D97-AF65-F5344CB8AC3E}">
        <p14:creationId xmlns="" xmlns:p14="http://schemas.microsoft.com/office/powerpoint/2010/main" val="38721386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49189" y="762001"/>
            <a:ext cx="8845624"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49189"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9" y="2133602"/>
            <a:ext cx="8761264" cy="2954655"/>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a:t>
            </a:r>
            <a:r>
              <a:rPr lang="en-US" sz="2200" dirty="0" smtClean="0">
                <a:solidFill>
                  <a:srgbClr val="FC6F0D"/>
                </a:solidFill>
                <a:latin typeface="Calibri" panose="020F0502020204030204" pitchFamily="34" charset="0"/>
                <a:cs typeface="Calibri" panose="020F0502020204030204" pitchFamily="34" charset="0"/>
              </a:rPr>
              <a:t>{job: 'manager'}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a:t>
            </a:r>
            <a:r>
              <a:rPr lang="en-US" sz="2200" dirty="0" smtClean="0">
                <a:solidFill>
                  <a:srgbClr val="FC6F0D"/>
                </a:solidFill>
                <a:latin typeface="Calibri" panose="020F0502020204030204" pitchFamily="34" charset="0"/>
                <a:cs typeface="Calibri" panose="020F0502020204030204" pitchFamily="34" charset="0"/>
              </a:rPr>
              <a:t>{favouriteFruit</a:t>
            </a:r>
            <a:r>
              <a:rPr lang="en-US" sz="2200" dirty="0">
                <a:solidFill>
                  <a:srgbClr val="FC6F0D"/>
                </a:solidFill>
                <a:latin typeface="Calibri" panose="020F0502020204030204" pitchFamily="34" charset="0"/>
                <a:cs typeface="Calibri" panose="020F0502020204030204" pitchFamily="34" charset="0"/>
              </a:rPr>
              <a:t>: {$size</a:t>
            </a:r>
            <a:r>
              <a:rPr lang="en-US" sz="2200" dirty="0" smtClean="0">
                <a:solidFill>
                  <a:srgbClr val="FC6F0D"/>
                </a:solidFill>
                <a:latin typeface="Calibri" panose="020F0502020204030204" pitchFamily="34" charset="0"/>
                <a:cs typeface="Calibri" panose="020F0502020204030204" pitchFamily="34" charset="0"/>
              </a:rPr>
              <a:t>: 1}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'favouriteFruit.0</a:t>
            </a:r>
            <a:r>
              <a:rPr lang="en-US" sz="2200" dirty="0" smtClean="0">
                <a:solidFill>
                  <a:srgbClr val="FC6F0D"/>
                </a:solidFill>
                <a:latin typeface="Calibri" panose="020F0502020204030204" pitchFamily="34" charset="0"/>
                <a:cs typeface="Calibri" panose="020F0502020204030204" pitchFamily="34" charset="0"/>
              </a:rPr>
              <a:t>': 'Orange'} }, </a:t>
            </a:r>
            <a:r>
              <a:rPr lang="en-US" sz="2200" dirty="0">
                <a:solidFill>
                  <a:srgbClr val="FC6F0D"/>
                </a:solidFill>
                <a:latin typeface="Calibri" panose="020F0502020204030204" pitchFamily="34" charset="0"/>
                <a:cs typeface="Calibri" panose="020F0502020204030204" pitchFamily="34" charset="0"/>
              </a:rPr>
              <a:t>{$project: {favouriteFruit</a:t>
            </a:r>
            <a:r>
              <a:rPr lang="en-US" sz="2200" dirty="0" smtClean="0">
                <a:solidFill>
                  <a:srgbClr val="FC6F0D"/>
                </a:solidFill>
                <a:latin typeface="Calibri" panose="020F0502020204030204" pitchFamily="34" charset="0"/>
                <a:cs typeface="Calibri" panose="020F0502020204030204" pitchFamily="34" charset="0"/>
              </a:rPr>
              <a:t>: true}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2412945075"/>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$project</a:t>
            </a:r>
            <a:endParaRPr lang="en-US" dirty="0"/>
          </a:p>
        </p:txBody>
      </p:sp>
      <p:sp>
        <p:nvSpPr>
          <p:cNvPr id="4" name="Rectangle 3"/>
          <p:cNvSpPr/>
          <p:nvPr/>
        </p:nvSpPr>
        <p:spPr>
          <a:xfrm>
            <a:off x="419100" y="3048001"/>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along the documents with the requested fields to the next stage in the pipeline. </a:t>
            </a:r>
            <a:r>
              <a:rPr lang="en-US">
                <a:solidFill>
                  <a:srgbClr val="222222"/>
                </a:solidFill>
                <a:latin typeface="arial" panose="020B0604020202020204" pitchFamily="34" charset="0"/>
              </a:rPr>
              <a:t>The specified fields can be existing fields from the input documents or newly computed fields.</a:t>
            </a:r>
            <a:endParaRPr lang="en-US" dirty="0"/>
          </a:p>
        </p:txBody>
      </p:sp>
    </p:spTree>
    <p:extLst>
      <p:ext uri="{BB962C8B-B14F-4D97-AF65-F5344CB8AC3E}">
        <p14:creationId xmlns="" xmlns:p14="http://schemas.microsoft.com/office/powerpoint/2010/main" val="161136793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49189"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49189" y="1812429"/>
            <a:ext cx="8761264" cy="369332"/>
          </a:xfrm>
          <a:prstGeom prst="rect">
            <a:avLst/>
          </a:prstGeom>
        </p:spPr>
        <p:txBody>
          <a:bodyPr wrap="square">
            <a:spAutoFit/>
          </a:bodyPr>
          <a:lstStyle/>
          <a:p>
            <a:r>
              <a:rPr lang="en-US">
                <a:solidFill>
                  <a:srgbClr val="049DC8"/>
                </a:solidFill>
                <a:latin typeface="Consolas" panose="020B0609020204030204" pitchFamily="49" charset="0"/>
                <a:cs typeface="Calibri" panose="020F0502020204030204" pitchFamily="34" charset="0"/>
              </a:rPr>
              <a:t>{ $project: { &lt;specification(s)&gt; }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9" y="2422030"/>
            <a:ext cx="8761264" cy="2954655"/>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 ename</a:t>
            </a:r>
            <a:r>
              <a:rPr lang="en-US" sz="2200" dirty="0" smtClean="0">
                <a:solidFill>
                  <a:srgbClr val="FC6F0D"/>
                </a:solidFill>
                <a:latin typeface="Calibri" panose="020F0502020204030204" pitchFamily="34" charset="0"/>
                <a:cs typeface="Calibri" panose="020F0502020204030204" pitchFamily="34" charset="0"/>
              </a:rPr>
              <a:t>: true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{_id</a:t>
            </a:r>
            <a:r>
              <a:rPr lang="en-US" sz="2200" dirty="0" smtClean="0">
                <a:solidFill>
                  <a:srgbClr val="FC6F0D"/>
                </a:solidFill>
                <a:latin typeface="Calibri" panose="020F0502020204030204" pitchFamily="34" charset="0"/>
                <a:cs typeface="Calibri" panose="020F0502020204030204" pitchFamily="34" charset="0"/>
              </a:rPr>
              <a:t>: false</a:t>
            </a:r>
            <a:r>
              <a:rPr lang="en-US" sz="2200" dirty="0">
                <a:solidFill>
                  <a:srgbClr val="FC6F0D"/>
                </a:solidFill>
                <a:latin typeface="Calibri" panose="020F0502020204030204" pitchFamily="34" charset="0"/>
                <a:cs typeface="Calibri" panose="020F0502020204030204" pitchFamily="34" charset="0"/>
              </a:rPr>
              <a:t>,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sm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false, sal: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xx: {$max</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'$comm'] </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{$project :{_</a:t>
            </a:r>
            <a:r>
              <a:rPr lang="en-US" sz="2200" dirty="0">
                <a:solidFill>
                  <a:srgbClr val="FC6F0D"/>
                </a:solidFill>
                <a:latin typeface="Calibri" panose="020F0502020204030204" pitchFamily="34" charset="0"/>
                <a:cs typeface="Calibri" panose="020F0502020204030204" pitchFamily="34" charset="0"/>
              </a:rPr>
              <a:t>id: false, indexID: true, favouriteFruit: {$size: '$favouriteFruit'} } } ])</a:t>
            </a:r>
            <a:endParaRPr lang="en-US" sz="2200" dirty="0" smtClean="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149451649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arithmetic expression operators</a:t>
            </a:r>
            <a:endParaRPr lang="en-US" dirty="0"/>
          </a:p>
        </p:txBody>
      </p:sp>
    </p:spTree>
    <p:extLst>
      <p:ext uri="{BB962C8B-B14F-4D97-AF65-F5344CB8AC3E}">
        <p14:creationId xmlns="" xmlns:p14="http://schemas.microsoft.com/office/powerpoint/2010/main" val="50057549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49189" y="762002"/>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 xmlns:p14="http://schemas.microsoft.com/office/powerpoint/2010/main" val="3402629295"/>
              </p:ext>
            </p:extLst>
          </p:nvPr>
        </p:nvGraphicFramePr>
        <p:xfrm>
          <a:off x="66064" y="1524000"/>
          <a:ext cx="8994812" cy="3428998"/>
        </p:xfrm>
        <a:graphic>
          <a:graphicData uri="http://schemas.openxmlformats.org/drawingml/2006/table">
            <a:tbl>
              <a:tblPr firstRow="1" bandRow="1">
                <a:tableStyleId>{5940675A-B579-460E-94D1-54222C63F5DA}</a:tableStyleId>
              </a:tblPr>
              <a:tblGrid>
                <a:gridCol w="1165544"/>
                <a:gridCol w="7829268"/>
              </a:tblGrid>
              <a:tr h="459556">
                <a:tc gridSpan="2">
                  <a:txBody>
                    <a:bodyPr/>
                    <a:lstStyle/>
                    <a:p>
                      <a:r>
                        <a:rPr kumimoji="0" lang="en-US" sz="2000" b="1" kern="1200" dirty="0" smtClean="0">
                          <a:solidFill>
                            <a:srgbClr val="DFE100"/>
                          </a:solidFill>
                          <a:latin typeface="+mn-lt"/>
                          <a:ea typeface="+mn-ea"/>
                          <a:cs typeface="+mn-cs"/>
                        </a:rPr>
                        <a:t>Arithmetic expressions</a:t>
                      </a:r>
                      <a:endParaRPr kumimoji="0" lang="en-US" sz="2000" b="1" kern="1200" dirty="0">
                        <a:solidFill>
                          <a:srgbClr val="DFE100"/>
                        </a:solidFill>
                        <a:latin typeface="+mn-lt"/>
                        <a:ea typeface="+mn-ea"/>
                        <a:cs typeface="+mn-cs"/>
                      </a:endParaRP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424206">
                <a:tc>
                  <a:txBody>
                    <a:bodyPr/>
                    <a:lstStyle/>
                    <a:p>
                      <a:r>
                        <a:rPr lang="en-US" u="none" dirty="0" smtClean="0"/>
                        <a:t> </a:t>
                      </a:r>
                      <a:r>
                        <a:rPr kumimoji="0" lang="en-US" kern="1200" dirty="0" smtClean="0">
                          <a:solidFill>
                            <a:srgbClr val="036883"/>
                          </a:solidFill>
                          <a:latin typeface="+mn-lt"/>
                          <a:ea typeface="+mn-ea"/>
                          <a:cs typeface="+mn-cs"/>
                        </a:rPr>
                        <a:t>$abs</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$abs: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 $add</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$add: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$subtract</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$subtract: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$multiply</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$multiply: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$divide</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$divide: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$mod</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$mod: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$trunc</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$trunc: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bl>
          </a:graphicData>
        </a:graphic>
      </p:graphicFrame>
      <p:sp>
        <p:nvSpPr>
          <p:cNvPr id="3" name="Rectangle 2"/>
          <p:cNvSpPr/>
          <p:nvPr/>
        </p:nvSpPr>
        <p:spPr>
          <a:xfrm>
            <a:off x="149189" y="51816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{$project : { op: { $</a:t>
            </a:r>
            <a:r>
              <a:rPr lang="en-US" sz="2200" dirty="0">
                <a:solidFill>
                  <a:srgbClr val="FC6F0D"/>
                </a:solidFill>
                <a:latin typeface="Calibri" panose="020F0502020204030204" pitchFamily="34" charset="0"/>
                <a:cs typeface="Calibri" panose="020F0502020204030204" pitchFamily="34" charset="0"/>
              </a:rPr>
              <a:t>trunc</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a:t>
            </a:r>
            <a:r>
              <a:rPr lang="en-US" sz="2200" dirty="0">
                <a:solidFill>
                  <a:srgbClr val="FC6F0D"/>
                </a:solidFill>
                <a:latin typeface="Calibri" panose="020F0502020204030204" pitchFamily="34" charset="0"/>
                <a:cs typeface="Calibri" panose="020F0502020204030204" pitchFamily="34" charset="0"/>
              </a:rPr>
              <a:t>project: {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op : { $</a:t>
            </a:r>
            <a:r>
              <a:rPr lang="en-US" sz="2200" dirty="0">
                <a:solidFill>
                  <a:srgbClr val="FC6F0D"/>
                </a:solidFill>
                <a:latin typeface="Calibri" panose="020F0502020204030204" pitchFamily="34" charset="0"/>
                <a:cs typeface="Calibri" panose="020F0502020204030204" pitchFamily="34" charset="0"/>
              </a:rPr>
              <a:t>add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1000] } } } ])</a:t>
            </a:r>
          </a:p>
        </p:txBody>
      </p:sp>
    </p:spTree>
    <p:extLst>
      <p:ext uri="{BB962C8B-B14F-4D97-AF65-F5344CB8AC3E}">
        <p14:creationId xmlns="" xmlns:p14="http://schemas.microsoft.com/office/powerpoint/2010/main" val="2681794713"/>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t>
            </a:r>
            <a:r>
              <a:rPr lang="en-IN" dirty="0" smtClean="0"/>
              <a:t>ifNull(), $toUpper, $toLower, $concat, …</a:t>
            </a:r>
            <a:endParaRPr lang="en-US" dirty="0"/>
          </a:p>
        </p:txBody>
      </p:sp>
    </p:spTree>
    <p:extLst>
      <p:ext uri="{BB962C8B-B14F-4D97-AF65-F5344CB8AC3E}">
        <p14:creationId xmlns="" xmlns:p14="http://schemas.microsoft.com/office/powerpoint/2010/main" val="201983132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a:t>
            </a:r>
            <a:r>
              <a:rPr lang="en-IN" sz="3200" b="1" i="1" dirty="0" smtClean="0">
                <a:solidFill>
                  <a:srgbClr val="FFFF00"/>
                </a:solidFill>
                <a:latin typeface="Arial" pitchFamily="34" charset="0"/>
                <a:cs typeface="Arial" pitchFamily="34" charset="0"/>
              </a:rPr>
              <a:t>Database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9" y="1820883"/>
            <a:ext cx="8845624" cy="3677930"/>
          </a:xfrm>
          <a:prstGeom prst="rect">
            <a:avLst/>
          </a:prstGeom>
        </p:spPr>
        <p:txBody>
          <a:bodyPr wrap="square">
            <a:spAutoFit/>
          </a:bodyPr>
          <a:lstStyle/>
          <a:p>
            <a:pPr marL="285750" indent="-285750">
              <a:buFont typeface="Arial" panose="020B0604020202020204" pitchFamily="34" charset="0"/>
              <a:buChar char="•"/>
            </a:pPr>
            <a:r>
              <a:rPr lang="en-US" sz="1900" dirty="0">
                <a:solidFill>
                  <a:srgbClr val="036883"/>
                </a:solidFill>
              </a:rPr>
              <a:t>NoSQL databases are document based, key-value pairs, or wide-column stores. This means that SQL databases represent data in form of tables which consists of n number of rows of data whereas NoSQL databases are the collection of key-value pair, documents, or wide-column stores which do not have standard schema definitions</a:t>
            </a:r>
            <a:r>
              <a:rPr lang="en-US" sz="1900" dirty="0" smtClean="0">
                <a:solidFill>
                  <a:srgbClr val="036883"/>
                </a:solidFill>
              </a:rPr>
              <a:t>.</a:t>
            </a:r>
          </a:p>
          <a:p>
            <a:pPr marL="285750" indent="-285750">
              <a:buFont typeface="Arial" panose="020B0604020202020204" pitchFamily="34" charset="0"/>
              <a:buChar char="•"/>
            </a:pPr>
            <a:endParaRPr lang="en-US" sz="800" dirty="0" smtClean="0">
              <a:solidFill>
                <a:srgbClr val="036883"/>
              </a:solidFill>
            </a:endParaRPr>
          </a:p>
          <a:p>
            <a:pPr marL="285750" indent="-285750">
              <a:buFont typeface="Arial" panose="020B0604020202020204" pitchFamily="34" charset="0"/>
              <a:buChar char="•"/>
            </a:pPr>
            <a:r>
              <a:rPr lang="en-US" sz="1900" dirty="0">
                <a:solidFill>
                  <a:srgbClr val="036883"/>
                </a:solidFill>
              </a:rPr>
              <a:t>SQL databases have predefined schema whereas NoSQL databases have dynamic schema for unstructured data</a:t>
            </a:r>
            <a:r>
              <a:rPr lang="en-US" sz="1900"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sz="1900" dirty="0">
                <a:solidFill>
                  <a:srgbClr val="036883"/>
                </a:solidFill>
              </a:rPr>
              <a:t>SQL databases are vertically scalable whereas the NoSQL databases are horizontally scalable</a:t>
            </a:r>
            <a:r>
              <a:rPr lang="en-US" sz="1900"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sz="1900" dirty="0">
                <a:solidFill>
                  <a:srgbClr val="036883"/>
                </a:solidFill>
              </a:rPr>
              <a:t>SQL databases uses SQL ( structured query language ) for defining and manipulating the data. In NoSQL database, queries are focused on collection of documents</a:t>
            </a:r>
            <a:r>
              <a:rPr lang="en-US" sz="1900" dirty="0" smtClean="0">
                <a:solidFill>
                  <a:srgbClr val="036883"/>
                </a:solidFill>
              </a:rPr>
              <a:t>.</a:t>
            </a:r>
            <a:endParaRPr lang="en-IN" sz="1900" dirty="0">
              <a:solidFill>
                <a:srgbClr val="036883"/>
              </a:solidFill>
            </a:endParaRPr>
          </a:p>
        </p:txBody>
      </p:sp>
      <p:sp>
        <p:nvSpPr>
          <p:cNvPr id="2" name="Rectangle 1"/>
          <p:cNvSpPr/>
          <p:nvPr/>
        </p:nvSpPr>
        <p:spPr>
          <a:xfrm>
            <a:off x="149189" y="771199"/>
            <a:ext cx="8845624" cy="646331"/>
          </a:xfrm>
          <a:prstGeom prst="rect">
            <a:avLst/>
          </a:prstGeom>
        </p:spPr>
        <p:txBody>
          <a:bodyPr wrap="square">
            <a:spAutoFit/>
          </a:bodyPr>
          <a:lstStyle/>
          <a:p>
            <a:r>
              <a:rPr lang="en-US" dirty="0">
                <a:solidFill>
                  <a:srgbClr val="B22251"/>
                </a:solidFill>
              </a:rPr>
              <a:t>Relational databases</a:t>
            </a:r>
            <a:r>
              <a:rPr lang="en-US" dirty="0"/>
              <a:t> are commonly referred to as SQL databases because they use </a:t>
            </a:r>
            <a:r>
              <a:rPr lang="en-US" dirty="0">
                <a:solidFill>
                  <a:srgbClr val="B22251"/>
                </a:solidFill>
              </a:rPr>
              <a:t>SQL</a:t>
            </a:r>
            <a:r>
              <a:rPr lang="en-US" dirty="0"/>
              <a:t> (structured query language) as a way of storing and querying the data.</a:t>
            </a:r>
          </a:p>
        </p:txBody>
      </p:sp>
    </p:spTree>
    <p:extLst>
      <p:ext uri="{BB962C8B-B14F-4D97-AF65-F5344CB8AC3E}">
        <p14:creationId xmlns="" xmlns:p14="http://schemas.microsoft.com/office/powerpoint/2010/main" val="350809653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a:t>
            </a:r>
            <a:r>
              <a:rPr lang="en-IN" sz="3200" b="1" i="1" dirty="0" smtClean="0">
                <a:solidFill>
                  <a:srgbClr val="FFFF00"/>
                </a:solidFill>
                <a:latin typeface="Arial" pitchFamily="34" charset="0"/>
                <a:cs typeface="Arial" pitchFamily="34" charset="0"/>
              </a:rPr>
              <a:t>(), $toUpper(), $toLower(), $concat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4136" y="609601"/>
            <a:ext cx="8840676"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 xmlns:p14="http://schemas.microsoft.com/office/powerpoint/2010/main" val="3218524016"/>
              </p:ext>
            </p:extLst>
          </p:nvPr>
        </p:nvGraphicFramePr>
        <p:xfrm>
          <a:off x="131375" y="1981202"/>
          <a:ext cx="8840676" cy="3581403"/>
        </p:xfrm>
        <a:graphic>
          <a:graphicData uri="http://schemas.openxmlformats.org/drawingml/2006/table">
            <a:tbl>
              <a:tblPr firstRow="1" bandRow="1">
                <a:tableStyleId>{5940675A-B579-460E-94D1-54222C63F5DA}</a:tableStyleId>
              </a:tblPr>
              <a:tblGrid>
                <a:gridCol w="8840676"/>
              </a:tblGrid>
              <a:tr h="511629">
                <a:tc>
                  <a:txBody>
                    <a:bodyPr/>
                    <a:lstStyle/>
                    <a:p>
                      <a:r>
                        <a:rPr lang="en-US" dirty="0" smtClean="0">
                          <a:solidFill>
                            <a:srgbClr val="049DC8"/>
                          </a:solidFill>
                          <a:latin typeface="Consolas" panose="020B0609020204030204" pitchFamily="49" charset="0"/>
                          <a:cs typeface="Calibri" panose="020F0502020204030204" pitchFamily="34" charset="0"/>
                        </a:rPr>
                        <a:t> x: { $ifNull:[ '$&lt;expression&gt;', &lt;replacement-expression-if-null&gt; ]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$toUpper: '$&lt;expression&gt;'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$toLower: '$&lt;expression&gt;'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$concat:[ '$&lt;expression1&gt;', '$&lt;expression2&gt;', ... ]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$substr: [ &lt;string&gt;, &lt;start&gt;, &lt;length&gt; ]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$size: '$&lt;expression&gt;'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$arrayElemAt: ['$&lt;array&gt;', &lt;idx&gt; ] }</a:t>
                      </a:r>
                      <a:endParaRPr lang="en-US" dirty="0"/>
                    </a:p>
                  </a:txBody>
                  <a:tcPr anchor="ctr"/>
                </a:tc>
              </a:tr>
            </a:tbl>
          </a:graphicData>
        </a:graphic>
      </p:graphicFrame>
    </p:spTree>
    <p:extLst>
      <p:ext uri="{BB962C8B-B14F-4D97-AF65-F5344CB8AC3E}">
        <p14:creationId xmlns="" xmlns:p14="http://schemas.microsoft.com/office/powerpoint/2010/main" val="828467443"/>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a:t>
            </a:r>
            <a:r>
              <a:rPr lang="en-IN" sz="3200" b="1" i="1" dirty="0" smtClean="0">
                <a:solidFill>
                  <a:srgbClr val="FFFF00"/>
                </a:solidFill>
                <a:latin typeface="Arial" pitchFamily="34" charset="0"/>
                <a:cs typeface="Arial" pitchFamily="34" charset="0"/>
              </a:rPr>
              <a:t>(), $toUpper(), $toLower(), $concat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70960" y="889099"/>
            <a:ext cx="8823853" cy="3539430"/>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ifNull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'NA</a:t>
            </a:r>
            <a:r>
              <a:rPr lang="en-US" sz="2200" dirty="0" smtClean="0">
                <a:solidFill>
                  <a:srgbClr val="FC6F0D"/>
                </a:solidFill>
                <a:latin typeface="Calibri" panose="020F0502020204030204" pitchFamily="34" charset="0"/>
                <a:cs typeface="Calibri" panose="020F0502020204030204" pitchFamily="34" charset="0"/>
              </a:rPr>
              <a:t>'] }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"Gross Salary": </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add: ['$sal',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ifNull: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0</a:t>
            </a:r>
            <a:r>
              <a:rPr lang="en-US" sz="2200" dirty="0" smtClean="0">
                <a:solidFill>
                  <a:srgbClr val="FC6F0D"/>
                </a:solidFill>
                <a:latin typeface="Calibri" panose="020F0502020204030204" pitchFamily="34" charset="0"/>
                <a:cs typeface="Calibri" panose="020F0502020204030204" pitchFamily="34" charset="0"/>
              </a:rPr>
              <a:t>] } ] }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 ename : { $toUpper : '$ename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 ename : { $toLower : '$ename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 ename : { $concat : ['$ename', '$job</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a:t>
            </a:r>
            <a:r>
              <a:rPr lang="en-US" sz="2200" dirty="0" smtClean="0">
                <a:solidFill>
                  <a:srgbClr val="FC6F0D"/>
                </a:solidFill>
                <a:latin typeface="Calibri" panose="020F0502020204030204" pitchFamily="34" charset="0"/>
                <a:cs typeface="Calibri" panose="020F0502020204030204" pitchFamily="34" charset="0"/>
              </a:rPr>
              <a:t>{ favouriteFruit: { $</a:t>
            </a:r>
            <a:r>
              <a:rPr lang="en-US" sz="2200" dirty="0">
                <a:solidFill>
                  <a:srgbClr val="FC6F0D"/>
                </a:solidFill>
                <a:latin typeface="Calibri" panose="020F0502020204030204" pitchFamily="34" charset="0"/>
                <a:cs typeface="Calibri" panose="020F0502020204030204" pitchFamily="34" charset="0"/>
              </a:rPr>
              <a:t>size: '$favouriteFruit</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 op</a:t>
            </a:r>
            <a:r>
              <a:rPr lang="en-US" sz="2200" dirty="0">
                <a:solidFill>
                  <a:srgbClr val="FC6F0D"/>
                </a:solidFill>
                <a:latin typeface="Calibri" panose="020F0502020204030204" pitchFamily="34" charset="0"/>
                <a:cs typeface="Calibri" panose="020F0502020204030204" pitchFamily="34" charset="0"/>
              </a:rPr>
              <a:t>: { $arrayElemAt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favouriteFruit', 1]}}}])</a:t>
            </a:r>
          </a:p>
        </p:txBody>
      </p:sp>
      <p:sp>
        <p:nvSpPr>
          <p:cNvPr id="2" name="Rectangle 1"/>
          <p:cNvSpPr/>
          <p:nvPr/>
        </p:nvSpPr>
        <p:spPr>
          <a:xfrm>
            <a:off x="160074" y="5181601"/>
            <a:ext cx="8823853" cy="646331"/>
          </a:xfrm>
          <a:prstGeom prst="rect">
            <a:avLst/>
          </a:prstGeom>
        </p:spPr>
        <p:txBody>
          <a:bodyPr wrap="square">
            <a:spAutoFit/>
          </a:bodyPr>
          <a:lstStyle/>
          <a:p>
            <a:r>
              <a:rPr lang="en-US" dirty="0">
                <a:solidFill>
                  <a:srgbClr val="FFBF00"/>
                </a:solidFill>
              </a:rPr>
              <a:t>db.emp.aggregate</a:t>
            </a:r>
            <a:r>
              <a:rPr lang="en-US" dirty="0" smtClean="0">
                <a:solidFill>
                  <a:srgbClr val="FFBF00"/>
                </a:solidFill>
              </a:rPr>
              <a:t>([ {$</a:t>
            </a:r>
            <a:r>
              <a:rPr lang="en-US" dirty="0">
                <a:solidFill>
                  <a:srgbClr val="FFBF00"/>
                </a:solidFill>
              </a:rPr>
              <a:t>project</a:t>
            </a:r>
            <a:r>
              <a:rPr lang="en-US" dirty="0" smtClean="0">
                <a:solidFill>
                  <a:srgbClr val="FFBF00"/>
                </a:solidFill>
              </a:rPr>
              <a:t>: { x :{ $</a:t>
            </a:r>
            <a:r>
              <a:rPr lang="en-US" dirty="0">
                <a:solidFill>
                  <a:srgbClr val="FFBF00"/>
                </a:solidFill>
              </a:rPr>
              <a:t>arrayElemAt</a:t>
            </a:r>
            <a:r>
              <a:rPr lang="en-US" dirty="0" smtClean="0">
                <a:solidFill>
                  <a:srgbClr val="FFBF00"/>
                </a:solidFill>
              </a:rPr>
              <a:t>: [ '$</a:t>
            </a:r>
            <a:r>
              <a:rPr lang="en-US" dirty="0">
                <a:solidFill>
                  <a:srgbClr val="FFBF00"/>
                </a:solidFill>
              </a:rPr>
              <a:t>favouriteFruit', 1</a:t>
            </a:r>
            <a:r>
              <a:rPr lang="en-US" dirty="0" smtClean="0">
                <a:solidFill>
                  <a:srgbClr val="FFBF00"/>
                </a:solidFill>
              </a:rPr>
              <a:t>] } } }, {$</a:t>
            </a:r>
            <a:r>
              <a:rPr lang="en-US" dirty="0">
                <a:solidFill>
                  <a:srgbClr val="FFBF00"/>
                </a:solidFill>
              </a:rPr>
              <a:t>match: </a:t>
            </a:r>
            <a:r>
              <a:rPr lang="en-US" dirty="0" smtClean="0">
                <a:solidFill>
                  <a:srgbClr val="FFBF00"/>
                </a:solidFill>
              </a:rPr>
              <a:t>{ x: 'Orange</a:t>
            </a:r>
            <a:r>
              <a:rPr lang="en-US" dirty="0">
                <a:solidFill>
                  <a:srgbClr val="FFBF00"/>
                </a:solidFill>
              </a:rPr>
              <a:t>'</a:t>
            </a:r>
            <a:r>
              <a:rPr lang="en-US" dirty="0" smtClean="0">
                <a:solidFill>
                  <a:srgbClr val="FFBF00"/>
                </a:solidFill>
              </a:rPr>
              <a:t> } } ])</a:t>
            </a:r>
            <a:endParaRPr lang="en-US" dirty="0">
              <a:solidFill>
                <a:srgbClr val="FFBF00"/>
              </a:solidFill>
            </a:endParaRPr>
          </a:p>
        </p:txBody>
      </p:sp>
    </p:spTree>
    <p:extLst>
      <p:ext uri="{BB962C8B-B14F-4D97-AF65-F5344CB8AC3E}">
        <p14:creationId xmlns="" xmlns:p14="http://schemas.microsoft.com/office/powerpoint/2010/main" val="3619244506"/>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operators</a:t>
            </a:r>
            <a:endParaRPr lang="en-US" dirty="0"/>
          </a:p>
        </p:txBody>
      </p:sp>
    </p:spTree>
    <p:extLst>
      <p:ext uri="{BB962C8B-B14F-4D97-AF65-F5344CB8AC3E}">
        <p14:creationId xmlns="" xmlns:p14="http://schemas.microsoft.com/office/powerpoint/2010/main" val="72079666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date operators</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9" y="762000"/>
            <a:ext cx="8845624" cy="369332"/>
          </a:xfrm>
          <a:prstGeom prst="rect">
            <a:avLst/>
          </a:prstGeom>
        </p:spPr>
        <p:txBody>
          <a:bodyPr wrap="square">
            <a:spAutoFit/>
          </a:bodyPr>
          <a:lstStyle/>
          <a:p>
            <a:r>
              <a:rPr lang="en-US" dirty="0" smtClean="0"/>
              <a:t>TODO</a:t>
            </a:r>
            <a:endParaRPr lang="en-IN" dirty="0"/>
          </a:p>
        </p:txBody>
      </p:sp>
      <p:graphicFrame>
        <p:nvGraphicFramePr>
          <p:cNvPr id="2" name="Table 1"/>
          <p:cNvGraphicFramePr>
            <a:graphicFrameLocks noGrp="1"/>
          </p:cNvGraphicFramePr>
          <p:nvPr>
            <p:extLst>
              <p:ext uri="{D42A27DB-BD31-4B8C-83A1-F6EECF244321}">
                <p14:modId xmlns="" xmlns:p14="http://schemas.microsoft.com/office/powerpoint/2010/main" val="1111543089"/>
              </p:ext>
            </p:extLst>
          </p:nvPr>
        </p:nvGraphicFramePr>
        <p:xfrm>
          <a:off x="149189" y="1600200"/>
          <a:ext cx="8845624" cy="3048000"/>
        </p:xfrm>
        <a:graphic>
          <a:graphicData uri="http://schemas.openxmlformats.org/drawingml/2006/table">
            <a:tbl>
              <a:tblPr firstRow="1" bandRow="1">
                <a:tableStyleId>{5940675A-B579-460E-94D1-54222C63F5DA}</a:tableStyleId>
              </a:tblPr>
              <a:tblGrid>
                <a:gridCol w="1984412"/>
                <a:gridCol w="6861212"/>
              </a:tblGrid>
              <a:tr h="466164">
                <a:tc gridSpan="2">
                  <a:txBody>
                    <a:bodyPr/>
                    <a:lstStyle/>
                    <a:p>
                      <a:r>
                        <a:rPr kumimoji="0" lang="en-US" sz="2000" b="1" kern="1200" dirty="0" smtClean="0">
                          <a:solidFill>
                            <a:srgbClr val="DFE100"/>
                          </a:solidFill>
                          <a:latin typeface="+mn-lt"/>
                          <a:ea typeface="+mn-ea"/>
                          <a:cs typeface="+mn-cs"/>
                        </a:rPr>
                        <a:t>Date expressions</a:t>
                      </a:r>
                      <a:endParaRPr kumimoji="0" lang="en-US" sz="2000" b="1" kern="1200" dirty="0">
                        <a:solidFill>
                          <a:srgbClr val="DFE100"/>
                        </a:solidFill>
                        <a:latin typeface="+mn-lt"/>
                        <a:ea typeface="+mn-ea"/>
                        <a:cs typeface="+mn-cs"/>
                      </a:endParaRP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430306">
                <a:tc>
                  <a:txBody>
                    <a:bodyPr/>
                    <a:lstStyle/>
                    <a:p>
                      <a:r>
                        <a:rPr kumimoji="0" lang="en-US" kern="1200" dirty="0" smtClean="0">
                          <a:solidFill>
                            <a:srgbClr val="036883"/>
                          </a:solidFill>
                          <a:latin typeface="+mn-lt"/>
                          <a:ea typeface="+mn-ea"/>
                          <a:cs typeface="+mn-cs"/>
                        </a:rPr>
                        <a:t> $dayOfMonth</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$dayOfMonth: '$&lt;</a:t>
                      </a:r>
                      <a:r>
                        <a:rPr lang="en-US" sz="1800" kern="1200" dirty="0" smtClean="0">
                          <a:solidFill>
                            <a:srgbClr val="049DC8"/>
                          </a:solidFill>
                          <a:latin typeface="Consolas" panose="020B0609020204030204" pitchFamily="49" charset="0"/>
                          <a:ea typeface="+mn-ea"/>
                          <a:cs typeface="Calibri" panose="020F0502020204030204" pitchFamily="34" charset="0"/>
                        </a:rPr>
                        <a:t>dateExpr</a:t>
                      </a:r>
                      <a:r>
                        <a:rPr kumimoji="0" lang="en-US" sz="1800" kern="1200" dirty="0" smtClean="0">
                          <a:solidFill>
                            <a:srgbClr val="049DC8"/>
                          </a:solidFill>
                          <a:latin typeface="Consolas" panose="020B0609020204030204" pitchFamily="49" charset="0"/>
                          <a:ea typeface="+mn-ea"/>
                          <a:cs typeface="Calibri" panose="020F0502020204030204" pitchFamily="34" charset="0"/>
                        </a:rPr>
                        <a:t>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r>
                        <a:rPr kumimoji="0" lang="en-US" kern="1200" dirty="0" smtClean="0">
                          <a:solidFill>
                            <a:srgbClr val="036883"/>
                          </a:solidFill>
                          <a:latin typeface="+mn-lt"/>
                          <a:ea typeface="+mn-ea"/>
                          <a:cs typeface="+mn-cs"/>
                        </a:rPr>
                        <a:t> $dayOfWeek</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$dayOfWeek: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$dayOfYear</a:t>
                      </a: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$dayOfYear: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r>
                        <a:rPr kumimoji="0" lang="en-US" kern="1200" dirty="0" smtClean="0">
                          <a:solidFill>
                            <a:srgbClr val="036883"/>
                          </a:solidFill>
                          <a:latin typeface="+mn-lt"/>
                          <a:ea typeface="+mn-ea"/>
                          <a:cs typeface="+mn-cs"/>
                        </a:rPr>
                        <a:t> $month</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$month: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$week</a:t>
                      </a: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$week: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r>
                        <a:rPr kumimoji="0" lang="en-US" kern="1200" dirty="0" smtClean="0">
                          <a:solidFill>
                            <a:srgbClr val="036883"/>
                          </a:solidFill>
                          <a:latin typeface="+mn-lt"/>
                          <a:ea typeface="+mn-ea"/>
                          <a:cs typeface="+mn-cs"/>
                        </a:rPr>
                        <a:t> $year</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$year: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bl>
          </a:graphicData>
        </a:graphic>
      </p:graphicFrame>
      <p:sp>
        <p:nvSpPr>
          <p:cNvPr id="3" name="Rectangle 2"/>
          <p:cNvSpPr/>
          <p:nvPr/>
        </p:nvSpPr>
        <p:spPr>
          <a:xfrm>
            <a:off x="146220" y="48768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 </a:t>
            </a:r>
            <a:r>
              <a:rPr lang="en-US" sz="2200" dirty="0" smtClean="0">
                <a:solidFill>
                  <a:srgbClr val="FC6F0D"/>
                </a:solidFill>
                <a:latin typeface="Calibri" panose="020F0502020204030204" pitchFamily="34" charset="0"/>
                <a:cs typeface="Calibri" panose="020F0502020204030204" pitchFamily="34" charset="0"/>
              </a:rPr>
              <a:t>{ Day: </a:t>
            </a:r>
            <a:r>
              <a:rPr lang="en-US" sz="2200" dirty="0">
                <a:solidFill>
                  <a:srgbClr val="FC6F0D"/>
                </a:solidFill>
                <a:latin typeface="Calibri" panose="020F0502020204030204" pitchFamily="34" charset="0"/>
                <a:cs typeface="Calibri" panose="020F0502020204030204" pitchFamily="34" charset="0"/>
              </a:rPr>
              <a:t>{$dayOfMonth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hiredate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{$project: </a:t>
            </a:r>
            <a:r>
              <a:rPr lang="en-US" sz="2200" dirty="0" smtClean="0">
                <a:solidFill>
                  <a:srgbClr val="FC6F0D"/>
                </a:solidFill>
                <a:latin typeface="Calibri" panose="020F0502020204030204" pitchFamily="34" charset="0"/>
                <a:cs typeface="Calibri" panose="020F0502020204030204" pitchFamily="34" charset="0"/>
              </a:rPr>
              <a:t>{ Month: {$month</a:t>
            </a:r>
            <a:r>
              <a:rPr lang="en-US" sz="2200" dirty="0">
                <a:solidFill>
                  <a:srgbClr val="FC6F0D"/>
                </a:solidFill>
                <a:latin typeface="Calibri" panose="020F0502020204030204" pitchFamily="34" charset="0"/>
                <a:cs typeface="Calibri" panose="020F0502020204030204" pitchFamily="34" charset="0"/>
              </a:rPr>
              <a:t>: '$hiredate'} } } </a:t>
            </a:r>
            <a:r>
              <a:rPr lang="en-US" sz="2200" dirty="0" smtClean="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 xmlns:p14="http://schemas.microsoft.com/office/powerpoint/2010/main" val="4043007487"/>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$unwind</a:t>
            </a:r>
            <a:endParaRPr lang="en-US" dirty="0"/>
          </a:p>
        </p:txBody>
      </p:sp>
      <p:sp>
        <p:nvSpPr>
          <p:cNvPr id="3" name="Rectangle 2"/>
          <p:cNvSpPr/>
          <p:nvPr/>
        </p:nvSpPr>
        <p:spPr>
          <a:xfrm>
            <a:off x="419100" y="2861954"/>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Deconstructs an array field from the input documents to output a document for each element. Each output document is the input document with the value of the array field replaced by the element.</a:t>
            </a:r>
            <a:endParaRPr lang="en-US" dirty="0"/>
          </a:p>
        </p:txBody>
      </p:sp>
    </p:spTree>
    <p:extLst>
      <p:ext uri="{BB962C8B-B14F-4D97-AF65-F5344CB8AC3E}">
        <p14:creationId xmlns="" xmlns:p14="http://schemas.microsoft.com/office/powerpoint/2010/main" val="214488836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$unwind</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9"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49189"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$unwind: '$&lt;field path</a:t>
            </a:r>
            <a:r>
              <a:rPr lang="en-US" dirty="0" smtClean="0">
                <a:solidFill>
                  <a:srgbClr val="049DC8"/>
                </a:solidFill>
                <a:latin typeface="Consolas" panose="020B0609020204030204" pitchFamily="49" charset="0"/>
                <a:cs typeface="Calibri" panose="020F0502020204030204" pitchFamily="34" charset="0"/>
              </a:rPr>
              <a:t>&gt;</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p>
        </p:txBody>
      </p:sp>
      <p:sp>
        <p:nvSpPr>
          <p:cNvPr id="8" name="Rectangle 7"/>
          <p:cNvSpPr/>
          <p:nvPr/>
        </p:nvSpPr>
        <p:spPr>
          <a:xfrm>
            <a:off x="149189" y="2231650"/>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favouriteColor</a:t>
            </a:r>
            <a:r>
              <a:rPr lang="en-US" sz="2200" dirty="0" smtClean="0">
                <a:solidFill>
                  <a:srgbClr val="FC6F0D"/>
                </a:solidFill>
                <a:latin typeface="Calibri" panose="020F0502020204030204" pitchFamily="34" charset="0"/>
                <a:cs typeface="Calibri" panose="020F0502020204030204" pitchFamily="34" charset="0"/>
              </a:rPr>
              <a:t>: true}}, {$</a:t>
            </a:r>
            <a:r>
              <a:rPr lang="en-US" sz="2200" dirty="0">
                <a:solidFill>
                  <a:srgbClr val="FC6F0D"/>
                </a:solidFill>
                <a:latin typeface="Calibri" panose="020F0502020204030204" pitchFamily="34" charset="0"/>
                <a:cs typeface="Calibri" panose="020F0502020204030204" pitchFamily="34" charset="0"/>
              </a:rPr>
              <a:t>unwind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favouriteColor</a:t>
            </a:r>
            <a:r>
              <a:rPr lang="en-US" sz="2200" dirty="0" smtClean="0">
                <a:solidFill>
                  <a:srgbClr val="FC6F0D"/>
                </a:solidFill>
                <a:latin typeface="Calibri" panose="020F0502020204030204" pitchFamily="34" charset="0"/>
                <a:cs typeface="Calibri" panose="020F0502020204030204" pitchFamily="34" charset="0"/>
              </a:rPr>
              <a:t>'} ])</a:t>
            </a:r>
          </a:p>
        </p:txBody>
      </p:sp>
    </p:spTree>
    <p:extLst>
      <p:ext uri="{BB962C8B-B14F-4D97-AF65-F5344CB8AC3E}">
        <p14:creationId xmlns="" xmlns:p14="http://schemas.microsoft.com/office/powerpoint/2010/main" val="2916801800"/>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$group</a:t>
            </a:r>
            <a:endParaRPr lang="en-US" dirty="0"/>
          </a:p>
        </p:txBody>
      </p:sp>
      <p:sp>
        <p:nvSpPr>
          <p:cNvPr id="3" name="Rectangle 2"/>
          <p:cNvSpPr/>
          <p:nvPr/>
        </p:nvSpPr>
        <p:spPr>
          <a:xfrm>
            <a:off x="419100" y="2861954"/>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documents.</a:t>
            </a:r>
            <a:endParaRPr lang="en-US" dirty="0"/>
          </a:p>
        </p:txBody>
      </p:sp>
    </p:spTree>
    <p:extLst>
      <p:ext uri="{BB962C8B-B14F-4D97-AF65-F5344CB8AC3E}">
        <p14:creationId xmlns="" xmlns:p14="http://schemas.microsoft.com/office/powerpoint/2010/main" val="6311057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49189" y="762002"/>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49189" y="1524001"/>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'$&lt;expression&gt;', &lt;field1&gt;: { &lt;accumulator1&gt; : &lt;expression1&gt; }, ... } }</a:t>
            </a:r>
          </a:p>
        </p:txBody>
      </p:sp>
      <p:sp>
        <p:nvSpPr>
          <p:cNvPr id="5" name="Rectangle 4"/>
          <p:cNvSpPr/>
          <p:nvPr/>
        </p:nvSpPr>
        <p:spPr>
          <a:xfrm>
            <a:off x="149189" y="4343402"/>
            <a:ext cx="8761264" cy="135421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a:t>
            </a:r>
            <a:r>
              <a:rPr lang="en-US" sz="2200" dirty="0">
                <a:solidFill>
                  <a:srgbClr val="FC6F0D"/>
                </a:solidFill>
                <a:latin typeface="Calibri" panose="020F0502020204030204" pitchFamily="34" charset="0"/>
                <a:cs typeface="Calibri" panose="020F0502020204030204" pitchFamily="34" charset="0"/>
              </a:rPr>
              <a:t>, count: {$sum</a:t>
            </a:r>
            <a:r>
              <a:rPr lang="en-US" sz="2200" dirty="0" smtClean="0">
                <a:solidFill>
                  <a:srgbClr val="FC6F0D"/>
                </a:solidFill>
                <a:latin typeface="Calibri" panose="020F0502020204030204" pitchFamily="34" charset="0"/>
                <a:cs typeface="Calibri" panose="020F0502020204030204" pitchFamily="34" charset="0"/>
              </a:rPr>
              <a:t>: 1}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{$group: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total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 "$</a:t>
            </a:r>
            <a:r>
              <a:rPr lang="en-US" sz="2200" dirty="0" smtClean="0">
                <a:solidFill>
                  <a:srgbClr val="FC6F0D"/>
                </a:solidFill>
                <a:latin typeface="Calibri" panose="020F0502020204030204" pitchFamily="34" charset="0"/>
                <a:cs typeface="Calibri" panose="020F0502020204030204" pitchFamily="34" charset="0"/>
              </a:rPr>
              <a:t>sal"}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 {$</a:t>
            </a:r>
            <a:r>
              <a:rPr lang="en-US" sz="2200" dirty="0" smtClean="0">
                <a:solidFill>
                  <a:srgbClr val="FC6F0D"/>
                </a:solidFill>
                <a:latin typeface="Calibri" panose="020F0502020204030204" pitchFamily="34" charset="0"/>
                <a:cs typeface="Calibri" panose="020F0502020204030204" pitchFamily="34" charset="0"/>
              </a:rPr>
              <a:t>sum: 1} } } ])</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 xmlns:p14="http://schemas.microsoft.com/office/powerpoint/2010/main" val="1485724896"/>
              </p:ext>
            </p:extLst>
          </p:nvPr>
        </p:nvGraphicFramePr>
        <p:xfrm>
          <a:off x="149189" y="2286000"/>
          <a:ext cx="8845624" cy="1859280"/>
        </p:xfrm>
        <a:graphic>
          <a:graphicData uri="http://schemas.openxmlformats.org/drawingml/2006/table">
            <a:tbl>
              <a:tblPr firstRow="1" bandRow="1">
                <a:tableStyleId>{5940675A-B579-460E-94D1-54222C63F5DA}</a:tableStyleId>
              </a:tblPr>
              <a:tblGrid>
                <a:gridCol w="1908212"/>
                <a:gridCol w="6937412"/>
              </a:tblGrid>
              <a:tr h="127000">
                <a:tc gridSpan="2">
                  <a:txBody>
                    <a:bodyPr/>
                    <a:lstStyle/>
                    <a:p>
                      <a:r>
                        <a:rPr lang="en-US" sz="2000" b="1" dirty="0" smtClean="0">
                          <a:solidFill>
                            <a:srgbClr val="DFE100"/>
                          </a:solidFill>
                        </a:rPr>
                        <a:t>Accumulator Operator  -</a:t>
                      </a:r>
                      <a:r>
                        <a:rPr lang="en-US" sz="2000" b="1" baseline="0" dirty="0" smtClean="0">
                          <a:solidFill>
                            <a:srgbClr val="DFE100"/>
                          </a:solidFill>
                        </a:rPr>
                        <a:t> </a:t>
                      </a:r>
                      <a:r>
                        <a:rPr kumimoji="0" lang="en-US" sz="2000" kern="1200" dirty="0" smtClean="0">
                          <a:solidFill>
                            <a:schemeClr val="tx1"/>
                          </a:solidFill>
                          <a:latin typeface="+mn-lt"/>
                          <a:ea typeface="+mn-ea"/>
                          <a:cs typeface="+mn-cs"/>
                        </a:rPr>
                        <a:t> [ </a:t>
                      </a:r>
                      <a:r>
                        <a:rPr kumimoji="0" lang="en-US" sz="2000" kern="1200" dirty="0" smtClean="0">
                          <a:solidFill>
                            <a:srgbClr val="C00000"/>
                          </a:solidFill>
                          <a:latin typeface="+mn-lt"/>
                          <a:ea typeface="+mn-ea"/>
                          <a:cs typeface="+mn-cs"/>
                        </a:rPr>
                        <a:t>$group  </a:t>
                      </a:r>
                      <a:r>
                        <a:rPr kumimoji="0" lang="en-US" sz="2000" kern="1200" baseline="0" dirty="0" smtClean="0">
                          <a:solidFill>
                            <a:schemeClr val="tx1"/>
                          </a:solidFill>
                          <a:latin typeface="+mn-lt"/>
                          <a:ea typeface="+mn-ea"/>
                          <a:cs typeface="+mn-cs"/>
                        </a:rPr>
                        <a:t>and </a:t>
                      </a:r>
                      <a:r>
                        <a:rPr lang="en-US" sz="2000" dirty="0" smtClean="0">
                          <a:solidFill>
                            <a:srgbClr val="C00000"/>
                          </a:solidFill>
                        </a:rPr>
                        <a:t>$project </a:t>
                      </a:r>
                      <a:r>
                        <a:rPr lang="en-US" sz="2000" dirty="0" smtClean="0"/>
                        <a:t>stage ]</a:t>
                      </a:r>
                      <a:endParaRPr lang="en-US" sz="2000" b="1" dirty="0">
                        <a:solidFill>
                          <a:srgbClr val="DFE100"/>
                        </a:solidFill>
                      </a:endParaRPr>
                    </a:p>
                  </a:txBody>
                  <a:tcPr anchor="ctr"/>
                </a:tc>
                <a:tc hMerge="1">
                  <a:txBody>
                    <a:bodyPr/>
                    <a:lstStyle/>
                    <a:p>
                      <a:endParaRPr lang="en-US" dirty="0"/>
                    </a:p>
                  </a:txBody>
                  <a:tcPr/>
                </a:tc>
              </a:tr>
              <a:tr h="127000">
                <a:tc>
                  <a:txBody>
                    <a:bodyPr/>
                    <a:lstStyle/>
                    <a:p>
                      <a:r>
                        <a:rPr lang="en-US" dirty="0" smtClean="0">
                          <a:solidFill>
                            <a:srgbClr val="036883"/>
                          </a:solidFill>
                        </a:rPr>
                        <a:t>  $avg</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$avg: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$sum</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$sum: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$min</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$min: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$max</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$max: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bl>
          </a:graphicData>
        </a:graphic>
      </p:graphicFrame>
    </p:spTree>
    <p:extLst>
      <p:ext uri="{BB962C8B-B14F-4D97-AF65-F5344CB8AC3E}">
        <p14:creationId xmlns="" xmlns:p14="http://schemas.microsoft.com/office/powerpoint/2010/main" val="250252946"/>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$group on multiple fields</a:t>
            </a:r>
            <a:endParaRPr lang="en-US" dirty="0"/>
          </a:p>
        </p:txBody>
      </p:sp>
    </p:spTree>
    <p:extLst>
      <p:ext uri="{BB962C8B-B14F-4D97-AF65-F5344CB8AC3E}">
        <p14:creationId xmlns="" xmlns:p14="http://schemas.microsoft.com/office/powerpoint/2010/main" val="267203225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149189" y="2312315"/>
            <a:ext cx="876126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group: {_id</a:t>
            </a:r>
            <a:r>
              <a:rPr lang="en-US" sz="2200" dirty="0" smtClean="0">
                <a:solidFill>
                  <a:srgbClr val="FC6F0D"/>
                </a:solidFill>
                <a:latin typeface="Calibri" panose="020F0502020204030204" pitchFamily="34" charset="0"/>
                <a:cs typeface="Calibri" panose="020F0502020204030204" pitchFamily="34" charset="0"/>
              </a:rPr>
              <a:t>: { job: "$</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deptno</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$deptno“ }, count : {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1 } } } ])</a:t>
            </a:r>
          </a:p>
        </p:txBody>
      </p:sp>
      <p:sp>
        <p:nvSpPr>
          <p:cNvPr id="8" name="Rectangle 7"/>
          <p:cNvSpPr/>
          <p:nvPr/>
        </p:nvSpPr>
        <p:spPr>
          <a:xfrm>
            <a:off x="149189" y="1524001"/>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a:t>
            </a:r>
            <a:r>
              <a:rPr lang="en-US" dirty="0" smtClean="0">
                <a:solidFill>
                  <a:srgbClr val="049DC8"/>
                </a:solidFill>
                <a:latin typeface="Consolas" panose="020B0609020204030204" pitchFamily="49" charset="0"/>
                <a:cs typeface="Calibri" panose="020F0502020204030204" pitchFamily="34" charset="0"/>
              </a:rPr>
              <a:t>{ &lt;</a:t>
            </a:r>
            <a:r>
              <a:rPr lang="en-US" dirty="0">
                <a:solidFill>
                  <a:srgbClr val="049DC8"/>
                </a:solidFill>
                <a:latin typeface="Consolas" panose="020B0609020204030204" pitchFamily="49" charset="0"/>
                <a:cs typeface="Calibri" panose="020F0502020204030204" pitchFamily="34" charset="0"/>
              </a:rPr>
              <a:t>field1&gt;: '</a:t>
            </a:r>
            <a:r>
              <a:rPr lang="en-US" dirty="0" smtClean="0">
                <a:solidFill>
                  <a:srgbClr val="049DC8"/>
                </a:solidFill>
                <a:latin typeface="Consolas" panose="020B0609020204030204" pitchFamily="49" charset="0"/>
                <a:cs typeface="Calibri" panose="020F0502020204030204" pitchFamily="34" charset="0"/>
              </a:rPr>
              <a:t>$&lt;</a:t>
            </a:r>
            <a:r>
              <a:rPr lang="en-US" dirty="0">
                <a:solidFill>
                  <a:srgbClr val="049DC8"/>
                </a:solidFill>
                <a:latin typeface="Consolas" panose="020B0609020204030204" pitchFamily="49" charset="0"/>
                <a:cs typeface="Calibri" panose="020F0502020204030204" pitchFamily="34" charset="0"/>
              </a:rPr>
              <a:t>expression&gt;', </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&lt;field1&gt;: { &lt;accumulator1&gt; : '$</a:t>
            </a:r>
            <a:r>
              <a:rPr lang="en-US" dirty="0" smtClean="0">
                <a:solidFill>
                  <a:srgbClr val="049DC8"/>
                </a:solidFill>
                <a:latin typeface="Consolas" panose="020B0609020204030204" pitchFamily="49" charset="0"/>
                <a:cs typeface="Calibri" panose="020F0502020204030204" pitchFamily="34" charset="0"/>
              </a:rPr>
              <a:t>&lt;</a:t>
            </a:r>
            <a:r>
              <a:rPr lang="en-US" dirty="0">
                <a:solidFill>
                  <a:srgbClr val="049DC8"/>
                </a:solidFill>
                <a:latin typeface="Consolas" panose="020B0609020204030204" pitchFamily="49" charset="0"/>
                <a:cs typeface="Calibri" panose="020F0502020204030204" pitchFamily="34" charset="0"/>
              </a:rPr>
              <a:t>expression1'&gt; }, ... } }</a:t>
            </a:r>
          </a:p>
        </p:txBody>
      </p:sp>
      <p:sp>
        <p:nvSpPr>
          <p:cNvPr id="9" name="Rectangle 8"/>
          <p:cNvSpPr/>
          <p:nvPr/>
        </p:nvSpPr>
        <p:spPr>
          <a:xfrm>
            <a:off x="149189" y="762002"/>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 xmlns:p14="http://schemas.microsoft.com/office/powerpoint/2010/main" val="6182346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9" y="762001"/>
            <a:ext cx="8845624" cy="923330"/>
          </a:xfrm>
          <a:prstGeom prst="rect">
            <a:avLst/>
          </a:prstGeom>
        </p:spPr>
        <p:txBody>
          <a:bodyPr wrap="square">
            <a:spAutoFit/>
          </a:bodyPr>
          <a:lstStyle/>
          <a:p>
            <a:r>
              <a:rPr lang="en-US" dirty="0" smtClean="0"/>
              <a:t>A </a:t>
            </a:r>
            <a:r>
              <a:rPr lang="en-US" dirty="0"/>
              <a:t>record in MongoDB is a document, which is a data structure composed of field and value pairs. MongoDB documents are similar to JSON objects. The values of fields may include other documents, arrays, and arrays of documents.</a:t>
            </a:r>
            <a:endParaRPr lang="en-IN" dirty="0"/>
          </a:p>
        </p:txBody>
      </p:sp>
      <p:sp>
        <p:nvSpPr>
          <p:cNvPr id="2" name="Rectangle 1"/>
          <p:cNvSpPr/>
          <p:nvPr/>
        </p:nvSpPr>
        <p:spPr>
          <a:xfrm>
            <a:off x="149189" y="1885890"/>
            <a:ext cx="4043864" cy="400110"/>
          </a:xfrm>
          <a:prstGeom prst="rect">
            <a:avLst/>
          </a:prstGeom>
        </p:spPr>
        <p:txBody>
          <a:bodyPr wrap="none">
            <a:spAutoFit/>
          </a:bodyPr>
          <a:lstStyle/>
          <a:p>
            <a:r>
              <a:rPr lang="en-US" sz="2000" dirty="0">
                <a:solidFill>
                  <a:srgbClr val="036883"/>
                </a:solidFill>
              </a:rPr>
              <a:t>Core MongoDB Operations (CRUD)</a:t>
            </a:r>
          </a:p>
        </p:txBody>
      </p:sp>
      <p:sp>
        <p:nvSpPr>
          <p:cNvPr id="4" name="Rectangle 3"/>
          <p:cNvSpPr/>
          <p:nvPr/>
        </p:nvSpPr>
        <p:spPr>
          <a:xfrm>
            <a:off x="166012" y="2430216"/>
            <a:ext cx="8811977" cy="646331"/>
          </a:xfrm>
          <a:prstGeom prst="rect">
            <a:avLst/>
          </a:prstGeom>
        </p:spPr>
        <p:txBody>
          <a:bodyPr wrap="square">
            <a:spAutoFit/>
          </a:bodyPr>
          <a:lstStyle/>
          <a:p>
            <a:r>
              <a:rPr lang="en-US" b="1" i="1" dirty="0">
                <a:solidFill>
                  <a:srgbClr val="036883"/>
                </a:solidFill>
              </a:rPr>
              <a:t>CRUD</a:t>
            </a:r>
            <a:r>
              <a:rPr lang="en-US" dirty="0"/>
              <a:t> stands for </a:t>
            </a:r>
            <a:r>
              <a:rPr lang="en-US" b="1" i="1" dirty="0"/>
              <a:t>create, read, update,</a:t>
            </a:r>
            <a:r>
              <a:rPr lang="en-US" dirty="0"/>
              <a:t> and </a:t>
            </a:r>
            <a:r>
              <a:rPr lang="en-US" b="1" i="1" dirty="0"/>
              <a:t>delete</a:t>
            </a:r>
            <a:r>
              <a:rPr lang="en-US" dirty="0"/>
              <a:t>, which are the four core database operations used in database driven application development.</a:t>
            </a:r>
          </a:p>
        </p:txBody>
      </p:sp>
      <p:graphicFrame>
        <p:nvGraphicFramePr>
          <p:cNvPr id="8" name="Table 7"/>
          <p:cNvGraphicFramePr>
            <a:graphicFrameLocks noGrp="1"/>
          </p:cNvGraphicFramePr>
          <p:nvPr>
            <p:extLst>
              <p:ext uri="{D42A27DB-BD31-4B8C-83A1-F6EECF244321}">
                <p14:modId xmlns="" xmlns:p14="http://schemas.microsoft.com/office/powerpoint/2010/main" val="83418151"/>
              </p:ext>
            </p:extLst>
          </p:nvPr>
        </p:nvGraphicFramePr>
        <p:xfrm>
          <a:off x="381000" y="3381345"/>
          <a:ext cx="8382000" cy="2006600"/>
        </p:xfrm>
        <a:graphic>
          <a:graphicData uri="http://schemas.openxmlformats.org/drawingml/2006/table">
            <a:tbl>
              <a:tblPr>
                <a:tableStyleId>{5940675A-B579-460E-94D1-54222C63F5DA}</a:tableStyleId>
              </a:tblPr>
              <a:tblGrid>
                <a:gridCol w="2590800"/>
                <a:gridCol w="5791200"/>
              </a:tblGrid>
              <a:tr h="171450">
                <a:tc>
                  <a:txBody>
                    <a:bodyPr/>
                    <a:lstStyle/>
                    <a:p>
                      <a:pPr>
                        <a:spcAft>
                          <a:spcPts val="0"/>
                        </a:spcAft>
                      </a:pPr>
                      <a:r>
                        <a:rPr lang="en-US" sz="1800" dirty="0">
                          <a:effectLst/>
                        </a:rPr>
                        <a:t>RDBMS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c>
                  <a:txBody>
                    <a:bodyPr/>
                    <a:lstStyle/>
                    <a:p>
                      <a:pPr>
                        <a:spcAft>
                          <a:spcPts val="0"/>
                        </a:spcAft>
                      </a:pPr>
                      <a:r>
                        <a:rPr lang="en-US" sz="1800" dirty="0" smtClean="0">
                          <a:effectLst/>
                        </a:rPr>
                        <a:t>MongoDB</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r>
              <a:tr h="171450">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tables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collections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rows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Documents </a:t>
                      </a:r>
                      <a:r>
                        <a:rPr lang="en-US" sz="1800" dirty="0">
                          <a:effectLst/>
                        </a:rPr>
                        <a:t> or BSON document</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column</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Field</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bl>
          </a:graphicData>
        </a:graphic>
      </p:graphicFrame>
    </p:spTree>
    <p:extLst>
      <p:ext uri="{BB962C8B-B14F-4D97-AF65-F5344CB8AC3E}">
        <p14:creationId xmlns="" xmlns:p14="http://schemas.microsoft.com/office/powerpoint/2010/main" val="2132936760"/>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Sorts all input documents and returns them to the pipeline in sorted order.</a:t>
            </a:r>
            <a:endParaRPr lang="en-US" dirty="0"/>
          </a:p>
        </p:txBody>
      </p:sp>
    </p:spTree>
    <p:extLst>
      <p:ext uri="{BB962C8B-B14F-4D97-AF65-F5344CB8AC3E}">
        <p14:creationId xmlns="" xmlns:p14="http://schemas.microsoft.com/office/powerpoint/2010/main" val="418431620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49189"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9"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$sort: { &lt;field1&gt;: &lt;sort order&gt;, &lt;field2&gt;: &lt;sort order&gt; ... } }</a:t>
            </a:r>
          </a:p>
        </p:txBody>
      </p:sp>
      <p:sp>
        <p:nvSpPr>
          <p:cNvPr id="5" name="Rectangle 4"/>
          <p:cNvSpPr/>
          <p:nvPr/>
        </p:nvSpPr>
        <p:spPr>
          <a:xfrm>
            <a:off x="149189" y="2231650"/>
            <a:ext cx="8845624" cy="430887"/>
          </a:xfrm>
          <a:prstGeom prst="rect">
            <a:avLst/>
          </a:prstGeom>
        </p:spPr>
        <p:txBody>
          <a:bodyPr wrap="square">
            <a:spAutoFit/>
          </a:bodyPr>
          <a:lstStyle/>
          <a:p>
            <a:r>
              <a:rPr lang="en-US" sz="2200">
                <a:solidFill>
                  <a:srgbClr val="FC6F0D"/>
                </a:solidFill>
                <a:latin typeface="Calibri" panose="020F0502020204030204" pitchFamily="34" charset="0"/>
                <a:cs typeface="Calibri" panose="020F0502020204030204" pitchFamily="34" charset="0"/>
              </a:rPr>
              <a:t>db.emp.aggregate</a:t>
            </a:r>
            <a:r>
              <a:rPr lang="en-US" sz="2200" smtClean="0">
                <a:solidFill>
                  <a:srgbClr val="FC6F0D"/>
                </a:solidFill>
                <a:latin typeface="Calibri" panose="020F0502020204030204" pitchFamily="34" charset="0"/>
                <a:cs typeface="Calibri" panose="020F0502020204030204" pitchFamily="34" charset="0"/>
              </a:rPr>
              <a:t>([ {$</a:t>
            </a:r>
            <a:r>
              <a:rPr lang="en-US" sz="2200">
                <a:solidFill>
                  <a:srgbClr val="FC6F0D"/>
                </a:solidFill>
                <a:latin typeface="Calibri" panose="020F0502020204030204" pitchFamily="34" charset="0"/>
                <a:cs typeface="Calibri" panose="020F0502020204030204" pitchFamily="34" charset="0"/>
              </a:rPr>
              <a:t>sort: {ename: 1</a:t>
            </a:r>
            <a:r>
              <a:rPr lang="en-US" sz="2200" smtClean="0">
                <a:solidFill>
                  <a:srgbClr val="FC6F0D"/>
                </a:solidFill>
                <a:latin typeface="Calibri" panose="020F0502020204030204" pitchFamily="34" charset="0"/>
                <a:cs typeface="Calibri" panose="020F0502020204030204" pitchFamily="34" charset="0"/>
              </a:rPr>
              <a:t>} } ])</a:t>
            </a:r>
            <a:endParaRPr lang="en-US" sz="2200" dirty="0" smtClean="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1128616578"/>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Limits the number of documents passed to the next stage in the pipeline.</a:t>
            </a:r>
            <a:endParaRPr lang="en-US" dirty="0"/>
          </a:p>
        </p:txBody>
      </p:sp>
    </p:spTree>
    <p:extLst>
      <p:ext uri="{BB962C8B-B14F-4D97-AF65-F5344CB8AC3E}">
        <p14:creationId xmlns="" xmlns:p14="http://schemas.microsoft.com/office/powerpoint/2010/main" val="138547047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49189"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9"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$limit: &lt;positive integer&gt; }</a:t>
            </a:r>
          </a:p>
        </p:txBody>
      </p:sp>
      <p:sp>
        <p:nvSpPr>
          <p:cNvPr id="5" name="Rectangle 4"/>
          <p:cNvSpPr/>
          <p:nvPr/>
        </p:nvSpPr>
        <p:spPr>
          <a:xfrm>
            <a:off x="149189" y="2231648"/>
            <a:ext cx="8845624" cy="123110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limit</a:t>
            </a:r>
            <a:r>
              <a:rPr lang="en-US" sz="2200" dirty="0" smtClean="0">
                <a:solidFill>
                  <a:srgbClr val="FC6F0D"/>
                </a:solidFill>
                <a:latin typeface="Calibri" panose="020F0502020204030204" pitchFamily="34" charset="0"/>
                <a:cs typeface="Calibri" panose="020F0502020204030204" pitchFamily="34" charset="0"/>
              </a:rPr>
              <a:t>: 2}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total: {$add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'$comm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limit</a:t>
            </a:r>
            <a:r>
              <a:rPr lang="en-US" sz="2200" dirty="0" smtClean="0">
                <a:solidFill>
                  <a:srgbClr val="FC6F0D"/>
                </a:solidFill>
                <a:latin typeface="Calibri" panose="020F0502020204030204" pitchFamily="34" charset="0"/>
                <a:cs typeface="Calibri" panose="020F0502020204030204" pitchFamily="34" charset="0"/>
              </a:rPr>
              <a:t>: 2} ])</a:t>
            </a:r>
          </a:p>
        </p:txBody>
      </p:sp>
    </p:spTree>
    <p:extLst>
      <p:ext uri="{BB962C8B-B14F-4D97-AF65-F5344CB8AC3E}">
        <p14:creationId xmlns="" xmlns:p14="http://schemas.microsoft.com/office/powerpoint/2010/main" val="1385113070"/>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5"/>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Skips over the specified number of documents that pass into the stage and passes the remaining documents to the next stage in the pipeline.</a:t>
            </a:r>
            <a:endParaRPr lang="en-US" dirty="0"/>
          </a:p>
        </p:txBody>
      </p:sp>
    </p:spTree>
    <p:extLst>
      <p:ext uri="{BB962C8B-B14F-4D97-AF65-F5344CB8AC3E}">
        <p14:creationId xmlns="" xmlns:p14="http://schemas.microsoft.com/office/powerpoint/2010/main" val="2557535835"/>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49189"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9"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$skip: &lt;positive integer&gt; }</a:t>
            </a:r>
          </a:p>
        </p:txBody>
      </p:sp>
      <p:sp>
        <p:nvSpPr>
          <p:cNvPr id="8" name="Rectangle 7"/>
          <p:cNvSpPr/>
          <p:nvPr/>
        </p:nvSpPr>
        <p:spPr>
          <a:xfrm>
            <a:off x="149189" y="2231650"/>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{$skip:2} ])</a:t>
            </a:r>
          </a:p>
        </p:txBody>
      </p:sp>
    </p:spTree>
    <p:extLst>
      <p:ext uri="{BB962C8B-B14F-4D97-AF65-F5344CB8AC3E}">
        <p14:creationId xmlns="" xmlns:p14="http://schemas.microsoft.com/office/powerpoint/2010/main" val="1459319695"/>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 document to the next stage that contains a count of the number of documents input to the stage.</a:t>
            </a:r>
            <a:endParaRPr lang="en-US" dirty="0"/>
          </a:p>
        </p:txBody>
      </p:sp>
    </p:spTree>
    <p:extLst>
      <p:ext uri="{BB962C8B-B14F-4D97-AF65-F5344CB8AC3E}">
        <p14:creationId xmlns="" xmlns:p14="http://schemas.microsoft.com/office/powerpoint/2010/main" val="343505456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a:t>
            </a:r>
          </a:p>
        </p:txBody>
      </p:sp>
      <p:sp>
        <p:nvSpPr>
          <p:cNvPr id="7" name="Rectangle 6"/>
          <p:cNvSpPr/>
          <p:nvPr/>
        </p:nvSpPr>
        <p:spPr>
          <a:xfrm>
            <a:off x="149189"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9"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$count: &lt;string&gt; }</a:t>
            </a:r>
          </a:p>
        </p:txBody>
      </p:sp>
    </p:spTree>
    <p:extLst>
      <p:ext uri="{BB962C8B-B14F-4D97-AF65-F5344CB8AC3E}">
        <p14:creationId xmlns="" xmlns:p14="http://schemas.microsoft.com/office/powerpoint/2010/main" val="3090784624"/>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45977"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3"/>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9"/>
            <a:ext cx="4495800" cy="1883657"/>
          </a:xfrm>
          <a:prstGeom prst="rect">
            <a:avLst/>
          </a:prstGeom>
        </p:spPr>
      </p:pic>
    </p:spTree>
    <p:extLst>
      <p:ext uri="{BB962C8B-B14F-4D97-AF65-F5344CB8AC3E}">
        <p14:creationId xmlns="" xmlns:p14="http://schemas.microsoft.com/office/powerpoint/2010/main" val="3391323119"/>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994782" y="1981200"/>
            <a:ext cx="2925838" cy="4495800"/>
          </a:xfrm>
          <a:prstGeom prst="rect">
            <a:avLst/>
          </a:prstGeom>
          <a:noFill/>
          <a:extLst>
            <a:ext uri="{909E8E84-426E-40DD-AFC4-6F175D3DCCD1}">
              <a14:hiddenFill xmlns="" xmlns:a14="http://schemas.microsoft.com/office/drawing/2010/main">
                <a:solidFill>
                  <a:srgbClr val="FFFFFF"/>
                </a:solidFill>
              </a14:hiddenFill>
            </a:ext>
          </a:extLst>
        </p:spPr>
      </p:pic>
      <p:sp>
        <p:nvSpPr>
          <p:cNvPr id="3" name="Rectangle 2"/>
          <p:cNvSpPr/>
          <p:nvPr/>
        </p:nvSpPr>
        <p:spPr>
          <a:xfrm>
            <a:off x="152400" y="150675"/>
            <a:ext cx="8839200" cy="1754326"/>
          </a:xfrm>
          <a:prstGeom prst="rect">
            <a:avLst/>
          </a:prstGeom>
        </p:spPr>
        <p:txBody>
          <a:bodyPr wrap="square">
            <a:spAutoFit/>
          </a:bodyPr>
          <a:lstStyle/>
          <a:p>
            <a:pPr algn="ctr"/>
            <a:r>
              <a:rPr lang="en-US" sz="3600" dirty="0">
                <a:solidFill>
                  <a:srgbClr val="DEB887"/>
                </a:solidFill>
                <a:latin typeface="Segoe Print" panose="02000600000000000000" pitchFamily="2" charset="0"/>
              </a:rPr>
              <a:t>"If someone is strong enough to bring you down, show them you are strong enough to get up."</a:t>
            </a:r>
            <a:endParaRPr lang="en-IN" sz="3600" dirty="0">
              <a:solidFill>
                <a:srgbClr val="DEB887"/>
              </a:solidFill>
              <a:latin typeface="Segoe Print" panose="02000600000000000000" pitchFamily="2" charset="0"/>
            </a:endParaRPr>
          </a:p>
        </p:txBody>
      </p:sp>
    </p:spTree>
    <p:extLst>
      <p:ext uri="{BB962C8B-B14F-4D97-AF65-F5344CB8AC3E}">
        <p14:creationId xmlns="" xmlns:p14="http://schemas.microsoft.com/office/powerpoint/2010/main" val="11481303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9" y="762001"/>
            <a:ext cx="8845624" cy="646331"/>
          </a:xfrm>
          <a:prstGeom prst="rect">
            <a:avLst/>
          </a:prstGeom>
        </p:spPr>
        <p:txBody>
          <a:bodyPr wrap="square">
            <a:spAutoFit/>
          </a:bodyPr>
          <a:lstStyle/>
          <a:p>
            <a:r>
              <a:rPr lang="en-US" dirty="0"/>
              <a:t>MongoDB stores data as BSON documents. BSON is a binary representation of JSON documents.</a:t>
            </a:r>
            <a:endParaRPr lang="en-IN" dirty="0"/>
          </a:p>
        </p:txBody>
      </p:sp>
      <p:sp>
        <p:nvSpPr>
          <p:cNvPr id="3" name="Rectangle 2"/>
          <p:cNvSpPr/>
          <p:nvPr/>
        </p:nvSpPr>
        <p:spPr>
          <a:xfrm>
            <a:off x="149189" y="1639670"/>
            <a:ext cx="8845624" cy="646331"/>
          </a:xfrm>
          <a:prstGeom prst="rect">
            <a:avLst/>
          </a:prstGeom>
        </p:spPr>
        <p:txBody>
          <a:bodyPr wrap="square">
            <a:spAutoFit/>
          </a:bodyPr>
          <a:lstStyle/>
          <a:p>
            <a:r>
              <a:rPr lang="en-US" b="1" i="1" dirty="0">
                <a:solidFill>
                  <a:srgbClr val="036883"/>
                </a:solidFill>
              </a:rPr>
              <a:t>JSON</a:t>
            </a:r>
            <a:r>
              <a:rPr lang="en-US" dirty="0"/>
              <a:t> (JavaScript Object Notation) is a lightweight data-interchange format. It is easy for humans to read and write.</a:t>
            </a:r>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49189" y="2514600"/>
            <a:ext cx="6403492" cy="3581400"/>
          </a:xfrm>
          <a:prstGeom prst="rect">
            <a:avLst/>
          </a:prstGeom>
        </p:spPr>
      </p:pic>
    </p:spTree>
    <p:extLst>
      <p:ext uri="{BB962C8B-B14F-4D97-AF65-F5344CB8AC3E}">
        <p14:creationId xmlns="" xmlns:p14="http://schemas.microsoft.com/office/powerpoint/2010/main" val="709581757"/>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2862322"/>
          </a:xfrm>
          <a:prstGeom prst="rect">
            <a:avLst/>
          </a:prstGeom>
        </p:spPr>
        <p:txBody>
          <a:bodyPr wrap="square">
            <a:spAutoFit/>
          </a:bodyPr>
          <a:lstStyle/>
          <a:p>
            <a:r>
              <a:rPr lang="en-US" dirty="0"/>
              <a:t>create table book (id raw(16) primary key, data clob check(data is json</a:t>
            </a:r>
            <a:r>
              <a:rPr lang="en-US" dirty="0" smtClean="0"/>
              <a:t>));</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 xmlns:p14="http://schemas.microsoft.com/office/powerpoint/2010/main" val="15012104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document</a:t>
            </a:r>
            <a:endParaRPr lang="en-US" dirty="0"/>
          </a:p>
        </p:txBody>
      </p:sp>
      <p:sp>
        <p:nvSpPr>
          <p:cNvPr id="3" name="Rectangle 2"/>
          <p:cNvSpPr/>
          <p:nvPr/>
        </p:nvSpPr>
        <p:spPr>
          <a:xfrm>
            <a:off x="419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 xmlns:p14="http://schemas.microsoft.com/office/powerpoint/2010/main" val="140759511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49189" y="762001"/>
            <a:ext cx="8845624" cy="646331"/>
          </a:xfrm>
          <a:prstGeom prst="rect">
            <a:avLst/>
          </a:prstGeom>
        </p:spPr>
        <p:txBody>
          <a:bodyPr wrap="square">
            <a:spAutoFit/>
          </a:bodyPr>
          <a:lstStyle/>
          <a:p>
            <a:r>
              <a:rPr lang="en-US" dirty="0"/>
              <a:t>MongoDB documents are composed of </a:t>
            </a:r>
            <a:r>
              <a:rPr lang="en-US" b="1" i="1" dirty="0">
                <a:solidFill>
                  <a:srgbClr val="036883"/>
                </a:solidFill>
              </a:rPr>
              <a:t>field-and-value</a:t>
            </a:r>
            <a:r>
              <a:rPr lang="en-US" dirty="0"/>
              <a:t> pairs. The value of a field can be any of the BSON data types, including other documents, arrays, and arrays of documents.</a:t>
            </a:r>
            <a:endParaRPr lang="en-IN" dirty="0"/>
          </a:p>
        </p:txBody>
      </p:sp>
      <p:sp>
        <p:nvSpPr>
          <p:cNvPr id="2" name="Rectangle 1"/>
          <p:cNvSpPr/>
          <p:nvPr/>
        </p:nvSpPr>
        <p:spPr>
          <a:xfrm>
            <a:off x="149189" y="1875422"/>
            <a:ext cx="8845624" cy="646331"/>
          </a:xfrm>
          <a:prstGeom prst="rect">
            <a:avLst/>
          </a:prstGeom>
        </p:spPr>
        <p:txBody>
          <a:bodyPr wrap="square">
            <a:spAutoFit/>
          </a:bodyPr>
          <a:lstStyle/>
          <a:p>
            <a:r>
              <a:rPr lang="en-US" dirty="0"/>
              <a:t>The </a:t>
            </a:r>
            <a:r>
              <a:rPr lang="en-US" b="1" i="1" dirty="0">
                <a:solidFill>
                  <a:srgbClr val="036883"/>
                </a:solidFill>
              </a:rPr>
              <a:t>field name</a:t>
            </a:r>
            <a:r>
              <a:rPr lang="en-US" b="1" i="1" dirty="0"/>
              <a:t> </a:t>
            </a:r>
            <a:r>
              <a:rPr lang="en-US" b="1" i="1" dirty="0">
                <a:solidFill>
                  <a:srgbClr val="C00000"/>
                </a:solidFill>
              </a:rPr>
              <a:t>_id</a:t>
            </a:r>
            <a:r>
              <a:rPr lang="en-US" i="1" dirty="0">
                <a:solidFill>
                  <a:srgbClr val="C00000"/>
                </a:solidFill>
              </a:rPr>
              <a:t> </a:t>
            </a:r>
            <a:r>
              <a:rPr lang="en-US" dirty="0"/>
              <a:t>is reserved for use as a primary key; its value must be unique in the collection, is immutable, and may be of any type other than an array.</a:t>
            </a:r>
          </a:p>
        </p:txBody>
      </p:sp>
      <p:sp>
        <p:nvSpPr>
          <p:cNvPr id="3" name="Rectangle 2"/>
          <p:cNvSpPr/>
          <p:nvPr/>
        </p:nvSpPr>
        <p:spPr>
          <a:xfrm>
            <a:off x="184814" y="2971802"/>
            <a:ext cx="2464136" cy="2031325"/>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field1: value1,</a:t>
            </a:r>
          </a:p>
          <a:p>
            <a:r>
              <a:rPr lang="en-US" dirty="0">
                <a:solidFill>
                  <a:srgbClr val="049DC8"/>
                </a:solidFill>
                <a:latin typeface="Consolas" panose="020B0609020204030204" pitchFamily="49" charset="0"/>
                <a:cs typeface="Calibri" panose="020F0502020204030204" pitchFamily="34" charset="0"/>
              </a:rPr>
              <a:t>   field2: value2,</a:t>
            </a:r>
          </a:p>
          <a:p>
            <a:r>
              <a:rPr lang="en-US" dirty="0">
                <a:solidFill>
                  <a:srgbClr val="049DC8"/>
                </a:solidFill>
                <a:latin typeface="Consolas" panose="020B0609020204030204" pitchFamily="49" charset="0"/>
                <a:cs typeface="Calibri" panose="020F0502020204030204" pitchFamily="34" charset="0"/>
              </a:rPr>
              <a:t>   field3: value3,</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fieldN: valueN</a:t>
            </a:r>
          </a:p>
          <a:p>
            <a:r>
              <a:rPr lang="en-US" dirty="0">
                <a:solidFill>
                  <a:srgbClr val="049DC8"/>
                </a:solidFill>
                <a:latin typeface="Consolas" panose="020B0609020204030204" pitchFamily="49" charset="0"/>
                <a:cs typeface="Calibri" panose="020F0502020204030204" pitchFamily="34" charset="0"/>
              </a:rPr>
              <a:t>}</a:t>
            </a:r>
          </a:p>
        </p:txBody>
      </p:sp>
      <p:sp>
        <p:nvSpPr>
          <p:cNvPr id="4" name="Rectangle 3"/>
          <p:cNvSpPr/>
          <p:nvPr/>
        </p:nvSpPr>
        <p:spPr>
          <a:xfrm>
            <a:off x="3962401" y="2713820"/>
            <a:ext cx="5032412" cy="707886"/>
          </a:xfrm>
          <a:prstGeom prst="rect">
            <a:avLst/>
          </a:prstGeom>
        </p:spPr>
        <p:txBody>
          <a:bodyPr wrap="square">
            <a:spAutoFit/>
          </a:bodyPr>
          <a:lstStyle/>
          <a:p>
            <a:r>
              <a:rPr lang="en-US" sz="2000" dirty="0">
                <a:solidFill>
                  <a:schemeClr val="accent4">
                    <a:lumMod val="75000"/>
                  </a:schemeClr>
                </a:solidFill>
              </a:rPr>
              <a:t>The primary key _id is automatically added if _id field is not specified.</a:t>
            </a:r>
          </a:p>
        </p:txBody>
      </p:sp>
    </p:spTree>
    <p:extLst>
      <p:ext uri="{BB962C8B-B14F-4D97-AF65-F5344CB8AC3E}">
        <p14:creationId xmlns="" xmlns:p14="http://schemas.microsoft.com/office/powerpoint/2010/main" val="34381167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a:t>
            </a:r>
            <a:endParaRPr lang="en-US" dirty="0"/>
          </a:p>
        </p:txBody>
      </p:sp>
      <p:sp>
        <p:nvSpPr>
          <p:cNvPr id="3" name="Rectangle 2"/>
          <p:cNvSpPr/>
          <p:nvPr/>
        </p:nvSpPr>
        <p:spPr>
          <a:xfrm>
            <a:off x="419100" y="2861954"/>
            <a:ext cx="8305800" cy="954107"/>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b="1" dirty="0">
                <a:solidFill>
                  <a:srgbClr val="222222"/>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a:t>
            </a:r>
            <a:r>
              <a:rPr lang="en-US" b="1" dirty="0" smtClean="0">
                <a:solidFill>
                  <a:srgbClr val="B22251"/>
                </a:solidFill>
                <a:latin typeface="arial" panose="020B0604020202020204" pitchFamily="34" charset="0"/>
              </a:rPr>
              <a:t>db_name&gt;</a:t>
            </a:r>
            <a:r>
              <a:rPr lang="en-US" b="1" dirty="0" smtClean="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 xmlns:p14="http://schemas.microsoft.com/office/powerpoint/2010/main" val="100765211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start db server</a:t>
            </a:r>
            <a:endParaRPr lang="en-US" dirty="0"/>
          </a:p>
        </p:txBody>
      </p:sp>
      <p:graphicFrame>
        <p:nvGraphicFramePr>
          <p:cNvPr id="4" name="Table 3"/>
          <p:cNvGraphicFramePr>
            <a:graphicFrameLocks noGrp="1"/>
          </p:cNvGraphicFramePr>
          <p:nvPr>
            <p:extLst>
              <p:ext uri="{D42A27DB-BD31-4B8C-83A1-F6EECF244321}">
                <p14:modId xmlns="" xmlns:p14="http://schemas.microsoft.com/office/powerpoint/2010/main" val="2173117377"/>
              </p:ext>
            </p:extLst>
          </p:nvPr>
        </p:nvGraphicFramePr>
        <p:xfrm>
          <a:off x="228600" y="335280"/>
          <a:ext cx="8763000" cy="1112520"/>
        </p:xfrm>
        <a:graphic>
          <a:graphicData uri="http://schemas.openxmlformats.org/drawingml/2006/table">
            <a:tbl>
              <a:tblPr firstRow="1" bandRow="1">
                <a:tableStyleId>{5940675A-B579-460E-94D1-54222C63F5DA}</a:tableStyleId>
              </a:tblPr>
              <a:tblGrid>
                <a:gridCol w="1981200"/>
                <a:gridCol w="1524000"/>
                <a:gridCol w="1752600"/>
                <a:gridCol w="1752600"/>
                <a:gridCol w="1752600"/>
              </a:tblGrid>
              <a:tr h="370840">
                <a:tc>
                  <a:txBody>
                    <a:bodyPr/>
                    <a:lstStyle/>
                    <a:p>
                      <a:endParaRPr lang="en-US" dirty="0"/>
                    </a:p>
                  </a:txBody>
                  <a:tcPr/>
                </a:tc>
                <a:tc>
                  <a:txBody>
                    <a:bodyPr/>
                    <a:lstStyle/>
                    <a:p>
                      <a:pPr algn="ctr"/>
                      <a:r>
                        <a:rPr lang="en-US" sz="1800" dirty="0" smtClean="0">
                          <a:solidFill>
                            <a:srgbClr val="C00000"/>
                          </a:solidFill>
                        </a:rPr>
                        <a:t>MongoDB</a:t>
                      </a:r>
                      <a:endParaRPr lang="en-US" sz="1800" dirty="0">
                        <a:solidFill>
                          <a:srgbClr val="C00000"/>
                        </a:solidFill>
                      </a:endParaRPr>
                    </a:p>
                  </a:txBody>
                  <a:tcPr anchor="ctr"/>
                </a:tc>
                <a:tc>
                  <a:txBody>
                    <a:bodyPr/>
                    <a:lstStyle/>
                    <a:p>
                      <a:pPr algn="ctr"/>
                      <a:r>
                        <a:rPr lang="en-US" sz="1800" dirty="0" smtClean="0">
                          <a:solidFill>
                            <a:srgbClr val="C00000"/>
                          </a:solidFill>
                        </a:rPr>
                        <a:t>Redis</a:t>
                      </a:r>
                      <a:endParaRPr lang="en-US" sz="1800" dirty="0">
                        <a:solidFill>
                          <a:srgbClr val="C00000"/>
                        </a:solidFill>
                      </a:endParaRPr>
                    </a:p>
                  </a:txBody>
                  <a:tcPr anchor="ctr"/>
                </a:tc>
                <a:tc>
                  <a:txBody>
                    <a:bodyPr/>
                    <a:lstStyle/>
                    <a:p>
                      <a:pPr algn="ctr"/>
                      <a:r>
                        <a:rPr lang="en-US" sz="1800" dirty="0" smtClean="0">
                          <a:solidFill>
                            <a:srgbClr val="C00000"/>
                          </a:solidFill>
                        </a:rPr>
                        <a:t>MySQL</a:t>
                      </a:r>
                      <a:endParaRPr lang="en-US" sz="1800" dirty="0">
                        <a:solidFill>
                          <a:srgbClr val="C00000"/>
                        </a:solidFill>
                      </a:endParaRPr>
                    </a:p>
                  </a:txBody>
                  <a:tcPr anchor="ctr"/>
                </a:tc>
                <a:tc>
                  <a:txBody>
                    <a:bodyPr/>
                    <a:lstStyle/>
                    <a:p>
                      <a:pPr algn="ctr"/>
                      <a:r>
                        <a:rPr lang="en-US" sz="1800" dirty="0" smtClean="0">
                          <a:solidFill>
                            <a:srgbClr val="C00000"/>
                          </a:solidFill>
                        </a:rPr>
                        <a:t>Oracle</a:t>
                      </a:r>
                      <a:endParaRPr lang="en-US" sz="1800" dirty="0">
                        <a:solidFill>
                          <a:srgbClr val="C00000"/>
                        </a:solidFill>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Database Server</a:t>
                      </a:r>
                    </a:p>
                  </a:txBody>
                  <a:tcPr/>
                </a:tc>
                <a:tc>
                  <a:txBody>
                    <a:bodyPr/>
                    <a:lstStyle/>
                    <a:p>
                      <a:pPr algn="ctr"/>
                      <a:r>
                        <a:rPr lang="en-US" sz="1800" dirty="0" smtClean="0">
                          <a:solidFill>
                            <a:srgbClr val="FF5A36"/>
                          </a:solidFill>
                        </a:rPr>
                        <a:t>mongod</a:t>
                      </a:r>
                      <a:endParaRPr lang="en-US" sz="1800" dirty="0">
                        <a:solidFill>
                          <a:srgbClr val="FF5A36"/>
                        </a:solidFill>
                      </a:endParaRPr>
                    </a:p>
                  </a:txBody>
                  <a:tcPr anchor="ctr"/>
                </a:tc>
                <a:tc>
                  <a:txBody>
                    <a:bodyPr/>
                    <a:lstStyle/>
                    <a:p>
                      <a:pPr algn="ctr"/>
                      <a:r>
                        <a:rPr lang="en-US" sz="1800" dirty="0" smtClean="0">
                          <a:solidFill>
                            <a:srgbClr val="FF5A36"/>
                          </a:solidFill>
                        </a:rPr>
                        <a:t>redis-server</a:t>
                      </a:r>
                      <a:endParaRPr lang="en-US" sz="1800" dirty="0">
                        <a:solidFill>
                          <a:srgbClr val="FF5A36"/>
                        </a:solidFill>
                      </a:endParaRPr>
                    </a:p>
                  </a:txBody>
                  <a:tcPr anchor="ctr"/>
                </a:tc>
                <a:tc>
                  <a:txBody>
                    <a:bodyPr/>
                    <a:lstStyle/>
                    <a:p>
                      <a:pPr algn="ctr"/>
                      <a:r>
                        <a:rPr lang="en-US" sz="1800" dirty="0" smtClean="0">
                          <a:solidFill>
                            <a:srgbClr val="FF5A36"/>
                          </a:solidFill>
                        </a:rPr>
                        <a:t>mysqld</a:t>
                      </a:r>
                      <a:endParaRPr lang="en-US" sz="1800" dirty="0">
                        <a:solidFill>
                          <a:srgbClr val="FF5A36"/>
                        </a:solidFill>
                      </a:endParaRPr>
                    </a:p>
                  </a:txBody>
                  <a:tcPr anchor="ctr"/>
                </a:tc>
                <a:tc>
                  <a:txBody>
                    <a:bodyPr/>
                    <a:lstStyle/>
                    <a:p>
                      <a:pPr algn="ctr"/>
                      <a:r>
                        <a:rPr lang="en-US" sz="1800" dirty="0" smtClean="0">
                          <a:solidFill>
                            <a:srgbClr val="FF5A36"/>
                          </a:solidFill>
                        </a:rPr>
                        <a:t>oracle</a:t>
                      </a:r>
                      <a:endParaRPr lang="en-US" sz="1800" dirty="0">
                        <a:solidFill>
                          <a:srgbClr val="FF5A36"/>
                        </a:solidFill>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Database Client</a:t>
                      </a:r>
                    </a:p>
                  </a:txBody>
                  <a:tcPr/>
                </a:tc>
                <a:tc>
                  <a:txBody>
                    <a:bodyPr/>
                    <a:lstStyle/>
                    <a:p>
                      <a:pPr algn="ctr"/>
                      <a:r>
                        <a:rPr lang="en-US" sz="1800" dirty="0" smtClean="0">
                          <a:solidFill>
                            <a:srgbClr val="FF5A36"/>
                          </a:solidFill>
                        </a:rPr>
                        <a:t>mongo</a:t>
                      </a:r>
                      <a:endParaRPr lang="en-US" sz="1800" dirty="0">
                        <a:solidFill>
                          <a:srgbClr val="FF5A36"/>
                        </a:solidFill>
                      </a:endParaRPr>
                    </a:p>
                  </a:txBody>
                  <a:tcPr anchor="ctr"/>
                </a:tc>
                <a:tc>
                  <a:txBody>
                    <a:bodyPr/>
                    <a:lstStyle/>
                    <a:p>
                      <a:pPr algn="ctr"/>
                      <a:r>
                        <a:rPr lang="en-US" sz="1800" dirty="0" smtClean="0">
                          <a:solidFill>
                            <a:srgbClr val="FF5A36"/>
                          </a:solidFill>
                        </a:rPr>
                        <a:t>redis-cli</a:t>
                      </a:r>
                      <a:endParaRPr lang="en-US" sz="1800" dirty="0">
                        <a:solidFill>
                          <a:srgbClr val="FF5A36"/>
                        </a:solidFill>
                      </a:endParaRPr>
                    </a:p>
                  </a:txBody>
                  <a:tcPr anchor="ctr"/>
                </a:tc>
                <a:tc>
                  <a:txBody>
                    <a:bodyPr/>
                    <a:lstStyle/>
                    <a:p>
                      <a:pPr algn="ctr"/>
                      <a:r>
                        <a:rPr lang="en-US" sz="1800" dirty="0" smtClean="0">
                          <a:solidFill>
                            <a:srgbClr val="FF5A36"/>
                          </a:solidFill>
                        </a:rPr>
                        <a:t>mysql</a:t>
                      </a:r>
                      <a:endParaRPr lang="en-US" sz="1800" dirty="0">
                        <a:solidFill>
                          <a:srgbClr val="FF5A36"/>
                        </a:solidFill>
                      </a:endParaRPr>
                    </a:p>
                  </a:txBody>
                  <a:tcPr anchor="ctr"/>
                </a:tc>
                <a:tc>
                  <a:txBody>
                    <a:bodyPr/>
                    <a:lstStyle/>
                    <a:p>
                      <a:pPr algn="ctr"/>
                      <a:r>
                        <a:rPr lang="en-US" sz="1800" dirty="0" smtClean="0">
                          <a:solidFill>
                            <a:srgbClr val="FF5A36"/>
                          </a:solidFill>
                        </a:rPr>
                        <a:t>sqlplus</a:t>
                      </a:r>
                      <a:endParaRPr lang="en-US" sz="1800" dirty="0">
                        <a:solidFill>
                          <a:srgbClr val="FF5A36"/>
                        </a:solidFill>
                      </a:endParaRPr>
                    </a:p>
                  </a:txBody>
                  <a:tcPr anchor="ctr"/>
                </a:tc>
              </a:tr>
            </a:tbl>
          </a:graphicData>
        </a:graphic>
      </p:graphicFrame>
    </p:spTree>
    <p:extLst>
      <p:ext uri="{BB962C8B-B14F-4D97-AF65-F5344CB8AC3E}">
        <p14:creationId xmlns="" xmlns:p14="http://schemas.microsoft.com/office/powerpoint/2010/main" val="62480901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149189" y="762000"/>
            <a:ext cx="8845624" cy="400110"/>
          </a:xfrm>
          <a:prstGeom prst="rect">
            <a:avLst/>
          </a:prstGeom>
        </p:spPr>
        <p:txBody>
          <a:bodyPr wrap="square">
            <a:spAutoFit/>
          </a:bodyPr>
          <a:lstStyle/>
          <a:p>
            <a:r>
              <a:rPr lang="en-US" dirty="0"/>
              <a:t>To </a:t>
            </a:r>
            <a:r>
              <a:rPr lang="en-US" dirty="0" smtClean="0"/>
              <a:t>start </a:t>
            </a:r>
            <a:r>
              <a:rPr lang="en-US" dirty="0" smtClean="0">
                <a:solidFill>
                  <a:srgbClr val="FF5A36"/>
                </a:solidFill>
              </a:rPr>
              <a:t>MongoDB server</a:t>
            </a:r>
            <a:r>
              <a:rPr lang="en-US" dirty="0" smtClean="0"/>
              <a:t>, execute </a:t>
            </a:r>
            <a:r>
              <a:rPr lang="en-US" sz="2000" b="1" dirty="0">
                <a:solidFill>
                  <a:srgbClr val="C00000"/>
                </a:solidFill>
              </a:rPr>
              <a:t>mongod.exe</a:t>
            </a:r>
            <a:r>
              <a:rPr lang="en-US" dirty="0">
                <a:solidFill>
                  <a:srgbClr val="036883"/>
                </a:solidFill>
              </a:rPr>
              <a:t>.</a:t>
            </a:r>
            <a:endParaRPr lang="en-IN" dirty="0">
              <a:solidFill>
                <a:srgbClr val="036883"/>
              </a:solidFill>
            </a:endParaRPr>
          </a:p>
        </p:txBody>
      </p:sp>
      <p:sp>
        <p:nvSpPr>
          <p:cNvPr id="4" name="Rectangle 3"/>
          <p:cNvSpPr/>
          <p:nvPr/>
        </p:nvSpPr>
        <p:spPr>
          <a:xfrm>
            <a:off x="188895" y="3200400"/>
            <a:ext cx="8766212"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a:t>
            </a:r>
            <a:r>
              <a:rPr lang="en-US" sz="2200" dirty="0" smtClean="0">
                <a:solidFill>
                  <a:srgbClr val="049DC8"/>
                </a:solidFill>
                <a:latin typeface="Calibri" panose="020F0502020204030204" pitchFamily="34" charset="0"/>
                <a:cs typeface="Calibri" panose="020F0502020204030204" pitchFamily="34" charset="0"/>
              </a:rPr>
              <a:t>bind_ip_all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a:t>
            </a:r>
            <a:r>
              <a:rPr lang="en-US" sz="2200" dirty="0" smtClean="0">
                <a:solidFill>
                  <a:srgbClr val="049DC8"/>
                </a:solidFill>
                <a:latin typeface="Calibri" panose="020F0502020204030204" pitchFamily="34" charset="0"/>
                <a:cs typeface="Calibri" panose="020F0502020204030204" pitchFamily="34" charset="0"/>
              </a:rPr>
              <a:t>database" --bind_ip </a:t>
            </a:r>
            <a:r>
              <a:rPr lang="en-US" sz="2200" dirty="0">
                <a:solidFill>
                  <a:srgbClr val="049DC8"/>
                </a:solidFill>
                <a:latin typeface="Calibri" panose="020F0502020204030204" pitchFamily="34" charset="0"/>
                <a:cs typeface="Calibri" panose="020F0502020204030204" pitchFamily="34" charset="0"/>
              </a:rPr>
              <a:t>stp10 --journal</a:t>
            </a:r>
            <a:endParaRPr lang="en-US" sz="2200" dirty="0" smtClean="0">
              <a:solidFill>
                <a:srgbClr val="049DC8"/>
              </a:solidFill>
              <a:latin typeface="Calibri" panose="020F0502020204030204" pitchFamily="34" charset="0"/>
              <a:cs typeface="Calibri" panose="020F0502020204030204" pitchFamily="34" charset="0"/>
            </a:endParaRPr>
          </a:p>
          <a:p>
            <a:r>
              <a:rPr lang="en-US" sz="2200" dirty="0" smtClean="0">
                <a:solidFill>
                  <a:srgbClr val="C00000"/>
                </a:solidFill>
                <a:latin typeface="Calibri" panose="020F0502020204030204" pitchFamily="34" charset="0"/>
                <a:cs typeface="Calibri" panose="020F0502020204030204" pitchFamily="34" charset="0"/>
              </a:rPr>
              <a:t>mongod</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--dbpath "c:\database" </a:t>
            </a:r>
            <a:r>
              <a:rPr lang="en-US" sz="2200" dirty="0" smtClean="0">
                <a:solidFill>
                  <a:srgbClr val="049DC8"/>
                </a:solidFill>
                <a:latin typeface="Calibri" panose="020F0502020204030204" pitchFamily="34" charset="0"/>
                <a:cs typeface="Calibri" panose="020F0502020204030204" pitchFamily="34" charset="0"/>
              </a:rPr>
              <a:t>--</a:t>
            </a:r>
            <a:r>
              <a:rPr lang="en-US" sz="2200" dirty="0">
                <a:solidFill>
                  <a:srgbClr val="049DC8"/>
                </a:solidFill>
                <a:latin typeface="Calibri" panose="020F0502020204030204" pitchFamily="34" charset="0"/>
                <a:cs typeface="Calibri" panose="020F0502020204030204" pitchFamily="34" charset="0"/>
              </a:rPr>
              <a:t>bind_ip 192.168.100.20 --journal</a:t>
            </a:r>
          </a:p>
        </p:txBody>
      </p:sp>
      <p:sp>
        <p:nvSpPr>
          <p:cNvPr id="5" name="Rectangle 4"/>
          <p:cNvSpPr/>
          <p:nvPr/>
        </p:nvSpPr>
        <p:spPr>
          <a:xfrm>
            <a:off x="146220" y="1219201"/>
            <a:ext cx="8155006"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t>
            </a:r>
            <a:r>
              <a:rPr lang="en-US" dirty="0" smtClean="0">
                <a:solidFill>
                  <a:srgbClr val="036883"/>
                </a:solidFill>
              </a:rPr>
              <a:t>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a:t>
            </a:r>
            <a:r>
              <a:rPr lang="en-US" dirty="0" smtClean="0">
                <a:solidFill>
                  <a:srgbClr val="036883"/>
                </a:solidFill>
              </a:rPr>
              <a:t>on,  </a:t>
            </a:r>
            <a:r>
              <a:rPr lang="en-US" dirty="0">
                <a:solidFill>
                  <a:srgbClr val="036883"/>
                </a:solidFill>
              </a:rPr>
              <a:t>localhost by default.</a:t>
            </a:r>
          </a:p>
        </p:txBody>
      </p:sp>
      <p:sp>
        <p:nvSpPr>
          <p:cNvPr id="8" name="Rectangle 7"/>
          <p:cNvSpPr/>
          <p:nvPr/>
        </p:nvSpPr>
        <p:spPr>
          <a:xfrm>
            <a:off x="146220" y="4669006"/>
            <a:ext cx="8845624" cy="400110"/>
          </a:xfrm>
          <a:prstGeom prst="rect">
            <a:avLst/>
          </a:prstGeom>
        </p:spPr>
        <p:txBody>
          <a:bodyPr wrap="square">
            <a:spAutoFit/>
          </a:bodyPr>
          <a:lstStyle/>
          <a:p>
            <a:r>
              <a:rPr lang="en-US" dirty="0"/>
              <a:t>To start </a:t>
            </a:r>
            <a:r>
              <a:rPr lang="en-US" dirty="0" smtClean="0">
                <a:solidFill>
                  <a:srgbClr val="FF5A36"/>
                </a:solidFill>
              </a:rPr>
              <a:t>MongoDB client</a:t>
            </a:r>
            <a:r>
              <a:rPr lang="en-US" dirty="0" smtClean="0"/>
              <a:t>, execute </a:t>
            </a:r>
            <a:r>
              <a:rPr lang="en-US" sz="2000" b="1" dirty="0" smtClean="0">
                <a:solidFill>
                  <a:srgbClr val="C00000"/>
                </a:solidFill>
              </a:rPr>
              <a:t>mongo.exe</a:t>
            </a:r>
            <a:r>
              <a:rPr lang="en-US" dirty="0">
                <a:solidFill>
                  <a:srgbClr val="036883"/>
                </a:solidFill>
              </a:rPr>
              <a:t>.</a:t>
            </a:r>
            <a:endParaRPr lang="en-IN" dirty="0">
              <a:solidFill>
                <a:srgbClr val="036883"/>
              </a:solidFill>
            </a:endParaRPr>
          </a:p>
        </p:txBody>
      </p:sp>
      <p:cxnSp>
        <p:nvCxnSpPr>
          <p:cNvPr id="10" name="Straight Connector 9"/>
          <p:cNvCxnSpPr/>
          <p:nvPr/>
        </p:nvCxnSpPr>
        <p:spPr>
          <a:xfrm>
            <a:off x="146219" y="4502974"/>
            <a:ext cx="8848593"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88895" y="5097961"/>
            <a:ext cx="8766212" cy="769441"/>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a:t>
            </a:r>
            <a:r>
              <a:rPr lang="en-US" sz="2200" dirty="0" smtClean="0">
                <a:solidFill>
                  <a:srgbClr val="049DC8"/>
                </a:solidFill>
                <a:latin typeface="Calibri" panose="020F0502020204030204" pitchFamily="34" charset="0"/>
                <a:cs typeface="Calibri" panose="020F0502020204030204" pitchFamily="34" charset="0"/>
              </a:rPr>
              <a:t>"192.168.100.20:27017/db1"</a:t>
            </a:r>
            <a:endParaRPr lang="en-US" sz="2200" dirty="0">
              <a:solidFill>
                <a:srgbClr val="049DC8"/>
              </a:solidFill>
              <a:latin typeface="Calibri" panose="020F0502020204030204" pitchFamily="34" charset="0"/>
              <a:cs typeface="Calibri" panose="020F0502020204030204" pitchFamily="34" charset="0"/>
            </a:endParaRPr>
          </a:p>
          <a:p>
            <a:r>
              <a:rPr lang="en-US" sz="2200" dirty="0" smtClean="0">
                <a:solidFill>
                  <a:srgbClr val="C00000"/>
                </a:solidFill>
                <a:latin typeface="Calibri" panose="020F0502020204030204" pitchFamily="34" charset="0"/>
                <a:cs typeface="Calibri" panose="020F0502020204030204" pitchFamily="34" charset="0"/>
              </a:rPr>
              <a:t>mongo</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--host "192.168.100.20" --port "</a:t>
            </a:r>
            <a:r>
              <a:rPr lang="en-US" sz="2200" dirty="0" smtClean="0">
                <a:solidFill>
                  <a:srgbClr val="049DC8"/>
                </a:solidFill>
                <a:latin typeface="Calibri" panose="020F0502020204030204" pitchFamily="34" charset="0"/>
                <a:cs typeface="Calibri" panose="020F0502020204030204" pitchFamily="34" charset="0"/>
              </a:rPr>
              <a:t>27017"</a:t>
            </a:r>
          </a:p>
        </p:txBody>
      </p:sp>
      <p:sp>
        <p:nvSpPr>
          <p:cNvPr id="2" name="Rectangle 1"/>
          <p:cNvSpPr/>
          <p:nvPr/>
        </p:nvSpPr>
        <p:spPr>
          <a:xfrm>
            <a:off x="202749" y="2743200"/>
            <a:ext cx="462498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--bind_ip &lt;hostnames | ipaddresses&gt;</a:t>
            </a:r>
          </a:p>
        </p:txBody>
      </p:sp>
    </p:spTree>
    <p:extLst>
      <p:ext uri="{BB962C8B-B14F-4D97-AF65-F5344CB8AC3E}">
        <p14:creationId xmlns="" xmlns:p14="http://schemas.microsoft.com/office/powerpoint/2010/main" val="35616667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operator</a:t>
            </a:r>
            <a:endParaRPr lang="en-IN" dirty="0"/>
          </a:p>
        </p:txBody>
      </p:sp>
      <p:sp>
        <p:nvSpPr>
          <p:cNvPr id="3" name="Rectangle 2"/>
          <p:cNvSpPr/>
          <p:nvPr/>
        </p:nvSpPr>
        <p:spPr>
          <a:xfrm>
            <a:off x="182714" y="152400"/>
            <a:ext cx="8808887" cy="110799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db.version</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version number</a:t>
            </a:r>
            <a:endParaRPr lang="en-US" sz="2200" dirty="0">
              <a:solidFill>
                <a:srgbClr val="00B050"/>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db.getMongo</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connection </a:t>
            </a:r>
            <a:r>
              <a:rPr lang="en-US" sz="2200" dirty="0">
                <a:solidFill>
                  <a:srgbClr val="00B050"/>
                </a:solidFill>
                <a:latin typeface="Calibri" panose="020F0502020204030204" pitchFamily="34" charset="0"/>
                <a:cs typeface="Calibri" panose="020F0502020204030204" pitchFamily="34" charset="0"/>
              </a:rPr>
              <a:t>to </a:t>
            </a:r>
            <a:r>
              <a:rPr lang="en-US" sz="2200" dirty="0" smtClean="0">
                <a:solidFill>
                  <a:srgbClr val="00B050"/>
                </a:solidFill>
                <a:latin typeface="Calibri" panose="020F0502020204030204" pitchFamily="34" charset="0"/>
                <a:cs typeface="Calibri" panose="020F0502020204030204" pitchFamily="34" charset="0"/>
              </a:rPr>
              <a:t>192.168.100.20:27017</a:t>
            </a:r>
          </a:p>
          <a:p>
            <a:r>
              <a:rPr lang="en-US" sz="2200" dirty="0">
                <a:solidFill>
                  <a:srgbClr val="FC6F0D"/>
                </a:solidFill>
                <a:latin typeface="Calibri" panose="020F0502020204030204" pitchFamily="34" charset="0"/>
                <a:cs typeface="Calibri" panose="020F0502020204030204" pitchFamily="34" charset="0"/>
              </a:rPr>
              <a:t>getHostName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stp5</a:t>
            </a:r>
          </a:p>
        </p:txBody>
      </p:sp>
    </p:spTree>
    <p:extLst>
      <p:ext uri="{BB962C8B-B14F-4D97-AF65-F5344CB8AC3E}">
        <p14:creationId xmlns="" xmlns:p14="http://schemas.microsoft.com/office/powerpoint/2010/main" val="25827200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 xmlns:p14="http://schemas.microsoft.com/office/powerpoint/2010/main" val="3789223811"/>
              </p:ext>
            </p:extLst>
          </p:nvPr>
        </p:nvGraphicFramePr>
        <p:xfrm>
          <a:off x="152400" y="1066800"/>
          <a:ext cx="8839201" cy="4551992"/>
        </p:xfrm>
        <a:graphic>
          <a:graphicData uri="http://schemas.openxmlformats.org/drawingml/2006/table">
            <a:tbl>
              <a:tblPr>
                <a:tableStyleId>{616DA210-FB5B-4158-B5E0-FEB733F419BA}</a:tableStyleId>
              </a:tblPr>
              <a:tblGrid>
                <a:gridCol w="886743"/>
                <a:gridCol w="7952458"/>
              </a:tblGrid>
              <a:tr h="568999">
                <a:tc>
                  <a:txBody>
                    <a:bodyPr/>
                    <a:lstStyle/>
                    <a:p>
                      <a:pPr algn="ctr" fontAlgn="base"/>
                      <a:r>
                        <a:rPr lang="en-IN" sz="2000" u="none" dirty="0" smtClean="0">
                          <a:solidFill>
                            <a:srgbClr val="006C86"/>
                          </a:solidFill>
                          <a:effectLst/>
                        </a:rPr>
                        <a:t>$eq</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 xmlns:p14="http://schemas.microsoft.com/office/powerpoint/2010/main" val="20648141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52400" y="767357"/>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eq</a:t>
            </a:r>
            <a:endParaRPr lang="en-US" sz="2200" dirty="0">
              <a:solidFill>
                <a:srgbClr val="C00000"/>
              </a:solidFill>
              <a:latin typeface="Calibri" panose="020F0502020204030204" pitchFamily="34" charset="0"/>
              <a:cs typeface="Calibri" panose="020F0502020204030204" pitchFamily="34" charset="0"/>
            </a:endParaRPr>
          </a:p>
        </p:txBody>
      </p:sp>
      <p:sp>
        <p:nvSpPr>
          <p:cNvPr id="3" name="Rectangle 2"/>
          <p:cNvSpPr/>
          <p:nvPr/>
        </p:nvSpPr>
        <p:spPr>
          <a:xfrm>
            <a:off x="152401"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4800600" y="750534"/>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4800601"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57348" y="2056235"/>
            <a:ext cx="55066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57349"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4805549" y="2039412"/>
            <a:ext cx="688715"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$gte</a:t>
            </a:r>
            <a:endParaRPr lang="en-US" sz="2200" dirty="0">
              <a:solidFill>
                <a:srgbClr val="C00000"/>
              </a:solidFill>
              <a:latin typeface="Calibri" panose="020F0502020204030204" pitchFamily="34" charset="0"/>
              <a:cs typeface="Calibri" panose="020F0502020204030204" pitchFamily="34" charset="0"/>
            </a:endParaRPr>
          </a:p>
        </p:txBody>
      </p:sp>
      <p:sp>
        <p:nvSpPr>
          <p:cNvPr id="12" name="Rectangle 11"/>
          <p:cNvSpPr/>
          <p:nvPr/>
        </p:nvSpPr>
        <p:spPr>
          <a:xfrm>
            <a:off x="4805549"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217609" y="3369853"/>
            <a:ext cx="486030"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a:t>
            </a:r>
            <a:endParaRPr lang="en-US" sz="2200" dirty="0">
              <a:solidFill>
                <a:srgbClr val="C00000"/>
              </a:solidFill>
              <a:latin typeface="Calibri" panose="020F0502020204030204" pitchFamily="34" charset="0"/>
              <a:cs typeface="Calibri" panose="020F0502020204030204" pitchFamily="34" charset="0"/>
            </a:endParaRPr>
          </a:p>
        </p:txBody>
      </p:sp>
      <p:sp>
        <p:nvSpPr>
          <p:cNvPr id="14" name="Rectangle 13"/>
          <p:cNvSpPr/>
          <p:nvPr/>
        </p:nvSpPr>
        <p:spPr>
          <a:xfrm>
            <a:off x="217610" y="3795383"/>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4865809" y="3353030"/>
            <a:ext cx="624082"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$lte</a:t>
            </a:r>
            <a:endParaRPr lang="en-US" sz="2200" dirty="0">
              <a:solidFill>
                <a:srgbClr val="C00000"/>
              </a:solidFill>
              <a:latin typeface="Calibri" panose="020F0502020204030204" pitchFamily="34" charset="0"/>
              <a:cs typeface="Calibri" panose="020F0502020204030204" pitchFamily="34" charset="0"/>
            </a:endParaRPr>
          </a:p>
        </p:txBody>
      </p:sp>
      <p:sp>
        <p:nvSpPr>
          <p:cNvPr id="16" name="Rectangle 15"/>
          <p:cNvSpPr/>
          <p:nvPr/>
        </p:nvSpPr>
        <p:spPr>
          <a:xfrm>
            <a:off x="4865810"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282242" y="4665659"/>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19" name="Rectangle 18"/>
          <p:cNvSpPr/>
          <p:nvPr/>
        </p:nvSpPr>
        <p:spPr>
          <a:xfrm>
            <a:off x="282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 xmlns:p14="http://schemas.microsoft.com/office/powerpoint/2010/main" val="20170264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Tree>
    <p:extLst>
      <p:ext uri="{BB962C8B-B14F-4D97-AF65-F5344CB8AC3E}">
        <p14:creationId xmlns="" xmlns:p14="http://schemas.microsoft.com/office/powerpoint/2010/main" val="3681578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 xmlns:p14="http://schemas.microsoft.com/office/powerpoint/2010/main" val="1012083413"/>
              </p:ext>
            </p:extLst>
          </p:nvPr>
        </p:nvGraphicFramePr>
        <p:xfrm>
          <a:off x="152401" y="1066800"/>
          <a:ext cx="8839200" cy="2875590"/>
        </p:xfrm>
        <a:graphic>
          <a:graphicData uri="http://schemas.openxmlformats.org/drawingml/2006/table">
            <a:tbl>
              <a:tblPr>
                <a:tableStyleId>{616DA210-FB5B-4158-B5E0-FEB733F419BA}</a:tableStyleId>
              </a:tblPr>
              <a:tblGrid>
                <a:gridCol w="886743"/>
                <a:gridCol w="7952457"/>
              </a:tblGrid>
              <a:tr h="958530">
                <a:tc>
                  <a:txBody>
                    <a:bodyPr/>
                    <a:lstStyle/>
                    <a:p>
                      <a:pPr algn="ctr" fontAlgn="base"/>
                      <a:r>
                        <a:rPr lang="en-IN" sz="2000" u="none" dirty="0" smtClean="0">
                          <a:solidFill>
                            <a:srgbClr val="006C86"/>
                          </a:solidFill>
                          <a:effectLst/>
                        </a:rPr>
                        <a:t>$or</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OR </a:t>
                      </a:r>
                      <a:r>
                        <a:rPr lang="en-US" sz="2000" dirty="0" smtClean="0">
                          <a:effectLst/>
                        </a:rPr>
                        <a:t>returns all documents that    </a:t>
                      </a:r>
                    </a:p>
                    <a:p>
                      <a:pPr fontAlgn="base"/>
                      <a:r>
                        <a:rPr lang="en-US" sz="2000" dirty="0" smtClean="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$and</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AND </a:t>
                      </a:r>
                      <a:r>
                        <a:rPr lang="en-US" sz="2000" dirty="0" smtClean="0">
                          <a:effectLst/>
                        </a:rPr>
                        <a:t>returns all documents that </a:t>
                      </a:r>
                    </a:p>
                    <a:p>
                      <a:pPr fontAlgn="base"/>
                      <a:r>
                        <a:rPr lang="en-US" sz="2000" dirty="0" smtClean="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$not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Inverts the effect of a query expression and returns documents that </a:t>
                      </a:r>
                    </a:p>
                    <a:p>
                      <a:pPr fontAlgn="base"/>
                      <a:r>
                        <a:rPr lang="en-US" sz="2000" dirty="0" smtClean="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6" name="Rectangle 5"/>
          <p:cNvSpPr/>
          <p:nvPr/>
        </p:nvSpPr>
        <p:spPr>
          <a:xfrm>
            <a:off x="228601" y="4191000"/>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8" name="Rectangle 7"/>
          <p:cNvSpPr/>
          <p:nvPr/>
        </p:nvSpPr>
        <p:spPr>
          <a:xfrm>
            <a:off x="228601" y="4703403"/>
            <a:ext cx="73914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228601" y="5215806"/>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Tree>
    <p:extLst>
      <p:ext uri="{BB962C8B-B14F-4D97-AF65-F5344CB8AC3E}">
        <p14:creationId xmlns="" xmlns:p14="http://schemas.microsoft.com/office/powerpoint/2010/main" val="42048042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52400" y="767357"/>
            <a:ext cx="57419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$or</a:t>
            </a:r>
            <a:endParaRPr lang="en-US" sz="2200" dirty="0">
              <a:solidFill>
                <a:srgbClr val="C00000"/>
              </a:solidFill>
              <a:latin typeface="Calibri" panose="020F0502020204030204" pitchFamily="34" charset="0"/>
              <a:cs typeface="Calibri" panose="020F0502020204030204" pitchFamily="34" charset="0"/>
            </a:endParaRPr>
          </a:p>
        </p:txBody>
      </p:sp>
      <p:sp>
        <p:nvSpPr>
          <p:cNvPr id="5" name="Rectangle 4"/>
          <p:cNvSpPr/>
          <p:nvPr/>
        </p:nvSpPr>
        <p:spPr>
          <a:xfrm>
            <a:off x="170435"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6" name="Rectangle 5"/>
          <p:cNvSpPr/>
          <p:nvPr/>
        </p:nvSpPr>
        <p:spPr>
          <a:xfrm>
            <a:off x="168234" y="2648930"/>
            <a:ext cx="756938"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$and</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186269"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8234" y="4459071"/>
            <a:ext cx="71846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$not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86269"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41514" y="5498070"/>
            <a:ext cx="885008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 job: {$not: {$eq</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a:t>
            </a:r>
          </a:p>
        </p:txBody>
      </p:sp>
      <p:sp>
        <p:nvSpPr>
          <p:cNvPr id="3" name="Rectangle 2"/>
          <p:cNvSpPr/>
          <p:nvPr/>
        </p:nvSpPr>
        <p:spPr>
          <a:xfrm>
            <a:off x="141514" y="1773699"/>
            <a:ext cx="882336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db.emp.find({$or: [{job</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'salesman</a:t>
            </a:r>
            <a:r>
              <a:rPr lang="en-US" sz="2200" dirty="0">
                <a:solidFill>
                  <a:srgbClr val="FC6F0D"/>
                </a:solidFill>
                <a:latin typeface="Calibri" panose="020F0502020204030204" pitchFamily="34" charset="0"/>
                <a:cs typeface="Calibri" panose="020F0502020204030204" pitchFamily="34" charset="0"/>
              </a:rPr>
              <a:t>'}]})</a:t>
            </a:r>
          </a:p>
        </p:txBody>
      </p:sp>
      <p:sp>
        <p:nvSpPr>
          <p:cNvPr id="7" name="Rectangle 6"/>
          <p:cNvSpPr/>
          <p:nvPr/>
        </p:nvSpPr>
        <p:spPr>
          <a:xfrm>
            <a:off x="108857" y="3607715"/>
            <a:ext cx="88560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db.emp.find({$and: [{job:'manager'}, {sal:3400}]})</a:t>
            </a:r>
          </a:p>
        </p:txBody>
      </p:sp>
    </p:spTree>
    <p:extLst>
      <p:ext uri="{BB962C8B-B14F-4D97-AF65-F5344CB8AC3E}">
        <p14:creationId xmlns="" xmlns:p14="http://schemas.microsoft.com/office/powerpoint/2010/main" val="123665132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419100" y="2861955"/>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b="1" i="1" dirty="0">
                <a:solidFill>
                  <a:srgbClr val="222222"/>
                </a:solidFill>
                <a:latin typeface="arial" panose="020B0604020202020204" pitchFamily="34" charset="0"/>
              </a:rPr>
              <a:t>ObjectId</a:t>
            </a:r>
            <a:r>
              <a:rPr lang="en-US" dirty="0">
                <a:solidFill>
                  <a:srgbClr val="222222"/>
                </a:solidFill>
                <a:latin typeface="arial" panose="020B0604020202020204" pitchFamily="34" charset="0"/>
              </a:rPr>
              <a:t> class is the default primary key for a MongoDB document and is usually found in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in an inserted document.</a:t>
            </a:r>
            <a:endParaRPr lang="en-US" dirty="0"/>
          </a:p>
        </p:txBody>
      </p:sp>
      <p:sp>
        <p:nvSpPr>
          <p:cNvPr id="5" name="Rectangle 4"/>
          <p:cNvSpPr/>
          <p:nvPr/>
        </p:nvSpPr>
        <p:spPr>
          <a:xfrm>
            <a:off x="419100" y="3958895"/>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 xmlns:p14="http://schemas.microsoft.com/office/powerpoint/2010/main" val="72998123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49189" y="762002"/>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ObjectId()</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5"/>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ObjectId()</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21919421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show databases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Print a list of all available databases.</a:t>
            </a:r>
            <a:endParaRPr lang="en-US" dirty="0"/>
          </a:p>
        </p:txBody>
      </p:sp>
    </p:spTree>
    <p:extLst>
      <p:ext uri="{BB962C8B-B14F-4D97-AF65-F5344CB8AC3E}">
        <p14:creationId xmlns="" xmlns:p14="http://schemas.microsoft.com/office/powerpoint/2010/main" val="12858042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show database</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9" y="762000"/>
            <a:ext cx="8845624" cy="369332"/>
          </a:xfrm>
          <a:prstGeom prst="rect">
            <a:avLst/>
          </a:prstGeom>
        </p:spPr>
        <p:txBody>
          <a:bodyPr wrap="square">
            <a:spAutoFit/>
          </a:bodyPr>
          <a:lstStyle/>
          <a:p>
            <a:r>
              <a:rPr lang="en-US" dirty="0"/>
              <a:t>Print a list of all databases on the </a:t>
            </a:r>
            <a:r>
              <a:rPr lang="en-US" dirty="0" smtClean="0"/>
              <a:t>server.</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149189"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a:t>
            </a:r>
            <a:r>
              <a:rPr lang="en-US" dirty="0" smtClean="0">
                <a:solidFill>
                  <a:srgbClr val="049DC8"/>
                </a:solidFill>
                <a:latin typeface="Consolas" panose="020B0609020204030204" pitchFamily="49" charset="0"/>
                <a:cs typeface="Calibri" panose="020F0502020204030204" pitchFamily="34" charset="0"/>
              </a:rPr>
              <a:t> { dbs | databases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9189" y="1835382"/>
            <a:ext cx="8551223"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dbs</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show databases	   </a:t>
            </a:r>
            <a:r>
              <a:rPr lang="en-US" sz="2200" dirty="0" smtClean="0">
                <a:solidFill>
                  <a:srgbClr val="00B050"/>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Returns: </a:t>
            </a:r>
            <a:r>
              <a:rPr lang="en-US" sz="2200" dirty="0" smtClean="0">
                <a:solidFill>
                  <a:srgbClr val="00B050"/>
                </a:solidFill>
                <a:latin typeface="Calibri" panose="020F0502020204030204" pitchFamily="34" charset="0"/>
                <a:cs typeface="Calibri" panose="020F0502020204030204" pitchFamily="34" charset="0"/>
              </a:rPr>
              <a:t>all database </a:t>
            </a:r>
            <a:r>
              <a:rPr lang="en-US" sz="2200" dirty="0">
                <a:solidFill>
                  <a:srgbClr val="00B050"/>
                </a:solidFill>
                <a:latin typeface="Calibri" panose="020F0502020204030204" pitchFamily="34" charset="0"/>
                <a:cs typeface="Calibri" panose="020F0502020204030204" pitchFamily="34" charset="0"/>
              </a:rPr>
              <a:t>name.</a:t>
            </a:r>
            <a:endParaRPr lang="en-US" sz="2200" dirty="0" smtClean="0">
              <a:solidFill>
                <a:srgbClr val="FC6F0D"/>
              </a:solidFill>
              <a:latin typeface="Calibri" panose="020F0502020204030204" pitchFamily="34" charset="0"/>
              <a:cs typeface="Calibri" panose="020F0502020204030204" pitchFamily="34" charset="0"/>
            </a:endParaRPr>
          </a:p>
        </p:txBody>
      </p:sp>
      <p:sp>
        <p:nvSpPr>
          <p:cNvPr id="10" name="Rectangle 9"/>
          <p:cNvSpPr/>
          <p:nvPr/>
        </p:nvSpPr>
        <p:spPr>
          <a:xfrm>
            <a:off x="149189"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49188" y="3787049"/>
            <a:ext cx="8610600"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a:t>
            </a:r>
          </a:p>
          <a:p>
            <a:r>
              <a:rPr lang="en-US" sz="2200" dirty="0" smtClean="0">
                <a:solidFill>
                  <a:srgbClr val="FC6F0D"/>
                </a:solidFill>
                <a:latin typeface="Calibri" panose="020F0502020204030204" pitchFamily="34" charset="0"/>
                <a:cs typeface="Calibri" panose="020F0502020204030204" pitchFamily="34" charset="0"/>
              </a:rPr>
              <a:t>db.getName()	</a:t>
            </a:r>
            <a:r>
              <a:rPr lang="en-US" sz="2200" dirty="0">
                <a:solidFill>
                  <a:srgbClr val="00B050"/>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 </a:t>
            </a:r>
            <a:r>
              <a:rPr lang="en-US" sz="2200" dirty="0">
                <a:solidFill>
                  <a:srgbClr val="00B050"/>
                </a:solidFill>
                <a:latin typeface="Calibri" panose="020F0502020204030204" pitchFamily="34" charset="0"/>
                <a:cs typeface="Calibri" panose="020F0502020204030204" pitchFamily="34" charset="0"/>
              </a:rPr>
              <a:t>Returns: the current database 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359521156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use database</a:t>
            </a:r>
            <a:endParaRPr lang="en-US" dirty="0"/>
          </a:p>
        </p:txBody>
      </p:sp>
      <p:sp>
        <p:nvSpPr>
          <p:cNvPr id="3" name="Rectangle 2"/>
          <p:cNvSpPr/>
          <p:nvPr/>
        </p:nvSpPr>
        <p:spPr>
          <a:xfrm>
            <a:off x="419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Switch current database to &lt;db&gt;. The mongo shell variable db is set to the current database.</a:t>
            </a:r>
            <a:endParaRPr lang="en-US" dirty="0"/>
          </a:p>
        </p:txBody>
      </p:sp>
      <p:sp>
        <p:nvSpPr>
          <p:cNvPr id="4" name="Rectangle 3"/>
          <p:cNvSpPr/>
          <p:nvPr/>
        </p:nvSpPr>
        <p:spPr>
          <a:xfrm>
            <a:off x="228600" y="76202"/>
            <a:ext cx="8686800" cy="646331"/>
          </a:xfrm>
          <a:prstGeom prst="rect">
            <a:avLst/>
          </a:prstGeom>
        </p:spPr>
        <p:txBody>
          <a:bodyPr wrap="square">
            <a:spAutoFit/>
          </a:bodyPr>
          <a:lstStyle/>
          <a:p>
            <a:pPr algn="just"/>
            <a:r>
              <a:rPr lang="en-US" dirty="0">
                <a:solidFill>
                  <a:schemeClr val="accent4">
                    <a:lumMod val="50000"/>
                  </a:schemeClr>
                </a:solidFill>
                <a:latin typeface="Arial" panose="020B0604020202020204" pitchFamily="34" charset="0"/>
              </a:rPr>
              <a:t>To access an element of an array by the zero-based index position, concatenate the array name with the dot (.) and zero-based index position, and enclose in quotes</a:t>
            </a:r>
            <a:endParaRPr lang="en-US" dirty="0">
              <a:solidFill>
                <a:schemeClr val="accent4">
                  <a:lumMod val="50000"/>
                </a:schemeClr>
              </a:solidFill>
            </a:endParaRPr>
          </a:p>
        </p:txBody>
      </p:sp>
    </p:spTree>
    <p:extLst>
      <p:ext uri="{BB962C8B-B14F-4D97-AF65-F5344CB8AC3E}">
        <p14:creationId xmlns="" xmlns:p14="http://schemas.microsoft.com/office/powerpoint/2010/main" val="290733456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90500" y="762002"/>
            <a:ext cx="8763000" cy="769441"/>
          </a:xfrm>
          <a:prstGeom prst="rect">
            <a:avLst/>
          </a:prstGeom>
        </p:spPr>
        <p:txBody>
          <a:bodyPr wrap="square">
            <a:spAutoFit/>
          </a:bodyPr>
          <a:lstStyle/>
          <a:p>
            <a:r>
              <a:rPr lang="en-IN" sz="2200" b="1" i="1" dirty="0">
                <a:solidFill>
                  <a:srgbClr val="006C86"/>
                </a:solidFill>
              </a:rPr>
              <a:t>Big</a:t>
            </a:r>
            <a:r>
              <a:rPr lang="en-IN" sz="2200" dirty="0">
                <a:solidFill>
                  <a:srgbClr val="006C86"/>
                </a:solidFill>
              </a:rPr>
              <a:t> </a:t>
            </a:r>
            <a:r>
              <a:rPr lang="en-IN" sz="2200" b="1" i="1" dirty="0">
                <a:solidFill>
                  <a:srgbClr val="006C86"/>
                </a:solidFill>
              </a:rPr>
              <a:t>data</a:t>
            </a:r>
            <a:r>
              <a:rPr lang="en-IN" sz="2200" dirty="0">
                <a:solidFill>
                  <a:srgbClr val="006C86"/>
                </a:solidFill>
              </a:rPr>
              <a:t> is a term that describes the large volume of data – both structured and unstructured</a:t>
            </a:r>
          </a:p>
        </p:txBody>
      </p:sp>
      <p:sp>
        <p:nvSpPr>
          <p:cNvPr id="3" name="Rectangle 2"/>
          <p:cNvSpPr/>
          <p:nvPr/>
        </p:nvSpPr>
        <p:spPr>
          <a:xfrm>
            <a:off x="223157" y="1981202"/>
            <a:ext cx="8730343" cy="646331"/>
          </a:xfrm>
          <a:prstGeom prst="rect">
            <a:avLst/>
          </a:prstGeom>
        </p:spPr>
        <p:txBody>
          <a:bodyPr wrap="square">
            <a:spAutoFit/>
          </a:bodyPr>
          <a:lstStyle/>
          <a:p>
            <a:r>
              <a:rPr lang="en-US" dirty="0">
                <a:solidFill>
                  <a:schemeClr val="accent4">
                    <a:lumMod val="50000"/>
                  </a:schemeClr>
                </a:solidFill>
              </a:rPr>
              <a:t>Big data is often characterized by the 3Vs: the extreme volume of data, the wide variety of data types and the velocity at which the data must be processed.</a:t>
            </a:r>
          </a:p>
        </p:txBody>
      </p:sp>
    </p:spTree>
    <p:extLst>
      <p:ext uri="{BB962C8B-B14F-4D97-AF65-F5344CB8AC3E}">
        <p14:creationId xmlns="" xmlns:p14="http://schemas.microsoft.com/office/powerpoint/2010/main" val="24383497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49189" y="762001"/>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287978" y="2560768"/>
            <a:ext cx="85512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use db1</a:t>
            </a:r>
          </a:p>
        </p:txBody>
      </p:sp>
    </p:spTree>
    <p:extLst>
      <p:ext uri="{BB962C8B-B14F-4D97-AF65-F5344CB8AC3E}">
        <p14:creationId xmlns="" xmlns:p14="http://schemas.microsoft.com/office/powerpoint/2010/main" val="13897597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mongoimport</a:t>
            </a:r>
            <a:endParaRPr lang="en-US" dirty="0"/>
          </a:p>
        </p:txBody>
      </p:sp>
      <p:sp>
        <p:nvSpPr>
          <p:cNvPr id="3" name="Rectangle 2"/>
          <p:cNvSpPr/>
          <p:nvPr/>
        </p:nvSpPr>
        <p:spPr>
          <a:xfrm>
            <a:off x="419100" y="2861955"/>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mongoimport tool imports content from an Extended JSON, CSV, or TSV export created by mongoexport, or another third-party export tool.</a:t>
            </a:r>
            <a:endParaRPr lang="en-US" dirty="0"/>
          </a:p>
        </p:txBody>
      </p:sp>
    </p:spTree>
    <p:extLst>
      <p:ext uri="{BB962C8B-B14F-4D97-AF65-F5344CB8AC3E}">
        <p14:creationId xmlns="" xmlns:p14="http://schemas.microsoft.com/office/powerpoint/2010/main" val="182987902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7" name="Rectangle 6"/>
          <p:cNvSpPr/>
          <p:nvPr/>
        </p:nvSpPr>
        <p:spPr>
          <a:xfrm>
            <a:off x="149189" y="762001"/>
            <a:ext cx="8845624" cy="646331"/>
          </a:xfrm>
          <a:prstGeom prst="rect">
            <a:avLst/>
          </a:prstGeom>
        </p:spPr>
        <p:txBody>
          <a:bodyPr wrap="square">
            <a:spAutoFit/>
          </a:bodyPr>
          <a:lstStyle/>
          <a:p>
            <a:r>
              <a:rPr lang="en-IN" dirty="0"/>
              <a:t>The </a:t>
            </a:r>
            <a:r>
              <a:rPr lang="en-IN" b="1" i="1" dirty="0">
                <a:solidFill>
                  <a:srgbClr val="036883"/>
                </a:solidFill>
              </a:rPr>
              <a:t>mongoimport</a:t>
            </a:r>
            <a:r>
              <a:rPr lang="en-IN" dirty="0"/>
              <a:t> tool imports content from an Extended JSON, CSV, or TSV export created by </a:t>
            </a:r>
            <a:r>
              <a:rPr lang="en-IN" b="1" i="1" dirty="0">
                <a:solidFill>
                  <a:srgbClr val="036883"/>
                </a:solidFill>
              </a:rPr>
              <a:t>mongoexport</a:t>
            </a:r>
            <a:r>
              <a:rPr lang="en-IN" dirty="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mongoimport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--file&gt;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8" y="2560768"/>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mongoimport  </a:t>
            </a:r>
            <a:r>
              <a:rPr lang="fr-FR" sz="2200" dirty="0">
                <a:solidFill>
                  <a:srgbClr val="FC6F0D"/>
                </a:solidFill>
                <a:latin typeface="Calibri" panose="020F0502020204030204" pitchFamily="34" charset="0"/>
                <a:cs typeface="Calibri" panose="020F0502020204030204" pitchFamily="34" charset="0"/>
              </a:rPr>
              <a:t>--host </a:t>
            </a:r>
            <a:r>
              <a:rPr lang="fr-FR" sz="2200" dirty="0" smtClean="0">
                <a:solidFill>
                  <a:srgbClr val="FC6F0D"/>
                </a:solidFill>
                <a:latin typeface="Calibri" panose="020F0502020204030204" pitchFamily="34" charset="0"/>
                <a:cs typeface="Calibri" panose="020F0502020204030204" pitchFamily="34" charset="0"/>
              </a:rPr>
              <a:t>192.168.0.3 </a:t>
            </a:r>
            <a:r>
              <a:rPr lang="fr-FR" sz="2200" dirty="0">
                <a:solidFill>
                  <a:srgbClr val="FC6F0D"/>
                </a:solidFill>
                <a:latin typeface="Calibri" panose="020F0502020204030204" pitchFamily="34" charset="0"/>
                <a:cs typeface="Calibri" panose="020F0502020204030204" pitchFamily="34" charset="0"/>
              </a:rPr>
              <a:t>--port 27017  --db </a:t>
            </a:r>
            <a:r>
              <a:rPr lang="fr-FR" sz="2200" dirty="0" smtClean="0">
                <a:solidFill>
                  <a:srgbClr val="FC6F0D"/>
                </a:solidFill>
                <a:latin typeface="Calibri" panose="020F0502020204030204" pitchFamily="34" charset="0"/>
                <a:cs typeface="Calibri" panose="020F0502020204030204" pitchFamily="34" charset="0"/>
              </a:rPr>
              <a:t>db1 </a:t>
            </a:r>
            <a:r>
              <a:rPr lang="fr-FR" sz="2200" dirty="0">
                <a:solidFill>
                  <a:srgbClr val="FC6F0D"/>
                </a:solidFill>
                <a:latin typeface="Calibri" panose="020F0502020204030204" pitchFamily="34" charset="0"/>
                <a:cs typeface="Calibri" panose="020F0502020204030204" pitchFamily="34" charset="0"/>
              </a:rPr>
              <a:t>--collection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file </a:t>
            </a:r>
            <a:r>
              <a:rPr lang="fr-FR" sz="2200" dirty="0" smtClean="0">
                <a:solidFill>
                  <a:srgbClr val="FC6F0D"/>
                </a:solidFill>
                <a:latin typeface="Calibri" panose="020F0502020204030204" pitchFamily="34" charset="0"/>
                <a:cs typeface="Calibri" panose="020F0502020204030204" pitchFamily="34" charset="0"/>
              </a:rPr>
              <a:t>"d:\emp.json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16941805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7" name="Rectangle 6"/>
          <p:cNvSpPr/>
          <p:nvPr/>
        </p:nvSpPr>
        <p:spPr>
          <a:xfrm>
            <a:off x="149189" y="762001"/>
            <a:ext cx="8845624" cy="646331"/>
          </a:xfrm>
          <a:prstGeom prst="rect">
            <a:avLst/>
          </a:prstGeom>
        </p:spPr>
        <p:txBody>
          <a:bodyPr wrap="square">
            <a:spAutoFit/>
          </a:bodyPr>
          <a:lstStyle/>
          <a:p>
            <a:r>
              <a:rPr lang="en-IN" dirty="0"/>
              <a:t>The </a:t>
            </a:r>
            <a:r>
              <a:rPr lang="en-IN" b="1" i="1" dirty="0">
                <a:solidFill>
                  <a:srgbClr val="036883"/>
                </a:solidFill>
              </a:rPr>
              <a:t>mongoimport</a:t>
            </a:r>
            <a:r>
              <a:rPr lang="en-IN" dirty="0"/>
              <a:t> tool imports content from an Extended JSON, CSV, or TSV export created by </a:t>
            </a:r>
            <a:r>
              <a:rPr lang="en-IN" b="1" i="1" dirty="0">
                <a:solidFill>
                  <a:srgbClr val="036883"/>
                </a:solidFill>
              </a:rPr>
              <a:t>mongoexport</a:t>
            </a:r>
            <a:r>
              <a:rPr lang="en-IN" dirty="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mongoimport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a:t>
            </a:r>
            <a:r>
              <a:rPr lang="en-US" dirty="0">
                <a:solidFill>
                  <a:srgbClr val="049DC8"/>
                </a:solidFill>
                <a:latin typeface="Consolas" panose="020B0609020204030204" pitchFamily="49" charset="0"/>
                <a:cs typeface="Calibri" panose="020F0502020204030204" pitchFamily="34" charset="0"/>
              </a:rPr>
              <a:t> &lt; --type csv &gt; &lt; </a:t>
            </a:r>
            <a:r>
              <a:rPr lang="en-US" dirty="0" smtClean="0">
                <a:solidFill>
                  <a:srgbClr val="049DC8"/>
                </a:solidFill>
                <a:latin typeface="Consolas" panose="020B0609020204030204" pitchFamily="49" charset="0"/>
                <a:cs typeface="Calibri" panose="020F0502020204030204" pitchFamily="34" charset="0"/>
              </a:rPr>
              <a:t>--collection &gt;  &lt; --file&gt; &lt; --</a:t>
            </a:r>
            <a:r>
              <a:rPr lang="en-US">
                <a:solidFill>
                  <a:srgbClr val="049DC8"/>
                </a:solidFill>
                <a:latin typeface="Consolas" panose="020B0609020204030204" pitchFamily="49" charset="0"/>
                <a:cs typeface="Calibri" panose="020F0502020204030204" pitchFamily="34" charset="0"/>
              </a:rPr>
              <a:t>fields "</a:t>
            </a:r>
            <a:r>
              <a:rPr lang="en-US" smtClean="0">
                <a:solidFill>
                  <a:srgbClr val="049DC8"/>
                </a:solidFill>
                <a:latin typeface="Consolas" panose="020B0609020204030204" pitchFamily="49" charset="0"/>
                <a:cs typeface="Calibri" panose="020F0502020204030204" pitchFamily="34" charset="0"/>
              </a:rPr>
              <a:t>Field-List</a:t>
            </a:r>
            <a:r>
              <a:rPr lang="en-US" dirty="0" smtClean="0">
                <a:solidFill>
                  <a:srgbClr val="049DC8"/>
                </a:solidFill>
                <a:latin typeface="Consolas" panose="020B0609020204030204" pitchFamily="49" charset="0"/>
                <a:cs typeface="Calibri" panose="020F0502020204030204" pitchFamily="34" charset="0"/>
              </a:rPr>
              <a:t>"&gt;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296389" y="4267200"/>
            <a:ext cx="8551223" cy="1446550"/>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mongoimport --db db1 --collection o --type csv  --file d:\o.csv --fields "EMPNO.int(32), ENAME.string(), JOB.string(), MGR.int32</a:t>
            </a:r>
            <a:r>
              <a:rPr lang="en-US" sz="2200" dirty="0" smtClean="0">
                <a:solidFill>
                  <a:srgbClr val="FC6F0D"/>
                </a:solidFill>
                <a:latin typeface="Calibri" panose="020F0502020204030204" pitchFamily="34" charset="0"/>
                <a:cs typeface="Calibri" panose="020F0502020204030204" pitchFamily="34" charset="0"/>
              </a:rPr>
              <a:t>(), HIREDATE.date(2006-01-02</a:t>
            </a:r>
            <a:r>
              <a:rPr lang="en-US" sz="2200" dirty="0">
                <a:solidFill>
                  <a:srgbClr val="FC6F0D"/>
                </a:solidFill>
                <a:latin typeface="Calibri" panose="020F0502020204030204" pitchFamily="34" charset="0"/>
                <a:cs typeface="Calibri" panose="020F0502020204030204" pitchFamily="34" charset="0"/>
              </a:rPr>
              <a:t>), SAL.int32(), COMM.int32(), DEPTNO.int32</a:t>
            </a:r>
            <a:r>
              <a:rPr lang="en-US" sz="2200" dirty="0" smtClean="0">
                <a:solidFill>
                  <a:srgbClr val="FC6F0D"/>
                </a:solidFill>
                <a:latin typeface="Calibri" panose="020F0502020204030204" pitchFamily="34" charset="0"/>
                <a:cs typeface="Calibri" panose="020F0502020204030204" pitchFamily="34" charset="0"/>
              </a:rPr>
              <a:t>(), BONUSID.int32</a:t>
            </a:r>
            <a:r>
              <a:rPr lang="en-US" sz="2200" dirty="0">
                <a:solidFill>
                  <a:srgbClr val="FC6F0D"/>
                </a:solidFill>
                <a:latin typeface="Calibri" panose="020F0502020204030204" pitchFamily="34" charset="0"/>
                <a:cs typeface="Calibri" panose="020F0502020204030204" pitchFamily="34" charset="0"/>
              </a:rPr>
              <a:t>(), USERNAME.string(), PWD.string()"</a:t>
            </a:r>
          </a:p>
        </p:txBody>
      </p:sp>
      <p:sp>
        <p:nvSpPr>
          <p:cNvPr id="3" name="Rectangle 2"/>
          <p:cNvSpPr/>
          <p:nvPr/>
        </p:nvSpPr>
        <p:spPr>
          <a:xfrm>
            <a:off x="287977" y="2558112"/>
            <a:ext cx="8534399" cy="110799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mongoimport --host 192.168.100.20 --port 27017  --db db1 --collection o --type csv  --file d:\o.csv --fields "EMPNO, ENAME, JOB, MGR,HIREDATE, SAL, COMM, DEPTNO,BONUSID, USERNAME, PWD"</a:t>
            </a:r>
          </a:p>
        </p:txBody>
      </p:sp>
    </p:spTree>
    <p:extLst>
      <p:ext uri="{BB962C8B-B14F-4D97-AF65-F5344CB8AC3E}">
        <p14:creationId xmlns="" xmlns:p14="http://schemas.microsoft.com/office/powerpoint/2010/main" val="10221646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mongoexport</a:t>
            </a:r>
            <a:endParaRPr lang="en-US" dirty="0"/>
          </a:p>
        </p:txBody>
      </p:sp>
      <p:sp>
        <p:nvSpPr>
          <p:cNvPr id="3" name="Rectangle 2"/>
          <p:cNvSpPr/>
          <p:nvPr/>
        </p:nvSpPr>
        <p:spPr>
          <a:xfrm>
            <a:off x="419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mongoexport is a utility that produces a JSON or CSV export of data stored in a MongoDB instance.</a:t>
            </a:r>
            <a:endParaRPr lang="en-US" dirty="0"/>
          </a:p>
        </p:txBody>
      </p:sp>
    </p:spTree>
    <p:extLst>
      <p:ext uri="{BB962C8B-B14F-4D97-AF65-F5344CB8AC3E}">
        <p14:creationId xmlns="" xmlns:p14="http://schemas.microsoft.com/office/powerpoint/2010/main" val="169071542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49189" y="762001"/>
            <a:ext cx="8845624" cy="646331"/>
          </a:xfrm>
          <a:prstGeom prst="rect">
            <a:avLst/>
          </a:prstGeom>
        </p:spPr>
        <p:txBody>
          <a:bodyPr wrap="square">
            <a:spAutoFit/>
          </a:bodyPr>
          <a:lstStyle/>
          <a:p>
            <a:r>
              <a:rPr lang="en-US" b="1" i="1" dirty="0">
                <a:solidFill>
                  <a:srgbClr val="036883"/>
                </a:solidFill>
              </a:rPr>
              <a:t>mongoexport</a:t>
            </a:r>
            <a:r>
              <a:rPr lang="en-US" dirty="0"/>
              <a:t> is a utility that produces a JSON or CSV export of data stored in a MongoDB instance.</a:t>
            </a:r>
            <a:r>
              <a:rPr lang="en-IN" dirty="0" smtClean="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mongoexport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--out &gt;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8" y="2560768"/>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mongoexport  </a:t>
            </a:r>
            <a:r>
              <a:rPr lang="fr-FR" sz="2200" dirty="0">
                <a:solidFill>
                  <a:srgbClr val="FC6F0D"/>
                </a:solidFill>
                <a:latin typeface="Calibri" panose="020F0502020204030204" pitchFamily="34" charset="0"/>
                <a:cs typeface="Calibri" panose="020F0502020204030204" pitchFamily="34" charset="0"/>
              </a:rPr>
              <a:t>--host "192.168.0.3" --port 27017  --db "db1" --collection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out </a:t>
            </a:r>
            <a:r>
              <a:rPr lang="fr-FR" sz="2200" dirty="0" smtClean="0">
                <a:solidFill>
                  <a:srgbClr val="FC6F0D"/>
                </a:solidFill>
                <a:latin typeface="Calibri" panose="020F0502020204030204" pitchFamily="34" charset="0"/>
                <a:cs typeface="Calibri" panose="020F0502020204030204" pitchFamily="34" charset="0"/>
              </a:rPr>
              <a:t>"d:\e.json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260573964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new Date()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 xmlns:p14="http://schemas.microsoft.com/office/powerpoint/2010/main" val="6891180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9" y="762002"/>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var variable_name = new Date()</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5"/>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Date()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90913145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r>
              <a:rPr lang="en-IN" dirty="0" smtClean="0"/>
              <a:t>()</a:t>
            </a:r>
            <a:endParaRPr lang="en-US" dirty="0"/>
          </a:p>
        </p:txBody>
      </p:sp>
      <p:sp>
        <p:nvSpPr>
          <p:cNvPr id="3" name="Rectangle 2"/>
          <p:cNvSpPr/>
          <p:nvPr/>
        </p:nvSpPr>
        <p:spPr>
          <a:xfrm>
            <a:off x="419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an array containing the names of all collections and views in the current database.</a:t>
            </a:r>
            <a:endParaRPr lang="en-US" dirty="0"/>
          </a:p>
        </p:txBody>
      </p:sp>
    </p:spTree>
    <p:extLst>
      <p:ext uri="{BB962C8B-B14F-4D97-AF65-F5344CB8AC3E}">
        <p14:creationId xmlns="" xmlns:p14="http://schemas.microsoft.com/office/powerpoint/2010/main" val="33236734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49189"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9" y="1383968"/>
            <a:ext cx="88456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9" y="24384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collection</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db.getCollectionNames</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 xmlns:p14="http://schemas.microsoft.com/office/powerpoint/2010/main" val="10663557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49189" y="762001"/>
            <a:ext cx="8845624" cy="2585323"/>
          </a:xfrm>
          <a:prstGeom prst="rect">
            <a:avLst/>
          </a:prstGeom>
        </p:spPr>
        <p:txBody>
          <a:bodyPr wrap="square">
            <a:spAutoFit/>
          </a:bodyPr>
          <a:lstStyle/>
          <a:p>
            <a:r>
              <a:rPr lang="en-US" b="1" dirty="0"/>
              <a:t>3Vs (volume, variety and velocity)</a:t>
            </a:r>
            <a:r>
              <a:rPr lang="en-US" dirty="0"/>
              <a:t> are three defining properties or dimensions of big data.</a:t>
            </a:r>
          </a:p>
          <a:p>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Volume </a:t>
            </a:r>
            <a:r>
              <a:rPr lang="en-US" dirty="0">
                <a:solidFill>
                  <a:srgbClr val="036883"/>
                </a:solidFill>
              </a:rPr>
              <a:t>refers to the amount of data. </a:t>
            </a:r>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Variety </a:t>
            </a:r>
            <a:r>
              <a:rPr lang="en-US" dirty="0">
                <a:solidFill>
                  <a:srgbClr val="036883"/>
                </a:solidFill>
              </a:rPr>
              <a:t>refers to the number of types of data.</a:t>
            </a:r>
          </a:p>
          <a:p>
            <a:pPr marL="285750" indent="-285750">
              <a:lnSpc>
                <a:spcPct val="200000"/>
              </a:lnSpc>
              <a:buFont typeface="Arial" panose="020B0604020202020204" pitchFamily="34" charset="0"/>
              <a:buChar char="•"/>
            </a:pPr>
            <a:r>
              <a:rPr lang="en-US" dirty="0">
                <a:solidFill>
                  <a:srgbClr val="036883"/>
                </a:solidFill>
              </a:rPr>
              <a:t>Velocity refers to the speed of data processing.</a:t>
            </a:r>
            <a:endParaRPr lang="en-IN" dirty="0">
              <a:solidFill>
                <a:srgbClr val="036883"/>
              </a:solidFill>
            </a:endParaRPr>
          </a:p>
        </p:txBody>
      </p:sp>
    </p:spTree>
    <p:extLst>
      <p:ext uri="{BB962C8B-B14F-4D97-AF65-F5344CB8AC3E}">
        <p14:creationId xmlns="" xmlns:p14="http://schemas.microsoft.com/office/powerpoint/2010/main" val="39517130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db.createCollection()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Creates a new collection or view.</a:t>
            </a:r>
            <a:endParaRPr lang="en-US" dirty="0"/>
          </a:p>
        </p:txBody>
      </p:sp>
    </p:spTree>
    <p:extLst>
      <p:ext uri="{BB962C8B-B14F-4D97-AF65-F5344CB8AC3E}">
        <p14:creationId xmlns="" xmlns:p14="http://schemas.microsoft.com/office/powerpoint/2010/main" val="228970032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76201" y="762001"/>
            <a:ext cx="8994812" cy="1477328"/>
          </a:xfrm>
          <a:prstGeom prst="rect">
            <a:avLst/>
          </a:prstGeom>
        </p:spPr>
        <p:txBody>
          <a:bodyPr wrap="square">
            <a:spAutoFit/>
          </a:bodyPr>
          <a:lstStyle/>
          <a:p>
            <a:r>
              <a:rPr lang="en-IN" b="1" i="1" dirty="0">
                <a:solidFill>
                  <a:srgbClr val="036883"/>
                </a:solidFill>
              </a:rPr>
              <a:t>Capped</a:t>
            </a:r>
            <a:r>
              <a:rPr lang="en-IN" dirty="0"/>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rPr>
              <a:t>MongoDB removes older documents if a collection reaches the maximum size limit before it reaches the maximum document count. </a:t>
            </a:r>
          </a:p>
        </p:txBody>
      </p:sp>
      <p:sp>
        <p:nvSpPr>
          <p:cNvPr id="8" name="Rectangle 7"/>
          <p:cNvSpPr/>
          <p:nvPr/>
        </p:nvSpPr>
        <p:spPr>
          <a:xfrm>
            <a:off x="149189" y="2472614"/>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db.createCollection(name, </a:t>
            </a:r>
            <a:r>
              <a:rPr lang="en-IN" dirty="0" smtClean="0">
                <a:solidFill>
                  <a:srgbClr val="049DC8"/>
                </a:solidFill>
                <a:latin typeface="Consolas" panose="020B0609020204030204" pitchFamily="49" charset="0"/>
                <a:cs typeface="Calibri" panose="020F0502020204030204" pitchFamily="34" charset="0"/>
              </a:rPr>
              <a:t>{ options1</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options2, ... })</a:t>
            </a:r>
            <a:endParaRPr lang="en-IN"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76201" y="4419602"/>
            <a:ext cx="8994812" cy="1169551"/>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db.createCollection("log</a:t>
            </a:r>
            <a:r>
              <a:rPr lang="en-IN" sz="2200" dirty="0" smtClean="0">
                <a:solidFill>
                  <a:srgbClr val="FC6F0D"/>
                </a:solidFill>
                <a:latin typeface="Calibri" panose="020F0502020204030204" pitchFamily="34" charset="0"/>
                <a:cs typeface="Calibri" panose="020F0502020204030204" pitchFamily="34" charset="0"/>
              </a:rPr>
              <a:t>");</a:t>
            </a:r>
          </a:p>
          <a:p>
            <a:endParaRPr lang="en-IN" sz="800" dirty="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db.createCollection("log", </a:t>
            </a:r>
            <a:r>
              <a:rPr lang="en-IN" sz="2200" dirty="0" smtClean="0">
                <a:solidFill>
                  <a:srgbClr val="FC6F0D"/>
                </a:solidFill>
                <a:latin typeface="Calibri" panose="020F0502020204030204" pitchFamily="34" charset="0"/>
                <a:cs typeface="Calibri" panose="020F0502020204030204" pitchFamily="34" charset="0"/>
              </a:rPr>
              <a:t>{ capped:true</a:t>
            </a:r>
            <a:r>
              <a:rPr lang="en-IN" sz="2200" dirty="0">
                <a:solidFill>
                  <a:srgbClr val="FC6F0D"/>
                </a:solidFill>
                <a:latin typeface="Calibri" panose="020F0502020204030204" pitchFamily="34" charset="0"/>
                <a:cs typeface="Calibri" panose="020F0502020204030204" pitchFamily="34" charset="0"/>
              </a:rPr>
              <a:t>, size:1, max:2});  </a:t>
            </a:r>
            <a:r>
              <a:rPr lang="en-IN" sz="2200" dirty="0" smtClean="0">
                <a:solidFill>
                  <a:srgbClr val="FC6F0D"/>
                </a:solidFill>
                <a:latin typeface="Calibri" panose="020F0502020204030204" pitchFamily="34" charset="0"/>
                <a:cs typeface="Calibri" panose="020F0502020204030204" pitchFamily="34" charset="0"/>
              </a:rPr>
              <a:t>  </a:t>
            </a:r>
            <a:r>
              <a:rPr lang="en-IN" dirty="0" smtClean="0">
                <a:solidFill>
                  <a:srgbClr val="00B050"/>
                </a:solidFill>
                <a:latin typeface="Calibri" panose="020F0502020204030204" pitchFamily="34" charset="0"/>
                <a:cs typeface="Calibri" panose="020F0502020204030204" pitchFamily="34" charset="0"/>
              </a:rPr>
              <a:t>// </a:t>
            </a:r>
            <a:r>
              <a:rPr lang="en-IN" dirty="0">
                <a:solidFill>
                  <a:srgbClr val="00B050"/>
                </a:solidFill>
                <a:latin typeface="Calibri" panose="020F0502020204030204" pitchFamily="34" charset="0"/>
                <a:cs typeface="Calibri" panose="020F0502020204030204" pitchFamily="34" charset="0"/>
              </a:rPr>
              <a:t>This command creates a collection named log with a maximum size of </a:t>
            </a:r>
            <a:r>
              <a:rPr lang="en-IN" dirty="0" smtClean="0">
                <a:solidFill>
                  <a:srgbClr val="00B050"/>
                </a:solidFill>
                <a:latin typeface="Calibri" panose="020F0502020204030204" pitchFamily="34" charset="0"/>
                <a:cs typeface="Calibri" panose="020F0502020204030204" pitchFamily="34" charset="0"/>
              </a:rPr>
              <a:t>1 byte </a:t>
            </a:r>
            <a:r>
              <a:rPr lang="en-IN" dirty="0">
                <a:solidFill>
                  <a:srgbClr val="00B050"/>
                </a:solidFill>
                <a:latin typeface="Calibri" panose="020F0502020204030204" pitchFamily="34" charset="0"/>
                <a:cs typeface="Calibri" panose="020F0502020204030204" pitchFamily="34" charset="0"/>
              </a:rPr>
              <a:t>and a maximum of </a:t>
            </a:r>
            <a:r>
              <a:rPr lang="en-IN" dirty="0" smtClean="0">
                <a:solidFill>
                  <a:srgbClr val="00B050"/>
                </a:solidFill>
                <a:latin typeface="Calibri" panose="020F0502020204030204" pitchFamily="34" charset="0"/>
                <a:cs typeface="Calibri" panose="020F0502020204030204" pitchFamily="34" charset="0"/>
              </a:rPr>
              <a:t>2 documents</a:t>
            </a:r>
            <a:r>
              <a:rPr lang="en-IN" dirty="0">
                <a:solidFill>
                  <a:srgbClr val="00B050"/>
                </a:solidFill>
                <a:latin typeface="Calibri" panose="020F0502020204030204" pitchFamily="34" charset="0"/>
                <a:cs typeface="Calibri" panose="020F0502020204030204" pitchFamily="34" charset="0"/>
              </a:rPr>
              <a:t>.</a:t>
            </a:r>
            <a:endParaRPr lang="en-US" dirty="0">
              <a:solidFill>
                <a:srgbClr val="00B050"/>
              </a:solidFill>
              <a:latin typeface="Calibri" panose="020F0502020204030204" pitchFamily="34" charset="0"/>
              <a:cs typeface="Calibri" panose="020F0502020204030204" pitchFamily="34" charset="0"/>
            </a:endParaRPr>
          </a:p>
        </p:txBody>
      </p:sp>
      <p:sp>
        <p:nvSpPr>
          <p:cNvPr id="3" name="Rectangle 2"/>
          <p:cNvSpPr/>
          <p:nvPr/>
        </p:nvSpPr>
        <p:spPr>
          <a:xfrm>
            <a:off x="147209" y="2943763"/>
            <a:ext cx="8768191" cy="1323439"/>
          </a:xfrm>
          <a:prstGeom prst="rect">
            <a:avLst/>
          </a:prstGeom>
        </p:spPr>
        <p:txBody>
          <a:bodyPr wrap="square">
            <a:spAutoFit/>
          </a:bodyPr>
          <a:lstStyle/>
          <a:p>
            <a:r>
              <a:rPr lang="en-US" dirty="0"/>
              <a:t>The options document contains the following fields</a:t>
            </a:r>
            <a:r>
              <a:rPr lang="en-US" dirty="0" smtClean="0"/>
              <a:t>:</a:t>
            </a:r>
          </a:p>
          <a:p>
            <a:endParaRPr lang="en-US" sz="800" dirty="0" smtClean="0"/>
          </a:p>
          <a:p>
            <a:pPr marL="285750" indent="-285750">
              <a:buFont typeface="Arial" panose="020B0604020202020204" pitchFamily="34" charset="0"/>
              <a:buChar char="•"/>
            </a:pPr>
            <a:r>
              <a:rPr lang="en-US" dirty="0">
                <a:solidFill>
                  <a:srgbClr val="036883"/>
                </a:solidFill>
              </a:rPr>
              <a:t>c</a:t>
            </a:r>
            <a:r>
              <a:rPr lang="en-US" dirty="0" smtClean="0">
                <a:solidFill>
                  <a:srgbClr val="036883"/>
                </a:solidFill>
              </a:rPr>
              <a:t>apped : boolean</a:t>
            </a:r>
            <a:endParaRPr lang="en-US" dirty="0">
              <a:solidFill>
                <a:srgbClr val="036883"/>
              </a:solidFill>
            </a:endParaRPr>
          </a:p>
          <a:p>
            <a:pPr marL="285750" indent="-285750">
              <a:buFont typeface="Arial" panose="020B0604020202020204" pitchFamily="34" charset="0"/>
              <a:buChar char="•"/>
            </a:pPr>
            <a:r>
              <a:rPr lang="en-US" dirty="0" smtClean="0">
                <a:solidFill>
                  <a:srgbClr val="036883"/>
                </a:solidFill>
              </a:rPr>
              <a:t>size : number</a:t>
            </a:r>
            <a:endParaRPr lang="en-US" dirty="0">
              <a:solidFill>
                <a:srgbClr val="036883"/>
              </a:solidFill>
            </a:endParaRPr>
          </a:p>
          <a:p>
            <a:pPr marL="285750" indent="-285750">
              <a:buFont typeface="Arial" panose="020B0604020202020204" pitchFamily="34" charset="0"/>
              <a:buChar char="•"/>
            </a:pPr>
            <a:r>
              <a:rPr lang="en-US" dirty="0">
                <a:solidFill>
                  <a:srgbClr val="036883"/>
                </a:solidFill>
              </a:rPr>
              <a:t>max </a:t>
            </a:r>
            <a:r>
              <a:rPr lang="en-US" dirty="0" smtClean="0">
                <a:solidFill>
                  <a:srgbClr val="036883"/>
                </a:solidFill>
              </a:rPr>
              <a:t>: number</a:t>
            </a:r>
            <a:endParaRPr lang="en-US" dirty="0">
              <a:solidFill>
                <a:srgbClr val="036883"/>
              </a:solidFill>
            </a:endParaRPr>
          </a:p>
        </p:txBody>
      </p:sp>
    </p:spTree>
    <p:extLst>
      <p:ext uri="{BB962C8B-B14F-4D97-AF65-F5344CB8AC3E}">
        <p14:creationId xmlns="" xmlns:p14="http://schemas.microsoft.com/office/powerpoint/2010/main" val="239915155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true if the collection is a capped collection, otherwise returns false.</a:t>
            </a:r>
            <a:endParaRPr lang="en-US" dirty="0"/>
          </a:p>
        </p:txBody>
      </p:sp>
    </p:spTree>
    <p:extLst>
      <p:ext uri="{BB962C8B-B14F-4D97-AF65-F5344CB8AC3E}">
        <p14:creationId xmlns="" xmlns:p14="http://schemas.microsoft.com/office/powerpoint/2010/main" val="61624462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76201" y="762000"/>
            <a:ext cx="8994812" cy="369332"/>
          </a:xfrm>
          <a:prstGeom prst="rect">
            <a:avLst/>
          </a:prstGeom>
        </p:spPr>
        <p:txBody>
          <a:bodyPr wrap="square">
            <a:spAutoFit/>
          </a:bodyPr>
          <a:lstStyle/>
          <a:p>
            <a:r>
              <a:rPr lang="en-US" dirty="0"/>
              <a:t>Returns true if the collection is a capped collection, otherwise returns false.</a:t>
            </a:r>
            <a:r>
              <a:rPr lang="en-IN" dirty="0"/>
              <a:t> </a:t>
            </a:r>
          </a:p>
        </p:txBody>
      </p:sp>
      <p:sp>
        <p:nvSpPr>
          <p:cNvPr id="8" name="Rectangle 7"/>
          <p:cNvSpPr/>
          <p:nvPr/>
        </p:nvSpPr>
        <p:spPr>
          <a:xfrm>
            <a:off x="149189" y="13716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db.collection.isCapped()</a:t>
            </a:r>
          </a:p>
        </p:txBody>
      </p:sp>
      <p:sp>
        <p:nvSpPr>
          <p:cNvPr id="2" name="Rectangle 1"/>
          <p:cNvSpPr/>
          <p:nvPr/>
        </p:nvSpPr>
        <p:spPr>
          <a:xfrm>
            <a:off x="149189" y="2099388"/>
            <a:ext cx="8845624" cy="430887"/>
          </a:xfrm>
          <a:prstGeom prst="rect">
            <a:avLst/>
          </a:prstGeom>
        </p:spPr>
        <p:txBody>
          <a:bodyPr wrap="square">
            <a:spAutoFit/>
          </a:bodyPr>
          <a:lstStyle/>
          <a:p>
            <a:r>
              <a:rPr lang="en-IN" sz="2200" dirty="0" smtClean="0">
                <a:solidFill>
                  <a:srgbClr val="FC6F0D"/>
                </a:solidFill>
                <a:latin typeface="Calibri" panose="020F0502020204030204" pitchFamily="34" charset="0"/>
                <a:cs typeface="Calibri" panose="020F0502020204030204" pitchFamily="34" charset="0"/>
              </a:rPr>
              <a:t>db.log.isCapped();</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166125159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db.getCollection()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 collection or a view object that is in the DB.</a:t>
            </a:r>
            <a:endParaRPr lang="en-US" dirty="0"/>
          </a:p>
        </p:txBody>
      </p:sp>
    </p:spTree>
    <p:extLst>
      <p:ext uri="{BB962C8B-B14F-4D97-AF65-F5344CB8AC3E}">
        <p14:creationId xmlns="" xmlns:p14="http://schemas.microsoft.com/office/powerpoint/2010/main" val="50186582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49189" y="762000"/>
            <a:ext cx="8845624" cy="369332"/>
          </a:xfrm>
          <a:prstGeom prst="rect">
            <a:avLst/>
          </a:prstGeom>
        </p:spPr>
        <p:txBody>
          <a:bodyPr wrap="square">
            <a:spAutoFit/>
          </a:bodyPr>
          <a:lstStyle/>
          <a:p>
            <a:r>
              <a:rPr lang="en-US" dirty="0" smtClean="0"/>
              <a:t>TODO</a:t>
            </a:r>
            <a:endParaRPr lang="en-IN" dirty="0"/>
          </a:p>
        </p:txBody>
      </p:sp>
      <p:sp>
        <p:nvSpPr>
          <p:cNvPr id="8" name="Rectangle 7"/>
          <p:cNvSpPr/>
          <p:nvPr/>
        </p:nvSpPr>
        <p:spPr>
          <a:xfrm>
            <a:off x="149189" y="1383966"/>
            <a:ext cx="884562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name</a:t>
            </a:r>
            <a:r>
              <a:rPr lang="en-US" dirty="0">
                <a:solidFill>
                  <a:srgbClr val="049DC8"/>
                </a:solidFill>
                <a:latin typeface="Consolas" panose="020B0609020204030204" pitchFamily="49" charset="0"/>
                <a:cs typeface="Calibri" panose="020F0502020204030204" pitchFamily="34" charset="0"/>
              </a:rPr>
              <a:t>')</a:t>
            </a:r>
          </a:p>
        </p:txBody>
      </p:sp>
      <p:sp>
        <p:nvSpPr>
          <p:cNvPr id="2" name="Rectangle 1"/>
          <p:cNvSpPr/>
          <p:nvPr/>
        </p:nvSpPr>
        <p:spPr>
          <a:xfrm>
            <a:off x="149189" y="2438402"/>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db.getCollection('emp').find();</a:t>
            </a:r>
          </a:p>
        </p:txBody>
      </p:sp>
    </p:spTree>
    <p:extLst>
      <p:ext uri="{BB962C8B-B14F-4D97-AF65-F5344CB8AC3E}">
        <p14:creationId xmlns="" xmlns:p14="http://schemas.microsoft.com/office/powerpoint/2010/main" val="207983646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 access another database without switching databases.</a:t>
            </a:r>
            <a:endParaRPr lang="en-US" dirty="0"/>
          </a:p>
        </p:txBody>
      </p:sp>
    </p:spTree>
    <p:extLst>
      <p:ext uri="{BB962C8B-B14F-4D97-AF65-F5344CB8AC3E}">
        <p14:creationId xmlns="" xmlns:p14="http://schemas.microsoft.com/office/powerpoint/2010/main" val="279094307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76201" y="762001"/>
            <a:ext cx="8994812"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49189" y="1535668"/>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db.getSiblingDB(&lt;database&gt;)</a:t>
            </a:r>
          </a:p>
        </p:txBody>
      </p:sp>
      <p:sp>
        <p:nvSpPr>
          <p:cNvPr id="2" name="Rectangle 1"/>
          <p:cNvSpPr/>
          <p:nvPr/>
        </p:nvSpPr>
        <p:spPr>
          <a:xfrm>
            <a:off x="149189" y="2099388"/>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db.getSiblingDB('db1').getCollectionNames();</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279474849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Renames a collection.</a:t>
            </a:r>
            <a:endParaRPr lang="en-US" dirty="0"/>
          </a:p>
        </p:txBody>
      </p:sp>
    </p:spTree>
    <p:extLst>
      <p:ext uri="{BB962C8B-B14F-4D97-AF65-F5344CB8AC3E}">
        <p14:creationId xmlns="" xmlns:p14="http://schemas.microsoft.com/office/powerpoint/2010/main" val="114202078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49189"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db.collection.renameCollection(target, dropTarget)</a:t>
            </a:r>
          </a:p>
        </p:txBody>
      </p:sp>
      <p:sp>
        <p:nvSpPr>
          <p:cNvPr id="2" name="Rectangle 1"/>
          <p:cNvSpPr/>
          <p:nvPr/>
        </p:nvSpPr>
        <p:spPr>
          <a:xfrm>
            <a:off x="149189" y="2404188"/>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db.emp.renameCollection</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'e</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 false);</a:t>
            </a:r>
          </a:p>
        </p:txBody>
      </p:sp>
      <p:sp>
        <p:nvSpPr>
          <p:cNvPr id="9" name="Rectangle 8"/>
          <p:cNvSpPr/>
          <p:nvPr/>
        </p:nvSpPr>
        <p:spPr>
          <a:xfrm>
            <a:off x="149189"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64033"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 xmlns:p14="http://schemas.microsoft.com/office/powerpoint/2010/main" val="18771330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6858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why NoSQL</a:t>
            </a:r>
            <a:endParaRPr lang="en-US" dirty="0"/>
          </a:p>
        </p:txBody>
      </p:sp>
      <p:pic>
        <p:nvPicPr>
          <p:cNvPr id="3" name="Picture 2"/>
          <p:cNvPicPr>
            <a:picLocks noChangeAspect="1"/>
          </p:cNvPicPr>
          <p:nvPr/>
        </p:nvPicPr>
        <p:blipFill>
          <a:blip r:embed="rId2"/>
          <a:stretch>
            <a:fillRect/>
          </a:stretch>
        </p:blipFill>
        <p:spPr>
          <a:xfrm>
            <a:off x="18836" y="1874123"/>
            <a:ext cx="9125165" cy="4145677"/>
          </a:xfrm>
          <a:prstGeom prst="rect">
            <a:avLst/>
          </a:prstGeom>
        </p:spPr>
      </p:pic>
    </p:spTree>
    <p:extLst>
      <p:ext uri="{BB962C8B-B14F-4D97-AF65-F5344CB8AC3E}">
        <p14:creationId xmlns="" xmlns:p14="http://schemas.microsoft.com/office/powerpoint/2010/main" val="139519933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419100" y="2861955"/>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collection or view from the database. The method also removes any indexes associated with the dropped collection.</a:t>
            </a:r>
            <a:endParaRPr lang="en-US" dirty="0"/>
          </a:p>
        </p:txBody>
      </p:sp>
    </p:spTree>
    <p:extLst>
      <p:ext uri="{BB962C8B-B14F-4D97-AF65-F5344CB8AC3E}">
        <p14:creationId xmlns="" xmlns:p14="http://schemas.microsoft.com/office/powerpoint/2010/main" val="123540666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49189"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db.collection.drop(&lt;options&gt;)</a:t>
            </a:r>
          </a:p>
        </p:txBody>
      </p:sp>
      <p:sp>
        <p:nvSpPr>
          <p:cNvPr id="2" name="Rectangle 1"/>
          <p:cNvSpPr/>
          <p:nvPr/>
        </p:nvSpPr>
        <p:spPr>
          <a:xfrm>
            <a:off x="149189" y="2404188"/>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db.emp.drop();</a:t>
            </a:r>
          </a:p>
        </p:txBody>
      </p:sp>
      <p:sp>
        <p:nvSpPr>
          <p:cNvPr id="9" name="Rectangle 8"/>
          <p:cNvSpPr/>
          <p:nvPr/>
        </p:nvSpPr>
        <p:spPr>
          <a:xfrm>
            <a:off x="149189" y="762002"/>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Tree>
    <p:extLst>
      <p:ext uri="{BB962C8B-B14F-4D97-AF65-F5344CB8AC3E}">
        <p14:creationId xmlns="" xmlns:p14="http://schemas.microsoft.com/office/powerpoint/2010/main" val="45899717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db.collection.find()</a:t>
            </a:r>
            <a:endParaRPr lang="en-US" dirty="0"/>
          </a:p>
        </p:txBody>
      </p:sp>
      <p:sp>
        <p:nvSpPr>
          <p:cNvPr id="3" name="Rectangle 2"/>
          <p:cNvSpPr/>
          <p:nvPr/>
        </p:nvSpPr>
        <p:spPr>
          <a:xfrm>
            <a:off x="419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
        <p:nvSpPr>
          <p:cNvPr id="4" name="Rectangle 3"/>
          <p:cNvSpPr/>
          <p:nvPr/>
        </p:nvSpPr>
        <p:spPr>
          <a:xfrm>
            <a:off x="419100" y="367838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rPr>
              <a:t>By default, mongo prints the first </a:t>
            </a:r>
            <a:r>
              <a:rPr lang="en-US" dirty="0" smtClean="0">
                <a:solidFill>
                  <a:srgbClr val="FF5A36"/>
                </a:solidFill>
              </a:rPr>
              <a:t>20 documents. </a:t>
            </a:r>
            <a:r>
              <a:rPr lang="en-US" dirty="0">
                <a:solidFill>
                  <a:srgbClr val="FF5A36"/>
                </a:solidFill>
              </a:rPr>
              <a:t>The mongo shell will prompt the user to “Type it” to continue iterating the next 20 results.</a:t>
            </a:r>
          </a:p>
        </p:txBody>
      </p:sp>
      <p:sp>
        <p:nvSpPr>
          <p:cNvPr id="6" name="Rectangle 5"/>
          <p:cNvSpPr/>
          <p:nvPr/>
        </p:nvSpPr>
        <p:spPr>
          <a:xfrm>
            <a:off x="397329" y="152402"/>
            <a:ext cx="8305800" cy="830997"/>
          </a:xfrm>
          <a:prstGeom prst="rect">
            <a:avLst/>
          </a:prstGeom>
        </p:spPr>
        <p:txBody>
          <a:bodyPr wrap="square">
            <a:spAutoFit/>
          </a:bodyPr>
          <a:lstStyle/>
          <a:p>
            <a:r>
              <a:rPr lang="en-US" sz="2000" u="sng" dirty="0" smtClean="0">
                <a:solidFill>
                  <a:srgbClr val="0070C0"/>
                </a:solidFill>
              </a:rPr>
              <a:t>Method</a:t>
            </a:r>
          </a:p>
          <a:p>
            <a:endParaRPr lang="en-US" sz="800" dirty="0" smtClean="0">
              <a:solidFill>
                <a:srgbClr val="DEB887"/>
              </a:solidFill>
            </a:endParaRPr>
          </a:p>
          <a:p>
            <a:r>
              <a:rPr lang="en-US" sz="2000" dirty="0" smtClean="0">
                <a:solidFill>
                  <a:srgbClr val="FF5A36"/>
                </a:solidFill>
              </a:rPr>
              <a:t>.</a:t>
            </a:r>
            <a:r>
              <a:rPr lang="en-US" sz="2000" dirty="0">
                <a:solidFill>
                  <a:srgbClr val="FF5A36"/>
                </a:solidFill>
              </a:rPr>
              <a:t>pretty()</a:t>
            </a:r>
          </a:p>
        </p:txBody>
      </p:sp>
    </p:spTree>
    <p:extLst>
      <p:ext uri="{BB962C8B-B14F-4D97-AF65-F5344CB8AC3E}">
        <p14:creationId xmlns="" xmlns:p14="http://schemas.microsoft.com/office/powerpoint/2010/main" val="323746580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9"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54137" y="1563469"/>
            <a:ext cx="6389891"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78877" y="2535217"/>
            <a:ext cx="8845624" cy="1477328"/>
          </a:xfrm>
          <a:prstGeom prst="rect">
            <a:avLst/>
          </a:prstGeom>
        </p:spPr>
        <p:txBody>
          <a:bodyPr wrap="square">
            <a:spAutoFit/>
          </a:bodyPr>
          <a:lstStyle/>
          <a:p>
            <a:r>
              <a:rPr lang="en-US" b="1" i="1" dirty="0">
                <a:solidFill>
                  <a:srgbClr val="036883"/>
                </a:solidFill>
              </a:rPr>
              <a:t>query</a:t>
            </a:r>
            <a:r>
              <a:rPr lang="en-US" dirty="0" smtClean="0"/>
              <a:t>: Specifies </a:t>
            </a:r>
            <a:r>
              <a:rPr lang="en-US" dirty="0"/>
              <a:t>selection filter using query operators. To return all documents in a collection, omit this parameter or pass an empty document ({}).</a:t>
            </a:r>
          </a:p>
          <a:p>
            <a:endParaRPr lang="en-US" dirty="0"/>
          </a:p>
          <a:p>
            <a:r>
              <a:rPr lang="en-US" b="1" i="1" dirty="0">
                <a:solidFill>
                  <a:srgbClr val="036883"/>
                </a:solidFill>
              </a:rPr>
              <a:t>projection</a:t>
            </a:r>
            <a:r>
              <a:rPr lang="en-US" dirty="0" smtClean="0"/>
              <a:t>: Specifies </a:t>
            </a:r>
            <a:r>
              <a:rPr lang="en-US" dirty="0"/>
              <a:t>the fields to return in the documents that match the query filter. To return all fields in the matching documents, omit this parameter.</a:t>
            </a:r>
          </a:p>
        </p:txBody>
      </p:sp>
      <p:sp>
        <p:nvSpPr>
          <p:cNvPr id="12" name="Rectangle 11"/>
          <p:cNvSpPr/>
          <p:nvPr/>
        </p:nvSpPr>
        <p:spPr>
          <a:xfrm>
            <a:off x="178876" y="4226831"/>
            <a:ext cx="1147109" cy="369332"/>
          </a:xfrm>
          <a:prstGeom prst="rect">
            <a:avLst/>
          </a:prstGeom>
        </p:spPr>
        <p:txBody>
          <a:bodyPr wrap="none">
            <a:spAutoFit/>
          </a:bodyPr>
          <a:lstStyle/>
          <a:p>
            <a:r>
              <a:rPr lang="en-US" dirty="0" smtClean="0">
                <a:solidFill>
                  <a:srgbClr val="C00000"/>
                </a:solidFill>
              </a:rPr>
              <a:t>Projection</a:t>
            </a:r>
            <a:endParaRPr lang="en-US" dirty="0">
              <a:solidFill>
                <a:srgbClr val="C00000"/>
              </a:solidFill>
            </a:endParaRPr>
          </a:p>
        </p:txBody>
      </p:sp>
      <p:sp>
        <p:nvSpPr>
          <p:cNvPr id="13" name="Rectangle 12"/>
          <p:cNvSpPr/>
          <p:nvPr/>
        </p:nvSpPr>
        <p:spPr>
          <a:xfrm>
            <a:off x="178877" y="4625783"/>
            <a:ext cx="5250155"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73929" y="5096470"/>
            <a:ext cx="8820884"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US" b="1" i="1" dirty="0">
                <a:solidFill>
                  <a:srgbClr val="036883"/>
                </a:solidFill>
              </a:rPr>
              <a:t>1</a:t>
            </a:r>
            <a:r>
              <a:rPr lang="en-US" dirty="0"/>
              <a:t> or </a:t>
            </a:r>
            <a:r>
              <a:rPr lang="en-US" b="1" i="1" dirty="0">
                <a:solidFill>
                  <a:srgbClr val="036883"/>
                </a:solidFill>
              </a:rPr>
              <a:t>true</a:t>
            </a:r>
            <a:r>
              <a:rPr lang="en-US" dirty="0"/>
              <a:t> to include the field in the return documents.</a:t>
            </a:r>
          </a:p>
          <a:p>
            <a:pPr marL="285750" indent="-285750">
              <a:lnSpc>
                <a:spcPct val="150000"/>
              </a:lnSpc>
              <a:buFont typeface="Arial" panose="020B0604020202020204" pitchFamily="34" charset="0"/>
              <a:buChar char="•"/>
            </a:pPr>
            <a:r>
              <a:rPr lang="en-US" b="1" i="1" dirty="0">
                <a:solidFill>
                  <a:srgbClr val="036883"/>
                </a:solidFill>
              </a:rPr>
              <a:t>0</a:t>
            </a:r>
            <a:r>
              <a:rPr lang="en-US" dirty="0"/>
              <a:t> or </a:t>
            </a:r>
            <a:r>
              <a:rPr lang="en-US" b="1" i="1" dirty="0">
                <a:solidFill>
                  <a:srgbClr val="036883"/>
                </a:solidFill>
              </a:rPr>
              <a:t>false</a:t>
            </a:r>
            <a:r>
              <a:rPr lang="en-US" dirty="0"/>
              <a:t> to exclude the field.</a:t>
            </a:r>
          </a:p>
        </p:txBody>
      </p:sp>
      <p:sp>
        <p:nvSpPr>
          <p:cNvPr id="15" name="Rectangle 14"/>
          <p:cNvSpPr/>
          <p:nvPr/>
        </p:nvSpPr>
        <p:spPr>
          <a:xfrm>
            <a:off x="4888677" y="619528"/>
            <a:ext cx="4219700" cy="877163"/>
          </a:xfrm>
          <a:prstGeom prst="rect">
            <a:avLst/>
          </a:prstGeom>
          <a:solidFill>
            <a:srgbClr val="90E183"/>
          </a:solidFill>
        </p:spPr>
        <p:txBody>
          <a:bodyPr wrap="square">
            <a:spAutoFit/>
          </a:bodyPr>
          <a:lstStyle/>
          <a:p>
            <a:r>
              <a:rPr lang="en-US" sz="1700" dirty="0">
                <a:solidFill>
                  <a:schemeClr val="bg2">
                    <a:lumMod val="25000"/>
                  </a:schemeClr>
                </a:solidFill>
              </a:rPr>
              <a:t>A projection cannot contain both include and exclude specifications, except for the exclusion of the _id field. </a:t>
            </a:r>
          </a:p>
        </p:txBody>
      </p:sp>
    </p:spTree>
    <p:extLst>
      <p:ext uri="{BB962C8B-B14F-4D97-AF65-F5344CB8AC3E}">
        <p14:creationId xmlns="" xmlns:p14="http://schemas.microsoft.com/office/powerpoint/2010/main" val="63988722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9"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9" y="2177296"/>
            <a:ext cx="8845624" cy="412420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 ['emp'].find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'emp</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).find();</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db.getSiblingDB('db1').getCollection('emp').find();</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({job: 'manager'})</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 </a:t>
            </a:r>
            <a:r>
              <a:rPr lang="en-US" sz="2200" dirty="0" smtClean="0">
                <a:solidFill>
                  <a:srgbClr val="FC6F0D"/>
                </a:solidFill>
                <a:latin typeface="Calibri" panose="020F0502020204030204" pitchFamily="34" charset="0"/>
                <a:cs typeface="Calibri" panose="020F0502020204030204" pitchFamily="34" charset="0"/>
              </a:rPr>
              <a:t>{ename:1</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job: true});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db.emp.find({sal:{ </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gt:4}})</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 job:true</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 </a:t>
            </a:r>
            <a:r>
              <a:rPr lang="en-US" sz="2200" dirty="0" smtClean="0">
                <a:solidFill>
                  <a:srgbClr val="FC6F0D"/>
                </a:solidFill>
                <a:latin typeface="Calibri" panose="020F0502020204030204" pitchFamily="34" charset="0"/>
                <a:cs typeface="Calibri" panose="020F0502020204030204" pitchFamily="34" charset="0"/>
              </a:rPr>
              <a:t>{_id:false, ename:true</a:t>
            </a:r>
            <a:r>
              <a:rPr lang="en-US" sz="2200" dirty="0">
                <a:solidFill>
                  <a:srgbClr val="FC6F0D"/>
                </a:solidFill>
                <a:latin typeface="Calibri" panose="020F0502020204030204" pitchFamily="34" charset="0"/>
                <a:cs typeface="Calibri" panose="020F0502020204030204" pitchFamily="34" charset="0"/>
              </a:rPr>
              <a:t>, job:true</a:t>
            </a:r>
            <a:r>
              <a:rPr lang="en-US" sz="2200" dirty="0" smtClean="0">
                <a:solidFill>
                  <a:srgbClr val="FC6F0D"/>
                </a:solidFill>
                <a:latin typeface="Calibri" panose="020F0502020204030204" pitchFamily="34" charset="0"/>
                <a:cs typeface="Calibri" panose="020F0502020204030204" pitchFamily="34" charset="0"/>
              </a:rPr>
              <a:t>})</a:t>
            </a:r>
          </a:p>
        </p:txBody>
      </p:sp>
      <p:sp>
        <p:nvSpPr>
          <p:cNvPr id="10" name="Rectangle 9"/>
          <p:cNvSpPr/>
          <p:nvPr/>
        </p:nvSpPr>
        <p:spPr>
          <a:xfrm>
            <a:off x="154137" y="1219200"/>
            <a:ext cx="6389891"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 xmlns:p14="http://schemas.microsoft.com/office/powerpoint/2010/main" val="63521726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49189"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9" y="2832318"/>
            <a:ext cx="8845624" cy="181588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()[0];</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db.emp.find()[0</a:t>
            </a:r>
            <a:r>
              <a:rPr lang="en-US" sz="2200" dirty="0" smtClean="0">
                <a:solidFill>
                  <a:srgbClr val="FC6F0D"/>
                </a:solidFill>
                <a:latin typeface="Calibri" panose="020F0502020204030204" pitchFamily="34" charset="0"/>
                <a:cs typeface="Calibri" panose="020F0502020204030204" pitchFamily="34" charset="0"/>
              </a:rPr>
              <a:t>].ename;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db.getCollection('emp').find</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[0]</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db.emp.find()[db.emp.find().count()-1]</a:t>
            </a:r>
          </a:p>
        </p:txBody>
      </p:sp>
      <p:sp>
        <p:nvSpPr>
          <p:cNvPr id="8" name="Rectangle 7"/>
          <p:cNvSpPr/>
          <p:nvPr/>
        </p:nvSpPr>
        <p:spPr>
          <a:xfrm>
            <a:off x="149189" y="1563469"/>
            <a:ext cx="8845624"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(query, projection</a:t>
            </a:r>
            <a:r>
              <a:rPr lang="en-US" dirty="0" smtClean="0">
                <a:solidFill>
                  <a:srgbClr val="049DC8"/>
                </a:solidFill>
                <a:latin typeface="Consolas" panose="020B0609020204030204" pitchFamily="49" charset="0"/>
                <a:cs typeface="Calibri" panose="020F0502020204030204" pitchFamily="34" charset="0"/>
              </a:rPr>
              <a:t>) [&lt;index&gt; [.field] ]</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db.collection.find(query</a:t>
            </a:r>
            <a:r>
              <a:rPr lang="en-US" dirty="0">
                <a:solidFill>
                  <a:srgbClr val="049DC8"/>
                </a:solidFill>
                <a:latin typeface="Consolas" panose="020B0609020204030204" pitchFamily="49" charset="0"/>
                <a:cs typeface="Calibri" panose="020F0502020204030204" pitchFamily="34" charset="0"/>
              </a:rPr>
              <a:t>, projection) </a:t>
            </a:r>
            <a:r>
              <a:rPr lang="en-US" dirty="0" smtClean="0">
                <a:solidFill>
                  <a:srgbClr val="049DC8"/>
                </a:solidFill>
                <a:latin typeface="Consolas" panose="020B0609020204030204" pitchFamily="49" charset="0"/>
                <a:cs typeface="Calibri" panose="020F0502020204030204" pitchFamily="34" charset="0"/>
              </a:rPr>
              <a:t>[&lt;index&gt; [.</a:t>
            </a:r>
            <a:r>
              <a:rPr lang="en-US" dirty="0">
                <a:solidFill>
                  <a:srgbClr val="049DC8"/>
                </a:solidFill>
                <a:latin typeface="Consolas" panose="020B0609020204030204" pitchFamily="49" charset="0"/>
                <a:cs typeface="Calibri" panose="020F0502020204030204" pitchFamily="34" charset="0"/>
              </a:rPr>
              <a:t>field</a:t>
            </a:r>
            <a:r>
              <a:rPr lang="en-US" dirty="0" smtClean="0">
                <a:solidFill>
                  <a:srgbClr val="049DC8"/>
                </a:solidFill>
                <a:latin typeface="Consolas" panose="020B0609020204030204" pitchFamily="49" charset="0"/>
                <a:cs typeface="Calibri" panose="020F0502020204030204" pitchFamily="34" charset="0"/>
              </a:rPr>
              <a:t>] ]</a:t>
            </a:r>
          </a:p>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 [&lt;index&gt; </a:t>
            </a:r>
            <a:r>
              <a:rPr lang="en-US" dirty="0">
                <a:solidFill>
                  <a:srgbClr val="049DC8"/>
                </a:solidFill>
                <a:latin typeface="Consolas" panose="020B0609020204030204" pitchFamily="49" charset="0"/>
                <a:cs typeface="Calibri" panose="020F0502020204030204" pitchFamily="34" charset="0"/>
              </a:rPr>
              <a:t>[.field]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 xmlns:p14="http://schemas.microsoft.com/office/powerpoint/2010/main" val="276267269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49189" y="762001"/>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54137" y="1840468"/>
            <a:ext cx="7402989"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var variable_name = db.collection.find(query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12" name="Rectangle 11"/>
          <p:cNvSpPr/>
          <p:nvPr/>
        </p:nvSpPr>
        <p:spPr>
          <a:xfrm>
            <a:off x="178877" y="2526268"/>
            <a:ext cx="3512052" cy="369332"/>
          </a:xfrm>
          <a:prstGeom prst="rect">
            <a:avLst/>
          </a:prstGeom>
        </p:spPr>
        <p:txBody>
          <a:bodyPr wrap="none">
            <a:spAutoFit/>
          </a:bodyPr>
          <a:lstStyle/>
          <a:p>
            <a:r>
              <a:rPr lang="en-US" dirty="0">
                <a:solidFill>
                  <a:srgbClr val="C00000"/>
                </a:solidFill>
              </a:rPr>
              <a:t>The find() method returns a cursor.</a:t>
            </a:r>
          </a:p>
        </p:txBody>
      </p:sp>
      <p:sp>
        <p:nvSpPr>
          <p:cNvPr id="3" name="Rectangle 2"/>
          <p:cNvSpPr/>
          <p:nvPr/>
        </p:nvSpPr>
        <p:spPr>
          <a:xfrm>
            <a:off x="224433" y="3048002"/>
            <a:ext cx="8770379"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var x = db ['emp'].find ()</a:t>
            </a:r>
          </a:p>
          <a:p>
            <a:r>
              <a:rPr lang="en-US" sz="2200" dirty="0">
                <a:solidFill>
                  <a:srgbClr val="FC6F0D"/>
                </a:solidFill>
                <a:latin typeface="Calibri" panose="020F0502020204030204" pitchFamily="34" charset="0"/>
                <a:cs typeface="Calibri" panose="020F0502020204030204" pitchFamily="34" charset="0"/>
              </a:rPr>
              <a:t>x.forEach(printjson)</a:t>
            </a:r>
          </a:p>
        </p:txBody>
      </p:sp>
    </p:spTree>
    <p:extLst>
      <p:ext uri="{BB962C8B-B14F-4D97-AF65-F5344CB8AC3E}">
        <p14:creationId xmlns="" xmlns:p14="http://schemas.microsoft.com/office/powerpoint/2010/main" val="150400698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5"/>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Specifies the order in which the query returns matching documents. You must apply sort() to the cursor before retrieving any documents from the database.</a:t>
            </a:r>
            <a:endParaRPr lang="en-US" dirty="0" smtClean="0">
              <a:solidFill>
                <a:srgbClr val="222222"/>
              </a:solidFill>
              <a:latin typeface="arial" panose="020B0604020202020204" pitchFamily="34" charset="0"/>
            </a:endParaRPr>
          </a:p>
        </p:txBody>
      </p:sp>
    </p:spTree>
    <p:extLst>
      <p:ext uri="{BB962C8B-B14F-4D97-AF65-F5344CB8AC3E}">
        <p14:creationId xmlns="" xmlns:p14="http://schemas.microsoft.com/office/powerpoint/2010/main" val="127568910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49189" y="762002"/>
            <a:ext cx="8845624" cy="646331"/>
          </a:xfrm>
          <a:prstGeom prst="rect">
            <a:avLst/>
          </a:prstGeom>
        </p:spPr>
        <p:txBody>
          <a:bodyPr wrap="square">
            <a:spAutoFit/>
          </a:bodyPr>
          <a:lstStyle/>
          <a:p>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 field: value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a:t>
            </a:r>
          </a:p>
        </p:txBody>
      </p:sp>
      <p:sp>
        <p:nvSpPr>
          <p:cNvPr id="3" name="Rectangle 2"/>
          <p:cNvSpPr/>
          <p:nvPr/>
        </p:nvSpPr>
        <p:spPr>
          <a:xfrm>
            <a:off x="160074" y="2782670"/>
            <a:ext cx="8823853" cy="369332"/>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60073" y="3768804"/>
            <a:ext cx="8823853"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ename:true}).sort({ename</a:t>
            </a:r>
            <a:r>
              <a:rPr lang="en-US" sz="2200" dirty="0" smtClean="0">
                <a:solidFill>
                  <a:srgbClr val="FC6F0D"/>
                </a:solidFill>
                <a:latin typeface="Calibri" panose="020F0502020204030204" pitchFamily="34" charset="0"/>
                <a:cs typeface="Calibri" panose="020F0502020204030204" pitchFamily="34" charset="0"/>
              </a:rPr>
              <a:t>: 1});</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ename:true}).sort({ename</a:t>
            </a:r>
            <a:r>
              <a:rPr lang="en-US" sz="2200" dirty="0" smtClean="0">
                <a:solidFill>
                  <a:srgbClr val="FC6F0D"/>
                </a:solidFill>
                <a:latin typeface="Calibri" panose="020F0502020204030204" pitchFamily="34" charset="0"/>
                <a:cs typeface="Calibri" panose="020F0502020204030204" pitchFamily="34" charset="0"/>
              </a:rPr>
              <a:t>: -1</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 xmlns:p14="http://schemas.microsoft.com/office/powerpoint/2010/main" val="355872191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Use the limit() method on a cursor to specify the maximum number of documents the cursor will return.</a:t>
            </a:r>
            <a:endParaRPr lang="en-US" dirty="0" smtClean="0">
              <a:solidFill>
                <a:srgbClr val="222222"/>
              </a:solidFill>
              <a:latin typeface="arial" panose="020B0604020202020204" pitchFamily="34" charset="0"/>
            </a:endParaRPr>
          </a:p>
        </p:txBody>
      </p:sp>
    </p:spTree>
    <p:extLst>
      <p:ext uri="{BB962C8B-B14F-4D97-AF65-F5344CB8AC3E}">
        <p14:creationId xmlns="" xmlns:p14="http://schemas.microsoft.com/office/powerpoint/2010/main" val="227908390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2844" y="1285860"/>
            <a:ext cx="8858312" cy="3714863"/>
          </a:xfrm>
          <a:prstGeom prst="rect">
            <a:avLst/>
          </a:prstGeom>
        </p:spPr>
        <p:txBody>
          <a:bodyPr wrap="square">
            <a:spAutoFit/>
          </a:bodyPr>
          <a:lstStyle/>
          <a:p>
            <a:pPr marL="342900" indent="-342900">
              <a:lnSpc>
                <a:spcPct val="107000"/>
              </a:lnSpc>
              <a:buFont typeface="Symbol" panose="05050102010706020507" pitchFamily="18" charset="2"/>
              <a:buChar char=""/>
            </a:pPr>
            <a:r>
              <a:rPr lang="en-IN" sz="2000" dirty="0" smtClean="0">
                <a:latin typeface="Calibri" panose="020F0502020204030204" pitchFamily="34" charset="0"/>
                <a:ea typeface="Calibri" panose="020F0502020204030204" pitchFamily="34" charset="0"/>
                <a:cs typeface="Times New Roman" panose="02020603050405020304" pitchFamily="18" charset="0"/>
              </a:rPr>
              <a:t>Data Persistence on Server-Side via NoSQL</a:t>
            </a:r>
            <a:endParaRPr lang="en-US" sz="2000" dirty="0" smtClean="0">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mj-lt"/>
              <a:buAutoNum type="arabicPeriod"/>
            </a:pPr>
            <a:r>
              <a:rPr lang="en-IN" sz="2000" dirty="0" smtClean="0">
                <a:latin typeface="Calibri" panose="020F0502020204030204" pitchFamily="34" charset="0"/>
                <a:ea typeface="Calibri" panose="020F0502020204030204" pitchFamily="34" charset="0"/>
                <a:cs typeface="Times New Roman" panose="02020603050405020304" pitchFamily="18" charset="0"/>
              </a:rPr>
              <a:t>Does not use SQL-like query language (which supports the idea of "tables")</a:t>
            </a:r>
            <a:endParaRPr lang="en-US" sz="2000" dirty="0" smtClean="0">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mj-lt"/>
              <a:buAutoNum type="arabicPeriod"/>
            </a:pPr>
            <a:r>
              <a:rPr lang="en-IN" sz="2000" dirty="0" smtClean="0">
                <a:latin typeface="Calibri" panose="020F0502020204030204" pitchFamily="34" charset="0"/>
                <a:ea typeface="Calibri" panose="020F0502020204030204" pitchFamily="34" charset="0"/>
                <a:cs typeface="Times New Roman" panose="02020603050405020304" pitchFamily="18" charset="0"/>
              </a:rPr>
              <a:t>Longer persistence</a:t>
            </a:r>
            <a:endParaRPr lang="en-US" sz="2000" dirty="0" smtClean="0">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mj-lt"/>
              <a:buAutoNum type="arabicPeriod"/>
            </a:pPr>
            <a:r>
              <a:rPr lang="en-IN" sz="2000" dirty="0" smtClean="0">
                <a:latin typeface="Calibri" panose="020F0502020204030204" pitchFamily="34" charset="0"/>
                <a:ea typeface="Calibri" panose="020F0502020204030204" pitchFamily="34" charset="0"/>
                <a:cs typeface="Times New Roman" panose="02020603050405020304" pitchFamily="18" charset="0"/>
              </a:rPr>
              <a:t>Store massive amounts of record</a:t>
            </a:r>
            <a:endParaRPr lang="en-US" sz="2000" dirty="0" smtClean="0">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mj-lt"/>
              <a:buAutoNum type="arabicPeriod"/>
            </a:pPr>
            <a:r>
              <a:rPr lang="en-IN" sz="2000" dirty="0" smtClean="0">
                <a:latin typeface="Calibri" panose="020F0502020204030204" pitchFamily="34" charset="0"/>
                <a:ea typeface="Calibri" panose="020F0502020204030204" pitchFamily="34" charset="0"/>
                <a:cs typeface="Times New Roman" panose="02020603050405020304" pitchFamily="18" charset="0"/>
              </a:rPr>
              <a:t>Many systems are optimized for retrieval (query) and appending (write) operations</a:t>
            </a:r>
            <a:endParaRPr lang="en-US" sz="2000" dirty="0" smtClean="0">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mj-lt"/>
              <a:buAutoNum type="arabicPeriod"/>
            </a:pPr>
            <a:r>
              <a:rPr lang="en-IN" sz="2000" dirty="0" smtClean="0">
                <a:latin typeface="Calibri" panose="020F0502020204030204" pitchFamily="34" charset="0"/>
                <a:ea typeface="Calibri" panose="020F0502020204030204" pitchFamily="34" charset="0"/>
                <a:cs typeface="Times New Roman" panose="02020603050405020304" pitchFamily="18" charset="0"/>
              </a:rPr>
              <a:t>Systems can be scaled</a:t>
            </a:r>
            <a:endParaRPr lang="en-US" sz="2000" dirty="0" smtClean="0">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mj-lt"/>
              <a:buAutoNum type="arabicPeriod"/>
            </a:pPr>
            <a:r>
              <a:rPr lang="en-IN" sz="2000" dirty="0" smtClean="0">
                <a:latin typeface="Calibri" panose="020F0502020204030204" pitchFamily="34" charset="0"/>
                <a:ea typeface="Calibri" panose="020F0502020204030204" pitchFamily="34" charset="0"/>
                <a:cs typeface="Times New Roman" panose="02020603050405020304" pitchFamily="18" charset="0"/>
              </a:rPr>
              <a:t>High availability</a:t>
            </a:r>
            <a:endParaRPr lang="en-US" sz="2000" dirty="0" smtClean="0">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mj-lt"/>
              <a:buAutoNum type="arabicPeriod"/>
            </a:pPr>
            <a:r>
              <a:rPr lang="en-IN" sz="2000" dirty="0" smtClean="0">
                <a:latin typeface="Calibri" panose="020F0502020204030204" pitchFamily="34" charset="0"/>
                <a:ea typeface="Calibri" panose="020F0502020204030204" pitchFamily="34" charset="0"/>
                <a:cs typeface="Times New Roman" panose="02020603050405020304" pitchFamily="18" charset="0"/>
              </a:rPr>
              <a:t>Semi-structured data</a:t>
            </a:r>
            <a:endParaRPr lang="en-US" sz="2000" dirty="0" smtClean="0">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mj-lt"/>
              <a:buAutoNum type="arabicPeriod"/>
            </a:pPr>
            <a:r>
              <a:rPr lang="en-IN" sz="2000" dirty="0" smtClean="0">
                <a:latin typeface="Calibri" panose="020F0502020204030204" pitchFamily="34" charset="0"/>
                <a:ea typeface="Calibri" panose="020F0502020204030204" pitchFamily="34" charset="0"/>
                <a:cs typeface="Times New Roman" panose="02020603050405020304" pitchFamily="18" charset="0"/>
              </a:rPr>
              <a:t>Support for numerous concurrent connections</a:t>
            </a:r>
            <a:endParaRPr lang="en-US" sz="2000" dirty="0" smtClean="0">
              <a:latin typeface="Calibri" panose="020F0502020204030204" pitchFamily="34" charset="0"/>
              <a:ea typeface="Calibri" panose="020F0502020204030204" pitchFamily="34" charset="0"/>
              <a:cs typeface="Times New Roman" panose="02020603050405020304" pitchFamily="18" charset="0"/>
            </a:endParaRPr>
          </a:p>
          <a:p>
            <a:pPr marL="800100" lvl="1" indent="-342900">
              <a:lnSpc>
                <a:spcPct val="107000"/>
              </a:lnSpc>
              <a:buFont typeface="+mj-lt"/>
              <a:buAutoNum type="arabicPeriod"/>
            </a:pPr>
            <a:r>
              <a:rPr lang="en-IN" sz="2000" dirty="0" smtClean="0">
                <a:latin typeface="Calibri" panose="020F0502020204030204" pitchFamily="34" charset="0"/>
                <a:ea typeface="Calibri" panose="020F0502020204030204" pitchFamily="34" charset="0"/>
                <a:cs typeface="Times New Roman" panose="02020603050405020304" pitchFamily="18" charset="0"/>
              </a:rPr>
              <a:t>Indexing of records for faster retrieval</a:t>
            </a:r>
            <a:endParaRPr lang="en-US" sz="2000" dirty="0"/>
          </a:p>
        </p:txBody>
      </p:sp>
    </p:spTree>
    <p:extLst>
      <p:ext uri="{BB962C8B-B14F-4D97-AF65-F5344CB8AC3E}">
        <p14:creationId xmlns:p14="http://schemas.microsoft.com/office/powerpoint/2010/main" xmlns=""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49189" y="762001"/>
            <a:ext cx="8845624" cy="646331"/>
          </a:xfrm>
          <a:prstGeom prst="rect">
            <a:avLst/>
          </a:prstGeom>
        </p:spPr>
        <p:txBody>
          <a:bodyPr wrap="square">
            <a:spAutoFit/>
          </a:bodyPr>
          <a:lstStyle/>
          <a:p>
            <a:r>
              <a:rPr lang="en-US" dirty="0"/>
              <a:t>Use the </a:t>
            </a:r>
            <a:r>
              <a:rPr lang="en-US" b="1" i="1" dirty="0">
                <a:solidFill>
                  <a:srgbClr val="036883"/>
                </a:solidFill>
              </a:rPr>
              <a:t>limit()</a:t>
            </a:r>
            <a:r>
              <a:rPr lang="en-US" dirty="0"/>
              <a:t> method to specify the maximum number of documents the cursor will return.</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cursor.limit(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).limit(&lt;number&gt;)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limit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9" y="2676436"/>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a:t>
            </a:r>
            <a:r>
              <a:rPr lang="en-US" sz="2200" dirty="0" smtClean="0">
                <a:solidFill>
                  <a:srgbClr val="FC6F0D"/>
                </a:solidFill>
                <a:latin typeface="Calibri" panose="020F0502020204030204" pitchFamily="34" charset="0"/>
                <a:cs typeface="Calibri" panose="020F0502020204030204" pitchFamily="34" charset="0"/>
              </a:rPr>
              <a:t>limit(0);	</a:t>
            </a:r>
            <a:r>
              <a:rPr lang="en-US" sz="2200" dirty="0" smtClean="0">
                <a:solidFill>
                  <a:srgbClr val="00B050"/>
                </a:solidFill>
                <a:latin typeface="Calibri" panose="020F0502020204030204" pitchFamily="34" charset="0"/>
                <a:cs typeface="Calibri" panose="020F0502020204030204" pitchFamily="34" charset="0"/>
              </a:rPr>
              <a:t>// all documents</a:t>
            </a:r>
          </a:p>
          <a:p>
            <a:endParaRPr lang="en-US" sz="800" dirty="0" smtClean="0">
              <a:solidFill>
                <a:srgbClr val="00B050"/>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db['emp'].find({},{ename:true}).limit(2</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
        <p:nvSpPr>
          <p:cNvPr id="3" name="Rectangle 2"/>
          <p:cNvSpPr/>
          <p:nvPr/>
        </p:nvSpPr>
        <p:spPr>
          <a:xfrm>
            <a:off x="31667" y="49977"/>
            <a:ext cx="3778333" cy="646331"/>
          </a:xfrm>
          <a:prstGeom prst="rect">
            <a:avLst/>
          </a:prstGeom>
          <a:solidFill>
            <a:srgbClr val="90E183"/>
          </a:solidFill>
        </p:spPr>
        <p:txBody>
          <a:bodyPr wrap="square">
            <a:spAutoFit/>
          </a:bodyPr>
          <a:lstStyle/>
          <a:p>
            <a:r>
              <a:rPr lang="en-US" dirty="0">
                <a:solidFill>
                  <a:schemeClr val="bg2">
                    <a:lumMod val="25000"/>
                  </a:schemeClr>
                </a:solidFill>
              </a:rPr>
              <a:t>A limit() value of 0 (i.e. .limit(0)) is equivalent to setting no limit.</a:t>
            </a:r>
          </a:p>
        </p:txBody>
      </p:sp>
    </p:spTree>
    <p:extLst>
      <p:ext uri="{BB962C8B-B14F-4D97-AF65-F5344CB8AC3E}">
        <p14:creationId xmlns="" xmlns:p14="http://schemas.microsoft.com/office/powerpoint/2010/main" val="118099937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cursor.skip() method on a cursor to control where MongoDB begins returning results.</a:t>
            </a:r>
            <a:endParaRPr lang="en-US" dirty="0" smtClean="0">
              <a:solidFill>
                <a:srgbClr val="222222"/>
              </a:solidFill>
              <a:latin typeface="arial" panose="020B0604020202020204" pitchFamily="34" charset="0"/>
            </a:endParaRPr>
          </a:p>
        </p:txBody>
      </p:sp>
    </p:spTree>
    <p:extLst>
      <p:ext uri="{BB962C8B-B14F-4D97-AF65-F5344CB8AC3E}">
        <p14:creationId xmlns="" xmlns:p14="http://schemas.microsoft.com/office/powerpoint/2010/main" val="371978449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49189" y="762001"/>
            <a:ext cx="8845624" cy="369332"/>
          </a:xfrm>
          <a:prstGeom prst="rect">
            <a:avLst/>
          </a:prstGeom>
        </p:spPr>
        <p:txBody>
          <a:bodyPr wrap="square">
            <a:spAutoFit/>
          </a:bodyPr>
          <a:lstStyle/>
          <a:p>
            <a:r>
              <a:rPr lang="en-US" dirty="0"/>
              <a:t>The </a:t>
            </a:r>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a:t>
            </a:r>
            <a:r>
              <a:rPr lang="en-US" dirty="0" smtClean="0">
                <a:solidFill>
                  <a:srgbClr val="049DC8"/>
                </a:solidFill>
                <a:latin typeface="Consolas" panose="020B0609020204030204" pitchFamily="49" charset="0"/>
                <a:cs typeface="Calibri" panose="020F0502020204030204" pitchFamily="34" charset="0"/>
              </a:rPr>
              <a:t>(&lt;offset_number&gt;)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['emp'].find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60075" y="2918936"/>
            <a:ext cx="8834738"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db.emp.find().skip(4</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db.emp.find().skip(db.emp.countDocuments</a:t>
            </a:r>
            <a:r>
              <a:rPr lang="en-IN" sz="2200" dirty="0" smtClean="0">
                <a:solidFill>
                  <a:srgbClr val="FC6F0D"/>
                </a:solidFill>
                <a:latin typeface="Calibri" panose="020F0502020204030204" pitchFamily="34" charset="0"/>
                <a:cs typeface="Calibri" panose="020F0502020204030204" pitchFamily="34" charset="0"/>
              </a:rPr>
              <a:t>({}) - 1</a:t>
            </a:r>
            <a:r>
              <a:rPr lang="en-IN"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154701281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4"/>
            <a:ext cx="8305800" cy="1200329"/>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Counts the number of documents referenced by a cursor. Append the count() method to a find() query to return the number of matching documents. The operation does not perform the query but instead counts the results that would be returned by the query.</a:t>
            </a:r>
            <a:endParaRPr lang="en-US" dirty="0" smtClean="0">
              <a:solidFill>
                <a:srgbClr val="222222"/>
              </a:solidFill>
              <a:latin typeface="arial" panose="020B0604020202020204" pitchFamily="34" charset="0"/>
            </a:endParaRPr>
          </a:p>
        </p:txBody>
      </p:sp>
    </p:spTree>
    <p:extLst>
      <p:ext uri="{BB962C8B-B14F-4D97-AF65-F5344CB8AC3E}">
        <p14:creationId xmlns="" xmlns:p14="http://schemas.microsoft.com/office/powerpoint/2010/main" val="88771044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49189" y="762001"/>
            <a:ext cx="8845624" cy="923330"/>
          </a:xfrm>
          <a:prstGeom prst="rect">
            <a:avLst/>
          </a:prstGeom>
        </p:spPr>
        <p:txBody>
          <a:bodyPr wrap="square">
            <a:spAutoFit/>
          </a:bodyPr>
          <a:lstStyle/>
          <a:p>
            <a:r>
              <a:rPr lang="en-US" dirty="0"/>
              <a:t>Counts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54136" y="2048470"/>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endParaRPr lang="en-US" dirty="0" smtClean="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a:t>
            </a:r>
            <a:r>
              <a:rPr lang="en-US" dirty="0">
                <a:solidFill>
                  <a:srgbClr val="049DC8"/>
                </a:solidFill>
                <a:latin typeface="Consolas" panose="020B0609020204030204" pitchFamily="49" charset="0"/>
                <a:cs typeface="Calibri" panose="020F0502020204030204" pitchFamily="34" charset="0"/>
              </a:rPr>
              <a:t>(&lt;query&gt;).count()</a:t>
            </a:r>
          </a:p>
          <a:p>
            <a:r>
              <a:rPr lang="en-US" dirty="0">
                <a:solidFill>
                  <a:srgbClr val="049DC8"/>
                </a:solidFill>
                <a:latin typeface="Consolas" panose="020B0609020204030204" pitchFamily="49" charset="0"/>
                <a:cs typeface="Calibri" panose="020F0502020204030204" pitchFamily="34" charset="0"/>
              </a:rPr>
              <a:t>db ['</a:t>
            </a:r>
            <a:r>
              <a:rPr lang="en-US" dirty="0" smtClean="0">
                <a:solidFill>
                  <a:srgbClr val="049DC8"/>
                </a:solidFill>
                <a:latin typeface="Consolas" panose="020B0609020204030204" pitchFamily="49" charset="0"/>
                <a:cs typeface="Calibri" panose="020F0502020204030204" pitchFamily="34" charset="0"/>
              </a:rPr>
              <a:t>collection_name'].find(&lt;</a:t>
            </a:r>
            <a:r>
              <a:rPr lang="en-US" dirty="0">
                <a:solidFill>
                  <a:srgbClr val="049DC8"/>
                </a:solidFill>
                <a:latin typeface="Consolas" panose="020B0609020204030204" pitchFamily="49" charset="0"/>
                <a:cs typeface="Calibri" panose="020F0502020204030204" pitchFamily="34" charset="0"/>
              </a:rPr>
              <a:t>query&gt;).count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9" y="3429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db.emp.find().count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db.emp.find({job</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'}).count();</a:t>
            </a:r>
          </a:p>
        </p:txBody>
      </p:sp>
    </p:spTree>
    <p:extLst>
      <p:ext uri="{BB962C8B-B14F-4D97-AF65-F5344CB8AC3E}">
        <p14:creationId xmlns="" xmlns:p14="http://schemas.microsoft.com/office/powerpoint/2010/main" val="69046665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419100" y="3059670"/>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Finds the distinct values for a specified field across a single collection or view and returns the results in an array.</a:t>
            </a:r>
            <a:endParaRPr lang="en-US" dirty="0" smtClean="0">
              <a:solidFill>
                <a:srgbClr val="222222"/>
              </a:solidFill>
              <a:latin typeface="arial" panose="020B0604020202020204" pitchFamily="34" charset="0"/>
            </a:endParaRPr>
          </a:p>
        </p:txBody>
      </p:sp>
    </p:spTree>
    <p:extLst>
      <p:ext uri="{BB962C8B-B14F-4D97-AF65-F5344CB8AC3E}">
        <p14:creationId xmlns="" xmlns:p14="http://schemas.microsoft.com/office/powerpoint/2010/main" val="148021308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9" y="762001"/>
            <a:ext cx="8845624" cy="646331"/>
          </a:xfrm>
          <a:prstGeom prst="rect">
            <a:avLst/>
          </a:prstGeom>
        </p:spPr>
        <p:txBody>
          <a:bodyPr wrap="square">
            <a:spAutoFit/>
          </a:bodyPr>
          <a:lstStyle/>
          <a:p>
            <a:r>
              <a:rPr lang="en-US" dirty="0"/>
              <a:t>Finds the distinct values for a specified field across a single collection or view and returns the results in an array.</a:t>
            </a:r>
            <a:endParaRPr lang="en-IN" dirty="0"/>
          </a:p>
        </p:txBody>
      </p:sp>
      <p:sp>
        <p:nvSpPr>
          <p:cNvPr id="4" name="Rectangle 3"/>
          <p:cNvSpPr/>
          <p:nvPr/>
        </p:nvSpPr>
        <p:spPr>
          <a:xfrm>
            <a:off x="154136" y="1676400"/>
            <a:ext cx="5883342"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db.collection.distinct(field, query, options)</a:t>
            </a:r>
          </a:p>
        </p:txBody>
      </p:sp>
      <p:sp>
        <p:nvSpPr>
          <p:cNvPr id="2" name="Rectangle 1"/>
          <p:cNvSpPr/>
          <p:nvPr/>
        </p:nvSpPr>
        <p:spPr>
          <a:xfrm>
            <a:off x="149189" y="2345829"/>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db.emp.distinct("job")</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db.emp.distinct("job", </a:t>
            </a:r>
            <a:r>
              <a:rPr lang="en-US" sz="2200" dirty="0" smtClean="0">
                <a:solidFill>
                  <a:srgbClr val="FC6F0D"/>
                </a:solidFill>
                <a:latin typeface="Calibri" panose="020F0502020204030204" pitchFamily="34" charset="0"/>
                <a:cs typeface="Calibri" panose="020F0502020204030204" pitchFamily="34" charset="0"/>
              </a:rPr>
              <a:t>{ sal: {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5000 } } )</a:t>
            </a:r>
            <a:endParaRPr lang="en-US" sz="2200" dirty="0">
              <a:solidFill>
                <a:srgbClr val="FC6F0D"/>
              </a:solidFill>
              <a:latin typeface="Calibri" panose="020F0502020204030204" pitchFamily="34" charset="0"/>
              <a:cs typeface="Calibri" panose="020F0502020204030204" pitchFamily="34" charset="0"/>
            </a:endParaRPr>
          </a:p>
        </p:txBody>
      </p:sp>
      <p:sp>
        <p:nvSpPr>
          <p:cNvPr id="3" name="Rectangle 2"/>
          <p:cNvSpPr/>
          <p:nvPr/>
        </p:nvSpPr>
        <p:spPr>
          <a:xfrm>
            <a:off x="149189" y="3839204"/>
            <a:ext cx="8845624" cy="1446550"/>
          </a:xfrm>
          <a:prstGeom prst="rect">
            <a:avLst/>
          </a:prstGeom>
        </p:spPr>
        <p:txBody>
          <a:bodyPr wrap="square">
            <a:spAutoFit/>
          </a:bodyPr>
          <a:lstStyle/>
          <a:p>
            <a:r>
              <a:rPr lang="en-US" sz="2200" dirty="0">
                <a:solidFill>
                  <a:srgbClr val="B22251"/>
                </a:solidFill>
                <a:latin typeface="Calibri" panose="020F0502020204030204" pitchFamily="34" charset="0"/>
                <a:cs typeface="Calibri" panose="020F0502020204030204" pitchFamily="34" charset="0"/>
              </a:rPr>
              <a:t>var x = db.emp.find()[10]</a:t>
            </a:r>
          </a:p>
          <a:p>
            <a:r>
              <a:rPr lang="en-US" sz="2200" dirty="0">
                <a:solidFill>
                  <a:srgbClr val="B22251"/>
                </a:solidFill>
                <a:latin typeface="Calibri" panose="020F0502020204030204" pitchFamily="34" charset="0"/>
                <a:cs typeface="Calibri" panose="020F0502020204030204" pitchFamily="34" charset="0"/>
              </a:rPr>
              <a:t>for (</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 in x) {</a:t>
            </a:r>
          </a:p>
          <a:p>
            <a:r>
              <a:rPr lang="en-US" sz="2200" dirty="0">
                <a:solidFill>
                  <a:srgbClr val="B22251"/>
                </a:solidFill>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 print(</a:t>
            </a:r>
            <a:r>
              <a:rPr lang="en-US" sz="2200" dirty="0" err="1" smtClean="0">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a:t>
            </a:r>
          </a:p>
          <a:p>
            <a:r>
              <a:rPr lang="en-US" sz="2200" dirty="0">
                <a:solidFill>
                  <a:srgbClr val="B22251"/>
                </a:solidFill>
                <a:latin typeface="Calibri" panose="020F0502020204030204" pitchFamily="34" charset="0"/>
                <a:cs typeface="Calibri" panose="020F0502020204030204" pitchFamily="34" charset="0"/>
              </a:rPr>
              <a:t> }</a:t>
            </a:r>
          </a:p>
        </p:txBody>
      </p:sp>
    </p:spTree>
    <p:extLst>
      <p:ext uri="{BB962C8B-B14F-4D97-AF65-F5344CB8AC3E}">
        <p14:creationId xmlns="" xmlns:p14="http://schemas.microsoft.com/office/powerpoint/2010/main" val="345976350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db.collection.count[Documents]()</a:t>
            </a:r>
            <a:endParaRPr lang="en-US" dirty="0"/>
          </a:p>
        </p:txBody>
      </p:sp>
      <p:sp>
        <p:nvSpPr>
          <p:cNvPr id="3" name="Rectangle 2"/>
          <p:cNvSpPr/>
          <p:nvPr/>
        </p:nvSpPr>
        <p:spPr>
          <a:xfrm>
            <a:off x="419100" y="3059668"/>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 xmlns:p14="http://schemas.microsoft.com/office/powerpoint/2010/main" val="425476143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7" name="Rectangle 6"/>
          <p:cNvSpPr/>
          <p:nvPr/>
        </p:nvSpPr>
        <p:spPr>
          <a:xfrm>
            <a:off x="149189"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54136" y="2173069"/>
            <a:ext cx="6769802"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db.collection.count[Documents]( </a:t>
            </a:r>
            <a:r>
              <a:rPr lang="en-US" dirty="0">
                <a:solidFill>
                  <a:srgbClr val="049DC8"/>
                </a:solidFill>
                <a:latin typeface="Consolas" panose="020B0609020204030204" pitchFamily="49" charset="0"/>
                <a:cs typeface="Calibri" panose="020F0502020204030204" pitchFamily="34" charset="0"/>
              </a:rPr>
              <a:t>&lt;query&gt;, &lt;options&gt;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9" y="4419602"/>
            <a:ext cx="8845624" cy="169277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db.emp.count({});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db.emp.countDocuments</a:t>
            </a:r>
            <a:r>
              <a:rPr lang="en-US" sz="2200" dirty="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db.emp.countDocuments({job</a:t>
            </a:r>
            <a:r>
              <a:rPr lang="en-US" sz="2200" dirty="0" smtClean="0">
                <a:solidFill>
                  <a:srgbClr val="FC6F0D"/>
                </a:solidFill>
                <a:latin typeface="Calibri" panose="020F0502020204030204" pitchFamily="34" charset="0"/>
                <a:cs typeface="Calibri" panose="020F0502020204030204" pitchFamily="34" charset="0"/>
              </a:rPr>
              <a:t>: 'manager'});</a:t>
            </a:r>
          </a:p>
          <a:p>
            <a:r>
              <a:rPr lang="en-US" sz="2200" dirty="0">
                <a:solidFill>
                  <a:srgbClr val="FC6F0D"/>
                </a:solidFill>
                <a:latin typeface="Calibri" panose="020F0502020204030204" pitchFamily="34" charset="0"/>
                <a:cs typeface="Calibri" panose="020F0502020204030204" pitchFamily="34" charset="0"/>
              </a:rPr>
              <a:t>db.emp.countDocuments({job</a:t>
            </a:r>
            <a:r>
              <a:rPr lang="en-US" sz="2200" dirty="0" smtClean="0">
                <a:solidFill>
                  <a:srgbClr val="FC6F0D"/>
                </a:solidFill>
                <a:latin typeface="Calibri" panose="020F0502020204030204" pitchFamily="34" charset="0"/>
                <a:cs typeface="Calibri" panose="020F0502020204030204" pitchFamily="34" charset="0"/>
              </a:rPr>
              <a:t>: 'salesman'}, {</a:t>
            </a:r>
            <a:r>
              <a:rPr lang="en-US" sz="2200" dirty="0">
                <a:solidFill>
                  <a:srgbClr val="FC6F0D"/>
                </a:solidFill>
                <a:latin typeface="Calibri" panose="020F0502020204030204" pitchFamily="34" charset="0"/>
                <a:cs typeface="Calibri" panose="020F0502020204030204" pitchFamily="34" charset="0"/>
              </a:rPr>
              <a:t>skip</a:t>
            </a:r>
            <a:r>
              <a:rPr lang="en-US" sz="2200" dirty="0" smtClean="0">
                <a:solidFill>
                  <a:srgbClr val="FC6F0D"/>
                </a:solidFill>
                <a:latin typeface="Calibri" panose="020F0502020204030204" pitchFamily="34" charset="0"/>
                <a:cs typeface="Calibri" panose="020F0502020204030204" pitchFamily="34" charset="0"/>
              </a:rPr>
              <a:t>: 1</a:t>
            </a:r>
            <a:r>
              <a:rPr lang="en-US" sz="2200" dirty="0">
                <a:solidFill>
                  <a:srgbClr val="FC6F0D"/>
                </a:solidFill>
                <a:latin typeface="Calibri" panose="020F0502020204030204" pitchFamily="34" charset="0"/>
                <a:cs typeface="Calibri" panose="020F0502020204030204" pitchFamily="34" charset="0"/>
              </a:rPr>
              <a:t>, limit</a:t>
            </a:r>
            <a:r>
              <a:rPr lang="en-US" sz="2200" dirty="0" smtClean="0">
                <a:solidFill>
                  <a:srgbClr val="FC6F0D"/>
                </a:solidFill>
                <a:latin typeface="Calibri" panose="020F0502020204030204" pitchFamily="34" charset="0"/>
                <a:cs typeface="Calibri" panose="020F0502020204030204" pitchFamily="34" charset="0"/>
              </a:rPr>
              <a:t>: 3</a:t>
            </a:r>
            <a:r>
              <a:rPr lang="en-US" sz="2200" dirty="0">
                <a:solidFill>
                  <a:srgbClr val="FC6F0D"/>
                </a:solidFill>
                <a:latin typeface="Calibri" panose="020F0502020204030204" pitchFamily="34"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 xmlns:p14="http://schemas.microsoft.com/office/powerpoint/2010/main" val="3177525448"/>
              </p:ext>
            </p:extLst>
          </p:nvPr>
        </p:nvGraphicFramePr>
        <p:xfrm>
          <a:off x="149189" y="2819400"/>
          <a:ext cx="8845624" cy="1421130"/>
        </p:xfrm>
        <a:graphic>
          <a:graphicData uri="http://schemas.openxmlformats.org/drawingml/2006/table">
            <a:tbl>
              <a:tblPr>
                <a:tableStyleId>{5940675A-B579-460E-94D1-54222C63F5DA}</a:tableStyleId>
              </a:tblPr>
              <a:tblGrid>
                <a:gridCol w="1755812"/>
                <a:gridCol w="7089812"/>
              </a:tblGrid>
              <a:tr h="0">
                <a:tc>
                  <a:txBody>
                    <a:bodyPr/>
                    <a:lstStyle/>
                    <a:p>
                      <a:pPr algn="l"/>
                      <a:r>
                        <a:rPr lang="en-IN" dirty="0" smtClean="0">
                          <a:effectLst/>
                        </a:rPr>
                        <a:t>  Field</a:t>
                      </a:r>
                      <a:endParaRPr lang="en-IN" dirty="0">
                        <a:effectLst/>
                      </a:endParaRPr>
                    </a:p>
                  </a:txBody>
                  <a:tcPr marL="47625" marR="47625" marB="114300" anchor="ctr">
                    <a:solidFill>
                      <a:schemeClr val="bg2"/>
                    </a:solidFill>
                  </a:tcPr>
                </a:tc>
                <a:tc>
                  <a:txBody>
                    <a:bodyPr/>
                    <a:lstStyle/>
                    <a:p>
                      <a:pPr algn="l"/>
                      <a:r>
                        <a:rPr lang="en-IN" dirty="0" smtClean="0">
                          <a:effectLst/>
                        </a:rPr>
                        <a:t>  Description</a:t>
                      </a:r>
                      <a:endParaRPr lang="en-IN" dirty="0">
                        <a:effectLst/>
                      </a:endParaRPr>
                    </a:p>
                  </a:txBody>
                  <a:tcPr marL="47625" marR="47625" marB="114300" anchor="ctr">
                    <a:solidFill>
                      <a:schemeClr val="bg2"/>
                    </a:solidFill>
                  </a:tcPr>
                </a:tc>
              </a:tr>
              <a:tr h="0">
                <a:tc>
                  <a:txBody>
                    <a:bodyPr/>
                    <a:lstStyle/>
                    <a:p>
                      <a:pPr algn="l"/>
                      <a:r>
                        <a:rPr lang="en-IN" dirty="0" smtClean="0">
                          <a:effectLst/>
                        </a:rPr>
                        <a:t>  limit</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maximum number of documents to count.</a:t>
                      </a:r>
                    </a:p>
                  </a:txBody>
                  <a:tcPr marL="47625" marR="47625" marT="104775" marB="114300" anchor="ctr"/>
                </a:tc>
              </a:tr>
              <a:tr h="0">
                <a:tc>
                  <a:txBody>
                    <a:bodyPr/>
                    <a:lstStyle/>
                    <a:p>
                      <a:pPr algn="l"/>
                      <a:r>
                        <a:rPr lang="en-IN" dirty="0" smtClean="0">
                          <a:effectLst/>
                        </a:rPr>
                        <a:t>  skip</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number of documents to skip before counting.</a:t>
                      </a:r>
                    </a:p>
                  </a:txBody>
                  <a:tcPr marL="47625" marR="47625" marT="104775" marB="114300" anchor="ctr"/>
                </a:tc>
              </a:tr>
            </a:tbl>
          </a:graphicData>
        </a:graphic>
      </p:graphicFrame>
    </p:spTree>
    <p:extLst>
      <p:ext uri="{BB962C8B-B14F-4D97-AF65-F5344CB8AC3E}">
        <p14:creationId xmlns="" xmlns:p14="http://schemas.microsoft.com/office/powerpoint/2010/main" val="100135769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findOne</a:t>
            </a:r>
            <a:endParaRPr lang="en-US" dirty="0"/>
          </a:p>
        </p:txBody>
      </p:sp>
      <p:sp>
        <p:nvSpPr>
          <p:cNvPr id="3" name="Rectangle 2"/>
          <p:cNvSpPr/>
          <p:nvPr/>
        </p:nvSpPr>
        <p:spPr>
          <a:xfrm>
            <a:off x="419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Tree>
    <p:extLst>
      <p:ext uri="{BB962C8B-B14F-4D97-AF65-F5344CB8AC3E}">
        <p14:creationId xmlns="" xmlns:p14="http://schemas.microsoft.com/office/powerpoint/2010/main" val="247693632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 xmlns:p14="http://schemas.microsoft.com/office/powerpoint/2010/main" val="42934245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49189" y="762001"/>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7" y="2173071"/>
            <a:ext cx="5250155" cy="646331"/>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 ['emp'].</a:t>
            </a:r>
            <a:r>
              <a:rPr lang="en-US" dirty="0" smtClean="0">
                <a:solidFill>
                  <a:srgbClr val="049DC8"/>
                </a:solidFill>
                <a:latin typeface="Consolas" panose="020B0609020204030204" pitchFamily="49" charset="0"/>
                <a:cs typeface="Calibri" panose="020F0502020204030204" pitchFamily="34" charset="0"/>
              </a:rPr>
              <a:t>findOne(query</a:t>
            </a:r>
            <a:r>
              <a:rPr lang="en-US" dirty="0">
                <a:solidFill>
                  <a:srgbClr val="049DC8"/>
                </a:solidFill>
                <a:latin typeface="Consolas" panose="020B0609020204030204" pitchFamily="49" charset="0"/>
                <a:cs typeface="Calibri" panose="020F0502020204030204" pitchFamily="34" charset="0"/>
              </a:rPr>
              <a:t>, projection) </a:t>
            </a:r>
          </a:p>
          <a:p>
            <a:r>
              <a:rPr lang="en-US" dirty="0" smtClean="0">
                <a:solidFill>
                  <a:srgbClr val="049DC8"/>
                </a:solidFill>
                <a:latin typeface="Consolas" panose="020B0609020204030204" pitchFamily="49" charset="0"/>
                <a:cs typeface="Calibri" panose="020F0502020204030204" pitchFamily="34" charset="0"/>
              </a:rPr>
              <a:t>db.collection.findOne(query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2" name="Rectangle 1"/>
          <p:cNvSpPr/>
          <p:nvPr/>
        </p:nvSpPr>
        <p:spPr>
          <a:xfrm>
            <a:off x="149189" y="29718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db.emp.findOne();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db.emp.findOne</a:t>
            </a:r>
            <a:r>
              <a:rPr lang="en-US" sz="2200" dirty="0" smtClean="0">
                <a:solidFill>
                  <a:srgbClr val="FC6F0D"/>
                </a:solidFill>
                <a:latin typeface="Calibri" panose="020F0502020204030204" pitchFamily="34" charset="0"/>
                <a:cs typeface="Calibri" panose="020F0502020204030204" pitchFamily="34" charset="0"/>
              </a:rPr>
              <a:t>({ job</a:t>
            </a:r>
            <a:r>
              <a:rPr lang="en-US" sz="2200" dirty="0">
                <a:solidFill>
                  <a:srgbClr val="FC6F0D"/>
                </a:solidFill>
                <a:latin typeface="Calibri" panose="020F0502020204030204" pitchFamily="34" charset="0"/>
                <a:cs typeface="Calibri" panose="020F0502020204030204" pitchFamily="34" charset="0"/>
              </a:rPr>
              <a:t>: 'manager'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61175513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419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Updates an existing document or inserts a new document, depending on its document parameter.</a:t>
            </a:r>
            <a:endParaRPr lang="en-US" dirty="0" smtClean="0">
              <a:solidFill>
                <a:srgbClr val="222222"/>
              </a:solidFill>
              <a:latin typeface="arial" panose="020B0604020202020204" pitchFamily="34" charset="0"/>
            </a:endParaRPr>
          </a:p>
        </p:txBody>
      </p:sp>
      <p:sp>
        <p:nvSpPr>
          <p:cNvPr id="4" name="Rectangle 3"/>
          <p:cNvSpPr/>
          <p:nvPr/>
        </p:nvSpPr>
        <p:spPr>
          <a:xfrm>
            <a:off x="266700" y="304801"/>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r>
              <a:rPr lang="en-US" dirty="0" smtClean="0">
                <a:solidFill>
                  <a:srgbClr val="FFBF00"/>
                </a:solidFill>
              </a:rPr>
              <a:t>.</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 xmlns:p14="http://schemas.microsoft.com/office/powerpoint/2010/main" val="424855119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33355" y="1497568"/>
            <a:ext cx="8861458"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db.collection.save( &lt;document&gt; )</a:t>
            </a:r>
          </a:p>
        </p:txBody>
      </p:sp>
      <p:sp>
        <p:nvSpPr>
          <p:cNvPr id="8" name="Rectangle 7"/>
          <p:cNvSpPr/>
          <p:nvPr/>
        </p:nvSpPr>
        <p:spPr>
          <a:xfrm>
            <a:off x="149189" y="762001"/>
            <a:ext cx="8845624" cy="646331"/>
          </a:xfrm>
          <a:prstGeom prst="rect">
            <a:avLst/>
          </a:prstGeom>
        </p:spPr>
        <p:txBody>
          <a:bodyPr wrap="square">
            <a:spAutoFit/>
          </a:bodyPr>
          <a:lstStyle/>
          <a:p>
            <a:r>
              <a:rPr lang="en-US" dirty="0"/>
              <a:t>Updates an existing document or inserts a new document, depending on its document parameter.</a:t>
            </a:r>
            <a:endParaRPr lang="en-IN" dirty="0"/>
          </a:p>
        </p:txBody>
      </p:sp>
      <p:sp>
        <p:nvSpPr>
          <p:cNvPr id="3" name="Rectangle 2"/>
          <p:cNvSpPr/>
          <p:nvPr/>
        </p:nvSpPr>
        <p:spPr>
          <a:xfrm>
            <a:off x="153146" y="2379585"/>
            <a:ext cx="8841666"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db.e.save({_id</a:t>
            </a:r>
            <a:r>
              <a:rPr lang="en-US" sz="2200" dirty="0" smtClean="0">
                <a:solidFill>
                  <a:srgbClr val="FC6F0D"/>
                </a:solidFill>
                <a:latin typeface="Calibri" panose="020F0502020204030204" pitchFamily="34" charset="0"/>
                <a:cs typeface="Calibri" panose="020F0502020204030204" pitchFamily="34" charset="0"/>
              </a:rPr>
              <a:t>: 10, firstName: '</a:t>
            </a:r>
            <a:r>
              <a:rPr lang="en-US" sz="2200" dirty="0" err="1" smtClean="0">
                <a:solidFill>
                  <a:srgbClr val="FC6F0D"/>
                </a:solidFill>
                <a:latin typeface="Calibri" panose="020F0502020204030204" pitchFamily="34" charset="0"/>
                <a:cs typeface="Calibri" panose="020F0502020204030204" pitchFamily="34" charset="0"/>
              </a:rPr>
              <a:t>neel</a:t>
            </a:r>
            <a:r>
              <a:rPr lang="en-US" sz="2200" dirty="0" smtClean="0">
                <a:solidFill>
                  <a:srgbClr val="FC6F0D"/>
                </a:solidFill>
                <a:latin typeface="Calibri" panose="020F0502020204030204" pitchFamily="34" charset="0"/>
                <a:cs typeface="Calibri" panose="020F0502020204030204" pitchFamily="34" charset="0"/>
              </a:rPr>
              <a:t>', sal: 5000, color: [</a:t>
            </a:r>
            <a:r>
              <a:rPr lang="en-US" sz="2200" dirty="0">
                <a:solidFill>
                  <a:srgbClr val="FC6F0D"/>
                </a:solidFill>
                <a:latin typeface="Calibri" panose="020F0502020204030204" pitchFamily="34" charset="0"/>
                <a:cs typeface="Calibri" panose="020F0502020204030204" pitchFamily="34" charset="0"/>
              </a:rPr>
              <a:t>'blue</a:t>
            </a:r>
            <a:r>
              <a:rPr lang="en-US" sz="2200" dirty="0" smtClean="0">
                <a:solidFill>
                  <a:srgbClr val="FC6F0D"/>
                </a:solidFill>
                <a:latin typeface="Calibri" panose="020F0502020204030204" pitchFamily="34" charset="0"/>
                <a:cs typeface="Calibri" panose="020F0502020204030204" pitchFamily="34" charset="0"/>
              </a:rPr>
              <a:t>', 'black', 'brown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size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'small</a:t>
            </a:r>
            <a:r>
              <a:rPr lang="en-US" sz="2200" dirty="0" smtClean="0">
                <a:solidFill>
                  <a:srgbClr val="FC6F0D"/>
                </a:solidFill>
                <a:latin typeface="Calibri" panose="020F0502020204030204" pitchFamily="34" charset="0"/>
                <a:cs typeface="Calibri" panose="020F0502020204030204" pitchFamily="34" charset="0"/>
              </a:rPr>
              <a:t>', 'medium', 'large', </a:t>
            </a:r>
            <a:r>
              <a:rPr lang="en-US" sz="2200" dirty="0">
                <a:solidFill>
                  <a:srgbClr val="FC6F0D"/>
                </a:solidFill>
                <a:latin typeface="Calibri" panose="020F0502020204030204" pitchFamily="34" charset="0"/>
                <a:cs typeface="Calibri" panose="020F0502020204030204" pitchFamily="34" charset="0"/>
              </a:rPr>
              <a:t>'xx-large'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385854597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or documents into a collection.</a:t>
            </a:r>
            <a:endParaRPr lang="en-US" dirty="0" smtClean="0">
              <a:solidFill>
                <a:srgbClr val="222222"/>
              </a:solidFill>
              <a:latin typeface="arial" panose="020B0604020202020204" pitchFamily="34" charset="0"/>
            </a:endParaRPr>
          </a:p>
        </p:txBody>
      </p:sp>
    </p:spTree>
    <p:extLst>
      <p:ext uri="{BB962C8B-B14F-4D97-AF65-F5344CB8AC3E}">
        <p14:creationId xmlns="" xmlns:p14="http://schemas.microsoft.com/office/powerpoint/2010/main" val="53202247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a:t>
            </a:r>
          </a:p>
        </p:txBody>
      </p:sp>
      <p:sp>
        <p:nvSpPr>
          <p:cNvPr id="4" name="Rectangle 3"/>
          <p:cNvSpPr/>
          <p:nvPr/>
        </p:nvSpPr>
        <p:spPr>
          <a:xfrm>
            <a:off x="133354" y="1497570"/>
            <a:ext cx="7909538"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a:t>
            </a:r>
            <a:r>
              <a:rPr lang="en-IN" dirty="0" smtClean="0">
                <a:solidFill>
                  <a:srgbClr val="049DC8"/>
                </a:solidFill>
                <a:latin typeface="Consolas" panose="020B0609020204030204" pitchFamily="49" charset="0"/>
                <a:cs typeface="Calibri" panose="020F0502020204030204" pitchFamily="34" charset="0"/>
              </a:rPr>
              <a:t>({&lt;document&gt;})</a:t>
            </a: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 1&gt;} , {&lt;document 2&gt;}, ... </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9"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379585"/>
            <a:ext cx="8841666" cy="1384995"/>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 ename: 'a</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salary: 2000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 { ename: 'x'}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ename: 'y' } ])      </a:t>
            </a:r>
            <a:r>
              <a:rPr lang="en-US" sz="2400" dirty="0" smtClean="0">
                <a:solidFill>
                  <a:srgbClr val="00B050"/>
                </a:solidFill>
                <a:latin typeface="Calibri" panose="020F0502020204030204" pitchFamily="34" charset="0"/>
                <a:cs typeface="Calibri" panose="020F0502020204030204" pitchFamily="34" charset="0"/>
              </a:rPr>
              <a:t>// for multiple documents.</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298654139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db.collection.insertOne()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into a collection.</a:t>
            </a:r>
            <a:endParaRPr lang="en-US" dirty="0" smtClean="0">
              <a:solidFill>
                <a:srgbClr val="222222"/>
              </a:solidFill>
              <a:latin typeface="arial" panose="020B0604020202020204" pitchFamily="34" charset="0"/>
            </a:endParaRPr>
          </a:p>
        </p:txBody>
      </p:sp>
    </p:spTree>
    <p:extLst>
      <p:ext uri="{BB962C8B-B14F-4D97-AF65-F5344CB8AC3E}">
        <p14:creationId xmlns="" xmlns:p14="http://schemas.microsoft.com/office/powerpoint/2010/main" val="250072832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a:t>
            </a:r>
          </a:p>
        </p:txBody>
      </p:sp>
      <p:sp>
        <p:nvSpPr>
          <p:cNvPr id="4" name="Rectangle 3"/>
          <p:cNvSpPr/>
          <p:nvPr/>
        </p:nvSpPr>
        <p:spPr>
          <a:xfrm>
            <a:off x="133354" y="1497568"/>
            <a:ext cx="4870244"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db.collection.insertOne({&lt;document&gt;})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9"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8"/>
            <a:ext cx="88416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db.emp.insertOne({ ename: 'x</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a:t>
            </a:r>
            <a:r>
              <a:rPr lang="en-US" sz="2200" dirty="0" smtClean="0">
                <a:solidFill>
                  <a:srgbClr val="FC6F0D"/>
                </a:solidFill>
                <a:latin typeface="Calibri" panose="020F0502020204030204" pitchFamily="34" charset="0"/>
                <a:cs typeface="Calibri" panose="020F0502020204030204" pitchFamily="34" charset="0"/>
              </a:rPr>
              <a:t>: 2000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168484086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db.collection.insertMany</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multiple documents into a collection.</a:t>
            </a:r>
            <a:endParaRPr lang="en-US" dirty="0" smtClean="0">
              <a:solidFill>
                <a:srgbClr val="222222"/>
              </a:solidFill>
              <a:latin typeface="arial" panose="020B0604020202020204" pitchFamily="34" charset="0"/>
            </a:endParaRPr>
          </a:p>
        </p:txBody>
      </p:sp>
    </p:spTree>
    <p:extLst>
      <p:ext uri="{BB962C8B-B14F-4D97-AF65-F5344CB8AC3E}">
        <p14:creationId xmlns="" xmlns:p14="http://schemas.microsoft.com/office/powerpoint/2010/main" val="286749736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db.collection.insertMany()</a:t>
            </a:r>
          </a:p>
        </p:txBody>
      </p:sp>
      <p:sp>
        <p:nvSpPr>
          <p:cNvPr id="4" name="Rectangle 3"/>
          <p:cNvSpPr/>
          <p:nvPr/>
        </p:nvSpPr>
        <p:spPr>
          <a:xfrm>
            <a:off x="133354" y="1497568"/>
            <a:ext cx="8416086"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db.collection.insertMany</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1</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2</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p>
        </p:txBody>
      </p:sp>
      <p:sp>
        <p:nvSpPr>
          <p:cNvPr id="8" name="Rectangle 7"/>
          <p:cNvSpPr/>
          <p:nvPr/>
        </p:nvSpPr>
        <p:spPr>
          <a:xfrm>
            <a:off x="149189"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8"/>
            <a:ext cx="88416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db.e.insertMany([ { ename: 'x</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salary: 2000}, { ename : 'y', job</a:t>
            </a:r>
            <a:r>
              <a:rPr lang="en-US" sz="2200" dirty="0">
                <a:solidFill>
                  <a:srgbClr val="FC6F0D"/>
                </a:solidFill>
                <a:latin typeface="Calibri" panose="020F0502020204030204" pitchFamily="34" charset="0"/>
                <a:cs typeface="Calibri" panose="020F0502020204030204" pitchFamily="34" charset="0"/>
              </a:rPr>
              <a:t>: '</a:t>
            </a:r>
            <a:r>
              <a:rPr lang="en-US" sz="2200" dirty="0" err="1">
                <a:solidFill>
                  <a:srgbClr val="FC6F0D"/>
                </a:solidFill>
                <a:latin typeface="Calibri" panose="020F0502020204030204" pitchFamily="34" charset="0"/>
                <a:cs typeface="Calibri" panose="020F0502020204030204" pitchFamily="34" charset="0"/>
              </a:rPr>
              <a:t>hr</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284581872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javascript object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 xmlns:p14="http://schemas.microsoft.com/office/powerpoint/2010/main" val="79994976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a:t>
            </a:r>
            <a:r>
              <a:rPr lang="en-IN" sz="3200" b="1" i="1" dirty="0" smtClean="0">
                <a:solidFill>
                  <a:srgbClr val="FFFF00"/>
                </a:solidFill>
                <a:latin typeface="Arial" pitchFamily="34" charset="0"/>
                <a:cs typeface="Arial" pitchFamily="34" charset="0"/>
              </a:rPr>
              <a:t>Categories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49189" y="762000"/>
            <a:ext cx="8845624" cy="369332"/>
          </a:xfrm>
          <a:prstGeom prst="rect">
            <a:avLst/>
          </a:prstGeom>
        </p:spPr>
        <p:txBody>
          <a:bodyPr wrap="square">
            <a:spAutoFit/>
          </a:bodyPr>
          <a:lstStyle/>
          <a:p>
            <a:r>
              <a:rPr lang="en-US" dirty="0"/>
              <a:t>There are 4 basic types of NoSQL </a:t>
            </a:r>
            <a:r>
              <a:rPr lang="en-US" dirty="0" smtClean="0"/>
              <a:t>databases.</a:t>
            </a:r>
            <a:endParaRPr lang="en-IN" dirty="0"/>
          </a:p>
        </p:txBody>
      </p:sp>
      <p:graphicFrame>
        <p:nvGraphicFramePr>
          <p:cNvPr id="4" name="Table 3"/>
          <p:cNvGraphicFramePr>
            <a:graphicFrameLocks noGrp="1"/>
          </p:cNvGraphicFramePr>
          <p:nvPr>
            <p:extLst>
              <p:ext uri="{D42A27DB-BD31-4B8C-83A1-F6EECF244321}">
                <p14:modId xmlns="" xmlns:p14="http://schemas.microsoft.com/office/powerpoint/2010/main" val="1502857779"/>
              </p:ext>
            </p:extLst>
          </p:nvPr>
        </p:nvGraphicFramePr>
        <p:xfrm>
          <a:off x="228601" y="1752600"/>
          <a:ext cx="8661818" cy="1928616"/>
        </p:xfrm>
        <a:graphic>
          <a:graphicData uri="http://schemas.openxmlformats.org/drawingml/2006/table">
            <a:tbl>
              <a:tblPr firstRow="1" bandRow="1">
                <a:tableStyleId>{5940675A-B579-460E-94D1-54222C63F5DA}</a:tableStyleId>
              </a:tblPr>
              <a:tblGrid>
                <a:gridCol w="2794419"/>
                <a:gridCol w="5867399"/>
              </a:tblGrid>
              <a:tr h="482154">
                <a:tc>
                  <a:txBody>
                    <a:bodyPr/>
                    <a:lstStyle/>
                    <a:p>
                      <a:r>
                        <a:rPr lang="en-US" b="1" i="1" dirty="0" smtClean="0">
                          <a:solidFill>
                            <a:srgbClr val="036883"/>
                          </a:solidFill>
                        </a:rPr>
                        <a:t> Key-value</a:t>
                      </a:r>
                      <a:r>
                        <a:rPr lang="en-US" dirty="0" smtClean="0"/>
                        <a:t> </a:t>
                      </a:r>
                      <a:r>
                        <a:rPr lang="en-US" b="1" i="1" dirty="0" smtClean="0">
                          <a:solidFill>
                            <a:srgbClr val="036883"/>
                          </a:solidFill>
                        </a:rPr>
                        <a:t>stores</a:t>
                      </a:r>
                      <a:r>
                        <a:rPr lang="en-US" dirty="0" smtClean="0"/>
                        <a:t> </a:t>
                      </a:r>
                      <a:endParaRPr lang="en-US" dirty="0"/>
                    </a:p>
                  </a:txBody>
                  <a:tcPr/>
                </a:tc>
                <a:tc>
                  <a:txBody>
                    <a:bodyPr/>
                    <a:lstStyle/>
                    <a:p>
                      <a:r>
                        <a:rPr lang="en-US" dirty="0" smtClean="0"/>
                        <a:t> Redis, </a:t>
                      </a:r>
                      <a:r>
                        <a:rPr kumimoji="0" lang="en-US" b="0" i="0" kern="1200" dirty="0" smtClean="0">
                          <a:solidFill>
                            <a:schemeClr val="tx1"/>
                          </a:solidFill>
                          <a:effectLst/>
                          <a:latin typeface="+mn-lt"/>
                          <a:ea typeface="+mn-ea"/>
                          <a:cs typeface="+mn-cs"/>
                        </a:rPr>
                        <a:t>Cassandra</a:t>
                      </a:r>
                      <a:endParaRPr lang="en-US" dirty="0"/>
                    </a:p>
                  </a:txBody>
                  <a:tcPr/>
                </a:tc>
              </a:tr>
              <a:tr h="482154">
                <a:tc>
                  <a:txBody>
                    <a:bodyPr/>
                    <a:lstStyle/>
                    <a:p>
                      <a:r>
                        <a:rPr lang="en-US" b="1" i="1" dirty="0" smtClean="0">
                          <a:solidFill>
                            <a:srgbClr val="036883"/>
                          </a:solidFill>
                        </a:rPr>
                        <a:t> Column-oriented</a:t>
                      </a:r>
                      <a:endParaRPr lang="en-US" dirty="0"/>
                    </a:p>
                  </a:txBody>
                  <a:tcPr/>
                </a:tc>
                <a:tc>
                  <a:txBody>
                    <a:bodyPr/>
                    <a:lstStyle/>
                    <a:p>
                      <a:r>
                        <a:rPr lang="en-US" dirty="0" smtClean="0"/>
                        <a:t> HBase</a:t>
                      </a:r>
                      <a:endParaRPr lang="en-US" dirty="0"/>
                    </a:p>
                  </a:txBody>
                  <a:tcPr/>
                </a:tc>
              </a:tr>
              <a:tr h="482154">
                <a:tc>
                  <a:txBody>
                    <a:bodyPr/>
                    <a:lstStyle/>
                    <a:p>
                      <a:r>
                        <a:rPr lang="en-US" b="1" i="1" dirty="0" smtClean="0">
                          <a:solidFill>
                            <a:srgbClr val="036883"/>
                          </a:solidFill>
                        </a:rPr>
                        <a:t> Document</a:t>
                      </a:r>
                      <a:r>
                        <a:rPr lang="en-US" dirty="0" smtClean="0"/>
                        <a:t> </a:t>
                      </a:r>
                      <a:r>
                        <a:rPr lang="en-US" b="1" i="1" dirty="0" smtClean="0">
                          <a:solidFill>
                            <a:srgbClr val="036883"/>
                          </a:solidFill>
                        </a:rPr>
                        <a:t>oriented</a:t>
                      </a:r>
                      <a:r>
                        <a:rPr lang="en-US" dirty="0" smtClean="0"/>
                        <a:t> </a:t>
                      </a:r>
                      <a:endParaRPr lang="en-US" dirty="0"/>
                    </a:p>
                  </a:txBody>
                  <a:tcPr/>
                </a:tc>
                <a:tc>
                  <a:txBody>
                    <a:bodyPr/>
                    <a:lstStyle/>
                    <a:p>
                      <a:r>
                        <a:rPr lang="en-US" dirty="0" smtClean="0"/>
                        <a:t> MongoDB, CouchDB</a:t>
                      </a:r>
                      <a:endParaRPr lang="en-US" dirty="0"/>
                    </a:p>
                  </a:txBody>
                  <a:tcPr/>
                </a:tc>
              </a:tr>
              <a:tr h="482154">
                <a:tc>
                  <a:txBody>
                    <a:bodyPr/>
                    <a:lstStyle/>
                    <a:p>
                      <a:r>
                        <a:rPr lang="en-US" b="1" i="1" dirty="0" smtClean="0">
                          <a:solidFill>
                            <a:srgbClr val="036883"/>
                          </a:solidFill>
                        </a:rPr>
                        <a:t> Graph</a:t>
                      </a:r>
                      <a:endParaRPr lang="en-US" dirty="0"/>
                    </a:p>
                  </a:txBody>
                  <a:tcPr/>
                </a:tc>
                <a:tc>
                  <a:txBody>
                    <a:bodyPr/>
                    <a:lstStyle/>
                    <a:p>
                      <a:endParaRPr lang="en-US" dirty="0"/>
                    </a:p>
                  </a:txBody>
                  <a:tcPr/>
                </a:tc>
              </a:tr>
            </a:tbl>
          </a:graphicData>
        </a:graphic>
      </p:graphicFrame>
    </p:spTree>
    <p:extLst>
      <p:ext uri="{BB962C8B-B14F-4D97-AF65-F5344CB8AC3E}">
        <p14:creationId xmlns="" xmlns:p14="http://schemas.microsoft.com/office/powerpoint/2010/main" val="218677488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33355" y="1219200"/>
            <a:ext cx="1704313"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var obj = {}</a:t>
            </a:r>
          </a:p>
        </p:txBody>
      </p:sp>
      <p:sp>
        <p:nvSpPr>
          <p:cNvPr id="8" name="Rectangle 7"/>
          <p:cNvSpPr/>
          <p:nvPr/>
        </p:nvSpPr>
        <p:spPr>
          <a:xfrm>
            <a:off x="149189" y="762000"/>
            <a:ext cx="8845624" cy="369332"/>
          </a:xfrm>
          <a:prstGeom prst="rect">
            <a:avLst/>
          </a:prstGeom>
        </p:spPr>
        <p:txBody>
          <a:bodyPr wrap="square">
            <a:spAutoFit/>
          </a:bodyPr>
          <a:lstStyle/>
          <a:p>
            <a:r>
              <a:rPr lang="en-US" dirty="0"/>
              <a:t>Inserts a document or documents into a </a:t>
            </a:r>
            <a:r>
              <a:rPr lang="en-US" dirty="0" smtClean="0"/>
              <a:t>collection using javascript object.</a:t>
            </a:r>
            <a:endParaRPr lang="en-IN" dirty="0"/>
          </a:p>
        </p:txBody>
      </p:sp>
      <p:sp>
        <p:nvSpPr>
          <p:cNvPr id="2" name="Rectangle 1"/>
          <p:cNvSpPr/>
          <p:nvPr/>
        </p:nvSpPr>
        <p:spPr>
          <a:xfrm>
            <a:off x="133355" y="1764767"/>
            <a:ext cx="8861458" cy="4493538"/>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&gt; var doc = {};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JavaScript object</a:t>
            </a:r>
          </a:p>
          <a:p>
            <a:r>
              <a:rPr lang="en-US" sz="2200" dirty="0">
                <a:solidFill>
                  <a:srgbClr val="FC6F0D"/>
                </a:solidFill>
                <a:latin typeface="Calibri" panose="020F0502020204030204" pitchFamily="34" charset="0"/>
                <a:cs typeface="Calibri" panose="020F0502020204030204" pitchFamily="34" charset="0"/>
              </a:rPr>
              <a:t>&gt; doc.title = "MongoDB Tutorial"</a:t>
            </a:r>
          </a:p>
          <a:p>
            <a:r>
              <a:rPr lang="en-US" sz="2200" dirty="0">
                <a:solidFill>
                  <a:srgbClr val="FC6F0D"/>
                </a:solidFill>
                <a:latin typeface="Calibri" panose="020F0502020204030204" pitchFamily="34" charset="0"/>
                <a:cs typeface="Calibri" panose="020F0502020204030204" pitchFamily="34" charset="0"/>
              </a:rPr>
              <a:t>&gt; doc.url = "http://mongodb.org"</a:t>
            </a:r>
          </a:p>
          <a:p>
            <a:r>
              <a:rPr lang="en-US" sz="2200" dirty="0">
                <a:solidFill>
                  <a:srgbClr val="FC6F0D"/>
                </a:solidFill>
                <a:latin typeface="Calibri" panose="020F0502020204030204" pitchFamily="34" charset="0"/>
                <a:cs typeface="Calibri" panose="020F0502020204030204" pitchFamily="34" charset="0"/>
              </a:rPr>
              <a:t>&gt; doc.comment = "Good tutorial video"</a:t>
            </a:r>
          </a:p>
          <a:p>
            <a:r>
              <a:rPr lang="en-US" sz="2200" dirty="0">
                <a:solidFill>
                  <a:srgbClr val="FC6F0D"/>
                </a:solidFill>
                <a:latin typeface="Calibri" panose="020F0502020204030204" pitchFamily="34" charset="0"/>
                <a:cs typeface="Calibri" panose="020F0502020204030204" pitchFamily="34" charset="0"/>
              </a:rPr>
              <a:t>&gt; doc.tags = ['tutorial', '</a:t>
            </a:r>
            <a:r>
              <a:rPr lang="en-US" sz="2200" dirty="0" err="1">
                <a:solidFill>
                  <a:srgbClr val="FC6F0D"/>
                </a:solidFill>
                <a:latin typeface="Calibri" panose="020F0502020204030204" pitchFamily="34" charset="0"/>
                <a:cs typeface="Calibri" panose="020F0502020204030204" pitchFamily="34" charset="0"/>
              </a:rPr>
              <a:t>noSQL</a:t>
            </a:r>
            <a:r>
              <a:rPr lang="en-US" sz="2200" dirty="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&gt; doc.saveondate = new Date ()</a:t>
            </a:r>
          </a:p>
          <a:p>
            <a:r>
              <a:rPr lang="en-US" sz="2200" dirty="0">
                <a:solidFill>
                  <a:srgbClr val="FC6F0D"/>
                </a:solidFill>
                <a:latin typeface="Calibri" panose="020F0502020204030204" pitchFamily="34" charset="0"/>
                <a:cs typeface="Calibri" panose="020F0502020204030204" pitchFamily="34" charset="0"/>
              </a:rPr>
              <a:t>&gt; doc.meta = {}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object </a:t>
            </a:r>
            <a:r>
              <a:rPr lang="en-US" sz="2200" dirty="0">
                <a:solidFill>
                  <a:srgbClr val="00B050"/>
                </a:solidFill>
                <a:latin typeface="Calibri" panose="020F0502020204030204" pitchFamily="34" charset="0"/>
                <a:cs typeface="Calibri" panose="020F0502020204030204" pitchFamily="34" charset="0"/>
              </a:rPr>
              <a:t>within </a:t>
            </a:r>
            <a:r>
              <a:rPr lang="en-US" sz="2200" dirty="0">
                <a:solidFill>
                  <a:srgbClr val="FC6F0D"/>
                </a:solidFill>
                <a:latin typeface="Calibri" panose="020F0502020204030204" pitchFamily="34" charset="0"/>
                <a:cs typeface="Calibri" panose="020F0502020204030204" pitchFamily="34" charset="0"/>
              </a:rPr>
              <a:t>doc</a:t>
            </a:r>
            <a:r>
              <a:rPr lang="en-US" sz="2200" dirty="0">
                <a:solidFill>
                  <a:srgbClr val="00B050"/>
                </a:solidFill>
                <a:latin typeface="Calibri" panose="020F0502020204030204" pitchFamily="34" charset="0"/>
                <a:cs typeface="Calibri" panose="020F0502020204030204" pitchFamily="34" charset="0"/>
              </a:rPr>
              <a:t> object {}</a:t>
            </a:r>
          </a:p>
          <a:p>
            <a:r>
              <a:rPr lang="en-US" sz="2200" dirty="0">
                <a:solidFill>
                  <a:srgbClr val="FC6F0D"/>
                </a:solidFill>
                <a:latin typeface="Calibri" panose="020F0502020204030204" pitchFamily="34" charset="0"/>
                <a:cs typeface="Calibri" panose="020F0502020204030204" pitchFamily="34" charset="0"/>
              </a:rPr>
              <a:t>&gt; doc.meta.browser = 'Google Chrome’</a:t>
            </a:r>
          </a:p>
          <a:p>
            <a:r>
              <a:rPr lang="en-US" sz="2200" dirty="0">
                <a:solidFill>
                  <a:srgbClr val="FC6F0D"/>
                </a:solidFill>
                <a:latin typeface="Calibri" panose="020F0502020204030204" pitchFamily="34" charset="0"/>
                <a:cs typeface="Calibri" panose="020F0502020204030204" pitchFamily="34" charset="0"/>
              </a:rPr>
              <a:t>&gt; doc.meta.os = 'Microsoft Windows7'</a:t>
            </a:r>
          </a:p>
          <a:p>
            <a:r>
              <a:rPr lang="en-US" sz="2200" dirty="0">
                <a:solidFill>
                  <a:srgbClr val="FC6F0D"/>
                </a:solidFill>
                <a:latin typeface="Calibri" panose="020F0502020204030204" pitchFamily="34" charset="0"/>
                <a:cs typeface="Calibri" panose="020F0502020204030204" pitchFamily="34" charset="0"/>
              </a:rPr>
              <a:t>&gt; doc.meta.mongodbversion = '2.4.0.0'</a:t>
            </a:r>
          </a:p>
          <a:p>
            <a:r>
              <a:rPr lang="en-US" sz="2200" dirty="0">
                <a:solidFill>
                  <a:srgbClr val="FC6F0D"/>
                </a:solidFill>
                <a:latin typeface="Calibri" panose="020F0502020204030204" pitchFamily="34" charset="0"/>
                <a:cs typeface="Calibri" panose="020F0502020204030204" pitchFamily="34" charset="0"/>
              </a:rPr>
              <a:t>&gt; doc</a:t>
            </a:r>
          </a:p>
          <a:p>
            <a:endParaRPr lang="en-US" sz="22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&gt; db.book.insert (doc);</a:t>
            </a:r>
          </a:p>
        </p:txBody>
      </p:sp>
    </p:spTree>
    <p:extLst>
      <p:ext uri="{BB962C8B-B14F-4D97-AF65-F5344CB8AC3E}">
        <p14:creationId xmlns="" xmlns:p14="http://schemas.microsoft.com/office/powerpoint/2010/main" val="124596000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load </a:t>
            </a:r>
            <a:r>
              <a:rPr lang="en-IN" dirty="0"/>
              <a:t>("</a:t>
            </a:r>
            <a:r>
              <a:rPr lang="en-IN" dirty="0" smtClean="0"/>
              <a:t>app.js</a:t>
            </a:r>
            <a:r>
              <a:rPr lang="en-IN" dirty="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t>Loads and runs a JavaScript file into the current shell environment.</a:t>
            </a:r>
            <a:endParaRPr lang="en-US" dirty="0" smtClean="0">
              <a:solidFill>
                <a:srgbClr val="222222"/>
              </a:solidFill>
              <a:latin typeface="arial" panose="020B0604020202020204" pitchFamily="34" charset="0"/>
            </a:endParaRPr>
          </a:p>
        </p:txBody>
      </p:sp>
      <p:sp>
        <p:nvSpPr>
          <p:cNvPr id="4" name="Rectangle 3"/>
          <p:cNvSpPr/>
          <p:nvPr/>
        </p:nvSpPr>
        <p:spPr>
          <a:xfrm>
            <a:off x="152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 xmlns:p14="http://schemas.microsoft.com/office/powerpoint/2010/main" val="327054629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load(file.js)</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33355" y="1219202"/>
            <a:ext cx="8861458" cy="64633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load(file</a:t>
            </a:r>
            <a:r>
              <a:rPr lang="en-IN" dirty="0" smtClean="0">
                <a:solidFill>
                  <a:srgbClr val="049DC8"/>
                </a:solidFill>
                <a:latin typeface="Consolas" panose="020B0609020204030204" pitchFamily="49" charset="0"/>
                <a:cs typeface="Calibri" panose="020F0502020204030204" pitchFamily="34" charset="0"/>
              </a:rPr>
              <a:t>)</a:t>
            </a:r>
          </a:p>
          <a:p>
            <a:pPr>
              <a:spcBef>
                <a:spcPct val="0"/>
              </a:spcBef>
            </a:pPr>
            <a:r>
              <a:rPr lang="en-IN" dirty="0" smtClean="0">
                <a:solidFill>
                  <a:srgbClr val="049DC8"/>
                </a:solidFill>
                <a:latin typeface="Consolas" panose="020B0609020204030204" pitchFamily="49" charset="0"/>
                <a:cs typeface="Calibri" panose="020F0502020204030204" pitchFamily="34" charset="0"/>
              </a:rPr>
              <a:t>cat(file)</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9" y="762000"/>
            <a:ext cx="8845624" cy="369332"/>
          </a:xfrm>
          <a:prstGeom prst="rect">
            <a:avLst/>
          </a:prstGeom>
        </p:spPr>
        <p:txBody>
          <a:bodyPr wrap="square">
            <a:spAutoFit/>
          </a:bodyPr>
          <a:lstStyle/>
          <a:p>
            <a:r>
              <a:rPr lang="en-US" dirty="0"/>
              <a:t>Specifies the path of a JavaScript file to execute</a:t>
            </a:r>
            <a:r>
              <a:rPr lang="en-US" dirty="0" smtClean="0"/>
              <a:t>.</a:t>
            </a:r>
            <a:endParaRPr lang="en-IN" dirty="0"/>
          </a:p>
        </p:txBody>
      </p:sp>
      <p:sp>
        <p:nvSpPr>
          <p:cNvPr id="5" name="Rectangle 4"/>
          <p:cNvSpPr/>
          <p:nvPr/>
        </p:nvSpPr>
        <p:spPr>
          <a:xfrm>
            <a:off x="149189" y="4953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load("scripts/app.js</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cat </a:t>
            </a:r>
            <a:r>
              <a:rPr lang="en-US" sz="2200" dirty="0" smtClean="0">
                <a:solidFill>
                  <a:srgbClr val="FC6F0D"/>
                </a:solidFill>
                <a:latin typeface="Calibri" panose="020F0502020204030204" pitchFamily="34" charset="0"/>
                <a:cs typeface="Calibri" panose="020F0502020204030204" pitchFamily="34" charset="0"/>
              </a:rPr>
              <a:t>("scripts/app.js")</a:t>
            </a:r>
            <a:endParaRPr lang="en-US" sz="2200" dirty="0">
              <a:solidFill>
                <a:srgbClr val="FC6F0D"/>
              </a:solidFill>
              <a:latin typeface="Calibri" panose="020F0502020204030204" pitchFamily="34" charset="0"/>
              <a:cs typeface="Calibri" panose="020F0502020204030204" pitchFamily="34" charset="0"/>
            </a:endParaRPr>
          </a:p>
        </p:txBody>
      </p:sp>
      <p:sp>
        <p:nvSpPr>
          <p:cNvPr id="2" name="Rectangle 1"/>
          <p:cNvSpPr/>
          <p:nvPr/>
        </p:nvSpPr>
        <p:spPr>
          <a:xfrm>
            <a:off x="149189" y="2209802"/>
            <a:ext cx="8829790" cy="2246769"/>
          </a:xfrm>
          <a:prstGeom prst="rect">
            <a:avLst/>
          </a:prstGeom>
        </p:spPr>
        <p:txBody>
          <a:bodyPr wrap="square">
            <a:spAutoFit/>
          </a:bodyPr>
          <a:lstStyle/>
          <a:p>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smtClean="0">
                <a:solidFill>
                  <a:srgbClr val="FF5A36"/>
                </a:solidFill>
                <a:latin typeface="Consolas" panose="020B0609020204030204" pitchFamily="49" charset="0"/>
              </a:rPr>
              <a:t>app</a:t>
            </a:r>
            <a:r>
              <a:rPr lang="en-US" sz="2000" dirty="0" smtClean="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r>
              <a:rPr lang="en-US" sz="2000" dirty="0">
                <a:latin typeface="Consolas" panose="020B0609020204030204" pitchFamily="49" charset="0"/>
              </a:rPr>
              <a:t> </a:t>
            </a:r>
            <a:r>
              <a:rPr lang="en-US" sz="2000" dirty="0" smtClean="0">
                <a:latin typeface="Consolas" panose="020B0609020204030204" pitchFamily="49" charset="0"/>
              </a:rPr>
              <a:t>   </a:t>
            </a:r>
            <a:r>
              <a:rPr lang="en-US" sz="2000" dirty="0" smtClean="0">
                <a:solidFill>
                  <a:srgbClr val="FFC000"/>
                </a:solidFill>
                <a:latin typeface="Consolas" panose="020B0609020204030204" pitchFamily="49" charset="0"/>
              </a:rPr>
              <a:t>return</a:t>
            </a:r>
            <a:r>
              <a:rPr lang="en-US" sz="2000" dirty="0" smtClean="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p>
          <a:p>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r>
              <a:rPr lang="en-US" sz="2000" dirty="0">
                <a:solidFill>
                  <a:schemeClr val="bg2">
                    <a:lumMod val="75000"/>
                  </a:schemeClr>
                </a:solidFill>
                <a:latin typeface="Consolas" panose="020B0609020204030204" pitchFamily="49" charset="0"/>
              </a:rPr>
              <a:t>function </a:t>
            </a:r>
            <a:r>
              <a:rPr lang="en-US" sz="2000" dirty="0" smtClean="0">
                <a:solidFill>
                  <a:srgbClr val="FF5A36"/>
                </a:solidFill>
                <a:latin typeface="Consolas" panose="020B0609020204030204" pitchFamily="49" charset="0"/>
              </a:rPr>
              <a:t>app1</a:t>
            </a:r>
            <a:r>
              <a:rPr lang="en-US" sz="2000" dirty="0" smtClean="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r>
              <a:rPr lang="en-US" sz="2000" dirty="0" smtClean="0">
                <a:latin typeface="Consolas" panose="020B0609020204030204" pitchFamily="49" charset="0"/>
              </a:rPr>
              <a:t>    </a:t>
            </a:r>
            <a:r>
              <a:rPr lang="en-US" sz="2000" dirty="0" smtClean="0">
                <a:solidFill>
                  <a:srgbClr val="FFC000"/>
                </a:solidFill>
                <a:latin typeface="Consolas" panose="020B0609020204030204" pitchFamily="49" charset="0"/>
              </a:rPr>
              <a:t>return</a:t>
            </a:r>
            <a:r>
              <a:rPr lang="en-US" sz="2000" dirty="0" smtClean="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 + y + z</a:t>
            </a:r>
            <a:r>
              <a:rPr lang="en-US" sz="2000" dirty="0">
                <a:solidFill>
                  <a:schemeClr val="bg1">
                    <a:lumMod val="50000"/>
                  </a:schemeClr>
                </a:solidFill>
                <a:latin typeface="Consolas" panose="020B0609020204030204" pitchFamily="49" charset="0"/>
              </a:rPr>
              <a:t>);</a:t>
            </a:r>
          </a:p>
          <a:p>
            <a:r>
              <a:rPr lang="en-US" sz="2000" dirty="0">
                <a:solidFill>
                  <a:schemeClr val="bg1">
                    <a:lumMod val="50000"/>
                  </a:schemeClr>
                </a:solidFill>
                <a:latin typeface="Consolas" panose="020B0609020204030204" pitchFamily="49" charset="0"/>
              </a:rPr>
              <a:t>}</a:t>
            </a:r>
          </a:p>
        </p:txBody>
      </p:sp>
    </p:spTree>
    <p:extLst>
      <p:ext uri="{BB962C8B-B14F-4D97-AF65-F5344CB8AC3E}">
        <p14:creationId xmlns="" xmlns:p14="http://schemas.microsoft.com/office/powerpoint/2010/main" val="401788665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function</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49189" y="762000"/>
            <a:ext cx="8845624" cy="369332"/>
          </a:xfrm>
          <a:prstGeom prst="rect">
            <a:avLst/>
          </a:prstGeom>
        </p:spPr>
        <p:txBody>
          <a:bodyPr wrap="square">
            <a:spAutoFit/>
          </a:bodyPr>
          <a:lstStyle/>
          <a:p>
            <a:r>
              <a:rPr lang="en-US" dirty="0" smtClean="0"/>
              <a:t>TODO</a:t>
            </a:r>
            <a:endParaRPr lang="en-IN" dirty="0"/>
          </a:p>
        </p:txBody>
      </p:sp>
      <p:sp>
        <p:nvSpPr>
          <p:cNvPr id="3" name="Rectangle 2"/>
          <p:cNvSpPr/>
          <p:nvPr/>
        </p:nvSpPr>
        <p:spPr>
          <a:xfrm>
            <a:off x="149189" y="1447802"/>
            <a:ext cx="8845624" cy="3816429"/>
          </a:xfrm>
          <a:prstGeom prst="rect">
            <a:avLst/>
          </a:prstGeom>
        </p:spPr>
        <p:txBody>
          <a:bodyPr wrap="square">
            <a:spAutoFit/>
          </a:bodyPr>
          <a:lstStyle/>
          <a:p>
            <a:r>
              <a:rPr lang="en-US" sz="2200" dirty="0">
                <a:solidFill>
                  <a:srgbClr val="FC6F0D"/>
                </a:solidFill>
                <a:latin typeface="Consolas" panose="020B0609020204030204" pitchFamily="49" charset="0"/>
                <a:cs typeface="Calibri" panose="020F0502020204030204" pitchFamily="34" charset="0"/>
              </a:rPr>
              <a:t>db.emp.find().</a:t>
            </a:r>
            <a:r>
              <a:rPr lang="en-US" sz="2200" dirty="0">
                <a:latin typeface="Consolas" panose="020B0609020204030204" pitchFamily="49" charset="0"/>
              </a:rPr>
              <a:t>forEach</a:t>
            </a:r>
            <a:r>
              <a:rPr lang="en-US" sz="2200" dirty="0">
                <a:solidFill>
                  <a:schemeClr val="bg1">
                    <a:lumMod val="50000"/>
                  </a:schemeClr>
                </a:solidFill>
                <a:latin typeface="Consolas" panose="020B0609020204030204" pitchFamily="49" charset="0"/>
              </a:rPr>
              <a:t>(</a:t>
            </a:r>
            <a:r>
              <a:rPr lang="en-US" sz="2200" dirty="0">
                <a:solidFill>
                  <a:schemeClr val="bg2">
                    <a:lumMod val="75000"/>
                  </a:schemeClr>
                </a:solidFill>
                <a:latin typeface="Consolas" panose="020B0609020204030204" pitchFamily="49" charset="0"/>
              </a:rPr>
              <a:t>function</a:t>
            </a:r>
            <a:r>
              <a:rPr lang="en-US" sz="2200" dirty="0">
                <a:solidFill>
                  <a:schemeClr val="bg1">
                    <a:lumMod val="50000"/>
                  </a:schemeClr>
                </a:solidFill>
                <a:latin typeface="Consolas" panose="020B0609020204030204" pitchFamily="49" charset="0"/>
              </a:rPr>
              <a:t>(</a:t>
            </a:r>
            <a:r>
              <a:rPr lang="en-US" sz="2200" dirty="0">
                <a:solidFill>
                  <a:srgbClr val="FFC000"/>
                </a:solidFill>
                <a:latin typeface="Consolas" panose="020B0609020204030204" pitchFamily="49" charset="0"/>
              </a:rPr>
              <a:t>doc</a:t>
            </a:r>
            <a:r>
              <a:rPr lang="en-US" sz="2200" dirty="0" smtClean="0">
                <a:solidFill>
                  <a:schemeClr val="bg1">
                    <a:lumMod val="50000"/>
                  </a:schemeClr>
                </a:solidFill>
                <a:latin typeface="Consolas" panose="020B0609020204030204" pitchFamily="49" charset="0"/>
              </a:rPr>
              <a:t>) {</a:t>
            </a:r>
            <a:endParaRPr lang="en-US" sz="2200" dirty="0">
              <a:solidFill>
                <a:schemeClr val="bg1">
                  <a:lumMod val="50000"/>
                </a:schemeClr>
              </a:solidFill>
              <a:latin typeface="Consolas" panose="020B0609020204030204" pitchFamily="49" charset="0"/>
            </a:endParaRPr>
          </a:p>
          <a:p>
            <a:r>
              <a:rPr lang="en-US" sz="2200" dirty="0" smtClean="0">
                <a:latin typeface="Consolas" panose="020B0609020204030204" pitchFamily="49" charset="0"/>
              </a:rPr>
              <a:t>      </a:t>
            </a:r>
            <a:r>
              <a:rPr lang="en-US" sz="2200" dirty="0">
                <a:solidFill>
                  <a:srgbClr val="00B0F0"/>
                </a:solidFill>
                <a:latin typeface="Consolas" panose="020B0609020204030204" pitchFamily="49" charset="0"/>
              </a:rPr>
              <a:t>if</a:t>
            </a:r>
            <a:r>
              <a:rPr lang="en-US" sz="2200" dirty="0" smtClean="0">
                <a:latin typeface="Consolas" panose="020B0609020204030204" pitchFamily="49" charset="0"/>
              </a:rPr>
              <a:t> </a:t>
            </a:r>
            <a:r>
              <a:rPr lang="en-US" sz="2200" dirty="0">
                <a:solidFill>
                  <a:schemeClr val="bg1">
                    <a:lumMod val="50000"/>
                  </a:schemeClr>
                </a:solidFill>
                <a:latin typeface="Consolas" panose="020B0609020204030204" pitchFamily="49" charset="0"/>
              </a:rPr>
              <a:t>(</a:t>
            </a:r>
            <a:r>
              <a:rPr lang="en-US" sz="2200" dirty="0">
                <a:solidFill>
                  <a:srgbClr val="FFC000"/>
                </a:solidFill>
                <a:latin typeface="Consolas" panose="020B0609020204030204" pitchFamily="49" charset="0"/>
              </a:rPr>
              <a:t>doc</a:t>
            </a:r>
            <a:r>
              <a:rPr lang="en-US" sz="2200" dirty="0">
                <a:latin typeface="Consolas" panose="020B0609020204030204" pitchFamily="49" charset="0"/>
              </a:rPr>
              <a:t>.ename </a:t>
            </a:r>
            <a:r>
              <a:rPr lang="en-US" sz="2200" dirty="0" smtClean="0">
                <a:solidFill>
                  <a:schemeClr val="accent5"/>
                </a:solidFill>
                <a:latin typeface="Consolas" panose="020B0609020204030204" pitchFamily="49" charset="0"/>
              </a:rPr>
              <a:t>==</a:t>
            </a:r>
            <a:r>
              <a:rPr lang="en-US" sz="2200" dirty="0" smtClean="0">
                <a:latin typeface="Consolas" panose="020B0609020204030204" pitchFamily="49" charset="0"/>
              </a:rPr>
              <a:t> </a:t>
            </a:r>
            <a:r>
              <a:rPr lang="en-US" sz="2200" dirty="0" smtClean="0">
                <a:solidFill>
                  <a:schemeClr val="bg1">
                    <a:lumMod val="50000"/>
                  </a:schemeClr>
                </a:solidFill>
                <a:latin typeface="Consolas" panose="020B0609020204030204" pitchFamily="49" charset="0"/>
              </a:rPr>
              <a:t>'</a:t>
            </a:r>
            <a:r>
              <a:rPr lang="en-US" sz="2200" dirty="0" smtClean="0">
                <a:solidFill>
                  <a:srgbClr val="00B050"/>
                </a:solidFill>
                <a:latin typeface="Consolas" panose="020B0609020204030204" pitchFamily="49" charset="0"/>
              </a:rPr>
              <a:t>saleel</a:t>
            </a:r>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a:p>
            <a:r>
              <a:rPr lang="en-US" sz="2200" dirty="0" smtClean="0">
                <a:latin typeface="Consolas" panose="020B0609020204030204" pitchFamily="49" charset="0"/>
              </a:rPr>
              <a:t>      </a:t>
            </a:r>
            <a:r>
              <a:rPr lang="en-US" sz="2200" dirty="0">
                <a:solidFill>
                  <a:schemeClr val="bg1">
                    <a:lumMod val="50000"/>
                  </a:schemeClr>
                </a:solidFill>
                <a:latin typeface="Consolas" panose="020B0609020204030204" pitchFamily="49" charset="0"/>
              </a:rPr>
              <a:t>{</a:t>
            </a:r>
          </a:p>
          <a:p>
            <a:r>
              <a:rPr lang="en-US" sz="2200" dirty="0" smtClean="0">
                <a:latin typeface="Consolas" panose="020B0609020204030204" pitchFamily="49" charset="0"/>
              </a:rPr>
              <a:t>          </a:t>
            </a:r>
            <a:r>
              <a:rPr lang="en-US" sz="2200" dirty="0">
                <a:solidFill>
                  <a:srgbClr val="00B0F0"/>
                </a:solidFill>
                <a:latin typeface="Consolas" panose="020B0609020204030204" pitchFamily="49" charset="0"/>
              </a:rPr>
              <a:t>print</a:t>
            </a:r>
            <a:r>
              <a:rPr lang="en-US" sz="2200" dirty="0" smtClean="0">
                <a:latin typeface="Consolas" panose="020B0609020204030204" pitchFamily="49" charset="0"/>
              </a:rPr>
              <a:t> </a:t>
            </a:r>
            <a:r>
              <a:rPr lang="en-US" sz="2200" dirty="0">
                <a:solidFill>
                  <a:schemeClr val="bg1">
                    <a:lumMod val="50000"/>
                  </a:schemeClr>
                </a:solidFill>
                <a:latin typeface="Consolas" panose="020B0609020204030204" pitchFamily="49" charset="0"/>
              </a:rPr>
              <a:t>(</a:t>
            </a:r>
            <a:r>
              <a:rPr lang="en-US" sz="2200" dirty="0">
                <a:solidFill>
                  <a:srgbClr val="FFC000"/>
                </a:solidFill>
                <a:latin typeface="Consolas" panose="020B0609020204030204" pitchFamily="49" charset="0"/>
              </a:rPr>
              <a:t>doc</a:t>
            </a:r>
            <a:r>
              <a:rPr lang="en-US" sz="2200" dirty="0">
                <a:latin typeface="Consolas" panose="020B0609020204030204" pitchFamily="49" charset="0"/>
              </a:rPr>
              <a:t>.ename</a:t>
            </a:r>
            <a:r>
              <a:rPr lang="en-US" sz="2200" dirty="0">
                <a:solidFill>
                  <a:schemeClr val="bg1">
                    <a:lumMod val="50000"/>
                  </a:schemeClr>
                </a:solidFill>
                <a:latin typeface="Consolas" panose="020B0609020204030204" pitchFamily="49" charset="0"/>
              </a:rPr>
              <a:t>,</a:t>
            </a:r>
            <a:r>
              <a:rPr lang="en-US" sz="2200" dirty="0">
                <a:latin typeface="Consolas" panose="020B0609020204030204" pitchFamily="49" charset="0"/>
              </a:rPr>
              <a:t> </a:t>
            </a:r>
            <a:r>
              <a:rPr lang="en-US" sz="2200" dirty="0">
                <a:solidFill>
                  <a:srgbClr val="FFC000"/>
                </a:solidFill>
                <a:latin typeface="Consolas" panose="020B0609020204030204" pitchFamily="49" charset="0"/>
              </a:rPr>
              <a:t>doc</a:t>
            </a:r>
            <a:r>
              <a:rPr lang="en-US" sz="2200" dirty="0">
                <a:latin typeface="Consolas" panose="020B0609020204030204" pitchFamily="49" charset="0"/>
              </a:rPr>
              <a:t>.job</a:t>
            </a:r>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a:p>
            <a:r>
              <a:rPr lang="en-US" sz="2200" dirty="0" smtClean="0">
                <a:latin typeface="Consolas" panose="020B0609020204030204" pitchFamily="49" charset="0"/>
              </a:rPr>
              <a:t>      </a:t>
            </a:r>
            <a:r>
              <a:rPr lang="en-US" sz="2200" dirty="0">
                <a:solidFill>
                  <a:schemeClr val="bg1">
                    <a:lumMod val="50000"/>
                  </a:schemeClr>
                </a:solidFill>
                <a:latin typeface="Consolas" panose="020B0609020204030204" pitchFamily="49" charset="0"/>
              </a:rPr>
              <a:t>}</a:t>
            </a:r>
          </a:p>
          <a:p>
            <a:r>
              <a:rPr lang="en-US" sz="2200" dirty="0" smtClean="0">
                <a:latin typeface="Consolas" panose="020B0609020204030204" pitchFamily="49" charset="0"/>
              </a:rPr>
              <a:t>      </a:t>
            </a:r>
            <a:r>
              <a:rPr lang="en-US" sz="2200" dirty="0">
                <a:solidFill>
                  <a:srgbClr val="00B0F0"/>
                </a:solidFill>
                <a:latin typeface="Consolas" panose="020B0609020204030204" pitchFamily="49" charset="0"/>
              </a:rPr>
              <a:t>else</a:t>
            </a:r>
            <a:r>
              <a:rPr lang="en-US" sz="2200" dirty="0" smtClean="0">
                <a:latin typeface="Consolas" panose="020B0609020204030204" pitchFamily="49" charset="0"/>
              </a:rPr>
              <a:t> </a:t>
            </a:r>
          </a:p>
          <a:p>
            <a:r>
              <a:rPr lang="en-US" sz="2200" dirty="0" smtClean="0">
                <a:latin typeface="Consolas" panose="020B0609020204030204" pitchFamily="49" charset="0"/>
              </a:rPr>
              <a:t>      </a:t>
            </a:r>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a:p>
            <a:r>
              <a:rPr lang="en-US" sz="2200" dirty="0" smtClean="0">
                <a:latin typeface="Consolas" panose="020B0609020204030204" pitchFamily="49" charset="0"/>
              </a:rPr>
              <a:t>          </a:t>
            </a:r>
            <a:r>
              <a:rPr lang="en-US" sz="2200" dirty="0" smtClean="0">
                <a:solidFill>
                  <a:srgbClr val="00B0F0"/>
                </a:solidFill>
                <a:latin typeface="Consolas" panose="020B0609020204030204" pitchFamily="49" charset="0"/>
              </a:rPr>
              <a:t>quit</a:t>
            </a:r>
            <a:r>
              <a:rPr lang="en-US" sz="2200" dirty="0">
                <a:solidFill>
                  <a:schemeClr val="bg1">
                    <a:lumMod val="50000"/>
                  </a:schemeClr>
                </a:solidFill>
                <a:latin typeface="Consolas" panose="020B0609020204030204" pitchFamily="49" charset="0"/>
              </a:rPr>
              <a:t>;</a:t>
            </a:r>
          </a:p>
          <a:p>
            <a:r>
              <a:rPr lang="en-US" sz="2200" dirty="0" smtClean="0">
                <a:latin typeface="Consolas" panose="020B0609020204030204" pitchFamily="49" charset="0"/>
              </a:rPr>
              <a:t>      </a:t>
            </a:r>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a:p>
            <a:r>
              <a:rPr lang="en-US" sz="2200" dirty="0" smtClean="0">
                <a:solidFill>
                  <a:schemeClr val="bg1">
                    <a:lumMod val="50000"/>
                  </a:schemeClr>
                </a:solidFill>
                <a:latin typeface="Consolas" panose="020B0609020204030204" pitchFamily="49" charset="0"/>
              </a:rPr>
              <a:t>   }</a:t>
            </a:r>
          </a:p>
          <a:p>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p:txBody>
      </p:sp>
    </p:spTree>
    <p:extLst>
      <p:ext uri="{BB962C8B-B14F-4D97-AF65-F5344CB8AC3E}">
        <p14:creationId xmlns="" xmlns:p14="http://schemas.microsoft.com/office/powerpoint/2010/main" val="149072044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419100" y="2861954"/>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update() method updates a single document. Set the Multi Parameter to update all documents that match the query criteria.</a:t>
            </a:r>
            <a:endParaRPr lang="en-US" dirty="0" smtClean="0">
              <a:solidFill>
                <a:srgbClr val="222222"/>
              </a:solidFill>
              <a:latin typeface="arial" panose="020B0604020202020204" pitchFamily="34" charset="0"/>
            </a:endParaRPr>
          </a:p>
        </p:txBody>
      </p:sp>
    </p:spTree>
    <p:extLst>
      <p:ext uri="{BB962C8B-B14F-4D97-AF65-F5344CB8AC3E}">
        <p14:creationId xmlns="" xmlns:p14="http://schemas.microsoft.com/office/powerpoint/2010/main" val="284434841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33355" y="1611870"/>
            <a:ext cx="7402989"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({query}, {update}, {options})</a:t>
            </a:r>
          </a:p>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{query}, </a:t>
            </a:r>
            <a:r>
              <a:rPr lang="en-IN" dirty="0" smtClean="0">
                <a:solidFill>
                  <a:srgbClr val="049DC8"/>
                </a:solidFill>
                <a:latin typeface="Consolas" panose="020B0609020204030204" pitchFamily="49" charset="0"/>
                <a:cs typeface="Calibri" panose="020F0502020204030204" pitchFamily="34" charset="0"/>
              </a:rPr>
              <a:t>{$set:{update}}, </a:t>
            </a:r>
            <a:r>
              <a:rPr lang="en-IN" dirty="0">
                <a:solidFill>
                  <a:srgbClr val="049DC8"/>
                </a:solidFill>
                <a:latin typeface="Consolas" panose="020B0609020204030204" pitchFamily="49" charset="0"/>
                <a:cs typeface="Calibri" panose="020F0502020204030204" pitchFamily="34" charset="0"/>
              </a:rPr>
              <a:t>{options}</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9" y="762002"/>
            <a:ext cx="8845624" cy="646331"/>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Multi Parameter to update all documents that match the query criteria.</a:t>
            </a:r>
            <a:endParaRPr lang="en-IN" dirty="0"/>
          </a:p>
        </p:txBody>
      </p:sp>
      <p:sp>
        <p:nvSpPr>
          <p:cNvPr id="3" name="Rectangle 2"/>
          <p:cNvSpPr/>
          <p:nvPr/>
        </p:nvSpPr>
        <p:spPr>
          <a:xfrm>
            <a:off x="0" y="3352802"/>
            <a:ext cx="9144000" cy="169277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 job: 'abc1‘ }, { job: 'sales</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upsert: true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 job: '</a:t>
            </a:r>
            <a:r>
              <a:rPr lang="en-US" sz="2200" dirty="0" err="1" smtClean="0">
                <a:solidFill>
                  <a:srgbClr val="FC6F0D"/>
                </a:solidFill>
                <a:latin typeface="Calibri" panose="020F0502020204030204" pitchFamily="34" charset="0"/>
                <a:cs typeface="Calibri" panose="020F0502020204030204" pitchFamily="34" charset="0"/>
              </a:rPr>
              <a:t>bbc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set</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job:'</a:t>
            </a:r>
            <a:r>
              <a:rPr lang="en-US" sz="2200" dirty="0" err="1">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 upsert : true</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multi: true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 ename</a:t>
            </a:r>
            <a:r>
              <a:rPr lang="en-US" sz="2200" dirty="0">
                <a:solidFill>
                  <a:srgbClr val="FC6F0D"/>
                </a:solidFill>
                <a:latin typeface="Calibri" panose="020F0502020204030204" pitchFamily="34" charset="0"/>
                <a:cs typeface="Calibri" panose="020F0502020204030204" pitchFamily="34" charset="0"/>
              </a:rPr>
              <a:t>: 'saleel' </a:t>
            </a:r>
            <a:r>
              <a:rPr lang="en-US" sz="2200" dirty="0" smtClean="0">
                <a:solidFill>
                  <a:srgbClr val="FC6F0D"/>
                </a:solidFill>
                <a:latin typeface="Calibri" panose="020F0502020204030204" pitchFamily="34" charset="0"/>
                <a:cs typeface="Calibri" panose="020F0502020204030204" pitchFamily="34" charset="0"/>
              </a:rPr>
              <a:t>}, { $set : { </a:t>
            </a:r>
            <a:r>
              <a:rPr lang="en-US" sz="2200" dirty="0">
                <a:solidFill>
                  <a:srgbClr val="FC6F0D"/>
                </a:solidFill>
                <a:latin typeface="Calibri" panose="020F0502020204030204" pitchFamily="34" charset="0"/>
                <a:cs typeface="Calibri" panose="020F0502020204030204" pitchFamily="34" charset="0"/>
              </a:rPr>
              <a:t>size</a:t>
            </a:r>
            <a:r>
              <a:rPr lang="en-US" sz="2200" dirty="0" smtClean="0">
                <a:solidFill>
                  <a:srgbClr val="FC6F0D"/>
                </a:solidFill>
                <a:latin typeface="Calibri" panose="020F0502020204030204" pitchFamily="34" charset="0"/>
                <a:cs typeface="Calibri" panose="020F0502020204030204" pitchFamily="34" charset="0"/>
              </a:rPr>
              <a:t>: 'small</a:t>
            </a:r>
            <a:r>
              <a:rPr lang="en-US" sz="2200" dirty="0">
                <a:solidFill>
                  <a:srgbClr val="FC6F0D"/>
                </a:solidFill>
                <a:latin typeface="Calibri" panose="020F0502020204030204" pitchFamily="34" charset="0"/>
                <a:cs typeface="Calibri" panose="020F0502020204030204" pitchFamily="34" charset="0"/>
              </a:rPr>
              <a:t>', color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'blue</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 { multi: true } );</a:t>
            </a:r>
            <a:endParaRPr lang="en-US" sz="2200" dirty="0">
              <a:solidFill>
                <a:srgbClr val="FC6F0D"/>
              </a:solidFill>
              <a:latin typeface="Calibri" panose="020F0502020204030204" pitchFamily="34" charset="0"/>
              <a:cs typeface="Calibri" panose="020F0502020204030204" pitchFamily="34" charset="0"/>
            </a:endParaRPr>
          </a:p>
        </p:txBody>
      </p:sp>
      <p:sp>
        <p:nvSpPr>
          <p:cNvPr id="5" name="Rectangle 4"/>
          <p:cNvSpPr/>
          <p:nvPr/>
        </p:nvSpPr>
        <p:spPr>
          <a:xfrm>
            <a:off x="32657" y="2438400"/>
            <a:ext cx="8962155" cy="707886"/>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 </a:t>
            </a:r>
            <a:r>
              <a:rPr lang="en-US" sz="2000" dirty="0" smtClean="0">
                <a:solidFill>
                  <a:srgbClr val="B22251"/>
                </a:solidFill>
                <a:latin typeface="Consolas" panose="020B0609020204030204" pitchFamily="49" charset="0"/>
              </a:rPr>
              <a:t>field: value </a:t>
            </a:r>
            <a:r>
              <a:rPr lang="en-US" sz="2000" dirty="0">
                <a:solidFill>
                  <a:srgbClr val="B22251"/>
                </a:solidFill>
                <a:latin typeface="Consolas" panose="020B0609020204030204" pitchFamily="49" charset="0"/>
              </a:rPr>
              <a:t>} }, { multi: true, upsert: true }</a:t>
            </a:r>
          </a:p>
        </p:txBody>
      </p:sp>
    </p:spTree>
    <p:extLst>
      <p:ext uri="{BB962C8B-B14F-4D97-AF65-F5344CB8AC3E}">
        <p14:creationId xmlns="" xmlns:p14="http://schemas.microsoft.com/office/powerpoint/2010/main" val="247369102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r>
              <a:rPr lang="en-IN" dirty="0" smtClean="0"/>
              <a:t>()</a:t>
            </a:r>
            <a:endParaRPr lang="en-US" dirty="0"/>
          </a:p>
        </p:txBody>
      </p:sp>
      <p:sp>
        <p:nvSpPr>
          <p:cNvPr id="3" name="Rectangle 2"/>
          <p:cNvSpPr/>
          <p:nvPr/>
        </p:nvSpPr>
        <p:spPr>
          <a:xfrm>
            <a:off x="419100" y="2861954"/>
            <a:ext cx="8305800" cy="646331"/>
          </a:xfrm>
          <a:prstGeom prst="rect">
            <a:avLst/>
          </a:prstGeom>
          <a:solidFill>
            <a:schemeClr val="accent6">
              <a:lumMod val="20000"/>
              <a:lumOff val="80000"/>
            </a:schemeClr>
          </a:solidFill>
        </p:spPr>
        <p:txBody>
          <a:bodyPr wrap="square">
            <a:spAutoFit/>
          </a:bodyPr>
          <a:lstStyle/>
          <a:p>
            <a:r>
              <a:rPr lang="en-US" dirty="0" smtClean="0">
                <a:solidFill>
                  <a:srgbClr val="C00000"/>
                </a:solidFill>
                <a:latin typeface="arial" panose="020B0604020202020204" pitchFamily="34" charset="0"/>
              </a:rPr>
              <a:t>updateOne()</a:t>
            </a:r>
            <a:r>
              <a:rPr lang="en-US" dirty="0" smtClean="0">
                <a:solidFill>
                  <a:srgbClr val="222222"/>
                </a:solidFill>
                <a:latin typeface="arial" panose="020B0604020202020204" pitchFamily="34" charset="0"/>
              </a:rPr>
              <a:t> </a:t>
            </a:r>
            <a:r>
              <a:rPr lang="en-US" dirty="0">
                <a:solidFill>
                  <a:srgbClr val="222222"/>
                </a:solidFill>
                <a:latin typeface="arial" panose="020B0604020202020204" pitchFamily="34" charset="0"/>
              </a:rPr>
              <a:t>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 xmlns:p14="http://schemas.microsoft.com/office/powerpoint/2010/main" val="219194197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49189" y="762000"/>
            <a:ext cx="8845624" cy="369332"/>
          </a:xfrm>
          <a:prstGeom prst="rect">
            <a:avLst/>
          </a:prstGeom>
        </p:spPr>
        <p:txBody>
          <a:bodyPr wrap="square">
            <a:spAutoFit/>
          </a:bodyPr>
          <a:lstStyle/>
          <a:p>
            <a:r>
              <a:rPr lang="en-US" dirty="0"/>
              <a:t>Updates a </a:t>
            </a:r>
            <a:r>
              <a:rPr lang="en-US" dirty="0">
                <a:solidFill>
                  <a:srgbClr val="FF8C00"/>
                </a:solidFill>
              </a:rPr>
              <a:t>single </a:t>
            </a:r>
            <a:r>
              <a:rPr lang="en-US" dirty="0"/>
              <a:t>document within the collection based on the filter.</a:t>
            </a:r>
            <a:endParaRPr lang="en-IN" dirty="0"/>
          </a:p>
        </p:txBody>
      </p:sp>
      <p:sp>
        <p:nvSpPr>
          <p:cNvPr id="8" name="Rectangle 7"/>
          <p:cNvSpPr/>
          <p:nvPr/>
        </p:nvSpPr>
        <p:spPr>
          <a:xfrm>
            <a:off x="154137"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db.collection.updateOne</a:t>
            </a:r>
            <a:r>
              <a:rPr lang="en-US" dirty="0" smtClean="0">
                <a:solidFill>
                  <a:srgbClr val="049DC8"/>
                </a:solidFill>
                <a:latin typeface="Consolas" panose="020B0609020204030204" pitchFamily="49" charset="0"/>
                <a:cs typeface="Calibri" panose="020F0502020204030204" pitchFamily="34" charset="0"/>
              </a:rPr>
              <a:t>({filter},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9" y="1981200"/>
            <a:ext cx="8845624" cy="400110"/>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a:t>
            </a:r>
            <a:r>
              <a:rPr lang="en-US" sz="2000" dirty="0" smtClean="0">
                <a:solidFill>
                  <a:srgbClr val="B22251"/>
                </a:solidFill>
                <a:latin typeface="Consolas" panose="020B0609020204030204" pitchFamily="49" charset="0"/>
              </a:rPr>
              <a:t>{ field</a:t>
            </a:r>
            <a:r>
              <a:rPr lang="en-US" sz="2000" dirty="0">
                <a:solidFill>
                  <a:srgbClr val="B22251"/>
                </a:solidFill>
                <a:latin typeface="Consolas" panose="020B0609020204030204" pitchFamily="49" charset="0"/>
              </a:rPr>
              <a:t>: value } }, { </a:t>
            </a:r>
            <a:r>
              <a:rPr lang="en-US" sz="2000" dirty="0" smtClean="0">
                <a:solidFill>
                  <a:srgbClr val="B22251"/>
                </a:solidFill>
                <a:latin typeface="Consolas" panose="020B0609020204030204" pitchFamily="49" charset="0"/>
              </a:rPr>
              <a:t>upsert</a:t>
            </a:r>
            <a:r>
              <a:rPr lang="en-US" sz="2000" dirty="0">
                <a:solidFill>
                  <a:srgbClr val="B22251"/>
                </a:solidFill>
                <a:latin typeface="Consolas" panose="020B0609020204030204" pitchFamily="49" charset="0"/>
              </a:rPr>
              <a:t>: true }</a:t>
            </a:r>
          </a:p>
        </p:txBody>
      </p:sp>
      <p:sp>
        <p:nvSpPr>
          <p:cNvPr id="2" name="Rectangle 1"/>
          <p:cNvSpPr/>
          <p:nvPr/>
        </p:nvSpPr>
        <p:spPr>
          <a:xfrm>
            <a:off x="149189" y="5021761"/>
            <a:ext cx="8845624"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db.emp.updateOne({ ename </a:t>
            </a:r>
            <a:r>
              <a:rPr lang="en-US" sz="2200" dirty="0">
                <a:solidFill>
                  <a:srgbClr val="FC6F0D"/>
                </a:solidFill>
                <a:latin typeface="Calibri" panose="020F0502020204030204" pitchFamily="34" charset="0"/>
                <a:cs typeface="Calibri" panose="020F0502020204030204" pitchFamily="34" charset="0"/>
              </a:rPr>
              <a:t>: 'saleel1' </a:t>
            </a:r>
            <a:r>
              <a:rPr lang="en-US" sz="2200" dirty="0" smtClean="0">
                <a:solidFill>
                  <a:srgbClr val="FC6F0D"/>
                </a:solidFill>
                <a:latin typeface="Calibri" panose="020F0502020204030204" pitchFamily="34" charset="0"/>
                <a:cs typeface="Calibri" panose="020F0502020204030204" pitchFamily="34" charset="0"/>
              </a:rPr>
              <a:t>}, { $set : { job </a:t>
            </a:r>
            <a:r>
              <a:rPr lang="en-US" sz="2200" dirty="0">
                <a:solidFill>
                  <a:srgbClr val="FC6F0D"/>
                </a:solidFill>
                <a:latin typeface="Calibri" panose="020F0502020204030204" pitchFamily="34" charset="0"/>
                <a:cs typeface="Calibri" panose="020F0502020204030204" pitchFamily="34" charset="0"/>
              </a:rPr>
              <a:t>: 'A' </a:t>
            </a:r>
            <a:r>
              <a:rPr lang="en-US" sz="2200" dirty="0" smtClean="0">
                <a:solidFill>
                  <a:srgbClr val="FC6F0D"/>
                </a:solidFill>
                <a:latin typeface="Calibri" panose="020F0502020204030204" pitchFamily="34" charset="0"/>
                <a:cs typeface="Calibri" panose="020F0502020204030204" pitchFamily="34" charset="0"/>
              </a:rPr>
              <a:t>} })</a:t>
            </a:r>
          </a:p>
          <a:p>
            <a:r>
              <a:rPr lang="en-US" sz="2200" dirty="0" smtClean="0">
                <a:solidFill>
                  <a:srgbClr val="FC6F0D"/>
                </a:solidFill>
                <a:latin typeface="Calibri" panose="020F0502020204030204" pitchFamily="34" charset="0"/>
                <a:cs typeface="Calibri" panose="020F0502020204030204" pitchFamily="34" charset="0"/>
              </a:rPr>
              <a:t>db.emp.updateOne({ename </a:t>
            </a:r>
            <a:r>
              <a:rPr lang="en-US" sz="2200" dirty="0">
                <a:solidFill>
                  <a:srgbClr val="FC6F0D"/>
                </a:solidFill>
                <a:latin typeface="Calibri" panose="020F0502020204030204" pitchFamily="34" charset="0"/>
                <a:cs typeface="Calibri" panose="020F0502020204030204" pitchFamily="34" charset="0"/>
              </a:rPr>
              <a:t>: 'saleel2' </a:t>
            </a:r>
            <a:r>
              <a:rPr lang="en-US" sz="2200" dirty="0" smtClean="0">
                <a:solidFill>
                  <a:srgbClr val="FC6F0D"/>
                </a:solidFill>
                <a:latin typeface="Calibri" panose="020F0502020204030204" pitchFamily="34" charset="0"/>
                <a:cs typeface="Calibri" panose="020F0502020204030204" pitchFamily="34" charset="0"/>
              </a:rPr>
              <a:t>}, { $set : { job </a:t>
            </a:r>
            <a:r>
              <a:rPr lang="en-US" sz="2200" dirty="0">
                <a:solidFill>
                  <a:srgbClr val="FC6F0D"/>
                </a:solidFill>
                <a:latin typeface="Calibri" panose="020F0502020204030204" pitchFamily="34" charset="0"/>
                <a:cs typeface="Calibri" panose="020F0502020204030204" pitchFamily="34" charset="0"/>
              </a:rPr>
              <a:t>: 'A' </a:t>
            </a:r>
            <a:r>
              <a:rPr lang="en-US" sz="2200" dirty="0" smtClean="0">
                <a:solidFill>
                  <a:srgbClr val="FC6F0D"/>
                </a:solidFill>
                <a:latin typeface="Calibri" panose="020F0502020204030204" pitchFamily="34" charset="0"/>
                <a:cs typeface="Calibri" panose="020F0502020204030204" pitchFamily="34" charset="0"/>
              </a:rPr>
              <a:t>} }, { </a:t>
            </a:r>
            <a:r>
              <a:rPr lang="en-US" sz="2200" dirty="0">
                <a:solidFill>
                  <a:srgbClr val="FC6F0D"/>
                </a:solidFill>
                <a:latin typeface="Calibri" panose="020F0502020204030204" pitchFamily="34" charset="0"/>
                <a:cs typeface="Calibri" panose="020F0502020204030204" pitchFamily="34" charset="0"/>
              </a:rPr>
              <a:t>upsert: true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grpSp>
        <p:nvGrpSpPr>
          <p:cNvPr id="23" name="Group 22"/>
          <p:cNvGrpSpPr/>
          <p:nvPr/>
        </p:nvGrpSpPr>
        <p:grpSpPr>
          <a:xfrm>
            <a:off x="819068" y="2502932"/>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Tree>
    <p:extLst>
      <p:ext uri="{BB962C8B-B14F-4D97-AF65-F5344CB8AC3E}">
        <p14:creationId xmlns="" xmlns:p14="http://schemas.microsoft.com/office/powerpoint/2010/main" val="391652235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db.collection.updateMany()</a:t>
            </a:r>
            <a:endParaRPr lang="en-US" dirty="0"/>
          </a:p>
        </p:txBody>
      </p:sp>
      <p:sp>
        <p:nvSpPr>
          <p:cNvPr id="3" name="Rectangle 2"/>
          <p:cNvSpPr/>
          <p:nvPr/>
        </p:nvSpPr>
        <p:spPr>
          <a:xfrm>
            <a:off x="419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updateMany()</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 xmlns:p14="http://schemas.microsoft.com/office/powerpoint/2010/main" val="223705882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17035" y="25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49189" y="762000"/>
            <a:ext cx="8845624" cy="369332"/>
          </a:xfrm>
          <a:prstGeom prst="rect">
            <a:avLst/>
          </a:prstGeom>
        </p:spPr>
        <p:txBody>
          <a:bodyPr wrap="square">
            <a:spAutoFit/>
          </a:bodyPr>
          <a:lstStyle/>
          <a:p>
            <a:r>
              <a:rPr lang="en-US" dirty="0"/>
              <a:t>Updates </a:t>
            </a:r>
            <a:r>
              <a:rPr lang="en-US" dirty="0">
                <a:solidFill>
                  <a:srgbClr val="FF8C00"/>
                </a:solidFill>
              </a:rPr>
              <a:t>multiple</a:t>
            </a:r>
            <a:r>
              <a:rPr lang="en-US" dirty="0"/>
              <a:t> documents within the collection based on the filter.</a:t>
            </a:r>
            <a:endParaRPr lang="en-IN" dirty="0"/>
          </a:p>
        </p:txBody>
      </p:sp>
      <p:sp>
        <p:nvSpPr>
          <p:cNvPr id="8" name="Rectangle 7"/>
          <p:cNvSpPr/>
          <p:nvPr/>
        </p:nvSpPr>
        <p:spPr>
          <a:xfrm>
            <a:off x="154137" y="14594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db.collection.updateMany({filter},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32657" y="1981200"/>
            <a:ext cx="8962155" cy="400110"/>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a:t>
            </a:r>
            <a:r>
              <a:rPr lang="en-US" sz="2000" dirty="0" smtClean="0">
                <a:solidFill>
                  <a:srgbClr val="B22251"/>
                </a:solidFill>
                <a:latin typeface="Consolas" panose="020B0609020204030204" pitchFamily="49" charset="0"/>
              </a:rPr>
              <a:t>{ field</a:t>
            </a:r>
            <a:r>
              <a:rPr lang="en-US" sz="2000" dirty="0">
                <a:solidFill>
                  <a:srgbClr val="B22251"/>
                </a:solidFill>
                <a:latin typeface="Consolas" panose="020B0609020204030204" pitchFamily="49" charset="0"/>
              </a:rPr>
              <a:t>: value } }, { </a:t>
            </a:r>
            <a:r>
              <a:rPr lang="en-US" sz="2000" dirty="0" smtClean="0">
                <a:solidFill>
                  <a:srgbClr val="B22251"/>
                </a:solidFill>
                <a:latin typeface="Consolas" panose="020B0609020204030204" pitchFamily="49" charset="0"/>
              </a:rPr>
              <a:t>upsert</a:t>
            </a:r>
            <a:r>
              <a:rPr lang="en-US" sz="2000" dirty="0">
                <a:solidFill>
                  <a:srgbClr val="B22251"/>
                </a:solidFill>
                <a:latin typeface="Consolas" panose="020B0609020204030204" pitchFamily="49" charset="0"/>
              </a:rPr>
              <a:t>: true }</a:t>
            </a:r>
          </a:p>
        </p:txBody>
      </p:sp>
      <p:sp>
        <p:nvSpPr>
          <p:cNvPr id="2" name="Rectangle 1"/>
          <p:cNvSpPr/>
          <p:nvPr/>
        </p:nvSpPr>
        <p:spPr>
          <a:xfrm>
            <a:off x="149189" y="5105402"/>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db.emp.updateMany({ sal</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$gt : 2000 } }, { $</a:t>
            </a:r>
            <a:r>
              <a:rPr lang="en-US" sz="2200" dirty="0">
                <a:solidFill>
                  <a:srgbClr val="FC6F0D"/>
                </a:solidFill>
                <a:latin typeface="Calibri" panose="020F0502020204030204" pitchFamily="34" charset="0"/>
                <a:cs typeface="Calibri" panose="020F0502020204030204" pitchFamily="34" charset="0"/>
              </a:rPr>
              <a:t>set</a:t>
            </a:r>
            <a:r>
              <a:rPr lang="en-US" sz="2200" dirty="0" smtClean="0">
                <a:solidFill>
                  <a:srgbClr val="FC6F0D"/>
                </a:solidFill>
                <a:latin typeface="Calibri" panose="020F0502020204030204" pitchFamily="34" charset="0"/>
                <a:cs typeface="Calibri" panose="020F0502020204030204" pitchFamily="34" charset="0"/>
              </a:rPr>
              <a:t>: { color :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'yellow', 'green', 'blue'] } }, { upsert: true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37876510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CAP Theorem?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5" name="Picture 2" descr="https://cdn-images-1.medium.com/max/1600/1*WPnv_6sG9k4oG3S1A09MDA.jpe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 y="638435"/>
            <a:ext cx="4143704" cy="3247767"/>
          </a:xfrm>
          <a:prstGeom prst="rect">
            <a:avLst/>
          </a:prstGeom>
          <a:noFill/>
          <a:extLst>
            <a:ext uri="{909E8E84-426E-40DD-AFC4-6F175D3DCCD1}">
              <a14:hiddenFill xmlns="" xmlns:a14="http://schemas.microsoft.com/office/drawing/2010/main">
                <a:solidFill>
                  <a:srgbClr val="FFFFFF"/>
                </a:solidFill>
              </a14:hiddenFill>
            </a:ext>
          </a:extLst>
        </p:spPr>
      </p:pic>
      <p:sp>
        <p:nvSpPr>
          <p:cNvPr id="3" name="Rectangle 2"/>
          <p:cNvSpPr/>
          <p:nvPr/>
        </p:nvSpPr>
        <p:spPr>
          <a:xfrm>
            <a:off x="3657600" y="838201"/>
            <a:ext cx="5334000" cy="1569660"/>
          </a:xfrm>
          <a:prstGeom prst="rect">
            <a:avLst/>
          </a:prstGeom>
        </p:spPr>
        <p:txBody>
          <a:bodyPr wrap="square">
            <a:spAutoFit/>
          </a:bodyPr>
          <a:lstStyle/>
          <a:p>
            <a:pPr algn="just"/>
            <a:r>
              <a:rPr lang="en-IN" sz="2400" dirty="0">
                <a:solidFill>
                  <a:srgbClr val="222635"/>
                </a:solidFill>
                <a:latin typeface="Cambria" panose="02040503050406030204" pitchFamily="18" charset="0"/>
              </a:rPr>
              <a:t>CAP theorem states that any database system can only attain two out of following states which is </a:t>
            </a:r>
            <a:r>
              <a:rPr lang="en-IN" sz="2400" b="1" i="1" dirty="0">
                <a:solidFill>
                  <a:schemeClr val="accent4">
                    <a:lumMod val="50000"/>
                  </a:schemeClr>
                </a:solidFill>
                <a:latin typeface="Cambria" panose="02040503050406030204" pitchFamily="18" charset="0"/>
              </a:rPr>
              <a:t>Consistency, Availability and Partition Tolerance</a:t>
            </a:r>
            <a:r>
              <a:rPr lang="en-IN" sz="2400" dirty="0">
                <a:solidFill>
                  <a:srgbClr val="222635"/>
                </a:solidFill>
                <a:latin typeface="Cambria" panose="02040503050406030204" pitchFamily="18" charset="0"/>
              </a:rPr>
              <a:t>. </a:t>
            </a:r>
            <a:endParaRPr lang="en-IN" sz="2400" dirty="0"/>
          </a:p>
        </p:txBody>
      </p:sp>
      <p:sp>
        <p:nvSpPr>
          <p:cNvPr id="7" name="Rectangle 6"/>
          <p:cNvSpPr/>
          <p:nvPr/>
        </p:nvSpPr>
        <p:spPr>
          <a:xfrm>
            <a:off x="228600" y="3810001"/>
            <a:ext cx="8763000" cy="2462213"/>
          </a:xfrm>
          <a:prstGeom prst="rect">
            <a:avLst/>
          </a:prstGeom>
        </p:spPr>
        <p:txBody>
          <a:bodyPr wrap="square">
            <a:spAutoFit/>
          </a:bodyPr>
          <a:lstStyle/>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Consistency</a:t>
            </a:r>
            <a:r>
              <a:rPr lang="en-IN" sz="2200" dirty="0">
                <a:solidFill>
                  <a:srgbClr val="222635"/>
                </a:solidFill>
                <a:latin typeface="Cambria" panose="02040503050406030204" pitchFamily="18" charset="0"/>
              </a:rPr>
              <a:t>: Any changes to a particular record stored in database, in form of inserts, updates or deletes is seen as it is, by other users accessing that record at that particular time</a:t>
            </a:r>
            <a:r>
              <a:rPr lang="en-IN" sz="2200" dirty="0" smtClean="0">
                <a:solidFill>
                  <a:srgbClr val="222635"/>
                </a:solidFill>
                <a:latin typeface="Cambria" panose="02040503050406030204" pitchFamily="18" charset="0"/>
              </a:rPr>
              <a:t>.</a:t>
            </a:r>
            <a:endParaRPr lang="en-IN" sz="2200" dirty="0">
              <a:solidFill>
                <a:srgbClr val="222635"/>
              </a:solidFill>
              <a:latin typeface="Cambria" panose="02040503050406030204" pitchFamily="18" charset="0"/>
            </a:endParaRP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Availability</a:t>
            </a:r>
            <a:r>
              <a:rPr lang="en-IN" sz="2200" dirty="0">
                <a:solidFill>
                  <a:srgbClr val="222635"/>
                </a:solidFill>
                <a:latin typeface="Cambria" panose="02040503050406030204" pitchFamily="18" charset="0"/>
              </a:rPr>
              <a:t>: The system continues to work and serve data inspite of node failures.</a:t>
            </a: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Partition</a:t>
            </a:r>
            <a:r>
              <a:rPr lang="en-IN" sz="2200" dirty="0">
                <a:solidFill>
                  <a:srgbClr val="222635"/>
                </a:solidFill>
                <a:latin typeface="Cambria" panose="02040503050406030204" pitchFamily="18" charset="0"/>
              </a:rPr>
              <a:t> </a:t>
            </a:r>
            <a:r>
              <a:rPr lang="en-IN" sz="2200" b="1" i="1" dirty="0">
                <a:solidFill>
                  <a:srgbClr val="C41A1A"/>
                </a:solidFill>
                <a:latin typeface="Cambria" panose="02040503050406030204" pitchFamily="18" charset="0"/>
              </a:rPr>
              <a:t>Tolerance</a:t>
            </a:r>
            <a:r>
              <a:rPr lang="en-IN" sz="2200" dirty="0">
                <a:solidFill>
                  <a:srgbClr val="222635"/>
                </a:solidFill>
                <a:latin typeface="Cambria" panose="02040503050406030204" pitchFamily="18" charset="0"/>
              </a:rPr>
              <a:t>: The database system could be stored based on distributed architecture such as Hadoop (HDFS).</a:t>
            </a:r>
            <a:endParaRPr lang="en-IN" sz="2200" b="0" i="0" dirty="0">
              <a:solidFill>
                <a:srgbClr val="222635"/>
              </a:solidFill>
              <a:effectLst/>
              <a:latin typeface="Cambria" panose="02040503050406030204" pitchFamily="18" charset="0"/>
            </a:endParaRPr>
          </a:p>
        </p:txBody>
      </p:sp>
    </p:spTree>
    <p:extLst>
      <p:ext uri="{BB962C8B-B14F-4D97-AF65-F5344CB8AC3E}">
        <p14:creationId xmlns="" xmlns:p14="http://schemas.microsoft.com/office/powerpoint/2010/main" val="282866011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$inc </a:t>
            </a:r>
            <a:r>
              <a:rPr lang="en-US" dirty="0">
                <a:solidFill>
                  <a:srgbClr val="222222"/>
                </a:solidFill>
                <a:latin typeface="arial" panose="020B0604020202020204" pitchFamily="34" charset="0"/>
              </a:rPr>
              <a:t>operator increments a field by a specified value.</a:t>
            </a:r>
            <a:endParaRPr lang="en-US" dirty="0"/>
          </a:p>
        </p:txBody>
      </p:sp>
    </p:spTree>
    <p:extLst>
      <p:ext uri="{BB962C8B-B14F-4D97-AF65-F5344CB8AC3E}">
        <p14:creationId xmlns="" xmlns:p14="http://schemas.microsoft.com/office/powerpoint/2010/main" val="175958017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49189" y="762000"/>
            <a:ext cx="8845624" cy="369332"/>
          </a:xfrm>
          <a:prstGeom prst="rect">
            <a:avLst/>
          </a:prstGeom>
        </p:spPr>
        <p:txBody>
          <a:bodyPr wrap="square">
            <a:spAutoFit/>
          </a:bodyPr>
          <a:lstStyle/>
          <a:p>
            <a:r>
              <a:rPr lang="en-US" dirty="0"/>
              <a:t>The </a:t>
            </a:r>
            <a:r>
              <a:rPr lang="en-US" dirty="0">
                <a:solidFill>
                  <a:srgbClr val="FF8C00"/>
                </a:solidFill>
              </a:rPr>
              <a:t>$inc</a:t>
            </a:r>
            <a:r>
              <a:rPr lang="en-US" dirty="0"/>
              <a:t> operator increments a field by a specified value.</a:t>
            </a:r>
            <a:endParaRPr lang="en-IN" dirty="0"/>
          </a:p>
        </p:txBody>
      </p:sp>
      <p:sp>
        <p:nvSpPr>
          <p:cNvPr id="8" name="Rectangle 7"/>
          <p:cNvSpPr/>
          <p:nvPr/>
        </p:nvSpPr>
        <p:spPr>
          <a:xfrm>
            <a:off x="154137"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$inc: { &lt;field1&gt;: &lt;amount1&gt;, &lt;field2&gt;: &lt;amount2&gt;, ... } }</a:t>
            </a:r>
          </a:p>
        </p:txBody>
      </p:sp>
      <p:sp>
        <p:nvSpPr>
          <p:cNvPr id="9" name="Rectangle 8"/>
          <p:cNvSpPr/>
          <p:nvPr/>
        </p:nvSpPr>
        <p:spPr>
          <a:xfrm>
            <a:off x="149189" y="2354761"/>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db.emp.updateMany({ sal</a:t>
            </a:r>
            <a:r>
              <a:rPr lang="en-US" sz="220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gt</a:t>
            </a:r>
            <a:r>
              <a:rPr lang="en-US" sz="2200" smtClean="0">
                <a:solidFill>
                  <a:srgbClr val="FC6F0D"/>
                </a:solidFill>
                <a:latin typeface="Calibri" panose="020F0502020204030204" pitchFamily="34" charset="0"/>
                <a:cs typeface="Calibri" panose="020F0502020204030204" pitchFamily="34" charset="0"/>
              </a:rPr>
              <a:t>: 300 }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 $inc</a:t>
            </a:r>
            <a:r>
              <a:rPr lang="en-US" sz="2200" dirty="0" smtClean="0">
                <a:solidFill>
                  <a:srgbClr val="FC6F0D"/>
                </a:solidFill>
                <a:latin typeface="Calibri" panose="020F0502020204030204" pitchFamily="34" charset="0"/>
                <a:cs typeface="Calibri" panose="020F0502020204030204" pitchFamily="34" charset="0"/>
              </a:rPr>
              <a:t>: { sal</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1 } </a:t>
            </a:r>
            <a:r>
              <a:rPr lang="en-US" sz="220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218024606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$unset</a:t>
            </a:r>
            <a:r>
              <a:rPr lang="en-US" dirty="0">
                <a:solidFill>
                  <a:srgbClr val="222222"/>
                </a:solidFill>
                <a:latin typeface="arial" panose="020B0604020202020204" pitchFamily="34" charset="0"/>
              </a:rPr>
              <a:t> operator deletes a particular field.</a:t>
            </a:r>
            <a:endParaRPr lang="en-US" dirty="0"/>
          </a:p>
        </p:txBody>
      </p:sp>
      <p:sp>
        <p:nvSpPr>
          <p:cNvPr id="4"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$unset</a:t>
            </a:r>
            <a:endParaRPr lang="en-US" dirty="0"/>
          </a:p>
        </p:txBody>
      </p:sp>
    </p:spTree>
    <p:extLst>
      <p:ext uri="{BB962C8B-B14F-4D97-AF65-F5344CB8AC3E}">
        <p14:creationId xmlns="" xmlns:p14="http://schemas.microsoft.com/office/powerpoint/2010/main" val="307069622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$unset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9" y="762000"/>
            <a:ext cx="8845624" cy="369332"/>
          </a:xfrm>
          <a:prstGeom prst="rect">
            <a:avLst/>
          </a:prstGeom>
        </p:spPr>
        <p:txBody>
          <a:bodyPr wrap="square">
            <a:spAutoFit/>
          </a:bodyPr>
          <a:lstStyle/>
          <a:p>
            <a:r>
              <a:rPr lang="en-US" dirty="0"/>
              <a:t>The </a:t>
            </a:r>
            <a:r>
              <a:rPr lang="en-US" dirty="0">
                <a:solidFill>
                  <a:srgbClr val="FF8C00"/>
                </a:solidFill>
              </a:rPr>
              <a:t>$unset </a:t>
            </a:r>
            <a:r>
              <a:rPr lang="en-US" dirty="0"/>
              <a:t>operator deletes a particular field.</a:t>
            </a:r>
            <a:endParaRPr lang="en-IN" dirty="0"/>
          </a:p>
        </p:txBody>
      </p:sp>
      <p:sp>
        <p:nvSpPr>
          <p:cNvPr id="8" name="Rectangle 7"/>
          <p:cNvSpPr/>
          <p:nvPr/>
        </p:nvSpPr>
        <p:spPr>
          <a:xfrm>
            <a:off x="154137"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$unset: { &lt;field1&gt;: "", ... } }</a:t>
            </a:r>
          </a:p>
        </p:txBody>
      </p:sp>
      <p:sp>
        <p:nvSpPr>
          <p:cNvPr id="9" name="Rectangle 8"/>
          <p:cNvSpPr/>
          <p:nvPr/>
        </p:nvSpPr>
        <p:spPr>
          <a:xfrm>
            <a:off x="149189" y="2354761"/>
            <a:ext cx="884562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db.emp.update</a:t>
            </a:r>
            <a:r>
              <a:rPr lang="en-US" sz="2200" dirty="0" smtClean="0">
                <a:solidFill>
                  <a:srgbClr val="FC6F0D"/>
                </a:solidFill>
                <a:latin typeface="Calibri" panose="020F0502020204030204" pitchFamily="34" charset="0"/>
                <a:cs typeface="Calibri" panose="020F0502020204030204" pitchFamily="34" charset="0"/>
              </a:rPr>
              <a:t>({ename: </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saleel'}, </a:t>
            </a:r>
            <a:r>
              <a:rPr lang="en-US" sz="2200" dirty="0">
                <a:solidFill>
                  <a:srgbClr val="FC6F0D"/>
                </a:solidFill>
                <a:latin typeface="Calibri" panose="020F0502020204030204" pitchFamily="34" charset="0"/>
                <a:cs typeface="Calibri" panose="020F0502020204030204" pitchFamily="34" charset="0"/>
              </a:rPr>
              <a:t>{$unset: {comm: 0, ename: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0}})</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db.emp.updateOne({</a:t>
            </a:r>
            <a:r>
              <a:rPr lang="en-US" sz="2200" dirty="0">
                <a:solidFill>
                  <a:srgbClr val="FC6F0D"/>
                </a:solidFill>
                <a:latin typeface="Calibri" panose="020F0502020204030204" pitchFamily="34" charset="0"/>
                <a:cs typeface="Calibri" panose="020F0502020204030204" pitchFamily="34" charset="0"/>
              </a:rPr>
              <a:t>ename: 'saleel'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{$unset: {comm</a:t>
            </a:r>
            <a:r>
              <a:rPr lang="en-US" sz="2200" dirty="0" smtClean="0">
                <a:solidFill>
                  <a:srgbClr val="FC6F0D"/>
                </a:solidFill>
                <a:latin typeface="Calibri" panose="020F0502020204030204" pitchFamily="34" charset="0"/>
                <a:cs typeface="Calibri" panose="020F0502020204030204" pitchFamily="34" charset="0"/>
              </a:rPr>
              <a:t>: 0</a:t>
            </a:r>
            <a:r>
              <a:rPr lang="en-US" sz="2200" dirty="0">
                <a:solidFill>
                  <a:srgbClr val="FC6F0D"/>
                </a:solidFill>
                <a:latin typeface="Calibri" panose="020F0502020204030204" pitchFamily="34" charset="0"/>
                <a:cs typeface="Calibri" panose="020F0502020204030204" pitchFamily="34" charset="0"/>
              </a:rPr>
              <a:t>, ename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0}})</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db.emp.updateMany({</a:t>
            </a:r>
            <a:r>
              <a:rPr lang="en-US" sz="2200" dirty="0">
                <a:solidFill>
                  <a:srgbClr val="FC6F0D"/>
                </a:solidFill>
                <a:latin typeface="Calibri" panose="020F0502020204030204" pitchFamily="34" charset="0"/>
                <a:cs typeface="Calibri" panose="020F0502020204030204" pitchFamily="34" charset="0"/>
              </a:rPr>
              <a:t>ename: 'saleel'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{$unset: {comm: 0, ename: '', sal: 0}})</a:t>
            </a:r>
          </a:p>
        </p:txBody>
      </p:sp>
    </p:spTree>
    <p:extLst>
      <p:ext uri="{BB962C8B-B14F-4D97-AF65-F5344CB8AC3E}">
        <p14:creationId xmlns="" xmlns:p14="http://schemas.microsoft.com/office/powerpoint/2010/main" val="361365847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Replaces a single document within the collection based on the filter.</a:t>
            </a:r>
            <a:endParaRPr lang="en-US" dirty="0"/>
          </a:p>
        </p:txBody>
      </p:sp>
    </p:spTree>
    <p:extLst>
      <p:ext uri="{BB962C8B-B14F-4D97-AF65-F5344CB8AC3E}">
        <p14:creationId xmlns="" xmlns:p14="http://schemas.microsoft.com/office/powerpoint/2010/main" val="426282101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49189" y="762000"/>
            <a:ext cx="8845624" cy="369332"/>
          </a:xfrm>
          <a:prstGeom prst="rect">
            <a:avLst/>
          </a:prstGeom>
        </p:spPr>
        <p:txBody>
          <a:bodyPr wrap="square">
            <a:spAutoFit/>
          </a:bodyPr>
          <a:lstStyle/>
          <a:p>
            <a:r>
              <a:rPr lang="en-US" dirty="0"/>
              <a:t>Replaces a single document within the collection based on the filter.</a:t>
            </a:r>
            <a:endParaRPr lang="en-IN" dirty="0"/>
          </a:p>
        </p:txBody>
      </p:sp>
      <p:sp>
        <p:nvSpPr>
          <p:cNvPr id="8" name="Rectangle 7"/>
          <p:cNvSpPr/>
          <p:nvPr/>
        </p:nvSpPr>
        <p:spPr>
          <a:xfrm>
            <a:off x="154137"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db.collection.replaceOne(filter, replacement, options)</a:t>
            </a:r>
          </a:p>
        </p:txBody>
      </p:sp>
      <p:sp>
        <p:nvSpPr>
          <p:cNvPr id="9" name="Rectangle 8"/>
          <p:cNvSpPr/>
          <p:nvPr/>
        </p:nvSpPr>
        <p:spPr>
          <a:xfrm>
            <a:off x="149189" y="2354761"/>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db.emp.replaceOne</a:t>
            </a:r>
            <a:r>
              <a:rPr lang="en-US" sz="2200" dirty="0">
                <a:solidFill>
                  <a:srgbClr val="FC6F0D"/>
                </a:solidFill>
                <a:latin typeface="Calibri" panose="020F0502020204030204" pitchFamily="34" charset="0"/>
                <a:cs typeface="Calibri" panose="020F0502020204030204" pitchFamily="34" charset="0"/>
              </a:rPr>
              <a:t>({ename</a:t>
            </a:r>
            <a:r>
              <a:rPr lang="en-US" sz="2200" dirty="0" smtClean="0">
                <a:solidFill>
                  <a:srgbClr val="FC6F0D"/>
                </a:solidFill>
                <a:latin typeface="Calibri" panose="020F0502020204030204" pitchFamily="34" charset="0"/>
                <a:cs typeface="Calibri" panose="020F0502020204030204" pitchFamily="34" charset="0"/>
              </a:rPr>
              <a:t>: 'saleel</a:t>
            </a:r>
            <a:r>
              <a:rPr lang="en-US" sz="2200" dirty="0">
                <a:solidFill>
                  <a:srgbClr val="FC6F0D"/>
                </a:solidFill>
                <a:latin typeface="Calibri" panose="020F0502020204030204" pitchFamily="34" charset="0"/>
                <a:cs typeface="Calibri" panose="020F0502020204030204" pitchFamily="34" charset="0"/>
              </a:rPr>
              <a:t>'}, {x</a:t>
            </a:r>
            <a:r>
              <a:rPr lang="en-US" sz="2200" dirty="0" smtClean="0">
                <a:solidFill>
                  <a:srgbClr val="FC6F0D"/>
                </a:solidFill>
                <a:latin typeface="Calibri" panose="020F0502020204030204" pitchFamily="34" charset="0"/>
                <a:cs typeface="Calibri" panose="020F0502020204030204" pitchFamily="34" charset="0"/>
              </a:rPr>
              <a:t>: 500</a:t>
            </a:r>
            <a:r>
              <a:rPr lang="en-US" sz="2200" dirty="0">
                <a:solidFill>
                  <a:srgbClr val="FC6F0D"/>
                </a:solidFill>
                <a:latin typeface="Calibri" panose="020F0502020204030204" pitchFamily="34" charset="0"/>
                <a:cs typeface="Calibri" panose="020F0502020204030204" pitchFamily="34" charset="0"/>
              </a:rPr>
              <a:t>, y</a:t>
            </a:r>
            <a:r>
              <a:rPr lang="en-US" sz="2200" dirty="0" smtClean="0">
                <a:solidFill>
                  <a:srgbClr val="FC6F0D"/>
                </a:solidFill>
                <a:latin typeface="Calibri" panose="020F0502020204030204" pitchFamily="34" charset="0"/>
                <a:cs typeface="Calibri" panose="020F0502020204030204" pitchFamily="34" charset="0"/>
              </a:rPr>
              <a:t>: 500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213754961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single document from a collection.</a:t>
            </a:r>
            <a:endParaRPr lang="en-US" dirty="0"/>
          </a:p>
        </p:txBody>
      </p:sp>
    </p:spTree>
    <p:extLst>
      <p:ext uri="{BB962C8B-B14F-4D97-AF65-F5344CB8AC3E}">
        <p14:creationId xmlns="" xmlns:p14="http://schemas.microsoft.com/office/powerpoint/2010/main" val="371989654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49189" y="762002"/>
            <a:ext cx="8845624" cy="646331"/>
          </a:xfrm>
          <a:prstGeom prst="rect">
            <a:avLst/>
          </a:prstGeom>
        </p:spPr>
        <p:txBody>
          <a:bodyPr wrap="square">
            <a:spAutoFit/>
          </a:bodyPr>
          <a:lstStyle/>
          <a:p>
            <a:r>
              <a:rPr lang="en-US" dirty="0"/>
              <a:t>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54137"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db.collection.deleteOne({&lt;filter&gt;})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db.emp.deleteOne</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'manager'})</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369659282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db.collection.deleteMany()</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all documents that match the filter from a collection.</a:t>
            </a:r>
            <a:endParaRPr lang="en-US" dirty="0"/>
          </a:p>
        </p:txBody>
      </p:sp>
    </p:spTree>
    <p:extLst>
      <p:ext uri="{BB962C8B-B14F-4D97-AF65-F5344CB8AC3E}">
        <p14:creationId xmlns="" xmlns:p14="http://schemas.microsoft.com/office/powerpoint/2010/main" val="411038976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49189" y="762000"/>
            <a:ext cx="8845624" cy="369332"/>
          </a:xfrm>
          <a:prstGeom prst="rect">
            <a:avLst/>
          </a:prstGeom>
        </p:spPr>
        <p:txBody>
          <a:bodyPr wrap="square">
            <a:spAutoFit/>
          </a:bodyPr>
          <a:lstStyle/>
          <a:p>
            <a:r>
              <a:rPr lang="en-US" dirty="0"/>
              <a:t>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4137"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db.collection.deleteMany({&lt;filter&gt;})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db.emp.deleteMany</a:t>
            </a:r>
            <a:r>
              <a:rPr lang="en-US" sz="2200" dirty="0">
                <a:solidFill>
                  <a:srgbClr val="FC6F0D"/>
                </a:solidFill>
                <a:latin typeface="Calibri" panose="020F0502020204030204" pitchFamily="34" charset="0"/>
                <a:cs typeface="Calibri" panose="020F0502020204030204" pitchFamily="34" charset="0"/>
              </a:rPr>
              <a:t>({});</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db.emp.deleteMany({</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'manager'})</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377191680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27669</TotalTime>
  <Words>6523</Words>
  <Application>Microsoft Office PowerPoint</Application>
  <PresentationFormat>On-screen Show (4:3)</PresentationFormat>
  <Paragraphs>790</Paragraphs>
  <Slides>130</Slides>
  <Notes>0</Notes>
  <HiddenSlides>0</HiddenSlides>
  <MMClips>0</MMClips>
  <ScaleCrop>false</ScaleCrop>
  <HeadingPairs>
    <vt:vector size="4" baseType="variant">
      <vt:variant>
        <vt:lpstr>Theme</vt:lpstr>
      </vt:variant>
      <vt:variant>
        <vt:i4>1</vt:i4>
      </vt:variant>
      <vt:variant>
        <vt:lpstr>Slide Titles</vt:lpstr>
      </vt:variant>
      <vt:variant>
        <vt:i4>130</vt:i4>
      </vt:variant>
    </vt:vector>
  </HeadingPairs>
  <TitlesOfParts>
    <vt:vector size="131" baseType="lpstr">
      <vt:lpstr>Origin</vt:lpstr>
      <vt:lpstr>Database Technologies - MongoDB</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5322</cp:revision>
  <dcterms:created xsi:type="dcterms:W3CDTF">2015-10-09T06:09:34Z</dcterms:created>
  <dcterms:modified xsi:type="dcterms:W3CDTF">2019-03-09T09:23:20Z</dcterms:modified>
</cp:coreProperties>
</file>