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9"/>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423" r:id="rId214"/>
    <p:sldId id="1436" r:id="rId215"/>
    <p:sldId id="1437" r:id="rId216"/>
    <p:sldId id="1424" r:id="rId217"/>
    <p:sldId id="1441" r:id="rId218"/>
    <p:sldId id="1442" r:id="rId219"/>
    <p:sldId id="1520" r:id="rId220"/>
    <p:sldId id="1443" r:id="rId221"/>
    <p:sldId id="1444" r:id="rId222"/>
    <p:sldId id="1445" r:id="rId223"/>
    <p:sldId id="1446" r:id="rId224"/>
    <p:sldId id="1447" r:id="rId225"/>
    <p:sldId id="1521" r:id="rId226"/>
    <p:sldId id="1426" r:id="rId227"/>
    <p:sldId id="1438" r:id="rId228"/>
    <p:sldId id="1439" r:id="rId229"/>
    <p:sldId id="1448" r:id="rId230"/>
    <p:sldId id="1449" r:id="rId231"/>
    <p:sldId id="1450" r:id="rId232"/>
    <p:sldId id="1522" r:id="rId233"/>
    <p:sldId id="1440" r:id="rId234"/>
    <p:sldId id="1455" r:id="rId235"/>
    <p:sldId id="1456" r:id="rId236"/>
    <p:sldId id="1523" r:id="rId237"/>
    <p:sldId id="1524" r:id="rId238"/>
    <p:sldId id="1525" r:id="rId239"/>
    <p:sldId id="1526" r:id="rId240"/>
    <p:sldId id="1527" r:id="rId241"/>
    <p:sldId id="1500" r:id="rId242"/>
    <p:sldId id="1457" r:id="rId243"/>
    <p:sldId id="1498" r:id="rId244"/>
    <p:sldId id="1474" r:id="rId245"/>
    <p:sldId id="1475" r:id="rId246"/>
    <p:sldId id="1476" r:id="rId247"/>
    <p:sldId id="1477" r:id="rId248"/>
    <p:sldId id="1478" r:id="rId249"/>
    <p:sldId id="1479" r:id="rId250"/>
    <p:sldId id="1501" r:id="rId251"/>
    <p:sldId id="1513" r:id="rId252"/>
    <p:sldId id="1502" r:id="rId253"/>
    <p:sldId id="1539" r:id="rId254"/>
    <p:sldId id="1503" r:id="rId255"/>
    <p:sldId id="1568" r:id="rId256"/>
    <p:sldId id="1505" r:id="rId257"/>
    <p:sldId id="1537" r:id="rId258"/>
    <p:sldId id="1550" r:id="rId259"/>
    <p:sldId id="1538" r:id="rId260"/>
    <p:sldId id="1506" r:id="rId261"/>
    <p:sldId id="1579" r:id="rId262"/>
    <p:sldId id="1536" r:id="rId263"/>
    <p:sldId id="1508" r:id="rId264"/>
    <p:sldId id="1581" r:id="rId265"/>
    <p:sldId id="1582" r:id="rId266"/>
    <p:sldId id="1577" r:id="rId267"/>
    <p:sldId id="1580" r:id="rId268"/>
    <p:sldId id="1564" r:id="rId269"/>
    <p:sldId id="1563" r:id="rId270"/>
    <p:sldId id="1540" r:id="rId271"/>
    <p:sldId id="1567" r:id="rId272"/>
    <p:sldId id="1541" r:id="rId273"/>
    <p:sldId id="1562" r:id="rId274"/>
    <p:sldId id="1565" r:id="rId275"/>
    <p:sldId id="1569" r:id="rId276"/>
    <p:sldId id="1575" r:id="rId277"/>
    <p:sldId id="1576" r:id="rId278"/>
    <p:sldId id="1566" r:id="rId279"/>
    <p:sldId id="1552" r:id="rId280"/>
    <p:sldId id="1553" r:id="rId281"/>
    <p:sldId id="1578" r:id="rId282"/>
    <p:sldId id="1570" r:id="rId283"/>
    <p:sldId id="1571" r:id="rId284"/>
    <p:sldId id="1572" r:id="rId285"/>
    <p:sldId id="1573" r:id="rId286"/>
    <p:sldId id="1574" r:id="rId287"/>
    <p:sldId id="1087" r:id="rId2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B5731B"/>
    <a:srgbClr val="910D3F"/>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75" d="100"/>
          <a:sy n="75" d="100"/>
        </p:scale>
        <p:origin x="618" y="23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commentAuthors" Target="commentAuthor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presProps" Target="presProp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viewProps" Target="view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theme" Target="theme/theme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notesMaster" Target="notesMasters/notesMaster1.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277</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53968"/>
            <a:ext cx="8424935" cy="92333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33223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r>
              <a:rPr lang="en-IN" sz="1600" dirty="0" smtClean="0">
                <a:latin typeface="Consolas" panose="020B0609020204030204" pitchFamily="49" charset="0"/>
              </a:rPr>
              <a:t>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smtClean="0">
                <a:solidFill>
                  <a:srgbClr val="9966B8"/>
                </a:solidFill>
                <a:latin typeface="Consolas" panose="020B0609020204030204" pitchFamily="49" charset="0"/>
              </a:rPr>
              <a:t>"</a:t>
            </a:r>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 </a:t>
            </a:r>
            <a:r>
              <a:rPr lang="en-IN" sz="3200" b="1" i="1" dirty="0">
                <a:solidFill>
                  <a:srgbClr val="FFFF00"/>
                </a:solidFill>
                <a:latin typeface="Arial" pitchFamily="34" charset="0"/>
                <a:cs typeface="Arial" pitchFamily="34" charset="0"/>
              </a:rPr>
              <a:t>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createCollection</a:t>
            </a:r>
            <a:r>
              <a:rPr lang="en-IN" sz="3200" b="1" i="1" dirty="0">
                <a:solidFill>
                  <a:srgbClr val="FFFF00"/>
                </a:solidFill>
                <a:latin typeface="Arial" pitchFamily="34" charset="0"/>
                <a:cs typeface="Arial" pitchFamily="34" charset="0"/>
              </a:rPr>
              <a:t>()</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capped collection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(doc.name</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smtClean="0">
                <a:solidFill>
                  <a:srgbClr val="225588"/>
                </a:solidFill>
                <a:latin typeface="Consolas" panose="020B0609020204030204" pitchFamily="49" charset="0"/>
              </a:rPr>
              <a:t>catch</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 using Array()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let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t>
            </a:r>
            <a:r>
              <a:rPr lang="en-IN" sz="1600" dirty="0" smtClean="0">
                <a:solidFill>
                  <a:srgbClr val="225588"/>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i="1" dirty="0" smtClean="0">
                <a:solidFill>
                  <a:srgbClr val="9966B8"/>
                </a:solidFill>
                <a:latin typeface="Consolas" panose="020B0609020204030204" pitchFamily="49" charset="0"/>
              </a:rPr>
              <a:t>        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 } )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insertMany([  {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smtClean="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smtClean="0">
                <a:solidFill>
                  <a:srgbClr val="F280D0"/>
                </a:solidFill>
                <a:latin typeface="Consolas" panose="020B0609020204030204" pitchFamily="49" charset="0"/>
              </a:rPr>
              <a:t>2</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t>
            </a:r>
            <a:r>
              <a:rPr lang="en-IN" sz="1600" dirty="0" smtClean="0">
                <a:solidFill>
                  <a:srgbClr val="225588"/>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 { projection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 { projection }) - like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smtClean="0">
                <a:solidFill>
                  <a:srgbClr val="6688CC"/>
                </a:solidFill>
                <a:latin typeface="Consolas" panose="020B0609020204030204" pitchFamily="49" charset="0"/>
              </a:rPr>
              <a:t/>
            </a:r>
            <a:br>
              <a:rPr lang="en-IN" sz="400" dirty="0" smtClean="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(doc.Title</a:t>
            </a:r>
            <a:r>
              <a:rPr lang="en-IN" sz="1600" dirty="0">
                <a:solidFill>
                  <a:srgbClr val="6688CC"/>
                </a:solidFill>
                <a:latin typeface="Consolas" panose="020B0609020204030204" pitchFamily="49" charset="0"/>
              </a:rPr>
              <a:t>,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 { projection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as variable }, { projection as variable})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endParaRPr lang="en-IN" sz="8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endParaRPr lang="en-IN" sz="8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dirty="0" smtClean="0">
                <a:solidFill>
                  <a:srgbClr val="6688CC"/>
                </a:solidFill>
                <a:latin typeface="Consolas" panose="020B0609020204030204" pitchFamily="49" charset="0"/>
              </a:rPr>
              <a:t>{ projection:fieldList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as variable }, { projection as variable})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a:t>
            </a:r>
            <a:r>
              <a:rPr lang="en-IN" sz="1600" dirty="0">
                <a:solidFill>
                  <a:srgbClr val="6688CC"/>
                </a:solidFill>
                <a:latin typeface="Consolas" panose="020B0609020204030204" pitchFamily="49" charset="0"/>
              </a:rPr>
              <a:t>}, {genres:{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{projection:fieldList});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t>
                      </a:r>
                      <a:r>
                        <a:rPr lang="en-US" dirty="0" smtClean="0">
                          <a:latin typeface="Source Code Pro" panose="020B0509030403020204" pitchFamily="49" charset="0"/>
                          <a:ea typeface="Source Code Pro" panose="020B0509030403020204" pitchFamily="49" charset="0"/>
                        </a:rPr>
                        <a:t>nth-document </a:t>
                      </a:r>
                      <a:r>
                        <a:rPr lang="en-US" dirty="0">
                          <a:latin typeface="Source Code Pro" panose="020B0509030403020204" pitchFamily="49" charset="0"/>
                          <a:ea typeface="Source Code Pro" panose="020B0509030403020204" pitchFamily="49" charset="0"/>
                        </a:rPr>
                        <a:t>from the ‘</a:t>
                      </a:r>
                      <a:r>
                        <a:rPr lang="en-US" dirty="0" smtClean="0">
                          <a:latin typeface="Source Code Pro" panose="020B0509030403020204" pitchFamily="49" charset="0"/>
                          <a:ea typeface="Source Code Pro" panose="020B0509030403020204" pitchFamily="49" charset="0"/>
                        </a:rPr>
                        <a:t>movies’ collection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find().skip{ m.countDocuments() – param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(doc.ename</a:t>
            </a:r>
            <a:r>
              <a:rPr lang="en-IN" sz="1600" dirty="0">
                <a:solidFill>
                  <a:srgbClr val="6688CC"/>
                </a:solidFill>
                <a:latin typeface="Consolas" panose="020B0609020204030204" pitchFamily="49" charset="0"/>
              </a:rPr>
              <a:t>, doc.job, doc.sal);</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 { projection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projection:{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e.</a:t>
            </a:r>
            <a:r>
              <a:rPr lang="en-IN" sz="1600" dirty="0" smtClean="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79525730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{$match} ]) with </a:t>
            </a:r>
            <a:r>
              <a:rPr lang="en-IN" sz="3200" b="1" i="1" dirty="0">
                <a:solidFill>
                  <a:srgbClr val="FFFF00"/>
                </a:solidFill>
                <a:latin typeface="Arial" pitchFamily="34" charset="0"/>
                <a:cs typeface="Arial" pitchFamily="34" charset="0"/>
              </a:rPr>
              <a:t>await cursor.hasNext() == </a:t>
            </a:r>
            <a:r>
              <a:rPr lang="en-IN" sz="3200" b="1" i="1" dirty="0" smtClean="0">
                <a:solidFill>
                  <a:srgbClr val="FFFF00"/>
                </a:solidFill>
                <a:latin typeface="Arial" pitchFamily="34" charset="0"/>
                <a:cs typeface="Arial" pitchFamily="34" charset="0"/>
              </a:rPr>
              <a:t>true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relese:</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movie duration is more than 300 minutes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$expr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 $</a:t>
            </a:r>
            <a:r>
              <a:rPr lang="en-IN" sz="1600" dirty="0" smtClean="0">
                <a:solidFill>
                  <a:srgbClr val="6688CC"/>
                </a:solidFill>
                <a:latin typeface="Consolas" panose="020B0609020204030204" pitchFamily="49" charset="0"/>
              </a:rPr>
              <a:t>literal: </a:t>
            </a:r>
            <a:r>
              <a:rPr lang="en-IN" sz="1600" dirty="0" smtClean="0">
                <a:solidFill>
                  <a:srgbClr val="F280D0"/>
                </a:solidFill>
                <a:latin typeface="Consolas" panose="020B0609020204030204" pitchFamily="49" charset="0"/>
              </a:rPr>
              <a:t>300</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documentNumber()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a:solidFill>
                  <a:srgbClr val="225588"/>
                </a:solidFill>
                <a:latin typeface="Consolas" panose="020B0609020204030204" pitchFamily="49" charset="0"/>
              </a:rPr>
              <a:t>$documentNumber</a:t>
            </a:r>
            <a:r>
              <a:rPr lang="en-IN" sz="1600" dirty="0">
                <a:solidFill>
                  <a:srgbClr val="6688CC"/>
                </a:solidFill>
                <a:latin typeface="Consolas" panose="020B0609020204030204" pitchFamily="49" charset="0"/>
              </a:rPr>
              <a:t>:{}}}}} ]);</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$eq</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 { partitionBy:</a:t>
            </a:r>
            <a:r>
              <a:rPr lang="en-IN" sz="1600" dirty="0">
                <a:solidFill>
                  <a:srgbClr val="22AA44"/>
                </a:solidFill>
                <a:latin typeface="Consolas" panose="020B0609020204030204" pitchFamily="49" charset="0"/>
              </a:rPr>
              <a:t>"$color</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sortBy: { _id:</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output</a:t>
            </a:r>
            <a:r>
              <a:rPr lang="en-IN" sz="1600" dirty="0" smtClean="0">
                <a:solidFill>
                  <a:srgbClr val="6688CC"/>
                </a:solidFill>
                <a:latin typeface="Consolas" panose="020B0609020204030204" pitchFamily="49" charset="0"/>
              </a:rPr>
              <a:t>:{ x:{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dirty="0" smtClean="0">
                <a:solidFill>
                  <a:srgbClr val="F280D0"/>
                </a:solidFill>
                <a:latin typeface="Consolas" panose="020B0609020204030204" pitchFamily="49" charset="0"/>
              </a:rPr>
              <a:t>5</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$sort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i="1" dirty="0" smtClean="0">
                <a:solidFill>
                  <a:srgbClr val="2277FF"/>
                </a:solidFill>
                <a:latin typeface="Consolas" panose="020B0609020204030204" pitchFamily="49" charset="0"/>
              </a:rPr>
              <a:t>movieDurationion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 } } }, { </a:t>
            </a:r>
            <a:r>
              <a:rPr lang="en-IN" sz="1600" dirty="0">
                <a:solidFill>
                  <a:srgbClr val="6688CC"/>
                </a:solidFill>
                <a:latin typeface="Consolas" panose="020B0609020204030204" pitchFamily="49" charset="0"/>
              </a:rPr>
              <a:t>$sort</a:t>
            </a:r>
            <a:r>
              <a:rPr lang="en-IN" sz="1600" dirty="0" smtClean="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$lookup </a:t>
            </a:r>
            <a:r>
              <a:rPr lang="en-IN" sz="3200" b="1" i="1" smtClean="0">
                <a:solidFill>
                  <a:srgbClr val="FFFF00"/>
                </a:solidFill>
                <a:latin typeface="Arial" pitchFamily="34" charset="0"/>
                <a:cs typeface="Arial" pitchFamily="34" charset="0"/>
              </a:rPr>
              <a:t>} ]) – one-to-one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30942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a:t>
            </a:r>
          </a:p>
          <a:p>
            <a:r>
              <a:rPr lang="en-IN" sz="1600" dirty="0">
                <a:solidFill>
                  <a:srgbClr val="6688CC"/>
                </a:solidFill>
                <a:latin typeface="Consolas" panose="020B0609020204030204" pitchFamily="49" charset="0"/>
              </a:rPr>
              <a:t>                    $project: </a:t>
            </a:r>
            <a:r>
              <a:rPr lang="en-IN" sz="1600" dirty="0" smtClean="0">
                <a:solidFill>
                  <a:srgbClr val="6688CC"/>
                </a:solidFill>
                <a:latin typeface="Consolas" panose="020B0609020204030204" pitchFamily="49" charset="0"/>
              </a:rPr>
              <a:t>{_</a:t>
            </a:r>
            <a:r>
              <a:rPr lang="en-IN" sz="1600" dirty="0">
                <a:solidFill>
                  <a:srgbClr val="6688CC"/>
                </a:solidFill>
                <a:latin typeface="Consolas" panose="020B0609020204030204" pitchFamily="49" charset="0"/>
              </a:rPr>
              <a:t>id: </a:t>
            </a:r>
            <a:r>
              <a:rPr lang="en-IN" sz="1600" dirty="0" smtClean="0">
                <a:solidFill>
                  <a:srgbClr val="F280D0"/>
                </a:solidFill>
                <a:latin typeface="Consolas" panose="020B0609020204030204" pitchFamily="49" charset="0"/>
              </a:rPr>
              <a:t>0</a:t>
            </a:r>
            <a:r>
              <a:rPr lang="en-IN" sz="1600" dirty="0" smtClean="0">
                <a:solidFill>
                  <a:srgbClr val="6688CC"/>
                </a:solidFill>
                <a:latin typeface="Consolas" panose="020B0609020204030204" pitchFamily="49" charset="0"/>
              </a:rPr>
              <a:t>, name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city</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$set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'M</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$push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$each: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$position: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524352260"/>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510645016"/>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78968148"/>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04166833"/>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149861686"/>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36746</TotalTime>
  <Words>27398</Words>
  <Application>Microsoft Office PowerPoint</Application>
  <PresentationFormat>Widescreen</PresentationFormat>
  <Paragraphs>2840</Paragraphs>
  <Slides>287</Slides>
  <Notes>6</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287</vt:i4>
      </vt:variant>
    </vt:vector>
  </HeadingPairs>
  <TitlesOfParts>
    <vt:vector size="31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7552</cp:revision>
  <dcterms:created xsi:type="dcterms:W3CDTF">2015-10-09T06:09:34Z</dcterms:created>
  <dcterms:modified xsi:type="dcterms:W3CDTF">2024-06-01T10:22:51Z</dcterms:modified>
</cp:coreProperties>
</file>