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18"/>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584" r:id="rId52"/>
    <p:sldId id="1585" r:id="rId53"/>
    <p:sldId id="1284" r:id="rId54"/>
    <p:sldId id="1285" r:id="rId55"/>
    <p:sldId id="1334" r:id="rId56"/>
    <p:sldId id="1351" r:id="rId57"/>
    <p:sldId id="1335" r:id="rId58"/>
    <p:sldId id="1282" r:id="rId59"/>
    <p:sldId id="1283" r:id="rId60"/>
    <p:sldId id="1228" r:id="rId61"/>
    <p:sldId id="1229" r:id="rId62"/>
    <p:sldId id="1171" r:id="rId63"/>
    <p:sldId id="1172" r:id="rId64"/>
    <p:sldId id="1167" r:id="rId65"/>
    <p:sldId id="1168" r:id="rId66"/>
    <p:sldId id="1142" r:id="rId67"/>
    <p:sldId id="1143" r:id="rId68"/>
    <p:sldId id="1144" r:id="rId69"/>
    <p:sldId id="1350" r:id="rId70"/>
    <p:sldId id="1603" r:id="rId71"/>
    <p:sldId id="1606" r:id="rId72"/>
    <p:sldId id="1407" r:id="rId73"/>
    <p:sldId id="1340" r:id="rId74"/>
    <p:sldId id="1156" r:id="rId75"/>
    <p:sldId id="1145" r:id="rId76"/>
    <p:sldId id="1146" r:id="rId77"/>
    <p:sldId id="1147" r:id="rId78"/>
    <p:sldId id="1148" r:id="rId79"/>
    <p:sldId id="1149" r:id="rId80"/>
    <p:sldId id="1150" r:id="rId81"/>
    <p:sldId id="1151" r:id="rId82"/>
    <p:sldId id="1152" r:id="rId83"/>
    <p:sldId id="1153" r:id="rId84"/>
    <p:sldId id="1226" r:id="rId85"/>
    <p:sldId id="1227" r:id="rId86"/>
    <p:sldId id="1161" r:id="rId87"/>
    <p:sldId id="1162" r:id="rId88"/>
    <p:sldId id="1154" r:id="rId89"/>
    <p:sldId id="1155" r:id="rId90"/>
    <p:sldId id="1191" r:id="rId91"/>
    <p:sldId id="1192" r:id="rId92"/>
    <p:sldId id="1179" r:id="rId93"/>
    <p:sldId id="1180" r:id="rId94"/>
    <p:sldId id="1183" r:id="rId95"/>
    <p:sldId id="1184" r:id="rId96"/>
    <p:sldId id="1413" r:id="rId97"/>
    <p:sldId id="1414" r:id="rId98"/>
    <p:sldId id="1415" r:id="rId99"/>
    <p:sldId id="1416" r:id="rId100"/>
    <p:sldId id="1417" r:id="rId101"/>
    <p:sldId id="1420" r:id="rId102"/>
    <p:sldId id="1421" r:id="rId103"/>
    <p:sldId id="1332" r:id="rId104"/>
    <p:sldId id="1333" r:id="rId105"/>
    <p:sldId id="1193" r:id="rId106"/>
    <p:sldId id="1194" r:id="rId107"/>
    <p:sldId id="1223" r:id="rId108"/>
    <p:sldId id="1224" r:id="rId109"/>
    <p:sldId id="1277" r:id="rId110"/>
    <p:sldId id="1330" r:id="rId111"/>
    <p:sldId id="1328" r:id="rId112"/>
    <p:sldId id="1331" r:id="rId113"/>
    <p:sldId id="1329" r:id="rId114"/>
    <p:sldId id="1410" r:id="rId115"/>
    <p:sldId id="1412" r:id="rId116"/>
    <p:sldId id="1607" r:id="rId117"/>
    <p:sldId id="1608" r:id="rId118"/>
    <p:sldId id="1609" r:id="rId119"/>
    <p:sldId id="1610" r:id="rId120"/>
    <p:sldId id="1611" r:id="rId121"/>
    <p:sldId id="1612" r:id="rId122"/>
    <p:sldId id="1613" r:id="rId123"/>
    <p:sldId id="1614" r:id="rId124"/>
    <p:sldId id="1185" r:id="rId125"/>
    <p:sldId id="1186" r:id="rId126"/>
    <p:sldId id="1187" r:id="rId127"/>
    <p:sldId id="1188" r:id="rId128"/>
    <p:sldId id="1234" r:id="rId129"/>
    <p:sldId id="1235" r:id="rId130"/>
    <p:sldId id="1275" r:id="rId131"/>
    <p:sldId id="1276" r:id="rId132"/>
    <p:sldId id="1336" r:id="rId133"/>
    <p:sldId id="1337" r:id="rId134"/>
    <p:sldId id="1418" r:id="rId135"/>
    <p:sldId id="1419" r:id="rId136"/>
    <p:sldId id="1310" r:id="rId137"/>
    <p:sldId id="1311" r:id="rId138"/>
    <p:sldId id="1273" r:id="rId139"/>
    <p:sldId id="1274" r:id="rId140"/>
    <p:sldId id="1173" r:id="rId141"/>
    <p:sldId id="1174" r:id="rId142"/>
    <p:sldId id="1308" r:id="rId143"/>
    <p:sldId id="1309" r:id="rId144"/>
    <p:sldId id="1200" r:id="rId145"/>
    <p:sldId id="1099" r:id="rId146"/>
    <p:sldId id="1594" r:id="rId147"/>
    <p:sldId id="1595" r:id="rId148"/>
    <p:sldId id="1256" r:id="rId149"/>
    <p:sldId id="1257" r:id="rId150"/>
    <p:sldId id="1258" r:id="rId151"/>
    <p:sldId id="1259" r:id="rId152"/>
    <p:sldId id="1348" r:id="rId153"/>
    <p:sldId id="1349" r:id="rId154"/>
    <p:sldId id="1326" r:id="rId155"/>
    <p:sldId id="1327" r:id="rId156"/>
    <p:sldId id="1322" r:id="rId157"/>
    <p:sldId id="1323" r:id="rId158"/>
    <p:sldId id="1533" r:id="rId159"/>
    <p:sldId id="1534" r:id="rId160"/>
    <p:sldId id="1324" r:id="rId161"/>
    <p:sldId id="1325" r:id="rId162"/>
    <p:sldId id="1267" r:id="rId163"/>
    <p:sldId id="1268" r:id="rId164"/>
    <p:sldId id="1260" r:id="rId165"/>
    <p:sldId id="1261" r:id="rId166"/>
    <p:sldId id="1262" r:id="rId167"/>
    <p:sldId id="1263" r:id="rId168"/>
    <p:sldId id="1264" r:id="rId169"/>
    <p:sldId id="1406" r:id="rId170"/>
    <p:sldId id="1411" r:id="rId171"/>
    <p:sldId id="1341" r:id="rId172"/>
    <p:sldId id="1342" r:id="rId173"/>
    <p:sldId id="1265" r:id="rId174"/>
    <p:sldId id="1266" r:id="rId175"/>
    <p:sldId id="1216" r:id="rId176"/>
    <p:sldId id="1092" r:id="rId177"/>
    <p:sldId id="1251" r:id="rId178"/>
    <p:sldId id="1252" r:id="rId179"/>
    <p:sldId id="1269" r:id="rId180"/>
    <p:sldId id="1270" r:id="rId181"/>
    <p:sldId id="1596" r:id="rId182"/>
    <p:sldId id="1597" r:id="rId183"/>
    <p:sldId id="1271" r:id="rId184"/>
    <p:sldId id="1272" r:id="rId185"/>
    <p:sldId id="1219" r:id="rId186"/>
    <p:sldId id="1204" r:id="rId187"/>
    <p:sldId id="1338" r:id="rId188"/>
    <p:sldId id="1339" r:id="rId189"/>
    <p:sldId id="1346" r:id="rId190"/>
    <p:sldId id="1347" r:id="rId191"/>
    <p:sldId id="1528" r:id="rId192"/>
    <p:sldId id="1529" r:id="rId193"/>
    <p:sldId id="1530" r:id="rId194"/>
    <p:sldId id="1531" r:id="rId195"/>
    <p:sldId id="1590" r:id="rId196"/>
    <p:sldId id="1591" r:id="rId197"/>
    <p:sldId id="1592" r:id="rId198"/>
    <p:sldId id="1593" r:id="rId199"/>
    <p:sldId id="1408" r:id="rId200"/>
    <p:sldId id="1409" r:id="rId201"/>
    <p:sldId id="1605" r:id="rId202"/>
    <p:sldId id="1315" r:id="rId203"/>
    <p:sldId id="1535" r:id="rId204"/>
    <p:sldId id="1532" r:id="rId205"/>
    <p:sldId id="1316" r:id="rId206"/>
    <p:sldId id="1318" r:id="rId207"/>
    <p:sldId id="1292" r:id="rId208"/>
    <p:sldId id="1301" r:id="rId209"/>
    <p:sldId id="1302" r:id="rId210"/>
    <p:sldId id="1294" r:id="rId211"/>
    <p:sldId id="1293" r:id="rId212"/>
    <p:sldId id="1295" r:id="rId213"/>
    <p:sldId id="1296" r:id="rId214"/>
    <p:sldId id="1297" r:id="rId215"/>
    <p:sldId id="1303" r:id="rId216"/>
    <p:sldId id="1304" r:id="rId217"/>
    <p:sldId id="954" r:id="rId218"/>
    <p:sldId id="1307" r:id="rId219"/>
    <p:sldId id="1359" r:id="rId220"/>
    <p:sldId id="1360" r:id="rId221"/>
    <p:sldId id="1364" r:id="rId222"/>
    <p:sldId id="1363" r:id="rId223"/>
    <p:sldId id="788" r:id="rId224"/>
    <p:sldId id="1499" r:id="rId225"/>
    <p:sldId id="1422" r:id="rId226"/>
    <p:sldId id="1514" r:id="rId227"/>
    <p:sldId id="1516" r:id="rId228"/>
    <p:sldId id="1519" r:id="rId229"/>
    <p:sldId id="1515" r:id="rId230"/>
    <p:sldId id="1518" r:id="rId231"/>
    <p:sldId id="1423" r:id="rId232"/>
    <p:sldId id="1436" r:id="rId233"/>
    <p:sldId id="1437" r:id="rId234"/>
    <p:sldId id="1424" r:id="rId235"/>
    <p:sldId id="1441" r:id="rId236"/>
    <p:sldId id="1442" r:id="rId237"/>
    <p:sldId id="1520" r:id="rId238"/>
    <p:sldId id="1443" r:id="rId239"/>
    <p:sldId id="1444" r:id="rId240"/>
    <p:sldId id="1445" r:id="rId241"/>
    <p:sldId id="1446" r:id="rId242"/>
    <p:sldId id="1447" r:id="rId243"/>
    <p:sldId id="1521" r:id="rId244"/>
    <p:sldId id="1426" r:id="rId245"/>
    <p:sldId id="1438" r:id="rId246"/>
    <p:sldId id="1439" r:id="rId247"/>
    <p:sldId id="1448" r:id="rId248"/>
    <p:sldId id="1449" r:id="rId249"/>
    <p:sldId id="1450" r:id="rId250"/>
    <p:sldId id="1522" r:id="rId251"/>
    <p:sldId id="1440" r:id="rId252"/>
    <p:sldId id="1455" r:id="rId253"/>
    <p:sldId id="1456" r:id="rId254"/>
    <p:sldId id="1523" r:id="rId255"/>
    <p:sldId id="1524" r:id="rId256"/>
    <p:sldId id="1525" r:id="rId257"/>
    <p:sldId id="1526" r:id="rId258"/>
    <p:sldId id="1527" r:id="rId259"/>
    <p:sldId id="1500" r:id="rId260"/>
    <p:sldId id="1457" r:id="rId261"/>
    <p:sldId id="1498" r:id="rId262"/>
    <p:sldId id="1474" r:id="rId263"/>
    <p:sldId id="1475" r:id="rId264"/>
    <p:sldId id="1476" r:id="rId265"/>
    <p:sldId id="1477" r:id="rId266"/>
    <p:sldId id="1478" r:id="rId267"/>
    <p:sldId id="1479" r:id="rId268"/>
    <p:sldId id="1501" r:id="rId269"/>
    <p:sldId id="1513" r:id="rId270"/>
    <p:sldId id="1502" r:id="rId271"/>
    <p:sldId id="1539" r:id="rId272"/>
    <p:sldId id="1503" r:id="rId273"/>
    <p:sldId id="1568" r:id="rId274"/>
    <p:sldId id="1600" r:id="rId275"/>
    <p:sldId id="1601" r:id="rId276"/>
    <p:sldId id="1602" r:id="rId277"/>
    <p:sldId id="1586" r:id="rId278"/>
    <p:sldId id="1587" r:id="rId279"/>
    <p:sldId id="1588" r:id="rId280"/>
    <p:sldId id="1505" r:id="rId281"/>
    <p:sldId id="1537" r:id="rId282"/>
    <p:sldId id="1550" r:id="rId283"/>
    <p:sldId id="1538" r:id="rId284"/>
    <p:sldId id="1506" r:id="rId285"/>
    <p:sldId id="1583" r:id="rId286"/>
    <p:sldId id="1579" r:id="rId287"/>
    <p:sldId id="1598" r:id="rId288"/>
    <p:sldId id="1589" r:id="rId289"/>
    <p:sldId id="1536" r:id="rId290"/>
    <p:sldId id="1604" r:id="rId291"/>
    <p:sldId id="1508" r:id="rId292"/>
    <p:sldId id="1581" r:id="rId293"/>
    <p:sldId id="1582" r:id="rId294"/>
    <p:sldId id="1577" r:id="rId295"/>
    <p:sldId id="1580" r:id="rId296"/>
    <p:sldId id="1564" r:id="rId297"/>
    <p:sldId id="1563" r:id="rId298"/>
    <p:sldId id="1540" r:id="rId299"/>
    <p:sldId id="1567" r:id="rId300"/>
    <p:sldId id="1541" r:id="rId301"/>
    <p:sldId id="1562" r:id="rId302"/>
    <p:sldId id="1565" r:id="rId303"/>
    <p:sldId id="1569" r:id="rId304"/>
    <p:sldId id="1575" r:id="rId305"/>
    <p:sldId id="1576" r:id="rId306"/>
    <p:sldId id="1566" r:id="rId307"/>
    <p:sldId id="1552" r:id="rId308"/>
    <p:sldId id="1553" r:id="rId309"/>
    <p:sldId id="1578" r:id="rId310"/>
    <p:sldId id="1570" r:id="rId311"/>
    <p:sldId id="1599" r:id="rId312"/>
    <p:sldId id="1571" r:id="rId313"/>
    <p:sldId id="1572" r:id="rId314"/>
    <p:sldId id="1573" r:id="rId315"/>
    <p:sldId id="1574" r:id="rId316"/>
    <p:sldId id="1087" r:id="rId3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AC19"/>
    <a:srgbClr val="D2CD03"/>
    <a:srgbClr val="8C8312"/>
    <a:srgbClr val="BAAE18"/>
    <a:srgbClr val="D80E95"/>
    <a:srgbClr val="000066"/>
    <a:srgbClr val="FF0066"/>
    <a:srgbClr val="610F51"/>
    <a:srgbClr val="0A039B"/>
    <a:srgbClr val="C73F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75" d="100"/>
          <a:sy n="75" d="100"/>
        </p:scale>
        <p:origin x="874" y="48"/>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65" Type="http://schemas.openxmlformats.org/officeDocument/2006/relationships/slide" Target="slides/slide64.xml"/><Relationship Id="rId130" Type="http://schemas.openxmlformats.org/officeDocument/2006/relationships/slide" Target="slides/slide129.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17" Type="http://schemas.openxmlformats.org/officeDocument/2006/relationships/slide" Target="slides/slide316.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notesMaster" Target="notesMasters/notesMaster1.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commentAuthors" Target="commentAuthors.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presProps" Target="presProps.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viewProps" Target="viewProps.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theme" Target="theme/theme1.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24-08-2024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0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52</a:t>
            </a:fld>
            <a:endParaRPr lang="en-IN"/>
          </a:p>
        </p:txBody>
      </p:sp>
    </p:spTree>
    <p:extLst>
      <p:ext uri="{BB962C8B-B14F-4D97-AF65-F5344CB8AC3E}">
        <p14:creationId xmlns:p14="http://schemas.microsoft.com/office/powerpoint/2010/main" val="3735579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68</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69</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167</a:t>
            </a:fld>
            <a:endParaRPr lang="en-IN"/>
          </a:p>
        </p:txBody>
      </p:sp>
    </p:spTree>
    <p:extLst>
      <p:ext uri="{BB962C8B-B14F-4D97-AF65-F5344CB8AC3E}">
        <p14:creationId xmlns:p14="http://schemas.microsoft.com/office/powerpoint/2010/main" val="1551893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269</a:t>
            </a:fld>
            <a:endParaRPr lang="en-IN"/>
          </a:p>
        </p:txBody>
      </p:sp>
    </p:spTree>
    <p:extLst>
      <p:ext uri="{BB962C8B-B14F-4D97-AF65-F5344CB8AC3E}">
        <p14:creationId xmlns:p14="http://schemas.microsoft.com/office/powerpoint/2010/main" val="1691245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305</a:t>
            </a:fld>
            <a:endParaRPr lang="en-IN"/>
          </a:p>
        </p:txBody>
      </p:sp>
    </p:spTree>
    <p:extLst>
      <p:ext uri="{BB962C8B-B14F-4D97-AF65-F5344CB8AC3E}">
        <p14:creationId xmlns:p14="http://schemas.microsoft.com/office/powerpoint/2010/main" val="805376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8/24/2024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8/24/2024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8/24/2024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8/24/2024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4" y="5733256"/>
            <a:ext cx="11809312" cy="965842"/>
          </a:xfrm>
          <a:prstGeom prst="rect">
            <a:avLst/>
          </a:prstGeom>
          <a:noFill/>
        </p:spPr>
        <p:txBody>
          <a:bodyPr wrap="square">
            <a:spAutoFit/>
          </a:bodyPr>
          <a:lstStyle/>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i="0" dirty="0">
                <a:solidFill>
                  <a:srgbClr val="061621"/>
                </a:solidFill>
                <a:effectLst/>
                <a:latin typeface="Source Code Pro" panose="020B0509030403020204" pitchFamily="49" charset="0"/>
              </a:rPr>
              <a:t>, </a:t>
            </a:r>
            <a:r>
              <a:rPr lang="en-IN" sz="2000" i="0" dirty="0">
                <a:solidFill>
                  <a:srgbClr val="12824D"/>
                </a:solidFill>
                <a:effectLst/>
                <a:latin typeface="Source Code Pro" panose="020B0509030403020204" pitchFamily="49" charset="0"/>
              </a:rPr>
              <a:t>"notepad++"</a:t>
            </a:r>
            <a:r>
              <a:rPr lang="en-IN" sz="2000" b="0" i="0" dirty="0">
                <a:solidFill>
                  <a:srgbClr val="061621"/>
                </a:solidFill>
                <a:effectLst/>
                <a:latin typeface="Source Code Pro" panose="020B0509030403020204" pitchFamily="49" charset="0"/>
              </a:rPr>
              <a:t>)</a:t>
            </a:r>
          </a:p>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b="0" i="0" dirty="0">
                <a:solidFill>
                  <a:srgbClr val="061621"/>
                </a:solidFill>
                <a:effectLst/>
                <a:latin typeface="Source Code Pro" panose="020B0509030403020204" pitchFamily="49" charset="0"/>
              </a:rPr>
              <a:t>, </a:t>
            </a:r>
            <a:r>
              <a:rPr lang="en-IN" sz="2000" b="0" i="0" dirty="0">
                <a:solidFill>
                  <a:srgbClr val="016EE9"/>
                </a:solidFill>
                <a:effectLst/>
                <a:latin typeface="Source Code Pro" panose="020B0509030403020204" pitchFamily="49" charset="0"/>
              </a:rPr>
              <a:t>null</a:t>
            </a:r>
            <a:r>
              <a:rPr lang="en-IN" sz="2000" b="0" i="0" dirty="0">
                <a:solidFill>
                  <a:srgbClr val="061621"/>
                </a:solidFill>
                <a:effectLst/>
                <a:latin typeface="Source Code Pro" panose="020B0509030403020204" pitchFamily="49" charset="0"/>
              </a:rPr>
              <a:t>)</a:t>
            </a:r>
            <a:endParaRPr lang="en-IN" sz="2000" dirty="0"/>
          </a:p>
        </p:txBody>
      </p:sp>
      <p:pic>
        <p:nvPicPr>
          <p:cNvPr id="1026" name="Picture 2" descr="MongoDB University Passes 1 Million ...">
            <a:extLst>
              <a:ext uri="{FF2B5EF4-FFF2-40B4-BE49-F238E27FC236}">
                <a16:creationId xmlns:a16="http://schemas.microsoft.com/office/drawing/2014/main" id="{E0976BA4-8124-2310-DECE-6637589AF1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344" y="332656"/>
            <a:ext cx="3509983" cy="18455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198C119-5E15-D38B-7739-ACC11DEB55CE}"/>
              </a:ext>
            </a:extLst>
          </p:cNvPr>
          <p:cNvSpPr txBox="1"/>
          <p:nvPr/>
        </p:nvSpPr>
        <p:spPr>
          <a:xfrm>
            <a:off x="181440" y="2708920"/>
            <a:ext cx="5400600" cy="400110"/>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51049E"/>
                </a:solidFill>
                <a:latin typeface="Consolas" panose="020B0609020204030204" pitchFamily="49" charset="0"/>
                <a:cs typeface="Segoe UI" panose="020B0502040204020203" pitchFamily="34" charset="0"/>
              </a:rPr>
              <a:t>sudo apt install build-essential</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F4386843-D9BC-D1D5-1A7C-A86397F71E80}"/>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Tree>
    <p:extLst>
      <p:ext uri="{BB962C8B-B14F-4D97-AF65-F5344CB8AC3E}">
        <p14:creationId xmlns:p14="http://schemas.microsoft.com/office/powerpoint/2010/main" val="239094895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y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119336" y="1844824"/>
            <a:ext cx="11881320" cy="5016758"/>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requires a predefined schema, meaning the structure of the data (tables, columns, data types) needs to be defined before data can be inserted whereas NoSQL typically has a dynamic or schema-less approach, allowing for flexibility in the data structure. New fields can be added without requiring a predefined schema.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119336" y="992922"/>
            <a:ext cx="11881320"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solidFill>
                  <a:schemeClr val="accent5"/>
                </a:solidFill>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accent5"/>
                </a:solidFill>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a:t>
            </a:r>
            <a:r>
              <a:rPr lang="en-IN" dirty="0">
                <a:solidFill>
                  <a:schemeClr val="accent5"/>
                </a:solidFill>
                <a:latin typeface="Consolas" panose="020B0609020204030204" pitchFamily="49" charset="0"/>
              </a:rPr>
              <a:t>&gt;</a:t>
            </a:r>
            <a:r>
              <a:rPr lang="en-IN" dirty="0">
                <a:latin typeface="Consolas" panose="020B0609020204030204" pitchFamily="49" charset="0"/>
              </a:rPr>
              <a:t> </a:t>
            </a:r>
            <a:r>
              <a:rPr lang="en-IN" dirty="0">
                <a:solidFill>
                  <a:srgbClr val="994646"/>
                </a:solidFill>
                <a:latin typeface="Consolas" panose="020B0609020204030204" pitchFamily="49" charset="0"/>
              </a:rPr>
              <a:t>10</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a:t>
            </a:r>
            <a:r>
              <a:rPr lang="en-IN" dirty="0">
                <a:solidFill>
                  <a:schemeClr val="accent5"/>
                </a:solidFill>
                <a:latin typeface="Consolas" panose="020B0609020204030204" pitchFamily="49" charset="0"/>
              </a:rPr>
              <a:t>+</a:t>
            </a:r>
            <a:r>
              <a:rPr lang="en-IN" dirty="0">
                <a:latin typeface="Consolas" panose="020B0609020204030204" pitchFamily="49" charset="0"/>
              </a:rPr>
              <a:t>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accent5"/>
                </a:solidFill>
                <a:latin typeface="Consolas" panose="020B0609020204030204" pitchFamily="49" charset="0"/>
              </a:rPr>
              <a:t>*</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solidFill>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a:t>
            </a:r>
            <a:r>
              <a:rPr lang="en-IN" dirty="0">
                <a:solidFill>
                  <a:schemeClr val="accent5"/>
                </a:solidFill>
                <a:latin typeface="Consolas" panose="020B0609020204030204" pitchFamily="49" charset="0"/>
              </a:rPr>
              <a:t>==</a:t>
            </a:r>
            <a:r>
              <a:rPr lang="en-IN" dirty="0">
                <a:latin typeface="Consolas" panose="020B0609020204030204" pitchFamily="49" charset="0"/>
              </a:rPr>
              <a:t>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rPr>
              <a:t>variable</a:t>
            </a:r>
            <a:r>
              <a:rPr lang="en-IN" dirty="0">
                <a:latin typeface="Source Code Pro" panose="020B0509030403020204" pitchFamily="49" charset="0"/>
                <a:ea typeface="Source Code Pro" panose="020B0509030403020204" pitchFamily="49" charset="0"/>
              </a:rPr>
              <a:t> === null)</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Null Test</a:t>
            </a:r>
          </a:p>
        </p:txBody>
      </p:sp>
    </p:spTree>
    <p:extLst>
      <p:ext uri="{BB962C8B-B14F-4D97-AF65-F5344CB8AC3E}">
        <p14:creationId xmlns:p14="http://schemas.microsoft.com/office/powerpoint/2010/main" val="282257778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Empty String Test</a:t>
            </a:r>
          </a:p>
        </p:txBody>
      </p:sp>
    </p:spTree>
    <p:extLst>
      <p:ext uri="{BB962C8B-B14F-4D97-AF65-F5344CB8AC3E}">
        <p14:creationId xmlns:p14="http://schemas.microsoft.com/office/powerpoint/2010/main" val="271116349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5078313"/>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(typeof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or --</a:t>
            </a:r>
          </a:p>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Undefined Test</a:t>
            </a:r>
          </a:p>
        </p:txBody>
      </p:sp>
    </p:spTree>
    <p:extLst>
      <p:ext uri="{BB962C8B-B14F-4D97-AF65-F5344CB8AC3E}">
        <p14:creationId xmlns:p14="http://schemas.microsoft.com/office/powerpoint/2010/main" val="288093609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false)</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False Test</a:t>
            </a:r>
          </a:p>
        </p:txBody>
      </p:sp>
    </p:spTree>
    <p:extLst>
      <p:ext uri="{BB962C8B-B14F-4D97-AF65-F5344CB8AC3E}">
        <p14:creationId xmlns:p14="http://schemas.microsoft.com/office/powerpoint/2010/main" val="35734188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1524000" y="1412776"/>
            <a:ext cx="9144000" cy="3970318"/>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(variable === 0)</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Zero Test</a:t>
            </a:r>
          </a:p>
        </p:txBody>
      </p:sp>
    </p:spTree>
    <p:extLst>
      <p:ext uri="{BB962C8B-B14F-4D97-AF65-F5344CB8AC3E}">
        <p14:creationId xmlns:p14="http://schemas.microsoft.com/office/powerpoint/2010/main" val="2493011980"/>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4" name="TextBox 3">
            <a:extLst>
              <a:ext uri="{FF2B5EF4-FFF2-40B4-BE49-F238E27FC236}">
                <a16:creationId xmlns:a16="http://schemas.microsoft.com/office/drawing/2014/main" id="{6F60DEF3-7A36-07F8-3F2F-8033D768B2EB}"/>
              </a:ext>
            </a:extLst>
          </p:cNvPr>
          <p:cNvSpPr txBox="1"/>
          <p:nvPr/>
        </p:nvSpPr>
        <p:spPr>
          <a:xfrm>
            <a:off x="335360" y="1412776"/>
            <a:ext cx="11377264" cy="5078313"/>
          </a:xfrm>
          <a:prstGeom prst="rect">
            <a:avLst/>
          </a:prstGeom>
          <a:noFill/>
        </p:spPr>
        <p:txBody>
          <a:bodyPr wrap="square">
            <a:spAutoFit/>
          </a:bodyPr>
          <a:lstStyle/>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(typeof variable == 'number' &amp;&amp; !parseFloat(variable) &amp;&amp; variable !== 0)</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or --</a:t>
            </a:r>
          </a:p>
          <a:p>
            <a:endParaRPr lang="en-IN" dirty="0">
              <a:latin typeface="Source Code Pro" panose="020B0509030403020204" pitchFamily="49" charset="0"/>
              <a:ea typeface="Source Code Pro" panose="020B0509030403020204" pitchFamily="49" charset="0"/>
            </a:endParaRPr>
          </a:p>
          <a:p>
            <a:r>
              <a:rPr lang="en-IN" dirty="0">
                <a:solidFill>
                  <a:srgbClr val="0070C0"/>
                </a:solidFill>
                <a:latin typeface="Source Code Pro" panose="020B0509030403020204" pitchFamily="49" charset="0"/>
                <a:ea typeface="Source Code Pro" panose="020B0509030403020204" pitchFamily="49" charset="0"/>
              </a:rPr>
              <a:t>if</a:t>
            </a:r>
            <a:r>
              <a:rPr lang="en-IN" dirty="0">
                <a:latin typeface="Source Code Pro" panose="020B0509030403020204" pitchFamily="49" charset="0"/>
                <a:ea typeface="Source Code Pro" panose="020B0509030403020204" pitchFamily="49" charset="0"/>
              </a:rPr>
              <a:t> (isNaN(variable))</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string</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null;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object</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undefined;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undefined</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boolean</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0;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typeof variable = number</a:t>
            </a:r>
          </a:p>
          <a:p>
            <a:endParaRPr lang="en-IN" dirty="0">
              <a:latin typeface="Source Code Pro" panose="020B0509030403020204" pitchFamily="49" charset="0"/>
              <a:ea typeface="Source Code Pro" panose="020B0509030403020204" pitchFamily="49" charset="0"/>
            </a:endParaRPr>
          </a:p>
          <a:p>
            <a:r>
              <a:rPr lang="en-IN" dirty="0">
                <a:latin typeface="Source Code Pro" panose="020B0509030403020204" pitchFamily="49" charset="0"/>
                <a:ea typeface="Source Code Pro" panose="020B0509030403020204" pitchFamily="49" charset="0"/>
              </a:rPr>
              <a:t>- variable = NaN;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typeof variable = number</a:t>
            </a:r>
          </a:p>
        </p:txBody>
      </p:sp>
      <p:sp>
        <p:nvSpPr>
          <p:cNvPr id="5" name="Rectangle 4">
            <a:extLst>
              <a:ext uri="{FF2B5EF4-FFF2-40B4-BE49-F238E27FC236}">
                <a16:creationId xmlns:a16="http://schemas.microsoft.com/office/drawing/2014/main" id="{5B0876AF-EED7-5F5E-BC2D-48FCCEF5B3A9}"/>
              </a:ext>
            </a:extLst>
          </p:cNvPr>
          <p:cNvSpPr/>
          <p:nvPr/>
        </p:nvSpPr>
        <p:spPr>
          <a:xfrm>
            <a:off x="1524000" y="718452"/>
            <a:ext cx="914400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NaN Test</a:t>
            </a:r>
          </a:p>
        </p:txBody>
      </p:sp>
    </p:spTree>
    <p:extLst>
      <p:ext uri="{BB962C8B-B14F-4D97-AF65-F5344CB8AC3E}">
        <p14:creationId xmlns:p14="http://schemas.microsoft.com/office/powerpoint/2010/main" val="318899055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descr="Enter image description here">
            <a:extLst>
              <a:ext uri="{FF2B5EF4-FFF2-40B4-BE49-F238E27FC236}">
                <a16:creationId xmlns:a16="http://schemas.microsoft.com/office/drawing/2014/main" id="{66406769-5960-20A9-A325-EF248F1CF36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48B2490E-E6FF-F071-4A66-1D98564E8CA9}"/>
              </a:ext>
            </a:extLst>
          </p:cNvPr>
          <p:cNvSpPr txBox="1"/>
          <p:nvPr/>
        </p:nvSpPr>
        <p:spPr>
          <a:xfrm>
            <a:off x="119336" y="0"/>
            <a:ext cx="1140056" cy="523220"/>
          </a:xfrm>
          <a:prstGeom prst="rect">
            <a:avLst/>
          </a:prstGeom>
          <a:noFill/>
        </p:spPr>
        <p:txBody>
          <a:bodyPr wrap="none" rtlCol="0">
            <a:spAutoFit/>
          </a:bodyPr>
          <a:lstStyle/>
          <a:p>
            <a:r>
              <a:rPr lang="en-US" sz="2800" dirty="0">
                <a:solidFill>
                  <a:srgbClr val="C00000"/>
                </a:solidFill>
              </a:rPr>
              <a:t>x == y</a:t>
            </a:r>
            <a:endParaRPr lang="en-IN" sz="2800" dirty="0">
              <a:solidFill>
                <a:srgbClr val="C00000"/>
              </a:solidFill>
            </a:endParaRPr>
          </a:p>
        </p:txBody>
      </p:sp>
    </p:spTree>
    <p:extLst>
      <p:ext uri="{BB962C8B-B14F-4D97-AF65-F5344CB8AC3E}">
        <p14:creationId xmlns:p14="http://schemas.microsoft.com/office/powerpoint/2010/main" val="156506630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Enter image description here">
            <a:extLst>
              <a:ext uri="{FF2B5EF4-FFF2-40B4-BE49-F238E27FC236}">
                <a16:creationId xmlns:a16="http://schemas.microsoft.com/office/drawing/2014/main" id="{C720F348-7052-673F-3DC0-E55D8179E9D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1999"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53A34E2D-1940-2303-C761-83CA6785894D}"/>
              </a:ext>
            </a:extLst>
          </p:cNvPr>
          <p:cNvSpPr txBox="1"/>
          <p:nvPr/>
        </p:nvSpPr>
        <p:spPr>
          <a:xfrm>
            <a:off x="119336" y="0"/>
            <a:ext cx="1350050" cy="523220"/>
          </a:xfrm>
          <a:prstGeom prst="rect">
            <a:avLst/>
          </a:prstGeom>
          <a:noFill/>
        </p:spPr>
        <p:txBody>
          <a:bodyPr wrap="none" rtlCol="0">
            <a:spAutoFit/>
          </a:bodyPr>
          <a:lstStyle/>
          <a:p>
            <a:r>
              <a:rPr lang="en-US" sz="2800" dirty="0">
                <a:solidFill>
                  <a:srgbClr val="C00000"/>
                </a:solidFill>
              </a:rPr>
              <a:t>x === y</a:t>
            </a:r>
            <a:endParaRPr lang="en-IN" sz="2800" dirty="0">
              <a:solidFill>
                <a:srgbClr val="C00000"/>
              </a:solidFill>
            </a:endParaRPr>
          </a:p>
        </p:txBody>
      </p:sp>
    </p:spTree>
    <p:extLst>
      <p:ext uri="{BB962C8B-B14F-4D97-AF65-F5344CB8AC3E}">
        <p14:creationId xmlns:p14="http://schemas.microsoft.com/office/powerpoint/2010/main" val="1150088517"/>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 </a:t>
            </a:r>
          </a:p>
          <a:p>
            <a:r>
              <a:rPr lang="en-IN" dirty="0"/>
              <a:t>db.collection.updateMany()</a:t>
            </a:r>
            <a:endParaRPr lang="en-US" dirty="0"/>
          </a:p>
          <a:p>
            <a:endParaRPr lang="en-US" dirty="0"/>
          </a:p>
        </p:txBody>
      </p:sp>
      <p:sp>
        <p:nvSpPr>
          <p:cNvPr id="3" name="Rectangle 2"/>
          <p:cNvSpPr/>
          <p:nvPr/>
        </p:nvSpPr>
        <p:spPr>
          <a:xfrm>
            <a:off x="1127448" y="3861048"/>
            <a:ext cx="9937104" cy="738664"/>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a:p>
            <a:endParaRPr lang="en-US" sz="6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
        <p:nvSpPr>
          <p:cNvPr id="5" name="Rectangle 4">
            <a:extLst>
              <a:ext uri="{FF2B5EF4-FFF2-40B4-BE49-F238E27FC236}">
                <a16:creationId xmlns:a16="http://schemas.microsoft.com/office/drawing/2014/main" id="{76135792-3FDE-9B9E-68B7-77642255BBB0}"/>
              </a:ext>
            </a:extLst>
          </p:cNvPr>
          <p:cNvSpPr/>
          <p:nvPr/>
        </p:nvSpPr>
        <p:spPr>
          <a:xfrm>
            <a:off x="299356" y="220320"/>
            <a:ext cx="11593288" cy="1569660"/>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91941974"/>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160043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p>
          <a:p>
            <a:endParaRPr lang="en-US" sz="400" dirty="0"/>
          </a:p>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a:p>
            <a:endParaRPr lang="en-IN" dirty="0"/>
          </a:p>
        </p:txBody>
      </p:sp>
      <p:sp>
        <p:nvSpPr>
          <p:cNvPr id="8" name="Rectangle 7"/>
          <p:cNvSpPr/>
          <p:nvPr/>
        </p:nvSpPr>
        <p:spPr>
          <a:xfrm>
            <a:off x="1524000" y="2276872"/>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3501008"/>
            <a:ext cx="9708248" cy="369332"/>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658360"/>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
        <p:nvSpPr>
          <p:cNvPr id="2" name="Rectangle 1">
            <a:extLst>
              <a:ext uri="{FF2B5EF4-FFF2-40B4-BE49-F238E27FC236}">
                <a16:creationId xmlns:a16="http://schemas.microsoft.com/office/drawing/2014/main" id="{8FC9925A-6D02-C14B-3716-FE4274F4E8A1}"/>
              </a:ext>
            </a:extLst>
          </p:cNvPr>
          <p:cNvSpPr/>
          <p:nvPr/>
        </p:nvSpPr>
        <p:spPr>
          <a:xfrm>
            <a:off x="1524000" y="2843644"/>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Tree>
    <p:extLst>
      <p:ext uri="{BB962C8B-B14F-4D97-AF65-F5344CB8AC3E}">
        <p14:creationId xmlns:p14="http://schemas.microsoft.com/office/powerpoint/2010/main" val="3916522350"/>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&lt;amount1&gt;,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&lt;amount2&gt;, ... } }</a:t>
            </a:r>
          </a:p>
        </p:txBody>
      </p:sp>
      <p:sp>
        <p:nvSpPr>
          <p:cNvPr id="9" name="Rectangle 8"/>
          <p:cNvSpPr/>
          <p:nvPr/>
        </p:nvSpPr>
        <p:spPr>
          <a:xfrm>
            <a:off x="551384" y="3635732"/>
            <a:ext cx="1116124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rgbClr val="994646"/>
                </a:solidFill>
                <a:latin typeface="Source Code Pro" panose="020B0509030403020204" pitchFamily="49" charset="0"/>
                <a:ea typeface="Source Code Pro" panose="020B0509030403020204" pitchFamily="49" charset="0"/>
              </a:rPr>
              <a:t>111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TextBox 2">
            <a:extLst>
              <a:ext uri="{FF2B5EF4-FFF2-40B4-BE49-F238E27FC236}">
                <a16:creationId xmlns:a16="http://schemas.microsoft.com/office/drawing/2014/main" id="{8864978C-BEFD-A29F-0A2D-81DA2AE5A5CF}"/>
              </a:ext>
            </a:extLst>
          </p:cNvPr>
          <p:cNvSpPr txBox="1"/>
          <p:nvPr/>
        </p:nvSpPr>
        <p:spPr>
          <a:xfrm>
            <a:off x="1524000" y="2204864"/>
            <a:ext cx="8994812" cy="923330"/>
          </a:xfrm>
          <a:prstGeom prst="rect">
            <a:avLst/>
          </a:prstGeom>
          <a:noFill/>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 }</a:t>
            </a:r>
          </a:p>
          <a:p>
            <a:endParaRPr lang="en-IN" dirty="0"/>
          </a:p>
        </p:txBody>
      </p:sp>
    </p:spTree>
    <p:extLst>
      <p:ext uri="{BB962C8B-B14F-4D97-AF65-F5344CB8AC3E}">
        <p14:creationId xmlns:p14="http://schemas.microsoft.com/office/powerpoint/2010/main" val="2180246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175432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 } }</a:t>
            </a:r>
          </a:p>
          <a:p>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field3</a:t>
            </a:r>
            <a:r>
              <a:rPr lang="en-US" dirty="0">
                <a:solidFill>
                  <a:srgbClr val="061621"/>
                </a:solidFill>
                <a:latin typeface="Source Code Pro" panose="020B0509030403020204" pitchFamily="49" charset="0"/>
                <a:ea typeface="Source Code Pro" panose="020B0509030403020204" pitchFamily="49" charset="0"/>
              </a:rPr>
              <a:t>&gt;, ...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Rectangle 8"/>
          <p:cNvSpPr/>
          <p:nvPr/>
        </p:nvSpPr>
        <p:spPr>
          <a:xfrm>
            <a:off x="119336" y="3905180"/>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TextBox 2">
            <a:extLst>
              <a:ext uri="{FF2B5EF4-FFF2-40B4-BE49-F238E27FC236}">
                <a16:creationId xmlns:a16="http://schemas.microsoft.com/office/drawing/2014/main" id="{2C11FAA7-AB50-B8BE-5249-254596CF0218}"/>
              </a:ext>
            </a:extLst>
          </p:cNvPr>
          <p:cNvSpPr txBox="1"/>
          <p:nvPr/>
        </p:nvSpPr>
        <p:spPr>
          <a:xfrm>
            <a:off x="119336" y="5602962"/>
            <a:ext cx="11485276"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x: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'name’, 'sal'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613658472"/>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986494"/>
            <a:ext cx="11449272" cy="375487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removes from an existing array all the value or values that match a specified condition.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operator removes all instances of the specified values from an existing array. Unlike 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that removes elements by specifying a query,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removes elements that match the listed values.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263352" y="769347"/>
            <a:ext cx="11665296" cy="2000548"/>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119336" y="2976041"/>
            <a:ext cx="11881320" cy="3693319"/>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website: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phone: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-333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website: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Rating: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$position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0</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p:txBody>
      </p:sp>
      <p:sp>
        <p:nvSpPr>
          <p:cNvPr id="3" name="Rectangle 2">
            <a:extLst>
              <a:ext uri="{FF2B5EF4-FFF2-40B4-BE49-F238E27FC236}">
                <a16:creationId xmlns:a16="http://schemas.microsoft.com/office/drawing/2014/main" id="{1903F20C-278C-EDEC-C964-D0CC94BEC47E}"/>
              </a:ext>
            </a:extLst>
          </p:cNvPr>
          <p:cNvSpPr/>
          <p:nvPr/>
        </p:nvSpPr>
        <p:spPr>
          <a:xfrm>
            <a:off x="263352" y="769347"/>
            <a:ext cx="11665296" cy="2000548"/>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
        <p:nvSpPr>
          <p:cNvPr id="4" name="Rectangle 3">
            <a:extLst>
              <a:ext uri="{FF2B5EF4-FFF2-40B4-BE49-F238E27FC236}">
                <a16:creationId xmlns:a16="http://schemas.microsoft.com/office/drawing/2014/main" id="{AF4C4D19-8424-FD59-E1E9-E1041272A5E7}"/>
              </a:ext>
            </a:extLst>
          </p:cNvPr>
          <p:cNvSpPr/>
          <p:nvPr/>
        </p:nvSpPr>
        <p:spPr>
          <a:xfrm>
            <a:off x="1676400" y="292931"/>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5" name="Rectangle 4">
            <a:extLst>
              <a:ext uri="{FF2B5EF4-FFF2-40B4-BE49-F238E27FC236}">
                <a16:creationId xmlns:a16="http://schemas.microsoft.com/office/drawing/2014/main" id="{749B8AE5-88E8-521C-3036-7C9AAB15E580}"/>
              </a:ext>
            </a:extLst>
          </p:cNvPr>
          <p:cNvSpPr/>
          <p:nvPr/>
        </p:nvSpPr>
        <p:spPr>
          <a:xfrm>
            <a:off x="1676400" y="83006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 } }</a:t>
            </a:r>
          </a:p>
        </p:txBody>
      </p:sp>
      <p:sp>
        <p:nvSpPr>
          <p:cNvPr id="6" name="Rectangle 5">
            <a:extLst>
              <a:ext uri="{FF2B5EF4-FFF2-40B4-BE49-F238E27FC236}">
                <a16:creationId xmlns:a16="http://schemas.microsoft.com/office/drawing/2014/main" id="{BEF9BAD8-5D03-F2E1-DD12-5C34940BC589}"/>
              </a:ext>
            </a:extLst>
          </p:cNvPr>
          <p:cNvSpPr/>
          <p:nvPr/>
        </p:nvSpPr>
        <p:spPr>
          <a:xfrm>
            <a:off x="1676400" y="1291444"/>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 }</a:t>
            </a:r>
          </a:p>
        </p:txBody>
      </p:sp>
    </p:spTree>
    <p:extLst>
      <p:ext uri="{BB962C8B-B14F-4D97-AF65-F5344CB8AC3E}">
        <p14:creationId xmlns:p14="http://schemas.microsoft.com/office/powerpoint/2010/main" val="426282101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a:t>
            </a:r>
            <a:r>
              <a:rPr lang="en-US" dirty="0">
                <a:solidFill>
                  <a:srgbClr val="0070C0"/>
                </a:solidFill>
                <a:latin typeface="Source Code Pro" panose="020B0509030403020204" pitchFamily="49" charset="0"/>
                <a:ea typeface="Source Code Pro" panose="020B0509030403020204" pitchFamily="49" charset="0"/>
              </a:rPr>
              <a:t>options</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10" name="TextBox 9">
            <a:extLst>
              <a:ext uri="{FF2B5EF4-FFF2-40B4-BE49-F238E27FC236}">
                <a16:creationId xmlns:a16="http://schemas.microsoft.com/office/drawing/2014/main" id="{C6C6EE8C-64DF-8F0A-635D-FEF72239F00C}"/>
              </a:ext>
            </a:extLst>
          </p:cNvPr>
          <p:cNvSpPr txBox="1"/>
          <p:nvPr/>
        </p:nvSpPr>
        <p:spPr>
          <a:xfrm>
            <a:off x="119336" y="2467040"/>
            <a:ext cx="11809312" cy="2277547"/>
          </a:xfrm>
          <a:prstGeom prst="rect">
            <a:avLst/>
          </a:prstGeom>
          <a:noFill/>
        </p:spPr>
        <p:txBody>
          <a:bodyPr wrap="square">
            <a:spAutoFit/>
          </a:bodyPr>
          <a:lstStyle/>
          <a:p>
            <a:r>
              <a:rPr lang="en-IN" sz="2000" dirty="0">
                <a:solidFill>
                  <a:srgbClr val="0070C0"/>
                </a:solidFill>
                <a:latin typeface="Source Code Pro" panose="020B0509030403020204" pitchFamily="49" charset="0"/>
                <a:ea typeface="Source Code Pro" panose="020B0509030403020204" pitchFamily="49" charset="0"/>
              </a:rPr>
              <a:t>Options</a:t>
            </a:r>
            <a:endParaRPr lang="en-IN" dirty="0">
              <a:solidFill>
                <a:srgbClr val="0070C0"/>
              </a:solidFill>
              <a:latin typeface="Source Code Pro" panose="020B0509030403020204" pitchFamily="49" charset="0"/>
              <a:ea typeface="Source Code Pro" panose="020B0509030403020204" pitchFamily="49" charset="0"/>
            </a:endParaRPr>
          </a:p>
          <a:p>
            <a:endParaRPr lang="en-IN" sz="400"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returnDocument : string </a:t>
            </a:r>
            <a:r>
              <a:rPr lang="en-IN" dirty="0">
                <a:latin typeface="Source Code Pro" panose="020B0509030403020204" pitchFamily="49" charset="0"/>
                <a:ea typeface="Source Code Pro" panose="020B0509030403020204" pitchFamily="49" charset="0"/>
              </a:rPr>
              <a:t>– [ Optional. Starting, returnDocument is an alternative for</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"before"</a:t>
            </a:r>
            <a:r>
              <a:rPr lang="en-IN" dirty="0">
                <a:latin typeface="Source Code Pro" panose="020B0509030403020204" pitchFamily="49" charset="0"/>
                <a:ea typeface="Source Code Pro" panose="020B0509030403020204" pitchFamily="49" charset="0"/>
              </a:rPr>
              <a:t> returns the original document. </a:t>
            </a:r>
          </a:p>
          <a:p>
            <a:pPr marL="28575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"after"</a:t>
            </a:r>
            <a:r>
              <a:rPr lang="en-IN" dirty="0">
                <a:latin typeface="Source Code Pro" panose="020B0509030403020204" pitchFamily="49" charset="0"/>
                <a:ea typeface="Source Code Pro" panose="020B0509030403020204" pitchFamily="49" charset="0"/>
              </a:rPr>
              <a:t> returns the updated document. ]</a:t>
            </a:r>
          </a:p>
          <a:p>
            <a:endParaRPr lang="en-IN"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returnNewDocument : boolean </a:t>
            </a:r>
            <a:r>
              <a:rPr lang="en-IN" dirty="0">
                <a:latin typeface="Source Code Pro" panose="020B0509030403020204" pitchFamily="49" charset="0"/>
                <a:ea typeface="Source Code Pro" panose="020B0509030403020204" pitchFamily="49" charset="0"/>
              </a:rPr>
              <a:t>– [ Optional. When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returns the updated document instead of the original document. Defaults to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p>
        </p:txBody>
      </p:sp>
      <p:sp>
        <p:nvSpPr>
          <p:cNvPr id="14" name="TextBox 13">
            <a:extLst>
              <a:ext uri="{FF2B5EF4-FFF2-40B4-BE49-F238E27FC236}">
                <a16:creationId xmlns:a16="http://schemas.microsoft.com/office/drawing/2014/main" id="{10650961-6689-9AD0-1A10-959441B4E797}"/>
              </a:ext>
            </a:extLst>
          </p:cNvPr>
          <p:cNvSpPr txBox="1"/>
          <p:nvPr/>
        </p:nvSpPr>
        <p:spPr>
          <a:xfrm>
            <a:off x="407368" y="5910371"/>
            <a:ext cx="11449272"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rgbClr val="D83713"/>
                </a:solidFill>
                <a:latin typeface="Palatino Linotype" panose="02040502050505030304" pitchFamily="18" charset="0"/>
              </a:rPr>
              <a:t>returnNewDocument</a:t>
            </a:r>
            <a:r>
              <a:rPr lang="en-IN" dirty="0">
                <a:latin typeface="Source Code Pro" panose="020B0509030403020204" pitchFamily="49" charset="0"/>
                <a:ea typeface="Source Code Pro" panose="020B0509030403020204" pitchFamily="49" charset="0"/>
              </a:rPr>
              <a:t>. If both options are set, returnDocument takes precedence.</a:t>
            </a:r>
          </a:p>
        </p:txBody>
      </p:sp>
    </p:spTree>
    <p:extLst>
      <p:ext uri="{BB962C8B-B14F-4D97-AF65-F5344CB8AC3E}">
        <p14:creationId xmlns:p14="http://schemas.microsoft.com/office/powerpoint/2010/main" val="361365847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filter.</a:t>
            </a:r>
          </a:p>
        </p:txBody>
      </p:sp>
    </p:spTree>
    <p:extLst>
      <p:ext uri="{BB962C8B-B14F-4D97-AF65-F5344CB8AC3E}">
        <p14:creationId xmlns:p14="http://schemas.microsoft.com/office/powerpoint/2010/main" val="4262821016"/>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5800" y="2911665"/>
            <a:ext cx="7426664" cy="382970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single/multiple document(s) from a collection.</a:t>
            </a:r>
          </a:p>
        </p:txBody>
      </p:sp>
    </p:spTree>
    <p:extLst>
      <p:ext uri="{BB962C8B-B14F-4D97-AF65-F5344CB8AC3E}">
        <p14:creationId xmlns:p14="http://schemas.microsoft.com/office/powerpoint/2010/main" val="3719896549"/>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1002057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06896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395135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2744279376"/>
              </p:ext>
            </p:extLst>
          </p:nvPr>
        </p:nvGraphicFramePr>
        <p:xfrm>
          <a:off x="119334" y="1392560"/>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
        <p:nvSpPr>
          <p:cNvPr id="9" name="Rectangle 8">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10" name="Rectangle 9"/>
          <p:cNvSpPr/>
          <p:nvPr/>
        </p:nvSpPr>
        <p:spPr>
          <a:xfrm>
            <a:off x="191344" y="4958297"/>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a:t>
            </a:r>
            <a:r>
              <a:rPr lang="en-US" dirty="0">
                <a:solidFill>
                  <a:srgbClr val="4D0AF4"/>
                </a:solidFill>
                <a:latin typeface="Source Code Pro" panose="020B0509030403020204" pitchFamily="49" charset="0"/>
                <a:ea typeface="Source Code Pro" panose="020B0509030403020204" pitchFamily="49" charset="0"/>
              </a:rPr>
              <a:t>stage1</a:t>
            </a:r>
            <a:r>
              <a:rPr lang="en-US" dirty="0">
                <a:solidFill>
                  <a:srgbClr val="061621"/>
                </a:solidFill>
                <a:latin typeface="Source Code Pro" panose="020B0509030403020204" pitchFamily="49" charset="0"/>
                <a:ea typeface="Source Code Pro" panose="020B0509030403020204" pitchFamily="49" charset="0"/>
              </a:rPr>
              <a:t>&gt; }, { &lt;</a:t>
            </a:r>
            <a:r>
              <a:rPr lang="en-US" dirty="0">
                <a:solidFill>
                  <a:srgbClr val="4D0AF4"/>
                </a:solidFill>
                <a:latin typeface="Source Code Pro" panose="020B0509030403020204" pitchFamily="49" charset="0"/>
                <a:ea typeface="Source Code Pro" panose="020B0509030403020204" pitchFamily="49" charset="0"/>
              </a:rPr>
              <a:t>stage2</a:t>
            </a:r>
            <a:r>
              <a:rPr lang="en-US" dirty="0">
                <a:solidFill>
                  <a:srgbClr val="061621"/>
                </a:solidFill>
                <a:latin typeface="Source Code Pro" panose="020B0509030403020204" pitchFamily="49" charset="0"/>
                <a:ea typeface="Source Code Pro" panose="020B0509030403020204" pitchFamily="49" charset="0"/>
              </a:rPr>
              <a:t>&gt; }, ..., { &lt;</a:t>
            </a:r>
            <a:r>
              <a:rPr lang="en-US" dirty="0">
                <a:solidFill>
                  <a:srgbClr val="4D0AF4"/>
                </a:solidFill>
                <a:latin typeface="Source Code Pro" panose="020B0509030403020204" pitchFamily="49" charset="0"/>
                <a:ea typeface="Source Code Pro" panose="020B0509030403020204" pitchFamily="49" charset="0"/>
              </a:rPr>
              <a:t>stageN</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11" name="Rectangle 10"/>
          <p:cNvSpPr/>
          <p:nvPr/>
        </p:nvSpPr>
        <p:spPr>
          <a:xfrm>
            <a:off x="191344" y="5579948"/>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320010287"/>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61246" y="2061801"/>
            <a:ext cx="1931098" cy="430887"/>
          </a:xfrm>
          <a:prstGeom prst="rect">
            <a:avLst/>
          </a:prstGeom>
        </p:spPr>
        <p:txBody>
          <a:bodyPr wrap="square">
            <a:spAutoFit/>
          </a:bodyPr>
          <a:lstStyle/>
          <a:p>
            <a:r>
              <a:rPr lang="en-US" sz="2200" dirty="0">
                <a:latin typeface="Source Code Pro" panose="020B0509030403020204" pitchFamily="49" charset="0"/>
                <a:ea typeface="Source Code Pro" panose="020B0509030403020204" pitchFamily="49" charset="0"/>
                <a:cs typeface="Calibri" panose="020F0502020204030204" pitchFamily="34" charset="0"/>
              </a:rPr>
              <a:t>"</a:t>
            </a:r>
            <a:r>
              <a:rPr lang="en-US" sz="2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sz="2200" dirty="0">
                <a:latin typeface="Source Code Pro" panose="020B0509030403020204" pitchFamily="49" charset="0"/>
                <a:ea typeface="Source Code Pro" panose="020B0509030403020204" pitchFamily="49" charset="0"/>
                <a:cs typeface="Calibri" panose="020F0502020204030204" pitchFamily="34" charset="0"/>
              </a:rPr>
              <a:t>&lt;</a:t>
            </a:r>
            <a:r>
              <a:rPr lang="en-US" sz="2200" dirty="0">
                <a:solidFill>
                  <a:srgbClr val="12824D"/>
                </a:solidFill>
                <a:highlight>
                  <a:srgbClr val="F9FBFA"/>
                </a:highlight>
                <a:latin typeface="Source Code Pro" panose="020B0509030403020204" pitchFamily="49" charset="0"/>
              </a:rPr>
              <a:t>field</a:t>
            </a:r>
            <a:r>
              <a:rPr lang="en-US" sz="2200"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13" name="Table 12"/>
          <p:cNvGraphicFramePr>
            <a:graphicFrameLocks noGrp="1"/>
          </p:cNvGraphicFramePr>
          <p:nvPr>
            <p:extLst>
              <p:ext uri="{D42A27DB-BD31-4B8C-83A1-F6EECF244321}">
                <p14:modId xmlns:p14="http://schemas.microsoft.com/office/powerpoint/2010/main" val="566904578"/>
              </p:ext>
            </p:extLst>
          </p:nvPr>
        </p:nvGraphicFramePr>
        <p:xfrm>
          <a:off x="119334" y="3871312"/>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$documents</a:t>
            </a:r>
            <a:endParaRPr lang="en-US" dirty="0"/>
          </a:p>
        </p:txBody>
      </p:sp>
      <p:sp>
        <p:nvSpPr>
          <p:cNvPr id="3" name="Rectangle 2"/>
          <p:cNvSpPr/>
          <p:nvPr/>
        </p:nvSpPr>
        <p:spPr>
          <a:xfrm>
            <a:off x="1943100" y="2895600"/>
            <a:ext cx="85725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literal documents from input values.</a:t>
            </a:r>
          </a:p>
        </p:txBody>
      </p:sp>
    </p:spTree>
    <p:extLst>
      <p:ext uri="{BB962C8B-B14F-4D97-AF65-F5344CB8AC3E}">
        <p14:creationId xmlns:p14="http://schemas.microsoft.com/office/powerpoint/2010/main" val="2613376807"/>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$documents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ea typeface="Source Code Pro" panose="020B0509030403020204" pitchFamily="49" charset="0"/>
              </a:rPr>
              <a:t>$documents</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1</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2</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3</a:t>
            </a:r>
            <a:r>
              <a:rPr lang="en-IN" dirty="0">
                <a:solidFill>
                  <a:srgbClr val="001E2B"/>
                </a:solidFill>
                <a:latin typeface="Source Code Pro" panose="020B0509030403020204"/>
              </a:rPr>
              <a:t> }, ... ] }</a:t>
            </a:r>
            <a:endParaRPr lang="en-IN" dirty="0">
              <a:latin typeface="Source Code Pro" panose="020B0509030403020204"/>
            </a:endParaRPr>
          </a:p>
        </p:txBody>
      </p:sp>
      <p:sp>
        <p:nvSpPr>
          <p:cNvPr id="8" name="Rectangle 7"/>
          <p:cNvSpPr/>
          <p:nvPr/>
        </p:nvSpPr>
        <p:spPr>
          <a:xfrm>
            <a:off x="551384" y="2568588"/>
            <a:ext cx="11449272" cy="1754326"/>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$documents</a:t>
            </a:r>
            <a:r>
              <a:rPr lang="en-IN" dirty="0">
                <a:latin typeface="Source Code Pro" panose="020B0509030403020204"/>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1001</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1002</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1003</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90072460"/>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stage.</a:t>
            </a:r>
          </a:p>
        </p:txBody>
      </p:sp>
    </p:spTree>
    <p:extLst>
      <p:ext uri="{BB962C8B-B14F-4D97-AF65-F5344CB8AC3E}">
        <p14:creationId xmlns:p14="http://schemas.microsoft.com/office/powerpoint/2010/main" val="38721386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313932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.items.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tags: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"K"</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.items.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tags: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"K"</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41294507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TextBox 4">
            <a:extLst>
              <a:ext uri="{FF2B5EF4-FFF2-40B4-BE49-F238E27FC236}">
                <a16:creationId xmlns:a16="http://schemas.microsoft.com/office/drawing/2014/main" id="{A213EC39-0BC0-930C-8C5D-73CCECF1AB91}"/>
              </a:ext>
            </a:extLst>
          </p:cNvPr>
          <p:cNvSpPr txBox="1"/>
          <p:nvPr/>
        </p:nvSpPr>
        <p:spPr>
          <a:xfrm>
            <a:off x="227348" y="4797152"/>
            <a:ext cx="11737304" cy="1846659"/>
          </a:xfrm>
          <a:prstGeom prst="rect">
            <a:avLst/>
          </a:prstGeom>
          <a:noFill/>
          <a:ln w="38100">
            <a:solidFill>
              <a:srgbClr val="9C7506"/>
            </a:solidFill>
          </a:ln>
        </p:spPr>
        <p:txBody>
          <a:bodyPr wrap="square">
            <a:spAutoFit/>
          </a:bodyPr>
          <a:lstStyle/>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&gt; - Specifies the inclusion of a field. Non-zero integers are also treated as true.</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_id: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suppression of the _id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&lt;expression&gt; - Adds a new field or resets the value of an existing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exclusion of a field.</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11367934"/>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Gill Sans MT" panose="020B0502020104020203" pitchFamily="34" charset="0"/>
              </a:rPr>
              <a:t>Passes along the documents with the requested fields to the next stage in the pipeline. The specified fields can be existing fields from the input documents or newly computed fields.</a:t>
            </a:r>
            <a:endParaRPr lang="en-IN" dirty="0">
              <a:latin typeface="Gill Sans MT" panose="020B0502020104020203" pitchFamily="34" charset="0"/>
            </a:endParaRPr>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191344" y="2643423"/>
            <a:ext cx="11809312" cy="221599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494516498"/>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output.</a:t>
            </a:r>
          </a:p>
        </p:txBody>
      </p:sp>
    </p:spTree>
    <p:extLst>
      <p:ext uri="{BB962C8B-B14F-4D97-AF65-F5344CB8AC3E}">
        <p14:creationId xmlns:p14="http://schemas.microsoft.com/office/powerpoint/2010/main" val="3626494280"/>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369332"/>
          </a:xfrm>
          <a:prstGeom prst="rect">
            <a:avLst/>
          </a:prstGeom>
        </p:spPr>
        <p:txBody>
          <a:bodyPr wrap="square">
            <a:spAutoFit/>
          </a:bodyPr>
          <a:lstStyle/>
          <a:p>
            <a:r>
              <a:rPr lang="en-US" dirty="0">
                <a:solidFill>
                  <a:srgbClr val="222222"/>
                </a:solidFill>
                <a:latin typeface="Gill Sans MT (Body)"/>
              </a:rPr>
              <a:t>Removes field(s) from the output. </a:t>
            </a:r>
            <a:r>
              <a:rPr lang="en-US" b="1" dirty="0">
                <a:solidFill>
                  <a:srgbClr val="222222"/>
                </a:solidFill>
                <a:latin typeface="Gill Sans MT (Body)"/>
              </a:rPr>
              <a:t>Will not delete the field(s) from the saved document.</a:t>
            </a:r>
            <a:endParaRPr lang="en-IN" b="1" dirty="0">
              <a:latin typeface="Gill Sans MT (Body)"/>
            </a:endParaRPr>
          </a:p>
        </p:txBody>
      </p:sp>
      <p:sp>
        <p:nvSpPr>
          <p:cNvPr id="4" name="Rectangle 3"/>
          <p:cNvSpPr/>
          <p:nvPr/>
        </p:nvSpPr>
        <p:spPr>
          <a:xfrm>
            <a:off x="1524000" y="1812429"/>
            <a:ext cx="9144000" cy="1384995"/>
          </a:xfrm>
          <a:prstGeom prst="rect">
            <a:avLst/>
          </a:prstGeom>
        </p:spPr>
        <p:txBody>
          <a:bodyPr wrap="square">
            <a:spAutoFit/>
          </a:bodyPr>
          <a:lstStyle/>
          <a:p>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$unset</a:t>
            </a:r>
            <a:r>
              <a:rPr lang="en-IN" b="0" i="0" dirty="0">
                <a:solidFill>
                  <a:srgbClr val="001E2B"/>
                </a:solidFill>
                <a:effectLst/>
                <a:highlight>
                  <a:srgbClr val="F9FBFA"/>
                </a:highlight>
                <a:latin typeface="Source Code Pro" panose="020B0509030403020204" pitchFamily="49" charset="0"/>
              </a:rPr>
              <a:t>: </a:t>
            </a:r>
            <a:r>
              <a:rPr lang="en-IN" dirty="0">
                <a:solidFill>
                  <a:srgbClr val="12824D"/>
                </a:solidFill>
                <a:highlight>
                  <a:srgbClr val="F9FBFA"/>
                </a:highlight>
                <a:latin typeface="Source Code Pro" panose="020B0509030403020204" pitchFamily="49" charset="0"/>
              </a:rPr>
              <a:t>"&lt;field&gt;" </a:t>
            </a:r>
            <a:r>
              <a:rPr lang="en-IN" b="0" i="0" dirty="0">
                <a:solidFill>
                  <a:srgbClr val="001E2B"/>
                </a:solidFill>
                <a:effectLst/>
                <a:highlight>
                  <a:srgbClr val="F9FBFA"/>
                </a:highlight>
                <a:latin typeface="Source Code Pro" panose="020B0509030403020204" pitchFamily="49" charset="0"/>
              </a:rPr>
              <a:t>}</a:t>
            </a:r>
            <a:endParaRPr lang="en-IN" dirty="0">
              <a:solidFill>
                <a:srgbClr val="061621"/>
              </a:solidFill>
              <a:latin typeface="Source Code Pro" panose="020B0509030403020204" pitchFamily="49" charset="0"/>
              <a:ea typeface="Source Code Pro" panose="020B0509030403020204" pitchFamily="49" charset="0"/>
            </a:endParaRP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field1</a:t>
            </a:r>
            <a:r>
              <a:rPr lang="en-IN" dirty="0">
                <a:solidFill>
                  <a:srgbClr val="061621"/>
                </a:solidFill>
                <a:latin typeface="Source Code Pro" panose="020B0509030403020204" pitchFamily="49" charset="0"/>
                <a:ea typeface="Source Code Pro" panose="020B0509030403020204" pitchFamily="49" charset="0"/>
              </a:rPr>
              <a:t>&gt;", "&lt;</a:t>
            </a:r>
            <a:r>
              <a:rPr lang="en-IN" dirty="0">
                <a:solidFill>
                  <a:srgbClr val="12824D"/>
                </a:solidFill>
                <a:highlight>
                  <a:srgbClr val="F9FBFA"/>
                </a:highlight>
                <a:latin typeface="Source Code Pro" panose="020B0509030403020204" pitchFamily="49" charset="0"/>
              </a:rPr>
              <a:t>field2</a:t>
            </a:r>
            <a:r>
              <a:rPr lang="en-IN" dirty="0">
                <a:solidFill>
                  <a:srgbClr val="061621"/>
                </a:solidFill>
                <a:latin typeface="Source Code Pro" panose="020B0509030403020204" pitchFamily="49" charset="0"/>
                <a:ea typeface="Source Code Pro" panose="020B0509030403020204" pitchFamily="49" charset="0"/>
              </a:rPr>
              <a:t>&gt;",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field1</a:t>
            </a:r>
            <a:r>
              <a:rPr lang="en-IN" dirty="0">
                <a:solidFill>
                  <a:srgbClr val="061621"/>
                </a:solidFill>
                <a:latin typeface="Source Code Pro" panose="020B0509030403020204" pitchFamily="49" charset="0"/>
                <a:ea typeface="Source Code Pro" panose="020B0509030403020204" pitchFamily="49" charset="0"/>
              </a:rPr>
              <a:t>.nestedfield&gt;",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expression.</a:t>
            </a:r>
          </a:p>
        </p:txBody>
      </p:sp>
    </p:spTree>
    <p:extLst>
      <p:ext uri="{BB962C8B-B14F-4D97-AF65-F5344CB8AC3E}">
        <p14:creationId xmlns:p14="http://schemas.microsoft.com/office/powerpoint/2010/main" val="3412793763"/>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Gill Sans MT (Body)"/>
              </a:rPr>
              <a:t>To avoid treating numeric or boolean literals as projection flags, use the </a:t>
            </a:r>
            <a:r>
              <a:rPr lang="en-US" dirty="0">
                <a:solidFill>
                  <a:srgbClr val="D83713"/>
                </a:solidFill>
                <a:latin typeface="Gill Sans MT (Body)"/>
                <a:ea typeface="Source Code Pro" panose="020B0509030403020204" pitchFamily="49" charset="0"/>
              </a:rPr>
              <a:t>$literal</a:t>
            </a:r>
            <a:r>
              <a:rPr lang="en-US" dirty="0">
                <a:latin typeface="Gill Sans MT (Body)"/>
              </a:rPr>
              <a:t> expression to wrap the numeric or boolean literals.</a:t>
            </a:r>
            <a:endParaRPr lang="en-IN" dirty="0">
              <a:latin typeface="Gill Sans MT (Body)"/>
            </a:endParaRPr>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
        <p:nvSpPr>
          <p:cNvPr id="3" name="TextBox 2">
            <a:extLst>
              <a:ext uri="{FF2B5EF4-FFF2-40B4-BE49-F238E27FC236}">
                <a16:creationId xmlns:a16="http://schemas.microsoft.com/office/drawing/2014/main" id="{17DAD17A-912F-0210-1185-A4631D59AE59}"/>
              </a:ext>
            </a:extLst>
          </p:cNvPr>
          <p:cNvSpPr txBox="1"/>
          <p:nvPr/>
        </p:nvSpPr>
        <p:spPr>
          <a:xfrm>
            <a:off x="407368" y="4005064"/>
            <a:ext cx="11449272" cy="267765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appends new fields to existing documents. You can include one or more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stages in an aggregation operation.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equivalent to a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that explicitly specifies all existing fields in the input documents and adds the new fields.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specified after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new fields in </a:t>
            </a:r>
            <a:r>
              <a:rPr lang="en-US" dirty="0">
                <a:solidFill>
                  <a:srgbClr val="D83713"/>
                </a:solidFill>
                <a:latin typeface="Palatino Linotype" panose="02040502050505030304" pitchFamily="18" charset="0"/>
              </a:rPr>
              <a:t>$addFields</a:t>
            </a:r>
            <a:r>
              <a:rPr lang="en-US" dirty="0">
                <a:latin typeface="Palatino Linotype" panose="02040502050505030304" pitchFamily="18" charset="0"/>
              </a:rPr>
              <a:t> stage will be automatically get added in output document, but if it given before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the new fields must be </a:t>
            </a:r>
            <a:r>
              <a:rPr lang="en-IN" dirty="0">
                <a:latin typeface="Palatino Linotype" panose="02040502050505030304" pitchFamily="18" charset="0"/>
              </a:rPr>
              <a:t>exclusively</a:t>
            </a:r>
            <a:r>
              <a:rPr lang="en-IN" b="0" i="0" dirty="0">
                <a:solidFill>
                  <a:srgbClr val="202124"/>
                </a:solidFill>
                <a:effectLst/>
                <a:latin typeface="Google Sans"/>
              </a:rPr>
              <a:t> </a:t>
            </a:r>
            <a:r>
              <a:rPr lang="en-US" dirty="0">
                <a:latin typeface="Palatino Linotype" panose="02040502050505030304" pitchFamily="18" charset="0"/>
              </a:rPr>
              <a:t>given in the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a:t>
            </a:r>
          </a:p>
        </p:txBody>
      </p:sp>
      <p:sp>
        <p:nvSpPr>
          <p:cNvPr id="5" name="TextBox 4">
            <a:extLst>
              <a:ext uri="{FF2B5EF4-FFF2-40B4-BE49-F238E27FC236}">
                <a16:creationId xmlns:a16="http://schemas.microsoft.com/office/drawing/2014/main" id="{12675952-BEAA-12B2-0976-1AE497730CFC}"/>
              </a:ext>
            </a:extLst>
          </p:cNvPr>
          <p:cNvSpPr txBox="1"/>
          <p:nvPr/>
        </p:nvSpPr>
        <p:spPr>
          <a:xfrm>
            <a:off x="407368" y="134516"/>
            <a:ext cx="11449272" cy="110799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Remember:</a:t>
            </a:r>
          </a:p>
          <a:p>
            <a:endParaRPr lang="en-US" sz="800" b="1" i="1" dirty="0">
              <a:solidFill>
                <a:srgbClr val="FF0000"/>
              </a:solidFill>
              <a:latin typeface="Palatino Linotype" panose="02040502050505030304" pitchFamily="18" charset="0"/>
            </a:endParaRPr>
          </a:p>
          <a:p>
            <a:r>
              <a:rPr lang="en-US" dirty="0">
                <a:latin typeface="Palatino Linotype" panose="02040502050505030304" pitchFamily="18" charset="0"/>
              </a:rPr>
              <a:t>If the name of the </a:t>
            </a:r>
            <a:r>
              <a:rPr lang="en-US" b="1" i="1" dirty="0">
                <a:latin typeface="Palatino Linotype" panose="02040502050505030304" pitchFamily="18" charset="0"/>
              </a:rPr>
              <a:t>new field is the same as an existing field name </a:t>
            </a:r>
            <a:r>
              <a:rPr lang="en-US" dirty="0">
                <a:latin typeface="Palatino Linotype" panose="02040502050505030304" pitchFamily="18" charset="0"/>
              </a:rPr>
              <a:t>(including _id),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overwrites the existing value of that field with the value of the specified expression.</a:t>
            </a:r>
          </a:p>
        </p:txBody>
      </p:sp>
    </p:spTree>
    <p:extLst>
      <p:ext uri="{BB962C8B-B14F-4D97-AF65-F5344CB8AC3E}">
        <p14:creationId xmlns:p14="http://schemas.microsoft.com/office/powerpoint/2010/main" val="3257852489"/>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$addFields</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newField</a:t>
            </a:r>
            <a:r>
              <a:rPr lang="en-US" dirty="0">
                <a:solidFill>
                  <a:srgbClr val="061621"/>
                </a:solidFill>
                <a:latin typeface="Source Code Pro" panose="020B0509030403020204" pitchFamily="49" charset="0"/>
                <a:ea typeface="Source Code Pro" panose="020B0509030403020204" pitchFamily="49" charset="0"/>
              </a:rPr>
              <a:t>&gt;: &lt;expression&gt;, ... } }</a:t>
            </a:r>
          </a:p>
          <a:p>
            <a:endParaRPr lang="en-US" sz="4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061621"/>
                </a:solidFill>
                <a:effectLst/>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ea typeface="Source Code Pro" panose="020B0509030403020204" pitchFamily="49" charset="0"/>
              </a:rPr>
              <a:t>$set</a:t>
            </a:r>
            <a:r>
              <a:rPr lang="en-IN" b="0" i="0" dirty="0">
                <a:solidFill>
                  <a:srgbClr val="061621"/>
                </a:solidFill>
                <a:effectLst/>
                <a:latin typeface="Source Code Pro" panose="020B0509030403020204" pitchFamily="49" charset="0"/>
                <a:ea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newField</a:t>
            </a:r>
            <a:r>
              <a:rPr lang="en-IN" b="0" i="0" dirty="0">
                <a:solidFill>
                  <a:srgbClr val="061621"/>
                </a:solidFill>
                <a:effectLst/>
                <a:latin typeface="Source Code Pro" panose="020B0509030403020204" pitchFamily="49" charset="0"/>
                <a:ea typeface="Source Code Pro" panose="020B0509030403020204" pitchFamily="49" charset="0"/>
              </a:rPr>
              <a:t>&gt;: &lt;expression&gt;, ... } }</a:t>
            </a:r>
            <a:endParaRPr lang="en-IN" dirty="0">
              <a:latin typeface="Source Code Pro" panose="020B0509030403020204" pitchFamily="49" charset="0"/>
              <a:ea typeface="Source Code Pro" panose="020B0509030403020204" pitchFamily="49" charset="0"/>
            </a:endParaRPr>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203132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commission: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salary</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commission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dirty="0">
              <a:solidFill>
                <a:schemeClr val="bg1">
                  <a:lumMod val="50000"/>
                </a:schemeClr>
              </a:solidFill>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rPr>
              <a:t>db</a:t>
            </a:r>
            <a:r>
              <a:rPr lang="en-IN" dirty="0">
                <a:latin typeface="Source Code Pro" panose="020B0509030403020204" pitchFamily="49" charset="0"/>
                <a:ea typeface="Source Code Pro" panose="020B0509030403020204" pitchFamily="49" charset="0"/>
              </a:rPr>
              <a:t>.emp.</a:t>
            </a:r>
            <a:r>
              <a:rPr lang="en-IN" dirty="0">
                <a:solidFill>
                  <a:schemeClr val="bg1">
                    <a:lumMod val="50000"/>
                  </a:schemeClr>
                </a:solidFill>
                <a:latin typeface="Source Code Pro" panose="020B0509030403020204" pitchFamily="49" charset="0"/>
                <a:ea typeface="Source Code Pro" panose="020B0509030403020204" pitchFamily="49" charset="0"/>
              </a:rPr>
              <a:t>aggregate([{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solidFill>
                  <a:schemeClr val="bg1">
                    <a:lumMod val="50000"/>
                  </a:schemeClr>
                </a:solidFill>
                <a:latin typeface="Source Code Pro" panose="020B0509030403020204" pitchFamily="49" charset="0"/>
                <a:ea typeface="Source Code Pro" panose="020B0509030403020204" pitchFamily="49" charset="0"/>
              </a:rPr>
              <a:t> } }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z:</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 } }])</a:t>
            </a:r>
          </a:p>
        </p:txBody>
      </p:sp>
    </p:spTree>
    <p:extLst>
      <p:ext uri="{BB962C8B-B14F-4D97-AF65-F5344CB8AC3E}">
        <p14:creationId xmlns:p14="http://schemas.microsoft.com/office/powerpoint/2010/main" val="955930759"/>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$expr</a:t>
            </a:r>
            <a:endParaRPr lang="en-US" dirty="0"/>
          </a:p>
        </p:txBody>
      </p:sp>
      <p:sp>
        <p:nvSpPr>
          <p:cNvPr id="4" name="Rectangle 3"/>
          <p:cNvSpPr/>
          <p:nvPr/>
        </p:nvSpPr>
        <p:spPr>
          <a:xfrm>
            <a:off x="2201512" y="2895600"/>
            <a:ext cx="7788975" cy="677108"/>
          </a:xfrm>
          <a:prstGeom prst="rect">
            <a:avLst/>
          </a:prstGeom>
          <a:solidFill>
            <a:schemeClr val="accent3">
              <a:lumMod val="20000"/>
              <a:lumOff val="80000"/>
            </a:schemeClr>
          </a:solidFill>
        </p:spPr>
        <p:txBody>
          <a:bodyPr wrap="square">
            <a:spAutoFit/>
          </a:bodyPr>
          <a:lstStyle/>
          <a:p>
            <a:r>
              <a:rPr lang="en-US" sz="2000" b="1" dirty="0">
                <a:solidFill>
                  <a:srgbClr val="FF5A36"/>
                </a:solidFill>
                <a:latin typeface="SimSun" panose="02010600030101010101" pitchFamily="2" charset="-122"/>
                <a:ea typeface="SimSun" panose="02010600030101010101" pitchFamily="2" charset="-122"/>
                <a:cs typeface="Arial" panose="020B0604020202020204" pitchFamily="34" charset="0"/>
              </a:rPr>
              <a:t>$expr</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can build query expressions that compare fields from the same document in a $match stage. </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1037703"/>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$expr </a:t>
            </a:r>
          </a:p>
        </p:txBody>
      </p:sp>
      <p:sp>
        <p:nvSpPr>
          <p:cNvPr id="7" name="Rectangle 6"/>
          <p:cNvSpPr/>
          <p:nvPr/>
        </p:nvSpPr>
        <p:spPr>
          <a:xfrm>
            <a:off x="1524000" y="762001"/>
            <a:ext cx="9144000" cy="369332"/>
          </a:xfrm>
          <a:prstGeom prst="rect">
            <a:avLst/>
          </a:prstGeom>
        </p:spPr>
        <p:txBody>
          <a:bodyPr wrap="square">
            <a:spAutoFit/>
          </a:bodyPr>
          <a:lstStyle/>
          <a:p>
            <a:r>
              <a:rPr lang="en-IN" dirty="0">
                <a:latin typeface="Gill Sans MT (Body)"/>
              </a:rPr>
              <a:t>TODO</a:t>
            </a:r>
          </a:p>
        </p:txBody>
      </p:sp>
      <p:sp>
        <p:nvSpPr>
          <p:cNvPr id="4" name="Rectangle 3"/>
          <p:cNvSpPr/>
          <p:nvPr/>
        </p:nvSpPr>
        <p:spPr>
          <a:xfrm>
            <a:off x="335360" y="1412776"/>
            <a:ext cx="11377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&lt;operator&gt;: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3" name="TextBox 2">
            <a:extLst>
              <a:ext uri="{FF2B5EF4-FFF2-40B4-BE49-F238E27FC236}">
                <a16:creationId xmlns:a16="http://schemas.microsoft.com/office/drawing/2014/main" id="{5EE639A0-3162-F820-7A7F-7DB61CA2F44E}"/>
              </a:ext>
            </a:extLst>
          </p:cNvPr>
          <p:cNvSpPr txBox="1"/>
          <p:nvPr/>
        </p:nvSpPr>
        <p:spPr>
          <a:xfrm>
            <a:off x="335360" y="2060848"/>
            <a:ext cx="11377264" cy="1846659"/>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sal</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dirty="0">
                <a:solidFill>
                  <a:srgbClr val="994646"/>
                </a:solidFill>
                <a:latin typeface="Source Code Pro" panose="020B0509030403020204" pitchFamily="49" charset="0"/>
                <a:ea typeface="Source Code Pro" panose="020B0509030403020204" pitchFamily="49" charset="0"/>
              </a:rPr>
              <a:t>3000</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lang="en-US" dirty="0">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&lt;</a:t>
            </a:r>
            <a:r>
              <a:rPr lang="en-IN" b="0" i="0" dirty="0">
                <a:solidFill>
                  <a:srgbClr val="001E2B"/>
                </a:solidFill>
                <a:effectLst/>
                <a:latin typeface="Source Code Pro" panose="020B0509030403020204" pitchFamily="49" charset="0"/>
              </a:rPr>
              <a: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endParaRPr lang="en-IN" dirty="0"/>
          </a:p>
        </p:txBody>
      </p:sp>
      <p:sp>
        <p:nvSpPr>
          <p:cNvPr id="9" name="TextBox 8">
            <a:extLst>
              <a:ext uri="{FF2B5EF4-FFF2-40B4-BE49-F238E27FC236}">
                <a16:creationId xmlns:a16="http://schemas.microsoft.com/office/drawing/2014/main" id="{0A6B36DA-AF3D-A8A0-C475-6CC18246DB06}"/>
              </a:ext>
            </a:extLst>
          </p:cNvPr>
          <p:cNvSpPr txBox="1"/>
          <p:nvPr/>
        </p:nvSpPr>
        <p:spPr>
          <a:xfrm>
            <a:off x="191344" y="4490134"/>
            <a:ext cx="11809312" cy="1754326"/>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true,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y</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86695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Randomly selects the specified number of documents from its input.</a:t>
            </a:r>
            <a:endParaRPr lang="en-IN" dirty="0">
              <a:latin typeface="Gill Sans MT (Body)"/>
            </a:endParaRPr>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pPr algn="just"/>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56768819"/>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pPr marL="0" algn="l" rtl="0" eaLnBrk="1" fontAlgn="t" latinLnBrk="0" hangingPunct="1">
              <a:spcBef>
                <a:spcPts val="0"/>
              </a:spcBef>
              <a:spcAft>
                <a:spcPts val="0"/>
              </a:spcAft>
            </a:pP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IN" sz="1800" b="0" i="0" u="none" strike="noStrike" kern="1200" dirty="0">
                <a:solidFill>
                  <a:srgbClr val="D83713"/>
                </a:solidFill>
                <a:effectLst/>
                <a:latin typeface="Source Code Pro" panose="020B0509030403020204" pitchFamily="49" charset="0"/>
                <a:ea typeface="Source Code Pro" panose="020B0509030403020204" pitchFamily="49" charset="0"/>
              </a:rPr>
              <a:t>path</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path&gt;'</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includeArrayIndex: &lt;string&gt;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3212976"/>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552492252"/>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1676400" y="4293096"/>
            <a:ext cx="943304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5539948"/>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0585176">
                  <a:extLst>
                    <a:ext uri="{9D8B030D-6E8A-4147-A177-3AD203B41FA5}">
                      <a16:colId xmlns:a16="http://schemas.microsoft.com/office/drawing/2014/main" val="20000"/>
                    </a:ext>
                  </a:extLst>
                </a:gridCol>
              </a:tblGrid>
              <a:tr h="459556">
                <a:tc>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extLst>
                  <a:ext uri="{0D108BD9-81ED-4DB2-BD59-A6C34878D82A}">
                    <a16:rowId xmlns:a16="http://schemas.microsoft.com/office/drawing/2014/main" val="10000"/>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 </a:t>
                      </a:r>
                      <a:r>
                        <a:rPr kumimoji="0" lang="en-IN" b="0" i="0" kern="1200" dirty="0">
                          <a:solidFill>
                            <a:schemeClr val="tx1"/>
                          </a:solidFill>
                          <a:effectLst/>
                          <a:latin typeface="+mn-lt"/>
                          <a:ea typeface="+mn-ea"/>
                          <a:cs typeface="+mn-cs"/>
                        </a:rPr>
                        <a:t>: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263352" y="609600"/>
            <a:ext cx="11737304"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78296142"/>
              </p:ext>
            </p:extLst>
          </p:nvPr>
        </p:nvGraphicFramePr>
        <p:xfrm>
          <a:off x="263352" y="1628800"/>
          <a:ext cx="11737304" cy="5116290"/>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&lt;delimiter&gt;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r h="511629">
                <a:tc>
                  <a:txBody>
                    <a:bodyPr/>
                    <a:lstStyle/>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$slice</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&lt;position&gt;,  &lt;n&gt; ]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922808113"/>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759023063"/>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4787440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138499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820053707"/>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20012540"/>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.movies.</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052736"/>
            <a:ext cx="11809312" cy="581697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$first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$ifNull</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duration",</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30</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$allElementsTrue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$anyElementTrue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a:ea typeface="Source Code Pro" panose="020B0509030403020204" pitchFamily="49" charset="0"/>
              </a:rPr>
              <a:t>0</a:t>
            </a:r>
            <a:r>
              <a:rPr lang="en-IN" dirty="0">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60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100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"More</a:t>
            </a:r>
            <a:r>
              <a:rPr lang="en-US" dirty="0">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output: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3000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$add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1000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677097261"/>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9144000">
                  <a:extLst>
                    <a:ext uri="{9D8B030D-6E8A-4147-A177-3AD203B41FA5}">
                      <a16:colId xmlns:a16="http://schemas.microsoft.com/office/drawing/2014/main" val="20000"/>
                    </a:ext>
                  </a:extLst>
                </a:gridCol>
              </a:tblGrid>
              <a:tr h="466164">
                <a:tc>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extLst>
                  <a:ext uri="{0D108BD9-81ED-4DB2-BD59-A6C34878D82A}">
                    <a16:rowId xmlns:a16="http://schemas.microsoft.com/office/drawing/2014/main" val="10000"/>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5" name="TextBox 4">
            <a:extLst>
              <a:ext uri="{FF2B5EF4-FFF2-40B4-BE49-F238E27FC236}">
                <a16:creationId xmlns:a16="http://schemas.microsoft.com/office/drawing/2014/main" id="{75E9073E-214B-122D-C497-BD14BD0BDCD7}"/>
              </a:ext>
            </a:extLst>
          </p:cNvPr>
          <p:cNvSpPr txBox="1"/>
          <p:nvPr/>
        </p:nvSpPr>
        <p:spPr>
          <a:xfrm>
            <a:off x="839416" y="6096000"/>
            <a:ext cx="6804248" cy="369332"/>
          </a:xfrm>
          <a:prstGeom prst="rect">
            <a:avLst/>
          </a:prstGeom>
          <a:noFill/>
        </p:spPr>
        <p:txBody>
          <a:bodyPr wrap="square">
            <a:spAutoFit/>
          </a:bodyPr>
          <a:lstStyle/>
          <a:p>
            <a:r>
              <a:rPr lang="en-IN" dirty="0">
                <a:solidFill>
                  <a:srgbClr val="00B0F0"/>
                </a:solidFill>
              </a:rPr>
              <a:t>const</a:t>
            </a:r>
            <a:r>
              <a:rPr lang="en-IN" dirty="0"/>
              <a:t> x = [ </a:t>
            </a:r>
            <a:r>
              <a:rPr lang="en-IN" dirty="0">
                <a:solidFill>
                  <a:srgbClr val="00B050"/>
                </a:solidFill>
              </a:rPr>
              <a:t>'January'</a:t>
            </a:r>
            <a:r>
              <a:rPr lang="en-IN" dirty="0"/>
              <a:t>,</a:t>
            </a:r>
            <a:r>
              <a:rPr lang="en-IN" dirty="0">
                <a:solidFill>
                  <a:srgbClr val="00B050"/>
                </a:solidFill>
              </a:rPr>
              <a:t> 'February'</a:t>
            </a:r>
            <a:r>
              <a:rPr lang="en-IN" dirty="0"/>
              <a:t>,</a:t>
            </a:r>
            <a:r>
              <a:rPr lang="en-IN" dirty="0">
                <a:solidFill>
                  <a:srgbClr val="00B050"/>
                </a:solidFill>
              </a:rPr>
              <a:t>  'March'</a:t>
            </a:r>
            <a:r>
              <a:rPr lang="en-IN" dirty="0"/>
              <a:t>,</a:t>
            </a:r>
            <a:r>
              <a:rPr lang="en-IN" dirty="0">
                <a:solidFill>
                  <a:srgbClr val="00B050"/>
                </a:solidFill>
              </a:rPr>
              <a:t>  'April'</a:t>
            </a:r>
            <a:r>
              <a:rPr lang="en-IN" dirty="0"/>
              <a:t>,</a:t>
            </a:r>
            <a:r>
              <a:rPr lang="en-IN" dirty="0">
                <a:solidFill>
                  <a:srgbClr val="00B050"/>
                </a:solidFill>
              </a:rPr>
              <a:t>  'May'</a:t>
            </a:r>
            <a:r>
              <a:rPr lang="en-IN" dirty="0"/>
              <a:t>,</a:t>
            </a:r>
            <a:r>
              <a:rPr lang="en-IN" dirty="0">
                <a:solidFill>
                  <a:srgbClr val="00B050"/>
                </a:solidFill>
              </a:rPr>
              <a:t> 'June'</a:t>
            </a:r>
            <a:r>
              <a:rPr lang="en-IN" dirty="0"/>
              <a:t>,</a:t>
            </a:r>
            <a:r>
              <a:rPr lang="en-IN" dirty="0">
                <a:solidFill>
                  <a:srgbClr val="00B050"/>
                </a:solidFill>
              </a:rPr>
              <a:t> 'July'</a:t>
            </a:r>
            <a:r>
              <a:rPr lang="en-IN" dirty="0"/>
              <a:t>, </a:t>
            </a:r>
            <a:r>
              <a:rPr lang="en-IN" dirty="0">
                <a:solidFill>
                  <a:schemeClr val="bg1">
                    <a:lumMod val="50000"/>
                  </a:schemeClr>
                </a:solidFill>
              </a:rPr>
              <a:t>. . . </a:t>
            </a:r>
            <a:r>
              <a:rPr lang="en-IN" dirty="0"/>
              <a:t>]</a:t>
            </a:r>
          </a:p>
        </p:txBody>
      </p:sp>
    </p:spTree>
    <p:extLst>
      <p:ext uri="{BB962C8B-B14F-4D97-AF65-F5344CB8AC3E}">
        <p14:creationId xmlns:p14="http://schemas.microsoft.com/office/powerpoint/2010/main" val="4043007487"/>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3420312274"/>
              </p:ext>
            </p:extLst>
          </p:nvPr>
        </p:nvGraphicFramePr>
        <p:xfrm>
          <a:off x="1235968" y="2348880"/>
          <a:ext cx="9972600" cy="2822808"/>
        </p:xfrm>
        <a:graphic>
          <a:graphicData uri="http://schemas.openxmlformats.org/drawingml/2006/table">
            <a:tbl>
              <a:tblPr firstRow="1" bandRow="1">
                <a:tableStyleId>{5940675A-B579-460E-94D1-54222C63F5DA}</a:tableStyleId>
              </a:tblPr>
              <a:tblGrid>
                <a:gridCol w="9972600">
                  <a:extLst>
                    <a:ext uri="{9D8B030D-6E8A-4147-A177-3AD203B41FA5}">
                      <a16:colId xmlns:a16="http://schemas.microsoft.com/office/drawing/2014/main" val="20000"/>
                    </a:ext>
                  </a:extLst>
                </a:gridCol>
              </a:tblGrid>
              <a:tr h="127000">
                <a:tc>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extLst>
                  <a:ext uri="{0D108BD9-81ED-4DB2-BD59-A6C34878D82A}">
                    <a16:rowId xmlns:a16="http://schemas.microsoft.com/office/drawing/2014/main" val="10000"/>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1"/>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2"/>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3"/>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4"/>
                  </a:ext>
                </a:extLst>
              </a:tr>
              <a:tr h="414888">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deptno: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&lt;accumulator1&gt;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a:t>
            </a:r>
            <a:r>
              <a:rPr lang="en-US" b="1"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&lt;sort order&gt;, &lt;</a:t>
            </a:r>
            <a:r>
              <a:rPr lang="en-US" b="1"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$sortByCount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documents are sorted by count in descending order.</a:t>
            </a:r>
          </a:p>
        </p:txBody>
      </p:sp>
    </p:spTree>
    <p:extLst>
      <p:ext uri="{BB962C8B-B14F-4D97-AF65-F5344CB8AC3E}">
        <p14:creationId xmlns:p14="http://schemas.microsoft.com/office/powerpoint/2010/main" val="2937793847"/>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$sortByCount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$sortByCount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&lt;expression&gt;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$sortByCount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381415647"/>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highlight>
                  <a:srgbClr val="F9FBFA"/>
                </a:highlight>
                <a:latin typeface="Source Code Pro" panose="020B0509030403020204" pitchFamily="49" charset="0"/>
              </a:rPr>
              <a:t>Field-name</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a:t>
            </a:r>
            <a:r>
              <a:rPr lang="en-US" b="1"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$setUnion / $setIntersection</a:t>
            </a:r>
          </a:p>
          <a:p>
            <a:r>
              <a:rPr lang="en-IN" dirty="0"/>
              <a:t>/ $setDifference</a:t>
            </a:r>
          </a:p>
          <a:p>
            <a:endParaRPr lang="en-US" dirty="0"/>
          </a:p>
        </p:txBody>
      </p:sp>
      <p:sp>
        <p:nvSpPr>
          <p:cNvPr id="4" name="Rectangle 3"/>
          <p:cNvSpPr/>
          <p:nvPr/>
        </p:nvSpPr>
        <p:spPr>
          <a:xfrm>
            <a:off x="479376" y="3649667"/>
            <a:ext cx="11233248"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containing the elements that appear in any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that contains the elements that appear in every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sets and returns an array containing the elements that only exist in the first set.</a:t>
            </a:r>
          </a:p>
        </p:txBody>
      </p:sp>
    </p:spTree>
    <p:extLst>
      <p:ext uri="{BB962C8B-B14F-4D97-AF65-F5344CB8AC3E}">
        <p14:creationId xmlns:p14="http://schemas.microsoft.com/office/powerpoint/2010/main" val="918370142"/>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$setUnion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$setUnion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1560360673"/>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r>
              <a:rPr lang="en-IN" sz="3200" b="1" i="1" dirty="0">
                <a:solidFill>
                  <a:srgbClr val="FFFF00"/>
                </a:solidFill>
                <a:latin typeface="Arial" pitchFamily="34" charset="0"/>
                <a:cs typeface="Arial" pitchFamily="34" charset="0"/>
              </a:rPr>
              <a:t>$setIntersection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$setIntersection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3739816586"/>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$setDifference</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a:t>
            </a:r>
            <a:r>
              <a:rPr lang="en-IN" dirty="0">
                <a:solidFill>
                  <a:srgbClr val="D83713"/>
                </a:solidFill>
                <a:latin typeface="Source Code Pro" panose="020B0509030403020204" pitchFamily="49" charset="0"/>
              </a:rPr>
              <a:t> $setDifference</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2209411046"/>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08518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6C5750"/>
                </a:solidFill>
                <a:effectLst/>
                <a:latin typeface="Source Code Pro" panose="020B0509030403020204" pitchFamily="49" charset="0"/>
              </a:rPr>
              <a:t>      </a:t>
            </a:r>
            <a:r>
              <a:rPr lang="en-IN" dirty="0">
                <a:solidFill>
                  <a:srgbClr val="D83713"/>
                </a:solidFill>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a:t>
            </a:r>
            <a:r>
              <a:rPr lang="en-IN" i="0" dirty="0">
                <a:solidFill>
                  <a:srgbClr val="061621"/>
                </a:solidFill>
                <a:effectLst/>
                <a:latin typeface="Source Code Pro" panose="020B0509030403020204" pitchFamily="49" charset="0"/>
              </a:rPr>
              <a:t>, </a:t>
            </a:r>
            <a:r>
              <a:rPr lang="en-IN" dirty="0">
                <a:solidFill>
                  <a:schemeClr val="bg1">
                    <a:lumMod val="50000"/>
                  </a:schemeClr>
                </a:solidFill>
                <a:latin typeface="Source Code Pro" panose="020B0509030403020204" pitchFamily="49" charset="0"/>
              </a:rPr>
              <a:t>&lt;/o</a:t>
            </a:r>
            <a:r>
              <a:rPr lang="en-IN" b="0" i="0" dirty="0">
                <a:solidFill>
                  <a:schemeClr val="bg1">
                    <a:lumMod val="50000"/>
                  </a:schemeClr>
                </a:solidFill>
                <a:effectLst/>
                <a:latin typeface="Source Code Pro" panose="020B0509030403020204" pitchFamily="49" charset="0"/>
              </a:rPr>
              <a:t>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75544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TODO</a:t>
            </a:r>
            <a:endParaRPr lang="en-IN" dirty="0">
              <a:latin typeface="Gill Sans MT (Body)"/>
            </a:endParaRPr>
          </a:p>
        </p:txBody>
      </p:sp>
      <p:sp>
        <p:nvSpPr>
          <p:cNvPr id="9" name="TextBox 8">
            <a:extLst>
              <a:ext uri="{FF2B5EF4-FFF2-40B4-BE49-F238E27FC236}">
                <a16:creationId xmlns:a16="http://schemas.microsoft.com/office/drawing/2014/main" id="{9C1B27AA-9E7C-B7B7-0484-C40AF2EAA3D4}"/>
              </a:ext>
            </a:extLst>
          </p:cNvPr>
          <p:cNvSpPr txBox="1"/>
          <p:nvPr/>
        </p:nvSpPr>
        <p:spPr>
          <a:xfrm>
            <a:off x="263352" y="1412776"/>
            <a:ext cx="11521280" cy="38164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263525"/>
            <a:endParaRPr lang="en-IN" sz="800" dirty="0">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pPr marL="263525"/>
            <a:r>
              <a:rPr lang="en-IN" dirty="0">
                <a:solidFill>
                  <a:srgbClr val="D83713"/>
                </a:solidFill>
                <a:latin typeface="Source Code Pro" panose="020B0509030403020204" pitchFamily="49" charset="0"/>
              </a:rPr>
              <a:t>   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movie_title', x: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612464419"/>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42088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322544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40640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486432-9B17-4A66-94B9-71713B41A538}"/>
              </a:ext>
            </a:extLst>
          </p:cNvPr>
          <p:cNvSpPr/>
          <p:nvPr/>
        </p:nvSpPr>
        <p:spPr>
          <a:xfrm>
            <a:off x="911424" y="836712"/>
            <a:ext cx="10369152" cy="563231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4" name="Rectangle 3">
            <a:extLst>
              <a:ext uri="{FF2B5EF4-FFF2-40B4-BE49-F238E27FC236}">
                <a16:creationId xmlns:a16="http://schemas.microsoft.com/office/drawing/2014/main" id="{78238744-8775-3DD4-287A-407C518FF30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241927357"/>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882000"/>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qty',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rate'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80C24B96-AE65-730E-2D31-BECC32DE4A5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077047460"/>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35913"/>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585323"/>
          </a:xfrm>
          <a:prstGeom prst="rect">
            <a:avLst/>
          </a:prstGeom>
        </p:spPr>
        <p:txBody>
          <a:bodyPr wrap="square">
            <a:spAutoFit/>
          </a:bodyPr>
          <a:lstStyle/>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field1</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field2</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field3</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field4</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field5</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fieldN</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valueN</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dirty="0" err="1"/>
              <a:t>db.createUser</a:t>
            </a:r>
            <a:r>
              <a:rPr lang="en-US" dirty="0"/>
              <a:t>()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Types of Machine Learning </a:t>
            </a:r>
            <a:r>
              <a:rPr lang="en-US" sz="3600" dirty="0">
                <a:solidFill>
                  <a:srgbClr val="DC525C"/>
                </a:solidFill>
                <a:latin typeface="Segoe UI Light" panose="020B0502040204020203" pitchFamily="34" charset="0"/>
                <a:cs typeface="Segoe UI Light" panose="020B0502040204020203" pitchFamily="34" charset="0"/>
              </a:rPr>
              <a:t>(Supervised, Un-Supervised, Reinforcement) </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93FDE3EF-4D7F-BFBC-66B1-F4F43BAD9F8F}"/>
              </a:ext>
            </a:extLst>
          </p:cNvPr>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Tree>
    <p:extLst>
      <p:ext uri="{BB962C8B-B14F-4D97-AF65-F5344CB8AC3E}">
        <p14:creationId xmlns:p14="http://schemas.microsoft.com/office/powerpoint/2010/main" val="13313877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pic>
        <p:nvPicPr>
          <p:cNvPr id="1032" name="Picture 8" descr="Supervised Learning (How supervised machine learning works?">
            <a:extLst>
              <a:ext uri="{FF2B5EF4-FFF2-40B4-BE49-F238E27FC236}">
                <a16:creationId xmlns:a16="http://schemas.microsoft.com/office/drawing/2014/main" id="{35750175-A72F-BADC-C2DA-9CF5A9215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2426206"/>
            <a:ext cx="5810539" cy="41197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001DAA-4745-90A0-020D-AD535B56CBBF}"/>
              </a:ext>
            </a:extLst>
          </p:cNvPr>
          <p:cNvSpPr txBox="1"/>
          <p:nvPr/>
        </p:nvSpPr>
        <p:spPr>
          <a:xfrm>
            <a:off x="191344" y="584776"/>
            <a:ext cx="11737304" cy="1446550"/>
          </a:xfrm>
          <a:prstGeom prst="rect">
            <a:avLst/>
          </a:prstGeom>
          <a:noFill/>
        </p:spPr>
        <p:txBody>
          <a:bodyPr wrap="square">
            <a:spAutoFit/>
          </a:bodyPr>
          <a:lstStyle/>
          <a:p>
            <a:pPr algn="l"/>
            <a:r>
              <a:rPr lang="en-US" sz="2000" b="0" i="0" dirty="0">
                <a:solidFill>
                  <a:srgbClr val="2D3748"/>
                </a:solidFill>
                <a:effectLst/>
                <a:latin typeface="Arial" panose="020B0604020202020204" pitchFamily="34" charset="0"/>
                <a:cs typeface="Arial" panose="020B0604020202020204" pitchFamily="34" charset="0"/>
              </a:rPr>
              <a:t>Supervised machine learning has two key components: first is </a:t>
            </a:r>
            <a:r>
              <a:rPr lang="en-US" sz="2000" b="1" i="0" dirty="0">
                <a:solidFill>
                  <a:srgbClr val="2D3748"/>
                </a:solidFill>
                <a:effectLst/>
                <a:latin typeface="Arial" panose="020B0604020202020204" pitchFamily="34" charset="0"/>
                <a:cs typeface="Arial" panose="020B0604020202020204" pitchFamily="34" charset="0"/>
              </a:rPr>
              <a:t>input data</a:t>
            </a:r>
            <a:r>
              <a:rPr lang="en-US" sz="2000" b="0" i="0" dirty="0">
                <a:solidFill>
                  <a:srgbClr val="2D3748"/>
                </a:solidFill>
                <a:effectLst/>
                <a:latin typeface="Arial" panose="020B0604020202020204" pitchFamily="34" charset="0"/>
                <a:cs typeface="Arial" panose="020B0604020202020204" pitchFamily="34" charset="0"/>
              </a:rPr>
              <a:t> and second corresponding </a:t>
            </a:r>
            <a:r>
              <a:rPr lang="en-US" sz="2000" b="1" i="0" dirty="0">
                <a:solidFill>
                  <a:srgbClr val="2D3748"/>
                </a:solidFill>
                <a:effectLst/>
                <a:latin typeface="Arial" panose="020B0604020202020204" pitchFamily="34" charset="0"/>
                <a:cs typeface="Arial" panose="020B0604020202020204" pitchFamily="34" charset="0"/>
              </a:rPr>
              <a:t>output labels</a:t>
            </a:r>
            <a:r>
              <a:rPr lang="en-US" sz="2000" b="0" i="0" dirty="0">
                <a:solidFill>
                  <a:srgbClr val="2D3748"/>
                </a:solidFill>
                <a:effectLst/>
                <a:latin typeface="Arial" panose="020B0604020202020204" pitchFamily="34" charset="0"/>
                <a:cs typeface="Arial" panose="020B0604020202020204" pitchFamily="34" charset="0"/>
              </a:rPr>
              <a:t>. The goal is to build a model that can learn from this labeled data to make predictions or classifications on new, unseen data.</a:t>
            </a:r>
          </a:p>
          <a:p>
            <a:pPr algn="l"/>
            <a:endParaRPr lang="en-US" sz="800" b="0" i="0" dirty="0">
              <a:solidFill>
                <a:srgbClr val="2D3748"/>
              </a:solidFill>
              <a:effectLst/>
              <a:latin typeface="Arial" panose="020B0604020202020204" pitchFamily="34" charset="0"/>
              <a:cs typeface="Arial" panose="020B0604020202020204" pitchFamily="34" charset="0"/>
            </a:endParaRPr>
          </a:p>
          <a:p>
            <a:pPr algn="l"/>
            <a:r>
              <a:rPr lang="en-US" sz="2000" b="0" i="0" dirty="0">
                <a:solidFill>
                  <a:srgbClr val="2D3748"/>
                </a:solidFill>
                <a:effectLst/>
                <a:latin typeface="Arial" panose="020B0604020202020204" pitchFamily="34" charset="0"/>
                <a:cs typeface="Arial" panose="020B0604020202020204" pitchFamily="34" charset="0"/>
              </a:rPr>
              <a:t>The labeled data consists of input features  and the corresponding </a:t>
            </a:r>
            <a:r>
              <a:rPr lang="en-US" sz="2000" b="0" i="0">
                <a:solidFill>
                  <a:srgbClr val="2D3748"/>
                </a:solidFill>
                <a:effectLst/>
                <a:latin typeface="Arial" panose="020B0604020202020204" pitchFamily="34" charset="0"/>
                <a:cs typeface="Arial" panose="020B0604020202020204" pitchFamily="34" charset="0"/>
              </a:rPr>
              <a:t>output labels.</a:t>
            </a:r>
            <a:endParaRPr lang="en-US" sz="2000" b="0" i="0" dirty="0">
              <a:solidFill>
                <a:srgbClr val="2D374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373981"/>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C1001DAA-4745-90A0-020D-AD535B56CBBF}"/>
              </a:ext>
            </a:extLst>
          </p:cNvPr>
          <p:cNvSpPr txBox="1"/>
          <p:nvPr/>
        </p:nvSpPr>
        <p:spPr>
          <a:xfrm>
            <a:off x="191344" y="834965"/>
            <a:ext cx="11737304" cy="2862322"/>
          </a:xfrm>
          <a:prstGeom prst="rect">
            <a:avLst/>
          </a:prstGeom>
          <a:noFill/>
        </p:spPr>
        <p:txBody>
          <a:bodyPr wrap="square">
            <a:spAutoFit/>
          </a:bodyPr>
          <a:lstStyle/>
          <a:p>
            <a:pPr algn="l"/>
            <a:r>
              <a:rPr lang="en-US" sz="2000" b="1" i="0" dirty="0">
                <a:solidFill>
                  <a:srgbClr val="2D3748"/>
                </a:solidFill>
                <a:effectLst/>
                <a:latin typeface="Arial" panose="020B0604020202020204" pitchFamily="34" charset="0"/>
                <a:cs typeface="Arial" panose="020B0604020202020204" pitchFamily="34" charset="0"/>
              </a:rPr>
              <a:t>Medical Diagnosis</a:t>
            </a:r>
            <a:r>
              <a:rPr lang="en-US" sz="2000" b="0" i="0" dirty="0">
                <a:solidFill>
                  <a:srgbClr val="2D3748"/>
                </a:solidFill>
                <a:effectLst/>
                <a:latin typeface="Arial" panose="020B0604020202020204" pitchFamily="34" charset="0"/>
                <a:cs typeface="Arial" panose="020B0604020202020204" pitchFamily="34" charset="0"/>
              </a:rPr>
              <a:t>: Supervised algorithms are also used in the medical field for diagnosis purposes. It is done by using medical images and past labelled data with labels for disease conditions. With such a process, the machine can identify a disease for the new patients.</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Fraud Detection </a:t>
            </a:r>
            <a:r>
              <a:rPr lang="en-US" sz="2000" b="0" i="0" dirty="0">
                <a:solidFill>
                  <a:srgbClr val="2D3748"/>
                </a:solidFill>
                <a:effectLst/>
                <a:latin typeface="Arial" panose="020B0604020202020204" pitchFamily="34" charset="0"/>
                <a:cs typeface="Arial" panose="020B0604020202020204" pitchFamily="34" charset="0"/>
              </a:rPr>
              <a:t>- Supervised Learning algorithms are used for identifying fraud transactions, fraud customers, etc. It is done by using historic data to identify the patterns that can lead to possible fraud.</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Spam detection </a:t>
            </a:r>
            <a:r>
              <a:rPr lang="en-US" sz="2000" b="0" i="0" dirty="0">
                <a:solidFill>
                  <a:srgbClr val="2D3748"/>
                </a:solidFill>
                <a:effectLst/>
                <a:latin typeface="Arial" panose="020B0604020202020204" pitchFamily="34" charset="0"/>
                <a:cs typeface="Arial" panose="020B0604020202020204" pitchFamily="34" charset="0"/>
              </a:rPr>
              <a:t>- In spam detection &amp; filtering algorithms are used. These algorithms classify an email as spam or not spam. The spam emails are sent to the spam folder.</a:t>
            </a:r>
          </a:p>
        </p:txBody>
      </p:sp>
    </p:spTree>
    <p:extLst>
      <p:ext uri="{BB962C8B-B14F-4D97-AF65-F5344CB8AC3E}">
        <p14:creationId xmlns:p14="http://schemas.microsoft.com/office/powerpoint/2010/main" val="3761250937"/>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Unsupervised Learning</a:t>
            </a:r>
            <a:endParaRPr lang="en-IN" sz="3200" i="1" dirty="0">
              <a:solidFill>
                <a:srgbClr val="FF9900"/>
              </a:solidFill>
              <a:latin typeface="Arial" pitchFamily="34" charset="0"/>
              <a:cs typeface="Arial" pitchFamily="34" charset="0"/>
            </a:endParaRPr>
          </a:p>
        </p:txBody>
      </p:sp>
      <p:pic>
        <p:nvPicPr>
          <p:cNvPr id="2050" name="Picture 2" descr="Unsupervised Learning">
            <a:extLst>
              <a:ext uri="{FF2B5EF4-FFF2-40B4-BE49-F238E27FC236}">
                <a16:creationId xmlns:a16="http://schemas.microsoft.com/office/drawing/2014/main" id="{7E51A808-249E-665C-E076-AB08CEB32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1986667"/>
            <a:ext cx="6412200" cy="45463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63E81-36AD-9FD2-AA77-B0E75D9E17FA}"/>
              </a:ext>
            </a:extLst>
          </p:cNvPr>
          <p:cNvSpPr txBox="1"/>
          <p:nvPr/>
        </p:nvSpPr>
        <p:spPr>
          <a:xfrm>
            <a:off x="335360" y="829161"/>
            <a:ext cx="11308744" cy="1015663"/>
          </a:xfrm>
          <a:prstGeom prst="rect">
            <a:avLst/>
          </a:prstGeom>
          <a:noFill/>
        </p:spPr>
        <p:txBody>
          <a:bodyPr wrap="square">
            <a:spAutoFit/>
          </a:bodyPr>
          <a:lstStyle/>
          <a:p>
            <a:r>
              <a:rPr lang="en-US" sz="2000" b="0" i="0" dirty="0">
                <a:solidFill>
                  <a:srgbClr val="2D3748"/>
                </a:solidFill>
                <a:effectLst/>
                <a:latin typeface="Arial" panose="020B0604020202020204" pitchFamily="34" charset="0"/>
                <a:cs typeface="Arial" panose="020B0604020202020204" pitchFamily="34" charset="0"/>
              </a:rPr>
              <a:t>Unsupervised learning is a type of machine learning where the algorithm learns from unlabeled data without any predefined outputs or target variables. The unsupervised learning finds patterns, similarities, or groupings within the data to get insights and make data-driven decisions.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74630"/>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8299226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mongosh.exe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608418218"/>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2232184393"/>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474326241"/>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a:effectLst/>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
        <p:nvSpPr>
          <p:cNvPr id="4" name="Rectangle 3"/>
          <p:cNvSpPr/>
          <p:nvPr/>
        </p:nvSpPr>
        <p:spPr>
          <a:xfrm>
            <a:off x="191344" y="980728"/>
            <a:ext cx="6468437" cy="338554"/>
          </a:xfrm>
          <a:prstGeom prst="rect">
            <a:avLst/>
          </a:prstGeom>
        </p:spPr>
        <p:txBody>
          <a:bodyPr wrap="none">
            <a:spAutoFit/>
          </a:bodyPr>
          <a:lstStyle/>
          <a:p>
            <a:r>
              <a:rPr lang="en-IN" sz="1600" dirty="0">
                <a:latin typeface="Consolas" panose="020B0609020204030204" pitchFamily="49" charset="0"/>
              </a:rPr>
              <a:t>C:\Users\Admin\Desktop\JS&gt; cls;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.\app.js OR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t>
            </a:r>
          </a:p>
        </p:txBody>
      </p:sp>
      <p:sp>
        <p:nvSpPr>
          <p:cNvPr id="6" name="Rectangle 5"/>
          <p:cNvSpPr/>
          <p:nvPr/>
        </p:nvSpPr>
        <p:spPr>
          <a:xfrm>
            <a:off x="9768408" y="188640"/>
            <a:ext cx="1980029" cy="584775"/>
          </a:xfrm>
          <a:prstGeom prst="rect">
            <a:avLst/>
          </a:prstGeom>
        </p:spPr>
        <p:txBody>
          <a:bodyPr wrap="none">
            <a:spAutoFit/>
          </a:bodyPr>
          <a:lstStyle/>
          <a:p>
            <a:r>
              <a:rPr lang="en-IN" sz="1600" i="1" dirty="0">
                <a:solidFill>
                  <a:srgbClr val="9966B8"/>
                </a:solidFill>
                <a:latin typeface="Consolas" panose="020B0609020204030204" pitchFamily="49" charset="0"/>
              </a:rPr>
              <a:t>package.json</a:t>
            </a:r>
          </a:p>
          <a:p>
            <a:r>
              <a:rPr lang="en-IN" sz="1600" i="1" dirty="0">
                <a:solidFill>
                  <a:srgbClr val="9966B8"/>
                </a:solidFill>
                <a:latin typeface="Consolas" panose="020B0609020204030204" pitchFamily="49" charset="0"/>
              </a:rPr>
              <a:t>"main"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"app.js"</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99296393"/>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0511365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600" dirty="0">
                          <a:latin typeface="Source Code Pro" panose="020B0509030403020204" pitchFamily="49" charset="0"/>
                          <a:ea typeface="Source Code Pro" panose="020B0509030403020204" pitchFamily="49" charset="0"/>
                        </a:rPr>
                        <a:t>Write a program to import movies.csv file using Node.js</a:t>
                      </a:r>
                      <a:endParaRPr lang="en-IN" sz="16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movie.csv collection</a:t>
            </a:r>
          </a:p>
        </p:txBody>
      </p:sp>
      <p:sp>
        <p:nvSpPr>
          <p:cNvPr id="11" name="Rectangle 10"/>
          <p:cNvSpPr/>
          <p:nvPr/>
        </p:nvSpPr>
        <p:spPr>
          <a:xfrm>
            <a:off x="287084" y="1327988"/>
            <a:ext cx="11639716" cy="26161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exec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child_process</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DDBB88"/>
                </a:solidFill>
                <a:latin typeface="Consolas" panose="020B0609020204030204" pitchFamily="49" charset="0"/>
              </a:rPr>
              <a:t>exec</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'mongoimport --host=192.168.100.91 --port=27017 --db="db1" --collection="movies" --type="csv" </a:t>
            </a:r>
          </a:p>
          <a:p>
            <a:r>
              <a:rPr lang="en-IN" sz="1600" dirty="0">
                <a:solidFill>
                  <a:srgbClr val="22AA44"/>
                </a:solidFill>
                <a:latin typeface="Consolas" panose="020B0609020204030204" pitchFamily="49" charset="0"/>
              </a:rPr>
              <a:t>      --file="C:/data/movie.csv" --headerline'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"Some error occurred"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 documents imported!"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9871111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&lt;</a:t>
            </a:r>
            <a:r>
              <a:rPr lang="en-US" dirty="0">
                <a:solidFill>
                  <a:srgbClr val="4D0AF4"/>
                </a:solidFill>
                <a:latin typeface="Source Code Pro" panose="020B0509030403020204" pitchFamily="49" charset="0"/>
                <a:ea typeface="Source Code Pro" panose="020B0509030403020204" pitchFamily="49" charset="0"/>
              </a:rPr>
              <a:t>valueN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&lt;</a:t>
            </a:r>
            <a:r>
              <a:rPr lang="en-US" dirty="0">
                <a:solidFill>
                  <a:srgbClr val="4D0AF4"/>
                </a:solidFill>
                <a:latin typeface="Source Code Pro" panose="020B0509030403020204" pitchFamily="49" charset="0"/>
                <a:ea typeface="Source Code Pro" panose="020B0509030403020204" pitchFamily="49" charset="0"/>
              </a:rPr>
              <a:t>valueN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Tree>
    <p:extLst>
      <p:ext uri="{BB962C8B-B14F-4D97-AF65-F5344CB8AC3E}">
        <p14:creationId xmlns:p14="http://schemas.microsoft.com/office/powerpoint/2010/main" val="201702640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29318661"/>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a:t>
            </a:r>
          </a:p>
        </p:txBody>
      </p:sp>
      <p:sp>
        <p:nvSpPr>
          <p:cNvPr id="2" name="Rectangle 1"/>
          <p:cNvSpPr/>
          <p:nvPr/>
        </p:nvSpPr>
        <p:spPr>
          <a:xfrm>
            <a:off x="262800" y="1302213"/>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"employee"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86197085"/>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86325373"/>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create collection “doctor” with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capped</a:t>
                      </a:r>
                      <a:r>
                        <a:rPr lang="en-US" dirty="0">
                          <a:latin typeface="Source Code Pro" panose="020B0509030403020204" pitchFamily="49" charset="0"/>
                          <a:ea typeface="Source Code Pro" panose="020B0509030403020204" pitchFamily="49" charset="0"/>
                        </a:rPr>
                        <a:t>,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size</a:t>
                      </a:r>
                      <a:r>
                        <a:rPr lang="en-US" dirty="0">
                          <a:latin typeface="Source Code Pro" panose="020B0509030403020204" pitchFamily="49" charset="0"/>
                          <a:ea typeface="Source Code Pro" panose="020B0509030403020204" pitchFamily="49" charset="0"/>
                        </a:rPr>
                        <a:t>, and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max</a:t>
                      </a:r>
                      <a:r>
                        <a:rPr lang="en-US" dirty="0">
                          <a:latin typeface="Source Code Pro" panose="020B0509030403020204" pitchFamily="49" charset="0"/>
                          <a:ea typeface="Source Code Pro" panose="020B0509030403020204" pitchFamily="49" charset="0"/>
                        </a:rPr>
                        <a:t> using Node.js</a:t>
                      </a:r>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capped collection</a:t>
            </a:r>
          </a:p>
        </p:txBody>
      </p:sp>
      <p:sp>
        <p:nvSpPr>
          <p:cNvPr id="2" name="Rectangle 1"/>
          <p:cNvSpPr/>
          <p:nvPr/>
        </p:nvSpPr>
        <p:spPr>
          <a:xfrm>
            <a:off x="262800" y="1556792"/>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"doctor"</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capped</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size</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100</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max</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282217072"/>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5271264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print all the collection from ‘db1’ database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a:t>
            </a:r>
          </a:p>
        </p:txBody>
      </p:sp>
      <p:sp>
        <p:nvSpPr>
          <p:cNvPr id="2" name="Rectangle 1"/>
          <p:cNvSpPr/>
          <p:nvPr/>
        </p:nvSpPr>
        <p:spPr>
          <a:xfrm>
            <a:off x="262800" y="1328276"/>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841730785"/>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print all the collection from ‘db1’ database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 using Array()</a:t>
            </a:r>
          </a:p>
        </p:txBody>
      </p:sp>
      <p:sp>
        <p:nvSpPr>
          <p:cNvPr id="7" name="Rectangle 6"/>
          <p:cNvSpPr/>
          <p:nvPr/>
        </p:nvSpPr>
        <p:spPr>
          <a:xfrm>
            <a:off x="262800" y="1282690"/>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dirty="0" err="1">
                <a:solidFill>
                  <a:srgbClr val="6688CC"/>
                </a:solidFill>
                <a:latin typeface="Consolas" panose="020B0609020204030204" pitchFamily="49" charset="0"/>
              </a:rPr>
              <a:t>arr.</a:t>
            </a:r>
            <a:r>
              <a:rPr lang="en-IN" sz="1600" dirty="0" err="1">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94069984"/>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00" y="728112"/>
            <a:ext cx="11664000" cy="550920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B4372CF0-2526-B072-2AA0-5AC33279FF03}"/>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of) loops</a:t>
            </a:r>
          </a:p>
        </p:txBody>
      </p:sp>
    </p:spTree>
    <p:extLst>
      <p:ext uri="{BB962C8B-B14F-4D97-AF65-F5344CB8AC3E}">
        <p14:creationId xmlns:p14="http://schemas.microsoft.com/office/powerpoint/2010/main" val="1580159735"/>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00" y="727200"/>
            <a:ext cx="11664000" cy="600164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p>
          <a:p>
            <a:r>
              <a:rPr lang="en-IN" sz="1600">
                <a:solidFill>
                  <a:srgbClr val="6688CC"/>
                </a:solidFill>
                <a:latin typeface="Consolas" panose="020B0609020204030204" pitchFamily="49" charset="0"/>
              </a:rPr>
              <a:t>	arr</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forEach</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value</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index</a:t>
            </a:r>
            <a:r>
              <a:rPr lang="en-IN" sz="1600" dirty="0">
                <a:solidFill>
                  <a:srgbClr val="6688CC"/>
                </a:solidFill>
                <a:latin typeface="Consolas" panose="020B0609020204030204" pitchFamily="49" charset="0"/>
              </a:rPr>
              <a:t>) </a:t>
            </a:r>
            <a:r>
              <a:rPr lang="en-IN" sz="1600" dirty="0">
                <a:latin typeface="Consolas" panose="020B0609020204030204" pitchFamily="49" charset="0"/>
              </a:rPr>
              <a:t>=&gt;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index</a:t>
            </a:r>
            <a:r>
              <a:rPr lang="en-IN" sz="1600" dirty="0">
                <a:solidFill>
                  <a:srgbClr val="6688CC"/>
                </a:solidFill>
                <a:latin typeface="Consolas" panose="020B0609020204030204" pitchFamily="49" charset="0"/>
              </a:rPr>
              <a:t> + </a:t>
            </a:r>
            <a:r>
              <a:rPr lang="en-IN" sz="1600" i="1" dirty="0">
                <a:solidFill>
                  <a:srgbClr val="9966B8"/>
                </a:solidFill>
                <a:latin typeface="Consolas" panose="020B0609020204030204" pitchFamily="49" charset="0"/>
              </a:rPr>
              <a:t>value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EE51D9F0-FD26-1DC7-3730-1E76CE116E61}"/>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array.forEach() loops</a:t>
            </a:r>
          </a:p>
        </p:txBody>
      </p:sp>
    </p:spTree>
    <p:extLst>
      <p:ext uri="{BB962C8B-B14F-4D97-AF65-F5344CB8AC3E}">
        <p14:creationId xmlns:p14="http://schemas.microsoft.com/office/powerpoint/2010/main" val="1001200161"/>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00" y="727200"/>
            <a:ext cx="11664000" cy="590931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for</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key </a:t>
            </a:r>
            <a:r>
              <a:rPr lang="en-IN" sz="1600" dirty="0">
                <a:solidFill>
                  <a:srgbClr val="225588"/>
                </a:solidFill>
                <a:latin typeface="Consolas" panose="020B0609020204030204" pitchFamily="49" charset="0"/>
              </a:rPr>
              <a:t>in</a:t>
            </a:r>
            <a:r>
              <a:rPr lang="en-IN" sz="1600" dirty="0">
                <a:solidFill>
                  <a:srgbClr val="6688CC"/>
                </a:solidFill>
                <a:latin typeface="Consolas" panose="020B0609020204030204" pitchFamily="49" charset="0"/>
              </a:rPr>
              <a:t> arr)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(arr[key];);</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8E82580C-5F05-112D-139E-919EC861525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in) loops</a:t>
            </a:r>
          </a:p>
        </p:txBody>
      </p:sp>
    </p:spTree>
    <p:extLst>
      <p:ext uri="{BB962C8B-B14F-4D97-AF65-F5344CB8AC3E}">
        <p14:creationId xmlns:p14="http://schemas.microsoft.com/office/powerpoint/2010/main" val="1274991510"/>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92613853"/>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create collection and add new document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 and add new document</a:t>
            </a:r>
          </a:p>
        </p:txBody>
      </p:sp>
      <p:sp>
        <p:nvSpPr>
          <p:cNvPr id="3" name="Rectangle 2"/>
          <p:cNvSpPr/>
          <p:nvPr/>
        </p:nvSpPr>
        <p:spPr>
          <a:xfrm>
            <a:off x="262800" y="1354698"/>
            <a:ext cx="11664000" cy="446276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ename:</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012322642"/>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507528065"/>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rename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renameCollection()</a:t>
            </a:r>
          </a:p>
        </p:txBody>
      </p:sp>
      <p:sp>
        <p:nvSpPr>
          <p:cNvPr id="3" name="Rectangle 2"/>
          <p:cNvSpPr/>
          <p:nvPr/>
        </p:nvSpPr>
        <p:spPr>
          <a:xfrm>
            <a:off x="262800" y="1340768"/>
            <a:ext cx="11664000" cy="421653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rename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"newPerson"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79769465"/>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87649943"/>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drop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dropCollection()</a:t>
            </a:r>
          </a:p>
        </p:txBody>
      </p:sp>
      <p:sp>
        <p:nvSpPr>
          <p:cNvPr id="2" name="Rectangle 1"/>
          <p:cNvSpPr/>
          <p:nvPr/>
        </p:nvSpPr>
        <p:spPr>
          <a:xfrm>
            <a:off x="262800" y="1340768"/>
            <a:ext cx="11664000" cy="421653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drop</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0896486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9742555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insert single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
        <p:nvSpPr>
          <p:cNvPr id="2" name="Rectangle 1"/>
          <p:cNvSpPr/>
          <p:nvPr/>
        </p:nvSpPr>
        <p:spPr>
          <a:xfrm>
            <a:off x="262800" y="1340768"/>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"Single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error</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p:txBody>
      </p:sp>
    </p:spTree>
    <p:extLst>
      <p:ext uri="{BB962C8B-B14F-4D97-AF65-F5344CB8AC3E}">
        <p14:creationId xmlns:p14="http://schemas.microsoft.com/office/powerpoint/2010/main" val="2698352175"/>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904004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119336" y="1568981"/>
            <a:ext cx="11953328"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         </a:t>
            </a:r>
          </a:p>
          <a:p>
            <a:r>
              <a:rPr lang="en-IN" sz="1600" i="1" dirty="0">
                <a:solidFill>
                  <a:srgbClr val="9966B8"/>
                </a:solidFill>
                <a:latin typeface="Consolas" panose="020B0609020204030204" pitchFamily="49" charset="0"/>
              </a:rPr>
              <a:t>        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Tree>
    <p:extLst>
      <p:ext uri="{BB962C8B-B14F-4D97-AF65-F5344CB8AC3E}">
        <p14:creationId xmlns:p14="http://schemas.microsoft.com/office/powerpoint/2010/main" val="4133811798"/>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176516456"/>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 </a:t>
                      </a:r>
                      <a:r>
                        <a:rPr lang="en-US" dirty="0">
                          <a:solidFill>
                            <a:srgbClr val="FF0000"/>
                          </a:solidFill>
                          <a:latin typeface="Source Code Pro" panose="020B0509030403020204" pitchFamily="49" charset="0"/>
                          <a:ea typeface="Source Code Pro" panose="020B0509030403020204" pitchFamily="49" charset="0"/>
                        </a:rPr>
                        <a:t>Note:- _id must be auto generated max() + 1</a:t>
                      </a:r>
                      <a:endParaRPr lang="en-IN" dirty="0">
                        <a:solidFill>
                          <a:srgbClr val="FF0000"/>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119336" y="1484784"/>
            <a:ext cx="11953328" cy="530914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$group</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null</a:t>
            </a:r>
            <a:r>
              <a:rPr lang="en-IN" sz="1600" dirty="0">
                <a:solidFill>
                  <a:srgbClr val="6688CC"/>
                </a:solidFill>
                <a:latin typeface="Consolas" panose="020B0609020204030204" pitchFamily="49" charset="0"/>
              </a:rPr>
              <a:t>, x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$max</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"$_id" </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doc.x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 cnt,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Tree>
    <p:extLst>
      <p:ext uri="{BB962C8B-B14F-4D97-AF65-F5344CB8AC3E}">
        <p14:creationId xmlns:p14="http://schemas.microsoft.com/office/powerpoint/2010/main" val="3618012095"/>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18617854"/>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 } ) using arrow function</a:t>
            </a:r>
          </a:p>
        </p:txBody>
      </p:sp>
      <p:sp>
        <p:nvSpPr>
          <p:cNvPr id="3" name="Rectangle 2"/>
          <p:cNvSpPr/>
          <p:nvPr/>
        </p:nvSpPr>
        <p:spPr>
          <a:xfrm>
            <a:off x="119336" y="1556792"/>
            <a:ext cx="11881320" cy="457048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i="1" dirty="0">
              <a:solidFill>
                <a:srgbClr val="9966B8"/>
              </a:solidFill>
              <a:latin typeface="Consolas" panose="020B0609020204030204" pitchFamily="49" charset="0"/>
            </a:endParaRP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85682509"/>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9964395"/>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insert multiple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insertMany([  { }, { } ])</a:t>
            </a:r>
          </a:p>
        </p:txBody>
      </p:sp>
      <p:sp>
        <p:nvSpPr>
          <p:cNvPr id="3" name="Rectangle 2"/>
          <p:cNvSpPr/>
          <p:nvPr/>
        </p:nvSpPr>
        <p:spPr>
          <a:xfrm>
            <a:off x="262800" y="1340768"/>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insertMany</a:t>
            </a:r>
            <a:r>
              <a:rPr lang="en-IN" sz="1600" dirty="0">
                <a:solidFill>
                  <a:srgbClr val="6688CC"/>
                </a:solidFill>
                <a:latin typeface="Consolas" panose="020B0609020204030204" pitchFamily="49" charset="0"/>
              </a:rPr>
              <a:t>([{_id: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"Trishul"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"Multiple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error</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66529896"/>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a:t>
            </a:r>
          </a:p>
        </p:txBody>
      </p:sp>
      <p:sp>
        <p:nvSpPr>
          <p:cNvPr id="3" name="Rectangle 2"/>
          <p:cNvSpPr/>
          <p:nvPr/>
        </p:nvSpPr>
        <p:spPr>
          <a:xfrm>
            <a:off x="262800" y="1591047"/>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graphicFrame>
        <p:nvGraphicFramePr>
          <p:cNvPr id="8"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24982691"/>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Tree>
    <p:extLst>
      <p:ext uri="{BB962C8B-B14F-4D97-AF65-F5344CB8AC3E}">
        <p14:creationId xmlns:p14="http://schemas.microsoft.com/office/powerpoint/2010/main" val="2077455847"/>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give alias name to movie_title field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projection })</a:t>
            </a:r>
          </a:p>
        </p:txBody>
      </p:sp>
      <p:sp>
        <p:nvSpPr>
          <p:cNvPr id="2" name="Rectangle 1"/>
          <p:cNvSpPr/>
          <p:nvPr/>
        </p:nvSpPr>
        <p:spPr>
          <a:xfrm>
            <a:off x="262800" y="1580594"/>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661006847"/>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runtime collectionName and fieldNames</a:t>
            </a:r>
          </a:p>
        </p:txBody>
      </p:sp>
      <p:sp>
        <p:nvSpPr>
          <p:cNvPr id="3" name="Rectangle 2"/>
          <p:cNvSpPr/>
          <p:nvPr/>
        </p:nvSpPr>
        <p:spPr>
          <a:xfrm>
            <a:off x="262800" y="692696"/>
            <a:ext cx="11664000" cy="563231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_collectionName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_query</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_fieldList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i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_collectionName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i.</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_query</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_fieldList</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endParaRPr lang="en-IN" sz="1600" dirty="0">
              <a:solidFill>
                <a:srgbClr val="DDBB88"/>
              </a:solidFill>
              <a:latin typeface="Consolas" panose="020B0609020204030204" pitchFamily="49" charset="0"/>
            </a:endParaRP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 { 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69610173"/>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).filter( { query } ).project( { fieldList } )</a:t>
            </a:r>
          </a:p>
        </p:txBody>
      </p:sp>
      <p:sp>
        <p:nvSpPr>
          <p:cNvPr id="3" name="Rectangle 2"/>
          <p:cNvSpPr/>
          <p:nvPr/>
        </p:nvSpPr>
        <p:spPr>
          <a:xfrm>
            <a:off x="262800" y="881419"/>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filter</a:t>
            </a:r>
            <a:r>
              <a:rPr lang="en-IN" sz="1600" dirty="0">
                <a:solidFill>
                  <a:srgbClr val="6688CC"/>
                </a:solidFill>
                <a:latin typeface="Consolas" panose="020B0609020204030204" pitchFamily="49" charset="0"/>
              </a:rPr>
              <a:t>({language: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language: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02144776"/>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3467857"/>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whose</a:t>
                      </a:r>
                      <a:r>
                        <a:rPr lang="en-US" baseline="0" dirty="0">
                          <a:latin typeface="Source Code Pro" panose="020B0509030403020204" pitchFamily="49" charset="0"/>
                          <a:ea typeface="Source Code Pro" panose="020B0509030403020204" pitchFamily="49" charset="0"/>
                        </a:rPr>
                        <a:t> genres starts with a letter ‘H’</a:t>
                      </a:r>
                      <a:r>
                        <a:rPr lang="en-US" dirty="0">
                          <a:latin typeface="Source Code Pro" panose="020B0509030403020204" pitchFamily="49" charset="0"/>
                          <a:ea typeface="Source Code Pro" panose="020B0509030403020204" pitchFamily="49" charset="0"/>
                        </a:rPr>
                        <a:t> and give alias name</a:t>
                      </a:r>
                      <a:r>
                        <a:rPr lang="en-US" baseline="0" dirty="0">
                          <a:latin typeface="Source Code Pro" panose="020B0509030403020204" pitchFamily="49" charset="0"/>
                          <a:ea typeface="Source Code Pro" panose="020B0509030403020204" pitchFamily="49" charset="0"/>
                        </a:rPr>
                        <a:t> to movie_title field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like</a:t>
            </a:r>
          </a:p>
        </p:txBody>
      </p:sp>
      <p:sp>
        <p:nvSpPr>
          <p:cNvPr id="3" name="Rectangle 2"/>
          <p:cNvSpPr/>
          <p:nvPr/>
        </p:nvSpPr>
        <p:spPr>
          <a:xfrm>
            <a:off x="262800" y="1340768"/>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a:t>
            </a:r>
            <a:r>
              <a:rPr lang="en-IN" sz="1600" dirty="0">
                <a:solidFill>
                  <a:srgbClr val="6688CC"/>
                </a:solidFill>
                <a:latin typeface="Consolas" panose="020B0609020204030204" pitchFamily="49" charset="0"/>
              </a:rPr>
              <a:t> },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49929166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1415480" y="4510861"/>
            <a:ext cx="9252520" cy="2031325"/>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$or</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sal</a:t>
            </a:r>
            <a:r>
              <a:rPr lang="en-IN">
                <a:latin typeface="Source Code Pro" panose="020B0509030403020204"/>
                <a:ea typeface="Source Code Pro" panose="020B0509030403020204" pitchFamily="49" charset="0"/>
                <a:cs typeface="Calibri" panose="020F0502020204030204" pitchFamily="34" charset="0"/>
              </a:rPr>
              <a:t>: </a:t>
            </a:r>
            <a:r>
              <a:rPr lang="en-IN">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a:solidFill>
                  <a:srgbClr val="B22251"/>
                </a:solidFill>
                <a:latin typeface="Source Code Pro" panose="020B0509030403020204"/>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gt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a:ea typeface="Source Code Pro" panose="020B0509030403020204" pitchFamily="49" charset="0"/>
              </a:rPr>
              <a:t>3000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rPr>
              <a:t>JOB: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$in</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rPr>
              <a:t>, job: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04804297"/>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$exists</a:t>
            </a:r>
          </a:p>
        </p:txBody>
      </p:sp>
      <p:sp>
        <p:nvSpPr>
          <p:cNvPr id="3" name="Rectangle 2"/>
          <p:cNvSpPr/>
          <p:nvPr/>
        </p:nvSpPr>
        <p:spPr>
          <a:xfrm>
            <a:off x="262800" y="764704"/>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"emp"</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phone: { </a:t>
            </a:r>
            <a:r>
              <a:rPr lang="en-IN" sz="1600" b="0" i="1" dirty="0">
                <a:solidFill>
                  <a:srgbClr val="FB9A4B"/>
                </a:solidFill>
                <a:effectLst/>
                <a:latin typeface="Consolas" panose="020B0609020204030204" pitchFamily="49" charset="0"/>
              </a:rPr>
              <a:t>$exists</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513183360"/>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8000186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from the ‘movies’ collection whose color = ‘Eastman’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({color:</a:t>
            </a:r>
            <a:r>
              <a:rPr lang="en-IN" sz="1600" dirty="0">
                <a:solidFill>
                  <a:srgbClr val="22AA44"/>
                </a:solidFill>
                <a:latin typeface="Consolas" panose="020B0609020204030204" pitchFamily="49" charset="0"/>
              </a:rPr>
              <a:t>'Eastman'</a:t>
            </a:r>
            <a:r>
              <a:rPr lang="en-IN" sz="1600" dirty="0">
                <a:solidFill>
                  <a:srgbClr val="6688CC"/>
                </a:solidFill>
                <a:latin typeface="Consolas" panose="020B0609020204030204" pitchFamily="49" charset="0"/>
              </a:rPr>
              <a:t>, 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"Comedy"</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language: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a:t>
            </a:r>
          </a:p>
        </p:txBody>
      </p:sp>
    </p:spTree>
    <p:extLst>
      <p:ext uri="{BB962C8B-B14F-4D97-AF65-F5344CB8AC3E}">
        <p14:creationId xmlns:p14="http://schemas.microsoft.com/office/powerpoint/2010/main" val="3099371511"/>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3" name="Rectangle 2"/>
          <p:cNvSpPr/>
          <p:nvPr/>
        </p:nvSpPr>
        <p:spPr>
          <a:xfrm>
            <a:off x="262800" y="893033"/>
            <a:ext cx="11664000" cy="563231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8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B22251"/>
                </a:solidFill>
                <a:latin typeface="Consolas" panose="020B0609020204030204" pitchFamily="49" charset="0"/>
              </a:rPr>
              <a:t>query</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B22251"/>
                </a:solidFill>
                <a:latin typeface="Consolas" panose="020B0609020204030204" pitchFamily="49" charset="0"/>
              </a:rPr>
              <a:t>fieldList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dirty="0">
                <a:solidFill>
                  <a:srgbClr val="B22251"/>
                </a:solidFill>
                <a:latin typeface="Consolas" panose="020B0609020204030204" pitchFamily="49" charset="0"/>
              </a:rPr>
              <a:t>query</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a:t>
            </a:r>
            <a:r>
              <a:rPr lang="en-IN" sz="1600" dirty="0">
                <a:solidFill>
                  <a:srgbClr val="B22251"/>
                </a:solidFill>
                <a:latin typeface="Consolas" panose="020B0609020204030204" pitchFamily="49" charset="0"/>
              </a:rPr>
              <a:t>fieldList</a:t>
            </a:r>
            <a:r>
              <a:rPr lang="en-IN" sz="1600" dirty="0">
                <a:solidFill>
                  <a:srgbClr val="6688CC"/>
                </a:solidFill>
                <a:latin typeface="Consolas" panose="020B0609020204030204" pitchFamily="49" charset="0"/>
              </a:rPr>
              <a:t>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32243334"/>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2" name="Rectangle 1"/>
          <p:cNvSpPr/>
          <p:nvPr/>
        </p:nvSpPr>
        <p:spPr>
          <a:xfrm>
            <a:off x="262800" y="852383"/>
            <a:ext cx="11664000" cy="600164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query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$and</a:t>
            </a:r>
            <a:r>
              <a:rPr lang="en-IN" sz="1600" dirty="0">
                <a:solidFill>
                  <a:srgbClr val="6688CC"/>
                </a:solidFill>
                <a:latin typeface="Consolas" panose="020B0609020204030204" pitchFamily="49" charset="0"/>
              </a:rPr>
              <a:t>:[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 { 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a:t>
            </a:r>
          </a:p>
          <a:p>
            <a:pPr marL="901700" indent="-901700"/>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fieldList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pPr marL="901700" indent="-901700"/>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(query,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:fieldList});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544397604"/>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22019441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nth-document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find().skip{ m.countDocuments() – param }</a:t>
            </a:r>
          </a:p>
        </p:txBody>
      </p:sp>
      <p:sp>
        <p:nvSpPr>
          <p:cNvPr id="3" name="Rectangle 2"/>
          <p:cNvSpPr/>
          <p:nvPr/>
        </p:nvSpPr>
        <p:spPr>
          <a:xfrm>
            <a:off x="262800" y="1324500"/>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skip</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countDocuments</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(doc.ename, doc.job, doc.sal);</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256340669"/>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give alias name to movie_title field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findOne( {  }, { projection })</a:t>
            </a:r>
          </a:p>
        </p:txBody>
      </p:sp>
      <p:sp>
        <p:nvSpPr>
          <p:cNvPr id="3" name="Rectangle 2"/>
          <p:cNvSpPr/>
          <p:nvPr/>
        </p:nvSpPr>
        <p:spPr>
          <a:xfrm>
            <a:off x="262800" y="1568981"/>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findOne</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(cursor);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91892340"/>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90882152"/>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display all documents from ‘movies’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
        <p:nvSpPr>
          <p:cNvPr id="7" name="Rectangle 6"/>
          <p:cNvSpPr/>
          <p:nvPr/>
        </p:nvSpPr>
        <p:spPr>
          <a:xfrm>
            <a:off x="262800" y="1312887"/>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(doc.movie_title);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51653871"/>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documents from every collection in the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278914"/>
            <a:ext cx="11664000" cy="567847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3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cursor1)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cursor2)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Tree>
    <p:extLst>
      <p:ext uri="{BB962C8B-B14F-4D97-AF65-F5344CB8AC3E}">
        <p14:creationId xmlns:p14="http://schemas.microsoft.com/office/powerpoint/2010/main" val="2795257301"/>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47932540"/>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using aggregate method from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262800" y="1371247"/>
            <a:ext cx="11664000" cy="53707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5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(doc._id, doc.relese, doc.color, doc.director, doc.movie_title, doc.genres, doc.gross);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400" dirty="0">
                <a:solidFill>
                  <a:srgbClr val="DDBB88"/>
                </a:solidFill>
                <a:latin typeface="Consolas" panose="020B0609020204030204" pitchFamily="49" charset="0"/>
              </a:rPr>
              <a:t>run</a:t>
            </a:r>
            <a:r>
              <a:rPr lang="en-IN" sz="1400" dirty="0">
                <a:solidFill>
                  <a:srgbClr val="6688CC"/>
                </a:solidFill>
                <a:latin typeface="Consolas" panose="020B0609020204030204" pitchFamily="49" charset="0"/>
              </a:rPr>
              <a:t>();</a:t>
            </a:r>
            <a:endParaRPr lang="en-IN" sz="14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$project } ])</a:t>
            </a:r>
          </a:p>
        </p:txBody>
      </p:sp>
    </p:spTree>
    <p:extLst>
      <p:ext uri="{BB962C8B-B14F-4D97-AF65-F5344CB8AC3E}">
        <p14:creationId xmlns:p14="http://schemas.microsoft.com/office/powerpoint/2010/main" val="3886329685"/>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{$match} ]) with await cursor.hasNext() == true </a:t>
            </a:r>
          </a:p>
        </p:txBody>
      </p:sp>
      <p:sp>
        <p:nvSpPr>
          <p:cNvPr id="3" name="Rectangle 2"/>
          <p:cNvSpPr/>
          <p:nvPr/>
        </p:nvSpPr>
        <p:spPr>
          <a:xfrm>
            <a:off x="262800" y="908720"/>
            <a:ext cx="11664000" cy="594008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cursor.</a:t>
            </a:r>
            <a:r>
              <a:rPr lang="en-IN" sz="1600" dirty="0">
                <a:solidFill>
                  <a:srgbClr val="DDBB88"/>
                </a:solidFill>
                <a:latin typeface="Consolas" panose="020B0609020204030204" pitchFamily="49" charset="0"/>
              </a:rPr>
              <a:t>hasNext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"No documents found..."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56059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a:t>
            </a:r>
            <a:r>
              <a:rPr lang="en-US" dirty="0">
                <a:solidFill>
                  <a:srgbClr val="4D0AF4"/>
                </a:solidFill>
                <a:latin typeface="Source Code Pro" panose="020B0509030403020204" pitchFamily="49" charset="0"/>
                <a:ea typeface="Source Code Pro" panose="020B0509030403020204" pitchFamily="49" charset="0"/>
              </a:rPr>
              <a:t>expr1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&lt;</a:t>
            </a:r>
            <a:r>
              <a:rPr lang="en-US" dirty="0">
                <a:solidFill>
                  <a:srgbClr val="4D0AF4"/>
                </a:solidFill>
                <a:latin typeface="Source Code Pro" panose="020B0509030403020204" pitchFamily="49" charset="0"/>
                <a:ea typeface="Source Code Pro" panose="020B0509030403020204" pitchFamily="49" charset="0"/>
              </a:rPr>
              <a:t>expr2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 { &lt;</a:t>
            </a:r>
            <a:r>
              <a:rPr lang="en-US" dirty="0">
                <a:solidFill>
                  <a:srgbClr val="4D0AF4"/>
                </a:solidFill>
                <a:latin typeface="Source Code Pro" panose="020B0509030403020204" pitchFamily="49" charset="0"/>
                <a:ea typeface="Source Code Pro" panose="020B0509030403020204" pitchFamily="49" charset="0"/>
              </a:rPr>
              <a:t>exprN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a:t>
            </a:r>
            <a:r>
              <a:rPr lang="en-US" dirty="0">
                <a:solidFill>
                  <a:srgbClr val="4D0AF4"/>
                </a:solidFill>
                <a:latin typeface="Source Code Pro" panose="020B0509030403020204" pitchFamily="49" charset="0"/>
                <a:ea typeface="Source Code Pro" panose="020B0509030403020204" pitchFamily="49" charset="0"/>
              </a:rPr>
              <a:t>expr1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&lt;</a:t>
            </a:r>
            <a:r>
              <a:rPr lang="en-US" dirty="0">
                <a:solidFill>
                  <a:srgbClr val="4D0AF4"/>
                </a:solidFill>
                <a:latin typeface="Source Code Pro" panose="020B0509030403020204" pitchFamily="49" charset="0"/>
                <a:ea typeface="Source Code Pro" panose="020B0509030403020204" pitchFamily="49" charset="0"/>
              </a:rPr>
              <a:t>expr2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 { &lt;</a:t>
            </a:r>
            <a:r>
              <a:rPr lang="en-US" dirty="0">
                <a:solidFill>
                  <a:srgbClr val="4D0AF4"/>
                </a:solidFill>
                <a:latin typeface="Source Code Pro" panose="020B0509030403020204" pitchFamily="49" charset="0"/>
                <a:ea typeface="Source Code Pro" panose="020B0509030403020204" pitchFamily="49" charset="0"/>
              </a:rPr>
              <a:t>exprN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$project } ])</a:t>
            </a:r>
          </a:p>
        </p:txBody>
      </p:sp>
      <p:sp>
        <p:nvSpPr>
          <p:cNvPr id="3" name="Rectangle 2"/>
          <p:cNvSpPr/>
          <p:nvPr/>
        </p:nvSpPr>
        <p:spPr>
          <a:xfrm>
            <a:off x="262800" y="882580"/>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 </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pPr marL="1700213" indent="-1700213"/>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(cnt, doc._id, doc.relese, doc.color, doc.director, doc.movie_title, doc.genres, doc.gross);</a:t>
            </a:r>
          </a:p>
          <a:p>
            <a:r>
              <a:rPr lang="en-IN" sz="1600" dirty="0">
                <a:solidFill>
                  <a:srgbClr val="6688CC"/>
                </a:solidFill>
                <a:latin typeface="Consolas" panose="020B0609020204030204" pitchFamily="49" charset="0"/>
              </a:rPr>
              <a:t>            cnt</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222765506"/>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$regex</a:t>
            </a:r>
          </a:p>
        </p:txBody>
      </p:sp>
      <p:sp>
        <p:nvSpPr>
          <p:cNvPr id="7" name="Rectangle 6"/>
          <p:cNvSpPr/>
          <p:nvPr/>
        </p:nvSpPr>
        <p:spPr>
          <a:xfrm>
            <a:off x="262800" y="883161"/>
            <a:ext cx="11664000" cy="578619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500" i="1" dirty="0">
                <a:solidFill>
                  <a:srgbClr val="9966B8"/>
                </a:solidFill>
                <a:latin typeface="Consolas" panose="020B0609020204030204" pitchFamily="49" charset="0"/>
              </a:rPr>
              <a:t>const</a:t>
            </a:r>
            <a:r>
              <a:rPr lang="en-IN" sz="1500" dirty="0">
                <a:solidFill>
                  <a:srgbClr val="6688CC"/>
                </a:solidFill>
                <a:latin typeface="Consolas" panose="020B0609020204030204" pitchFamily="49" charset="0"/>
              </a:rPr>
              <a:t> cursor </a:t>
            </a:r>
            <a:r>
              <a:rPr lang="en-IN" sz="1500" dirty="0">
                <a:solidFill>
                  <a:srgbClr val="225588"/>
                </a:solidFill>
                <a:latin typeface="Consolas" panose="020B0609020204030204" pitchFamily="49" charset="0"/>
              </a:rPr>
              <a: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aggregate</a:t>
            </a:r>
            <a:r>
              <a:rPr lang="en-IN" sz="15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500" dirty="0">
                <a:solidFill>
                  <a:srgbClr val="6688CC"/>
                </a:solidFill>
                <a:latin typeface="Consolas" panose="020B0609020204030204" pitchFamily="49" charset="0"/>
              </a:rPr>
              <a:t>:{ genres: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$regex</a:t>
            </a:r>
            <a:r>
              <a:rPr lang="en-IN" sz="1500" dirty="0">
                <a:solidFill>
                  <a:srgbClr val="6688CC"/>
                </a:solidFill>
                <a:latin typeface="Consolas" panose="020B0609020204030204" pitchFamily="49" charset="0"/>
              </a:rPr>
              <a:t>:</a:t>
            </a:r>
            <a:r>
              <a:rPr lang="en-IN" sz="1500" dirty="0">
                <a:solidFill>
                  <a:srgbClr val="22AA44"/>
                </a:solidFill>
                <a:latin typeface="Consolas" panose="020B0609020204030204" pitchFamily="49" charset="0"/>
              </a:rPr>
              <a:t>/</a:t>
            </a:r>
            <a:r>
              <a:rPr lang="en-IN" sz="1500" dirty="0">
                <a:solidFill>
                  <a:srgbClr val="225588"/>
                </a:solidFill>
                <a:latin typeface="Consolas" panose="020B0609020204030204" pitchFamily="49" charset="0"/>
              </a:rPr>
              <a:t>^</a:t>
            </a:r>
            <a:r>
              <a:rPr lang="en-IN" sz="1500" dirty="0">
                <a:solidFill>
                  <a:srgbClr val="22AA44"/>
                </a:solidFill>
                <a:latin typeface="Consolas" panose="020B0609020204030204" pitchFamily="49" charset="0"/>
              </a:rPr>
              <a:t>Horror/</a:t>
            </a:r>
            <a:r>
              <a:rPr lang="en-IN" sz="15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500" dirty="0">
                <a:solidFill>
                  <a:srgbClr val="6688CC"/>
                </a:solidFill>
                <a:latin typeface="Consolas" panose="020B0609020204030204" pitchFamily="49" charset="0"/>
              </a:rPr>
              <a:t>:{ movie_title:</a:t>
            </a:r>
            <a:r>
              <a:rPr lang="en-IN" sz="1500" dirty="0">
                <a:solidFill>
                  <a:srgbClr val="F280D0"/>
                </a:solidFill>
                <a:latin typeface="Consolas" panose="020B0609020204030204" pitchFamily="49" charset="0"/>
              </a:rPr>
              <a:t>true</a:t>
            </a:r>
            <a:r>
              <a:rPr lang="en-IN" sz="1500" dirty="0">
                <a:solidFill>
                  <a:srgbClr val="6688CC"/>
                </a:solidFill>
                <a:latin typeface="Consolas" panose="020B0609020204030204" pitchFamily="49" charset="0"/>
              </a:rPr>
              <a:t>,  genres:</a:t>
            </a:r>
            <a:r>
              <a:rPr lang="en-IN" sz="1500" dirty="0">
                <a:solidFill>
                  <a:srgbClr val="F280D0"/>
                </a:solidFill>
                <a:latin typeface="Consolas" panose="020B0609020204030204" pitchFamily="49" charset="0"/>
              </a:rPr>
              <a:t>true </a:t>
            </a:r>
            <a:r>
              <a:rPr lang="en-IN" sz="1500" dirty="0">
                <a:solidFill>
                  <a:srgbClr val="6688CC"/>
                </a:solidFill>
                <a:latin typeface="Consolas" panose="020B0609020204030204" pitchFamily="49" charset="0"/>
              </a:rPr>
              <a:t>}}]);</a:t>
            </a:r>
          </a:p>
          <a:p>
            <a:pPr marL="903288" indent="-903288"/>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74577803"/>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019435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fetch all document from ‘movies’ collection where</a:t>
                      </a:r>
                      <a:r>
                        <a:rPr lang="en-US" baseline="0" dirty="0">
                          <a:latin typeface="Source Code Pro" panose="020B0509030403020204" pitchFamily="49" charset="0"/>
                          <a:ea typeface="Source Code Pro" panose="020B0509030403020204" pitchFamily="49" charset="0"/>
                        </a:rPr>
                        <a:t> movie duration is more than 300 minutes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$expr</a:t>
            </a:r>
          </a:p>
        </p:txBody>
      </p:sp>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x: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$literal</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300</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'$x'</a:t>
            </a:r>
            <a:r>
              <a:rPr lang="en-IN" sz="1600" dirty="0">
                <a:solidFill>
                  <a:srgbClr val="6688CC"/>
                </a:solidFill>
                <a:latin typeface="Consolas" panose="020B0609020204030204" pitchFamily="49" charset="0"/>
              </a:rPr>
              <a:t>] } } }]);</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188644840"/>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documentNumber()</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$documentNumber</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950268854"/>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75942171"/>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3" name="Rectangle 2"/>
          <p:cNvSpPr/>
          <p:nvPr/>
        </p:nvSpPr>
        <p:spPr>
          <a:xfrm>
            <a:off x="262800" y="585837"/>
            <a:ext cx="11664000" cy="587853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partitionBy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 x:{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x: </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5</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081298490"/>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575617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get the movie duration from the user and fetch all document from ‘movies’ collection for the give duration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a:solidFill>
                  <a:srgbClr val="FFFF00"/>
                </a:solidFill>
                <a:latin typeface="Arial" pitchFamily="34" charset="0"/>
                <a:cs typeface="Arial" pitchFamily="34" charset="0"/>
              </a:rPr>
              <a:t>Node.JS operation – aggregate([ { $match }, { $sort } ])</a:t>
            </a:r>
          </a:p>
        </p:txBody>
      </p:sp>
      <p:sp>
        <p:nvSpPr>
          <p:cNvPr id="3" name="Rectangle 2"/>
          <p:cNvSpPr/>
          <p:nvPr/>
        </p:nvSpPr>
        <p:spPr>
          <a:xfrm>
            <a:off x="262800" y="1560849"/>
            <a:ext cx="11664000" cy="535531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p>
          <a:p>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$sort</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250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533853649"/>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Node.JS operation – aggregate([ { $lookup } ]) – one-to-one</a:t>
            </a:r>
          </a:p>
        </p:txBody>
      </p:sp>
      <p:sp>
        <p:nvSpPr>
          <p:cNvPr id="2" name="Rectangle 1"/>
          <p:cNvSpPr/>
          <p:nvPr/>
        </p:nvSpPr>
        <p:spPr>
          <a:xfrm>
            <a:off x="262800" y="620688"/>
            <a:ext cx="11664000" cy="606319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$lookup</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from: </a:t>
            </a:r>
            <a:r>
              <a:rPr lang="en-IN" sz="1600" dirty="0">
                <a:solidFill>
                  <a:srgbClr val="22AA44"/>
                </a:solidFill>
                <a:latin typeface="Consolas" panose="020B0609020204030204" pitchFamily="49" charset="0"/>
              </a:rPr>
              <a:t>"passport"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localField: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foreignField: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as: </a:t>
            </a:r>
            <a:r>
              <a:rPr lang="en-IN" sz="1600" dirty="0">
                <a:solidFill>
                  <a:srgbClr val="22AA44"/>
                </a:solidFill>
                <a:latin typeface="Consolas" panose="020B0609020204030204" pitchFamily="49" charset="0"/>
              </a:rPr>
              <a:t>"PassportDetails"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pipeline: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name: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city: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"passport number"</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08605434"/>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$set })</a:t>
            </a:r>
          </a:p>
        </p:txBody>
      </p:sp>
      <p:sp>
        <p:nvSpPr>
          <p:cNvPr id="3" name="Rectangle 2"/>
          <p:cNvSpPr/>
          <p:nvPr/>
        </p:nvSpPr>
        <p:spPr>
          <a:xfrm>
            <a:off x="262800" y="836712"/>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a:t>
            </a:r>
            <a:r>
              <a:rPr lang="en-IN" sz="1600" dirty="0">
                <a:solidFill>
                  <a:srgbClr val="6688CC"/>
                </a:solidFill>
                <a:latin typeface="Consolas" panose="020B0609020204030204" pitchFamily="49" charset="0"/>
              </a:rPr>
              <a:t>: { salary: </a:t>
            </a:r>
            <a:r>
              <a:rPr lang="en-IN" sz="1600" dirty="0">
                <a:solidFill>
                  <a:srgbClr val="F280D0"/>
                </a:solidFill>
                <a:latin typeface="Consolas" panose="020B0609020204030204" pitchFamily="49" charset="0"/>
              </a:rPr>
              <a:t>45000</a:t>
            </a:r>
            <a:r>
              <a:rPr lang="en-IN" sz="1600" dirty="0">
                <a:solidFill>
                  <a:srgbClr val="6688CC"/>
                </a:solidFill>
                <a:latin typeface="Consolas" panose="020B0609020204030204" pitchFamily="49" charset="0"/>
              </a:rPr>
              <a:t>, gender: </a:t>
            </a:r>
            <a:r>
              <a:rPr lang="en-IN" sz="1600" dirty="0">
                <a:solidFill>
                  <a:srgbClr val="22AA44"/>
                </a:solidFill>
                <a:latin typeface="Consolas" panose="020B0609020204030204" pitchFamily="49" charset="0"/>
              </a:rPr>
              <a:t>'M'</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338987789"/>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$push })</a:t>
            </a:r>
          </a:p>
        </p:txBody>
      </p:sp>
      <p:sp>
        <p:nvSpPr>
          <p:cNvPr id="2" name="Rectangle 1"/>
          <p:cNvSpPr/>
          <p:nvPr/>
        </p:nvSpPr>
        <p:spPr>
          <a:xfrm>
            <a:off x="262800" y="620688"/>
            <a:ext cx="11664000" cy="655564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$push</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phone: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$each</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$position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0</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4064047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
        <p:nvSpPr>
          <p:cNvPr id="6" name="TextBox 5">
            <a:extLst>
              <a:ext uri="{FF2B5EF4-FFF2-40B4-BE49-F238E27FC236}">
                <a16:creationId xmlns:a16="http://schemas.microsoft.com/office/drawing/2014/main" id="{65C0B4C1-35A2-4E00-98C1-0342B9F06DA6}"/>
              </a:ext>
            </a:extLst>
          </p:cNvPr>
          <p:cNvSpPr txBox="1"/>
          <p:nvPr/>
        </p:nvSpPr>
        <p:spPr>
          <a:xfrm>
            <a:off x="407368" y="152053"/>
            <a:ext cx="11665296" cy="2062103"/>
          </a:xfrm>
          <a:prstGeom prst="rect">
            <a:avLst/>
          </a:prstGeom>
          <a:noFill/>
        </p:spPr>
        <p:txBody>
          <a:bodyPr wrap="square">
            <a:spAutoFit/>
          </a:bodyPr>
          <a:lstStyle/>
          <a:p>
            <a:r>
              <a:rPr lang="en-IN" sz="2200" dirty="0"/>
              <a:t>ObjectId values are 12 bytes in length.</a:t>
            </a:r>
          </a:p>
          <a:p>
            <a:r>
              <a:rPr lang="en-IN" sz="600" dirty="0"/>
              <a:t> </a:t>
            </a:r>
          </a:p>
          <a:p>
            <a:pPr marL="285750" indent="-285750">
              <a:buFont typeface="Arial" panose="020B0604020202020204" pitchFamily="34" charset="0"/>
              <a:buChar char="•"/>
            </a:pPr>
            <a:r>
              <a:rPr lang="en-IN" sz="2200" dirty="0"/>
              <a:t>A 4-byte timestamp, representing the </a:t>
            </a:r>
            <a:r>
              <a:rPr lang="en-IN" sz="2200" dirty="0" err="1"/>
              <a:t>ObjectId's</a:t>
            </a:r>
            <a:r>
              <a:rPr lang="en-IN" sz="2200" dirty="0"/>
              <a:t> creation, measured in seconds.</a:t>
            </a:r>
          </a:p>
          <a:p>
            <a:pPr marL="171450" indent="-171450">
              <a:buFont typeface="Arial" panose="020B0604020202020204" pitchFamily="34" charset="0"/>
              <a:buChar char="•"/>
            </a:pPr>
            <a:endParaRPr lang="en-IN" sz="600" dirty="0"/>
          </a:p>
          <a:p>
            <a:pPr marL="285750" indent="-285750">
              <a:buFont typeface="Arial" panose="020B0604020202020204" pitchFamily="34" charset="0"/>
              <a:buChar char="•"/>
            </a:pPr>
            <a:r>
              <a:rPr lang="en-IN" sz="2200" dirty="0"/>
              <a:t>A 5-byte random value generated once per process. This random value is unique to the machine and process.</a:t>
            </a:r>
          </a:p>
          <a:p>
            <a:pPr marL="171450" indent="-171450">
              <a:buFont typeface="Arial" panose="020B0604020202020204" pitchFamily="34" charset="0"/>
              <a:buChar char="•"/>
            </a:pPr>
            <a:endParaRPr lang="en-IN" sz="600" dirty="0"/>
          </a:p>
          <a:p>
            <a:pPr marL="285750" indent="-285750">
              <a:buFont typeface="Arial" panose="020B0604020202020204" pitchFamily="34" charset="0"/>
              <a:buChar char="•"/>
            </a:pPr>
            <a:r>
              <a:rPr lang="en-IN" sz="2200" dirty="0"/>
              <a:t>A 3-byte incrementing counter, initialized to a random value.</a:t>
            </a:r>
          </a:p>
        </p:txBody>
      </p:sp>
    </p:spTree>
    <p:extLst>
      <p:ext uri="{BB962C8B-B14F-4D97-AF65-F5344CB8AC3E}">
        <p14:creationId xmlns:p14="http://schemas.microsoft.com/office/powerpoint/2010/main" val="729981238"/>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3" name="TextBox 2">
            <a:extLst>
              <a:ext uri="{FF2B5EF4-FFF2-40B4-BE49-F238E27FC236}">
                <a16:creationId xmlns:a16="http://schemas.microsoft.com/office/drawing/2014/main" id="{B9CBAF28-D9F2-F164-83A5-8C9C9E6B0B0E}"/>
              </a:ext>
            </a:extLst>
          </p:cNvPr>
          <p:cNvSpPr txBox="1"/>
          <p:nvPr/>
        </p:nvSpPr>
        <p:spPr>
          <a:xfrm>
            <a:off x="262800" y="548680"/>
            <a:ext cx="11664000" cy="6555641"/>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1</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title:'$movie_title'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SET</a:t>
            </a:r>
            <a:r>
              <a:rPr lang="en-IN" sz="1600" dirty="0">
                <a:solidFill>
                  <a:srgbClr val="6688CC"/>
                </a:solidFill>
                <a:latin typeface="Consolas" panose="020B0609020204030204" pitchFamily="49" charset="0"/>
              </a:rPr>
              <a:t>("Title-"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doc.title);</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("KEY"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created ... "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x);</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2524352260"/>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2" name="TextBox 1">
            <a:extLst>
              <a:ext uri="{FF2B5EF4-FFF2-40B4-BE49-F238E27FC236}">
                <a16:creationId xmlns:a16="http://schemas.microsoft.com/office/drawing/2014/main" id="{7E7CE01C-E4FA-1752-06C4-B5BDD83D4D59}"/>
              </a:ext>
            </a:extLst>
          </p:cNvPr>
          <p:cNvSpPr txBox="1"/>
          <p:nvPr/>
        </p:nvSpPr>
        <p:spPr>
          <a:xfrm>
            <a:off x="262800" y="688622"/>
            <a:ext cx="11664000" cy="6124754"/>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0</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US" sz="1600" dirty="0">
                <a:solidFill>
                  <a:srgbClr val="6688CC"/>
                </a:solidFill>
                <a:latin typeface="Consolas" panose="020B0609020204030204" pitchFamily="49" charset="0"/>
              </a:rPr>
              <a:t>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client2</a:t>
            </a:r>
            <a:r>
              <a:rPr lang="en-US" sz="1600" dirty="0">
                <a:solidFill>
                  <a:srgbClr val="6688CC"/>
                </a:solidFill>
                <a:latin typeface="Consolas" panose="020B0609020204030204" pitchFamily="49" charset="0"/>
              </a:rPr>
              <a:t>.</a:t>
            </a:r>
            <a:r>
              <a:rPr lang="en-US" sz="1600" dirty="0">
                <a:solidFill>
                  <a:srgbClr val="DDBB88"/>
                </a:solidFill>
                <a:latin typeface="Consolas" panose="020B0609020204030204" pitchFamily="49" charset="0"/>
              </a:rPr>
              <a:t>SET</a:t>
            </a:r>
            <a:r>
              <a:rPr lang="en-US" sz="1600" dirty="0">
                <a:solidFill>
                  <a:srgbClr val="6688CC"/>
                </a:solidFill>
                <a:latin typeface="Consolas" panose="020B0609020204030204" pitchFamily="49" charset="0"/>
              </a:rPr>
              <a:t>("</a:t>
            </a:r>
            <a:r>
              <a:rPr lang="en-US" sz="1600" dirty="0">
                <a:solidFill>
                  <a:srgbClr val="22AA44"/>
                </a:solidFill>
                <a:latin typeface="Consolas" panose="020B0609020204030204" pitchFamily="49" charset="0"/>
              </a:rPr>
              <a:t>title:" </a:t>
            </a:r>
            <a:r>
              <a:rPr lang="en-US" sz="1600" dirty="0">
                <a:solidFill>
                  <a:srgbClr val="225588"/>
                </a:solidFill>
                <a:latin typeface="Consolas" panose="020B0609020204030204" pitchFamily="49" charset="0"/>
              </a:rPr>
              <a:t>+</a:t>
            </a:r>
            <a:r>
              <a:rPr lang="en-US" sz="1600" dirty="0">
                <a:solidFill>
                  <a:srgbClr val="6688CC"/>
                </a:solidFill>
                <a:latin typeface="Consolas" panose="020B0609020204030204" pitchFamily="49" charset="0"/>
              </a:rPr>
              <a:t> ++cnt, doc.movie_title);</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3235450033"/>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510645016"/>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4278968148"/>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2104166833"/>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149861686"/>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json_table(data,'$'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databases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601709" y="142879"/>
            <a:ext cx="4398947" cy="314210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646166"/>
            <a:ext cx="10996797" cy="1231106"/>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endParaRPr lang="en-US" sz="600" dirty="0">
              <a:solidFill>
                <a:srgbClr val="222222"/>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984776" cy="1446550"/>
          </a:xfrm>
          <a:prstGeom prst="rect">
            <a:avLst/>
          </a:prstGeom>
          <a:noFill/>
        </p:spPr>
        <p:txBody>
          <a:bodyPr wrap="square">
            <a:spAutoFit/>
          </a:bodyPr>
          <a:lstStyle/>
          <a:p>
            <a:pPr algn="just"/>
            <a:r>
              <a:rPr lang="en-IN" sz="22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highlight>
                  <a:srgbClr val="F9FBFA"/>
                </a:highlight>
                <a:latin typeface="Source Code Pro" panose="020B0509030403020204" pitchFamily="49" charset="0"/>
              </a:rPr>
              <a:t>Field-List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91344" y="2924944"/>
            <a:ext cx="11737303" cy="2339102"/>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1586930"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
        <p:nvSpPr>
          <p:cNvPr id="5" name="Rectangle 4">
            <a:extLst>
              <a:ext uri="{FF2B5EF4-FFF2-40B4-BE49-F238E27FC236}">
                <a16:creationId xmlns:a16="http://schemas.microsoft.com/office/drawing/2014/main" id="{C2D43150-ED7A-C21A-5C6B-1F75D8C5F84D}"/>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C2F61FFF-3853-79D4-BC0E-E0F30BDC6286}"/>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name</a:t>
            </a:r>
            <a:r>
              <a:rPr lang="en-IN" dirty="0">
                <a:solidFill>
                  <a:srgbClr val="061621"/>
                </a:solidFill>
                <a:latin typeface="Source Code Pro" panose="020B0509030403020204" pitchFamily="49" charset="0"/>
                <a:ea typeface="Source Code Pro" panose="020B0509030403020204" pitchFamily="49" charset="0"/>
              </a:rPr>
              <a:t>, { </a:t>
            </a:r>
            <a:r>
              <a:rPr lang="en-IN" i="1" dirty="0">
                <a:solidFill>
                  <a:srgbClr val="061621"/>
                </a:solidFill>
                <a:latin typeface="Source Code Pro" panose="020B0509030403020204" pitchFamily="49" charset="0"/>
                <a:ea typeface="Source Code Pro" panose="020B0509030403020204" pitchFamily="49" charset="0"/>
              </a:rPr>
              <a:t>options1</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options2</a:t>
            </a:r>
            <a:r>
              <a:rPr lang="en-IN" dirty="0">
                <a:solidFill>
                  <a:srgbClr val="061621"/>
                </a:solidFill>
                <a:latin typeface="Source Code Pro" panose="020B0509030403020204" pitchFamily="49" charset="0"/>
                <a:ea typeface="Source Code Pro" panose="020B0509030403020204" pitchFamily="49" charset="0"/>
              </a:rPr>
              <a:t>,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convertToCapped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convert the collection to a capped collection.</a:t>
            </a:r>
          </a:p>
        </p:txBody>
      </p:sp>
      <p:sp>
        <p:nvSpPr>
          <p:cNvPr id="4" name="TextBox 3">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5765846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convertToCapped </a:t>
            </a:r>
          </a:p>
        </p:txBody>
      </p:sp>
      <p:sp>
        <p:nvSpPr>
          <p:cNvPr id="7" name="Rectangle 6"/>
          <p:cNvSpPr/>
          <p:nvPr/>
        </p:nvSpPr>
        <p:spPr>
          <a:xfrm>
            <a:off x="1524000" y="762000"/>
            <a:ext cx="9144000" cy="646331"/>
          </a:xfrm>
          <a:prstGeom prst="rect">
            <a:avLst/>
          </a:prstGeom>
        </p:spPr>
        <p:txBody>
          <a:bodyPr wrap="square">
            <a:spAutoFit/>
          </a:bodyPr>
          <a:lstStyle/>
          <a:p>
            <a:r>
              <a:rPr lang="en-US" dirty="0">
                <a:latin typeface="Palatino Linotype" panose="02040502050505030304" pitchFamily="18" charset="0"/>
              </a:rPr>
              <a:t>To convert a non-capped collection to a capped collection, use the </a:t>
            </a:r>
            <a:r>
              <a:rPr lang="en-US" b="1" i="1" dirty="0">
                <a:solidFill>
                  <a:srgbClr val="036883"/>
                </a:solidFill>
                <a:latin typeface="Palatino Linotype" panose="02040502050505030304" pitchFamily="18" charset="0"/>
              </a:rPr>
              <a:t>convertToCapped </a:t>
            </a:r>
            <a:r>
              <a:rPr lang="en-US" dirty="0">
                <a:latin typeface="Palatino Linotype" panose="02040502050505030304" pitchFamily="18" charset="0"/>
              </a:rPr>
              <a:t>database command.</a:t>
            </a:r>
            <a:endParaRPr lang="en-IN" dirty="0">
              <a:latin typeface="Palatino Linotype" panose="02040502050505030304" pitchFamily="18" charset="0"/>
            </a:endParaRPr>
          </a:p>
        </p:txBody>
      </p:sp>
      <p:sp>
        <p:nvSpPr>
          <p:cNvPr id="8" name="Rectangle 7"/>
          <p:cNvSpPr/>
          <p:nvPr/>
        </p:nvSpPr>
        <p:spPr>
          <a:xfrm>
            <a:off x="263352" y="1642376"/>
            <a:ext cx="118093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solidFill>
                  <a:srgbClr val="061621"/>
                </a:solidFill>
                <a:latin typeface="Source Code Pro" panose="020B0509030403020204" pitchFamily="49" charset="0"/>
                <a:ea typeface="Source Code Pro" panose="020B0509030403020204" pitchFamily="49" charset="0"/>
              </a:rPr>
              <a:t>(</a:t>
            </a:r>
            <a:r>
              <a:rPr lang="en-IN" dirty="0">
                <a:latin typeface="Source Code Pro" panose="020B0509030403020204"/>
              </a:rPr>
              <a:t>{ </a:t>
            </a:r>
            <a:r>
              <a:rPr lang="en-IN" i="1" dirty="0">
                <a:solidFill>
                  <a:srgbClr val="D83713"/>
                </a:solidFill>
                <a:latin typeface="Source Code Pro" panose="020B0509030403020204" pitchFamily="49" charset="0"/>
                <a:ea typeface="Source Code Pro" panose="020B0509030403020204" pitchFamily="49" charset="0"/>
              </a:rPr>
              <a:t>convertToCapped</a:t>
            </a:r>
            <a:r>
              <a:rPr lang="en-IN" dirty="0">
                <a:latin typeface="Source Code Pro" panose="020B0509030403020204"/>
              </a:rPr>
              <a:t>: collectionName, </a:t>
            </a:r>
            <a:r>
              <a:rPr lang="en-IN" i="1" dirty="0">
                <a:solidFill>
                  <a:srgbClr val="D83713"/>
                </a:solidFill>
                <a:latin typeface="Source Code Pro" panose="020B0509030403020204" pitchFamily="49" charset="0"/>
                <a:ea typeface="Source Code Pro" panose="020B0509030403020204" pitchFamily="49" charset="0"/>
              </a:rPr>
              <a:t>size</a:t>
            </a:r>
            <a:r>
              <a:rPr lang="en-IN" dirty="0">
                <a:latin typeface="Source Code Pro" panose="020B0509030403020204"/>
              </a:rPr>
              <a:t>: bytes, </a:t>
            </a:r>
            <a:r>
              <a:rPr lang="en-IN" i="1" dirty="0">
                <a:solidFill>
                  <a:srgbClr val="D83713"/>
                </a:solidFill>
                <a:latin typeface="Source Code Pro" panose="020B0509030403020204" pitchFamily="49" charset="0"/>
                <a:ea typeface="Source Code Pro" panose="020B0509030403020204" pitchFamily="49" charset="0"/>
              </a:rPr>
              <a:t>max</a:t>
            </a:r>
            <a:r>
              <a:rPr lang="en-IN" dirty="0">
                <a:latin typeface="Source Code Pro" panose="020B0509030403020204"/>
              </a:rPr>
              <a:t>: totalDocuments }</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263352" y="2258288"/>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263352" y="3868522"/>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collMod: </a:t>
            </a:r>
            <a:r>
              <a:rPr lang="en-IN" dirty="0">
                <a:latin typeface="Source Code Pro" panose="020B0509030403020204" pitchFamily="49" charset="0"/>
                <a:ea typeface="Source Code Pro" panose="020B0509030403020204" pitchFamily="49" charset="0"/>
                <a:cs typeface="Calibri" panose="020F0502020204030204" pitchFamily="34" charset="0"/>
              </a:rPr>
              <a:t>'log',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3" name="Rectangle 12"/>
          <p:cNvSpPr/>
          <p:nvPr/>
        </p:nvSpPr>
        <p:spPr>
          <a:xfrm>
            <a:off x="263352" y="5805264"/>
            <a:ext cx="11737304" cy="738664"/>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15" name="Straight Connector 14"/>
          <p:cNvCxnSpPr/>
          <p:nvPr/>
        </p:nvCxnSpPr>
        <p:spPr>
          <a:xfrm>
            <a:off x="191344" y="3103369"/>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91344" y="4941168"/>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3352" y="3244334"/>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cappedSize</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latin typeface="Source Code Pro" panose="020B0509030403020204"/>
              </a:rPr>
              <a:t> } );</a:t>
            </a:r>
          </a:p>
        </p:txBody>
      </p:sp>
      <p:sp>
        <p:nvSpPr>
          <p:cNvPr id="18" name="Rectangle 17"/>
          <p:cNvSpPr/>
          <p:nvPr/>
        </p:nvSpPr>
        <p:spPr>
          <a:xfrm>
            <a:off x="263352" y="5188550"/>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cappedMax</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a:rPr>
              <a:t> } );</a:t>
            </a:r>
          </a:p>
        </p:txBody>
      </p:sp>
    </p:spTree>
    <p:extLst>
      <p:ext uri="{BB962C8B-B14F-4D97-AF65-F5344CB8AC3E}">
        <p14:creationId xmlns:p14="http://schemas.microsoft.com/office/powerpoint/2010/main" val="21453975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a:t>
            </a:r>
            <a:r>
              <a:rPr lang="en-IN" i="1" dirty="0">
                <a:solidFill>
                  <a:srgbClr val="061621"/>
                </a:solidFill>
                <a:latin typeface="Source Code Pro" panose="020B0509030403020204" pitchFamily="49" charset="0"/>
                <a:ea typeface="Source Code Pro" panose="020B0509030403020204" pitchFamily="49" charset="0"/>
              </a:rPr>
              <a:t>database</a:t>
            </a:r>
            <a:r>
              <a:rPr lang="en-IN" dirty="0">
                <a:solidFill>
                  <a:srgbClr val="061621"/>
                </a:solidFill>
                <a:latin typeface="Source Code Pro" panose="020B0509030403020204" pitchFamily="49" charset="0"/>
                <a:ea typeface="Source Code Pro" panose="020B0509030403020204" pitchFamily="49" charset="0"/>
              </a:rPr>
              <a:t>&gt;)</a:t>
            </a:r>
            <a:r>
              <a:rPr lang="en-US" b="0" i="0" dirty="0">
                <a:solidFill>
                  <a:srgbClr val="001E2B"/>
                </a:solidFill>
                <a:effectLst/>
                <a:highlight>
                  <a:srgbClr val="F9FBFA"/>
                </a:highlight>
                <a:latin typeface="Source Code Pro" panose="020B0509030403020204" pitchFamily="49" charset="0"/>
              </a:rPr>
              <a:t>.</a:t>
            </a:r>
            <a:r>
              <a:rPr lang="en-US" b="0" i="0" dirty="0">
                <a:solidFill>
                  <a:srgbClr val="016EE9"/>
                </a:solidFill>
                <a:effectLst/>
                <a:highlight>
                  <a:srgbClr val="F9FBFA"/>
                </a:highlight>
                <a:latin typeface="Source Code Pro" panose="020B0509030403020204" pitchFamily="49" charset="0"/>
              </a:rPr>
              <a:t>runCommand</a:t>
            </a:r>
            <a:r>
              <a:rPr lang="en-US" b="0" i="0" dirty="0">
                <a:solidFill>
                  <a:srgbClr val="001E2B"/>
                </a:solidFill>
                <a:effectLst/>
                <a:highlight>
                  <a:srgbClr val="F9FBFA"/>
                </a:highlight>
                <a:latin typeface="Source Code Pro" panose="020B0509030403020204" pitchFamily="49" charset="0"/>
              </a:rPr>
              <a:t>(&lt;command&gt;)</a:t>
            </a:r>
            <a:endParaRPr lang="en-IN" dirty="0">
              <a:solidFill>
                <a:srgbClr val="061621"/>
              </a:solidFill>
              <a:latin typeface="Source Code Pro" panose="020B0509030403020204" pitchFamily="49" charset="0"/>
              <a:ea typeface="Source Code Pro" panose="020B0509030403020204" pitchFamily="49" charset="0"/>
            </a:endParaRP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target</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dropTarget</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407368" y="4293096"/>
            <a:ext cx="1123324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6023029"/>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407368" y="5286399"/>
            <a:ext cx="9020488" cy="400110"/>
          </a:xfrm>
          <a:prstGeom prst="rect">
            <a:avLst/>
          </a:prstGeom>
          <a:noFill/>
        </p:spPr>
        <p:txBody>
          <a:bodyPr wrap="square">
            <a:spAutoFit/>
          </a:bodyPr>
          <a:lstStyle/>
          <a:p>
            <a:r>
              <a:rPr lang="en-IN" sz="2000" b="0" i="0" dirty="0">
                <a:effectLst/>
                <a:latin typeface="Source Code Pro" panose="020B0509030403020204" pitchFamily="49" charset="0"/>
                <a:ea typeface="Source Code Pro" panose="020B0509030403020204" pitchFamily="49" charset="0"/>
              </a:rPr>
              <a:t>Enterprise primaryDB&gt; </a:t>
            </a:r>
            <a:r>
              <a:rPr lang="en-IN" sz="2000" dirty="0" err="1">
                <a:solidFill>
                  <a:srgbClr val="6688CC"/>
                </a:solidFill>
                <a:latin typeface="Source Code Pro" panose="020B0509030403020204" pitchFamily="49" charset="0"/>
                <a:ea typeface="Source Code Pro" panose="020B0509030403020204" pitchFamily="49" charset="0"/>
              </a:rPr>
              <a:t>config</a:t>
            </a:r>
            <a:r>
              <a:rPr lang="en-IN" sz="2000" b="0" i="0" dirty="0" err="1">
                <a:solidFill>
                  <a:srgbClr val="061621"/>
                </a:solidFill>
                <a:effectLst/>
                <a:latin typeface="Source Code Pro" panose="020B0509030403020204" pitchFamily="49" charset="0"/>
                <a:ea typeface="Source Code Pro" panose="020B0509030403020204" pitchFamily="49" charset="0"/>
              </a:rPr>
              <a:t>.</a:t>
            </a:r>
            <a:r>
              <a:rPr lang="en-IN" sz="2000" dirty="0" err="1">
                <a:solidFill>
                  <a:srgbClr val="DDBB88"/>
                </a:solidFill>
                <a:latin typeface="Source Code Pro" panose="020B0509030403020204" pitchFamily="49" charset="0"/>
                <a:ea typeface="Source Code Pro" panose="020B0509030403020204" pitchFamily="49" charset="0"/>
              </a:rPr>
              <a:t>set</a:t>
            </a:r>
            <a:r>
              <a:rPr lang="en-IN" sz="2000" b="0" i="0" dirty="0">
                <a:solidFill>
                  <a:srgbClr val="061621"/>
                </a:solidFill>
                <a:effectLst/>
                <a:latin typeface="Source Code Pro" panose="020B0509030403020204" pitchFamily="49" charset="0"/>
                <a:ea typeface="Source Code Pro" panose="020B0509030403020204" pitchFamily="49" charset="0"/>
              </a:rPr>
              <a:t>(</a:t>
            </a:r>
            <a:r>
              <a:rPr lang="en-IN" sz="2000" i="0" dirty="0">
                <a:solidFill>
                  <a:srgbClr val="12824D"/>
                </a:solidFill>
                <a:effectLst/>
                <a:latin typeface="Source Code Pro" panose="020B0509030403020204" pitchFamily="49" charset="0"/>
                <a:ea typeface="Source Code Pro" panose="020B0509030403020204" pitchFamily="49" charset="0"/>
              </a:rPr>
              <a:t>"displayBatchSize"</a:t>
            </a:r>
            <a:r>
              <a:rPr lang="en-IN" sz="2000" b="0" i="0" dirty="0">
                <a:solidFill>
                  <a:srgbClr val="061621"/>
                </a:solidFill>
                <a:effectLst/>
                <a:latin typeface="Source Code Pro" panose="020B0509030403020204" pitchFamily="49" charset="0"/>
                <a:ea typeface="Source Code Pro" panose="020B0509030403020204" pitchFamily="49" charset="0"/>
              </a:rPr>
              <a:t>, </a:t>
            </a:r>
            <a:r>
              <a:rPr lang="en-IN" sz="2000" b="0" i="0" dirty="0">
                <a:solidFill>
                  <a:srgbClr val="016EE9"/>
                </a:solidFill>
                <a:effectLst/>
                <a:latin typeface="Source Code Pro" panose="020B0509030403020204" pitchFamily="49" charset="0"/>
                <a:ea typeface="Source Code Pro" panose="020B0509030403020204" pitchFamily="49" charset="0"/>
              </a:rPr>
              <a:t>3</a:t>
            </a:r>
            <a:r>
              <a:rPr lang="en-IN" sz="2000" b="0" i="0" dirty="0">
                <a:solidFill>
                  <a:srgbClr val="061621"/>
                </a:solidFill>
                <a:effectLst/>
                <a:latin typeface="Source Code Pro" panose="020B0509030403020204" pitchFamily="49" charset="0"/>
                <a:ea typeface="Source Code Pro" panose="020B0509030403020204" pitchFamily="49" charset="0"/>
              </a:rPr>
              <a:t>)</a:t>
            </a:r>
            <a:endParaRPr lang="en-IN" sz="20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2374658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6398872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4192052"/>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8" name="TextBox 7">
            <a:extLst>
              <a:ext uri="{FF2B5EF4-FFF2-40B4-BE49-F238E27FC236}">
                <a16:creationId xmlns:a16="http://schemas.microsoft.com/office/drawing/2014/main" id="{09F73F9A-74FC-4DFC-83E5-BBF69EFB27A9}"/>
              </a:ext>
            </a:extLst>
          </p:cNvPr>
          <p:cNvSpPr txBox="1"/>
          <p:nvPr/>
        </p:nvSpPr>
        <p:spPr>
          <a:xfrm>
            <a:off x="1415480" y="2732727"/>
            <a:ext cx="9252519"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$exits</a:t>
            </a:r>
          </a:p>
        </p:txBody>
      </p:sp>
      <p:sp>
        <p:nvSpPr>
          <p:cNvPr id="9" name="Rectangle 8"/>
          <p:cNvSpPr/>
          <p:nvPr/>
        </p:nvSpPr>
        <p:spPr>
          <a:xfrm>
            <a:off x="335360" y="2732147"/>
            <a:ext cx="11593288"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phone: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4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$exists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'The Dark Knight Rises'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646331"/>
          </a:xfrm>
          <a:prstGeom prst="rect">
            <a:avLst/>
          </a:prstGeom>
        </p:spPr>
        <p:txBody>
          <a:bodyPr wrap="square">
            <a:spAutoFit/>
          </a:bodyPr>
          <a:lstStyle/>
          <a:p>
            <a:r>
              <a:rPr lang="en-US" dirty="0"/>
              <a:t>The </a:t>
            </a:r>
            <a:r>
              <a:rPr lang="en-US" b="1" dirty="0"/>
              <a:t>$exists </a:t>
            </a:r>
            <a:r>
              <a:rPr lang="en-US" dirty="0"/>
              <a:t>operator matches documents that contain or do not contain a specified field, including documents where the field value is null.</a:t>
            </a:r>
            <a:endParaRPr lang="en-IN" dirty="0"/>
          </a:p>
        </p:txBody>
      </p:sp>
      <p:sp>
        <p:nvSpPr>
          <p:cNvPr id="3" name="TextBox 2">
            <a:extLst>
              <a:ext uri="{FF2B5EF4-FFF2-40B4-BE49-F238E27FC236}">
                <a16:creationId xmlns:a16="http://schemas.microsoft.com/office/drawing/2014/main" id="{1A88E308-3027-13D1-91B0-752D10E2CB7B}"/>
              </a:ext>
            </a:extLst>
          </p:cNvPr>
          <p:cNvSpPr txBox="1"/>
          <p:nvPr/>
        </p:nvSpPr>
        <p:spPr>
          <a:xfrm>
            <a:off x="1673188" y="1762172"/>
            <a:ext cx="6096000" cy="369332"/>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a:t>
            </a:r>
            <a:r>
              <a:rPr lang="en-IN" dirty="0">
                <a:solidFill>
                  <a:srgbClr val="12824D"/>
                </a:solidFill>
                <a:highlight>
                  <a:srgbClr val="F9FBFA"/>
                </a:highlight>
                <a:latin typeface="Source Code Pro" panose="020B0509030403020204" pitchFamily="49" charset="0"/>
              </a:rPr>
              <a:t>field</a:t>
            </a:r>
            <a:r>
              <a:rPr lang="en-IN" dirty="0">
                <a:latin typeface="Source Code Pro" panose="020B0509030403020204" pitchFamily="49" charset="0"/>
                <a:ea typeface="Source Code Pro" panose="020B0509030403020204" pitchFamily="49" charset="0"/>
              </a:rPr>
              <a:t>: {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&lt;</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boolean</a:t>
            </a:r>
            <a:r>
              <a:rPr lang="en-IN" dirty="0">
                <a:latin typeface="Source Code Pro" panose="020B0509030403020204" pitchFamily="49" charset="0"/>
                <a:ea typeface="Source Code Pro" panose="020B0509030403020204" pitchFamily="49" charset="0"/>
              </a:rPr>
              <a:t>&gt; } }</a:t>
            </a:r>
          </a:p>
        </p:txBody>
      </p:sp>
    </p:spTree>
    <p:extLst>
      <p:ext uri="{BB962C8B-B14F-4D97-AF65-F5344CB8AC3E}">
        <p14:creationId xmlns:p14="http://schemas.microsoft.com/office/powerpoint/2010/main" val="48856503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$where</a:t>
            </a:r>
          </a:p>
        </p:txBody>
      </p:sp>
      <p:sp>
        <p:nvSpPr>
          <p:cNvPr id="9" name="Rectangle 8"/>
          <p:cNvSpPr/>
          <p:nvPr/>
        </p:nvSpPr>
        <p:spPr>
          <a:xfrm>
            <a:off x="335360" y="2732400"/>
            <a:ext cx="11593288" cy="230832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"this.sal &gt; 3000"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this</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accent5">
                    <a:lumMod val="75000"/>
                  </a:schemeClr>
                </a:solidFill>
                <a:latin typeface="Source Code Pro" panose="020B0509030403020204" pitchFamily="49" charset="0"/>
                <a:ea typeface="Source Code Pro" panose="020B0509030403020204" pitchFamily="49" charset="0"/>
                <a:cs typeface="Arial" panose="020B060402020202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phone: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a:latin typeface="Source Code Pro" panose="020B0509030403020204" pitchFamily="49" charset="0"/>
                <a:ea typeface="Source Code Pro" panose="020B0509030403020204" pitchFamily="49" charset="0"/>
                <a:cs typeface="Calibri" panose="020F0502020204030204" pitchFamily="34" charset="0"/>
              </a:rPr>
              <a:t>if </a:t>
            </a:r>
            <a:r>
              <a:rPr lang="en-US">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a:solidFill>
                  <a:srgbClr val="D83713"/>
                </a:solidFill>
                <a:latin typeface="Source Code Pro" panose="020B0509030403020204" pitchFamily="49" charset="0"/>
                <a:ea typeface="Source Code Pro" panose="020B0509030403020204" pitchFamily="49" charset="0"/>
              </a:rPr>
              <a:t>this</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a:solidFill>
                  <a:schemeClr val="accent5">
                    <a:lumMod val="75000"/>
                  </a:schemeClr>
                </a:solidFill>
                <a:latin typeface="Source Code Pro" panose="020B0509030403020204" pitchFamily="49" charset="0"/>
                <a:ea typeface="Source Code Pro" panose="020B0509030403020204" pitchFamily="49" charset="0"/>
                <a:cs typeface="Arial" panose="020B0604020202020204" pitchFamily="34" charset="0"/>
              </a:rPr>
              <a:t>&gt;</a:t>
            </a:r>
            <a:r>
              <a:rPr lang="en-US">
                <a:latin typeface="Source Code Pro" panose="020B0509030403020204" pitchFamily="49" charset="0"/>
                <a:ea typeface="Source Code Pro" panose="020B0509030403020204" pitchFamily="49" charset="0"/>
                <a:cs typeface="Calibri" panose="020F0502020204030204" pitchFamily="34" charset="0"/>
              </a:rPr>
              <a:t> </a:t>
            </a:r>
            <a:r>
              <a:rPr lang="en-US">
                <a:solidFill>
                  <a:srgbClr val="994646"/>
                </a:solidFill>
                <a:latin typeface="Source Code Pro" panose="020B0509030403020204" pitchFamily="49" charset="0"/>
                <a:ea typeface="Source Code Pro" panose="020B0509030403020204" pitchFamily="49" charset="0"/>
              </a:rPr>
              <a:t>4000 </a:t>
            </a:r>
            <a:r>
              <a:rPr lang="en-US">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7AC19"/>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646331"/>
          </a:xfrm>
          <a:prstGeom prst="rect">
            <a:avLst/>
          </a:prstGeom>
        </p:spPr>
        <p:txBody>
          <a:bodyPr wrap="square">
            <a:spAutoFit/>
          </a:bodyPr>
          <a:lstStyle/>
          <a:p>
            <a:r>
              <a:rPr lang="en-US" dirty="0"/>
              <a:t>The </a:t>
            </a:r>
            <a:r>
              <a:rPr lang="en-US" b="1" dirty="0"/>
              <a:t>$where</a:t>
            </a:r>
            <a:r>
              <a:rPr lang="en-US" dirty="0"/>
              <a:t> operator in MongoDB allows you to pass either a string containing a JavaScript expression or a full JavaScript function to the query system. </a:t>
            </a:r>
            <a:endParaRPr lang="en-IN" dirty="0"/>
          </a:p>
        </p:txBody>
      </p:sp>
      <p:sp>
        <p:nvSpPr>
          <p:cNvPr id="3" name="TextBox 2">
            <a:extLst>
              <a:ext uri="{FF2B5EF4-FFF2-40B4-BE49-F238E27FC236}">
                <a16:creationId xmlns:a16="http://schemas.microsoft.com/office/drawing/2014/main" id="{1A88E308-3027-13D1-91B0-752D10E2CB7B}"/>
              </a:ext>
            </a:extLst>
          </p:cNvPr>
          <p:cNvSpPr txBox="1"/>
          <p:nvPr/>
        </p:nvSpPr>
        <p:spPr>
          <a:xfrm>
            <a:off x="1673188" y="1762172"/>
            <a:ext cx="9895420" cy="369332"/>
          </a:xfrm>
          <a:prstGeom prst="rect">
            <a:avLst/>
          </a:prstGeom>
          <a:noFill/>
        </p:spPr>
        <p:txBody>
          <a:bodyPr wrap="square">
            <a:spAutoFit/>
          </a:bodyPr>
          <a:lstStyle/>
          <a:p>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$where</a:t>
            </a:r>
            <a:r>
              <a:rPr lang="en-IN" b="0" i="0" dirty="0">
                <a:solidFill>
                  <a:srgbClr val="001E2B"/>
                </a:solidFill>
                <a:effectLst/>
                <a:highlight>
                  <a:srgbClr val="F9FBFA"/>
                </a:highlight>
                <a:latin typeface="Source Code Pro" panose="020B0509030403020204" pitchFamily="49" charset="0"/>
              </a:rPr>
              <a:t>: &lt;string </a:t>
            </a:r>
            <a:r>
              <a:rPr lang="en-IN" b="0" i="0" dirty="0">
                <a:solidFill>
                  <a:schemeClr val="bg1">
                    <a:lumMod val="50000"/>
                  </a:schemeClr>
                </a:solidFill>
                <a:effectLst/>
                <a:highlight>
                  <a:srgbClr val="F9FBFA"/>
                </a:highlight>
                <a:latin typeface="Source Code Pro" panose="020B0509030403020204" pitchFamily="49" charset="0"/>
              </a:rPr>
              <a:t>|</a:t>
            </a:r>
            <a:r>
              <a:rPr lang="en-IN" b="0" i="0" dirty="0">
                <a:solidFill>
                  <a:srgbClr val="001E2B"/>
                </a:solidFill>
                <a:effectLst/>
                <a:highlight>
                  <a:srgbClr val="F9FBFA"/>
                </a:highlight>
                <a:latin typeface="Source Code Pro" panose="020B0509030403020204" pitchFamily="49" charset="0"/>
              </a:rPr>
              <a:t> JavaScript Code&gt; }</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409228128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 $regex</a:t>
            </a:r>
          </a:p>
        </p:txBody>
      </p:sp>
      <p:sp>
        <p:nvSpPr>
          <p:cNvPr id="9" name="Rectangle 8"/>
          <p:cNvSpPr/>
          <p:nvPr/>
        </p:nvSpPr>
        <p:spPr>
          <a:xfrm>
            <a:off x="191344" y="1913344"/>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"Genres":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genres", "Director":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3" name="Straight Connector 2">
            <a:extLst>
              <a:ext uri="{FF2B5EF4-FFF2-40B4-BE49-F238E27FC236}">
                <a16:creationId xmlns:a16="http://schemas.microsoft.com/office/drawing/2014/main" id="{39CD4652-7ED1-3679-DAEE-169C80AE6E43}"/>
              </a:ext>
            </a:extLst>
          </p:cNvPr>
          <p:cNvCxnSpPr/>
          <p:nvPr/>
        </p:nvCxnSpPr>
        <p:spPr>
          <a:xfrm>
            <a:off x="191344" y="4581128"/>
            <a:ext cx="118093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CB11D9-C76A-FCB7-59A3-DEDE53EFB8A1}"/>
              </a:ext>
            </a:extLst>
          </p:cNvPr>
          <p:cNvSpPr txBox="1"/>
          <p:nvPr/>
        </p:nvSpPr>
        <p:spPr>
          <a:xfrm>
            <a:off x="227256" y="5589240"/>
            <a:ext cx="11701392" cy="1046440"/>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err="1">
                <a:solidFill>
                  <a:srgbClr val="FF5A36"/>
                </a:solidFill>
                <a:latin typeface="Source Code Pro" panose="020B0509030403020204" pitchFamily="49" charset="0"/>
                <a:ea typeface="Source Code Pro" panose="020B0509030403020204" pitchFamily="49" charset="0"/>
                <a:cs typeface="Calibri" panose="020F0502020204030204" pitchFamily="34" charset="0"/>
              </a:rPr>
              <a:t>i</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Clr>
                <a:schemeClr val="bg1">
                  <a:lumMod val="50000"/>
                </a:schemeClr>
              </a:buClr>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4" name="Rectangle 3">
            <a:extLst>
              <a:ext uri="{FF2B5EF4-FFF2-40B4-BE49-F238E27FC236}">
                <a16:creationId xmlns:a16="http://schemas.microsoft.com/office/drawing/2014/main" id="{811EAE82-FEC1-B6F1-827D-9141B63FC6FD}"/>
              </a:ext>
            </a:extLst>
          </p:cNvPr>
          <p:cNvSpPr/>
          <p:nvPr/>
        </p:nvSpPr>
        <p:spPr>
          <a:xfrm>
            <a:off x="227256" y="709651"/>
            <a:ext cx="11773400" cy="646331"/>
          </a:xfrm>
          <a:prstGeom prst="rect">
            <a:avLst/>
          </a:prstGeom>
        </p:spPr>
        <p:txBody>
          <a:bodyPr wrap="square">
            <a:spAutoFit/>
          </a:bodyPr>
          <a:lstStyle/>
          <a:p>
            <a:r>
              <a:rPr lang="en-US" dirty="0"/>
              <a:t>For patterns that include anchors (i.e. </a:t>
            </a:r>
            <a:r>
              <a:rPr lang="en-US" b="1" dirty="0">
                <a:solidFill>
                  <a:srgbClr val="B22251"/>
                </a:solidFill>
              </a:rPr>
              <a:t>^</a:t>
            </a:r>
            <a:r>
              <a:rPr lang="en-US" dirty="0"/>
              <a:t> for the start</a:t>
            </a:r>
            <a:r>
              <a:rPr lang="en-US"/>
              <a:t>, </a:t>
            </a:r>
            <a:r>
              <a:rPr lang="en-US" b="1" dirty="0">
                <a:solidFill>
                  <a:srgbClr val="B22251"/>
                </a:solidFill>
              </a:rPr>
              <a:t>$</a:t>
            </a:r>
            <a:r>
              <a:rPr lang="en-US"/>
              <a:t> </a:t>
            </a:r>
            <a:r>
              <a:rPr lang="en-US" dirty="0"/>
              <a:t>for the end), match at the beginning or end of each line for strings with multiline values. Without this option, these anchors match at beginning or end of the string.</a:t>
            </a:r>
            <a:endParaRPr lang="en-IN" dirty="0"/>
          </a:p>
        </p:txBody>
      </p:sp>
      <p:sp>
        <p:nvSpPr>
          <p:cNvPr id="8" name="TextBox 7">
            <a:extLst>
              <a:ext uri="{FF2B5EF4-FFF2-40B4-BE49-F238E27FC236}">
                <a16:creationId xmlns:a16="http://schemas.microsoft.com/office/drawing/2014/main" id="{35769F5D-C000-E88F-6DBC-8AD3D22A4997}"/>
              </a:ext>
            </a:extLst>
          </p:cNvPr>
          <p:cNvSpPr txBox="1"/>
          <p:nvPr/>
        </p:nvSpPr>
        <p:spPr>
          <a:xfrm>
            <a:off x="317312" y="1403484"/>
            <a:ext cx="11557376" cy="369332"/>
          </a:xfrm>
          <a:prstGeom prst="rect">
            <a:avLst/>
          </a:prstGeom>
          <a:noFill/>
        </p:spPr>
        <p:txBody>
          <a:bodyPr wrap="square">
            <a:spAutoFit/>
          </a:bodyPr>
          <a:lstStyle/>
          <a:p>
            <a:r>
              <a:rPr lang="en-IN" b="0" i="0" dirty="0">
                <a:solidFill>
                  <a:srgbClr val="001E2B"/>
                </a:solidFill>
                <a:effectLst/>
                <a:latin typeface="Source Code Pro" panose="020B0509030403020204" pitchFamily="49" charset="0"/>
                <a:ea typeface="Source Code Pro" panose="020B0509030403020204" pitchFamily="49" charset="0"/>
              </a:rPr>
              <a:t>{ &lt;</a:t>
            </a:r>
            <a:r>
              <a:rPr lang="en-IN" dirty="0">
                <a:solidFill>
                  <a:srgbClr val="12824D"/>
                </a:solidFill>
                <a:highlight>
                  <a:srgbClr val="F9FBFA"/>
                </a:highlight>
                <a:latin typeface="Source Code Pro" panose="020B0509030403020204" pitchFamily="49" charset="0"/>
              </a:rPr>
              <a:t>field</a:t>
            </a:r>
            <a:r>
              <a:rPr lang="en-IN" b="0" i="0" dirty="0">
                <a:solidFill>
                  <a:srgbClr val="001E2B"/>
                </a:solidFill>
                <a:effectLst/>
                <a:latin typeface="Source Code Pro" panose="020B0509030403020204" pitchFamily="49" charset="0"/>
                <a:ea typeface="Source Code Pro" panose="020B0509030403020204" pitchFamily="49" charset="0"/>
              </a:rPr>
              <a:t>&gt;: </a:t>
            </a:r>
            <a:r>
              <a:rPr lang="en-IN" b="0" i="0" dirty="0">
                <a:solidFill>
                  <a:srgbClr val="016EE9"/>
                </a:solidFill>
                <a:effectLst/>
                <a:latin typeface="Source Code Pro" panose="020B0509030403020204" pitchFamily="49" charset="0"/>
                <a:ea typeface="Source Code Pro" panose="020B0509030403020204" pitchFamily="49" charset="0"/>
              </a:rPr>
              <a:t>/pattern/ </a:t>
            </a:r>
            <a:r>
              <a:rPr lang="en-IN" dirty="0">
                <a:latin typeface="Source Code Pro" panose="020B0509030403020204" pitchFamily="49" charset="0"/>
                <a:ea typeface="Source Code Pro" panose="020B0509030403020204" pitchFamily="49" charset="0"/>
              </a:rPr>
              <a:t>}</a:t>
            </a:r>
          </a:p>
        </p:txBody>
      </p:sp>
      <p:sp>
        <p:nvSpPr>
          <p:cNvPr id="12" name="TextBox 11">
            <a:extLst>
              <a:ext uri="{FF2B5EF4-FFF2-40B4-BE49-F238E27FC236}">
                <a16:creationId xmlns:a16="http://schemas.microsoft.com/office/drawing/2014/main" id="{36680A1C-C326-2B83-A614-2980BB510307}"/>
              </a:ext>
            </a:extLst>
          </p:cNvPr>
          <p:cNvSpPr txBox="1"/>
          <p:nvPr/>
        </p:nvSpPr>
        <p:spPr>
          <a:xfrm>
            <a:off x="317312" y="4725144"/>
            <a:ext cx="7968208" cy="707886"/>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&lt;field&gt;: {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016EE9"/>
                </a:solidFill>
                <a:latin typeface="Source Code Pro" panose="020B0509030403020204" pitchFamily="49" charset="0"/>
                <a:ea typeface="Source Code Pro" panose="020B0509030403020204" pitchFamily="49" charset="0"/>
              </a:rPr>
              <a:t>/pattern/</a:t>
            </a:r>
            <a:r>
              <a:rPr lang="en-IN" dirty="0">
                <a:latin typeface="Source Code Pro" panose="020B0509030403020204" pitchFamily="49" charset="0"/>
                <a:ea typeface="Source Code Pro" panose="020B0509030403020204" pitchFamily="49" charset="0"/>
              </a:rPr>
              <a:t>&lt;</a:t>
            </a:r>
            <a:r>
              <a:rPr lang="en-IN" dirty="0">
                <a:solidFill>
                  <a:srgbClr val="D83713"/>
                </a:solidFill>
                <a:latin typeface="Source Code Pro" panose="020B0509030403020204" pitchFamily="49" charset="0"/>
                <a:ea typeface="Source Code Pro" panose="020B0509030403020204" pitchFamily="49" charset="0"/>
              </a:rPr>
              <a:t>options</a:t>
            </a:r>
            <a:r>
              <a:rPr lang="en-IN" dirty="0">
                <a:latin typeface="Source Code Pro" panose="020B0509030403020204" pitchFamily="49" charset="0"/>
                <a:ea typeface="Source Code Pro" panose="020B0509030403020204" pitchFamily="49" charset="0"/>
              </a:rPr>
              <a:t>&gt; } }</a:t>
            </a:r>
          </a:p>
          <a:p>
            <a:endParaRPr lang="en-IN" sz="400" dirty="0">
              <a:latin typeface="Source Code Pro" panose="020B0509030403020204" pitchFamily="49" charset="0"/>
              <a:ea typeface="Source Code Pro" panose="020B0509030403020204" pitchFamily="49" charset="0"/>
            </a:endParaRPr>
          </a:p>
          <a:p>
            <a:r>
              <a:rPr lang="en-US" b="0" i="0" dirty="0">
                <a:solidFill>
                  <a:srgbClr val="001E2B"/>
                </a:solidFill>
                <a:effectLst/>
                <a:highlight>
                  <a:srgbClr val="F9FBFA"/>
                </a:highlight>
                <a:latin typeface="Source Code Pro" panose="020B0509030403020204" pitchFamily="49" charset="0"/>
              </a:rPr>
              <a:t>{ &lt;field&gt;: { </a:t>
            </a:r>
            <a:r>
              <a:rPr lang="en-US" b="0" i="0" dirty="0">
                <a:solidFill>
                  <a:srgbClr val="D83713"/>
                </a:solidFill>
                <a:effectLst/>
                <a:highlight>
                  <a:srgbClr val="F9FBFA"/>
                </a:highlight>
                <a:latin typeface="Source Code Pro" panose="020B0509030403020204" pitchFamily="49" charset="0"/>
              </a:rPr>
              <a:t>$regex</a:t>
            </a:r>
            <a:r>
              <a:rPr lang="en-US" b="0" i="0" dirty="0">
                <a:solidFill>
                  <a:srgbClr val="001E2B"/>
                </a:solidFill>
                <a:effectLst/>
                <a:highlight>
                  <a:srgbClr val="F9FBFA"/>
                </a:highlight>
                <a:latin typeface="Source Code Pro" panose="020B0509030403020204" pitchFamily="49" charset="0"/>
              </a:rPr>
              <a:t>: </a:t>
            </a:r>
            <a:r>
              <a:rPr lang="en-US" b="0" i="0" dirty="0">
                <a:solidFill>
                  <a:srgbClr val="016EE9"/>
                </a:solidFill>
                <a:effectLst/>
                <a:highlight>
                  <a:srgbClr val="F9FBFA"/>
                </a:highlight>
                <a:latin typeface="Source Code Pro" panose="020B0509030403020204" pitchFamily="49" charset="0"/>
              </a:rPr>
              <a:t>/pattern/</a:t>
            </a:r>
            <a:r>
              <a:rPr lang="en-US" b="0" i="0" dirty="0">
                <a:solidFill>
                  <a:srgbClr val="001E2B"/>
                </a:solidFill>
                <a:effectLst/>
                <a:highlight>
                  <a:srgbClr val="F9FBFA"/>
                </a:highlight>
                <a:latin typeface="Source Code Pro" panose="020B0509030403020204" pitchFamily="49" charset="0"/>
              </a:rPr>
              <a:t>, </a:t>
            </a:r>
            <a:r>
              <a:rPr lang="en-US" b="0" i="0" dirty="0">
                <a:solidFill>
                  <a:srgbClr val="D83713"/>
                </a:solidFill>
                <a:effectLst/>
                <a:highlight>
                  <a:srgbClr val="F9FBFA"/>
                </a:highlight>
                <a:latin typeface="Source Code Pro" panose="020B0509030403020204" pitchFamily="49" charset="0"/>
              </a:rPr>
              <a:t>$options</a:t>
            </a:r>
            <a:r>
              <a:rPr lang="en-US" b="0" i="0" dirty="0">
                <a:solidFill>
                  <a:srgbClr val="001E2B"/>
                </a:solidFill>
                <a:effectLst/>
                <a:highlight>
                  <a:srgbClr val="F9FBFA"/>
                </a:highlight>
                <a:latin typeface="Source Code Pro" panose="020B0509030403020204" pitchFamily="49" charset="0"/>
              </a:rPr>
              <a:t>: </a:t>
            </a:r>
            <a:r>
              <a:rPr lang="en-US" b="1" i="0" dirty="0">
                <a:solidFill>
                  <a:srgbClr val="12824D"/>
                </a:solidFill>
                <a:effectLst/>
                <a:highlight>
                  <a:srgbClr val="F9FBFA"/>
                </a:highlight>
                <a:latin typeface="Source Code Pro" panose="020B0509030403020204" pitchFamily="49" charset="0"/>
              </a:rPr>
              <a:t>'&lt;options&gt;'</a:t>
            </a:r>
            <a:r>
              <a:rPr lang="en-US" b="0" i="0" dirty="0">
                <a:solidFill>
                  <a:srgbClr val="001E2B"/>
                </a:solidFill>
                <a:effectLst/>
                <a:highlight>
                  <a:srgbClr val="F9FBFA"/>
                </a:highlight>
                <a:latin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p:txBody>
      </p:sp>
      <p:sp>
        <p:nvSpPr>
          <p:cNvPr id="10" name="TextBox 9">
            <a:extLst>
              <a:ext uri="{FF2B5EF4-FFF2-40B4-BE49-F238E27FC236}">
                <a16:creationId xmlns:a16="http://schemas.microsoft.com/office/drawing/2014/main" id="{511507BE-059B-3869-819E-05EE15D5F5DA}"/>
              </a:ext>
            </a:extLst>
          </p:cNvPr>
          <p:cNvSpPr txBox="1"/>
          <p:nvPr/>
        </p:nvSpPr>
        <p:spPr>
          <a:xfrm>
            <a:off x="8040216" y="4653598"/>
            <a:ext cx="3960440" cy="707886"/>
          </a:xfrm>
          <a:prstGeom prst="rect">
            <a:avLst/>
          </a:prstGeom>
          <a:solidFill>
            <a:schemeClr val="accent6">
              <a:lumMod val="20000"/>
              <a:lumOff val="80000"/>
            </a:schemeClr>
          </a:solidFill>
        </p:spPr>
        <p:txBody>
          <a:bodyPr wrap="square">
            <a:spAutoFit/>
          </a:bodyPr>
          <a:lstStyle/>
          <a:p>
            <a:r>
              <a:rPr lang="en-IN" sz="2000" dirty="0"/>
              <a:t>You cannot use </a:t>
            </a:r>
            <a:r>
              <a:rPr lang="en-IN" dirty="0">
                <a:solidFill>
                  <a:srgbClr val="D83713"/>
                </a:solidFill>
                <a:latin typeface="Source Code Pro" panose="020B0509030403020204" pitchFamily="49" charset="0"/>
                <a:ea typeface="Source Code Pro" panose="020B0509030403020204" pitchFamily="49" charset="0"/>
              </a:rPr>
              <a:t>$regex </a:t>
            </a:r>
            <a:r>
              <a:rPr lang="en-IN" sz="2000" dirty="0"/>
              <a:t>operator expressions inside an </a:t>
            </a:r>
            <a:r>
              <a:rPr lang="en-IN" dirty="0">
                <a:solidFill>
                  <a:srgbClr val="D83713"/>
                </a:solidFill>
                <a:latin typeface="Source Code Pro" panose="020B0509030403020204" pitchFamily="49" charset="0"/>
                <a:ea typeface="Source Code Pro" panose="020B0509030403020204" pitchFamily="49" charset="0"/>
              </a:rPr>
              <a:t>$in </a:t>
            </a:r>
            <a:r>
              <a:rPr lang="en-IN" sz="2000" dirty="0"/>
              <a:t>operator.</a:t>
            </a:r>
          </a:p>
        </p:txBody>
      </p:sp>
    </p:spTree>
    <p:extLst>
      <p:ext uri="{BB962C8B-B14F-4D97-AF65-F5344CB8AC3E}">
        <p14:creationId xmlns:p14="http://schemas.microsoft.com/office/powerpoint/2010/main" val="356759860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76267269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50014894"/>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i="0"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collection</a:t>
            </a:r>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err="1">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4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.movie_title</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rgbClr val="B22251"/>
                </a:solidFill>
                <a:latin typeface="Source Code Pro" panose="020B0509030403020204" pitchFamily="49" charset="0"/>
                <a:ea typeface="Source Code Pro" panose="020B0509030403020204" pitchFamily="49" charset="0"/>
              </a:rPr>
              <a:t>typeof</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).movie_title</a:t>
            </a:r>
          </a:p>
        </p:txBody>
      </p:sp>
    </p:spTree>
    <p:extLst>
      <p:ext uri="{BB962C8B-B14F-4D97-AF65-F5344CB8AC3E}">
        <p14:creationId xmlns:p14="http://schemas.microsoft.com/office/powerpoint/2010/main" val="611755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335360" y="304800"/>
            <a:ext cx="11449272" cy="1323439"/>
          </a:xfrm>
          <a:prstGeom prst="rect">
            <a:avLst/>
          </a:prstGeom>
          <a:solidFill>
            <a:schemeClr val="accent6">
              <a:lumMod val="20000"/>
              <a:lumOff val="80000"/>
            </a:schemeClr>
          </a:solidFill>
          <a:ln>
            <a:solidFill>
              <a:schemeClr val="accent6">
                <a:lumMod val="20000"/>
                <a:lumOff val="80000"/>
              </a:schemeClr>
            </a:solidFill>
          </a:ln>
        </p:spPr>
        <p:txBody>
          <a:bodyPr wrap="square">
            <a:spAutoFit/>
          </a:bodyPr>
          <a:lstStyle/>
          <a:p>
            <a:pPr marL="285750" indent="-285750">
              <a:buFont typeface="Arial" panose="020B0604020202020204" pitchFamily="34" charset="0"/>
              <a:buChar char="•"/>
            </a:pPr>
            <a:r>
              <a:rPr lang="en-US" dirty="0">
                <a:solidFill>
                  <a:srgbClr val="FF00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0000"/>
              </a:solidFill>
            </a:endParaRPr>
          </a:p>
          <a:p>
            <a:pPr marL="285750" indent="-285750">
              <a:buFont typeface="Arial" panose="020B0604020202020204" pitchFamily="34" charset="0"/>
              <a:buChar char="•"/>
            </a:pPr>
            <a:r>
              <a:rPr lang="en-US" dirty="0">
                <a:solidFill>
                  <a:srgbClr val="FF00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 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"24-July-1988"</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"04-May-1998"</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passport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"24-July-1988"</a:t>
            </a:r>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"24-July-2008"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"04-May-1998"</a:t>
            </a:r>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38107</TotalTime>
  <Words>32099</Words>
  <Application>Microsoft Office PowerPoint</Application>
  <PresentationFormat>Widescreen</PresentationFormat>
  <Paragraphs>3335</Paragraphs>
  <Slides>316</Slides>
  <Notes>7</Notes>
  <HiddenSlides>0</HiddenSlides>
  <MMClips>0</MMClips>
  <ScaleCrop>false</ScaleCrop>
  <HeadingPairs>
    <vt:vector size="6" baseType="variant">
      <vt:variant>
        <vt:lpstr>Fonts Used</vt:lpstr>
      </vt:variant>
      <vt:variant>
        <vt:i4>24</vt:i4>
      </vt:variant>
      <vt:variant>
        <vt:lpstr>Theme</vt:lpstr>
      </vt:variant>
      <vt:variant>
        <vt:i4>1</vt:i4>
      </vt:variant>
      <vt:variant>
        <vt:lpstr>Slide Titles</vt:lpstr>
      </vt:variant>
      <vt:variant>
        <vt:i4>316</vt:i4>
      </vt:variant>
    </vt:vector>
  </HeadingPairs>
  <TitlesOfParts>
    <vt:vector size="341"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Google Sans</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7968</cp:revision>
  <dcterms:created xsi:type="dcterms:W3CDTF">2015-10-09T06:09:34Z</dcterms:created>
  <dcterms:modified xsi:type="dcterms:W3CDTF">2024-08-24T05:18:02Z</dcterms:modified>
</cp:coreProperties>
</file>