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60"/>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1131" r:id="rId91"/>
    <p:sldId id="1132" r:id="rId92"/>
    <p:sldId id="1129" r:id="rId93"/>
    <p:sldId id="1130" r:id="rId94"/>
    <p:sldId id="796" r:id="rId95"/>
    <p:sldId id="931" r:id="rId96"/>
    <p:sldId id="983" r:id="rId97"/>
    <p:sldId id="849" r:id="rId98"/>
    <p:sldId id="507" r:id="rId99"/>
    <p:sldId id="591" r:id="rId100"/>
    <p:sldId id="509" r:id="rId101"/>
    <p:sldId id="510" r:id="rId102"/>
    <p:sldId id="511" r:id="rId103"/>
    <p:sldId id="512" r:id="rId104"/>
    <p:sldId id="527" r:id="rId105"/>
    <p:sldId id="529" r:id="rId106"/>
    <p:sldId id="1063" r:id="rId107"/>
    <p:sldId id="1088" r:id="rId108"/>
    <p:sldId id="1089" r:id="rId109"/>
    <p:sldId id="1095" r:id="rId110"/>
    <p:sldId id="1096" r:id="rId111"/>
    <p:sldId id="1097" r:id="rId112"/>
    <p:sldId id="1098" r:id="rId113"/>
    <p:sldId id="701" r:id="rId114"/>
    <p:sldId id="853" r:id="rId115"/>
    <p:sldId id="530" r:id="rId116"/>
    <p:sldId id="899" r:id="rId117"/>
    <p:sldId id="702" r:id="rId118"/>
    <p:sldId id="531" r:id="rId119"/>
    <p:sldId id="1072" r:id="rId120"/>
    <p:sldId id="1073" r:id="rId121"/>
    <p:sldId id="1103" r:id="rId122"/>
    <p:sldId id="1104" r:id="rId123"/>
    <p:sldId id="1028" r:id="rId124"/>
    <p:sldId id="1029" r:id="rId125"/>
    <p:sldId id="1107" r:id="rId126"/>
    <p:sldId id="1108" r:id="rId127"/>
    <p:sldId id="1109" r:id="rId128"/>
    <p:sldId id="1110" r:id="rId129"/>
    <p:sldId id="1064" r:id="rId130"/>
    <p:sldId id="1065" r:id="rId131"/>
    <p:sldId id="1124" r:id="rId132"/>
    <p:sldId id="1125" r:id="rId133"/>
    <p:sldId id="1126" r:id="rId134"/>
    <p:sldId id="1127" r:id="rId135"/>
    <p:sldId id="1105" r:id="rId136"/>
    <p:sldId id="1106" r:id="rId137"/>
    <p:sldId id="1016" r:id="rId138"/>
    <p:sldId id="1017" r:id="rId139"/>
    <p:sldId id="1043" r:id="rId140"/>
    <p:sldId id="947" r:id="rId141"/>
    <p:sldId id="948" r:id="rId142"/>
    <p:sldId id="1006" r:id="rId143"/>
    <p:sldId id="1007" r:id="rId144"/>
    <p:sldId id="1004" r:id="rId145"/>
    <p:sldId id="1039" r:id="rId146"/>
    <p:sldId id="1042" r:id="rId147"/>
    <p:sldId id="1040" r:id="rId148"/>
    <p:sldId id="1041" r:id="rId149"/>
    <p:sldId id="1038" r:id="rId150"/>
    <p:sldId id="1005" r:id="rId151"/>
    <p:sldId id="1044" r:id="rId152"/>
    <p:sldId id="1045" r:id="rId153"/>
    <p:sldId id="1066" r:id="rId154"/>
    <p:sldId id="1094" r:id="rId155"/>
    <p:sldId id="1013" r:id="rId156"/>
    <p:sldId id="1014" r:id="rId157"/>
    <p:sldId id="1015" r:id="rId158"/>
    <p:sldId id="1018" r:id="rId159"/>
    <p:sldId id="1019" r:id="rId160"/>
    <p:sldId id="1062" r:id="rId161"/>
    <p:sldId id="1026" r:id="rId162"/>
    <p:sldId id="1020" r:id="rId163"/>
    <p:sldId id="1021" r:id="rId164"/>
    <p:sldId id="1022" r:id="rId165"/>
    <p:sldId id="1023" r:id="rId166"/>
    <p:sldId id="1092" r:id="rId167"/>
    <p:sldId id="1093" r:id="rId168"/>
    <p:sldId id="1090" r:id="rId169"/>
    <p:sldId id="1091" r:id="rId170"/>
    <p:sldId id="1024" r:id="rId171"/>
    <p:sldId id="1025" r:id="rId172"/>
    <p:sldId id="1027" r:id="rId173"/>
    <p:sldId id="1030" r:id="rId174"/>
    <p:sldId id="1031" r:id="rId175"/>
    <p:sldId id="1033" r:id="rId176"/>
    <p:sldId id="993" r:id="rId177"/>
    <p:sldId id="949" r:id="rId178"/>
    <p:sldId id="986" r:id="rId179"/>
    <p:sldId id="994" r:id="rId180"/>
    <p:sldId id="950" r:id="rId181"/>
    <p:sldId id="987" r:id="rId182"/>
    <p:sldId id="995" r:id="rId183"/>
    <p:sldId id="988" r:id="rId184"/>
    <p:sldId id="989" r:id="rId185"/>
    <p:sldId id="990" r:id="rId186"/>
    <p:sldId id="996" r:id="rId187"/>
    <p:sldId id="997" r:id="rId188"/>
    <p:sldId id="998" r:id="rId189"/>
    <p:sldId id="999" r:id="rId190"/>
    <p:sldId id="1000" r:id="rId191"/>
    <p:sldId id="1001" r:id="rId192"/>
    <p:sldId id="1003" r:id="rId193"/>
    <p:sldId id="545" r:id="rId194"/>
    <p:sldId id="1008" r:id="rId195"/>
    <p:sldId id="543" r:id="rId196"/>
    <p:sldId id="544" r:id="rId197"/>
    <p:sldId id="1046" r:id="rId198"/>
    <p:sldId id="1056" r:id="rId199"/>
    <p:sldId id="1048" r:id="rId200"/>
    <p:sldId id="1057" r:id="rId201"/>
    <p:sldId id="1049" r:id="rId202"/>
    <p:sldId id="1058" r:id="rId203"/>
    <p:sldId id="1059" r:id="rId204"/>
    <p:sldId id="1060" r:id="rId205"/>
    <p:sldId id="1061" r:id="rId206"/>
    <p:sldId id="1051" r:id="rId207"/>
    <p:sldId id="1053" r:id="rId208"/>
    <p:sldId id="573" r:id="rId209"/>
    <p:sldId id="574" r:id="rId210"/>
    <p:sldId id="838" r:id="rId211"/>
    <p:sldId id="839" r:id="rId212"/>
    <p:sldId id="1078" r:id="rId213"/>
    <p:sldId id="1079" r:id="rId214"/>
    <p:sldId id="371" r:id="rId215"/>
    <p:sldId id="575" r:id="rId216"/>
    <p:sldId id="1084" r:id="rId217"/>
    <p:sldId id="1080" r:id="rId218"/>
    <p:sldId id="733" r:id="rId219"/>
    <p:sldId id="1082" r:id="rId220"/>
    <p:sldId id="1083" r:id="rId221"/>
    <p:sldId id="609" r:id="rId222"/>
    <p:sldId id="610" r:id="rId223"/>
    <p:sldId id="703" r:id="rId224"/>
    <p:sldId id="611" r:id="rId225"/>
    <p:sldId id="612" r:id="rId226"/>
    <p:sldId id="311" r:id="rId227"/>
    <p:sldId id="934" r:id="rId228"/>
    <p:sldId id="1086" r:id="rId229"/>
    <p:sldId id="937" r:id="rId230"/>
    <p:sldId id="894" r:id="rId231"/>
    <p:sldId id="312" r:id="rId232"/>
    <p:sldId id="675" r:id="rId233"/>
    <p:sldId id="588" r:id="rId234"/>
    <p:sldId id="1114" r:id="rId235"/>
    <p:sldId id="856" r:id="rId236"/>
    <p:sldId id="857" r:id="rId237"/>
    <p:sldId id="1115" r:id="rId238"/>
    <p:sldId id="1116" r:id="rId239"/>
    <p:sldId id="707" r:id="rId240"/>
    <p:sldId id="815" r:id="rId241"/>
    <p:sldId id="813" r:id="rId242"/>
    <p:sldId id="814" r:id="rId243"/>
    <p:sldId id="1085" r:id="rId244"/>
    <p:sldId id="975" r:id="rId245"/>
    <p:sldId id="709" r:id="rId246"/>
    <p:sldId id="594" r:id="rId247"/>
    <p:sldId id="710" r:id="rId248"/>
    <p:sldId id="607" r:id="rId249"/>
    <p:sldId id="1111" r:id="rId250"/>
    <p:sldId id="1112" r:id="rId251"/>
    <p:sldId id="1113" r:id="rId252"/>
    <p:sldId id="336" r:id="rId253"/>
    <p:sldId id="337" r:id="rId254"/>
    <p:sldId id="748" r:id="rId255"/>
    <p:sldId id="1157" r:id="rId256"/>
    <p:sldId id="622" r:id="rId257"/>
    <p:sldId id="623" r:id="rId258"/>
    <p:sldId id="1158" r:id="rId259"/>
    <p:sldId id="624" r:id="rId260"/>
    <p:sldId id="858" r:id="rId261"/>
    <p:sldId id="627" r:id="rId262"/>
    <p:sldId id="628" r:id="rId263"/>
    <p:sldId id="626" r:id="rId264"/>
    <p:sldId id="1101" r:id="rId265"/>
    <p:sldId id="1160" r:id="rId266"/>
    <p:sldId id="629" r:id="rId267"/>
    <p:sldId id="1161" r:id="rId268"/>
    <p:sldId id="630" r:id="rId269"/>
    <p:sldId id="1165" r:id="rId270"/>
    <p:sldId id="1166" r:id="rId271"/>
    <p:sldId id="1162" r:id="rId272"/>
    <p:sldId id="818" r:id="rId273"/>
    <p:sldId id="631" r:id="rId274"/>
    <p:sldId id="913" r:id="rId275"/>
    <p:sldId id="632" r:id="rId276"/>
    <p:sldId id="1100" r:id="rId277"/>
    <p:sldId id="1164" r:id="rId278"/>
    <p:sldId id="751" r:id="rId279"/>
    <p:sldId id="352" r:id="rId280"/>
    <p:sldId id="1099" r:id="rId281"/>
    <p:sldId id="1152" r:id="rId282"/>
    <p:sldId id="1167" r:id="rId283"/>
    <p:sldId id="633" r:id="rId284"/>
    <p:sldId id="938" r:id="rId285"/>
    <p:sldId id="1168" r:id="rId286"/>
    <p:sldId id="634" r:id="rId287"/>
    <p:sldId id="1169" r:id="rId288"/>
    <p:sldId id="635" r:id="rId289"/>
    <p:sldId id="1067" r:id="rId290"/>
    <p:sldId id="1068" r:id="rId291"/>
    <p:sldId id="712" r:id="rId292"/>
    <p:sldId id="713" r:id="rId293"/>
    <p:sldId id="1128" r:id="rId294"/>
    <p:sldId id="904" r:id="rId295"/>
    <p:sldId id="906" r:id="rId296"/>
    <p:sldId id="910" r:id="rId297"/>
    <p:sldId id="643" r:id="rId298"/>
    <p:sldId id="642" r:id="rId299"/>
    <p:sldId id="1117" r:id="rId300"/>
    <p:sldId id="1118" r:id="rId301"/>
    <p:sldId id="1119" r:id="rId302"/>
    <p:sldId id="1120" r:id="rId303"/>
    <p:sldId id="1121" r:id="rId304"/>
    <p:sldId id="386" r:id="rId305"/>
    <p:sldId id="654" r:id="rId306"/>
    <p:sldId id="397" r:id="rId307"/>
    <p:sldId id="657" r:id="rId308"/>
    <p:sldId id="1155" r:id="rId309"/>
    <p:sldId id="1156" r:id="rId310"/>
    <p:sldId id="399" r:id="rId311"/>
    <p:sldId id="660" r:id="rId312"/>
    <p:sldId id="1135" r:id="rId313"/>
    <p:sldId id="669" r:id="rId314"/>
    <p:sldId id="670" r:id="rId315"/>
    <p:sldId id="673" r:id="rId316"/>
    <p:sldId id="674" r:id="rId317"/>
    <p:sldId id="1136" r:id="rId318"/>
    <p:sldId id="1148" r:id="rId319"/>
    <p:sldId id="1137" r:id="rId320"/>
    <p:sldId id="1149" r:id="rId321"/>
    <p:sldId id="1138" r:id="rId322"/>
    <p:sldId id="1142" r:id="rId323"/>
    <p:sldId id="1150" r:id="rId324"/>
    <p:sldId id="1139" r:id="rId325"/>
    <p:sldId id="1147" r:id="rId326"/>
    <p:sldId id="1140" r:id="rId327"/>
    <p:sldId id="1151" r:id="rId328"/>
    <p:sldId id="1143" r:id="rId329"/>
    <p:sldId id="1141" r:id="rId330"/>
    <p:sldId id="1144" r:id="rId331"/>
    <p:sldId id="1145" r:id="rId332"/>
    <p:sldId id="1146" r:id="rId333"/>
    <p:sldId id="801" r:id="rId334"/>
    <p:sldId id="802" r:id="rId335"/>
    <p:sldId id="914" r:id="rId336"/>
    <p:sldId id="852" r:id="rId337"/>
    <p:sldId id="895" r:id="rId338"/>
    <p:sldId id="896" r:id="rId339"/>
    <p:sldId id="741" r:id="rId340"/>
    <p:sldId id="742" r:id="rId341"/>
    <p:sldId id="743" r:id="rId342"/>
    <p:sldId id="1133" r:id="rId343"/>
    <p:sldId id="1134" r:id="rId344"/>
    <p:sldId id="744" r:id="rId345"/>
    <p:sldId id="746" r:id="rId346"/>
    <p:sldId id="745" r:id="rId347"/>
    <p:sldId id="747" r:id="rId348"/>
    <p:sldId id="835" r:id="rId349"/>
    <p:sldId id="686" r:id="rId350"/>
    <p:sldId id="685" r:id="rId351"/>
    <p:sldId id="957" r:id="rId352"/>
    <p:sldId id="719" r:id="rId353"/>
    <p:sldId id="720" r:id="rId354"/>
    <p:sldId id="715" r:id="rId355"/>
    <p:sldId id="716" r:id="rId356"/>
    <p:sldId id="717" r:id="rId357"/>
    <p:sldId id="872" r:id="rId358"/>
    <p:sldId id="721" r:id="rId359"/>
    <p:sldId id="722" r:id="rId360"/>
    <p:sldId id="718" r:id="rId361"/>
    <p:sldId id="723" r:id="rId362"/>
    <p:sldId id="724" r:id="rId363"/>
    <p:sldId id="749" r:id="rId364"/>
    <p:sldId id="915" r:id="rId365"/>
    <p:sldId id="750" r:id="rId366"/>
    <p:sldId id="810" r:id="rId367"/>
    <p:sldId id="811" r:id="rId368"/>
    <p:sldId id="812" r:id="rId369"/>
    <p:sldId id="725" r:id="rId370"/>
    <p:sldId id="726" r:id="rId371"/>
    <p:sldId id="727" r:id="rId372"/>
    <p:sldId id="728" r:id="rId373"/>
    <p:sldId id="781" r:id="rId374"/>
    <p:sldId id="730" r:id="rId375"/>
    <p:sldId id="775" r:id="rId376"/>
    <p:sldId id="734" r:id="rId377"/>
    <p:sldId id="735" r:id="rId378"/>
    <p:sldId id="738" r:id="rId379"/>
    <p:sldId id="774" r:id="rId380"/>
    <p:sldId id="737" r:id="rId381"/>
    <p:sldId id="740" r:id="rId382"/>
    <p:sldId id="968" r:id="rId383"/>
    <p:sldId id="969" r:id="rId384"/>
    <p:sldId id="427" r:id="rId385"/>
    <p:sldId id="688" r:id="rId386"/>
    <p:sldId id="689" r:id="rId387"/>
    <p:sldId id="731" r:id="rId388"/>
    <p:sldId id="732" r:id="rId389"/>
    <p:sldId id="758" r:id="rId390"/>
    <p:sldId id="759" r:id="rId391"/>
    <p:sldId id="916" r:id="rId392"/>
    <p:sldId id="917" r:id="rId393"/>
    <p:sldId id="840" r:id="rId394"/>
    <p:sldId id="841" r:id="rId395"/>
    <p:sldId id="939" r:id="rId396"/>
    <p:sldId id="766" r:id="rId397"/>
    <p:sldId id="767" r:id="rId398"/>
    <p:sldId id="776" r:id="rId399"/>
    <p:sldId id="752" r:id="rId400"/>
    <p:sldId id="753" r:id="rId401"/>
    <p:sldId id="764" r:id="rId402"/>
    <p:sldId id="765" r:id="rId403"/>
    <p:sldId id="874" r:id="rId404"/>
    <p:sldId id="946" r:id="rId405"/>
    <p:sldId id="777" r:id="rId406"/>
    <p:sldId id="762" r:id="rId407"/>
    <p:sldId id="763" r:id="rId408"/>
    <p:sldId id="769" r:id="rId409"/>
    <p:sldId id="770" r:id="rId410"/>
    <p:sldId id="873" r:id="rId411"/>
    <p:sldId id="875" r:id="rId412"/>
    <p:sldId id="943" r:id="rId413"/>
    <p:sldId id="755" r:id="rId414"/>
    <p:sldId id="754" r:id="rId415"/>
    <p:sldId id="760" r:id="rId416"/>
    <p:sldId id="952" r:id="rId417"/>
    <p:sldId id="768" r:id="rId418"/>
    <p:sldId id="761" r:id="rId419"/>
    <p:sldId id="861" r:id="rId420"/>
    <p:sldId id="862" r:id="rId421"/>
    <p:sldId id="756" r:id="rId422"/>
    <p:sldId id="771" r:id="rId423"/>
    <p:sldId id="876" r:id="rId424"/>
    <p:sldId id="877" r:id="rId425"/>
    <p:sldId id="778" r:id="rId426"/>
    <p:sldId id="779" r:id="rId427"/>
    <p:sldId id="834" r:id="rId428"/>
    <p:sldId id="780" r:id="rId429"/>
    <p:sldId id="833" r:id="rId430"/>
    <p:sldId id="783" r:id="rId431"/>
    <p:sldId id="880" r:id="rId432"/>
    <p:sldId id="881" r:id="rId433"/>
    <p:sldId id="879" r:id="rId434"/>
    <p:sldId id="866" r:id="rId435"/>
    <p:sldId id="878" r:id="rId436"/>
    <p:sldId id="867" r:id="rId437"/>
    <p:sldId id="868" r:id="rId438"/>
    <p:sldId id="870" r:id="rId439"/>
    <p:sldId id="871" r:id="rId440"/>
    <p:sldId id="869" r:id="rId441"/>
    <p:sldId id="918" r:id="rId442"/>
    <p:sldId id="919" r:id="rId443"/>
    <p:sldId id="920" r:id="rId444"/>
    <p:sldId id="921" r:id="rId445"/>
    <p:sldId id="922" r:id="rId446"/>
    <p:sldId id="923" r:id="rId447"/>
    <p:sldId id="924" r:id="rId448"/>
    <p:sldId id="925" r:id="rId449"/>
    <p:sldId id="926" r:id="rId450"/>
    <p:sldId id="927" r:id="rId451"/>
    <p:sldId id="956" r:id="rId452"/>
    <p:sldId id="885" r:id="rId453"/>
    <p:sldId id="976" r:id="rId454"/>
    <p:sldId id="933" r:id="rId455"/>
    <p:sldId id="954" r:id="rId456"/>
    <p:sldId id="788" r:id="rId457"/>
    <p:sldId id="1071" r:id="rId458"/>
    <p:sldId id="1087" r:id="rId4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6F0D"/>
    <a:srgbClr val="036883"/>
    <a:srgbClr val="049DC8"/>
    <a:srgbClr val="B22251"/>
    <a:srgbClr val="FF1C00"/>
    <a:srgbClr val="BAB294"/>
    <a:srgbClr val="DFE100"/>
    <a:srgbClr val="90E183"/>
    <a:srgbClr val="614051"/>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commentAuthors" Target="commentAuthors.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slide" Target="slides/slide45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viewProps" Target="viewProp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theme" Target="theme/theme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tableStyles" Target="tableStyles.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notesMaster" Target="notesMasters/notesMaster1.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presProps" Target="presProps.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27-11-2018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433</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180</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181</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183</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184</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185</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248</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262</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352</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11/27/2018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11/27/2018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11/27/2018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11/27/2018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26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456.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7.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2285007"/>
            <a:ext cx="4230675" cy="457200"/>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grpSp>
        <p:nvGrpSpPr>
          <p:cNvPr id="2" name="Group 1"/>
          <p:cNvGrpSpPr/>
          <p:nvPr/>
        </p:nvGrpSpPr>
        <p:grpSpPr>
          <a:xfrm>
            <a:off x="457200" y="3124200"/>
            <a:ext cx="8207886" cy="1409373"/>
            <a:chOff x="206830" y="3413313"/>
            <a:chExt cx="8207886" cy="1409373"/>
          </a:xfrm>
        </p:grpSpPr>
        <p:sp>
          <p:nvSpPr>
            <p:cNvPr id="3" name="Rectangle 2"/>
            <p:cNvSpPr/>
            <p:nvPr/>
          </p:nvSpPr>
          <p:spPr>
            <a:xfrm>
              <a:off x="206830" y="4114800"/>
              <a:ext cx="8207886"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    </a:t>
              </a:r>
              <a:r>
                <a:rPr lang="en-US" sz="2000" dirty="0" smtClean="0">
                  <a:solidFill>
                    <a:srgbClr val="298AE5"/>
                  </a:solidFill>
                  <a:latin typeface="Arial" panose="020B0604020202020204" pitchFamily="34" charset="0"/>
                  <a:cs typeface="Arial" panose="020B0604020202020204" pitchFamily="34" charset="0"/>
                </a:rPr>
                <a:t>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a:t>
              </a:r>
            </a:p>
            <a:p>
              <a:r>
                <a:rPr lang="en-US" sz="2000" dirty="0" smtClean="0">
                  <a:solidFill>
                    <a:srgbClr val="0070C0"/>
                  </a:solidFill>
                  <a:latin typeface="Consolas" panose="020B0609020204030204" pitchFamily="49" charset="0"/>
                  <a:cs typeface="Arial" panose="020B0604020202020204" pitchFamily="34" charset="0"/>
                </a:rPr>
                <a:t>(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20" name="Left Brace 19"/>
            <p:cNvSpPr/>
            <p:nvPr/>
          </p:nvSpPr>
          <p:spPr>
            <a:xfrm rot="5400000">
              <a:off x="1123285" y="3834466"/>
              <a:ext cx="358268" cy="396986"/>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614224" y="3413313"/>
              <a:ext cx="1747976" cy="41511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14" name="Rectangle 13"/>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the all-column wildcard (asterisk) to select all columns, excluding </a:t>
            </a:r>
            <a:r>
              <a:rPr lang="en-US" dirty="0" smtClean="0">
                <a:latin typeface="Arial" panose="020B0604020202020204" pitchFamily="34" charset="0"/>
                <a:cs typeface="Arial" panose="020B0604020202020204" pitchFamily="34" charset="0"/>
              </a:rPr>
              <a:t>pseudocolumn, </a:t>
            </a:r>
            <a:r>
              <a:rPr lang="en-US" dirty="0">
                <a:latin typeface="Arial" panose="020B0604020202020204" pitchFamily="34" charset="0"/>
                <a:cs typeface="Arial" panose="020B0604020202020204" pitchFamily="34" charset="0"/>
              </a:rPr>
              <a:t>from all tables, views, or materialized views listed in the FROM clause.</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20684" y="2285999"/>
            <a:ext cx="4514279" cy="438964"/>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grpSp>
        <p:nvGrpSpPr>
          <p:cNvPr id="3" name="Group 2"/>
          <p:cNvGrpSpPr/>
          <p:nvPr/>
        </p:nvGrpSpPr>
        <p:grpSpPr>
          <a:xfrm>
            <a:off x="206830" y="3124200"/>
            <a:ext cx="8839198" cy="1610813"/>
            <a:chOff x="206830" y="3223429"/>
            <a:chExt cx="8839198" cy="1610813"/>
          </a:xfrm>
        </p:grpSpPr>
        <p:sp>
          <p:nvSpPr>
            <p:cNvPr id="6" name="Rectangle 5"/>
            <p:cNvSpPr/>
            <p:nvPr/>
          </p:nvSpPr>
          <p:spPr>
            <a:xfrm>
              <a:off x="206830" y="4126356"/>
              <a:ext cx="8839198"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column-list </a:t>
              </a:r>
              <a:r>
                <a:rPr lang="en-US" sz="2000" dirty="0" smtClean="0">
                  <a:solidFill>
                    <a:srgbClr val="298AE5"/>
                  </a:solidFill>
                  <a:latin typeface="Arial" panose="020B0604020202020204" pitchFamily="34" charset="0"/>
                  <a:cs typeface="Arial" panose="020B0604020202020204" pitchFamily="34" charset="0"/>
                </a:rPr>
                <a:t> 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17" name="Left Brace 16"/>
            <p:cNvSpPr/>
            <p:nvPr/>
          </p:nvSpPr>
          <p:spPr>
            <a:xfrm rot="5400000">
              <a:off x="1473621" y="3352379"/>
              <a:ext cx="518040" cy="1280882"/>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990600" y="3223429"/>
              <a:ext cx="1865152" cy="351171"/>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22" name="Rectangle 21"/>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columns are returned in the order indicated by the COLUMN_ID column of the *_TAB_COLUMNS data dictionary view for the table, view, or materialized view.</a:t>
            </a:r>
          </a:p>
        </p:txBody>
      </p:sp>
    </p:spTree>
    <p:extLst>
      <p:ext uri="{BB962C8B-B14F-4D97-AF65-F5344CB8AC3E}">
        <p14:creationId xmlns:p14="http://schemas.microsoft.com/office/powerpoint/2010/main" val="419349856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run | /</a:t>
            </a:r>
          </a:p>
        </p:txBody>
      </p:sp>
    </p:spTree>
    <p:extLst>
      <p:ext uri="{BB962C8B-B14F-4D97-AF65-F5344CB8AC3E}">
        <p14:creationId xmlns:p14="http://schemas.microsoft.com/office/powerpoint/2010/main" val="97215546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run | /</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last SQL statement in the buffer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1221809"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R</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UN</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078567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 | start</a:t>
            </a:r>
          </a:p>
        </p:txBody>
      </p:sp>
    </p:spTree>
    <p:extLst>
      <p:ext uri="{BB962C8B-B14F-4D97-AF65-F5344CB8AC3E}">
        <p14:creationId xmlns:p14="http://schemas.microsoft.com/office/powerpoint/2010/main" val="1043483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 | start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START </a:t>
            </a:r>
            <a:r>
              <a:rPr lang="en-IN" sz="2200" dirty="0">
                <a:solidFill>
                  <a:schemeClr val="bg1">
                    <a:lumMod val="50000"/>
                  </a:schemeClr>
                </a:solidFill>
                <a:latin typeface="Calibri" panose="020F0502020204030204" pitchFamily="34" charset="0"/>
                <a:cs typeface="Calibri" panose="020F0502020204030204" pitchFamily="34" charset="0"/>
              </a:rPr>
              <a:t>&lt;</a:t>
            </a:r>
            <a:r>
              <a:rPr lang="en-IN" sz="2200" dirty="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068454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get</a:t>
            </a:r>
          </a:p>
        </p:txBody>
      </p:sp>
    </p:spTree>
    <p:extLst>
      <p:ext uri="{BB962C8B-B14F-4D97-AF65-F5344CB8AC3E}">
        <p14:creationId xmlns:p14="http://schemas.microsoft.com/office/powerpoint/2010/main" val="341791335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get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retrieve the contents of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600164"/>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GET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p:txBody>
      </p:sp>
    </p:spTree>
    <p:extLst>
      <p:ext uri="{BB962C8B-B14F-4D97-AF65-F5344CB8AC3E}">
        <p14:creationId xmlns:p14="http://schemas.microsoft.com/office/powerpoint/2010/main" val="259117609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
        <p:nvSpPr>
          <p:cNvPr id="3" name="Rectangle 2"/>
          <p:cNvSpPr/>
          <p:nvPr/>
        </p:nvSpPr>
        <p:spPr>
          <a:xfrm>
            <a:off x="2019300" y="3221710"/>
            <a:ext cx="5105400"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The </a:t>
            </a:r>
            <a:r>
              <a:rPr lang="en-US" sz="2200" b="1" i="1" dirty="0">
                <a:latin typeface="Segoe UI Light" panose="020B0502040204020203" pitchFamily="34" charset="0"/>
                <a:ea typeface="Calibri" panose="020F0502020204030204" pitchFamily="34" charset="0"/>
                <a:cs typeface="Segoe UI Light" panose="020B0502040204020203" pitchFamily="34" charset="0"/>
              </a:rPr>
              <a:t>alias</a:t>
            </a:r>
            <a:r>
              <a:rPr lang="en-US" sz="2200" dirty="0">
                <a:latin typeface="Segoe UI Light" panose="020B0502040204020203" pitchFamily="34" charset="0"/>
                <a:ea typeface="Calibri" panose="020F0502020204030204" pitchFamily="34" charset="0"/>
                <a:cs typeface="Segoe UI Light" panose="020B0502040204020203" pitchFamily="34" charset="0"/>
              </a:rPr>
              <a:t> can be used in the </a:t>
            </a:r>
            <a:r>
              <a:rPr lang="en-US" sz="2200" b="1" dirty="0">
                <a:latin typeface="Segoe UI Light" panose="020B0502040204020203" pitchFamily="34" charset="0"/>
                <a:ea typeface="Calibri" panose="020F0502020204030204" pitchFamily="34" charset="0"/>
                <a:cs typeface="Segoe UI Light" panose="020B0502040204020203" pitchFamily="34" charset="0"/>
              </a:rPr>
              <a:t>ORDER BY</a:t>
            </a:r>
            <a:r>
              <a:rPr lang="en-US" sz="2200" dirty="0">
                <a:latin typeface="Segoe UI Light" panose="020B0502040204020203" pitchFamily="34" charset="0"/>
                <a:ea typeface="Calibri" panose="020F0502020204030204" pitchFamily="34" charset="0"/>
                <a:cs typeface="Segoe UI Light" panose="020B0502040204020203" pitchFamily="34" charset="0"/>
              </a:rPr>
              <a:t> clause, but not other clauses in the query.</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t>
            </a:r>
            <a:r>
              <a:rPr lang="en-IN" dirty="0" smtClean="0">
                <a:latin typeface="Arial" pitchFamily="34" charset="0"/>
                <a:cs typeface="Arial" pitchFamily="34" charset="0"/>
              </a:rPr>
              <a:t>an</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smtClean="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 </a:t>
            </a:r>
            <a:r>
              <a:rPr lang="en-IN" b="1" i="1" dirty="0" smtClean="0">
                <a:latin typeface="Arial" pitchFamily="34" charset="0"/>
                <a:cs typeface="Arial" pitchFamily="34" charset="0"/>
              </a:rPr>
              <a:t>if it is the part of subquery</a:t>
            </a:r>
            <a:r>
              <a:rPr lang="en-IN" dirty="0" smtClean="0">
                <a:latin typeface="Arial" pitchFamily="34" charset="0"/>
                <a:cs typeface="Arial" pitchFamily="34" charset="0"/>
              </a:rPr>
              <a:t>.</a:t>
            </a:r>
            <a:endParaRPr lang="en-IN" dirty="0">
              <a:latin typeface="Arial" pitchFamily="34" charset="0"/>
              <a:cs typeface="Arial" pitchFamily="34" charset="0"/>
            </a:endParaRP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&lt; { 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6" name="Rectangle 5"/>
          <p:cNvSpPr/>
          <p:nvPr/>
        </p:nvSpPr>
        <p:spPr>
          <a:xfrm>
            <a:off x="152400" y="2018529"/>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list</a:t>
            </a:r>
            <a:endParaRPr lang="en-US" dirty="0"/>
          </a:p>
        </p:txBody>
      </p:sp>
      <p:sp>
        <p:nvSpPr>
          <p:cNvPr id="3" name="Rectangle 2"/>
          <p:cNvSpPr/>
          <p:nvPr/>
        </p:nvSpPr>
        <p:spPr>
          <a:xfrm>
            <a:off x="2553461" y="3204282"/>
            <a:ext cx="3960876" cy="454612"/>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To </a:t>
            </a:r>
            <a:r>
              <a:rPr lang="en-US" sz="2200" b="1" i="1" dirty="0">
                <a:latin typeface="Segoe UI Light" panose="020B0502040204020203" pitchFamily="34" charset="0"/>
                <a:ea typeface="Calibri" panose="020F0502020204030204" pitchFamily="34" charset="0"/>
                <a:cs typeface="Segoe UI Light" panose="020B0502040204020203" pitchFamily="34" charset="0"/>
              </a:rPr>
              <a:t>list</a:t>
            </a:r>
            <a:r>
              <a:rPr lang="en-US" sz="2200" dirty="0">
                <a:latin typeface="Segoe UI Light" panose="020B0502040204020203" pitchFamily="34" charset="0"/>
                <a:ea typeface="Calibri" panose="020F0502020204030204" pitchFamily="34" charset="0"/>
                <a:cs typeface="Segoe UI Light" panose="020B0502040204020203" pitchFamily="34" charset="0"/>
              </a:rPr>
              <a:t> the contents of the buffer.</a:t>
            </a:r>
          </a:p>
        </p:txBody>
      </p:sp>
    </p:spTree>
    <p:extLst>
      <p:ext uri="{BB962C8B-B14F-4D97-AF65-F5344CB8AC3E}">
        <p14:creationId xmlns:p14="http://schemas.microsoft.com/office/powerpoint/2010/main" val="2938652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list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785104"/>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 </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 </a:t>
            </a:r>
            <a:r>
              <a:rPr lang="en-IN" sz="2200" dirty="0" smtClean="0">
                <a:solidFill>
                  <a:srgbClr val="A67F59"/>
                </a:solidFill>
                <a:latin typeface="Calibri" panose="020F0502020204030204" pitchFamily="34" charset="0"/>
                <a:cs typeface="Calibri" panose="020F0502020204030204" pitchFamily="34" charset="0"/>
              </a:rPr>
              <a:t>last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A67F59"/>
                </a:solidFill>
                <a:latin typeface="Calibri" panose="020F0502020204030204" pitchFamily="34" charset="0"/>
                <a:cs typeface="Calibri" panose="020F0502020204030204" pitchFamily="34" charset="0"/>
              </a:rPr>
              <a:t> last</a:t>
            </a:r>
            <a:endParaRPr lang="en-IN" sz="2200" dirty="0">
              <a:solidFill>
                <a:srgbClr val="A67F59"/>
              </a:solidFill>
              <a:latin typeface="Calibri" panose="020F0502020204030204" pitchFamily="34" charset="0"/>
              <a:cs typeface="Calibri" panose="020F0502020204030204" pitchFamily="34" charset="0"/>
            </a:endParaRPr>
          </a:p>
        </p:txBody>
      </p:sp>
      <p:sp>
        <p:nvSpPr>
          <p:cNvPr id="5" name="Rectangle 4"/>
          <p:cNvSpPr/>
          <p:nvPr/>
        </p:nvSpPr>
        <p:spPr>
          <a:xfrm>
            <a:off x="228600" y="1702713"/>
            <a:ext cx="67056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L</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IST</a:t>
            </a:r>
            <a:r>
              <a:rPr lang="en-US" sz="2200" dirty="0">
                <a:solidFill>
                  <a:schemeClr val="accent5"/>
                </a:solidFill>
                <a:latin typeface="Calibri" panose="020F0502020204030204" pitchFamily="34" charset="0"/>
                <a:cs typeface="Calibri" panose="020F0502020204030204" pitchFamily="34" charset="0"/>
              </a:rPr>
              <a:t>] </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 n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n LAST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a:t>
            </a:r>
            <a:r>
              <a:rPr lang="en-US" sz="2200" dirty="0" smtClean="0">
                <a:solidFill>
                  <a:srgbClr val="C74C49"/>
                </a:solidFill>
                <a:latin typeface="Calibri" panose="020F0502020204030204" pitchFamily="34" charset="0"/>
                <a:cs typeface="Calibri" panose="020F0502020204030204" pitchFamily="34" charset="0"/>
              </a:rPr>
              <a:t> LAST </a:t>
            </a:r>
            <a:r>
              <a:rPr lang="en-US"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 | </a:t>
            </a:r>
            <a:r>
              <a:rPr lang="en-IN" sz="2200" dirty="0" smtClean="0">
                <a:solidFill>
                  <a:srgbClr val="FC6F0D"/>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a:t>
            </a:r>
            <a:endParaRPr lang="en-US" sz="2200" dirty="0"/>
          </a:p>
        </p:txBody>
      </p:sp>
    </p:spTree>
    <p:extLst>
      <p:ext uri="{BB962C8B-B14F-4D97-AF65-F5344CB8AC3E}">
        <p14:creationId xmlns:p14="http://schemas.microsoft.com/office/powerpoint/2010/main" val="277169923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 | host</a:t>
            </a:r>
            <a:endParaRPr lang="en-US" dirty="0"/>
          </a:p>
        </p:txBody>
      </p:sp>
      <p:sp>
        <p:nvSpPr>
          <p:cNvPr id="3" name="Rectangle 2"/>
          <p:cNvSpPr/>
          <p:nvPr/>
        </p:nvSpPr>
        <p:spPr>
          <a:xfrm>
            <a:off x="1828800" y="3265714"/>
            <a:ext cx="5486400"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Enter </a:t>
            </a:r>
            <a:r>
              <a:rPr lang="en-US" sz="2200" b="1" i="1" dirty="0">
                <a:latin typeface="Segoe UI Light" panose="020B0502040204020203" pitchFamily="34" charset="0"/>
                <a:ea typeface="Calibri" panose="020F0502020204030204" pitchFamily="34" charset="0"/>
                <a:cs typeface="Segoe UI Light" panose="020B0502040204020203" pitchFamily="34" charset="0"/>
              </a:rPr>
              <a: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 </a:t>
            </a:r>
            <a:r>
              <a:rPr lang="en-US" sz="2200" b="1" i="1" dirty="0" smtClean="0">
                <a:latin typeface="Segoe UI Light" panose="020B0502040204020203" pitchFamily="34" charset="0"/>
                <a:ea typeface="Calibri" panose="020F0502020204030204" pitchFamily="34" charset="0"/>
                <a:cs typeface="Segoe UI Light" panose="020B0502040204020203" pitchFamily="34" charset="0"/>
              </a:rPr>
              <a:t>host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without</a:t>
            </a:r>
            <a:r>
              <a:rPr lang="en-US" sz="2200" dirty="0">
                <a:latin typeface="Segoe UI Light" panose="020B0502040204020203" pitchFamily="34" charset="0"/>
                <a:ea typeface="Calibri" panose="020F0502020204030204" pitchFamily="34" charset="0"/>
                <a:cs typeface="Segoe UI Light" panose="020B0502040204020203" pitchFamily="34" charset="0"/>
              </a:rPr>
              <a:t> command to display an operating system prompt.</a:t>
            </a:r>
          </a:p>
        </p:txBody>
      </p:sp>
    </p:spTree>
    <p:extLst>
      <p:ext uri="{BB962C8B-B14F-4D97-AF65-F5344CB8AC3E}">
        <p14:creationId xmlns:p14="http://schemas.microsoft.com/office/powerpoint/2010/main" val="386180876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 host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446550"/>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host </a:t>
            </a:r>
          </a:p>
          <a:p>
            <a:r>
              <a:rPr lang="en-IN" sz="2200" dirty="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dir</a:t>
            </a:r>
            <a:endParaRPr lang="en-IN" sz="2200" dirty="0">
              <a:solidFill>
                <a:schemeClr val="bg1">
                  <a:lumMod val="50000"/>
                </a:schemeClr>
              </a:solidFill>
              <a:latin typeface="Calibri" panose="020F0502020204030204" pitchFamily="34" charset="0"/>
              <a:cs typeface="Calibri" panose="020F0502020204030204" pitchFamily="34" charset="0"/>
            </a:endParaRPr>
          </a:p>
          <a:p>
            <a:r>
              <a:rPr lang="en-IN" sz="2200" dirty="0" smtClean="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calc</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2" name="Rectangle 1"/>
          <p:cNvSpPr/>
          <p:nvPr/>
        </p:nvSpPr>
        <p:spPr>
          <a:xfrm>
            <a:off x="228600" y="1702713"/>
            <a:ext cx="57912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HO[ST</a:t>
            </a:r>
            <a:r>
              <a:rPr lang="en-US" sz="2200" dirty="0">
                <a:solidFill>
                  <a:srgbClr val="C74C49"/>
                </a:solidFill>
                <a:latin typeface="Calibri" panose="020F0502020204030204" pitchFamily="34" charset="0"/>
                <a:cs typeface="Calibri" panose="020F0502020204030204" pitchFamily="34" charset="0"/>
              </a:rPr>
              <a:t>] [command]</a:t>
            </a:r>
          </a:p>
        </p:txBody>
      </p:sp>
    </p:spTree>
    <p:extLst>
      <p:ext uri="{BB962C8B-B14F-4D97-AF65-F5344CB8AC3E}">
        <p14:creationId xmlns:p14="http://schemas.microsoft.com/office/powerpoint/2010/main" val="122448146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923330"/>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381000"/>
            <a:ext cx="8839200" cy="477054"/>
          </a:xfrm>
          <a:prstGeom prst="rect">
            <a:avLst/>
          </a:prstGeom>
        </p:spPr>
        <p:txBody>
          <a:bodyPr wrap="square">
            <a:spAutoFit/>
          </a:bodyPr>
          <a:lstStyle/>
          <a:p>
            <a:r>
              <a:rPr lang="en-US" sz="2500"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68190825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404090336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531489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
        <p:nvSpPr>
          <p:cNvPr id="6" name="Rectangle 5"/>
          <p:cNvSpPr/>
          <p:nvPr/>
        </p:nvSpPr>
        <p:spPr>
          <a:xfrm>
            <a:off x="56407" y="4659868"/>
            <a:ext cx="9109364" cy="369332"/>
          </a:xfrm>
          <a:prstGeom prst="rect">
            <a:avLst/>
          </a:prstGeom>
        </p:spPr>
        <p:txBody>
          <a:bodyPr wrap="square">
            <a:spAutoFit/>
          </a:bodyPr>
          <a:lstStyle/>
          <a:p>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schema.table.col_name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schema.view.col_name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schema.materialized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view.col_name</a:t>
            </a:r>
            <a:endParaRPr lang="en-US" dirty="0">
              <a:solidFill>
                <a:srgbClr val="B22251"/>
              </a:solidFill>
              <a:latin typeface="Arial" panose="020B0604020202020204" pitchFamily="34" charset="0"/>
              <a:ea typeface="SimSun" panose="02010600030101010101" pitchFamily="2" charset="-122"/>
              <a:cs typeface="Arial" panose="020B0604020202020204" pitchFamily="34" charset="0"/>
            </a:endParaRPr>
          </a:p>
        </p:txBody>
      </p:sp>
      <p:sp>
        <p:nvSpPr>
          <p:cNvPr id="7" name="Rectangle 6"/>
          <p:cNvSpPr/>
          <p:nvPr/>
        </p:nvSpPr>
        <p:spPr>
          <a:xfrm>
            <a:off x="56407" y="4050268"/>
            <a:ext cx="9109364" cy="369332"/>
          </a:xfrm>
          <a:prstGeom prst="rect">
            <a:avLst/>
          </a:prstGeom>
        </p:spPr>
        <p:txBody>
          <a:bodyPr wrap="square">
            <a:spAutoFit/>
          </a:bodyPr>
          <a:lstStyle/>
          <a:p>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1521208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41514" y="27432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227639725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substitution </a:t>
            </a:r>
            <a:r>
              <a:rPr lang="en-US" dirty="0" smtClean="0"/>
              <a:t>variables</a:t>
            </a:r>
            <a:endParaRPr lang="en-US" dirty="0"/>
          </a:p>
        </p:txBody>
      </p:sp>
      <p:sp>
        <p:nvSpPr>
          <p:cNvPr id="3" name="Rectangle 2"/>
          <p:cNvSpPr/>
          <p:nvPr/>
        </p:nvSpPr>
        <p:spPr>
          <a:xfrm>
            <a:off x="992124" y="3221838"/>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variables (pre-processor) </a:t>
            </a:r>
            <a:r>
              <a:rPr lang="en-US" sz="2200" dirty="0">
                <a:latin typeface="Segoe UI Light" panose="020B0502040204020203" pitchFamily="34" charset="0"/>
                <a:ea typeface="Calibri" panose="020F0502020204030204" pitchFamily="34" charset="0"/>
                <a:cs typeface="Segoe UI Light" panose="020B0502040204020203" pitchFamily="34" charset="0"/>
              </a:rPr>
              <a:t>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7" name="Rectangle 6"/>
          <p:cNvSpPr/>
          <p:nvPr/>
        </p:nvSpPr>
        <p:spPr>
          <a:xfrm>
            <a:off x="304800" y="114300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76200" y="4495800"/>
            <a:ext cx="8991600" cy="1538883"/>
          </a:xfrm>
          <a:prstGeom prst="rect">
            <a:avLst/>
          </a:prstGeom>
        </p:spPr>
        <p:txBody>
          <a:bodyPr wrap="square">
            <a:spAutoFit/>
          </a:bodyPr>
          <a:lstStyle/>
          <a:p>
            <a:pPr algn="just"/>
            <a:r>
              <a:rPr lang="en-US" dirty="0">
                <a:solidFill>
                  <a:srgbClr val="404040"/>
                </a:solidFill>
                <a:latin typeface="Arial" panose="020B0604020202020204" pitchFamily="34" charset="0"/>
              </a:rPr>
              <a:t>Both single ampersand </a:t>
            </a:r>
            <a:r>
              <a:rPr lang="en-US" sz="2000" dirty="0">
                <a:solidFill>
                  <a:srgbClr val="FF1C00"/>
                </a:solidFill>
                <a:latin typeface="Arial" panose="020B0604020202020204" pitchFamily="34" charset="0"/>
              </a:rPr>
              <a:t>(&amp;)</a:t>
            </a:r>
            <a:r>
              <a:rPr lang="en-US" dirty="0">
                <a:solidFill>
                  <a:srgbClr val="404040"/>
                </a:solidFill>
                <a:latin typeface="Arial" panose="020B0604020202020204" pitchFamily="34" charset="0"/>
              </a:rPr>
              <a:t> and double ampersand </a:t>
            </a:r>
            <a:r>
              <a:rPr lang="en-US" sz="2000" dirty="0">
                <a:solidFill>
                  <a:srgbClr val="FF1C00"/>
                </a:solidFill>
                <a:latin typeface="Arial" panose="020B0604020202020204" pitchFamily="34" charset="0"/>
              </a:rPr>
              <a:t>(&amp;&amp;)</a:t>
            </a:r>
            <a:r>
              <a:rPr lang="en-US" dirty="0">
                <a:solidFill>
                  <a:srgbClr val="404040"/>
                </a:solidFill>
                <a:latin typeface="Arial" panose="020B0604020202020204" pitchFamily="34" charset="0"/>
              </a:rPr>
              <a:t> can prefix a substitution variable name in a statement. SQL*Plus </a:t>
            </a:r>
            <a:r>
              <a:rPr lang="en-US" sz="2000" b="1" dirty="0">
                <a:solidFill>
                  <a:srgbClr val="C00000"/>
                </a:solidFill>
                <a:latin typeface="Arial" panose="020B0604020202020204" pitchFamily="34" charset="0"/>
              </a:rPr>
              <a:t>pre-processes</a:t>
            </a:r>
            <a:r>
              <a:rPr lang="en-US" dirty="0">
                <a:solidFill>
                  <a:srgbClr val="404040"/>
                </a:solidFill>
                <a:latin typeface="Arial" panose="020B0604020202020204" pitchFamily="34" charset="0"/>
              </a:rPr>
              <a:t> the statement and substitutes the variable's value. The statement is then executed. If the variable was not previously defined then SQL*Plus prompts you for a value before doing the substitution.</a:t>
            </a:r>
            <a:endParaRPr lang="en-US" dirty="0"/>
          </a:p>
        </p:txBody>
      </p:sp>
    </p:spTree>
    <p:extLst>
      <p:ext uri="{BB962C8B-B14F-4D97-AF65-F5344CB8AC3E}">
        <p14:creationId xmlns:p14="http://schemas.microsoft.com/office/powerpoint/2010/main" val="1862722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substitution </a:t>
            </a:r>
            <a:r>
              <a:rPr lang="en-US" sz="3200" b="1" i="1" dirty="0" smtClean="0">
                <a:solidFill>
                  <a:srgbClr val="FFFF00"/>
                </a:solidFill>
                <a:latin typeface="Arial" pitchFamily="34" charset="0"/>
                <a:cs typeface="Arial" pitchFamily="34" charset="0"/>
              </a:rPr>
              <a:t>variable - &amp; / &amp;&amp;</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t>
            </a:r>
            <a:r>
              <a:rPr lang="en-US" dirty="0">
                <a:latin typeface="Arial" panose="020B0604020202020204" pitchFamily="34" charset="0"/>
                <a:cs typeface="Arial" panose="020B0604020202020204" pitchFamily="34" charset="0"/>
              </a:rPr>
              <a:t> is used to create a temporary substitution variable that will prompt you for a value every time it is referenced.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"&amp;&amp;"</a:t>
            </a:r>
            <a:r>
              <a:rPr lang="en-US" dirty="0">
                <a:latin typeface="Arial" panose="020B0604020202020204" pitchFamily="34" charset="0"/>
                <a:cs typeface="Arial" panose="020B0604020202020204" pitchFamily="34" charset="0"/>
              </a:rPr>
              <a:t> is used to create a permanent substitution variable. Once you have entered a value (defined the variable) its value will used every time the variable is referenced.</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52400" y="2590800"/>
            <a:ext cx="8839200"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var_name1</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var_name2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var_name1,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var_name2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13912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105951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288640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289825374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3798016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bind variables, execute and print</a:t>
            </a:r>
            <a:endParaRPr lang="en-US" dirty="0"/>
          </a:p>
        </p:txBody>
      </p:sp>
      <p:sp>
        <p:nvSpPr>
          <p:cNvPr id="3" name="Rectangle 2"/>
          <p:cNvSpPr/>
          <p:nvPr/>
        </p:nvSpPr>
        <p:spPr>
          <a:xfrm>
            <a:off x="992124" y="3221838"/>
            <a:ext cx="7159752" cy="487506"/>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A </a:t>
            </a:r>
            <a:r>
              <a:rPr lang="en-US" sz="2200" b="1" i="1" dirty="0">
                <a:latin typeface="Segoe UI Light" panose="020B0502040204020203" pitchFamily="34" charset="0"/>
                <a:ea typeface="Calibri" panose="020F0502020204030204" pitchFamily="34" charset="0"/>
                <a:cs typeface="Segoe UI Light" panose="020B0502040204020203" pitchFamily="34" charset="0"/>
              </a:rPr>
              <a:t>host</a:t>
            </a:r>
            <a:r>
              <a:rPr lang="en-US" sz="2200" dirty="0">
                <a:latin typeface="Segoe UI Light" panose="020B0502040204020203" pitchFamily="34" charset="0"/>
                <a:ea typeface="Calibri" panose="020F0502020204030204" pitchFamily="34" charset="0"/>
                <a:cs typeface="Segoe UI Light" panose="020B0502040204020203" pitchFamily="34" charset="0"/>
              </a:rPr>
              <a:t> variable must be prefixed with a colon </a:t>
            </a:r>
            <a:r>
              <a:rPr lang="en-US" sz="2400" b="1" dirty="0">
                <a:solidFill>
                  <a:srgbClr val="B22251"/>
                </a:solidFill>
                <a:latin typeface="Segoe UI Light" panose="020B0502040204020203" pitchFamily="34" charset="0"/>
                <a:ea typeface="Calibri" panose="020F0502020204030204" pitchFamily="34" charset="0"/>
                <a:cs typeface="Segoe UI Light" panose="020B0502040204020203" pitchFamily="34" charset="0"/>
              </a:rPr>
              <a:t>(:)</a:t>
            </a:r>
            <a:r>
              <a:rPr lang="en-US" sz="2200" dirty="0">
                <a:latin typeface="Segoe UI Light" panose="020B0502040204020203" pitchFamily="34" charset="0"/>
                <a:ea typeface="Calibri" panose="020F0502020204030204" pitchFamily="34" charset="0"/>
                <a:cs typeface="Segoe UI Light" panose="020B0502040204020203" pitchFamily="34" charset="0"/>
              </a:rPr>
              <a:t> in SQL.</a:t>
            </a:r>
          </a:p>
        </p:txBody>
      </p:sp>
    </p:spTree>
    <p:extLst>
      <p:ext uri="{BB962C8B-B14F-4D97-AF65-F5344CB8AC3E}">
        <p14:creationId xmlns:p14="http://schemas.microsoft.com/office/powerpoint/2010/main" val="28027754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bind variable, execute and print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990600"/>
            <a:ext cx="3423053"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VAR[IABLE] [variable [type] ]</a:t>
            </a:r>
          </a:p>
        </p:txBody>
      </p:sp>
      <p:sp>
        <p:nvSpPr>
          <p:cNvPr id="4" name="Rectangle 3"/>
          <p:cNvSpPr/>
          <p:nvPr/>
        </p:nvSpPr>
        <p:spPr>
          <a:xfrm>
            <a:off x="152400" y="1447800"/>
            <a:ext cx="4572000" cy="1107996"/>
          </a:xfrm>
          <a:prstGeom prst="rect">
            <a:avLst/>
          </a:prstGeom>
        </p:spPr>
        <p:txBody>
          <a:bodyPr>
            <a:spAutoFit/>
          </a:bodyPr>
          <a:lstStyle/>
          <a:p>
            <a:r>
              <a:rPr lang="en-US" sz="2200" dirty="0">
                <a:solidFill>
                  <a:srgbClr val="FF1C00"/>
                </a:solidFill>
                <a:latin typeface="Calibri" panose="020F0502020204030204" pitchFamily="34" charset="0"/>
                <a:cs typeface="Calibri" panose="020F0502020204030204" pitchFamily="34" charset="0"/>
              </a:rPr>
              <a:t>var</a:t>
            </a:r>
            <a:endParaRPr lang="en-US" sz="2200" dirty="0" smtClean="0">
              <a:solidFill>
                <a:srgbClr val="FF1C00"/>
              </a:solidFill>
              <a:latin typeface="Calibri" panose="020F0502020204030204" pitchFamily="34" charset="0"/>
              <a:cs typeface="Calibri" panose="020F0502020204030204" pitchFamily="34" charset="0"/>
            </a:endParaRPr>
          </a:p>
          <a:p>
            <a:r>
              <a:rPr lang="en-US" sz="2200" dirty="0" smtClean="0">
                <a:solidFill>
                  <a:srgbClr val="FF1C00"/>
                </a:solidFill>
                <a:latin typeface="Calibri" panose="020F0502020204030204" pitchFamily="34" charset="0"/>
                <a:cs typeface="Calibri" panose="020F0502020204030204" pitchFamily="34" charset="0"/>
              </a:rPr>
              <a:t>var </a:t>
            </a:r>
            <a:r>
              <a:rPr lang="en-US" sz="2200" dirty="0">
                <a:latin typeface="Calibri" panose="020F0502020204030204" pitchFamily="34" charset="0"/>
                <a:cs typeface="Calibri" panose="020F0502020204030204" pitchFamily="34" charset="0"/>
              </a:rPr>
              <a:t>x </a:t>
            </a:r>
            <a:r>
              <a:rPr lang="en-US" sz="2200" dirty="0">
                <a:solidFill>
                  <a:srgbClr val="049DC8"/>
                </a:solidFill>
                <a:latin typeface="Calibri" panose="020F0502020204030204" pitchFamily="34" charset="0"/>
                <a:cs typeface="Calibri" panose="020F0502020204030204" pitchFamily="34" charset="0"/>
              </a:rPr>
              <a:t>number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var</a:t>
            </a:r>
            <a:r>
              <a:rPr lang="en-US" sz="2200" dirty="0">
                <a:latin typeface="Calibri" panose="020F0502020204030204" pitchFamily="34" charset="0"/>
                <a:cs typeface="Calibri" panose="020F0502020204030204" pitchFamily="34" charset="0"/>
              </a:rPr>
              <a:t> y </a:t>
            </a:r>
            <a:r>
              <a:rPr lang="en-US" sz="2200" dirty="0">
                <a:solidFill>
                  <a:srgbClr val="049DC8"/>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100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5" name="Rectangle 4"/>
          <p:cNvSpPr/>
          <p:nvPr/>
        </p:nvSpPr>
        <p:spPr>
          <a:xfrm>
            <a:off x="161306" y="3802559"/>
            <a:ext cx="4583875" cy="769441"/>
          </a:xfrm>
          <a:prstGeom prst="rect">
            <a:avLst/>
          </a:prstGeom>
        </p:spPr>
        <p:txBody>
          <a:bodyPr wrap="square">
            <a:spAutoFit/>
          </a:bodyPr>
          <a:lstStyle/>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:x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1001</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SALEEL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140525" y="2774409"/>
            <a:ext cx="8821387" cy="369332"/>
          </a:xfrm>
          <a:prstGeom prst="rect">
            <a:avLst/>
          </a:prstGeom>
        </p:spPr>
        <p:txBody>
          <a:bodyPr wrap="square">
            <a:spAutoFit/>
          </a:bodyPr>
          <a:lstStyle/>
          <a:p>
            <a:r>
              <a:rPr lang="en-US" dirty="0"/>
              <a:t>The EXECUTE command assigns a value to the </a:t>
            </a:r>
            <a:r>
              <a:rPr lang="en-US" dirty="0" smtClean="0"/>
              <a:t>host | bind </a:t>
            </a:r>
            <a:r>
              <a:rPr lang="en-US" dirty="0"/>
              <a:t>variable n:</a:t>
            </a:r>
          </a:p>
        </p:txBody>
      </p:sp>
      <p:sp>
        <p:nvSpPr>
          <p:cNvPr id="7" name="Rectangle 6"/>
          <p:cNvSpPr/>
          <p:nvPr/>
        </p:nvSpPr>
        <p:spPr>
          <a:xfrm>
            <a:off x="161306" y="3285656"/>
            <a:ext cx="26174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EXEC[UTE] statement</a:t>
            </a:r>
          </a:p>
        </p:txBody>
      </p:sp>
      <p:sp>
        <p:nvSpPr>
          <p:cNvPr id="10" name="Rectangle 9"/>
          <p:cNvSpPr/>
          <p:nvPr/>
        </p:nvSpPr>
        <p:spPr>
          <a:xfrm>
            <a:off x="161306" y="609600"/>
            <a:ext cx="8821387" cy="369332"/>
          </a:xfrm>
          <a:prstGeom prst="rect">
            <a:avLst/>
          </a:prstGeom>
        </p:spPr>
        <p:txBody>
          <a:bodyPr wrap="square">
            <a:spAutoFit/>
          </a:bodyPr>
          <a:lstStyle/>
          <a:p>
            <a:r>
              <a:rPr lang="en-US" dirty="0"/>
              <a:t>Declares a bind variable that can be referenced in PL/SQL</a:t>
            </a:r>
          </a:p>
        </p:txBody>
      </p:sp>
      <p:cxnSp>
        <p:nvCxnSpPr>
          <p:cNvPr id="11" name="Straight Connector 10"/>
          <p:cNvCxnSpPr/>
          <p:nvPr/>
        </p:nvCxnSpPr>
        <p:spPr>
          <a:xfrm>
            <a:off x="140525" y="2622009"/>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61306" y="5255451"/>
            <a:ext cx="24680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PRI[NT] [variable ...]</a:t>
            </a:r>
          </a:p>
        </p:txBody>
      </p:sp>
      <p:sp>
        <p:nvSpPr>
          <p:cNvPr id="8" name="Rectangle 7"/>
          <p:cNvSpPr/>
          <p:nvPr/>
        </p:nvSpPr>
        <p:spPr>
          <a:xfrm>
            <a:off x="140525" y="5707317"/>
            <a:ext cx="1612075" cy="430887"/>
          </a:xfrm>
          <a:prstGeom prst="rect">
            <a:avLst/>
          </a:prstGeom>
        </p:spPr>
        <p:txBody>
          <a:bodyPr wrap="square">
            <a:spAutoFit/>
          </a:bodyPr>
          <a:lstStyle/>
          <a:p>
            <a:r>
              <a:rPr lang="en-US" sz="2200" dirty="0" smtClean="0">
                <a:solidFill>
                  <a:srgbClr val="FF1C00"/>
                </a:solidFill>
                <a:latin typeface="Calibri" panose="020F0502020204030204" pitchFamily="34" charset="0"/>
                <a:cs typeface="Calibri" panose="020F0502020204030204" pitchFamily="34" charset="0"/>
              </a:rPr>
              <a:t>print </a:t>
            </a:r>
            <a:r>
              <a:rPr lang="en-US" sz="2200" dirty="0">
                <a:latin typeface="Calibri" panose="020F0502020204030204" pitchFamily="34" charset="0"/>
                <a:cs typeface="Calibri" panose="020F0502020204030204" pitchFamily="34" charset="0"/>
              </a:rPr>
              <a:t>:x :</a:t>
            </a:r>
            <a:r>
              <a:rPr lang="en-US" sz="2200" dirty="0" smtClean="0">
                <a:latin typeface="Calibri" panose="020F0502020204030204" pitchFamily="34" charset="0"/>
                <a:cs typeface="Calibri" panose="020F0502020204030204" pitchFamily="34" charset="0"/>
              </a:rPr>
              <a:t>y :z</a:t>
            </a:r>
            <a:endParaRPr lang="en-US" sz="2200" dirty="0">
              <a:latin typeface="Calibri" panose="020F0502020204030204" pitchFamily="34" charset="0"/>
              <a:cs typeface="Calibri" panose="020F0502020204030204" pitchFamily="34" charset="0"/>
            </a:endParaRPr>
          </a:p>
        </p:txBody>
      </p:sp>
      <p:sp>
        <p:nvSpPr>
          <p:cNvPr id="12" name="Rectangle 11"/>
          <p:cNvSpPr/>
          <p:nvPr/>
        </p:nvSpPr>
        <p:spPr>
          <a:xfrm>
            <a:off x="140525" y="4852405"/>
            <a:ext cx="8821387" cy="369332"/>
          </a:xfrm>
          <a:prstGeom prst="rect">
            <a:avLst/>
          </a:prstGeom>
        </p:spPr>
        <p:txBody>
          <a:bodyPr wrap="square">
            <a:spAutoFit/>
          </a:bodyPr>
          <a:lstStyle/>
          <a:p>
            <a:r>
              <a:rPr lang="en-US" dirty="0"/>
              <a:t>Displays the current values of bind variables. For more information on bind variables.</a:t>
            </a:r>
          </a:p>
        </p:txBody>
      </p:sp>
      <p:cxnSp>
        <p:nvCxnSpPr>
          <p:cNvPr id="13" name="Straight Connector 12"/>
          <p:cNvCxnSpPr/>
          <p:nvPr/>
        </p:nvCxnSpPr>
        <p:spPr>
          <a:xfrm>
            <a:off x="140525" y="4648200"/>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16631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0676"/>
            <a:ext cx="8873836"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42305" y="2132656"/>
            <a:ext cx="8873836" cy="3477875"/>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rgbClr val="B22251"/>
                </a:solidFill>
                <a:latin typeface="Calibri" panose="020F0502020204030204" pitchFamily="34" charset="0"/>
                <a:cs typeface="Calibri" panose="020F0502020204030204" pitchFamily="34" charset="0"/>
              </a:rPr>
              <a:t> rows </a:t>
            </a:r>
            <a:r>
              <a:rPr lang="en-US" sz="2200" dirty="0">
                <a:solidFill>
                  <a:srgbClr val="B22251"/>
                </a:solidFill>
                <a:latin typeface="Calibri" panose="020F0502020204030204" pitchFamily="34" charset="0"/>
                <a:cs typeface="Calibri" panose="020F0502020204030204" pitchFamily="34" charset="0"/>
              </a:rPr>
              <a:t>only</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x</a:t>
            </a:r>
            <a:r>
              <a:rPr lang="en-US" sz="2200" dirty="0" smtClean="0">
                <a:solidFill>
                  <a:srgbClr val="B22251"/>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rgbClr val="B22251"/>
                </a:solidFill>
                <a:latin typeface="Calibri" panose="020F0502020204030204" pitchFamily="34" charset="0"/>
                <a:cs typeface="Calibri" panose="020F0502020204030204" pitchFamily="34" charset="0"/>
              </a:rPr>
              <a:t> rows fetch next </a:t>
            </a:r>
            <a:r>
              <a:rPr lang="en-US" sz="2200" dirty="0">
                <a:solidFill>
                  <a:srgbClr val="C00000"/>
                </a:solidFill>
                <a:latin typeface="Calibri" panose="020F0502020204030204" pitchFamily="34" charset="0"/>
                <a:cs typeface="Calibri" panose="020F0502020204030204" pitchFamily="34" charset="0"/>
              </a:rPr>
              <a:t>2</a:t>
            </a:r>
            <a:r>
              <a:rPr lang="en-US" sz="2200" dirty="0">
                <a:solidFill>
                  <a:srgbClr val="B22251"/>
                </a:solidFill>
                <a:latin typeface="Calibri" panose="020F0502020204030204" pitchFamily="34" charset="0"/>
                <a:cs typeface="Calibri" panose="020F0502020204030204" pitchFamily="34" charset="0"/>
              </a:rPr>
              <a:t>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896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
        <p:nvSpPr>
          <p:cNvPr id="3" name="Rectangle 2"/>
          <p:cNvSpPr/>
          <p:nvPr/>
        </p:nvSpPr>
        <p:spPr>
          <a:xfrm>
            <a:off x="266700" y="3200400"/>
            <a:ext cx="8610600" cy="769441"/>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 | != | ^= | &lt;&gt; | &gt; | &lt; | &gt;= | &lt;= } </a:t>
            </a:r>
            <a:endParaRPr lang="en-US" sz="2200" dirty="0" smtClean="0">
              <a:solidFill>
                <a:srgbClr val="0070C0"/>
              </a:solidFill>
              <a:latin typeface="Consolas" panose="020B0609020204030204" pitchFamily="49" charset="0"/>
              <a:cs typeface="Arial" panose="020B0604020202020204" pitchFamily="34" charset="0"/>
            </a:endParaRPr>
          </a:p>
          <a:p>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        { ANY </a:t>
            </a:r>
            <a:r>
              <a:rPr lang="en-US" sz="2200" dirty="0">
                <a:solidFill>
                  <a:srgbClr val="0070C0"/>
                </a:solidFill>
                <a:latin typeface="Consolas" panose="020B0609020204030204" pitchFamily="49" charset="0"/>
                <a:cs typeface="Arial" panose="020B0604020202020204" pitchFamily="34" charset="0"/>
              </a:rPr>
              <a:t>| SOME | ALL } </a:t>
            </a:r>
            <a:r>
              <a:rPr lang="en-US" sz="2200" dirty="0" smtClean="0">
                <a:solidFill>
                  <a:srgbClr val="0070C0"/>
                </a:solidFill>
                <a:latin typeface="Consolas" panose="020B0609020204030204" pitchFamily="49" charset="0"/>
                <a:cs typeface="Arial" panose="020B0604020202020204" pitchFamily="34" charset="0"/>
              </a:rPr>
              <a:t>{ expr </a:t>
            </a:r>
            <a:r>
              <a:rPr lang="en-US" sz="2200" dirty="0">
                <a:solidFill>
                  <a:srgbClr val="0070C0"/>
                </a:solidFill>
                <a:latin typeface="Consolas" panose="020B0609020204030204" pitchFamily="49" charset="0"/>
                <a:cs typeface="Arial" panose="020B0604020202020204" pitchFamily="34" charset="0"/>
              </a:rPr>
              <a:t>| (subquery</a:t>
            </a:r>
            <a:r>
              <a:rPr lang="en-US" sz="2200" dirty="0" smtClean="0">
                <a:solidFill>
                  <a:srgbClr val="0070C0"/>
                </a:solidFill>
                <a:latin typeface="Consolas" panose="020B0609020204030204" pitchFamily="49" charset="0"/>
                <a:cs typeface="Arial" panose="020B0604020202020204" pitchFamily="34" charset="0"/>
              </a:rPr>
              <a:t>) }</a:t>
            </a:r>
            <a:endParaRPr lang="en-US" sz="2200"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comparison functions 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
        <p:nvSpPr>
          <p:cNvPr id="4" name="Rectangle 3"/>
          <p:cNvSpPr/>
          <p:nvPr/>
        </p:nvSpPr>
        <p:spPr>
          <a:xfrm>
            <a:off x="2381250" y="3276600"/>
            <a:ext cx="4381500" cy="430887"/>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a:t>
            </a:r>
            <a:r>
              <a:rPr lang="en-US" sz="2200" dirty="0" smtClean="0">
                <a:solidFill>
                  <a:srgbClr val="0070C0"/>
                </a:solidFill>
                <a:latin typeface="Consolas" panose="020B0609020204030204" pitchFamily="49" charset="0"/>
                <a:cs typeface="Arial" panose="020B0604020202020204" pitchFamily="34" charset="0"/>
              </a:rPr>
              <a:t>AND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OR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NOT } </a:t>
            </a:r>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6" name="Rectangle 5"/>
          <p:cNvSpPr/>
          <p:nvPr/>
        </p:nvSpPr>
        <p:spPr>
          <a:xfrm>
            <a:off x="304800" y="5028728"/>
            <a:ext cx="8534400" cy="707886"/>
          </a:xfrm>
          <a:prstGeom prst="rect">
            <a:avLst/>
          </a:prstGeom>
        </p:spPr>
        <p:txBody>
          <a:bodyPr wrap="square">
            <a:spAutoFit/>
          </a:bodyPr>
          <a:lstStyle/>
          <a:p>
            <a:r>
              <a:rPr lang="en-US" sz="2000" dirty="0">
                <a:solidFill>
                  <a:srgbClr val="036883"/>
                </a:solidFill>
              </a:rPr>
              <a:t>NULLS LAST is the default for ascending order, and NULLS FIRST is the default for descending order.</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28194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12" name="Rectangle 11"/>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2693075"/>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
        <p:nvSpPr>
          <p:cNvPr id="8" name="Rectangle 7"/>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2" name="Rectangle 1"/>
          <p:cNvSpPr/>
          <p:nvPr/>
        </p:nvSpPr>
        <p:spPr>
          <a:xfrm>
            <a:off x="152400" y="2590800"/>
            <a:ext cx="8839200" cy="3647152"/>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a:t>
            </a:r>
            <a:r>
              <a:rPr lang="en-US" sz="2200" dirty="0" smtClean="0">
                <a:solidFill>
                  <a:srgbClr val="BAB294"/>
                </a:solidFill>
                <a:latin typeface="Calibri" panose="020F0502020204030204" pitchFamily="34" charset="0"/>
                <a:cs typeface="Calibri" panose="020F0502020204030204" pitchFamily="34" charset="0"/>
              </a:rPr>
              <a:t>desc</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 </a:t>
            </a:r>
            <a:r>
              <a:rPr lang="en-US" sz="2200" dirty="0">
                <a:solidFill>
                  <a:srgbClr val="BAB294"/>
                </a:solidFill>
                <a:latin typeface="Calibri" panose="020F0502020204030204" pitchFamily="34" charset="0"/>
                <a:cs typeface="Calibri" panose="020F0502020204030204" pitchFamily="34" charset="0"/>
              </a:rPr>
              <a:t>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a:solidFill>
                  <a:srgbClr val="BAB294"/>
                </a:solidFill>
                <a:latin typeface="Calibri" panose="020F0502020204030204" pitchFamily="34" charset="0"/>
                <a:cs typeface="Calibri" panose="020F0502020204030204" pitchFamily="34" charset="0"/>
              </a:rPr>
              <a:t>nulls</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smtClean="0">
                <a:solidFill>
                  <a:srgbClr val="BAB294"/>
                </a:solidFill>
                <a:latin typeface="Calibri" panose="020F0502020204030204" pitchFamily="34" charset="0"/>
                <a:cs typeface="Calibri" panose="020F0502020204030204" pitchFamily="34" charset="0"/>
              </a:rPr>
              <a:t>desc 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first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B22251"/>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 WHERE where_condition </a:t>
            </a:r>
            <a:r>
              <a:rPr lang="en-US" dirty="0">
                <a:solidFill>
                  <a:srgbClr val="0070C0"/>
                </a:solidFill>
                <a:latin typeface="Consolas" panose="020B0609020204030204" pitchFamily="49" charset="0"/>
                <a:cs typeface="Arial" panose="020B0604020202020204" pitchFamily="34" charset="0"/>
              </a:rPr>
              <a:t>] [ORDER BY { col_name | expr | position | alias }  [ASC | DESC], ...] [ NULLS FIRST | NULLS LAST ]</a:t>
            </a:r>
          </a:p>
        </p:txBody>
      </p:sp>
      <p:sp>
        <p:nvSpPr>
          <p:cNvPr id="3" name="Rectangle 2"/>
          <p:cNvSpPr/>
          <p:nvPr/>
        </p:nvSpPr>
        <p:spPr>
          <a:xfrm>
            <a:off x="152400" y="37338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pseudocolumn</a:t>
            </a:r>
            <a:endParaRPr lang="en-IN" dirty="0"/>
          </a:p>
        </p:txBody>
      </p:sp>
    </p:spTree>
    <p:extLst>
      <p:ext uri="{BB962C8B-B14F-4D97-AF65-F5344CB8AC3E}">
        <p14:creationId xmlns:p14="http://schemas.microsoft.com/office/powerpoint/2010/main" val="229106146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rownum</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743200"/>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rownum</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ROWNUM pseudocolumn returns a number indicating the order in which Oracle selects the row from a table or set of joined rows. The first row selected has a ROWNUM of 1.</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32766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order</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smtClean="0">
                <a:solidFill>
                  <a:srgbClr val="B22251"/>
                </a:solidFill>
                <a:latin typeface="Calibri" panose="020F0502020204030204" pitchFamily="34" charset="0"/>
                <a:cs typeface="Arial" panose="020B0604020202020204" pitchFamily="34" charset="0"/>
              </a:rPr>
              <a:t> </a:t>
            </a:r>
            <a:r>
              <a:rPr lang="en-US" sz="2200" dirty="0" smtClean="0">
                <a:latin typeface="Calibri" panose="020F0502020204030204" pitchFamily="34" charset="0"/>
                <a:cs typeface="Arial" panose="020B060402020202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 </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6"/>
                </a:solidFill>
                <a:latin typeface="Calibri" panose="020F0502020204030204" pitchFamily="34" charset="0"/>
                <a:cs typeface="Arial" panose="020B0604020202020204" pitchFamily="34" charset="0"/>
              </a:rPr>
              <a:t>&lt;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C00000"/>
                </a:solidFill>
                <a:latin typeface="Calibri" panose="020F0502020204030204" pitchFamily="34" charset="0"/>
                <a:cs typeface="Arial" panose="020B060402020202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3" name="Rectangle 2"/>
          <p:cNvSpPr/>
          <p:nvPr/>
        </p:nvSpPr>
        <p:spPr>
          <a:xfrm>
            <a:off x="3581400" y="1676400"/>
            <a:ext cx="5486400" cy="969496"/>
          </a:xfrm>
          <a:prstGeom prst="rect">
            <a:avLst/>
          </a:prstGeom>
          <a:solidFill>
            <a:schemeClr val="bg1">
              <a:lumMod val="95000"/>
            </a:schemeClr>
          </a:solidFill>
        </p:spPr>
        <p:txBody>
          <a:bodyPr wrap="square">
            <a:spAutoFit/>
          </a:bodyPr>
          <a:lstStyle/>
          <a:p>
            <a:r>
              <a:rPr lang="en-US" sz="1900" dirty="0">
                <a:solidFill>
                  <a:schemeClr val="bg2">
                    <a:lumMod val="25000"/>
                  </a:schemeClr>
                </a:solidFill>
              </a:rPr>
              <a:t>If an ORDER BY clause follows ROWNUM in the same query, then the rows will be reordered by the ORDER BY clause.</a:t>
            </a:r>
          </a:p>
        </p:txBody>
      </p:sp>
    </p:spTree>
    <p:extLst>
      <p:ext uri="{BB962C8B-B14F-4D97-AF65-F5344CB8AC3E}">
        <p14:creationId xmlns:p14="http://schemas.microsoft.com/office/powerpoint/2010/main" val="369137397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rowid</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ROWID is a pseudocolumn that uniquely defines a single row in a database table. The term pseudocolumn is used because you can refer to ROWID in the WHERE clauses of a query as you would refer to a column stored in your database; the difference is you cannot insert, update, or delete ROWID values.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1193080068"/>
              </p:ext>
            </p:extLst>
          </p:nvPr>
        </p:nvGraphicFramePr>
        <p:xfrm>
          <a:off x="152400" y="3200400"/>
          <a:ext cx="8873836" cy="1280160"/>
        </p:xfrm>
        <a:graphic>
          <a:graphicData uri="http://schemas.openxmlformats.org/drawingml/2006/table">
            <a:tbl>
              <a:tblPr>
                <a:tableStyleId>{5940675A-B579-460E-94D1-54222C63F5DA}</a:tableStyleId>
              </a:tblPr>
              <a:tblGrid>
                <a:gridCol w="3124200"/>
                <a:gridCol w="5749636"/>
              </a:tblGrid>
              <a:tr h="0">
                <a:tc>
                  <a:txBody>
                    <a:bodyPr/>
                    <a:lstStyle/>
                    <a:p>
                      <a:pPr algn="l" rtl="0" fontAlgn="t"/>
                      <a:r>
                        <a:rPr lang="en-US" u="none" strike="noStrike" dirty="0" smtClean="0">
                          <a:effectLst/>
                          <a:latin typeface="Calibri" panose="020F0502020204030204" pitchFamily="34" charset="0"/>
                          <a:cs typeface="Calibri" panose="020F0502020204030204" pitchFamily="34" charset="0"/>
                        </a:rPr>
                        <a:t>   </a:t>
                      </a:r>
                      <a:r>
                        <a:rPr kumimoji="0" lang="en-US" b="0" u="none" strike="noStrike" kern="1200" dirty="0" smtClean="0">
                          <a:solidFill>
                            <a:srgbClr val="145C93"/>
                          </a:solidFill>
                          <a:effectLst/>
                          <a:latin typeface="Calibri" panose="020F0502020204030204" pitchFamily="34" charset="0"/>
                          <a:ea typeface="+mn-ea"/>
                          <a:cs typeface="Calibri" panose="020F0502020204030204" pitchFamily="34" charset="0"/>
                        </a:rPr>
                        <a:t>ROWID_BLOCK_NUMBER</a:t>
                      </a:r>
                      <a:endParaRPr kumimoji="0" lang="en-US" b="0" u="none" strike="noStrike" kern="1200" dirty="0">
                        <a:solidFill>
                          <a:srgbClr val="145C93"/>
                        </a:solidFill>
                        <a:effectLst/>
                        <a:latin typeface="Calibri" panose="020F0502020204030204" pitchFamily="34" charset="0"/>
                        <a:ea typeface="+mn-ea"/>
                        <a:cs typeface="Calibri" panose="020F0502020204030204" pitchFamily="34" charset="0"/>
                      </a:endParaRPr>
                    </a:p>
                  </a:txBody>
                  <a:tcPr marL="57150" marR="57150" marT="76200" marB="76200"/>
                </a:tc>
                <a:tc>
                  <a:txBody>
                    <a:bodyPr/>
                    <a:lstStyle/>
                    <a:p>
                      <a:pPr algn="l" rtl="0" fontAlgn="t"/>
                      <a:r>
                        <a:rPr lang="en-US" dirty="0" smtClean="0">
                          <a:effectLst/>
                          <a:latin typeface="Calibri" panose="020F0502020204030204" pitchFamily="34" charset="0"/>
                          <a:cs typeface="Calibri" panose="020F0502020204030204" pitchFamily="34" charset="0"/>
                        </a:rPr>
                        <a:t>   Returns </a:t>
                      </a:r>
                      <a:r>
                        <a:rPr lang="en-US" dirty="0">
                          <a:effectLst/>
                          <a:latin typeface="Calibri" panose="020F0502020204030204" pitchFamily="34" charset="0"/>
                          <a:cs typeface="Calibri" panose="020F0502020204030204" pitchFamily="34" charset="0"/>
                        </a:rPr>
                        <a:t>the block number of a ROWID</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ROWID_RELATIVE_FNO</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file number of a ROWID</a:t>
                      </a: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ROWID_ROW_NUMBER</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row number</a:t>
                      </a:r>
                    </a:p>
                  </a:txBody>
                  <a:tcPr marL="57150" marR="57150" marT="76200" marB="76200"/>
                </a:tc>
              </a:tr>
            </a:tbl>
          </a:graphicData>
        </a:graphic>
      </p:graphicFrame>
      <p:sp>
        <p:nvSpPr>
          <p:cNvPr id="4" name="Rectangle 3"/>
          <p:cNvSpPr/>
          <p:nvPr/>
        </p:nvSpPr>
        <p:spPr>
          <a:xfrm>
            <a:off x="61289" y="89613"/>
            <a:ext cx="2127505" cy="430887"/>
          </a:xfrm>
          <a:prstGeom prst="rect">
            <a:avLst/>
          </a:prstGeom>
        </p:spPr>
        <p:txBody>
          <a:bodyPr wrap="none">
            <a:spAutoFit/>
          </a:bodyPr>
          <a:lstStyle/>
          <a:p>
            <a:r>
              <a:rPr lang="en-US" sz="2200" dirty="0">
                <a:solidFill>
                  <a:srgbClr val="FFFF00"/>
                </a:solidFill>
              </a:rPr>
              <a:t>DBMS_ROWID</a:t>
            </a:r>
          </a:p>
        </p:txBody>
      </p:sp>
      <p:sp>
        <p:nvSpPr>
          <p:cNvPr id="3" name="Rectangle 2"/>
          <p:cNvSpPr/>
          <p:nvPr/>
        </p:nvSpPr>
        <p:spPr>
          <a:xfrm>
            <a:off x="152400" y="4677251"/>
            <a:ext cx="8873836" cy="400110"/>
          </a:xfrm>
          <a:prstGeom prst="rect">
            <a:avLst/>
          </a:prstGeom>
          <a:solidFill>
            <a:schemeClr val="bg2"/>
          </a:solidFill>
        </p:spPr>
        <p:txBody>
          <a:bodyPr wrap="square">
            <a:spAutoFit/>
          </a:bodyPr>
          <a:lstStyle/>
          <a:p>
            <a:r>
              <a:rPr lang="en-US" sz="2000" dirty="0">
                <a:solidFill>
                  <a:schemeClr val="accent2">
                    <a:lumMod val="50000"/>
                  </a:schemeClr>
                </a:solidFill>
                <a:latin typeface="Helvetica Neue"/>
              </a:rPr>
              <a:t>They are unique identifiers for rows in a table.</a:t>
            </a:r>
            <a:endParaRPr lang="en-US" sz="2000" dirty="0">
              <a:solidFill>
                <a:schemeClr val="accent2">
                  <a:lumMod val="50000"/>
                </a:schemeClr>
              </a:solidFill>
            </a:endParaRPr>
          </a:p>
        </p:txBody>
      </p:sp>
      <p:sp>
        <p:nvSpPr>
          <p:cNvPr id="10" name="Rectangle 9"/>
          <p:cNvSpPr/>
          <p:nvPr/>
        </p:nvSpPr>
        <p:spPr>
          <a:xfrm>
            <a:off x="152400" y="5201721"/>
            <a:ext cx="8873836" cy="923330"/>
          </a:xfrm>
          <a:prstGeom prst="rect">
            <a:avLst/>
          </a:prstGeom>
        </p:spPr>
        <p:txBody>
          <a:bodyPr wrap="square">
            <a:spAutoFit/>
          </a:bodyPr>
          <a:lstStyle/>
          <a:p>
            <a:r>
              <a:rPr lang="en-US" dirty="0">
                <a:solidFill>
                  <a:schemeClr val="bg2">
                    <a:lumMod val="50000"/>
                  </a:schemeClr>
                </a:solidFill>
              </a:rPr>
              <a:t>Although you can use the ROWID pseudocolumn in the SELECT and WHERE clause of a query, these pseudocolumn values are not actually stored in the database. You cannot insert, update, or delete a value of the ROWID pseudocolumn.</a:t>
            </a:r>
          </a:p>
        </p:txBody>
      </p:sp>
    </p:spTree>
    <p:extLst>
      <p:ext uri="{BB962C8B-B14F-4D97-AF65-F5344CB8AC3E}">
        <p14:creationId xmlns:p14="http://schemas.microsoft.com/office/powerpoint/2010/main" val="2733845068"/>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sys_guid()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SYS_GUID()</a:t>
            </a:r>
          </a:p>
        </p:txBody>
      </p:sp>
      <p:sp>
        <p:nvSpPr>
          <p:cNvPr id="7" name="Rectangle 6"/>
          <p:cNvSpPr/>
          <p:nvPr/>
        </p:nvSpPr>
        <p:spPr>
          <a:xfrm>
            <a:off x="76200" y="838200"/>
            <a:ext cx="8991600" cy="1200329"/>
          </a:xfrm>
          <a:prstGeom prst="rect">
            <a:avLst/>
          </a:prstGeom>
        </p:spPr>
        <p:txBody>
          <a:bodyPr wrap="square">
            <a:spAutoFit/>
          </a:bodyPr>
          <a:lstStyle/>
          <a:p>
            <a:r>
              <a:rPr lang="en-US" dirty="0"/>
              <a:t>In </a:t>
            </a:r>
            <a:r>
              <a:rPr lang="en-US" b="1" dirty="0"/>
              <a:t>Oracle</a:t>
            </a:r>
            <a:r>
              <a:rPr lang="en-US" dirty="0"/>
              <a:t> PL/SQL, </a:t>
            </a:r>
            <a:r>
              <a:rPr lang="en-US" b="1" dirty="0"/>
              <a:t>SYS_GUID</a:t>
            </a:r>
            <a:r>
              <a:rPr lang="en-US" dirty="0"/>
              <a:t> is a built in function which returns the Global Unique Identifier (GUID) for a row in a table. It accepts no arguments and </a:t>
            </a:r>
            <a:r>
              <a:rPr lang="en-US" b="1" dirty="0">
                <a:solidFill>
                  <a:srgbClr val="C00000"/>
                </a:solidFill>
              </a:rPr>
              <a:t>returns a RAW value of 16 bytes</a:t>
            </a:r>
            <a:r>
              <a:rPr lang="en-US" dirty="0"/>
              <a:t>. Note that it is different from ROWID. A GUID is a sequence of characters that are supposed to be globally unique.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sys_guid()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080885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sysdate</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a:t>
            </a:r>
            <a:r>
              <a:rPr lang="en-IN" sz="3200" b="1" i="1" dirty="0" smtClean="0">
                <a:solidFill>
                  <a:srgbClr val="FFFF00"/>
                </a:solidFill>
                <a:latin typeface="Arial" pitchFamily="34" charset="0"/>
                <a:cs typeface="Arial" pitchFamily="34" charset="0"/>
              </a:rPr>
              <a:t>– operator with date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85058" y="762000"/>
            <a:ext cx="8719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Arithmetic </a:t>
            </a:r>
            <a:r>
              <a:rPr lang="en-IN" dirty="0" smtClean="0">
                <a:latin typeface="Arial" panose="020B0604020202020204" pitchFamily="34" charset="0"/>
                <a:cs typeface="Arial" panose="020B0604020202020204" pitchFamily="34" charset="0"/>
              </a:rPr>
              <a:t>operator like </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or</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also can be performed </a:t>
            </a:r>
            <a:r>
              <a:rPr lang="en-IN" dirty="0" smtClean="0">
                <a:latin typeface="Arial" panose="020B0604020202020204" pitchFamily="34" charset="0"/>
                <a:cs typeface="Arial" panose="020B0604020202020204" pitchFamily="34" charset="0"/>
              </a:rPr>
              <a:t>with dates.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01531" y="1295400"/>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 </a:t>
            </a:r>
            <a:r>
              <a:rPr lang="en-US" sz="2200" dirty="0" smtClean="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a:solidFill>
                  <a:srgbClr val="C00000"/>
                </a:solidFill>
                <a:latin typeface="Calibri" panose="020F0502020204030204" pitchFamily="34" charset="0"/>
              </a:rPr>
              <a:t>1</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current_date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
        <p:nvSpPr>
          <p:cNvPr id="3" name="Rectangle 2"/>
          <p:cNvSpPr/>
          <p:nvPr/>
        </p:nvSpPr>
        <p:spPr>
          <a:xfrm>
            <a:off x="185058" y="3794373"/>
            <a:ext cx="8958942"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24</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hours to a </a:t>
            </a:r>
            <a:r>
              <a:rPr lang="en-US" sz="2200" dirty="0" smtClean="0">
                <a:solidFill>
                  <a:srgbClr val="92D050"/>
                </a:solidFill>
                <a:latin typeface="Calibri" panose="020F0502020204030204" pitchFamily="34" charset="0"/>
              </a:rPr>
              <a:t>date</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1440</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a:t>
            </a:r>
            <a:r>
              <a:rPr lang="en-US" sz="2200" dirty="0" smtClean="0">
                <a:solidFill>
                  <a:srgbClr val="92D050"/>
                </a:solidFill>
                <a:latin typeface="Calibri" panose="020F0502020204030204" pitchFamily="34" charset="0"/>
              </a:rPr>
              <a:t>minutes to </a:t>
            </a:r>
            <a:r>
              <a:rPr lang="en-US" sz="2200" dirty="0">
                <a:solidFill>
                  <a:srgbClr val="92D050"/>
                </a:solidFill>
                <a:latin typeface="Calibri" panose="020F0502020204030204" pitchFamily="34" charset="0"/>
              </a:rPr>
              <a:t>a </a:t>
            </a:r>
            <a:r>
              <a:rPr lang="en-US" sz="2200" dirty="0" smtClean="0">
                <a:solidFill>
                  <a:srgbClr val="92D050"/>
                </a:solidFill>
                <a:latin typeface="Calibri" panose="020F0502020204030204" pitchFamily="34" charset="0"/>
              </a:rPr>
              <a:t>date</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86400</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a:t>
            </a:r>
            <a:r>
              <a:rPr lang="en-US" sz="2200" dirty="0" smtClean="0">
                <a:solidFill>
                  <a:srgbClr val="92D050"/>
                </a:solidFill>
                <a:latin typeface="Calibri" panose="020F0502020204030204" pitchFamily="34" charset="0"/>
              </a:rPr>
              <a:t>seconds to </a:t>
            </a:r>
            <a:r>
              <a:rPr lang="en-US" sz="2200" dirty="0">
                <a:solidFill>
                  <a:srgbClr val="92D050"/>
                </a:solidFill>
                <a:latin typeface="Calibri" panose="020F0502020204030204" pitchFamily="34" charset="0"/>
              </a:rPr>
              <a:t>a date</a:t>
            </a:r>
          </a:p>
        </p:txBody>
      </p:sp>
    </p:spTree>
    <p:extLst>
      <p:ext uri="{BB962C8B-B14F-4D97-AF65-F5344CB8AC3E}">
        <p14:creationId xmlns:p14="http://schemas.microsoft.com/office/powerpoint/2010/main" val="275714495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dirty="0" smtClean="0">
                <a:solidFill>
                  <a:srgbClr val="FC6F0D"/>
                </a:solidFill>
                <a:latin typeface="Calibri" panose="020F0502020204030204" pitchFamily="34" charset="0"/>
                <a:cs typeface="Calibri" panose="020F0502020204030204" pitchFamily="34" charset="0"/>
              </a:rPr>
              <a:t>nls_date_format</a:t>
            </a:r>
            <a:r>
              <a:rPr lang="fr-FR" sz="2200" dirty="0" smtClean="0">
                <a:latin typeface="Calibri" panose="020F0502020204030204" pitchFamily="34" charset="0"/>
                <a:cs typeface="Calibri" panose="020F0502020204030204" pitchFamily="34" charset="0"/>
              </a:rPr>
              <a:t> </a:t>
            </a:r>
            <a:r>
              <a:rPr lang="fr-FR" sz="2200" dirty="0" smtClean="0">
                <a:solidFill>
                  <a:schemeClr val="accent5"/>
                </a:solidFill>
                <a:latin typeface="Calibri" panose="020F0502020204030204" pitchFamily="34" charset="0"/>
                <a:cs typeface="Calibri" panose="020F0502020204030204" pitchFamily="34" charset="0"/>
              </a:rPr>
              <a:t>=</a:t>
            </a:r>
            <a:r>
              <a:rPr lang="fr-FR" sz="2200" dirty="0" smtClean="0">
                <a:latin typeface="Calibri" panose="020F0502020204030204" pitchFamily="34" charset="0"/>
                <a:cs typeface="Calibri" panose="020F0502020204030204" pitchFamily="34" charset="0"/>
              </a:rPr>
              <a:t> </a:t>
            </a:r>
            <a:r>
              <a:rPr lang="fr-FR" sz="2200" dirty="0" smtClean="0">
                <a:solidFill>
                  <a:schemeClr val="bg1">
                    <a:lumMod val="50000"/>
                  </a:schemeClr>
                </a:solidFill>
                <a:latin typeface="Calibri" panose="020F0502020204030204" pitchFamily="34" charset="0"/>
                <a:cs typeface="Calibri" panose="020F0502020204030204" pitchFamily="34" charset="0"/>
              </a:rPr>
              <a:t>'</a:t>
            </a:r>
            <a:r>
              <a:rPr lang="fr-FR" sz="2200" dirty="0" smtClean="0">
                <a:solidFill>
                  <a:srgbClr val="00B050"/>
                </a:solidFill>
                <a:latin typeface="Calibri" panose="020F0502020204030204" pitchFamily="34" charset="0"/>
                <a:cs typeface="Calibri" panose="020F0502020204030204" pitchFamily="34" charset="0"/>
              </a:rPr>
              <a:t>dd-mon-</a:t>
            </a:r>
            <a:r>
              <a:rPr lang="fr-FR" sz="2200" dirty="0" err="1" smtClean="0">
                <a:solidFill>
                  <a:srgbClr val="00B050"/>
                </a:solidFill>
                <a:latin typeface="Calibri" panose="020F0502020204030204" pitchFamily="34" charset="0"/>
                <a:cs typeface="Calibri" panose="020F0502020204030204" pitchFamily="34" charset="0"/>
              </a:rPr>
              <a:t>yyyy</a:t>
            </a:r>
            <a:r>
              <a:rPr lang="fr-FR" sz="2200" dirty="0" smtClean="0">
                <a:solidFill>
                  <a:srgbClr val="00B050"/>
                </a:solidFill>
                <a:latin typeface="Calibri" panose="020F0502020204030204" pitchFamily="34" charset="0"/>
                <a:cs typeface="Calibri" panose="020F0502020204030204" pitchFamily="34" charset="0"/>
              </a:rPr>
              <a:t> hh:mi:ss</a:t>
            </a:r>
            <a:r>
              <a:rPr lang="fr-FR"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66970970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072055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2820726949"/>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62066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nls_currency</a:t>
            </a:r>
            <a:r>
              <a:rPr lang="en-US" sz="2200" dirty="0" smtClean="0">
                <a:latin typeface="Calibri" panose="020F0502020204030204" pitchFamily="34" charset="0"/>
                <a:cs typeface="Calibri" panose="020F0502020204030204" pitchFamily="34" charset="0"/>
              </a:rPr>
              <a:t> </a:t>
            </a:r>
            <a:r>
              <a:rPr lang="en-US" sz="2200" dirty="0">
                <a:solidFill>
                  <a:schemeClr val="accent5"/>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Rs</a:t>
            </a:r>
            <a:r>
              <a:rPr lang="en-US" sz="2200" dirty="0" smtClean="0">
                <a:latin typeface="Calibri" panose="020F0502020204030204" pitchFamily="34" charset="0"/>
                <a:cs typeface="Calibri" panose="020F0502020204030204" pitchFamily="34" charset="0"/>
              </a:rPr>
              <a:t>.</a:t>
            </a:r>
            <a:r>
              <a:rPr lang="fr-FR"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330859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KING</a:t>
            </a:r>
            <a:r>
              <a:rPr lang="en-US" sz="2200" dirty="0">
                <a:solidFill>
                  <a:srgbClr val="7F7F7F"/>
                </a:solidFill>
                <a:latin typeface="Calibri" panose="020F0502020204030204" pitchFamily="34" charset="0"/>
              </a:rPr>
              <a:t>');</a:t>
            </a: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981885" cy="313932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KING</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 (</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7F7F7F"/>
                </a:solidFill>
                <a:latin typeface="Calibri" panose="020F0502020204030204" pitchFamily="34" charset="0"/>
              </a:rPr>
              <a:t>;</a:t>
            </a:r>
          </a:p>
        </p:txBody>
      </p:sp>
      <p:sp>
        <p:nvSpPr>
          <p:cNvPr id="8" name="Rectangle 7"/>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9" name="Rectangle 8"/>
          <p:cNvSpPr/>
          <p:nvPr/>
        </p:nvSpPr>
        <p:spPr>
          <a:xfrm>
            <a:off x="101532" y="2981742"/>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11" name="Rectangle 10"/>
          <p:cNvSpPr/>
          <p:nvPr/>
        </p:nvSpPr>
        <p:spPr>
          <a:xfrm>
            <a:off x="101532" y="3972342"/>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col2</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a:t>
            </a:r>
            <a:r>
              <a:rPr lang="en-US" dirty="0">
                <a:solidFill>
                  <a:srgbClr val="222222"/>
                </a:solidFill>
                <a:latin typeface="arial" panose="020B0604020202020204" pitchFamily="34" charset="0"/>
              </a:rPr>
              <a:t>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NVL2</a:t>
            </a:r>
            <a:r>
              <a:rPr lang="en-US" dirty="0">
                <a:solidFill>
                  <a:srgbClr val="222222"/>
                </a:solidFill>
                <a:latin typeface="arial" panose="020B0604020202020204" pitchFamily="34" charset="0"/>
              </a:rPr>
              <a:t>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condition_1 THEN statements_1</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WHEN condition_2 THEN statements_2</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aggregate functions</a:t>
            </a:r>
          </a:p>
        </p:txBody>
      </p:sp>
    </p:spTree>
    <p:extLst>
      <p:ext uri="{BB962C8B-B14F-4D97-AF65-F5344CB8AC3E}">
        <p14:creationId xmlns:p14="http://schemas.microsoft.com/office/powerpoint/2010/main" val="393653264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76200"/>
            <a:ext cx="8839200" cy="1323439"/>
          </a:xfrm>
          <a:prstGeom prst="rect">
            <a:avLst/>
          </a:prstGeom>
          <a:solidFill>
            <a:srgbClr val="E8F97F"/>
          </a:solidFill>
        </p:spPr>
        <p:txBody>
          <a:bodyPr wrap="square">
            <a:spAutoFit/>
          </a:bodyPr>
          <a:lstStyle/>
          <a:p>
            <a:pPr algn="just"/>
            <a:r>
              <a:rPr lang="en-US" sz="2000" dirty="0">
                <a:latin typeface="Segoe UI Light" panose="020B0502040204020203" pitchFamily="34" charset="0"/>
                <a:cs typeface="Segoe UI Light" panose="020B0502040204020203" pitchFamily="34" charset="0"/>
              </a:rPr>
              <a:t>Aggregate functions calculate on a group of rows and return a single value for each group. We commonly use the aggregate functions together with the GROUP BY clause. The GROUP BY clause divides the rows into groups and an aggregate function calculates and returns a single result for each group.</a:t>
            </a:r>
            <a:r>
              <a:rPr lang="en-IN" sz="2000" dirty="0" smtClean="0">
                <a:latin typeface="Segoe UI Light" panose="020B0502040204020203" pitchFamily="34" charset="0"/>
                <a:cs typeface="Segoe UI Light" panose="020B0502040204020203" pitchFamily="34" charset="0"/>
              </a:rPr>
              <a:t>.</a:t>
            </a:r>
            <a:endParaRPr lang="en-IN" sz="2000" dirty="0">
              <a:latin typeface="Segoe UI Light" panose="020B0502040204020203" pitchFamily="34" charset="0"/>
              <a:cs typeface="Segoe UI Light" panose="020B0502040204020203" pitchFamily="34" charset="0"/>
            </a:endParaRPr>
          </a:p>
        </p:txBody>
      </p:sp>
      <p:sp>
        <p:nvSpPr>
          <p:cNvPr id="4" name="Rectangle 3"/>
          <p:cNvSpPr/>
          <p:nvPr/>
        </p:nvSpPr>
        <p:spPr>
          <a:xfrm>
            <a:off x="152400" y="4677385"/>
            <a:ext cx="8839200" cy="830997"/>
          </a:xfrm>
          <a:prstGeom prst="rect">
            <a:avLst/>
          </a:prstGeom>
        </p:spPr>
        <p:txBody>
          <a:bodyPr wrap="square">
            <a:spAutoFit/>
          </a:bodyPr>
          <a:lstStyle/>
          <a:p>
            <a:r>
              <a:rPr lang="en-IN" sz="2400" i="1" dirty="0">
                <a:solidFill>
                  <a:srgbClr val="008080"/>
                </a:solidFill>
              </a:rPr>
              <a:t>The HAVING clause can refer to aggregate functions, which the WHERE clause cannot.</a:t>
            </a:r>
          </a:p>
        </p:txBody>
      </p:sp>
      <p:grpSp>
        <p:nvGrpSpPr>
          <p:cNvPr id="7" name="Group 6"/>
          <p:cNvGrpSpPr/>
          <p:nvPr/>
        </p:nvGrpSpPr>
        <p:grpSpPr>
          <a:xfrm>
            <a:off x="304800" y="2133600"/>
            <a:ext cx="8271782" cy="1939694"/>
            <a:chOff x="186418" y="3911369"/>
            <a:chExt cx="8271782" cy="1939694"/>
          </a:xfrm>
        </p:grpSpPr>
        <p:grpSp>
          <p:nvGrpSpPr>
            <p:cNvPr id="5" name="Group 4"/>
            <p:cNvGrpSpPr/>
            <p:nvPr/>
          </p:nvGrpSpPr>
          <p:grpSpPr>
            <a:xfrm>
              <a:off x="186418" y="3911369"/>
              <a:ext cx="8271782" cy="1939694"/>
              <a:chOff x="186418" y="3911369"/>
              <a:chExt cx="8271782" cy="1939694"/>
            </a:xfrm>
          </p:grpSpPr>
          <p:pic>
            <p:nvPicPr>
              <p:cNvPr id="14" name="Picture 13"/>
              <p:cNvPicPr>
                <a:picLocks noChangeAspect="1"/>
              </p:cNvPicPr>
              <p:nvPr/>
            </p:nvPicPr>
            <p:blipFill>
              <a:blip r:embed="rId2"/>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3"/>
                <a:stretch>
                  <a:fillRect/>
                </a:stretch>
              </p:blipFill>
              <p:spPr>
                <a:xfrm>
                  <a:off x="2599206" y="4942951"/>
                  <a:ext cx="1737120" cy="413629"/>
                </a:xfrm>
                <a:prstGeom prst="rect">
                  <a:avLst/>
                </a:prstGeom>
              </p:spPr>
            </p:pic>
            <p:pic>
              <p:nvPicPr>
                <p:cNvPr id="16" name="Picture 15"/>
                <p:cNvPicPr>
                  <a:picLocks noChangeAspect="1"/>
                </p:cNvPicPr>
                <p:nvPr/>
              </p:nvPicPr>
              <p:blipFill>
                <a:blip r:embed="rId4"/>
                <a:stretch>
                  <a:fillRect/>
                </a:stretch>
              </p:blipFill>
              <p:spPr>
                <a:xfrm>
                  <a:off x="4651106" y="5385869"/>
                  <a:ext cx="1770851" cy="429849"/>
                </a:xfrm>
                <a:prstGeom prst="rect">
                  <a:avLst/>
                </a:prstGeom>
              </p:spPr>
            </p:pic>
            <p:pic>
              <p:nvPicPr>
                <p:cNvPr id="17" name="Picture 16"/>
                <p:cNvPicPr>
                  <a:picLocks noChangeAspect="1"/>
                </p:cNvPicPr>
                <p:nvPr/>
              </p:nvPicPr>
              <p:blipFill>
                <a:blip r:embed="rId5"/>
                <a:stretch>
                  <a:fillRect/>
                </a:stretch>
              </p:blipFill>
              <p:spPr>
                <a:xfrm>
                  <a:off x="4648653" y="4918620"/>
                  <a:ext cx="1762418" cy="437960"/>
                </a:xfrm>
                <a:prstGeom prst="rect">
                  <a:avLst/>
                </a:prstGeom>
              </p:spPr>
            </p:pic>
            <p:pic>
              <p:nvPicPr>
                <p:cNvPr id="18" name="Picture 17"/>
                <p:cNvPicPr>
                  <a:picLocks noChangeAspect="1"/>
                </p:cNvPicPr>
                <p:nvPr/>
              </p:nvPicPr>
              <p:blipFill>
                <a:blip r:embed="rId6"/>
                <a:stretch>
                  <a:fillRect/>
                </a:stretch>
              </p:blipFill>
              <p:spPr>
                <a:xfrm>
                  <a:off x="2566549" y="5406144"/>
                  <a:ext cx="1787716" cy="413629"/>
                </a:xfrm>
                <a:prstGeom prst="rect">
                  <a:avLst/>
                </a:prstGeom>
              </p:spPr>
            </p:pic>
            <p:pic>
              <p:nvPicPr>
                <p:cNvPr id="19" name="Picture 18"/>
                <p:cNvPicPr>
                  <a:picLocks noChangeAspect="1"/>
                </p:cNvPicPr>
                <p:nvPr/>
              </p:nvPicPr>
              <p:blipFill>
                <a:blip r:embed="rId7"/>
                <a:stretch>
                  <a:fillRect/>
                </a:stretch>
              </p:blipFill>
              <p:spPr>
                <a:xfrm>
                  <a:off x="6782253" y="5410200"/>
                  <a:ext cx="2209347" cy="405518"/>
                </a:xfrm>
                <a:prstGeom prst="rect">
                  <a:avLst/>
                </a:prstGeom>
              </p:spPr>
            </p:pic>
            <p:pic>
              <p:nvPicPr>
                <p:cNvPr id="21" name="Picture 20"/>
                <p:cNvPicPr>
                  <a:picLocks noChangeAspect="1"/>
                </p:cNvPicPr>
                <p:nvPr/>
              </p:nvPicPr>
              <p:blipFill>
                <a:blip r:embed="rId8"/>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FF0000"/>
                  </a:solidFill>
                </a:rPr>
                <a:t>// ERROR</a:t>
              </a:r>
              <a:endParaRPr lang="en-IN" sz="2400" dirty="0">
                <a:solidFill>
                  <a:srgbClr val="FF0000"/>
                </a:solidFill>
              </a:endParaRPr>
            </a:p>
          </p:txBody>
        </p:sp>
      </p:grpSp>
    </p:spTree>
    <p:extLst>
      <p:ext uri="{BB962C8B-B14F-4D97-AF65-F5344CB8AC3E}">
        <p14:creationId xmlns:p14="http://schemas.microsoft.com/office/powerpoint/2010/main" val="3146546057"/>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0"/>
            <a:ext cx="8686800" cy="1615827"/>
          </a:xfrm>
          <a:prstGeom prst="rect">
            <a:avLst/>
          </a:prstGeom>
          <a:solidFill>
            <a:schemeClr val="bg1"/>
          </a:solidFill>
        </p:spPr>
        <p:txBody>
          <a:bodyPr wrap="square">
            <a:spAutoFit/>
          </a:bodyPr>
          <a:lstStyle/>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SELECT-LIST</a:t>
            </a:r>
            <a:r>
              <a:rPr lang="en-US" sz="2200" dirty="0" smtClean="0">
                <a:solidFill>
                  <a:srgbClr val="036883"/>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ORDER BY</a:t>
            </a:r>
            <a:r>
              <a:rPr lang="en-US" sz="2200" dirty="0" smtClean="0">
                <a:solidFill>
                  <a:srgbClr val="036883"/>
                </a:solidFill>
                <a:latin typeface="Arial" pitchFamily="34" charset="0"/>
                <a:ea typeface="+mj-ea"/>
                <a:cs typeface="Arial" pitchFamily="34" charset="0"/>
              </a:rPr>
              <a:t>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and in the </a:t>
            </a:r>
            <a:r>
              <a:rPr lang="en-US" sz="2200" b="1" dirty="0" smtClean="0">
                <a:solidFill>
                  <a:srgbClr val="036883"/>
                </a:solidFill>
                <a:latin typeface="Arial" pitchFamily="34" charset="0"/>
                <a:ea typeface="+mj-ea"/>
                <a:cs typeface="Arial" pitchFamily="34" charset="0"/>
              </a:rPr>
              <a:t>HAVING</a:t>
            </a:r>
            <a:r>
              <a:rPr lang="en-US" sz="2200" dirty="0" smtClean="0">
                <a:solidFill>
                  <a:srgbClr val="036883"/>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381000" y="3429000"/>
            <a:ext cx="8382000" cy="1292662"/>
          </a:xfrm>
          <a:prstGeom prst="rect">
            <a:avLst/>
          </a:prstGeom>
          <a:solidFill>
            <a:schemeClr val="accent6">
              <a:lumMod val="20000"/>
              <a:lumOff val="80000"/>
            </a:schemeClr>
          </a:solidFill>
        </p:spPr>
        <p:txBody>
          <a:bodyPr wrap="square">
            <a:spAutoFit/>
          </a:bodyPr>
          <a:lstStyle/>
          <a:p>
            <a:r>
              <a:rPr lang="en-IN" sz="2300" dirty="0">
                <a:solidFill>
                  <a:srgbClr val="242729"/>
                </a:solidFill>
                <a:latin typeface="Segoe UI Light" panose="020B0502040204020203" pitchFamily="34" charset="0"/>
                <a:cs typeface="Segoe UI Light" panose="020B0502040204020203" pitchFamily="34" charset="0"/>
              </a:rPr>
              <a:t>"An aggregate may </a:t>
            </a:r>
            <a:r>
              <a:rPr lang="en-IN" sz="2300" b="1" i="1" dirty="0">
                <a:solidFill>
                  <a:srgbClr val="C00000"/>
                </a:solidFill>
                <a:latin typeface="Segoe UI Light" panose="020B0502040204020203" pitchFamily="34" charset="0"/>
                <a:cs typeface="Segoe UI Light" panose="020B0502040204020203" pitchFamily="34" charset="0"/>
              </a:rPr>
              <a:t>not</a:t>
            </a:r>
            <a:r>
              <a:rPr lang="en-IN" sz="2300" dirty="0">
                <a:solidFill>
                  <a:srgbClr val="242729"/>
                </a:solidFill>
                <a:latin typeface="Segoe UI Light" panose="020B0502040204020203" pitchFamily="34" charset="0"/>
                <a:cs typeface="Segoe UI Light" panose="020B0502040204020203" pitchFamily="34" charset="0"/>
              </a:rPr>
              <a:t> appear in the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b="1" i="1" dirty="0">
                <a:solidFill>
                  <a:srgbClr val="C00000"/>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a:t>
            </a:r>
            <a:r>
              <a:rPr lang="en-IN" sz="3200" b="1" dirty="0">
                <a:solidFill>
                  <a:srgbClr val="FC6F0D"/>
                </a:solidFill>
                <a:latin typeface="Segoe UI Light" panose="020B0502040204020203" pitchFamily="34" charset="0"/>
                <a:cs typeface="Segoe UI Light" panose="020B0502040204020203" pitchFamily="34" charset="0"/>
              </a:rPr>
              <a:t>unless</a:t>
            </a:r>
            <a:r>
              <a:rPr lang="en-IN" sz="3200" dirty="0">
                <a:solidFill>
                  <a:srgbClr val="FC6F0D"/>
                </a:solidFill>
                <a:latin typeface="Segoe UI Light" panose="020B0502040204020203" pitchFamily="34" charset="0"/>
                <a:cs typeface="Segoe UI Light" panose="020B0502040204020203" pitchFamily="34" charset="0"/>
              </a:rPr>
              <a:t> </a:t>
            </a:r>
            <a:r>
              <a:rPr lang="en-IN" sz="2300" dirty="0">
                <a:solidFill>
                  <a:srgbClr val="242729"/>
                </a:solidFill>
                <a:latin typeface="Segoe UI Light" panose="020B0502040204020203" pitchFamily="34" charset="0"/>
                <a:cs typeface="Segoe UI Light" panose="020B0502040204020203" pitchFamily="34" charset="0"/>
              </a:rPr>
              <a:t>it is in a subquery contained in a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dirty="0" smtClean="0">
                <a:solidFill>
                  <a:srgbClr val="242729"/>
                </a:solidFill>
                <a:latin typeface="Segoe UI Light" panose="020B0502040204020203" pitchFamily="34" charset="0"/>
                <a:cs typeface="Segoe UI Light" panose="020B0502040204020203" pitchFamily="34" charset="0"/>
              </a:rPr>
              <a:t> or </a:t>
            </a:r>
            <a:r>
              <a:rPr lang="en-IN" sz="2300" b="1" i="1" dirty="0">
                <a:solidFill>
                  <a:srgbClr val="B22251"/>
                </a:solidFill>
                <a:latin typeface="Segoe UI Light" panose="020B0502040204020203" pitchFamily="34" charset="0"/>
                <a:cs typeface="Segoe UI Light" panose="020B0502040204020203" pitchFamily="34" charset="0"/>
              </a:rPr>
              <a:t>HAVING</a:t>
            </a:r>
            <a:r>
              <a:rPr lang="en-IN" sz="2300" dirty="0" smtClean="0">
                <a:solidFill>
                  <a:srgbClr val="242729"/>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or a select list, and the column being aggregated is an outer reference"</a:t>
            </a:r>
            <a:endParaRPr lang="en-IN" sz="23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60586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5" name="Rectangle 4"/>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SUM([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1" y="2637137"/>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unique</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01531" y="4876800"/>
            <a:ext cx="812869" cy="1446550"/>
          </a:xfrm>
          <a:prstGeom prst="rect">
            <a:avLst/>
          </a:prstGeom>
        </p:spPr>
        <p:txBody>
          <a:bodyPr wrap="square">
            <a:spAutoFit/>
          </a:bodyPr>
          <a:lstStyle/>
          <a:p>
            <a:r>
              <a:rPr lang="en-US" sz="2200" dirty="0"/>
              <a:t> </a:t>
            </a:r>
            <a:r>
              <a:rPr lang="en-US" sz="2200" dirty="0" smtClean="0"/>
              <a:t>C1</a:t>
            </a:r>
            <a:endParaRPr lang="en-US" sz="2200" dirty="0"/>
          </a:p>
          <a:p>
            <a:r>
              <a:rPr lang="en-US" sz="2200" dirty="0"/>
              <a:t>------</a:t>
            </a:r>
          </a:p>
          <a:p>
            <a:r>
              <a:rPr lang="en-US" sz="2200" dirty="0"/>
              <a:t>     3</a:t>
            </a:r>
          </a:p>
          <a:p>
            <a:r>
              <a:rPr lang="en-US" sz="2200" dirty="0"/>
              <a:t>    -1</a:t>
            </a:r>
          </a:p>
        </p:txBody>
      </p:sp>
      <p:sp>
        <p:nvSpPr>
          <p:cNvPr id="3" name="Rectangle 2"/>
          <p:cNvSpPr/>
          <p:nvPr/>
        </p:nvSpPr>
        <p:spPr>
          <a:xfrm>
            <a:off x="914400" y="4760795"/>
            <a:ext cx="8077198" cy="1708160"/>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2</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smtClean="0">
                <a:solidFill>
                  <a:srgbClr val="92D050"/>
                </a:solidFill>
                <a:latin typeface="Calibri" panose="020F0502020204030204" pitchFamily="34" charset="0"/>
                <a:cs typeface="Calibri" panose="020F0502020204030204" pitchFamily="34" charset="0"/>
              </a:rPr>
              <a:t>null</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17 rows</a:t>
            </a:r>
            <a:endParaRPr lang="en-US" sz="2200" dirty="0">
              <a:solidFill>
                <a:srgbClr val="92D050"/>
              </a:solidFill>
              <a:latin typeface="Calibri" panose="020F0502020204030204" pitchFamily="34" charset="0"/>
              <a:cs typeface="Calibri" panose="020F0502020204030204" pitchFamily="34" charset="0"/>
            </a:endParaRPr>
          </a:p>
        </p:txBody>
      </p:sp>
      <p:sp>
        <p:nvSpPr>
          <p:cNvPr id="9" name="Rectangle 8"/>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07826383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avg</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7148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2" name="Rectangle 1"/>
          <p:cNvSpPr/>
          <p:nvPr/>
        </p:nvSpPr>
        <p:spPr>
          <a:xfrm>
            <a:off x="101531" y="2637137"/>
            <a:ext cx="8890067" cy="267765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unique</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10" name="Rectangle 9"/>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03138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min</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2" name="Rectangle 1"/>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null</a:t>
            </a:r>
            <a:endParaRPr lang="en-US" sz="2200" dirty="0">
              <a:solidFill>
                <a:srgbClr val="00A2E8"/>
              </a:solidFill>
              <a:latin typeface="Calibri" panose="020F0502020204030204" pitchFamily="34" charset="0"/>
            </a:endParaRPr>
          </a:p>
        </p:txBody>
      </p:sp>
      <p:sp>
        <p:nvSpPr>
          <p:cNvPr id="8" name="Rectangle 7"/>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MIN([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3" name="Rectangle 2"/>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MIN()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87133208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max</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8" name="Rectangle 7"/>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 </a:t>
            </a:r>
            <a:r>
              <a:rPr lang="en-US" sz="2200" dirty="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9" name="Rectangle 8"/>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MAX([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11" name="Rectangle 10"/>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MAX()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40254634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count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1200329"/>
          </a:xfrm>
          <a:prstGeom prst="rect">
            <a:avLst/>
          </a:prstGeom>
        </p:spPr>
        <p:txBody>
          <a:bodyPr wrap="square">
            <a:spAutoFit/>
          </a:bodyPr>
          <a:lstStyle/>
          <a:p>
            <a:r>
              <a:rPr lang="en-US" dirty="0">
                <a:solidFill>
                  <a:srgbClr val="222222"/>
                </a:solidFill>
                <a:latin typeface="arial" panose="020B0604020202020204" pitchFamily="34" charset="0"/>
              </a:rPr>
              <a:t>If you specify expr, then COUNT returns the number of rows where expr is not null. You can count either all rows, or only distinct values of expr. If you specify the </a:t>
            </a:r>
            <a:r>
              <a:rPr lang="en-US" dirty="0">
                <a:solidFill>
                  <a:srgbClr val="00B0F0"/>
                </a:solidFill>
                <a:latin typeface="arial" panose="020B0604020202020204" pitchFamily="34" charset="0"/>
              </a:rPr>
              <a:t>asterisk (*)</a:t>
            </a:r>
            <a:r>
              <a:rPr lang="en-US" dirty="0">
                <a:solidFill>
                  <a:srgbClr val="222222"/>
                </a:solidFill>
                <a:latin typeface="arial" panose="020B0604020202020204" pitchFamily="34" charset="0"/>
              </a:rPr>
              <a:t>, then this function returns all rows, including duplicates and nulls. COUNT never returns null.</a:t>
            </a:r>
            <a:endParaRPr lang="en-IN" b="1" dirty="0">
              <a:solidFill>
                <a:srgbClr val="222222"/>
              </a:solidFill>
              <a:latin typeface="arial" panose="020B0604020202020204" pitchFamily="34" charset="0"/>
            </a:endParaRPr>
          </a:p>
        </p:txBody>
      </p:sp>
      <p:sp>
        <p:nvSpPr>
          <p:cNvPr id="5" name="Rectangle 4"/>
          <p:cNvSpPr/>
          <p:nvPr/>
        </p:nvSpPr>
        <p:spPr>
          <a:xfrm>
            <a:off x="90646" y="2749611"/>
            <a:ext cx="8900953" cy="3185487"/>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0</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0000"/>
                </a:solidFill>
                <a:latin typeface="Calibri" panose="020F0502020204030204" pitchFamily="34" charset="0"/>
                <a:cs typeface="Calibri" panose="020F0502020204030204" pitchFamily="34" charset="0"/>
              </a:rPr>
              <a:t>// error</a:t>
            </a:r>
            <a:endParaRPr lang="en-US" sz="2200"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90647" y="2145268"/>
            <a:ext cx="73007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COUNT([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7" name="Rectangle 6"/>
          <p:cNvSpPr/>
          <p:nvPr/>
        </p:nvSpPr>
        <p:spPr>
          <a:xfrm>
            <a:off x="4053047" y="2672259"/>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402528885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a:t>
            </a:r>
            <a:endParaRPr lang="en-US" dirty="0"/>
          </a:p>
        </p:txBody>
      </p:sp>
    </p:spTree>
    <p:extLst>
      <p:ext uri="{BB962C8B-B14F-4D97-AF65-F5344CB8AC3E}">
        <p14:creationId xmlns:p14="http://schemas.microsoft.com/office/powerpoint/2010/main" val="1845356391"/>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161871"/>
            <a:ext cx="8839200" cy="1200329"/>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GROUP </a:t>
            </a:r>
            <a:r>
              <a:rPr lang="en-US" dirty="0">
                <a:latin typeface="Arial" panose="020B0604020202020204" pitchFamily="34" charset="0"/>
                <a:cs typeface="Arial" panose="020B0604020202020204" pitchFamily="34" charset="0"/>
              </a:rPr>
              <a:t>BY clause, part of a </a:t>
            </a:r>
            <a:r>
              <a:rPr lang="en-US" dirty="0">
                <a:solidFill>
                  <a:srgbClr val="00B0F0"/>
                </a:solidFill>
                <a:latin typeface="Arial" panose="020B0604020202020204" pitchFamily="34" charset="0"/>
                <a:cs typeface="Arial" panose="020B0604020202020204" pitchFamily="34" charset="0"/>
              </a:rPr>
              <a:t>SelectExpression</a:t>
            </a:r>
            <a:r>
              <a:rPr lang="en-US" dirty="0">
                <a:latin typeface="Arial" panose="020B0604020202020204" pitchFamily="34" charset="0"/>
                <a:cs typeface="Arial" panose="020B0604020202020204" pitchFamily="34" charset="0"/>
              </a:rPr>
              <a:t>, groups a result into subsets that have matching values for one or more columns. In each group, no two rows have the same value for the grouping column or columns. NULLs are considered equivalent for grouping purposes.</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0" name="Rectangle 9"/>
          <p:cNvSpPr/>
          <p:nvPr/>
        </p:nvSpPr>
        <p:spPr>
          <a:xfrm>
            <a:off x="152400" y="2734270"/>
            <a:ext cx="8839200" cy="1107996"/>
          </a:xfrm>
          <a:prstGeom prst="rect">
            <a:avLst/>
          </a:prstGeom>
          <a:solidFill>
            <a:schemeClr val="accent5">
              <a:lumMod val="20000"/>
              <a:lumOff val="80000"/>
            </a:schemeClr>
          </a:solidFill>
        </p:spPr>
        <p:txBody>
          <a:bodyPr wrap="square">
            <a:spAutoFit/>
          </a:bodyPr>
          <a:lstStyle/>
          <a:p>
            <a:r>
              <a:rPr lang="en-US" sz="2200" dirty="0">
                <a:latin typeface="Segoe UI Light" panose="020B0502040204020203" pitchFamily="34" charset="0"/>
                <a:cs typeface="Segoe UI Light" panose="020B0502040204020203" pitchFamily="34" charset="0"/>
              </a:rPr>
              <a:t>column-Name must be a column from the current scope of the query</a:t>
            </a:r>
            <a:r>
              <a:rPr lang="en-US" sz="2200" dirty="0" smtClean="0">
                <a:latin typeface="Segoe UI Light" panose="020B0502040204020203" pitchFamily="34" charset="0"/>
                <a:cs typeface="Segoe UI Light" panose="020B0502040204020203" pitchFamily="34" charset="0"/>
              </a:rPr>
              <a:t>; </a:t>
            </a:r>
            <a:r>
              <a:rPr lang="en-US" sz="2200" b="1" dirty="0">
                <a:latin typeface="Segoe UI Light" panose="020B0502040204020203" pitchFamily="34" charset="0"/>
                <a:cs typeface="Segoe UI Light" panose="020B0502040204020203" pitchFamily="34" charset="0"/>
              </a:rPr>
              <a:t>if a GROUP BY clause is in a subquery, it cannot refer to columns in the outer query</a:t>
            </a:r>
            <a:r>
              <a:rPr lang="en-US"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082737218"/>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1" name="Rectangle 10"/>
          <p:cNvSpPr/>
          <p:nvPr/>
        </p:nvSpPr>
        <p:spPr>
          <a:xfrm>
            <a:off x="152400" y="1143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a:t>
            </a:r>
            <a:r>
              <a:rPr lang="en-US" dirty="0" smtClean="0">
                <a:solidFill>
                  <a:srgbClr val="0077AA"/>
                </a:solidFill>
                <a:latin typeface="Consolas" panose="020B0609020204030204" pitchFamily="49" charset="0"/>
              </a:rPr>
              <a:t>[ GROUP </a:t>
            </a:r>
            <a:r>
              <a:rPr lang="en-US" dirty="0">
                <a:solidFill>
                  <a:srgbClr val="0077AA"/>
                </a:solidFill>
                <a:latin typeface="Consolas" panose="020B0609020204030204" pitchFamily="49" charset="0"/>
              </a:rPr>
              <a:t>BY </a:t>
            </a:r>
            <a:r>
              <a:rPr lang="en-US" dirty="0" smtClean="0">
                <a:solidFill>
                  <a:srgbClr val="0077AA"/>
                </a:solidFill>
                <a:latin typeface="Consolas" panose="020B0609020204030204" pitchFamily="49" charset="0"/>
              </a:rPr>
              <a:t>{ col_name </a:t>
            </a:r>
            <a:r>
              <a:rPr lang="en-US" dirty="0">
                <a:solidFill>
                  <a:srgbClr val="0077AA"/>
                </a:solidFill>
                <a:latin typeface="Consolas" panose="020B0609020204030204" pitchFamily="49" charset="0"/>
              </a:rPr>
              <a:t>} | { ROLLUP | CUBE } (grouping_expression_list</a:t>
            </a:r>
            <a:r>
              <a:rPr lang="en-US" dirty="0" smtClean="0">
                <a:solidFill>
                  <a:srgbClr val="0077AA"/>
                </a:solidFill>
                <a:latin typeface="Consolas" panose="020B0609020204030204" pitchFamily="49" charset="0"/>
              </a:rPr>
              <a:t>)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75346" y="2340352"/>
            <a:ext cx="8816254" cy="2631490"/>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j</a:t>
            </a:r>
            <a:r>
              <a:rPr lang="en-US" sz="2200" dirty="0" smtClean="0">
                <a:latin typeface="Calibri" panose="020F0502020204030204" pitchFamily="34" charset="0"/>
                <a:ea typeface="Times New Roman" panose="02020603050405020304" pitchFamily="18" charset="0"/>
                <a:cs typeface="Calibri" panose="020F0502020204030204" pitchFamily="34" charset="0"/>
              </a:rPr>
              <a:t>ob</a:t>
            </a:r>
            <a:r>
              <a:rPr lang="en-IN" sz="2200" dirty="0" smtClean="0">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92D050"/>
                </a:solidFill>
                <a:latin typeface="Calibri" panose="020F0502020204030204" pitchFamily="34" charset="0"/>
                <a:ea typeface="Times New Roman" panose="02020603050405020304" pitchFamily="18" charset="0"/>
                <a:cs typeface="Calibri" panose="020F0502020204030204" pitchFamily="34" charset="0"/>
              </a:rPr>
              <a:t>//error</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7247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having clause</a:t>
            </a:r>
            <a:endParaRPr lang="en-US" dirty="0"/>
          </a:p>
        </p:txBody>
      </p:sp>
      <p:sp>
        <p:nvSpPr>
          <p:cNvPr id="4" name="Rectangle 3"/>
          <p:cNvSpPr/>
          <p:nvPr/>
        </p:nvSpPr>
        <p:spPr>
          <a:xfrm>
            <a:off x="0" y="21771"/>
            <a:ext cx="6248400" cy="707886"/>
          </a:xfrm>
          <a:prstGeom prst="rect">
            <a:avLst/>
          </a:prstGeom>
        </p:spPr>
        <p:txBody>
          <a:bodyPr wrap="square">
            <a:spAutoFit/>
          </a:bodyPr>
          <a:lstStyle/>
          <a:p>
            <a:r>
              <a:rPr lang="en-IN" sz="2000" dirty="0">
                <a:solidFill>
                  <a:srgbClr val="008080"/>
                </a:solidFill>
              </a:rPr>
              <a:t>The HAVING clause can refer to aggregate functions, which the WHERE clause cannot.</a:t>
            </a:r>
          </a:p>
        </p:txBody>
      </p:sp>
      <p:sp>
        <p:nvSpPr>
          <p:cNvPr id="6" name="Rectangle 5"/>
          <p:cNvSpPr/>
          <p:nvPr/>
        </p:nvSpPr>
        <p:spPr>
          <a:xfrm>
            <a:off x="152400" y="3172361"/>
            <a:ext cx="88392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A HAVING clause restricts the results of a GROUP BY in a </a:t>
            </a:r>
            <a:r>
              <a:rPr lang="en-US" dirty="0">
                <a:solidFill>
                  <a:srgbClr val="00B0F0"/>
                </a:solidFill>
                <a:latin typeface="Arial" panose="020B0604020202020204" pitchFamily="34" charset="0"/>
                <a:cs typeface="Arial" panose="020B0604020202020204" pitchFamily="34" charset="0"/>
              </a:rPr>
              <a:t>SelectExpression</a:t>
            </a:r>
            <a:r>
              <a:rPr lang="en-US" sz="2000" dirty="0">
                <a:latin typeface="Segoe UI Light" panose="020B0502040204020203" pitchFamily="34" charset="0"/>
                <a:cs typeface="Segoe UI Light" panose="020B0502040204020203" pitchFamily="34" charset="0"/>
              </a:rPr>
              <a:t>. The HAVING clause is applied to each group of the grouped table, much as a WHERE clause is applied to a select list. </a:t>
            </a:r>
            <a:r>
              <a:rPr lang="en-US" sz="2000" b="1" dirty="0">
                <a:latin typeface="Segoe UI Light" panose="020B0502040204020203" pitchFamily="34" charset="0"/>
                <a:cs typeface="Segoe UI Light" panose="020B0502040204020203" pitchFamily="34" charset="0"/>
              </a:rPr>
              <a:t>Aggregates in the HAVING clause do not need to appear in the SELECT list.</a:t>
            </a:r>
          </a:p>
        </p:txBody>
      </p:sp>
      <p:sp>
        <p:nvSpPr>
          <p:cNvPr id="3" name="Rectangle 2"/>
          <p:cNvSpPr/>
          <p:nvPr/>
        </p:nvSpPr>
        <p:spPr>
          <a:xfrm>
            <a:off x="4572000" y="956650"/>
            <a:ext cx="4572000" cy="1200329"/>
          </a:xfrm>
          <a:prstGeom prst="rect">
            <a:avLst/>
          </a:prstGeom>
          <a:solidFill>
            <a:schemeClr val="accent5">
              <a:lumMod val="20000"/>
              <a:lumOff val="80000"/>
            </a:schemeClr>
          </a:solidFill>
        </p:spPr>
        <p:txBody>
          <a:bodyPr>
            <a:spAutoFit/>
          </a:bodyPr>
          <a:lstStyle/>
          <a:p>
            <a:r>
              <a:rPr lang="en-US" dirty="0"/>
              <a:t>Specify GROUP BY and HAVING after the where_clause. If you specify both GROUP BY and HAVING, then they can appear in either order.</a:t>
            </a:r>
          </a:p>
        </p:txBody>
      </p:sp>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20574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7AA"/>
                </a:solidFill>
                <a:latin typeface="Consolas" panose="020B0609020204030204" pitchFamily="49" charset="0"/>
              </a:rPr>
              <a:t>GROUP </a:t>
            </a:r>
            <a:r>
              <a:rPr lang="en-US" dirty="0">
                <a:solidFill>
                  <a:srgbClr val="0077AA"/>
                </a:solidFill>
                <a:latin typeface="Consolas" panose="020B0609020204030204" pitchFamily="49" charset="0"/>
              </a:rPr>
              <a:t>BY { col_name } | { ROLLUP | CUBE } (grouping_expression_list) </a:t>
            </a:r>
            <a:r>
              <a:rPr lang="en-US" dirty="0" smtClean="0">
                <a:solidFill>
                  <a:srgbClr val="0070C0"/>
                </a:solidFill>
                <a:latin typeface="Consolas" panose="020B0609020204030204" pitchFamily="49" charset="0"/>
                <a:cs typeface="Arial" panose="020B0604020202020204" pitchFamily="34" charset="0"/>
              </a:rPr>
              <a:t>] [ HAVING having_condition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76200" y="3161337"/>
            <a:ext cx="89154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 </a:t>
            </a:r>
            <a:r>
              <a:rPr lang="en-US" sz="2200" dirty="0">
                <a:solidFill>
                  <a:srgbClr val="B22251"/>
                </a:solidFill>
                <a:latin typeface="Calibri" panose="020F0502020204030204" pitchFamily="34" charset="0"/>
                <a:cs typeface="Calibri" panose="020F0502020204030204" pitchFamily="34" charset="0"/>
              </a:rPr>
              <a:t>having</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a:t>
            </a:r>
            <a:r>
              <a:rPr lang="en-US" sz="2200" dirty="0">
                <a:solidFill>
                  <a:srgbClr val="00B05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 </a:t>
            </a:r>
            <a:r>
              <a:rPr lang="en-US" sz="2200" dirty="0">
                <a:solidFill>
                  <a:srgbClr val="B22251"/>
                </a:solidFill>
                <a:latin typeface="Calibri" panose="020F0502020204030204" pitchFamily="34" charset="0"/>
                <a:cs typeface="Calibri" panose="020F0502020204030204" pitchFamily="34" charset="0"/>
              </a:rPr>
              <a:t>having</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2</a:t>
            </a:r>
            <a:r>
              <a:rPr lang="en-US" sz="2200" dirty="0">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having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&gt;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5000</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difference between where and having clause</a:t>
            </a:r>
            <a:endParaRPr lang="en-US" dirty="0"/>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for update</a:t>
            </a:r>
            <a:endParaRPr lang="en-US" dirty="0"/>
          </a:p>
        </p:txBody>
      </p:sp>
    </p:spTree>
    <p:extLst>
      <p:ext uri="{BB962C8B-B14F-4D97-AF65-F5344CB8AC3E}">
        <p14:creationId xmlns:p14="http://schemas.microsoft.com/office/powerpoint/2010/main" val="161849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14793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analytic functions</a:t>
            </a:r>
          </a:p>
        </p:txBody>
      </p:sp>
      <p:sp>
        <p:nvSpPr>
          <p:cNvPr id="3" name="Rectangle 2"/>
          <p:cNvSpPr/>
          <p:nvPr/>
        </p:nvSpPr>
        <p:spPr>
          <a:xfrm>
            <a:off x="190005" y="3352800"/>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cannot any other analytic function for expr. That is, </a:t>
            </a:r>
            <a:r>
              <a:rPr lang="en-US" sz="2000" b="1" dirty="0">
                <a:latin typeface="Segoe UI Light" panose="020B0502040204020203" pitchFamily="34" charset="0"/>
                <a:cs typeface="Segoe UI Light" panose="020B0502040204020203" pitchFamily="34" charset="0"/>
              </a:rPr>
              <a:t>you cannot nest analytic functions</a:t>
            </a:r>
            <a:r>
              <a:rPr lang="en-US" sz="2000" dirty="0">
                <a:latin typeface="Segoe UI Light" panose="020B0502040204020203" pitchFamily="34" charset="0"/>
                <a:cs typeface="Segoe UI Light" panose="020B0502040204020203" pitchFamily="34" charset="0"/>
              </a:rPr>
              <a:t>, but you can use other built-in function expressions for expr.</a:t>
            </a:r>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row_number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ROW_NUMBER( </a:t>
            </a:r>
            <a:r>
              <a:rPr lang="en-US" i="1" dirty="0" smtClean="0">
                <a:solidFill>
                  <a:srgbClr val="FCF75E"/>
                </a:solidFill>
                <a:latin typeface="Arial" pitchFamily="34" charset="0"/>
                <a:cs typeface="Arial" pitchFamily="34" charset="0"/>
              </a:rPr>
              <a:t>) OVER </a:t>
            </a:r>
            <a:r>
              <a:rPr lang="en-US" i="1" dirty="0">
                <a:solidFill>
                  <a:srgbClr val="FCF75E"/>
                </a:solidFill>
                <a:latin typeface="Arial" pitchFamily="34" charset="0"/>
                <a:cs typeface="Arial" pitchFamily="34" charset="0"/>
              </a:rPr>
              <a:t>([ query_partition_clause ] order_by_clause)</a:t>
            </a:r>
          </a:p>
        </p:txBody>
      </p:sp>
      <p:sp>
        <p:nvSpPr>
          <p:cNvPr id="2" name="Rectangle 1"/>
          <p:cNvSpPr/>
          <p:nvPr/>
        </p:nvSpPr>
        <p:spPr>
          <a:xfrm>
            <a:off x="185055" y="2514600"/>
            <a:ext cx="8730343"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row_number() 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703183"/>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RANK calculates the rank of a value in a group of values. The return type is NUMBER. Rows with equal values for the ranking criteria receive the same rank. Oracle Database then adds the number of tied rows to the tied rank to calculate the next rank.</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RANK</a:t>
            </a:r>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6" name="Rectangle 5"/>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rank()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238439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
            </a:r>
            <a:r>
              <a:rPr lang="en-US" sz="3200" b="1" i="1" dirty="0" smtClean="0">
                <a:solidFill>
                  <a:srgbClr val="FFFF00"/>
                </a:solidFill>
                <a:latin typeface="Arial" pitchFamily="34" charset="0"/>
                <a:cs typeface="Arial" pitchFamily="34" charset="0"/>
              </a:rPr>
              <a:t>ense_rank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DENSE_RANK(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7" name="Rectangle 6"/>
          <p:cNvSpPr/>
          <p:nvPr/>
        </p:nvSpPr>
        <p:spPr>
          <a:xfrm>
            <a:off x="185055" y="2514600"/>
            <a:ext cx="8730343" cy="1107996"/>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09794019"/>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cursor</a:t>
            </a:r>
            <a:endParaRPr lang="en-US" dirty="0"/>
          </a:p>
        </p:txBody>
      </p:sp>
    </p:spTree>
    <p:extLst>
      <p:ext uri="{BB962C8B-B14F-4D97-AF65-F5344CB8AC3E}">
        <p14:creationId xmlns:p14="http://schemas.microsoft.com/office/powerpoint/2010/main" val="2361951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CURSOR expression returns a nested cursor. A nested cursor is implicitly opened when the cursor expression is evaluated.</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CURSOR (subquery)</a:t>
            </a:r>
          </a:p>
        </p:txBody>
      </p:sp>
      <p:sp>
        <p:nvSpPr>
          <p:cNvPr id="7" name="Rectangle 6"/>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cursor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.deptno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0012895"/>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a:t>
            </a: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 var_list</a:t>
            </a: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t>
            </a:r>
            <a:r>
              <a:rPr lang="en-IN" sz="1900" b="1" dirty="0" smtClean="0"/>
              <a:t>A </a:t>
            </a:r>
            <a:r>
              <a:rPr lang="en-IN" sz="1900" b="1" dirty="0"/>
              <a:t>subquery must be enclosed in </a:t>
            </a:r>
            <a:r>
              <a:rPr lang="en-IN" sz="1900" b="1" dirty="0" smtClean="0"/>
              <a:t>parentheses (…)</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352800"/>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4258270"/>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063284"/>
            <a:ext cx="8839200" cy="1880316"/>
          </a:xfrm>
          <a:prstGeom prst="rect">
            <a:avLst/>
          </a:prstGeom>
        </p:spPr>
      </p:pic>
      <p:sp>
        <p:nvSpPr>
          <p:cNvPr id="9" name="Rectangle 8"/>
          <p:cNvSpPr/>
          <p:nvPr/>
        </p:nvSpPr>
        <p:spPr>
          <a:xfrm>
            <a:off x="76200" y="272296"/>
            <a:ext cx="8991600" cy="1938992"/>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in 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in WHERE /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742950" y="3240974"/>
            <a:ext cx="7658100" cy="400110"/>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nest up to </a:t>
            </a:r>
            <a:r>
              <a:rPr lang="en-US" sz="2000" b="1" i="1" dirty="0">
                <a:latin typeface="Segoe UI Light" panose="020B0502040204020203" pitchFamily="34" charset="0"/>
                <a:cs typeface="Segoe UI Light" panose="020B0502040204020203" pitchFamily="34" charset="0"/>
              </a:rPr>
              <a:t>255 levels</a:t>
            </a:r>
            <a:r>
              <a:rPr lang="en-US" sz="2000" dirty="0">
                <a:latin typeface="Segoe UI Light" panose="020B0502040204020203" pitchFamily="34" charset="0"/>
                <a:cs typeface="Segoe UI Light" panose="020B0502040204020203" pitchFamily="34" charset="0"/>
              </a:rPr>
              <a:t> of subqueries in the a nested subquery.</a:t>
            </a:r>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914400"/>
            <a:ext cx="8991600" cy="2308324"/>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statement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WHERE / </a:t>
            </a:r>
          </a:p>
          <a:p>
            <a:pPr lvl="6"/>
            <a:r>
              <a:rPr lang="en-IN" sz="2400" dirty="0" smtClean="0">
                <a:solidFill>
                  <a:srgbClr val="008080"/>
                </a:solidFill>
                <a:latin typeface="Arial" panose="020B0604020202020204" pitchFamily="34" charset="0"/>
                <a:cs typeface="Arial" panose="020B0604020202020204" pitchFamily="34" charset="0"/>
              </a:rPr>
              <a:t>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3285" y="3371909"/>
            <a:ext cx="8817429" cy="1508105"/>
          </a:xfrm>
          <a:prstGeom prst="rect">
            <a:avLst/>
          </a:prstGeom>
        </p:spPr>
        <p:txBody>
          <a:bodyPr wrap="square">
            <a:spAutoFit/>
          </a:bodyPr>
          <a:lstStyle/>
          <a:p>
            <a:r>
              <a:rPr lang="en-IN" sz="2400" dirty="0">
                <a:latin typeface="Open Sans"/>
                <a:cs typeface="Arial" panose="020B0604020202020204" pitchFamily="34" charset="0"/>
              </a:rPr>
              <a:t>A subquery's outer statement can be any one </a:t>
            </a:r>
            <a:r>
              <a:rPr lang="en-IN" sz="2400" dirty="0" smtClean="0">
                <a:latin typeface="Open Sans"/>
                <a:cs typeface="Arial" panose="020B0604020202020204" pitchFamily="34" charset="0"/>
              </a:rPr>
              <a:t>of the following:</a:t>
            </a:r>
          </a:p>
          <a:p>
            <a:endParaRPr lang="en-IN" sz="2400" dirty="0" smtClean="0">
              <a:latin typeface="Open Sans"/>
              <a:cs typeface="Arial" panose="020B0604020202020204" pitchFamily="34" charset="0"/>
            </a:endParaRPr>
          </a:p>
          <a:p>
            <a:r>
              <a:rPr lang="en-IN" sz="2200" dirty="0" smtClean="0">
                <a:latin typeface="Open Sans"/>
                <a:cs typeface="Arial" panose="020B0604020202020204" pitchFamily="34" charset="0"/>
              </a:rPr>
              <a:t>DML – </a:t>
            </a:r>
            <a:r>
              <a:rPr lang="en-IN" sz="2200" b="1" i="1" dirty="0" smtClean="0">
                <a:solidFill>
                  <a:srgbClr val="FC6F0D"/>
                </a:solidFill>
                <a:latin typeface="Open Sans"/>
                <a:cs typeface="Arial" panose="020B0604020202020204" pitchFamily="34" charset="0"/>
              </a:rPr>
              <a:t>SELECT</a:t>
            </a:r>
            <a:r>
              <a:rPr lang="en-IN" sz="2200" b="1" i="1" dirty="0" smtClean="0">
                <a:latin typeface="Open Sans"/>
                <a:cs typeface="Arial" panose="020B0604020202020204" pitchFamily="34" charset="0"/>
              </a:rPr>
              <a: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INSERT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UPDATE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DELETE</a:t>
            </a:r>
            <a:r>
              <a:rPr lang="en-IN" sz="2200" b="1" i="1" dirty="0" smtClean="0">
                <a:latin typeface="Open Sans"/>
                <a:cs typeface="Arial" panose="020B0604020202020204" pitchFamily="34" charset="0"/>
              </a:rPr>
              <a:t>.</a:t>
            </a:r>
          </a:p>
          <a:p>
            <a:r>
              <a:rPr lang="en-IN" sz="2200" dirty="0" smtClean="0">
                <a:latin typeface="Open Sans"/>
                <a:cs typeface="Arial" panose="020B0604020202020204" pitchFamily="34" charset="0"/>
              </a:rPr>
              <a:t>DDL</a:t>
            </a:r>
            <a:r>
              <a:rPr lang="en-IN" sz="2200" dirty="0">
                <a:latin typeface="Open Sans"/>
                <a:cs typeface="Arial" panose="020B0604020202020204" pitchFamily="34" charset="0"/>
              </a:rPr>
              <a:t> – </a:t>
            </a:r>
            <a:r>
              <a:rPr lang="en-IN" sz="2200" b="1" i="1" dirty="0" smtClean="0">
                <a:solidFill>
                  <a:srgbClr val="FC6F0D"/>
                </a:solidFill>
                <a:latin typeface="Open Sans"/>
                <a:cs typeface="Arial" panose="020B0604020202020204" pitchFamily="34" charset="0"/>
              </a:rPr>
              <a:t>CREATE {table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view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materialized view}</a:t>
            </a:r>
            <a:endParaRPr lang="en-IN" sz="2200" b="1" i="1" dirty="0">
              <a:solidFill>
                <a:srgbClr val="FC6F0D"/>
              </a:solidFill>
              <a:latin typeface="Open Sans"/>
              <a:cs typeface="Arial" panose="020B0604020202020204" pitchFamily="34" charset="0"/>
            </a:endParaRPr>
          </a:p>
        </p:txBody>
      </p:sp>
      <p:sp>
        <p:nvSpPr>
          <p:cNvPr id="2" name="Rectangle 1"/>
          <p:cNvSpPr/>
          <p:nvPr/>
        </p:nvSpPr>
        <p:spPr>
          <a:xfrm>
            <a:off x="163285" y="5181600"/>
            <a:ext cx="4855030" cy="1015663"/>
          </a:xfrm>
          <a:prstGeom prst="rect">
            <a:avLst/>
          </a:prstGeom>
          <a:solidFill>
            <a:srgbClr val="B22251"/>
          </a:solidFill>
        </p:spPr>
        <p:txBody>
          <a:bodyPr wrap="square">
            <a:spAutoFit/>
          </a:bodyPr>
          <a:lstStyle/>
          <a:p>
            <a:r>
              <a:rPr lang="en-US" sz="2000" dirty="0">
                <a:solidFill>
                  <a:srgbClr val="FFC000"/>
                </a:solidFill>
                <a:latin typeface="Open Sans"/>
                <a:cs typeface="Arial" panose="020B0604020202020204" pitchFamily="34" charset="0"/>
              </a:rPr>
              <a:t>The parent statement can be a SELECT, UPDATE, or DELETE statement in which the subquery is nested.</a:t>
            </a:r>
          </a:p>
        </p:txBody>
      </p:sp>
    </p:spTree>
    <p:extLst>
      <p:ext uri="{BB962C8B-B14F-4D97-AF65-F5344CB8AC3E}">
        <p14:creationId xmlns:p14="http://schemas.microsoft.com/office/powerpoint/2010/main" val="1179420188"/>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multiple row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scalar subquery</a:t>
            </a:r>
            <a:endParaRPr lang="en-US" dirty="0"/>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3016210"/>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A scalar subquery expression is a subquery that returns exactly one column value from one row. The value of the scalar subquery expression is the value of the select list item of the subquery. If the subquery returns 0 rows, then the value of the scalar subquery expression is NULL. If the subquery returns more than one row, then Oracle returns an error.</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0 rows then the value of scalar subquery expression is </a:t>
            </a:r>
            <a:r>
              <a:rPr lang="en-IN" sz="2000" b="1" i="1" dirty="0" smtClean="0">
                <a:solidFill>
                  <a:srgbClr val="0089A4"/>
                </a:solidFill>
                <a:latin typeface="Arial" panose="020B0604020202020204" pitchFamily="34" charset="0"/>
                <a:cs typeface="Arial" panose="020B0604020202020204" pitchFamily="34" charset="0"/>
              </a:rPr>
              <a:t>NULL</a:t>
            </a:r>
            <a:r>
              <a:rPr lang="en-IN" sz="2000" b="1" i="1"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more than one row or more than one column</a:t>
            </a:r>
            <a:r>
              <a:rPr lang="en-IN" sz="2000" dirty="0" smtClean="0">
                <a:latin typeface="Arial" panose="020B0604020202020204" pitchFamily="34" charset="0"/>
                <a:cs typeface="Arial" panose="020B0604020202020204" pitchFamily="34" charset="0"/>
              </a:rPr>
              <a:t>  then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8" name="Rectangle 7"/>
          <p:cNvSpPr/>
          <p:nvPr/>
        </p:nvSpPr>
        <p:spPr>
          <a:xfrm>
            <a:off x="76200" y="4267200"/>
            <a:ext cx="8991600"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SELECT (subquery), ... </a:t>
            </a:r>
            <a:r>
              <a:rPr lang="en-US" dirty="0">
                <a:solidFill>
                  <a:srgbClr val="0070C0"/>
                </a:solidFill>
                <a:latin typeface="Consolas" panose="020B0609020204030204" pitchFamily="49" charset="0"/>
                <a:cs typeface="Arial" panose="020B0604020202020204" pitchFamily="34" charset="0"/>
              </a:rPr>
              <a:t>FROM &lt; ... &gt; </a:t>
            </a:r>
            <a:r>
              <a:rPr lang="en-US" dirty="0" smtClean="0">
                <a:solidFill>
                  <a:srgbClr val="0070C0"/>
                </a:solidFill>
                <a:latin typeface="Consolas" panose="020B0609020204030204" pitchFamily="49" charset="0"/>
                <a:cs typeface="Arial" panose="020B0604020202020204" pitchFamily="34" charset="0"/>
              </a:rPr>
              <a:t>[alias_name]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2800767"/>
          </a:xfrm>
          <a:prstGeom prst="rect">
            <a:avLst/>
          </a:prstGeom>
        </p:spPr>
        <p:txBody>
          <a:bodyPr wrap="square">
            <a:spAutoFit/>
          </a:bodyPr>
          <a:lstStyle/>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1, 2) from dual ; </a:t>
            </a:r>
            <a:r>
              <a:rPr lang="en-IN" sz="2200" dirty="0" smtClean="0">
                <a:solidFill>
                  <a:srgbClr val="92D050"/>
                </a:solidFill>
                <a:latin typeface="Calibri" panose="020F0502020204030204" pitchFamily="34" charset="0"/>
                <a:cs typeface="Calibri" panose="020F0502020204030204" pitchFamily="34" charset="0"/>
              </a:rPr>
              <a:t>// error</a:t>
            </a: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ename, sal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null </a:t>
            </a:r>
            <a:r>
              <a:rPr lang="en-IN" sz="2200" dirty="0" smtClean="0">
                <a:solidFill>
                  <a:schemeClr val="accent6"/>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1 </a:t>
            </a:r>
            <a:r>
              <a:rPr lang="en-IN" sz="2200" dirty="0">
                <a:solidFill>
                  <a:srgbClr val="00A2E8"/>
                </a:solidFill>
                <a:latin typeface="Calibri" panose="020F0502020204030204" pitchFamily="34" charset="0"/>
                <a:cs typeface="Calibri" panose="020F0502020204030204" pitchFamily="34" charset="0"/>
              </a:rPr>
              <a:t>from</a:t>
            </a:r>
            <a:r>
              <a:rPr lang="en-IN" sz="2200" dirty="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p>
          <a:p>
            <a:pPr marL="342900" indent="-342900">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ename,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dname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where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r1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352282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inline view</a:t>
            </a:r>
            <a:endParaRPr lang="en-IN" dirty="0"/>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inline view</a:t>
            </a: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FROM (subquery) [alias_name]</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76200" y="1852758"/>
            <a:ext cx="6640531"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nested subquery</a:t>
            </a:r>
            <a:endParaRPr lang="en-IN" dirty="0"/>
          </a:p>
        </p:txBody>
      </p:sp>
    </p:spTree>
    <p:extLst>
      <p:ext uri="{BB962C8B-B14F-4D97-AF65-F5344CB8AC3E}">
        <p14:creationId xmlns:p14="http://schemas.microsoft.com/office/powerpoint/2010/main" val="790747125"/>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nested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116774" y="1446311"/>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FROM &lt; ... &gt; [alias_name] [ WHERE (subquery)</a:t>
            </a:r>
            <a:r>
              <a:rPr lang="en-US" dirty="0" smtClean="0">
                <a:solidFill>
                  <a:srgbClr val="0070C0"/>
                </a:solidFill>
                <a:latin typeface="Consolas" panose="020B0609020204030204" pitchFamily="49" charset="0"/>
                <a:cs typeface="Arial" panose="020B0604020202020204" pitchFamily="34" charset="0"/>
              </a:rPr>
              <a:t> ] | ...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HAVING </a:t>
            </a:r>
            <a:r>
              <a:rPr lang="en-US" dirty="0">
                <a:solidFill>
                  <a:srgbClr val="0070C0"/>
                </a:solidFill>
                <a:latin typeface="Consolas" panose="020B0609020204030204" pitchFamily="49" charset="0"/>
                <a:cs typeface="Arial" panose="020B0604020202020204" pitchFamily="34" charset="0"/>
              </a:rPr>
              <a:t>(subquery)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t>
            </a:r>
          </a:p>
        </p:txBody>
      </p:sp>
    </p:spTree>
    <p:extLst>
      <p:ext uri="{BB962C8B-B14F-4D97-AF65-F5344CB8AC3E}">
        <p14:creationId xmlns:p14="http://schemas.microsoft.com/office/powerpoint/2010/main" val="19645518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subquery with in,  all, any, and some</a:t>
            </a:r>
            <a:endParaRPr lang="en-IN" dirty="0"/>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
        <p:nvSpPr>
          <p:cNvPr id="6" name="Rectangle 5"/>
          <p:cNvSpPr/>
          <p:nvPr/>
        </p:nvSpPr>
        <p:spPr>
          <a:xfrm>
            <a:off x="2419350" y="3240974"/>
            <a:ext cx="4305300" cy="400110"/>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smtClean="0">
                <a:solidFill>
                  <a:srgbClr val="000000"/>
                </a:solidFill>
                <a:latin typeface="Arial" panose="020B0604020202020204" pitchFamily="34" charset="0"/>
                <a:cs typeface="Arial" panose="020B0604020202020204" pitchFamily="34" charset="0"/>
              </a:rPr>
              <a:t>expressions</a:t>
            </a:r>
            <a:r>
              <a:rPr lang="en-IN" sz="2000" dirty="0" smtClean="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6" y="3067523"/>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11" name="Rectangle 10"/>
          <p:cNvSpPr/>
          <p:nvPr/>
        </p:nvSpPr>
        <p:spPr>
          <a:xfrm>
            <a:off x="108856" y="4191000"/>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any / some</a:t>
            </a:r>
            <a:endParaRPr lang="en-IN" sz="3200" b="1" i="1" dirty="0">
              <a:solidFill>
                <a:srgbClr val="FFFF00"/>
              </a:solidFill>
              <a:latin typeface="Arial" pitchFamily="34" charset="0"/>
              <a:cs typeface="Arial" pitchFamily="34" charset="0"/>
            </a:endParaRP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1" y="3275800"/>
            <a:ext cx="4630457" cy="25884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37400"/>
            <a:ext cx="4580906" cy="2665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0"/>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6200" y="446004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2748676"/>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exists or not exists</a:t>
            </a:r>
            <a:endParaRPr lang="en-IN" dirty="0"/>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exists or not exists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correlated subquery</a:t>
            </a:r>
            <a:endParaRPr lang="en-IN" dirty="0"/>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correlated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495346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335755992"/>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19281832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joins</a:t>
            </a:r>
            <a:endParaRPr lang="en-US" dirty="0"/>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cartesian/cross joins</a:t>
            </a:r>
            <a:endParaRPr lang="en-US" dirty="0"/>
          </a:p>
        </p:txBody>
      </p:sp>
    </p:spTree>
    <p:extLst>
      <p:ext uri="{BB962C8B-B14F-4D97-AF65-F5344CB8AC3E}">
        <p14:creationId xmlns:p14="http://schemas.microsoft.com/office/powerpoint/2010/main" val="611873288"/>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9" name="Rectangle 8"/>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cross join</a:t>
            </a:r>
            <a:endParaRPr lang="en-IN" sz="3200" b="1" i="1" dirty="0">
              <a:solidFill>
                <a:srgbClr val="FFFF00"/>
              </a:solidFill>
              <a:latin typeface="Arial" pitchFamily="34" charset="0"/>
              <a:cs typeface="Arial"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7" name="Rectangle 6"/>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CROSS JOIN </a:t>
            </a:r>
            <a:r>
              <a:rPr lang="en-US" dirty="0">
                <a:solidFill>
                  <a:srgbClr val="0070C0"/>
                </a:solidFill>
                <a:latin typeface="Consolas" panose="020B0609020204030204" pitchFamily="49" charset="0"/>
                <a:cs typeface="Arial" panose="020B0604020202020204" pitchFamily="34" charset="0"/>
              </a:rPr>
              <a:t>{ table | view | </a:t>
            </a:r>
            <a:r>
              <a:rPr lang="en-US" dirty="0" smtClean="0">
                <a:solidFill>
                  <a:srgbClr val="0070C0"/>
                </a:solidFill>
                <a:latin typeface="Consolas" panose="020B0609020204030204" pitchFamily="49" charset="0"/>
                <a:cs typeface="Arial" panose="020B0604020202020204" pitchFamily="34" charset="0"/>
              </a:rPr>
              <a:t>materialized </a:t>
            </a:r>
            <a:r>
              <a:rPr lang="en-US" dirty="0">
                <a:solidFill>
                  <a:srgbClr val="0070C0"/>
                </a:solidFill>
                <a:latin typeface="Consolas" panose="020B0609020204030204" pitchFamily="49" charset="0"/>
                <a:cs typeface="Arial" panose="020B0604020202020204" pitchFamily="34" charset="0"/>
              </a:rPr>
              <a:t>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1" name="Rectangle 10"/>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CROSS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equi/inner </a:t>
            </a:r>
            <a:r>
              <a:rPr lang="en-US" dirty="0"/>
              <a:t>join</a:t>
            </a:r>
            <a:r>
              <a:rPr lang="en-US" dirty="0" smtClean="0"/>
              <a:t>s</a:t>
            </a:r>
            <a:endParaRPr lang="en-US" dirty="0"/>
          </a:p>
        </p:txBody>
      </p:sp>
    </p:spTree>
    <p:extLst>
      <p:ext uri="{BB962C8B-B14F-4D97-AF65-F5344CB8AC3E}">
        <p14:creationId xmlns:p14="http://schemas.microsoft.com/office/powerpoint/2010/main" val="2270374555"/>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3400"/>
            <a:ext cx="8382000" cy="1981200"/>
          </a:xfrm>
          <a:prstGeom prst="rect">
            <a:avLst/>
          </a:prstGeom>
        </p:spPr>
      </p:pic>
      <p:sp>
        <p:nvSpPr>
          <p:cNvPr id="14" name="Rectangle 13"/>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WHERE 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on condition and using attribute</a:t>
            </a:r>
            <a:endParaRPr lang="en-US" dirty="0"/>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648200"/>
            <a:ext cx="7789492"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3" name="Rectangle 12"/>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ON </a:t>
            </a:r>
            <a:r>
              <a:rPr lang="en-US" dirty="0">
                <a:solidFill>
                  <a:srgbClr val="0070C0"/>
                </a:solidFill>
                <a:latin typeface="Consolas" panose="020B0609020204030204" pitchFamily="49" charset="0"/>
                <a:cs typeface="Arial" panose="020B0604020202020204" pitchFamily="34" charset="0"/>
              </a:rPr>
              <a:t>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4" name="Rectangle 13"/>
          <p:cNvSpPr/>
          <p:nvPr/>
        </p:nvSpPr>
        <p:spPr>
          <a:xfrm>
            <a:off x="152400" y="179317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USING(column-name)</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6766802"/>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natural joins</a:t>
            </a:r>
            <a:endParaRPr lang="en-US" dirty="0"/>
          </a:p>
        </p:txBody>
      </p:sp>
    </p:spTree>
    <p:extLst>
      <p:ext uri="{BB962C8B-B14F-4D97-AF65-F5344CB8AC3E}">
        <p14:creationId xmlns:p14="http://schemas.microsoft.com/office/powerpoint/2010/main" val="464027424"/>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natural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1066800"/>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NATURAL JOIN 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1" name="Rectangle 10"/>
          <p:cNvSpPr/>
          <p:nvPr/>
        </p:nvSpPr>
        <p:spPr>
          <a:xfrm>
            <a:off x="58385" y="3430598"/>
            <a:ext cx="8991600" cy="1631216"/>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76198" y="5830669"/>
            <a:ext cx="8991601" cy="369332"/>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269468"/>
            <a:ext cx="8991601" cy="369332"/>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6" name="Rectangle 5"/>
          <p:cNvSpPr/>
          <p:nvPr/>
        </p:nvSpPr>
        <p:spPr>
          <a:xfrm>
            <a:off x="21771" y="28666"/>
            <a:ext cx="59980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
        <p:nvSpPr>
          <p:cNvPr id="12" name="Rectangle 11"/>
          <p:cNvSpPr/>
          <p:nvPr/>
        </p:nvSpPr>
        <p:spPr>
          <a:xfrm>
            <a:off x="152400" y="1793175"/>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5" name="Rectangle 14"/>
          <p:cNvSpPr/>
          <p:nvPr/>
        </p:nvSpPr>
        <p:spPr>
          <a:xfrm>
            <a:off x="152400" y="278882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simple joins</a:t>
            </a:r>
            <a:endParaRPr lang="en-US" dirty="0"/>
          </a:p>
        </p:txBody>
      </p:sp>
    </p:spTree>
    <p:extLst>
      <p:ext uri="{BB962C8B-B14F-4D97-AF65-F5344CB8AC3E}">
        <p14:creationId xmlns:p14="http://schemas.microsoft.com/office/powerpoint/2010/main" val="1412027178"/>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simple join</a:t>
            </a:r>
            <a:endParaRPr lang="en-IN" sz="3200" b="1" i="1" dirty="0">
              <a:solidFill>
                <a:srgbClr val="FFFF00"/>
              </a:solidFill>
              <a:latin typeface="Arial" pitchFamily="34" charset="0"/>
              <a:cs typeface="Arial" pitchFamily="34" charset="0"/>
            </a:endParaRPr>
          </a:p>
        </p:txBody>
      </p:sp>
      <p:sp>
        <p:nvSpPr>
          <p:cNvPr id="13" name="Rectangle 12"/>
          <p:cNvSpPr/>
          <p:nvPr/>
        </p:nvSpPr>
        <p:spPr>
          <a:xfrm>
            <a:off x="76200" y="818891"/>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a:t>
            </a:r>
            <a:r>
              <a:rPr lang="en-IN" sz="2000" dirty="0" smtClean="0">
                <a:solidFill>
                  <a:srgbClr val="C00000"/>
                </a:solidFill>
                <a:latin typeface="Arial" panose="020B0604020202020204" pitchFamily="34" charset="0"/>
                <a:cs typeface="Arial" panose="020B0604020202020204" pitchFamily="34" charset="0"/>
              </a:rPr>
              <a:t>SIMPLE JOIN </a:t>
            </a:r>
            <a:r>
              <a:rPr lang="en-IN" sz="2000" dirty="0">
                <a:solidFill>
                  <a:srgbClr val="C00000"/>
                </a:solidFill>
                <a:latin typeface="Arial" panose="020B0604020202020204" pitchFamily="34" charset="0"/>
                <a:cs typeface="Arial" panose="020B0604020202020204" pitchFamily="34" charset="0"/>
              </a:rPr>
              <a:t>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4" name="Rectangle 13"/>
          <p:cNvSpPr/>
          <p:nvPr/>
        </p:nvSpPr>
        <p:spPr>
          <a:xfrm>
            <a:off x="152400" y="1545266"/>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SIMPLE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USING(column-name)</a:t>
            </a:r>
          </a:p>
        </p:txBody>
      </p:sp>
      <p:sp>
        <p:nvSpPr>
          <p:cNvPr id="15" name="Rectangle 14"/>
          <p:cNvSpPr/>
          <p:nvPr/>
        </p:nvSpPr>
        <p:spPr>
          <a:xfrm>
            <a:off x="152400" y="26171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simple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rgbClr val="B22251"/>
                </a:solidFill>
                <a:latin typeface="Calibri" panose="020F0502020204030204" pitchFamily="34" charset="0"/>
                <a:cs typeface="Calibri" panose="020F0502020204030204" pitchFamily="34" charset="0"/>
              </a:rPr>
              <a:t> using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outer joins using (+)</a:t>
            </a:r>
            <a:endParaRPr lang="en-US" dirty="0"/>
          </a:p>
        </p:txBody>
      </p:sp>
    </p:spTree>
    <p:extLst>
      <p:ext uri="{BB962C8B-B14F-4D97-AF65-F5344CB8AC3E}">
        <p14:creationId xmlns:p14="http://schemas.microsoft.com/office/powerpoint/2010/main" val="2803708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operator for outer joins</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1054894"/>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table1.column-name =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52400" y="2283024"/>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3475911"/>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table | view | materialized view | </a:t>
            </a:r>
            <a:endParaRPr lang="en-US" dirty="0" smtClean="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WHERE table1.column-name(+)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400" y="456728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8" name="Straight Connector 7"/>
          <p:cNvCxnSpPr/>
          <p:nvPr/>
        </p:nvCxnSpPr>
        <p:spPr>
          <a:xfrm>
            <a:off x="152400" y="28663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53390" y="609600"/>
            <a:ext cx="2283830" cy="461665"/>
          </a:xfrm>
          <a:prstGeom prst="rect">
            <a:avLst/>
          </a:prstGeom>
          <a:noFill/>
        </p:spPr>
        <p:txBody>
          <a:bodyPr wrap="none" rtlCol="0">
            <a:spAutoFit/>
          </a:bodyPr>
          <a:lstStyle/>
          <a:p>
            <a:r>
              <a:rPr lang="en-US" sz="2400" dirty="0" smtClean="0">
                <a:solidFill>
                  <a:srgbClr val="FF1C00"/>
                </a:solidFill>
              </a:rPr>
              <a:t>LEFT outer join</a:t>
            </a:r>
            <a:endParaRPr lang="en-US" sz="2400" dirty="0">
              <a:solidFill>
                <a:srgbClr val="FF1C00"/>
              </a:solidFill>
            </a:endParaRPr>
          </a:p>
        </p:txBody>
      </p:sp>
      <p:sp>
        <p:nvSpPr>
          <p:cNvPr id="10" name="TextBox 9"/>
          <p:cNvSpPr txBox="1"/>
          <p:nvPr/>
        </p:nvSpPr>
        <p:spPr>
          <a:xfrm>
            <a:off x="153390" y="2909855"/>
            <a:ext cx="2489015" cy="461665"/>
          </a:xfrm>
          <a:prstGeom prst="rect">
            <a:avLst/>
          </a:prstGeom>
          <a:noFill/>
        </p:spPr>
        <p:txBody>
          <a:bodyPr wrap="none" rtlCol="0">
            <a:spAutoFit/>
          </a:bodyPr>
          <a:lstStyle/>
          <a:p>
            <a:r>
              <a:rPr lang="en-US" sz="2400" dirty="0" smtClean="0">
                <a:solidFill>
                  <a:srgbClr val="FF1C00"/>
                </a:solidFill>
              </a:rPr>
              <a:t>RIGHT outer join</a:t>
            </a:r>
            <a:endParaRPr lang="en-US" sz="2400" dirty="0">
              <a:solidFill>
                <a:srgbClr val="FF1C00"/>
              </a:solidFill>
            </a:endParaRPr>
          </a:p>
        </p:txBody>
      </p:sp>
      <p:sp>
        <p:nvSpPr>
          <p:cNvPr id="2" name="Rectangle 1"/>
          <p:cNvSpPr/>
          <p:nvPr/>
        </p:nvSpPr>
        <p:spPr>
          <a:xfrm>
            <a:off x="152400" y="5631359"/>
            <a:ext cx="8839200"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 </a:t>
            </a:r>
            <a:r>
              <a:rPr lang="en-US" sz="2200" dirty="0">
                <a:solidFill>
                  <a:srgbClr val="FF1C00"/>
                </a:solidFill>
                <a:latin typeface="Calibri" panose="020F0502020204030204" pitchFamily="34" charset="0"/>
                <a:cs typeface="Calibri" panose="020F0502020204030204" pitchFamily="34" charset="0"/>
              </a:rPr>
              <a:t>union</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p>
        </p:txBody>
      </p:sp>
      <p:cxnSp>
        <p:nvCxnSpPr>
          <p:cNvPr id="11" name="Straight Connector 10"/>
          <p:cNvCxnSpPr/>
          <p:nvPr/>
        </p:nvCxnSpPr>
        <p:spPr>
          <a:xfrm>
            <a:off x="152400" y="50761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3390" y="5152311"/>
            <a:ext cx="2279598" cy="461665"/>
          </a:xfrm>
          <a:prstGeom prst="rect">
            <a:avLst/>
          </a:prstGeom>
          <a:noFill/>
        </p:spPr>
        <p:txBody>
          <a:bodyPr wrap="none" rtlCol="0">
            <a:spAutoFit/>
          </a:bodyPr>
          <a:lstStyle/>
          <a:p>
            <a:r>
              <a:rPr lang="en-US" sz="2400" dirty="0" smtClean="0">
                <a:solidFill>
                  <a:srgbClr val="FF1C00"/>
                </a:solidFill>
              </a:rPr>
              <a:t>FULL outer join</a:t>
            </a:r>
            <a:endParaRPr lang="en-US" sz="2400" dirty="0">
              <a:solidFill>
                <a:srgbClr val="FF1C00"/>
              </a:solidFill>
            </a:endParaRPr>
          </a:p>
        </p:txBody>
      </p:sp>
      <p:sp>
        <p:nvSpPr>
          <p:cNvPr id="9" name="Rectangle 8"/>
          <p:cNvSpPr/>
          <p:nvPr/>
        </p:nvSpPr>
        <p:spPr>
          <a:xfrm>
            <a:off x="0" y="22464"/>
            <a:ext cx="4572000" cy="646331"/>
          </a:xfrm>
          <a:prstGeom prst="rect">
            <a:avLst/>
          </a:prstGeom>
        </p:spPr>
        <p:txBody>
          <a:bodyPr>
            <a:spAutoFit/>
          </a:bodyPr>
          <a:lstStyle/>
          <a:p>
            <a:r>
              <a:rPr lang="en-US" dirty="0"/>
              <a:t>outer join operator (+) not allowed in operand of OR </a:t>
            </a:r>
            <a:r>
              <a:rPr lang="en-US" dirty="0" err="1"/>
              <a:t>or</a:t>
            </a:r>
            <a:r>
              <a:rPr lang="en-US" dirty="0"/>
              <a:t> IN</a:t>
            </a:r>
          </a:p>
        </p:txBody>
      </p:sp>
    </p:spTree>
    <p:extLst>
      <p:ext uri="{BB962C8B-B14F-4D97-AF65-F5344CB8AC3E}">
        <p14:creationId xmlns:p14="http://schemas.microsoft.com/office/powerpoint/2010/main" val="3337480541"/>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outer joins</a:t>
            </a:r>
            <a:endParaRPr lang="en-US" dirty="0"/>
          </a:p>
        </p:txBody>
      </p:sp>
    </p:spTree>
    <p:extLst>
      <p:ext uri="{BB962C8B-B14F-4D97-AF65-F5344CB8AC3E}">
        <p14:creationId xmlns:p14="http://schemas.microsoft.com/office/powerpoint/2010/main" val="2522059746"/>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59805"/>
            <a:ext cx="9144000" cy="1964795"/>
          </a:xfrm>
          <a:prstGeom prst="rect">
            <a:avLst/>
          </a:prstGeom>
        </p:spPr>
      </p:pic>
      <p:sp>
        <p:nvSpPr>
          <p:cNvPr id="16" name="Rectangle 1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5" name="Rectangle 14"/>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6" name="Rectangle 15"/>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LEFT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7" name="Rectangle 16"/>
          <p:cNvSpPr/>
          <p:nvPr/>
        </p:nvSpPr>
        <p:spPr>
          <a:xfrm>
            <a:off x="150421" y="396240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8" name="Rectangle 17"/>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9" name="Rectangle 18"/>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natural 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3" name="Straight Connector 2"/>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96541"/>
            <a:ext cx="9144000" cy="2028059"/>
          </a:xfrm>
          <a:prstGeom prst="rect">
            <a:avLst/>
          </a:prstGeom>
        </p:spPr>
      </p:pic>
      <p:sp>
        <p:nvSpPr>
          <p:cNvPr id="17" name="Rectangle 16"/>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sp>
        <p:nvSpPr>
          <p:cNvPr id="15" name="Rectangle 14"/>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150421" y="39125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right</a:t>
            </a:r>
            <a:r>
              <a:rPr lang="en-IN" sz="2200" dirty="0" smtClean="0">
                <a:solidFill>
                  <a:srgbClr val="E0D612"/>
                </a:solidFill>
                <a:latin typeface="Calibri" panose="020F0502020204030204" pitchFamily="34" charset="0"/>
                <a:cs typeface="Calibri" panose="020F0502020204030204" pitchFamily="34" charset="0"/>
              </a:rPr>
              <a: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9" name="Rectangle 18"/>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RIGHT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p>
        </p:txBody>
      </p:sp>
      <p:sp>
        <p:nvSpPr>
          <p:cNvPr id="20" name="Rectangle 19"/>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21" name="Straight Connector 20"/>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full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FULL JOIN </a:t>
            </a:r>
            <a:r>
              <a:rPr lang="en-IN" dirty="0">
                <a:latin typeface="Arial" panose="020B0604020202020204" pitchFamily="34" charset="0"/>
                <a:cs typeface="Arial" panose="020B0604020202020204" pitchFamily="34" charset="0"/>
              </a:rPr>
              <a:t>keyword returns all rows from the right table (table2), with the matching rows in the left table (table1</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all </a:t>
            </a:r>
            <a:r>
              <a:rPr lang="en-IN" dirty="0">
                <a:latin typeface="Arial" panose="020B0604020202020204" pitchFamily="34" charset="0"/>
                <a:cs typeface="Arial" panose="020B0604020202020204" pitchFamily="34" charset="0"/>
              </a:rPr>
              <a:t>rows from the </a:t>
            </a:r>
            <a:r>
              <a:rPr lang="en-IN" dirty="0" smtClean="0">
                <a:latin typeface="Arial" panose="020B0604020202020204" pitchFamily="34" charset="0"/>
                <a:cs typeface="Arial" panose="020B0604020202020204" pitchFamily="34" charset="0"/>
              </a:rPr>
              <a:t>left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table1), </a:t>
            </a:r>
            <a:r>
              <a:rPr lang="en-IN" dirty="0">
                <a:latin typeface="Arial" panose="020B0604020202020204" pitchFamily="34" charset="0"/>
                <a:cs typeface="Arial" panose="020B0604020202020204" pitchFamily="34" charset="0"/>
              </a:rPr>
              <a:t>with the matching rows in the </a:t>
            </a:r>
            <a:r>
              <a:rPr lang="en-IN" dirty="0" smtClean="0">
                <a:latin typeface="Arial" panose="020B0604020202020204" pitchFamily="34" charset="0"/>
                <a:cs typeface="Arial" panose="020B0604020202020204" pitchFamily="34" charset="0"/>
              </a:rPr>
              <a:t>right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table2).</a:t>
            </a:r>
            <a:endParaRPr lang="en-IN" dirty="0">
              <a:latin typeface="Arial" panose="020B0604020202020204" pitchFamily="34" charset="0"/>
              <a:cs typeface="Arial" panose="020B0604020202020204" pitchFamily="34" charset="0"/>
            </a:endParaRPr>
          </a:p>
        </p:txBody>
      </p:sp>
      <p:sp>
        <p:nvSpPr>
          <p:cNvPr id="15" name="Rectangle 14"/>
          <p:cNvSpPr/>
          <p:nvPr/>
        </p:nvSpPr>
        <p:spPr>
          <a:xfrm>
            <a:off x="76200" y="203078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76200" y="332098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78179" y="4231957"/>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76200" y="5512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19" name="Straight Connector 18"/>
          <p:cNvCxnSpPr/>
          <p:nvPr/>
        </p:nvCxnSpPr>
        <p:spPr>
          <a:xfrm flipV="1">
            <a:off x="76200" y="3921443"/>
            <a:ext cx="8991600" cy="40957"/>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413430"/>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self joins</a:t>
            </a:r>
            <a:endParaRPr lang="en-US" dirty="0"/>
          </a:p>
        </p:txBody>
      </p:sp>
    </p:spTree>
    <p:extLst>
      <p:ext uri="{BB962C8B-B14F-4D97-AF65-F5344CB8AC3E}">
        <p14:creationId xmlns:p14="http://schemas.microsoft.com/office/powerpoint/2010/main" val="2706030270"/>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6" name="Rectangle 5"/>
          <p:cNvSpPr/>
          <p:nvPr/>
        </p:nvSpPr>
        <p:spPr>
          <a:xfrm>
            <a:off x="152400" y="190934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where table1.column-name = table2.column-name</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sp>
        <p:nvSpPr>
          <p:cNvPr id="4" name="Rectangle 3"/>
          <p:cNvSpPr/>
          <p:nvPr/>
        </p:nvSpPr>
        <p:spPr>
          <a:xfrm>
            <a:off x="266700" y="3200400"/>
            <a:ext cx="86106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combine multiple queries using the set operators UNION, UNION ALL, INTERSECT, and MINUS. All set operators have equal precedence. If a SQL statement contains multiple set operators, then Oracle Database evaluates them from the left to right unless parentheses explicitly specify another order.</a:t>
            </a:r>
          </a:p>
        </p:txBody>
      </p:sp>
      <p:sp>
        <p:nvSpPr>
          <p:cNvPr id="5" name="Rectangle 4"/>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953407745"/>
              </p:ext>
            </p:extLst>
          </p:nvPr>
        </p:nvGraphicFramePr>
        <p:xfrm>
          <a:off x="76200" y="3289300"/>
          <a:ext cx="8991600" cy="1809750"/>
        </p:xfrm>
        <a:graphic>
          <a:graphicData uri="http://schemas.openxmlformats.org/drawingml/2006/table">
            <a:tbl>
              <a:tblPr>
                <a:tableStyleId>{5940675A-B579-460E-94D1-54222C63F5DA}</a:tableStyleId>
              </a:tblPr>
              <a:tblGrid>
                <a:gridCol w="1295400"/>
                <a:gridCol w="7696200"/>
              </a:tblGrid>
              <a:tr h="86150">
                <a:tc>
                  <a:txBody>
                    <a:bodyPr/>
                    <a:lstStyle/>
                    <a:p>
                      <a:pPr algn="l"/>
                      <a:r>
                        <a:rPr lang="en-US" sz="2000" dirty="0">
                          <a:solidFill>
                            <a:schemeClr val="accent6">
                              <a:lumMod val="20000"/>
                              <a:lumOff val="80000"/>
                            </a:schemeClr>
                          </a:solidFill>
                        </a:rPr>
                        <a:t>Operator </a:t>
                      </a:r>
                    </a:p>
                  </a:txBody>
                  <a:tcPr marL="28575" marR="28575" marT="28575" marB="28575">
                    <a:solidFill>
                      <a:schemeClr val="accent6">
                        <a:lumMod val="50000"/>
                      </a:schemeClr>
                    </a:solidFill>
                  </a:tcPr>
                </a:tc>
                <a:tc>
                  <a:txBody>
                    <a:bodyPr/>
                    <a:lstStyle/>
                    <a:p>
                      <a:pPr algn="l"/>
                      <a:r>
                        <a:rPr lang="en-US" sz="2000" dirty="0">
                          <a:solidFill>
                            <a:schemeClr val="accent6">
                              <a:lumMod val="20000"/>
                              <a:lumOff val="80000"/>
                            </a:schemeClr>
                          </a:solidFill>
                        </a:rPr>
                        <a:t>Returns </a:t>
                      </a:r>
                    </a:p>
                  </a:txBody>
                  <a:tcPr marL="28575" marR="28575" marT="28575" marB="28575">
                    <a:solidFill>
                      <a:schemeClr val="accent6">
                        <a:lumMod val="50000"/>
                      </a:schemeClr>
                    </a:solidFill>
                  </a:tcPr>
                </a:tc>
              </a:tr>
              <a:tr h="86150">
                <a:tc>
                  <a:txBody>
                    <a:bodyPr/>
                    <a:lstStyle/>
                    <a:p>
                      <a:pPr algn="l"/>
                      <a:r>
                        <a:rPr lang="en-US" sz="2000" dirty="0" smtClean="0">
                          <a:solidFill>
                            <a:schemeClr val="bg2">
                              <a:lumMod val="50000"/>
                            </a:schemeClr>
                          </a:solidFill>
                        </a:rPr>
                        <a:t>  union</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a:t>
                      </a:r>
                    </a:p>
                  </a:txBody>
                  <a:tcPr marL="28575" marR="28575" marT="28575" marB="28575"/>
                </a:tc>
              </a:tr>
              <a:tr h="86150">
                <a:tc>
                  <a:txBody>
                    <a:bodyPr/>
                    <a:lstStyle/>
                    <a:p>
                      <a:pPr algn="l"/>
                      <a:r>
                        <a:rPr lang="en-US" sz="2000" dirty="0" smtClean="0">
                          <a:solidFill>
                            <a:schemeClr val="bg2">
                              <a:lumMod val="50000"/>
                            </a:schemeClr>
                          </a:solidFill>
                        </a:rPr>
                        <a:t>  union all</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including all duplicates. </a:t>
                      </a:r>
                    </a:p>
                  </a:txBody>
                  <a:tcPr marL="28575" marR="28575" marT="28575" marB="28575"/>
                </a:tc>
              </a:tr>
              <a:tr h="93025">
                <a:tc>
                  <a:txBody>
                    <a:bodyPr/>
                    <a:lstStyle/>
                    <a:p>
                      <a:pPr algn="l"/>
                      <a:r>
                        <a:rPr lang="en-US" sz="2000" dirty="0" smtClean="0">
                          <a:solidFill>
                            <a:schemeClr val="bg2">
                              <a:lumMod val="50000"/>
                            </a:schemeClr>
                          </a:solidFill>
                        </a:rPr>
                        <a:t>  intersect</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distinct rows selected by both queries. </a:t>
                      </a:r>
                    </a:p>
                  </a:txBody>
                  <a:tcPr marL="28575" marR="28575" marT="28575" marB="28575"/>
                </a:tc>
              </a:tr>
              <a:tr h="93025">
                <a:tc>
                  <a:txBody>
                    <a:bodyPr/>
                    <a:lstStyle/>
                    <a:p>
                      <a:pPr algn="l"/>
                      <a:r>
                        <a:rPr lang="en-US" sz="2000" dirty="0" smtClean="0">
                          <a:solidFill>
                            <a:schemeClr val="bg2">
                              <a:lumMod val="50000"/>
                            </a:schemeClr>
                          </a:solidFill>
                        </a:rPr>
                        <a:t>  minus</a:t>
                      </a:r>
                      <a:endParaRPr lang="en-US" sz="2000" dirty="0">
                        <a:solidFill>
                          <a:schemeClr val="bg2">
                            <a:lumMod val="50000"/>
                          </a:schemeClr>
                        </a:solidFill>
                      </a:endParaRPr>
                    </a:p>
                  </a:txBody>
                  <a:tcPr marL="28575" marR="28575" marT="28575" marB="28575"/>
                </a:tc>
                <a:tc>
                  <a:txBody>
                    <a:bodyPr/>
                    <a:lstStyle/>
                    <a:p>
                      <a:pPr algn="l"/>
                      <a:r>
                        <a:rPr lang="en-US" sz="2000" baseline="0" dirty="0" smtClean="0"/>
                        <a:t>  </a:t>
                      </a:r>
                      <a:r>
                        <a:rPr lang="en-US" sz="2000" dirty="0" smtClean="0"/>
                        <a:t>All </a:t>
                      </a:r>
                      <a:r>
                        <a:rPr lang="en-US" sz="2000" dirty="0"/>
                        <a:t>distinct rows selected by the first query but not the </a:t>
                      </a:r>
                      <a:r>
                        <a:rPr lang="en-US" sz="2000" dirty="0" smtClean="0"/>
                        <a:t>second</a:t>
                      </a:r>
                      <a:r>
                        <a:rPr lang="en-US" sz="2000" dirty="0"/>
                        <a:t>. </a:t>
                      </a:r>
                    </a:p>
                  </a:txBody>
                  <a:tcPr marL="28575" marR="28575" marT="28575" marB="28575"/>
                </a:tc>
              </a:tr>
            </a:tbl>
          </a:graphicData>
        </a:graphic>
      </p:graphicFrame>
      <p:sp>
        <p:nvSpPr>
          <p:cNvPr id="6" name="Rectangle 5"/>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
        <p:nvSpPr>
          <p:cNvPr id="3" name="Rectangle 2"/>
          <p:cNvSpPr/>
          <p:nvPr/>
        </p:nvSpPr>
        <p:spPr>
          <a:xfrm>
            <a:off x="152400" y="5257800"/>
            <a:ext cx="8839200" cy="646331"/>
          </a:xfrm>
          <a:prstGeom prst="rect">
            <a:avLst/>
          </a:prstGeom>
        </p:spPr>
        <p:txBody>
          <a:bodyPr wrap="square">
            <a:spAutoFit/>
          </a:bodyPr>
          <a:lstStyle/>
          <a:p>
            <a:r>
              <a:rPr lang="en-US" dirty="0">
                <a:solidFill>
                  <a:srgbClr val="049DC8"/>
                </a:solidFill>
              </a:rPr>
              <a:t>The UNION, INTERSECT, and MINUS operators are not valid on LONG, BLOB, CLOB, BFILE, VARRAY, or nested table.</a:t>
            </a:r>
          </a:p>
        </p:txBody>
      </p:sp>
    </p:spTree>
    <p:extLst>
      <p:ext uri="{BB962C8B-B14F-4D97-AF65-F5344CB8AC3E}">
        <p14:creationId xmlns:p14="http://schemas.microsoft.com/office/powerpoint/2010/main" val="942398231"/>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14400"/>
            <a:ext cx="8839200" cy="286232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 ALL | DISTINCT | UNIQUE }   select_list</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FROM &lt; { table </a:t>
            </a:r>
            <a:r>
              <a:rPr lang="en-US" dirty="0">
                <a:solidFill>
                  <a:srgbClr val="0070C0"/>
                </a:solidFill>
                <a:latin typeface="Consolas" panose="020B0609020204030204" pitchFamily="49" charset="0"/>
                <a:cs typeface="Arial" panose="020B0604020202020204" pitchFamily="34" charset="0"/>
              </a:rPr>
              <a:t>|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a:t>
            </a:r>
          </a:p>
          <a:p>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where_clause ]</a:t>
            </a:r>
          </a:p>
          <a:p>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group_by_clause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having_clause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 UNION [ ALL ] | INTERSECT | MINUS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(subquery)</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order_by_clause ]</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set operator syntax</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272871915"/>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union [ ALL ]</a:t>
            </a:r>
            <a:endParaRPr lang="en-US" dirty="0"/>
          </a:p>
        </p:txBody>
      </p:sp>
    </p:spTree>
    <p:extLst>
      <p:ext uri="{BB962C8B-B14F-4D97-AF65-F5344CB8AC3E}">
        <p14:creationId xmlns:p14="http://schemas.microsoft.com/office/powerpoint/2010/main" val="2815459351"/>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rgbClr val="FF1C00"/>
                </a:solidFill>
                <a:latin typeface="Calibri" panose="020F0502020204030204" pitchFamily="34" charset="0"/>
                <a:cs typeface="Calibri" panose="020F0502020204030204" pitchFamily="34" charset="0"/>
              </a:rPr>
              <a:t>union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all</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'emp' </a:t>
            </a:r>
            <a:r>
              <a:rPr lang="en-IN" sz="2200" dirty="0">
                <a:solidFill>
                  <a:srgbClr val="00A2E8"/>
                </a:solidFill>
                <a:latin typeface="Calibri" panose="020F0502020204030204" pitchFamily="34" charset="0"/>
                <a:cs typeface="Calibri" panose="020F0502020204030204" pitchFamily="34" charset="0"/>
              </a:rPr>
              <a:t>as</a:t>
            </a:r>
            <a:r>
              <a:rPr lang="en-IN" sz="2200" dirty="0" smtClean="0">
                <a:latin typeface="Calibri" panose="020F0502020204030204" pitchFamily="34" charset="0"/>
                <a:cs typeface="Calibri" panose="020F0502020204030204" pitchFamily="34" charset="0"/>
              </a:rPr>
              <a:t> "table name",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'bonus',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bonus</a:t>
            </a:r>
            <a:r>
              <a:rPr lang="en-IN" sz="2200" dirty="0" smtClean="0">
                <a:latin typeface="Calibri" panose="020F0502020204030204" pitchFamily="34" charset="0"/>
                <a:cs typeface="Calibri" panose="020F0502020204030204" pitchFamily="34" charset="0"/>
              </a:rPr>
              <a:t>;</a:t>
            </a:r>
          </a:p>
        </p:txBody>
      </p:sp>
      <p:sp>
        <p:nvSpPr>
          <p:cNvPr id="2" name="Rectangle 1"/>
          <p:cNvSpPr/>
          <p:nvPr/>
        </p:nvSpPr>
        <p:spPr>
          <a:xfrm>
            <a:off x="76200" y="211432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union</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77AA"/>
                </a:solidFill>
                <a:latin typeface="Consolas" panose="020B0609020204030204" pitchFamily="49" charset="0"/>
              </a:rPr>
              <a:t>all</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 </a:t>
            </a:r>
            <a:r>
              <a:rPr lang="en-US" dirty="0">
                <a:solidFill>
                  <a:srgbClr val="0070C0"/>
                </a:solidFill>
                <a:latin typeface="Consolas" panose="020B0609020204030204" pitchFamily="49" charset="0"/>
                <a:cs typeface="Arial" panose="020B0604020202020204" pitchFamily="34" charset="0"/>
              </a:rPr>
              <a:t>[ order_by_clause ]</a:t>
            </a:r>
            <a:endParaRPr lang="en-IN" dirty="0">
              <a:latin typeface="Consolas" panose="020B0609020204030204" pitchFamily="49" charset="0"/>
            </a:endParaRPr>
          </a:p>
        </p:txBody>
      </p:sp>
      <p:sp>
        <p:nvSpPr>
          <p:cNvPr id="7" name="Rectangle 6"/>
          <p:cNvSpPr/>
          <p:nvPr/>
        </p:nvSpPr>
        <p:spPr>
          <a:xfrm>
            <a:off x="152400" y="2678668"/>
            <a:ext cx="8915400" cy="707886"/>
          </a:xfrm>
          <a:prstGeom prst="rect">
            <a:avLst/>
          </a:prstGeom>
          <a:solidFill>
            <a:srgbClr val="E5EAC8"/>
          </a:solidFill>
        </p:spPr>
        <p:txBody>
          <a:bodyPr wrap="square">
            <a:spAutoFit/>
          </a:bodyPr>
          <a:lstStyle/>
          <a:p>
            <a:r>
              <a:rPr lang="en-IN" sz="2000" dirty="0"/>
              <a:t>The default </a:t>
            </a:r>
            <a:r>
              <a:rPr lang="en-IN" sz="2000" dirty="0" smtClean="0"/>
              <a:t>behaviour </a:t>
            </a:r>
            <a:r>
              <a:rPr lang="en-IN" sz="2000"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intersect</a:t>
            </a:r>
            <a:endParaRPr lang="en-US" dirty="0"/>
          </a:p>
        </p:txBody>
      </p:sp>
    </p:spTree>
    <p:extLst>
      <p:ext uri="{BB962C8B-B14F-4D97-AF65-F5344CB8AC3E}">
        <p14:creationId xmlns:p14="http://schemas.microsoft.com/office/powerpoint/2010/main" val="187408787"/>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3622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intersect</a:t>
            </a:r>
            <a:r>
              <a:rPr lang="en-IN"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pic>
        <p:nvPicPr>
          <p:cNvPr id="2" name="Picture 1"/>
          <p:cNvPicPr>
            <a:picLocks noChangeAspect="1"/>
          </p:cNvPicPr>
          <p:nvPr/>
        </p:nvPicPr>
        <p:blipFill>
          <a:blip r:embed="rId2"/>
          <a:stretch>
            <a:fillRect/>
          </a:stretch>
        </p:blipFill>
        <p:spPr>
          <a:xfrm>
            <a:off x="76199" y="3127100"/>
            <a:ext cx="9073663" cy="2206900"/>
          </a:xfrm>
          <a:prstGeom prst="rect">
            <a:avLst/>
          </a:prstGeom>
        </p:spPr>
      </p:pic>
      <p:sp>
        <p:nvSpPr>
          <p:cNvPr id="8" name="Rectangle 7"/>
          <p:cNvSpPr/>
          <p:nvPr/>
        </p:nvSpPr>
        <p:spPr>
          <a:xfrm>
            <a:off x="76200" y="168806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intersect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 </a:t>
            </a:r>
            <a:r>
              <a:rPr lang="en-US" dirty="0">
                <a:solidFill>
                  <a:srgbClr val="0070C0"/>
                </a:solidFill>
                <a:latin typeface="Consolas" panose="020B0609020204030204" pitchFamily="49" charset="0"/>
                <a:cs typeface="Arial" panose="020B0604020202020204" pitchFamily="34" charset="0"/>
              </a:rPr>
              <a:t>[ order_by_clause ]</a:t>
            </a:r>
            <a:endParaRPr lang="en-IN" dirty="0">
              <a:latin typeface="Consolas" panose="020B0609020204030204" pitchFamily="49" charset="0"/>
            </a:endParaRPr>
          </a:p>
        </p:txBody>
      </p:sp>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minus</a:t>
            </a:r>
            <a:endParaRPr lang="en-US" dirty="0"/>
          </a:p>
        </p:txBody>
      </p:sp>
    </p:spTree>
    <p:extLst>
      <p:ext uri="{BB962C8B-B14F-4D97-AF65-F5344CB8AC3E}">
        <p14:creationId xmlns:p14="http://schemas.microsoft.com/office/powerpoint/2010/main" val="2588068706"/>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62586" y="23622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minus</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grpSp>
        <p:nvGrpSpPr>
          <p:cNvPr id="10" name="Group 9"/>
          <p:cNvGrpSpPr/>
          <p:nvPr/>
        </p:nvGrpSpPr>
        <p:grpSpPr>
          <a:xfrm>
            <a:off x="87086" y="3127100"/>
            <a:ext cx="8842248" cy="1964139"/>
            <a:chOff x="149352" y="3294677"/>
            <a:chExt cx="8842248" cy="1964139"/>
          </a:xfrm>
        </p:grpSpPr>
        <p:pic>
          <p:nvPicPr>
            <p:cNvPr id="6" name="Picture 5"/>
            <p:cNvPicPr>
              <a:picLocks noChangeAspect="1"/>
            </p:cNvPicPr>
            <p:nvPr/>
          </p:nvPicPr>
          <p:blipFill>
            <a:blip r:embed="rId2"/>
            <a:stretch>
              <a:fillRect/>
            </a:stretch>
          </p:blipFill>
          <p:spPr>
            <a:xfrm>
              <a:off x="149352" y="3810000"/>
              <a:ext cx="8842248" cy="1448816"/>
            </a:xfrm>
            <a:prstGeom prst="rect">
              <a:avLst/>
            </a:prstGeom>
          </p:spPr>
        </p:pic>
        <p:sp>
          <p:nvSpPr>
            <p:cNvPr id="8" name="Rectangle 7"/>
            <p:cNvSpPr/>
            <p:nvPr/>
          </p:nvSpPr>
          <p:spPr>
            <a:xfrm>
              <a:off x="3200400" y="3294677"/>
              <a:ext cx="1356462" cy="584775"/>
            </a:xfrm>
            <a:prstGeom prst="rect">
              <a:avLst/>
            </a:prstGeom>
          </p:spPr>
          <p:txBody>
            <a:bodyPr wrap="none">
              <a:spAutoFit/>
            </a:bodyPr>
            <a:lstStyle/>
            <a:p>
              <a:r>
                <a:rPr lang="en-US" sz="3200" dirty="0">
                  <a:solidFill>
                    <a:srgbClr val="FF7F27"/>
                  </a:solidFill>
                  <a:latin typeface="Calibri" panose="020F0502020204030204" pitchFamily="34" charset="0"/>
                  <a:cs typeface="Calibri" panose="020F0502020204030204" pitchFamily="34" charset="0"/>
                </a:rPr>
                <a:t>MINUS</a:t>
              </a:r>
              <a:endParaRPr lang="en-US" sz="3200" dirty="0">
                <a:latin typeface="Calibri" panose="020F0502020204030204" pitchFamily="34" charset="0"/>
                <a:cs typeface="Calibri" panose="020F0502020204030204" pitchFamily="34" charset="0"/>
              </a:endParaRPr>
            </a:p>
          </p:txBody>
        </p:sp>
      </p:grpSp>
      <p:sp>
        <p:nvSpPr>
          <p:cNvPr id="11" name="Rectangle 10"/>
          <p:cNvSpPr/>
          <p:nvPr/>
        </p:nvSpPr>
        <p:spPr>
          <a:xfrm>
            <a:off x="76200" y="168806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a:solidFill>
                  <a:srgbClr val="0077AA"/>
                </a:solidFill>
                <a:latin typeface="Consolas" panose="020B0609020204030204" pitchFamily="49" charset="0"/>
              </a:rPr>
              <a:t>m</a:t>
            </a:r>
            <a:r>
              <a:rPr lang="en-IN" dirty="0" smtClean="0">
                <a:solidFill>
                  <a:srgbClr val="0077AA"/>
                </a:solidFill>
                <a:latin typeface="Consolas" panose="020B0609020204030204" pitchFamily="49" charset="0"/>
              </a:rPr>
              <a:t>inus 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 </a:t>
            </a:r>
            <a:r>
              <a:rPr lang="en-US" dirty="0">
                <a:solidFill>
                  <a:srgbClr val="0070C0"/>
                </a:solidFill>
                <a:latin typeface="Consolas" panose="020B0609020204030204" pitchFamily="49" charset="0"/>
                <a:cs typeface="Arial" panose="020B0604020202020204" pitchFamily="34" charset="0"/>
              </a:rPr>
              <a:t>[ order_by_clause ]</a:t>
            </a:r>
            <a:endParaRPr lang="en-IN" dirty="0">
              <a:latin typeface="Consolas" panose="020B0609020204030204" pitchFamily="49" charset="0"/>
            </a:endParaRP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metadata package</a:t>
            </a:r>
            <a:endParaRPr lang="en-IN" dirty="0"/>
          </a:p>
        </p:txBody>
      </p:sp>
    </p:spTree>
    <p:extLst>
      <p:ext uri="{BB962C8B-B14F-4D97-AF65-F5344CB8AC3E}">
        <p14:creationId xmlns:p14="http://schemas.microsoft.com/office/powerpoint/2010/main" val="12053897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metadata</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smtClean="0">
                <a:solidFill>
                  <a:srgbClr val="FF0000"/>
                </a:solidFill>
                <a:latin typeface="Arial" panose="020B0604020202020204" pitchFamily="34" charset="0"/>
                <a:cs typeface="Arial" panose="020B0604020202020204" pitchFamily="34" charset="0"/>
              </a:rPr>
              <a:t>TODO</a:t>
            </a:r>
            <a:endParaRPr lang="en-IN" dirty="0">
              <a:solidFill>
                <a:srgbClr val="FF0000"/>
              </a:solidFill>
              <a:latin typeface="Arial" panose="020B0604020202020204" pitchFamily="34" charset="0"/>
              <a:cs typeface="Arial" panose="020B0604020202020204" pitchFamily="34" charset="0"/>
            </a:endParaRPr>
          </a:p>
        </p:txBody>
      </p:sp>
      <p:sp>
        <p:nvSpPr>
          <p:cNvPr id="11" name="Rectangle 10"/>
          <p:cNvSpPr/>
          <p:nvPr/>
        </p:nvSpPr>
        <p:spPr>
          <a:xfrm>
            <a:off x="152400" y="1891698"/>
            <a:ext cx="8839200" cy="3594702"/>
          </a:xfrm>
          <a:prstGeom prst="rect">
            <a:avLst/>
          </a:prstGeom>
        </p:spPr>
        <p:txBody>
          <a:bodyPr wrap="square">
            <a:spAutoFit/>
          </a:bodyPr>
          <a:lstStyle/>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1C00"/>
                </a:solidFill>
                <a:latin typeface="Calibri" panose="020F0502020204030204" pitchFamily="34" charset="0"/>
                <a:cs typeface="Calibri" panose="020F0502020204030204" pitchFamily="34" charset="0"/>
              </a:rPr>
              <a:t>TABLE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TABLE_NAME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1C00"/>
                </a:solidFill>
                <a:latin typeface="Calibri" panose="020F0502020204030204" pitchFamily="34" charset="0"/>
                <a:cs typeface="Calibri" panose="020F0502020204030204" pitchFamily="34" charset="0"/>
              </a:rPr>
              <a:t>VIEW</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VIEW_NAME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FUNCTION</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FUNCTION_NAME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PACKAGE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PACKAGE_NAME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TYPE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TYPE_NAME</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MATERIALIZED_VIEW</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MATERIALIZED_VIEW_NAME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4258148"/>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commit, rollback, and savepoint</a:t>
            </a:r>
            <a:endParaRPr lang="en-US" dirty="0"/>
          </a:p>
        </p:txBody>
      </p:sp>
      <p:sp>
        <p:nvSpPr>
          <p:cNvPr id="6" name="Rectangle 5"/>
          <p:cNvSpPr/>
          <p:nvPr/>
        </p:nvSpPr>
        <p:spPr>
          <a:xfrm>
            <a:off x="152400" y="3272642"/>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The </a:t>
            </a:r>
            <a:r>
              <a:rPr lang="en-US" sz="2000" b="1" i="1" dirty="0" smtClean="0">
                <a:latin typeface="Segoe UI Light" panose="020B0502040204020203" pitchFamily="34" charset="0"/>
                <a:cs typeface="Segoe UI Light" panose="020B0502040204020203" pitchFamily="34" charset="0"/>
              </a:rPr>
              <a:t>COMMIT </a:t>
            </a:r>
            <a:r>
              <a:rPr lang="en-US" sz="2000" dirty="0" smtClean="0">
                <a:latin typeface="Segoe UI Light" panose="020B0502040204020203" pitchFamily="34" charset="0"/>
                <a:cs typeface="Segoe UI Light" panose="020B0502040204020203" pitchFamily="34" charset="0"/>
              </a:rPr>
              <a:t>and </a:t>
            </a:r>
            <a:r>
              <a:rPr lang="en-US" sz="2000" b="1" i="1" dirty="0" smtClean="0">
                <a:latin typeface="Segoe UI Light" panose="020B0502040204020203" pitchFamily="34" charset="0"/>
                <a:cs typeface="Segoe UI Light" panose="020B0502040204020203" pitchFamily="34" charset="0"/>
              </a:rPr>
              <a:t>ROLLBACK</a:t>
            </a:r>
            <a:r>
              <a:rPr lang="en-US" sz="2000" dirty="0" smtClean="0">
                <a:latin typeface="Segoe UI Light" panose="020B0502040204020203" pitchFamily="34" charset="0"/>
                <a:cs typeface="Segoe UI Light" panose="020B0502040204020203" pitchFamily="34" charset="0"/>
              </a:rPr>
              <a:t> </a:t>
            </a:r>
            <a:r>
              <a:rPr lang="en-US" sz="2000" dirty="0">
                <a:latin typeface="Segoe UI Light" panose="020B0502040204020203" pitchFamily="34" charset="0"/>
                <a:cs typeface="Segoe UI Light" panose="020B0502040204020203" pitchFamily="34" charset="0"/>
              </a:rPr>
              <a:t>statement ends a transaction, but </a:t>
            </a:r>
            <a:r>
              <a:rPr lang="en-US" sz="2000" b="1" i="1" dirty="0">
                <a:latin typeface="Segoe UI Light" panose="020B0502040204020203" pitchFamily="34" charset="0"/>
                <a:cs typeface="Segoe UI Light" panose="020B0502040204020203" pitchFamily="34" charset="0"/>
              </a:rPr>
              <a:t>ROLLBACK</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TO</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SAVEPOINT</a:t>
            </a:r>
            <a:r>
              <a:rPr lang="en-US" sz="2000" dirty="0">
                <a:latin typeface="Segoe UI Light" panose="020B0502040204020203" pitchFamily="34" charset="0"/>
                <a:cs typeface="Segoe UI Light" panose="020B0502040204020203" pitchFamily="34" charset="0"/>
              </a:rPr>
              <a:t> does not.</a:t>
            </a: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commit, rollback and savepoint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a:t>
            </a:r>
            <a:r>
              <a:rPr lang="en-IN" dirty="0" smtClean="0">
                <a:latin typeface="Arial" panose="020B0604020202020204" pitchFamily="34" charset="0"/>
                <a:cs typeface="Arial" panose="020B0604020202020204" pitchFamily="34" charset="0"/>
              </a:rPr>
              <a:t>statements </a:t>
            </a:r>
            <a:r>
              <a:rPr lang="en-IN" dirty="0">
                <a:latin typeface="Arial" panose="020B0604020202020204" pitchFamily="34" charset="0"/>
                <a:cs typeface="Arial" panose="020B0604020202020204" pitchFamily="34" charset="0"/>
              </a:rPr>
              <a:t>you use the </a:t>
            </a:r>
            <a:r>
              <a:rPr lang="en-IN" dirty="0">
                <a:solidFill>
                  <a:srgbClr val="00B0F0"/>
                </a:solidFill>
                <a:latin typeface="Arial" panose="020B0604020202020204" pitchFamily="34" charset="0"/>
                <a:cs typeface="Arial" panose="020B0604020202020204" pitchFamily="34" charset="0"/>
              </a:rPr>
              <a:t>ROLLBACK</a:t>
            </a:r>
            <a:r>
              <a:rPr lang="en-IN" dirty="0">
                <a:latin typeface="Arial" panose="020B0604020202020204" pitchFamily="34" charset="0"/>
                <a:cs typeface="Arial" panose="020B0604020202020204" pitchFamily="34" charset="0"/>
              </a:rPr>
              <a:t> statement. To write the changes into the database within a transaction, you use the </a:t>
            </a:r>
            <a:r>
              <a:rPr lang="en-IN" dirty="0">
                <a:solidFill>
                  <a:srgbClr val="00B0F0"/>
                </a:solidFill>
                <a:latin typeface="Arial" panose="020B0604020202020204" pitchFamily="34" charset="0"/>
                <a:cs typeface="Arial" panose="020B0604020202020204" pitchFamily="34" charset="0"/>
              </a:rPr>
              <a:t>COMMIT</a:t>
            </a:r>
            <a:r>
              <a:rPr lang="en-IN" dirty="0">
                <a:latin typeface="Arial" panose="020B0604020202020204" pitchFamily="34" charset="0"/>
                <a:cs typeface="Arial" panose="020B0604020202020204" pitchFamily="34" charset="0"/>
              </a:rPr>
              <a:t> statement.</a:t>
            </a:r>
          </a:p>
        </p:txBody>
      </p:sp>
      <p:sp>
        <p:nvSpPr>
          <p:cNvPr id="3" name="Rectangle 2"/>
          <p:cNvSpPr/>
          <p:nvPr/>
        </p:nvSpPr>
        <p:spPr>
          <a:xfrm>
            <a:off x="99951" y="1737956"/>
            <a:ext cx="2155398" cy="369332"/>
          </a:xfrm>
          <a:prstGeom prst="rect">
            <a:avLst/>
          </a:prstGeom>
        </p:spPr>
        <p:txBody>
          <a:bodyPr wrap="none">
            <a:spAutoFit/>
          </a:bodyPr>
          <a:lstStyle/>
          <a:p>
            <a:r>
              <a:rPr lang="en-US" dirty="0">
                <a:solidFill>
                  <a:srgbClr val="FC6F0D"/>
                </a:solidFill>
              </a:rPr>
              <a:t>COMMIT</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t> </a:t>
            </a:r>
            <a:r>
              <a:rPr lang="en-US" dirty="0">
                <a:solidFill>
                  <a:schemeClr val="bg1">
                    <a:lumMod val="50000"/>
                  </a:schemeClr>
                </a:solidFill>
              </a:rPr>
              <a:t>]</a:t>
            </a:r>
          </a:p>
        </p:txBody>
      </p:sp>
      <p:sp>
        <p:nvSpPr>
          <p:cNvPr id="11" name="Rectangle 10"/>
          <p:cNvSpPr/>
          <p:nvPr/>
        </p:nvSpPr>
        <p:spPr>
          <a:xfrm>
            <a:off x="99950" y="2438400"/>
            <a:ext cx="8663049" cy="369332"/>
          </a:xfrm>
          <a:prstGeom prst="rect">
            <a:avLst/>
          </a:prstGeom>
        </p:spPr>
        <p:txBody>
          <a:bodyPr wrap="square">
            <a:spAutoFit/>
          </a:bodyPr>
          <a:lstStyle/>
          <a:p>
            <a:r>
              <a:rPr lang="en-US" dirty="0">
                <a:solidFill>
                  <a:srgbClr val="FC6F0D"/>
                </a:solidFill>
              </a:rPr>
              <a:t>ROLLBACK</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solidFill>
                  <a:schemeClr val="bg1">
                    <a:lumMod val="50000"/>
                  </a:schemeClr>
                </a:solidFill>
              </a:rPr>
              <a:t> </a:t>
            </a:r>
            <a:r>
              <a:rPr lang="en-US" dirty="0" smtClean="0">
                <a:solidFill>
                  <a:schemeClr val="bg1">
                    <a:lumMod val="50000"/>
                  </a:schemeClr>
                </a:solidFill>
              </a:rPr>
              <a:t>] </a:t>
            </a:r>
            <a:r>
              <a:rPr lang="en-US" dirty="0" smtClean="0"/>
              <a:t> </a:t>
            </a:r>
            <a:r>
              <a:rPr lang="en-US" dirty="0">
                <a:solidFill>
                  <a:schemeClr val="bg1">
                    <a:lumMod val="50000"/>
                  </a:schemeClr>
                </a:solidFill>
              </a:rPr>
              <a:t>[</a:t>
            </a:r>
            <a:r>
              <a:rPr lang="en-US" dirty="0"/>
              <a:t> </a:t>
            </a:r>
            <a:r>
              <a:rPr lang="en-US" dirty="0">
                <a:solidFill>
                  <a:srgbClr val="FC6F0D"/>
                </a:solidFill>
              </a:rPr>
              <a:t>TO</a:t>
            </a:r>
            <a:r>
              <a:rPr lang="en-US" dirty="0"/>
              <a:t> </a:t>
            </a:r>
            <a:r>
              <a:rPr lang="en-US" dirty="0">
                <a:solidFill>
                  <a:schemeClr val="bg1">
                    <a:lumMod val="50000"/>
                  </a:schemeClr>
                </a:solidFill>
              </a:rPr>
              <a:t>[</a:t>
            </a:r>
            <a:r>
              <a:rPr lang="en-US" dirty="0"/>
              <a:t> </a:t>
            </a:r>
            <a:r>
              <a:rPr lang="en-US" dirty="0">
                <a:solidFill>
                  <a:srgbClr val="FFC000"/>
                </a:solidFill>
              </a:rPr>
              <a:t>SAVEPOINT</a:t>
            </a:r>
            <a:r>
              <a:rPr lang="en-US" dirty="0"/>
              <a:t> </a:t>
            </a:r>
            <a:r>
              <a:rPr lang="en-US" dirty="0">
                <a:solidFill>
                  <a:schemeClr val="bg1">
                    <a:lumMod val="50000"/>
                  </a:schemeClr>
                </a:solidFill>
              </a:rPr>
              <a:t>]</a:t>
            </a:r>
            <a:r>
              <a:rPr lang="en-US" dirty="0"/>
              <a:t> savepoint </a:t>
            </a:r>
            <a:r>
              <a:rPr lang="en-US" dirty="0">
                <a:solidFill>
                  <a:schemeClr val="bg1">
                    <a:lumMod val="50000"/>
                  </a:schemeClr>
                </a:solidFill>
              </a:rPr>
              <a:t>]</a:t>
            </a:r>
          </a:p>
        </p:txBody>
      </p:sp>
      <p:sp>
        <p:nvSpPr>
          <p:cNvPr id="2" name="Rectangle 1"/>
          <p:cNvSpPr/>
          <p:nvPr/>
        </p:nvSpPr>
        <p:spPr>
          <a:xfrm>
            <a:off x="99949" y="3332395"/>
            <a:ext cx="8967851"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SAVEPOINT statement names and marks the current point in the processing of a transaction. With the ROLLBACK TO statement, savepoint undo parts of a transaction instead of the whole transaction.</a:t>
            </a:r>
          </a:p>
        </p:txBody>
      </p:sp>
      <p:sp>
        <p:nvSpPr>
          <p:cNvPr id="7" name="Rectangle 6"/>
          <p:cNvSpPr/>
          <p:nvPr/>
        </p:nvSpPr>
        <p:spPr>
          <a:xfrm>
            <a:off x="99949" y="4507468"/>
            <a:ext cx="3369384" cy="369332"/>
          </a:xfrm>
          <a:prstGeom prst="rect">
            <a:avLst/>
          </a:prstGeom>
        </p:spPr>
        <p:txBody>
          <a:bodyPr wrap="none">
            <a:spAutoFit/>
          </a:bodyPr>
          <a:lstStyle/>
          <a:p>
            <a:r>
              <a:rPr lang="en-US" dirty="0">
                <a:solidFill>
                  <a:srgbClr val="FC6F0D"/>
                </a:solidFill>
              </a:rPr>
              <a:t>SAVEPOINT</a:t>
            </a:r>
            <a:r>
              <a:rPr lang="en-US" dirty="0"/>
              <a:t> </a:t>
            </a:r>
            <a:r>
              <a:rPr lang="en-US" dirty="0" smtClean="0"/>
              <a:t>savepoint_name </a:t>
            </a:r>
            <a:r>
              <a:rPr lang="en-US" dirty="0"/>
              <a: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dbms_transaction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t>The DBMS_TRANSACTION package provides access to SQL transaction statements from stored procedures.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1828800"/>
            <a:ext cx="8763000" cy="2123658"/>
          </a:xfrm>
          <a:prstGeom prst="rect">
            <a:avLst/>
          </a:prstGeom>
        </p:spPr>
        <p:txBody>
          <a:bodyPr wrap="square">
            <a:spAutoFit/>
          </a:bodyPr>
          <a:lstStyle/>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smtClean="0">
                <a:solidFill>
                  <a:srgbClr val="FFC000"/>
                </a:solidFill>
                <a:latin typeface="Calibri" panose="020F0502020204030204" pitchFamily="34" charset="0"/>
                <a:cs typeface="Calibri" panose="020F0502020204030204" pitchFamily="34" charset="0"/>
              </a:rPr>
              <a:t> 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commit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rollback</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savepoint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savepoint_name'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rollback_</a:t>
            </a:r>
            <a:r>
              <a:rPr lang="en-US" sz="2200" dirty="0" smtClean="0">
                <a:solidFill>
                  <a:srgbClr val="FC6F0D"/>
                </a:solidFill>
                <a:latin typeface="Calibri" panose="020F0502020204030204" pitchFamily="34" charset="0"/>
                <a:cs typeface="Calibri" panose="020F0502020204030204" pitchFamily="34" charset="0"/>
              </a:rPr>
              <a:t>savepoint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savepoint_name</a:t>
            </a:r>
            <a:r>
              <a:rPr lang="en-US" sz="2200" dirty="0" smtClean="0">
                <a:solidFill>
                  <a:srgbClr val="FC6F0D"/>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4251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anomalies in dbms</a:t>
            </a:r>
            <a:endParaRPr lang="en-US" dirty="0"/>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anomalies in 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rows</a:t>
            </a:r>
            <a:endParaRPr lang="en-US" dirty="0"/>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981200"/>
            <a:ext cx="8991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INSERT_INTO </a:t>
            </a:r>
            <a:r>
              <a:rPr lang="en-US" dirty="0" smtClean="0">
                <a:solidFill>
                  <a:srgbClr val="0070C0"/>
                </a:solidFill>
                <a:latin typeface="Consolas" panose="020B0609020204030204" pitchFamily="49" charset="0"/>
                <a:cs typeface="Arial" panose="020B0604020202020204" pitchFamily="34" charset="0"/>
              </a:rPr>
              <a:t>{ table_reference </a:t>
            </a:r>
            <a:r>
              <a:rPr lang="en-US" dirty="0">
                <a:solidFill>
                  <a:srgbClr val="0070C0"/>
                </a:solidFill>
                <a:latin typeface="Consolas" panose="020B0609020204030204" pitchFamily="49" charset="0"/>
                <a:cs typeface="Arial" panose="020B0604020202020204" pitchFamily="34" charset="0"/>
              </a:rPr>
              <a:t>| (subquery1</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column_name [, column_name</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{VALUES </a:t>
            </a:r>
            <a:r>
              <a:rPr lang="en-US" dirty="0">
                <a:solidFill>
                  <a:srgbClr val="0070C0"/>
                </a:solidFill>
                <a:latin typeface="Consolas" panose="020B0609020204030204" pitchFamily="49" charset="0"/>
                <a:cs typeface="Arial" panose="020B0604020202020204" pitchFamily="34" charset="0"/>
              </a:rPr>
              <a:t>(sql_expression [, sql_expression</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subquery2 | </a:t>
            </a:r>
            <a:r>
              <a:rPr lang="en-US" dirty="0" smtClean="0">
                <a:solidFill>
                  <a:srgbClr val="0070C0"/>
                </a:solidFill>
                <a:latin typeface="Consolas" panose="020B0609020204030204" pitchFamily="49" charset="0"/>
                <a:cs typeface="Arial" panose="020B0604020202020204" pitchFamily="34" charset="0"/>
              </a:rPr>
              <a:t>DEFAULT}</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[RETURNING]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row_expression [, row_expression]... INTO  {variable_name | :host_variable_name}  [, {variable_name | :host_variable_name}]...];</a:t>
            </a:r>
          </a:p>
        </p:txBody>
      </p:sp>
      <p:sp>
        <p:nvSpPr>
          <p:cNvPr id="6" name="Rectangle 5"/>
          <p:cNvSpPr/>
          <p:nvPr/>
        </p:nvSpPr>
        <p:spPr>
          <a:xfrm>
            <a:off x="114300" y="3822918"/>
            <a:ext cx="8915400" cy="1815882"/>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Arial" panose="020B0604020202020204" pitchFamily="34" charset="0"/>
              </a:rPr>
              <a:t>deptno</a:t>
            </a:r>
            <a:r>
              <a:rPr lang="en-US" sz="2200" dirty="0">
                <a:solidFill>
                  <a:schemeClr val="bg1">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dname</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800" dirty="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dept</a:t>
            </a:r>
            <a:r>
              <a:rPr lang="en-US" sz="2200" dirty="0" smtClean="0">
                <a:solidFill>
                  <a:schemeClr val="bg1">
                    <a:lumMod val="50000"/>
                  </a:schemeClr>
                </a:solidFill>
                <a:latin typeface="Calibri" panose="020F0502020204030204" pitchFamily="34" charset="0"/>
                <a:cs typeface="Arial" panose="020B0604020202020204" pitchFamily="34" charset="0"/>
              </a:rPr>
              <a: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14300" y="1987154"/>
            <a:ext cx="8915400" cy="2492990"/>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max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10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err="1">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1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baroda</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loc</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walletid </a:t>
            </a:r>
            <a:r>
              <a:rPr lang="en-US" sz="2200" dirty="0" smtClean="0">
                <a:solidFill>
                  <a:schemeClr val="bg1">
                    <a:lumMod val="50000"/>
                  </a:schemeClr>
                </a:solidFill>
                <a:latin typeface="Calibri" panose="020F0502020204030204" pitchFamily="34" charset="0"/>
                <a:cs typeface="Calibri" panose="020F0502020204030204" pitchFamily="34" charset="0"/>
              </a:rPr>
              <a:t>into </a:t>
            </a:r>
            <a:r>
              <a:rPr lang="en-US" sz="2200" dirty="0" smtClean="0">
                <a:latin typeface="Calibri" panose="020F0502020204030204" pitchFamily="34" charset="0"/>
                <a:cs typeface="Calibri" panose="020F0502020204030204" pitchFamily="34" charset="0"/>
              </a:rPr>
              <a:t>:x</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:z1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baroda</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sysdate</a:t>
            </a:r>
            <a:r>
              <a:rPr lang="en-US" sz="2200" dirty="0" smtClean="0">
                <a:solidFill>
                  <a:schemeClr val="bg1">
                    <a:lumMod val="50000"/>
                  </a:schemeClr>
                </a:solidFill>
                <a:latin typeface="Calibri" panose="020F0502020204030204" pitchFamily="34" charset="0"/>
                <a:cs typeface="Calibri" panose="020F0502020204030204" pitchFamily="34" charset="0"/>
              </a:rPr>
              <a:t> into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 into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843520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multiple rows</a:t>
            </a:r>
            <a:endParaRPr lang="en-US" dirty="0"/>
          </a:p>
        </p:txBody>
      </p:sp>
    </p:spTree>
    <p:extLst>
      <p:ext uri="{BB962C8B-B14F-4D97-AF65-F5344CB8AC3E}">
        <p14:creationId xmlns:p14="http://schemas.microsoft.com/office/powerpoint/2010/main" val="2690777823"/>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all</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90994" y="3658850"/>
            <a:ext cx="8724405" cy="1446550"/>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all</a:t>
            </a:r>
            <a:r>
              <a:rPr lang="en-US" sz="2200" dirty="0">
                <a:latin typeface="Calibri" panose="020F0502020204030204" pitchFamily="34" charset="0"/>
                <a:cs typeface="Calibri" panose="020F0502020204030204" pitchFamily="34" charset="0"/>
              </a:rPr>
              <a:t> </a:t>
            </a: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HRD2</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6</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4">
                  <a:lumMod val="50000"/>
                </a:schemeClr>
              </a:solidFill>
              <a:latin typeface="Calibri" panose="020F0502020204030204" pitchFamily="34" charset="0"/>
              <a:cs typeface="Arial" panose="020B0604020202020204" pitchFamily="34" charset="0"/>
            </a:endParaRPr>
          </a:p>
        </p:txBody>
      </p:sp>
      <p:sp>
        <p:nvSpPr>
          <p:cNvPr id="7" name="Rectangle 6"/>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90993" y="1976496"/>
            <a:ext cx="8724405"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 </a:t>
            </a:r>
            <a:r>
              <a:rPr lang="en-US" dirty="0" smtClean="0">
                <a:solidFill>
                  <a:srgbClr val="0070C0"/>
                </a:solidFill>
                <a:latin typeface="Consolas" panose="020B0609020204030204" pitchFamily="49" charset="0"/>
                <a:cs typeface="Arial" panose="020B0604020202020204" pitchFamily="34" charset="0"/>
              </a:rPr>
              <a:t>ALL</a:t>
            </a:r>
          </a:p>
          <a:p>
            <a:r>
              <a:rPr lang="en-US" dirty="0" smtClean="0">
                <a:solidFill>
                  <a:srgbClr val="0070C0"/>
                </a:solidFill>
                <a:latin typeface="Consolas" panose="020B0609020204030204" pitchFamily="49" charset="0"/>
                <a:cs typeface="Arial" panose="020B0604020202020204" pitchFamily="34" charset="0"/>
              </a:rPr>
              <a:t>	into_clause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values </a:t>
            </a:r>
            <a:r>
              <a:rPr lang="en-US" dirty="0">
                <a:solidFill>
                  <a:srgbClr val="0070C0"/>
                </a:solidFill>
                <a:latin typeface="Consolas" panose="020B0609020204030204" pitchFamily="49" charset="0"/>
                <a:cs typeface="Arial" panose="020B0604020202020204" pitchFamily="34" charset="0"/>
              </a:rPr>
              <a:t>| (subquery) } </a:t>
            </a:r>
          </a:p>
          <a:p>
            <a:r>
              <a:rPr lang="en-US" dirty="0" smtClean="0">
                <a:solidFill>
                  <a:srgbClr val="0070C0"/>
                </a:solidFill>
                <a:latin typeface="Consolas" panose="020B0609020204030204" pitchFamily="49" charset="0"/>
                <a:cs typeface="Arial" panose="020B0604020202020204" pitchFamily="34" charset="0"/>
              </a:rPr>
              <a:t>	into_clause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values </a:t>
            </a:r>
            <a:r>
              <a:rPr lang="en-US" dirty="0">
                <a:solidFill>
                  <a:srgbClr val="0070C0"/>
                </a:solidFill>
                <a:latin typeface="Consolas" panose="020B0609020204030204" pitchFamily="49" charset="0"/>
                <a:cs typeface="Arial" panose="020B0604020202020204" pitchFamily="34" charset="0"/>
              </a:rPr>
              <a:t>| (subquery) }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chemeClr val="bg1">
                    <a:lumMod val="50000"/>
                  </a:schemeClr>
                </a:solidFill>
                <a:latin typeface="Consolas" panose="020B0609020204030204" pitchFamily="49" charset="0"/>
                <a:cs typeface="Arial" panose="020B0604020202020204" pitchFamily="34" charset="0"/>
              </a:rPr>
              <a:t>...</a:t>
            </a:r>
          </a:p>
          <a:p>
            <a:r>
              <a:rPr lang="en-US" dirty="0">
                <a:solidFill>
                  <a:srgbClr val="0070C0"/>
                </a:solidFill>
                <a:latin typeface="Consolas" panose="020B0609020204030204" pitchFamily="49" charset="0"/>
                <a:cs typeface="Arial" panose="020B0604020202020204" pitchFamily="34" charset="0"/>
              </a:rPr>
              <a:t>select </a:t>
            </a:r>
            <a:r>
              <a:rPr lang="en-US" dirty="0">
                <a:solidFill>
                  <a:schemeClr val="bg1">
                    <a:lumMod val="50000"/>
                  </a:schemeClr>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853719684"/>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when</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76200" y="711875"/>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28600" y="1976496"/>
            <a:ext cx="8458200" cy="2585323"/>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 ALL</a:t>
            </a:r>
          </a:p>
          <a:p>
            <a:r>
              <a:rPr lang="en-US" dirty="0">
                <a:solidFill>
                  <a:srgbClr val="0070C0"/>
                </a:solidFill>
                <a:latin typeface="Consolas" panose="020B0609020204030204" pitchFamily="49" charset="0"/>
                <a:cs typeface="Arial" panose="020B0604020202020204" pitchFamily="34" charset="0"/>
              </a:rPr>
              <a:t>	WHEN condition THEN </a:t>
            </a:r>
          </a:p>
          <a:p>
            <a:r>
              <a:rPr lang="en-US" dirty="0">
                <a:solidFill>
                  <a:srgbClr val="0070C0"/>
                </a:solidFill>
                <a:latin typeface="Consolas" panose="020B0609020204030204" pitchFamily="49" charset="0"/>
                <a:cs typeface="Arial" panose="020B0604020202020204" pitchFamily="34" charset="0"/>
              </a:rPr>
              <a:t>   		insert_into_clause [ values_clause ]</a:t>
            </a:r>
          </a:p>
          <a:p>
            <a:r>
              <a:rPr lang="en-US" dirty="0">
                <a:solidFill>
                  <a:srgbClr val="0070C0"/>
                </a:solidFill>
                <a:latin typeface="Consolas" panose="020B0609020204030204" pitchFamily="49" charset="0"/>
                <a:cs typeface="Arial" panose="020B0604020202020204" pitchFamily="34" charset="0"/>
              </a:rPr>
              <a:t>	WHEN condition THEN </a:t>
            </a:r>
          </a:p>
          <a:p>
            <a:r>
              <a:rPr lang="en-US" dirty="0">
                <a:solidFill>
                  <a:srgbClr val="0070C0"/>
                </a:solidFill>
                <a:latin typeface="Consolas" panose="020B0609020204030204" pitchFamily="49" charset="0"/>
                <a:cs typeface="Arial" panose="020B0604020202020204" pitchFamily="34" charset="0"/>
              </a:rPr>
              <a:t>   		insert_into_clause [ values_clause ]</a:t>
            </a:r>
          </a:p>
          <a:p>
            <a:r>
              <a:rPr lang="en-US" dirty="0">
                <a:solidFill>
                  <a:srgbClr val="0070C0"/>
                </a:solidFill>
                <a:latin typeface="Consolas" panose="020B0609020204030204" pitchFamily="49" charset="0"/>
                <a:cs typeface="Arial" panose="020B0604020202020204" pitchFamily="34" charset="0"/>
              </a:rPr>
              <a:t>	[ ELSE </a:t>
            </a:r>
          </a:p>
          <a:p>
            <a:r>
              <a:rPr lang="en-US" dirty="0">
                <a:solidFill>
                  <a:srgbClr val="0070C0"/>
                </a:solidFill>
                <a:latin typeface="Consolas" panose="020B0609020204030204" pitchFamily="49" charset="0"/>
                <a:cs typeface="Arial" panose="020B0604020202020204" pitchFamily="34" charset="0"/>
              </a:rPr>
              <a:t>   		insert_into_clause [ values_clause ] </a:t>
            </a:r>
          </a:p>
          <a:p>
            <a:r>
              <a:rPr lang="en-US" dirty="0">
                <a:solidFill>
                  <a:srgbClr val="0070C0"/>
                </a:solidFill>
                <a:latin typeface="Consolas" panose="020B0609020204030204" pitchFamily="49" charset="0"/>
                <a:cs typeface="Arial" panose="020B0604020202020204" pitchFamily="34" charset="0"/>
              </a:rPr>
              <a:t>	]</a:t>
            </a:r>
          </a:p>
          <a:p>
            <a:r>
              <a:rPr lang="en-US" dirty="0">
                <a:solidFill>
                  <a:srgbClr val="0070C0"/>
                </a:solidFill>
                <a:latin typeface="Consolas" panose="020B0609020204030204" pitchFamily="49" charset="0"/>
                <a:cs typeface="Arial" panose="020B0604020202020204" pitchFamily="34" charset="0"/>
              </a:rPr>
              <a:t>select </a:t>
            </a:r>
            <a:r>
              <a:rPr lang="en-US" dirty="0" smtClean="0">
                <a:solidFill>
                  <a:schemeClr val="bg1">
                    <a:lumMod val="50000"/>
                  </a:schemeClr>
                </a:solidFill>
                <a:latin typeface="Consolas" panose="020B0609020204030204" pitchFamily="49" charset="0"/>
                <a:cs typeface="Arial" panose="020B0604020202020204" pitchFamily="34" charset="0"/>
              </a:rPr>
              <a:t>...</a:t>
            </a:r>
            <a:endParaRPr lang="en-US" dirty="0">
              <a:solidFill>
                <a:schemeClr val="bg1">
                  <a:lumMod val="50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7871992"/>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981200"/>
            <a:ext cx="8686800"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all</a:t>
            </a:r>
          </a:p>
          <a:p>
            <a:r>
              <a:rPr lang="en-US" sz="2200" dirty="0" smtClean="0">
                <a:solidFill>
                  <a:srgbClr val="FFC000"/>
                </a:solidFill>
                <a:latin typeface="Calibri" panose="020F0502020204030204" pitchFamily="34" charset="0"/>
                <a:cs typeface="Calibri" panose="020F0502020204030204" pitchFamily="34" charset="0"/>
              </a:rPr>
              <a:t>when</a:t>
            </a:r>
            <a:r>
              <a:rPr lang="en-US" sz="2200" dirty="0" smtClean="0">
                <a:latin typeface="Calibri" panose="020F0502020204030204" pitchFamily="34" charset="0"/>
                <a:cs typeface="Calibri" panose="020F0502020204030204" pitchFamily="34" charset="0"/>
              </a:rPr>
              <a:t> deptno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10</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then</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d1</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loc</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walletid</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FFC000"/>
                </a:solidFill>
                <a:latin typeface="Calibri" panose="020F0502020204030204" pitchFamily="34" charset="0"/>
                <a:cs typeface="Calibri" panose="020F0502020204030204" pitchFamily="34" charset="0"/>
              </a:rPr>
              <a:t>when</a:t>
            </a:r>
            <a:r>
              <a:rPr lang="en-US" sz="2200" dirty="0" smtClean="0">
                <a:latin typeface="Calibri" panose="020F0502020204030204" pitchFamily="34" charset="0"/>
                <a:cs typeface="Calibri" panose="020F0502020204030204" pitchFamily="34" charset="0"/>
              </a:rPr>
              <a:t> deptno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20</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then</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 </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FFC000"/>
                </a:solidFill>
                <a:latin typeface="Calibri" panose="020F0502020204030204" pitchFamily="34" charset="0"/>
                <a:cs typeface="Calibri" panose="020F0502020204030204" pitchFamily="34" charset="0"/>
              </a:rPr>
              <a:t>else</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d3</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loc</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walletid</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Arial" panose="020B0604020202020204" pitchFamily="34" charset="0"/>
              </a:rPr>
              <a:t>;</a:t>
            </a:r>
            <a:endParaRPr lang="en-US" sz="2200" dirty="0">
              <a:solidFill>
                <a:schemeClr val="bg1">
                  <a:lumMod val="50000"/>
                </a:schemeClr>
              </a:solidFill>
              <a:latin typeface="Calibri" panose="020F050202020403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when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11875"/>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4736799"/>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update</a:t>
            </a:r>
            <a:endParaRPr lang="en-US" dirty="0"/>
          </a:p>
        </p:txBody>
      </p:sp>
    </p:spTree>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update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685800"/>
            <a:ext cx="8991600" cy="923330"/>
          </a:xfrm>
          <a:prstGeom prst="rect">
            <a:avLst/>
          </a:prstGeom>
        </p:spPr>
        <p:txBody>
          <a:bodyPr wrap="square">
            <a:spAutoFit/>
          </a:bodyPr>
          <a:lstStyle/>
          <a:p>
            <a:r>
              <a:rPr lang="en-US" dirty="0"/>
              <a:t>Use the UPDATE statement to change existing values in a table or in the base table of a view or the master table of a materialized view</a:t>
            </a:r>
            <a:r>
              <a:rPr lang="en-US" dirty="0" smtClean="0"/>
              <a:t>. </a:t>
            </a:r>
            <a:r>
              <a:rPr lang="en-IN" dirty="0">
                <a:latin typeface="Arial" panose="020B0604020202020204" pitchFamily="34" charset="0"/>
                <a:cs typeface="Arial" panose="020B0604020202020204" pitchFamily="34" charset="0"/>
              </a:rPr>
              <a:t>The optional WHERE clause identify which rows to </a:t>
            </a:r>
            <a:r>
              <a:rPr lang="en-IN" dirty="0" smtClean="0">
                <a:latin typeface="Arial" panose="020B0604020202020204" pitchFamily="34" charset="0"/>
                <a:cs typeface="Arial" panose="020B0604020202020204" pitchFamily="34" charset="0"/>
              </a:rPr>
              <a:t>update. </a:t>
            </a:r>
            <a:r>
              <a:rPr lang="en-IN" dirty="0">
                <a:latin typeface="Arial" panose="020B0604020202020204" pitchFamily="34" charset="0"/>
                <a:cs typeface="Arial" panose="020B0604020202020204" pitchFamily="34" charset="0"/>
              </a:rPr>
              <a:t>With no WHERE clause, all rows are </a:t>
            </a:r>
            <a:r>
              <a:rPr lang="en-IN" dirty="0" smtClean="0">
                <a:latin typeface="Arial" panose="020B0604020202020204" pitchFamily="34" charset="0"/>
                <a:cs typeface="Arial" panose="020B0604020202020204" pitchFamily="34" charset="0"/>
              </a:rPr>
              <a:t>updated.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76200" y="1828800"/>
            <a:ext cx="90678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UPDATE { table| view | materialized view | ( subquery </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SET  </a:t>
            </a:r>
            <a:r>
              <a:rPr lang="en-US" dirty="0">
                <a:solidFill>
                  <a:srgbClr val="0070C0"/>
                </a:solidFill>
                <a:latin typeface="Consolas" panose="020B0609020204030204" pitchFamily="49" charset="0"/>
                <a:cs typeface="Arial" panose="020B0604020202020204" pitchFamily="34" charset="0"/>
              </a:rPr>
              <a:t>{ (column [, column ]...) = (subquery) | column = { expr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(subquery) | DEFAULT }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WHERE where_condition ] </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RETURNING]  [row_expression [, row_expression]... INTO  </a:t>
            </a:r>
            <a:r>
              <a:rPr lang="en-US" dirty="0" smtClean="0">
                <a:solidFill>
                  <a:srgbClr val="0070C0"/>
                </a:solidFill>
                <a:latin typeface="Consolas" panose="020B0609020204030204" pitchFamily="49" charset="0"/>
                <a:cs typeface="Arial" panose="020B0604020202020204" pitchFamily="34" charset="0"/>
              </a:rPr>
              <a:t>{ variable_name | :</a:t>
            </a:r>
            <a:r>
              <a:rPr lang="en-US" dirty="0">
                <a:solidFill>
                  <a:srgbClr val="0070C0"/>
                </a:solidFill>
                <a:latin typeface="Consolas" panose="020B0609020204030204" pitchFamily="49" charset="0"/>
                <a:cs typeface="Arial" panose="020B0604020202020204" pitchFamily="34" charset="0"/>
              </a:rPr>
              <a:t>host_variable_name}  [, {variable_name </a:t>
            </a:r>
            <a:r>
              <a:rPr lang="en-US" dirty="0" smtClean="0">
                <a:solidFill>
                  <a:srgbClr val="0070C0"/>
                </a:solidFill>
                <a:latin typeface="Consolas" panose="020B0609020204030204" pitchFamily="49" charset="0"/>
                <a:cs typeface="Arial" panose="020B0604020202020204" pitchFamily="34" charset="0"/>
              </a:rPr>
              <a:t>| :host_variable_name }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90500" y="4091118"/>
            <a:ext cx="87630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update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sal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case</a:t>
            </a:r>
            <a:r>
              <a:rPr lang="en-US" sz="2200" dirty="0">
                <a:latin typeface="Calibri" panose="020F0502020204030204" pitchFamily="34" charset="0"/>
                <a:cs typeface="Calibri" panose="020F0502020204030204" pitchFamily="34" charset="0"/>
              </a:rPr>
              <a:t> deptno </a:t>
            </a:r>
            <a:r>
              <a:rPr lang="en-US" sz="2200" dirty="0">
                <a:solidFill>
                  <a:srgbClr val="FFC000"/>
                </a:solidFill>
                <a:latin typeface="Calibri" panose="020F0502020204030204" pitchFamily="34" charset="0"/>
                <a:cs typeface="Calibri" panose="020F0502020204030204" pitchFamily="34" charset="0"/>
              </a:rPr>
              <a:t>when</a:t>
            </a:r>
            <a:r>
              <a:rPr lang="en-US" sz="2200" dirty="0">
                <a:latin typeface="Calibri" panose="020F0502020204030204" pitchFamily="34" charset="0"/>
                <a:cs typeface="Calibri" panose="020F0502020204030204" pitchFamily="34" charset="0"/>
              </a:rPr>
              <a:t> 10 </a:t>
            </a:r>
            <a:r>
              <a:rPr lang="en-US" sz="2200" dirty="0">
                <a:solidFill>
                  <a:srgbClr val="FC6F0D"/>
                </a:solidFill>
                <a:latin typeface="Calibri" panose="020F0502020204030204" pitchFamily="34" charset="0"/>
                <a:cs typeface="Calibri" panose="020F0502020204030204" pitchFamily="34" charset="0"/>
              </a:rPr>
              <a:t>then</a:t>
            </a:r>
            <a:r>
              <a:rPr lang="en-US" sz="2200" dirty="0">
                <a:latin typeface="Calibri" panose="020F0502020204030204" pitchFamily="34" charset="0"/>
                <a:cs typeface="Calibri" panose="020F0502020204030204" pitchFamily="34" charset="0"/>
              </a:rPr>
              <a:t> -1 </a:t>
            </a:r>
            <a:r>
              <a:rPr lang="en-US" sz="2200" dirty="0">
                <a:solidFill>
                  <a:srgbClr val="FFC000"/>
                </a:solidFill>
                <a:latin typeface="Calibri" panose="020F0502020204030204" pitchFamily="34" charset="0"/>
                <a:cs typeface="Calibri" panose="020F0502020204030204" pitchFamily="34" charset="0"/>
              </a:rPr>
              <a:t>when</a:t>
            </a:r>
            <a:r>
              <a:rPr lang="en-US" sz="2200" dirty="0">
                <a:latin typeface="Calibri" panose="020F0502020204030204" pitchFamily="34" charset="0"/>
                <a:cs typeface="Calibri" panose="020F0502020204030204" pitchFamily="34" charset="0"/>
              </a:rPr>
              <a:t> 20 </a:t>
            </a:r>
            <a:r>
              <a:rPr lang="en-US" sz="2200" dirty="0">
                <a:solidFill>
                  <a:srgbClr val="FC6F0D"/>
                </a:solidFill>
                <a:latin typeface="Calibri" panose="020F0502020204030204" pitchFamily="34" charset="0"/>
                <a:cs typeface="Calibri" panose="020F0502020204030204" pitchFamily="34" charset="0"/>
              </a:rPr>
              <a:t>then</a:t>
            </a:r>
            <a:r>
              <a:rPr lang="en-US" sz="2200" dirty="0">
                <a:latin typeface="Calibri" panose="020F0502020204030204" pitchFamily="34" charset="0"/>
                <a:cs typeface="Calibri" panose="020F0502020204030204" pitchFamily="34" charset="0"/>
              </a:rPr>
              <a:t> -2 </a:t>
            </a:r>
            <a:r>
              <a:rPr lang="en-US" sz="2200" dirty="0">
                <a:solidFill>
                  <a:srgbClr val="FFC000"/>
                </a:solidFill>
                <a:latin typeface="Calibri" panose="020F0502020204030204" pitchFamily="34" charset="0"/>
                <a:cs typeface="Calibri" panose="020F0502020204030204" pitchFamily="34" charset="0"/>
              </a:rPr>
              <a:t>end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7EEEE3"/>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a:t>
            </a:r>
            <a:r>
              <a:rPr lang="en-IN" dirty="0" smtClean="0">
                <a:latin typeface="Arial" panose="020B0604020202020204" pitchFamily="34" charset="0"/>
                <a:cs typeface="Arial" panose="020B0604020202020204" pitchFamily="34" charset="0"/>
              </a:rPr>
              <a:t>The optional </a:t>
            </a:r>
            <a:r>
              <a:rPr lang="en-IN" dirty="0">
                <a:latin typeface="Arial" panose="020B0604020202020204" pitchFamily="34" charset="0"/>
                <a:cs typeface="Arial" panose="020B0604020202020204" pitchFamily="34" charset="0"/>
              </a:rPr>
              <a:t>WHERE clause identify which rows to delete. With no WHERE clause, all rows are deleted. </a:t>
            </a:r>
          </a:p>
        </p:txBody>
      </p:sp>
      <p:sp>
        <p:nvSpPr>
          <p:cNvPr id="2" name="Rectangle 1"/>
          <p:cNvSpPr/>
          <p:nvPr/>
        </p:nvSpPr>
        <p:spPr>
          <a:xfrm>
            <a:off x="76200" y="2014955"/>
            <a:ext cx="8991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DELETE [ FROM ]  { table | view | materialized view | ( subquery ) }</a:t>
            </a:r>
          </a:p>
          <a:p>
            <a:r>
              <a:rPr lang="en-US" dirty="0">
                <a:solidFill>
                  <a:srgbClr val="0070C0"/>
                </a:solidFill>
                <a:latin typeface="Consolas" panose="020B0609020204030204" pitchFamily="49" charset="0"/>
                <a:cs typeface="Arial" panose="020B0604020202020204" pitchFamily="34" charset="0"/>
              </a:rPr>
              <a:t>[ WHERE where_condition ]</a:t>
            </a:r>
          </a:p>
          <a:p>
            <a:r>
              <a:rPr lang="en-US" dirty="0">
                <a:solidFill>
                  <a:srgbClr val="0070C0"/>
                </a:solidFill>
                <a:latin typeface="Consolas" panose="020B0609020204030204" pitchFamily="49" charset="0"/>
                <a:cs typeface="Arial" panose="020B0604020202020204" pitchFamily="34" charset="0"/>
              </a:rPr>
              <a:t>[RETURNING]  [row_expression [, row_expression]... INTO  { variable_name | :host_variable_name} [, {variable_name | :host_variable_name } ]...];</a:t>
            </a: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create table ... AS select </a:t>
            </a:r>
            <a:r>
              <a:rPr lang="en-US" dirty="0"/>
              <a:t>...</a:t>
            </a:r>
          </a:p>
        </p:txBody>
      </p:sp>
    </p:spTree>
    <p:extLst>
      <p:ext uri="{BB962C8B-B14F-4D97-AF65-F5344CB8AC3E}">
        <p14:creationId xmlns:p14="http://schemas.microsoft.com/office/powerpoint/2010/main" val="603424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11" name="Rectangle 10"/>
          <p:cNvSpPr/>
          <p:nvPr/>
        </p:nvSpPr>
        <p:spPr>
          <a:xfrm>
            <a:off x="152400" y="1626275"/>
            <a:ext cx="88392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 GLOBAL TEMPORARY ] TABLE [ schema. ] table_name</a:t>
            </a:r>
          </a:p>
          <a:p>
            <a:r>
              <a:rPr lang="en-US" dirty="0">
                <a:solidFill>
                  <a:srgbClr val="0070C0"/>
                </a:solidFill>
                <a:latin typeface="Consolas" panose="020B0609020204030204" pitchFamily="49" charset="0"/>
                <a:cs typeface="Arial" panose="020B0604020202020204" pitchFamily="34" charset="0"/>
              </a:rPr>
              <a:t> (column_name  </a:t>
            </a:r>
          </a:p>
          <a:p>
            <a:r>
              <a:rPr lang="en-US" dirty="0">
                <a:solidFill>
                  <a:srgbClr val="0070C0"/>
                </a:solidFill>
                <a:latin typeface="Consolas" panose="020B0609020204030204" pitchFamily="49" charset="0"/>
                <a:cs typeface="Arial" panose="020B0604020202020204" pitchFamily="34" charset="0"/>
              </a:rPr>
              <a:t>    [ { VISIBLE | INVISIBLE } ] )</a:t>
            </a:r>
          </a:p>
          <a:p>
            <a:r>
              <a:rPr lang="en-US" dirty="0">
                <a:solidFill>
                  <a:srgbClr val="0070C0"/>
                </a:solidFill>
                <a:latin typeface="Consolas" panose="020B0609020204030204" pitchFamily="49" charset="0"/>
                <a:cs typeface="Arial" panose="020B0604020202020204" pitchFamily="34" charset="0"/>
              </a:rPr>
              <a:t>    [ DEFAULT [ ON NULL ] expr]</a:t>
            </a:r>
          </a:p>
          <a:p>
            <a:r>
              <a:rPr lang="en-US" dirty="0">
                <a:solidFill>
                  <a:srgbClr val="0070C0"/>
                </a:solidFill>
                <a:latin typeface="Consolas" panose="020B0609020204030204" pitchFamily="49" charset="0"/>
                <a:cs typeface="Arial" panose="020B0604020202020204" pitchFamily="34" charset="0"/>
              </a:rPr>
              <a:t>    [ ENCRYPT ]</a:t>
            </a:r>
          </a:p>
          <a:p>
            <a:r>
              <a:rPr lang="en-US" dirty="0">
                <a:solidFill>
                  <a:srgbClr val="0070C0"/>
                </a:solidFill>
                <a:latin typeface="Consolas" panose="020B0609020204030204" pitchFamily="49" charset="0"/>
                <a:cs typeface="Arial" panose="020B0604020202020204" pitchFamily="34" charset="0"/>
              </a:rPr>
              <a:t>    [ { inline_constraint }... ] ,</a:t>
            </a:r>
          </a:p>
          <a:p>
            <a:r>
              <a:rPr lang="en-US" dirty="0">
                <a:solidFill>
                  <a:srgbClr val="0070C0"/>
                </a:solidFill>
                <a:latin typeface="Consolas" panose="020B0609020204030204" pitchFamily="49" charset="0"/>
                <a:cs typeface="Arial" panose="020B0604020202020204" pitchFamily="34" charset="0"/>
              </a:rPr>
              <a:t> )</a:t>
            </a:r>
          </a:p>
        </p:txBody>
      </p:sp>
      <p:sp>
        <p:nvSpPr>
          <p:cNvPr id="6" name="Rectangle 5"/>
          <p:cNvSpPr/>
          <p:nvPr/>
        </p:nvSpPr>
        <p:spPr>
          <a:xfrm>
            <a:off x="152400" y="3821115"/>
            <a:ext cx="7576457" cy="369332"/>
          </a:xfrm>
          <a:prstGeom prst="rect">
            <a:avLst/>
          </a:prstGeom>
        </p:spPr>
        <p:txBody>
          <a:bodyPr wrap="square">
            <a:spAutoFit/>
          </a:bodyPr>
          <a:lstStyle/>
          <a:p>
            <a:r>
              <a:rPr lang="en-US" dirty="0" smtClean="0"/>
              <a:t>Must not </a:t>
            </a:r>
            <a:r>
              <a:rPr lang="en-US" dirty="0"/>
              <a:t>specify column </a:t>
            </a:r>
            <a:r>
              <a:rPr lang="en-US" dirty="0" smtClean="0"/>
              <a:t>datatype </a:t>
            </a:r>
            <a:r>
              <a:rPr lang="en-US" dirty="0"/>
              <a:t>in this CREATE </a:t>
            </a:r>
            <a:r>
              <a:rPr lang="en-US" dirty="0" smtClean="0"/>
              <a:t>TABLE AS SELECT …</a:t>
            </a:r>
            <a:endParaRPr lang="en-US" dirty="0"/>
          </a:p>
        </p:txBody>
      </p:sp>
    </p:spTree>
    <p:extLst>
      <p:ext uri="{BB962C8B-B14F-4D97-AF65-F5344CB8AC3E}">
        <p14:creationId xmlns:p14="http://schemas.microsoft.com/office/powerpoint/2010/main" val="2749975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datatype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7868" y="1524000"/>
            <a:ext cx="45720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CHAR [ (size [ BYTE | CHAR ]) ]</a:t>
            </a:r>
          </a:p>
          <a:p>
            <a:r>
              <a:rPr lang="en-US" dirty="0">
                <a:solidFill>
                  <a:srgbClr val="0070C0"/>
                </a:solidFill>
                <a:latin typeface="Consolas" panose="020B0609020204030204" pitchFamily="49" charset="0"/>
                <a:cs typeface="Arial" panose="020B0604020202020204" pitchFamily="34" charset="0"/>
              </a:rPr>
              <a:t>| VARCHAR2 (size [ BYTE | CHAR ])</a:t>
            </a:r>
          </a:p>
        </p:txBody>
      </p:sp>
      <p:sp>
        <p:nvSpPr>
          <p:cNvPr id="2" name="Rectangle 1"/>
          <p:cNvSpPr/>
          <p:nvPr/>
        </p:nvSpPr>
        <p:spPr>
          <a:xfrm>
            <a:off x="107869" y="3420070"/>
            <a:ext cx="8807532" cy="923330"/>
          </a:xfrm>
          <a:prstGeom prst="rect">
            <a:avLst/>
          </a:prstGeom>
        </p:spPr>
        <p:txBody>
          <a:bodyPr wrap="square">
            <a:spAutoFit/>
          </a:bodyPr>
          <a:lstStyle/>
          <a:p>
            <a:r>
              <a:rPr lang="en-US" dirty="0"/>
              <a:t>The CHAR datatype stores fixed-length character strings. When you create a table with a CHAR column, you must specify a string length (in bytes or characters) </a:t>
            </a:r>
            <a:r>
              <a:rPr lang="en-US" b="1" i="1" dirty="0">
                <a:solidFill>
                  <a:srgbClr val="B22251"/>
                </a:solidFill>
              </a:rPr>
              <a:t>between 1 and 2000 bytes for the CHAR</a:t>
            </a:r>
            <a:r>
              <a:rPr lang="en-US" dirty="0"/>
              <a:t> column width. The default is 1 byte.</a:t>
            </a:r>
          </a:p>
        </p:txBody>
      </p:sp>
      <p:sp>
        <p:nvSpPr>
          <p:cNvPr id="6" name="Rectangle 5"/>
          <p:cNvSpPr/>
          <p:nvPr/>
        </p:nvSpPr>
        <p:spPr>
          <a:xfrm>
            <a:off x="107868" y="300052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char</a:t>
            </a:r>
            <a:endParaRPr lang="en-IN" sz="2400" dirty="0">
              <a:solidFill>
                <a:srgbClr val="FF1C00"/>
              </a:solidFill>
              <a:latin typeface="Calibri" panose="020F0502020204030204" pitchFamily="34" charset="0"/>
              <a:cs typeface="Calibri" panose="020F0502020204030204" pitchFamily="34" charset="0"/>
            </a:endParaRPr>
          </a:p>
        </p:txBody>
      </p:sp>
      <p:sp>
        <p:nvSpPr>
          <p:cNvPr id="10" name="Rectangle 9"/>
          <p:cNvSpPr/>
          <p:nvPr/>
        </p:nvSpPr>
        <p:spPr>
          <a:xfrm>
            <a:off x="107869" y="4944070"/>
            <a:ext cx="8807532" cy="923330"/>
          </a:xfrm>
          <a:prstGeom prst="rect">
            <a:avLst/>
          </a:prstGeom>
        </p:spPr>
        <p:txBody>
          <a:bodyPr wrap="square">
            <a:spAutoFit/>
          </a:bodyPr>
          <a:lstStyle/>
          <a:p>
            <a:r>
              <a:rPr lang="en-US" dirty="0"/>
              <a:t>The VARCHAR2 datatype stores variable-length character strings. When you create a table with a VARCHAR2 column, you specify a maximum string length (in bytes or characters) </a:t>
            </a:r>
            <a:r>
              <a:rPr lang="en-US" b="1" i="1" dirty="0">
                <a:solidFill>
                  <a:srgbClr val="B22251"/>
                </a:solidFill>
              </a:rPr>
              <a:t>between 1 and 4000 bytes for the VARCHAR2</a:t>
            </a:r>
            <a:r>
              <a:rPr lang="en-US" b="1" i="1" dirty="0"/>
              <a:t> </a:t>
            </a:r>
            <a:r>
              <a:rPr lang="en-US" dirty="0"/>
              <a:t>column.</a:t>
            </a:r>
          </a:p>
        </p:txBody>
      </p:sp>
      <p:sp>
        <p:nvSpPr>
          <p:cNvPr id="11" name="Rectangle 10"/>
          <p:cNvSpPr/>
          <p:nvPr/>
        </p:nvSpPr>
        <p:spPr>
          <a:xfrm>
            <a:off x="107869" y="452452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varchar2</a:t>
            </a:r>
            <a:endParaRPr lang="en-IN" sz="2400" dirty="0">
              <a:solidFill>
                <a:srgbClr val="FF1C00"/>
              </a:solidFill>
              <a:latin typeface="Calibri" panose="020F0502020204030204" pitchFamily="34" charset="0"/>
              <a:cs typeface="Calibri" panose="020F0502020204030204" pitchFamily="34" charset="0"/>
            </a:endParaRPr>
          </a:p>
        </p:txBody>
      </p:sp>
      <p:sp>
        <p:nvSpPr>
          <p:cNvPr id="3" name="Rectangle 2"/>
          <p:cNvSpPr/>
          <p:nvPr/>
        </p:nvSpPr>
        <p:spPr>
          <a:xfrm>
            <a:off x="107868" y="5906869"/>
            <a:ext cx="8807532" cy="369332"/>
          </a:xfrm>
          <a:prstGeom prst="rect">
            <a:avLst/>
          </a:prstGeom>
          <a:solidFill>
            <a:schemeClr val="accent4"/>
          </a:solidFill>
        </p:spPr>
        <p:txBody>
          <a:bodyPr wrap="square">
            <a:spAutoFit/>
          </a:bodyPr>
          <a:lstStyle/>
          <a:p>
            <a:r>
              <a:rPr lang="en-US" dirty="0">
                <a:latin typeface="Open Sans"/>
              </a:rPr>
              <a:t>The </a:t>
            </a:r>
            <a:r>
              <a:rPr lang="en-US" dirty="0">
                <a:solidFill>
                  <a:srgbClr val="FF1C00"/>
                </a:solidFill>
                <a:latin typeface="Open Sans"/>
              </a:rPr>
              <a:t>VARCHAR</a:t>
            </a:r>
            <a:r>
              <a:rPr lang="en-US" dirty="0">
                <a:latin typeface="Open Sans"/>
              </a:rPr>
              <a:t> datatype is synonymous with the </a:t>
            </a:r>
            <a:r>
              <a:rPr lang="en-US" dirty="0">
                <a:solidFill>
                  <a:srgbClr val="FF1C00"/>
                </a:solidFill>
                <a:latin typeface="Open Sans"/>
              </a:rPr>
              <a:t>VARCHAR2</a:t>
            </a:r>
            <a:r>
              <a:rPr lang="en-US" dirty="0">
                <a:latin typeface="Open Sans"/>
              </a:rPr>
              <a:t> datatype.</a:t>
            </a:r>
          </a:p>
        </p:txBody>
      </p:sp>
      <p:sp>
        <p:nvSpPr>
          <p:cNvPr id="12" name="Rectangle 11"/>
          <p:cNvSpPr/>
          <p:nvPr/>
        </p:nvSpPr>
        <p:spPr>
          <a:xfrm>
            <a:off x="152399" y="2240800"/>
            <a:ext cx="2937535" cy="646331"/>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CHAR</a:t>
            </a:r>
          </a:p>
          <a:p>
            <a:r>
              <a:rPr lang="en-US" dirty="0">
                <a:solidFill>
                  <a:srgbClr val="BAB294"/>
                </a:solidFill>
              </a:rPr>
              <a:t>column_name </a:t>
            </a:r>
            <a:r>
              <a:rPr lang="en-US" dirty="0" smtClean="0">
                <a:solidFill>
                  <a:srgbClr val="FFC000"/>
                </a:solidFill>
              </a:rPr>
              <a:t>VARCHAR2</a:t>
            </a:r>
            <a:endParaRPr lang="en-US" dirty="0">
              <a:solidFill>
                <a:srgbClr val="FFC000"/>
              </a:solidFill>
            </a:endParaRP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datatype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7868" y="1524000"/>
            <a:ext cx="45720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LONG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399" y="3136834"/>
            <a:ext cx="8809200" cy="646331"/>
          </a:xfrm>
          <a:prstGeom prst="rect">
            <a:avLst/>
          </a:prstGeom>
        </p:spPr>
        <p:txBody>
          <a:bodyPr wrap="square">
            <a:spAutoFit/>
          </a:bodyPr>
          <a:lstStyle/>
          <a:p>
            <a:r>
              <a:rPr lang="en-US" dirty="0"/>
              <a:t>Columns defined as LONG can store variable-length character data containing </a:t>
            </a:r>
            <a:r>
              <a:rPr lang="en-US" b="1" i="1" dirty="0">
                <a:solidFill>
                  <a:srgbClr val="B22251"/>
                </a:solidFill>
              </a:rPr>
              <a:t>up to 2 gigabytes</a:t>
            </a:r>
            <a:r>
              <a:rPr lang="en-US" dirty="0"/>
              <a:t> of information.</a:t>
            </a:r>
          </a:p>
        </p:txBody>
      </p:sp>
      <p:sp>
        <p:nvSpPr>
          <p:cNvPr id="6" name="Rectangle 5"/>
          <p:cNvSpPr/>
          <p:nvPr/>
        </p:nvSpPr>
        <p:spPr>
          <a:xfrm>
            <a:off x="152399" y="2743200"/>
            <a:ext cx="8763001"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long</a:t>
            </a:r>
            <a:endParaRPr lang="en-IN" sz="2400" dirty="0">
              <a:solidFill>
                <a:srgbClr val="FF1C00"/>
              </a:solidFill>
              <a:latin typeface="Calibri" panose="020F0502020204030204" pitchFamily="34" charset="0"/>
              <a:cs typeface="Calibri" panose="020F0502020204030204" pitchFamily="34" charset="0"/>
            </a:endParaRPr>
          </a:p>
        </p:txBody>
      </p:sp>
      <p:sp>
        <p:nvSpPr>
          <p:cNvPr id="13" name="Rectangle 12"/>
          <p:cNvSpPr/>
          <p:nvPr/>
        </p:nvSpPr>
        <p:spPr>
          <a:xfrm>
            <a:off x="152399" y="2240800"/>
            <a:ext cx="2351926"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LONG</a:t>
            </a:r>
          </a:p>
        </p:txBody>
      </p:sp>
    </p:spTree>
    <p:extLst>
      <p:ext uri="{BB962C8B-B14F-4D97-AF65-F5344CB8AC3E}">
        <p14:creationId xmlns:p14="http://schemas.microsoft.com/office/powerpoint/2010/main" val="1869669471"/>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numeric </a:t>
            </a:r>
            <a:r>
              <a:rPr lang="en-IN" sz="3200" b="1" i="1" dirty="0">
                <a:solidFill>
                  <a:srgbClr val="FFFF00"/>
                </a:solidFill>
                <a:latin typeface="Arial" pitchFamily="34" charset="0"/>
                <a:cs typeface="Arial" pitchFamily="34" charset="0"/>
              </a:rPr>
              <a:t>datatype</a:t>
            </a:r>
          </a:p>
        </p:txBody>
      </p:sp>
      <p:sp>
        <p:nvSpPr>
          <p:cNvPr id="7" name="Rectangle 6"/>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07868" y="1524000"/>
            <a:ext cx="4845132"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NUMBER [ (precision [, scale ]) </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11" name="Rectangle 10"/>
          <p:cNvSpPr/>
          <p:nvPr/>
        </p:nvSpPr>
        <p:spPr>
          <a:xfrm>
            <a:off x="152399" y="2240800"/>
            <a:ext cx="2698175"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NUMBER</a:t>
            </a:r>
          </a:p>
        </p:txBody>
      </p:sp>
      <p:sp>
        <p:nvSpPr>
          <p:cNvPr id="12" name="Rectangle 11"/>
          <p:cNvSpPr/>
          <p:nvPr/>
        </p:nvSpPr>
        <p:spPr>
          <a:xfrm>
            <a:off x="166255" y="3200400"/>
            <a:ext cx="8807532" cy="369332"/>
          </a:xfrm>
          <a:prstGeom prst="rect">
            <a:avLst/>
          </a:prstGeom>
        </p:spPr>
        <p:txBody>
          <a:bodyPr wrap="square">
            <a:spAutoFit/>
          </a:bodyPr>
          <a:lstStyle/>
          <a:p>
            <a:r>
              <a:rPr lang="en-US" dirty="0"/>
              <a:t>Number having precision p and scale s. The precision p can </a:t>
            </a:r>
            <a:r>
              <a:rPr lang="en-US" b="1" i="1" dirty="0">
                <a:solidFill>
                  <a:srgbClr val="B22251"/>
                </a:solidFill>
              </a:rPr>
              <a:t>range from 1 to 38</a:t>
            </a:r>
            <a:r>
              <a:rPr lang="en-US" dirty="0"/>
              <a:t>.</a:t>
            </a:r>
          </a:p>
        </p:txBody>
      </p:sp>
      <p:sp>
        <p:nvSpPr>
          <p:cNvPr id="13" name="Rectangle 12"/>
          <p:cNvSpPr/>
          <p:nvPr/>
        </p:nvSpPr>
        <p:spPr>
          <a:xfrm>
            <a:off x="166254" y="278085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number</a:t>
            </a:r>
            <a:endParaRPr lang="en-IN" sz="2400" dirty="0">
              <a:solidFill>
                <a:srgbClr val="FF1C00"/>
              </a:solidFill>
              <a:latin typeface="Calibri" panose="020F0502020204030204" pitchFamily="34" charset="0"/>
              <a:cs typeface="Calibri" panose="020F0502020204030204" pitchFamily="34" charset="0"/>
            </a:endParaRPr>
          </a:p>
        </p:txBody>
      </p:sp>
      <p:sp>
        <p:nvSpPr>
          <p:cNvPr id="2" name="Rectangle 1"/>
          <p:cNvSpPr/>
          <p:nvPr/>
        </p:nvSpPr>
        <p:spPr>
          <a:xfrm>
            <a:off x="166254" y="3890665"/>
            <a:ext cx="3730508"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INTEGER | INT | SMALLINT }</a:t>
            </a:r>
          </a:p>
        </p:txBody>
      </p:sp>
      <p:sp>
        <p:nvSpPr>
          <p:cNvPr id="3" name="Rectangle 2"/>
          <p:cNvSpPr/>
          <p:nvPr/>
        </p:nvSpPr>
        <p:spPr>
          <a:xfrm>
            <a:off x="3733800" y="3934599"/>
            <a:ext cx="5239986" cy="646331"/>
          </a:xfrm>
          <a:prstGeom prst="rect">
            <a:avLst/>
          </a:prstGeom>
        </p:spPr>
        <p:txBody>
          <a:bodyPr wrap="square">
            <a:spAutoFit/>
          </a:bodyPr>
          <a:lstStyle/>
          <a:p>
            <a:r>
              <a:rPr lang="en-US" dirty="0" smtClean="0">
                <a:solidFill>
                  <a:srgbClr val="FF1C00"/>
                </a:solidFill>
                <a:sym typeface="Wingdings" panose="05000000000000000000" pitchFamily="2" charset="2"/>
              </a:rPr>
              <a:t> </a:t>
            </a:r>
            <a:r>
              <a:rPr lang="en-US" dirty="0" smtClean="0">
                <a:solidFill>
                  <a:srgbClr val="FF1C00"/>
                </a:solidFill>
              </a:rPr>
              <a:t>converting </a:t>
            </a:r>
            <a:r>
              <a:rPr lang="en-US" dirty="0">
                <a:solidFill>
                  <a:srgbClr val="FF1C00"/>
                </a:solidFill>
              </a:rPr>
              <a:t>to Oracle </a:t>
            </a:r>
            <a:r>
              <a:rPr lang="en-US" dirty="0" smtClean="0">
                <a:solidFill>
                  <a:srgbClr val="FF1C00"/>
                </a:solidFill>
              </a:rPr>
              <a:t>datatype NUMBER with default 38 digits size.</a:t>
            </a:r>
            <a:endParaRPr lang="en-US" dirty="0">
              <a:solidFill>
                <a:srgbClr val="FF1C00"/>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t>
            </a:r>
            <a:r>
              <a:rPr lang="en-IN" sz="3200" b="1" i="1" dirty="0" smtClean="0">
                <a:solidFill>
                  <a:srgbClr val="FFFF00"/>
                </a:solidFill>
                <a:latin typeface="Arial" pitchFamily="34" charset="0"/>
                <a:cs typeface="Arial" pitchFamily="34" charset="0"/>
              </a:rPr>
              <a:t>datatype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07868" y="1524000"/>
            <a:ext cx="4845132"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 DATE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399" y="2240800"/>
            <a:ext cx="2296334"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DATE</a:t>
            </a:r>
          </a:p>
        </p:txBody>
      </p:sp>
      <p:sp>
        <p:nvSpPr>
          <p:cNvPr id="8" name="Rectangle 7"/>
          <p:cNvSpPr/>
          <p:nvPr/>
        </p:nvSpPr>
        <p:spPr>
          <a:xfrm>
            <a:off x="166255" y="3200400"/>
            <a:ext cx="8807532" cy="646331"/>
          </a:xfrm>
          <a:prstGeom prst="rect">
            <a:avLst/>
          </a:prstGeom>
        </p:spPr>
        <p:txBody>
          <a:bodyPr wrap="square">
            <a:spAutoFit/>
          </a:bodyPr>
          <a:lstStyle/>
          <a:p>
            <a:r>
              <a:rPr lang="en-US" dirty="0"/>
              <a:t>The </a:t>
            </a:r>
            <a:r>
              <a:rPr lang="en-US" b="1" i="1" dirty="0">
                <a:solidFill>
                  <a:srgbClr val="B22251"/>
                </a:solidFill>
              </a:rPr>
              <a:t>size is fixed at 7 bytes</a:t>
            </a:r>
            <a:r>
              <a:rPr lang="en-US" dirty="0"/>
              <a:t>. This datatype contains the datetime fields </a:t>
            </a:r>
            <a:r>
              <a:rPr lang="en-US" dirty="0">
                <a:solidFill>
                  <a:srgbClr val="FFC000"/>
                </a:solidFill>
              </a:rPr>
              <a:t>YEAR</a:t>
            </a:r>
            <a:r>
              <a:rPr lang="en-US" dirty="0"/>
              <a:t>, </a:t>
            </a:r>
            <a:r>
              <a:rPr lang="en-US" dirty="0">
                <a:solidFill>
                  <a:srgbClr val="FFC000"/>
                </a:solidFill>
              </a:rPr>
              <a:t>MONTH</a:t>
            </a:r>
            <a:r>
              <a:rPr lang="en-US" dirty="0"/>
              <a:t>, </a:t>
            </a:r>
            <a:r>
              <a:rPr lang="en-US" dirty="0">
                <a:solidFill>
                  <a:srgbClr val="FFC000"/>
                </a:solidFill>
              </a:rPr>
              <a:t>DAY</a:t>
            </a:r>
            <a:r>
              <a:rPr lang="en-US" dirty="0"/>
              <a:t>, </a:t>
            </a:r>
            <a:r>
              <a:rPr lang="en-US" dirty="0">
                <a:solidFill>
                  <a:srgbClr val="FFC000"/>
                </a:solidFill>
              </a:rPr>
              <a:t>HOUR</a:t>
            </a:r>
            <a:r>
              <a:rPr lang="en-US" dirty="0"/>
              <a:t>, </a:t>
            </a:r>
            <a:r>
              <a:rPr lang="en-US" dirty="0">
                <a:solidFill>
                  <a:srgbClr val="FFC000"/>
                </a:solidFill>
              </a:rPr>
              <a:t>MINUTE</a:t>
            </a:r>
            <a:r>
              <a:rPr lang="en-US" dirty="0"/>
              <a:t>, and </a:t>
            </a:r>
            <a:r>
              <a:rPr lang="en-US" dirty="0">
                <a:solidFill>
                  <a:srgbClr val="FFC000"/>
                </a:solidFill>
              </a:rPr>
              <a:t>SECOND</a:t>
            </a:r>
            <a:r>
              <a:rPr lang="en-US" dirty="0"/>
              <a:t>.</a:t>
            </a:r>
          </a:p>
        </p:txBody>
      </p:sp>
      <p:sp>
        <p:nvSpPr>
          <p:cNvPr id="9" name="Rectangle 8"/>
          <p:cNvSpPr/>
          <p:nvPr/>
        </p:nvSpPr>
        <p:spPr>
          <a:xfrm>
            <a:off x="166254" y="278085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date</a:t>
            </a:r>
            <a:endParaRPr lang="en-IN" sz="2400" dirty="0">
              <a:solidFill>
                <a:srgbClr val="FF1C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create table</a:t>
            </a:r>
            <a:endParaRPr lang="en-US" dirty="0"/>
          </a:p>
        </p:txBody>
      </p:sp>
      <p:sp>
        <p:nvSpPr>
          <p:cNvPr id="4" name="Rectangle 3"/>
          <p:cNvSpPr/>
          <p:nvPr/>
        </p:nvSpPr>
        <p:spPr>
          <a:xfrm>
            <a:off x="1828800" y="3200400"/>
            <a:ext cx="5486400" cy="369332"/>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a:t>
            </a:r>
            <a:r>
              <a:rPr lang="en-IN" b="1" i="1" dirty="0" smtClean="0">
                <a:latin typeface="Segoe UI Light" panose="020B0502040204020203" pitchFamily="34" charset="0"/>
                <a:cs typeface="Segoe UI Light" panose="020B0502040204020203" pitchFamily="34" charset="0"/>
              </a:rPr>
              <a:t>tablespace</a:t>
            </a:r>
            <a:r>
              <a:rPr lang="en-IN" dirty="0" smtClean="0">
                <a:latin typeface="Segoe UI Light" panose="020B0502040204020203" pitchFamily="34" charset="0"/>
                <a:cs typeface="Segoe UI Light" panose="020B0502040204020203" pitchFamily="34" charset="0"/>
              </a:rPr>
              <a:t>.</a:t>
            </a:r>
            <a:endParaRPr lang="en-IN"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3" name="Rectangle 2"/>
          <p:cNvSpPr/>
          <p:nvPr/>
        </p:nvSpPr>
        <p:spPr>
          <a:xfrm>
            <a:off x="228600" y="1581090"/>
            <a:ext cx="8686800" cy="400110"/>
          </a:xfrm>
          <a:prstGeom prst="rect">
            <a:avLst/>
          </a:prstGeom>
        </p:spPr>
        <p:txBody>
          <a:bodyPr wrap="square">
            <a:spAutoFit/>
          </a:bodyPr>
          <a:lstStyle/>
          <a:p>
            <a:r>
              <a:rPr lang="en-US" sz="2000" dirty="0" smtClean="0">
                <a:solidFill>
                  <a:srgbClr val="036883"/>
                </a:solidFill>
              </a:rPr>
              <a:t>Ordinary </a:t>
            </a:r>
            <a:r>
              <a:rPr lang="en-US" sz="2000" dirty="0">
                <a:solidFill>
                  <a:srgbClr val="036883"/>
                </a:solidFill>
              </a:rPr>
              <a:t>table, Clustered table, Partitioned table, and Index-organized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1600438"/>
          </a:xfrm>
          <a:prstGeom prst="rect">
            <a:avLst/>
          </a:prstGeom>
        </p:spPr>
        <p:txBody>
          <a:bodyPr wrap="square">
            <a:spAutoFit/>
          </a:bodyPr>
          <a:lstStyle/>
          <a:p>
            <a:r>
              <a:rPr lang="en-US" dirty="0">
                <a:latin typeface="Arial" panose="020B0604020202020204" pitchFamily="34" charset="0"/>
                <a:cs typeface="Arial" panose="020B0604020202020204" pitchFamily="34" charset="0"/>
              </a:rPr>
              <a:t>Use the CREATE TABLE statement to create one of the following types of tables: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 relational table</a:t>
            </a:r>
            <a:r>
              <a:rPr lang="en-US" dirty="0">
                <a:latin typeface="Arial" panose="020B0604020202020204" pitchFamily="34" charset="0"/>
                <a:cs typeface="Arial" panose="020B0604020202020204" pitchFamily="34" charset="0"/>
              </a:rPr>
              <a:t>, which is the basic structure to hold user data</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object table</a:t>
            </a:r>
            <a:r>
              <a:rPr lang="en-US" dirty="0">
                <a:latin typeface="Arial" panose="020B0604020202020204" pitchFamily="34" charset="0"/>
                <a:cs typeface="Arial" panose="020B0604020202020204" pitchFamily="34" charset="0"/>
              </a:rPr>
              <a:t>, which is a table that uses an object type for a column definition. An object table is explicitly defined to hold object instances of a particular type.</a:t>
            </a:r>
          </a:p>
        </p:txBody>
      </p:sp>
      <p:sp>
        <p:nvSpPr>
          <p:cNvPr id="3" name="Rectangle 2"/>
          <p:cNvSpPr/>
          <p:nvPr/>
        </p:nvSpPr>
        <p:spPr>
          <a:xfrm>
            <a:off x="152400" y="2590800"/>
            <a:ext cx="8839200" cy="286232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 GLOBAL TEMPORARY ] TABLE [ schema. ] </a:t>
            </a:r>
            <a:r>
              <a:rPr lang="en-US" dirty="0" smtClean="0">
                <a:solidFill>
                  <a:srgbClr val="0070C0"/>
                </a:solidFill>
                <a:latin typeface="Consolas" panose="020B0609020204030204" pitchFamily="49" charset="0"/>
                <a:cs typeface="Arial" panose="020B0604020202020204" pitchFamily="34" charset="0"/>
              </a:rPr>
              <a:t>table_name</a:t>
            </a:r>
          </a:p>
          <a:p>
            <a:r>
              <a:rPr lang="en-US" dirty="0" smtClean="0">
                <a:solidFill>
                  <a:srgbClr val="0070C0"/>
                </a:solidFill>
                <a:latin typeface="Consolas" panose="020B0609020204030204" pitchFamily="49" charset="0"/>
                <a:cs typeface="Arial" panose="020B0604020202020204" pitchFamily="34" charset="0"/>
              </a:rPr>
              <a:t>( { column_name </a:t>
            </a:r>
            <a:r>
              <a:rPr lang="en-US" dirty="0">
                <a:solidFill>
                  <a:srgbClr val="0070C0"/>
                </a:solidFill>
                <a:latin typeface="Consolas" panose="020B0609020204030204" pitchFamily="49" charset="0"/>
                <a:cs typeface="Arial" panose="020B0604020202020204" pitchFamily="34" charset="0"/>
              </a:rPr>
              <a:t>datatype </a:t>
            </a:r>
            <a:r>
              <a:rPr lang="en-US" dirty="0" smtClean="0">
                <a:solidFill>
                  <a:srgbClr val="0070C0"/>
                </a:solidFill>
                <a:latin typeface="Consolas" panose="020B0609020204030204" pitchFamily="49" charset="0"/>
                <a:cs typeface="Arial" panose="020B0604020202020204" pitchFamily="34" charset="0"/>
              </a:rPr>
              <a:t>[ (size) ] </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VISIBLE | INVISIBLE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DEFAULT [ ON NULL ] expr | identity_clause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ENCRYPT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 inline_constraint }... </a:t>
            </a:r>
            <a:r>
              <a:rPr lang="en-US" dirty="0" smtClean="0">
                <a:solidFill>
                  <a:srgbClr val="0070C0"/>
                </a:solidFill>
                <a:latin typeface="Consolas" panose="020B0609020204030204" pitchFamily="49" charset="0"/>
                <a:cs typeface="Arial" panose="020B0604020202020204" pitchFamily="34" charset="0"/>
              </a:rPr>
              <a:t>] ,</a:t>
            </a:r>
          </a:p>
          <a:p>
            <a:r>
              <a:rPr lang="en-US" dirty="0" smtClean="0">
                <a:solidFill>
                  <a:srgbClr val="0070C0"/>
                </a:solidFill>
                <a:latin typeface="Consolas" panose="020B0609020204030204" pitchFamily="49" charset="0"/>
                <a:cs typeface="Arial" panose="020B0604020202020204" pitchFamily="34" charset="0"/>
              </a:rPr>
              <a:t>  column_name </a:t>
            </a:r>
            <a:r>
              <a:rPr lang="en-US" dirty="0">
                <a:solidFill>
                  <a:srgbClr val="0070C0"/>
                </a:solidFill>
                <a:latin typeface="Consolas" panose="020B0609020204030204" pitchFamily="49" charset="0"/>
                <a:cs typeface="Arial" panose="020B0604020202020204" pitchFamily="34" charset="0"/>
              </a:rPr>
              <a:t>[datatype] [GENERATED ALWAYS] AS (column_expression)</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[VIRTUAL]</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inline_constraint [inline_constraint]... </a:t>
            </a:r>
            <a:r>
              <a:rPr lang="en-US" dirty="0" smtClean="0">
                <a:solidFill>
                  <a:srgbClr val="0070C0"/>
                </a:solidFill>
                <a:latin typeface="Consolas" panose="020B0609020204030204" pitchFamily="49" charset="0"/>
                <a:cs typeface="Arial" panose="020B0604020202020204" pitchFamily="34" charset="0"/>
              </a:rPr>
              <a:t>]</a:t>
            </a:r>
          </a:p>
          <a:p>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1600438"/>
          </a:xfrm>
          <a:prstGeom prst="rect">
            <a:avLst/>
          </a:prstGeom>
        </p:spPr>
        <p:txBody>
          <a:bodyPr wrap="square">
            <a:spAutoFit/>
          </a:bodyPr>
          <a:lstStyle/>
          <a:p>
            <a:r>
              <a:rPr lang="en-US" dirty="0">
                <a:latin typeface="Arial" panose="020B0604020202020204" pitchFamily="34" charset="0"/>
                <a:cs typeface="Arial" panose="020B0604020202020204" pitchFamily="34" charset="0"/>
              </a:rPr>
              <a:t>Use the CREATE TABLE statement to create one of the following types of tables: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 relational table</a:t>
            </a:r>
            <a:r>
              <a:rPr lang="en-US" dirty="0">
                <a:latin typeface="Arial" panose="020B0604020202020204" pitchFamily="34" charset="0"/>
                <a:cs typeface="Arial" panose="020B0604020202020204" pitchFamily="34" charset="0"/>
              </a:rPr>
              <a:t>, which is the basic structure to hold user data</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object table</a:t>
            </a:r>
            <a:r>
              <a:rPr lang="en-US" dirty="0">
                <a:latin typeface="Arial" panose="020B0604020202020204" pitchFamily="34" charset="0"/>
                <a:cs typeface="Arial" panose="020B0604020202020204" pitchFamily="34" charset="0"/>
              </a:rPr>
              <a:t>, which is a table that uses an object type for a column definition. An object table is explicitly defined to hold object instances of a particular type.</a:t>
            </a:r>
          </a:p>
        </p:txBody>
      </p:sp>
      <p:sp>
        <p:nvSpPr>
          <p:cNvPr id="5" name="Rectangle 4"/>
          <p:cNvSpPr/>
          <p:nvPr/>
        </p:nvSpPr>
        <p:spPr>
          <a:xfrm>
            <a:off x="381000" y="2819400"/>
            <a:ext cx="38862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endParaRPr lang="en-US" sz="2200" dirty="0" smtClean="0">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firstName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lastName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endParaRPr lang="en-US" sz="2200" dirty="0" smtClean="0">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endParaRPr lang="en-US" sz="2200" dirty="0" smtClean="0">
              <a:solidFill>
                <a:srgbClr val="C00000"/>
              </a:solidFill>
              <a:latin typeface="Calibri" panose="020F0502020204030204" pitchFamily="34" charset="0"/>
              <a:cs typeface="Calibri" panose="020F0502020204030204" pitchFamily="34" charset="0"/>
            </a:endParaRP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3346524"/>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encrypt column</a:t>
            </a:r>
            <a:endParaRPr lang="en-US" dirty="0"/>
          </a:p>
        </p:txBody>
      </p:sp>
    </p:spTree>
    <p:extLst>
      <p:ext uri="{BB962C8B-B14F-4D97-AF65-F5344CB8AC3E}">
        <p14:creationId xmlns:p14="http://schemas.microsoft.com/office/powerpoint/2010/main" val="802429784"/>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encrypt column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ENCRYPT keyword against a column specifies that the column should be encrypted.</a:t>
            </a:r>
          </a:p>
        </p:txBody>
      </p:sp>
      <p:sp>
        <p:nvSpPr>
          <p:cNvPr id="6" name="Rectangle 5"/>
          <p:cNvSpPr/>
          <p:nvPr/>
        </p:nvSpPr>
        <p:spPr>
          <a:xfrm>
            <a:off x="228600" y="2819400"/>
            <a:ext cx="38862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firstName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lastName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salary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encrypt </a:t>
            </a: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76200" y="1657148"/>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ENCRYPT</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76200" y="2192827"/>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ALTER TABLE table_name MODIFY ( column_name column_type ENCRYPT</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4267200" y="2819400"/>
            <a:ext cx="4572000" cy="1107996"/>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 table</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modify</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endParaRPr lang="en-US" sz="2200" dirty="0">
              <a:latin typeface="Calibri" panose="020F0502020204030204" pitchFamily="34" charset="0"/>
              <a:cs typeface="Calibri" panose="020F0502020204030204" pitchFamily="34" charset="0"/>
            </a:endParaRPr>
          </a:p>
          <a:p>
            <a:r>
              <a:rPr lang="en-US" sz="2200" dirty="0" smtClean="0">
                <a:latin typeface="Calibri" panose="020F0502020204030204" pitchFamily="34" charset="0"/>
                <a:cs typeface="Calibri" panose="020F0502020204030204" pitchFamily="34" charset="0"/>
              </a:rPr>
              <a:t>    salary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encrypt </a:t>
            </a: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7489097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default value for column</a:t>
            </a:r>
            <a:endParaRPr lang="en-US" dirty="0"/>
          </a:p>
        </p:txBody>
      </p:sp>
    </p:spTree>
    <p:extLst>
      <p:ext uri="{BB962C8B-B14F-4D97-AF65-F5344CB8AC3E}">
        <p14:creationId xmlns:p14="http://schemas.microsoft.com/office/powerpoint/2010/main" val="3347822188"/>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default expr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762000"/>
            <a:ext cx="88392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column can be given a default value using the DEFAULT keyword. The DEFAULT keyword provides a default value to a column when the Oracle INSERT INTO statement does not provide a specific value. The default value can be literal value, an expression, or a SQL Function, such as SYSDATE.</a:t>
            </a:r>
          </a:p>
        </p:txBody>
      </p:sp>
      <p:sp>
        <p:nvSpPr>
          <p:cNvPr id="6" name="Rectangle 5"/>
          <p:cNvSpPr/>
          <p:nvPr/>
        </p:nvSpPr>
        <p:spPr>
          <a:xfrm>
            <a:off x="228600" y="2895600"/>
            <a:ext cx="43434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firstName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city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default '</a:t>
            </a:r>
            <a:r>
              <a:rPr lang="en-US" sz="2200" dirty="0">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todate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date</a:t>
            </a:r>
            <a:r>
              <a:rPr lang="en-US" sz="2200" dirty="0" smtClean="0">
                <a:solidFill>
                  <a:schemeClr val="bg1">
                    <a:lumMod val="50000"/>
                  </a:schemeClr>
                </a:solidFill>
                <a:latin typeface="Calibri" panose="020F0502020204030204" pitchFamily="34" charset="0"/>
                <a:cs typeface="Calibri" panose="020F0502020204030204" pitchFamily="34" charset="0"/>
              </a:rPr>
              <a:t> default </a:t>
            </a:r>
            <a:r>
              <a:rPr lang="en-US" sz="2200" dirty="0" smtClean="0">
                <a:solidFill>
                  <a:srgbClr val="C00000"/>
                </a:solidFill>
                <a:latin typeface="Calibri" panose="020F0502020204030204" pitchFamily="34" charset="0"/>
                <a:cs typeface="Calibri" panose="020F0502020204030204" pitchFamily="34" charset="0"/>
              </a:rPr>
              <a:t>sysdate</a:t>
            </a:r>
            <a:endParaRPr lang="en-US" sz="2200" dirty="0">
              <a:latin typeface="Calibri" panose="020F0502020204030204" pitchFamily="34" charset="0"/>
              <a:cs typeface="Calibri" panose="020F0502020204030204" pitchFamily="34" charset="0"/>
            </a:endParaRP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7" name="Rectangle 6"/>
          <p:cNvSpPr/>
          <p:nvPr/>
        </p:nvSpPr>
        <p:spPr>
          <a:xfrm>
            <a:off x="76200" y="2145268"/>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DEFAULT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ON NULL ] expr</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4789714" y="2895600"/>
            <a:ext cx="4191000"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sequence</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table</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default</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nextval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description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salary </a:t>
            </a:r>
            <a:r>
              <a:rPr lang="en-US" sz="2200" dirty="0" smtClean="0">
                <a:solidFill>
                  <a:srgbClr val="FC6F0D"/>
                </a:solidFill>
                <a:latin typeface="Calibri" panose="020F0502020204030204" pitchFamily="34" charset="0"/>
                <a:cs typeface="Calibri" panose="020F0502020204030204" pitchFamily="34" charset="0"/>
              </a:rPr>
              <a:t>number </a:t>
            </a:r>
            <a:r>
              <a:rPr lang="en-US" sz="2200" dirty="0">
                <a:solidFill>
                  <a:schemeClr val="bg1">
                    <a:lumMod val="50000"/>
                  </a:schemeClr>
                </a:solidFill>
                <a:latin typeface="Calibri" panose="020F0502020204030204" pitchFamily="34" charset="0"/>
                <a:cs typeface="Calibri" panose="020F0502020204030204" pitchFamily="34" charset="0"/>
              </a:rPr>
              <a:t>default</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3" name="Rectangle 2"/>
          <p:cNvSpPr/>
          <p:nvPr/>
        </p:nvSpPr>
        <p:spPr>
          <a:xfrm>
            <a:off x="152400" y="5123259"/>
            <a:ext cx="8839200" cy="1015663"/>
          </a:xfrm>
          <a:prstGeom prst="rect">
            <a:avLst/>
          </a:prstGeom>
        </p:spPr>
        <p:txBody>
          <a:bodyPr wrap="square">
            <a:spAutoFit/>
          </a:bodyPr>
          <a:lstStyle/>
          <a:p>
            <a:r>
              <a:rPr lang="en-US" sz="2000" dirty="0" smtClean="0"/>
              <a:t>DEFAULT values </a:t>
            </a:r>
            <a:r>
              <a:rPr lang="en-US" sz="2000" dirty="0"/>
              <a:t>are only used when a column is not referenced in an </a:t>
            </a:r>
            <a:r>
              <a:rPr lang="en-US" sz="2000" dirty="0" smtClean="0"/>
              <a:t>INSERT statement</a:t>
            </a:r>
            <a:r>
              <a:rPr lang="en-US" sz="2000" dirty="0"/>
              <a:t>. </a:t>
            </a:r>
            <a:r>
              <a:rPr lang="en-US" sz="2000" dirty="0" smtClean="0"/>
              <a:t>If </a:t>
            </a:r>
            <a:r>
              <a:rPr lang="en-US" sz="2000" dirty="0"/>
              <a:t>the column is referenced, even when supplying the value NULL, the default value is not used.</a:t>
            </a:r>
          </a:p>
        </p:txBody>
      </p:sp>
      <p:sp>
        <p:nvSpPr>
          <p:cNvPr id="8" name="Rectangle 7"/>
          <p:cNvSpPr/>
          <p:nvPr/>
        </p:nvSpPr>
        <p:spPr>
          <a:xfrm>
            <a:off x="76200" y="-36731"/>
            <a:ext cx="5867400" cy="707886"/>
          </a:xfrm>
          <a:prstGeom prst="rect">
            <a:avLst/>
          </a:prstGeom>
        </p:spPr>
        <p:txBody>
          <a:bodyPr wrap="square">
            <a:spAutoFit/>
          </a:bodyPr>
          <a:lstStyle/>
          <a:p>
            <a:r>
              <a:rPr lang="en-US" sz="2000" dirty="0"/>
              <a:t>A DEFAULT expression cannot contain references to PL/SQL functions or to other </a:t>
            </a:r>
            <a:r>
              <a:rPr lang="en-US" sz="2000" dirty="0" smtClean="0"/>
              <a:t>columns.</a:t>
            </a:r>
            <a:endParaRPr lang="en-US" sz="2000" dirty="0"/>
          </a:p>
        </p:txBody>
      </p:sp>
    </p:spTree>
    <p:extLst>
      <p:ext uri="{BB962C8B-B14F-4D97-AF65-F5344CB8AC3E}">
        <p14:creationId xmlns:p14="http://schemas.microsoft.com/office/powerpoint/2010/main" val="818690422"/>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default on null expr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762000"/>
            <a:ext cx="88392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column can be given a default value using the DEFAULT keyword. The DEFAULT keyword provides a default value to a column when the Oracle INSERT INTO statement does not provide a specific value. The default value can be literal value, an expression, or a SQL Function, such as SYSDATE.</a:t>
            </a:r>
          </a:p>
        </p:txBody>
      </p:sp>
      <p:sp>
        <p:nvSpPr>
          <p:cNvPr id="6" name="Rectangle 5"/>
          <p:cNvSpPr/>
          <p:nvPr/>
        </p:nvSpPr>
        <p:spPr>
          <a:xfrm>
            <a:off x="228600" y="3048000"/>
            <a:ext cx="4953000" cy="1785104"/>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sequence</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seq1</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 </a:t>
            </a:r>
            <a:r>
              <a:rPr lang="en-US" sz="2200" dirty="0" smtClean="0">
                <a:solidFill>
                  <a:srgbClr val="FFC000"/>
                </a:solidFill>
                <a:latin typeface="Calibri" panose="020F0502020204030204" pitchFamily="34" charset="0"/>
                <a:cs typeface="Calibri" panose="020F0502020204030204" pitchFamily="34" charset="0"/>
              </a:rPr>
              <a:t>on null  </a:t>
            </a:r>
            <a:r>
              <a:rPr lang="en-US" sz="2200" dirty="0" smtClean="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nextval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description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7" name="Rectangle 6"/>
          <p:cNvSpPr/>
          <p:nvPr/>
        </p:nvSpPr>
        <p:spPr>
          <a:xfrm>
            <a:off x="76200" y="2145268"/>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DEFAULT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ON NULL ] expr</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526942430"/>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visible/invisible column</a:t>
            </a:r>
            <a:endParaRPr lang="en-US" dirty="0"/>
          </a:p>
        </p:txBody>
      </p:sp>
      <p:sp>
        <p:nvSpPr>
          <p:cNvPr id="3" name="Rectangle 2"/>
          <p:cNvSpPr/>
          <p:nvPr/>
        </p:nvSpPr>
        <p:spPr>
          <a:xfrm>
            <a:off x="1001485" y="3212574"/>
            <a:ext cx="7141030" cy="1738938"/>
          </a:xfrm>
          <a:prstGeom prst="rect">
            <a:avLst/>
          </a:prstGeom>
          <a:solidFill>
            <a:srgbClr val="EDE701"/>
          </a:solidFill>
        </p:spPr>
        <p:txBody>
          <a:bodyPr wrap="square">
            <a:spAutoFit/>
          </a:bodyPr>
          <a:lstStyle/>
          <a:p>
            <a:r>
              <a:rPr lang="en-US" dirty="0">
                <a:latin typeface="Segoe UI Light" panose="020B0502040204020203" pitchFamily="34" charset="0"/>
                <a:cs typeface="Segoe UI Light" panose="020B0502040204020203" pitchFamily="34" charset="0"/>
              </a:rPr>
              <a:t>The following operations do not display invisible columns in the output:</a:t>
            </a:r>
          </a:p>
          <a:p>
            <a:endParaRPr lang="en-US" sz="800" dirty="0">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US" b="1" dirty="0">
                <a:latin typeface="Segoe UI Light" panose="020B0502040204020203" pitchFamily="34" charset="0"/>
                <a:cs typeface="Segoe UI Light" panose="020B0502040204020203" pitchFamily="34" charset="0"/>
              </a:rPr>
              <a:t>SELECT * FROM statements in SQL</a:t>
            </a:r>
          </a:p>
          <a:p>
            <a:pPr marL="285750" indent="-285750">
              <a:lnSpc>
                <a:spcPct val="150000"/>
              </a:lnSpc>
              <a:buFont typeface="Arial" panose="020B0604020202020204" pitchFamily="34" charset="0"/>
              <a:buChar char="•"/>
            </a:pPr>
            <a:r>
              <a:rPr lang="en-US" b="1" dirty="0">
                <a:latin typeface="Segoe UI Light" panose="020B0502040204020203" pitchFamily="34" charset="0"/>
                <a:cs typeface="Segoe UI Light" panose="020B0502040204020203" pitchFamily="34" charset="0"/>
              </a:rPr>
              <a:t>DESCRIBE commands in SQL*Plus</a:t>
            </a:r>
          </a:p>
          <a:p>
            <a:pPr marL="285750" indent="-285750">
              <a:lnSpc>
                <a:spcPct val="150000"/>
              </a:lnSpc>
              <a:buFont typeface="Arial" panose="020B0604020202020204" pitchFamily="34" charset="0"/>
              <a:buChar char="•"/>
            </a:pPr>
            <a:r>
              <a:rPr lang="en-US" b="1" dirty="0">
                <a:latin typeface="Segoe UI Light" panose="020B0502040204020203" pitchFamily="34" charset="0"/>
                <a:cs typeface="Segoe UI Light" panose="020B0502040204020203" pitchFamily="34" charset="0"/>
              </a:rPr>
              <a:t>%ROWTYPE attribute declarations in PL/SQL</a:t>
            </a:r>
          </a:p>
        </p:txBody>
      </p:sp>
    </p:spTree>
    <p:extLst>
      <p:ext uri="{BB962C8B-B14F-4D97-AF65-F5344CB8AC3E}">
        <p14:creationId xmlns:p14="http://schemas.microsoft.com/office/powerpoint/2010/main" val="1330731583"/>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visible/invisible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676870"/>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Making a column invisible means it is no longer seen by SELECT * FROM, SQL*Plus or OCI describes and %ROWTYPE attributes.</a:t>
            </a:r>
          </a:p>
          <a:p>
            <a:r>
              <a:rPr lang="en-US" dirty="0" smtClean="0">
                <a:latin typeface="Arial" panose="020B0604020202020204" pitchFamily="34" charset="0"/>
                <a:cs typeface="Arial" panose="020B0604020202020204" pitchFamily="34" charset="0"/>
              </a:rPr>
              <a:t>.By </a:t>
            </a:r>
            <a:r>
              <a:rPr lang="en-US" dirty="0">
                <a:latin typeface="Arial" panose="020B0604020202020204" pitchFamily="34" charset="0"/>
                <a:cs typeface="Arial" panose="020B0604020202020204" pitchFamily="34" charset="0"/>
              </a:rPr>
              <a:t>default, table columns are always visible.</a:t>
            </a:r>
          </a:p>
        </p:txBody>
      </p:sp>
      <p:sp>
        <p:nvSpPr>
          <p:cNvPr id="6" name="Rectangle 5"/>
          <p:cNvSpPr/>
          <p:nvPr/>
        </p:nvSpPr>
        <p:spPr>
          <a:xfrm>
            <a:off x="228599" y="2739794"/>
            <a:ext cx="49530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sequence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 </a:t>
            </a:r>
            <a:r>
              <a:rPr lang="en-US" sz="2200" dirty="0" smtClean="0">
                <a:solidFill>
                  <a:srgbClr val="FFC000"/>
                </a:solidFill>
                <a:latin typeface="Calibri" panose="020F0502020204030204" pitchFamily="34" charset="0"/>
                <a:cs typeface="Calibri" panose="020F0502020204030204" pitchFamily="34" charset="0"/>
              </a:rPr>
              <a:t>on null </a:t>
            </a:r>
            <a:r>
              <a:rPr lang="en-US" sz="2200" dirty="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nextval</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invisible</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152400" y="1792069"/>
            <a:ext cx="8839201"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 VISIBLE | INVISIBLE </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92034" y="61747"/>
            <a:ext cx="3168047" cy="492443"/>
          </a:xfrm>
          <a:prstGeom prst="rect">
            <a:avLst/>
          </a:prstGeom>
        </p:spPr>
        <p:txBody>
          <a:bodyPr wrap="none">
            <a:spAutoFit/>
          </a:bodyPr>
          <a:lstStyle/>
          <a:p>
            <a:r>
              <a:rPr lang="en-US" sz="2600" dirty="0">
                <a:solidFill>
                  <a:srgbClr val="C74C49"/>
                </a:solidFill>
                <a:latin typeface="Calibri" panose="020F0502020204030204" pitchFamily="34" charset="0"/>
                <a:cs typeface="Calibri" panose="020F0502020204030204" pitchFamily="34" charset="0"/>
              </a:rPr>
              <a:t>set</a:t>
            </a:r>
            <a:r>
              <a:rPr lang="en-US" sz="2600" dirty="0">
                <a:latin typeface="Calibri" panose="020F0502020204030204" pitchFamily="34" charset="0"/>
                <a:cs typeface="Calibri" panose="020F0502020204030204" pitchFamily="34" charset="0"/>
              </a:rPr>
              <a:t> </a:t>
            </a:r>
            <a:r>
              <a:rPr lang="en-US" sz="2600" dirty="0">
                <a:solidFill>
                  <a:srgbClr val="A67F59"/>
                </a:solidFill>
                <a:latin typeface="Calibri" panose="020F0502020204030204" pitchFamily="34" charset="0"/>
                <a:cs typeface="Calibri" panose="020F0502020204030204" pitchFamily="34" charset="0"/>
              </a:rPr>
              <a:t>colinvisible</a:t>
            </a:r>
            <a:r>
              <a:rPr lang="en-US" sz="2600" dirty="0">
                <a:latin typeface="Calibri" panose="020F0502020204030204" pitchFamily="34" charset="0"/>
                <a:cs typeface="Calibri" panose="020F0502020204030204" pitchFamily="34" charset="0"/>
              </a:rPr>
              <a:t> </a:t>
            </a:r>
            <a:r>
              <a:rPr lang="en-US" sz="2600" dirty="0" smtClean="0">
                <a:solidFill>
                  <a:schemeClr val="accent5">
                    <a:lumMod val="60000"/>
                    <a:lumOff val="40000"/>
                  </a:schemeClr>
                </a:solidFill>
                <a:latin typeface="Calibri" panose="020F0502020204030204" pitchFamily="34" charset="0"/>
                <a:cs typeface="Calibri" panose="020F0502020204030204" pitchFamily="34" charset="0"/>
              </a:rPr>
              <a:t>on/off</a:t>
            </a:r>
            <a:r>
              <a:rPr lang="en-US" sz="2600" dirty="0" smtClean="0">
                <a:solidFill>
                  <a:schemeClr val="bg1">
                    <a:lumMod val="50000"/>
                  </a:schemeClr>
                </a:solidFill>
                <a:latin typeface="Calibri" panose="020F0502020204030204" pitchFamily="34" charset="0"/>
                <a:cs typeface="Calibri" panose="020F0502020204030204" pitchFamily="34" charset="0"/>
              </a:rPr>
              <a:t>;</a:t>
            </a:r>
            <a:endParaRPr lang="en-US" sz="2600" dirty="0">
              <a:solidFill>
                <a:schemeClr val="bg1">
                  <a:lumMod val="50000"/>
                </a:schemeClr>
              </a:solidFill>
              <a:latin typeface="Calibri" panose="020F0502020204030204" pitchFamily="34" charset="0"/>
              <a:cs typeface="Calibri" panose="020F0502020204030204" pitchFamily="34" charset="0"/>
            </a:endParaRPr>
          </a:p>
        </p:txBody>
      </p:sp>
      <p:sp>
        <p:nvSpPr>
          <p:cNvPr id="11" name="Rectangle 10"/>
          <p:cNvSpPr/>
          <p:nvPr/>
        </p:nvSpPr>
        <p:spPr>
          <a:xfrm>
            <a:off x="228599" y="5334000"/>
            <a:ext cx="1963807" cy="430887"/>
          </a:xfrm>
          <a:prstGeom prst="rect">
            <a:avLst/>
          </a:prstGeom>
        </p:spPr>
        <p:txBody>
          <a:bodyPr wrap="non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employee</a:t>
            </a:r>
            <a:endParaRPr lang="en-IN" sz="2200" dirty="0">
              <a:solidFill>
                <a:schemeClr val="accent4">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6469518"/>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visible/invisible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676870"/>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Making a column invisible means it is no longer seen by SELECT * FROM, SQL*Plus or OCI describes and %ROWTYPE attributes.</a:t>
            </a:r>
          </a:p>
          <a:p>
            <a:r>
              <a:rPr lang="en-US" dirty="0" smtClean="0">
                <a:latin typeface="Arial" panose="020B0604020202020204" pitchFamily="34" charset="0"/>
                <a:cs typeface="Arial" panose="020B0604020202020204" pitchFamily="34" charset="0"/>
              </a:rPr>
              <a:t>.By </a:t>
            </a:r>
            <a:r>
              <a:rPr lang="en-US" dirty="0">
                <a:latin typeface="Arial" panose="020B0604020202020204" pitchFamily="34" charset="0"/>
                <a:cs typeface="Arial" panose="020B0604020202020204" pitchFamily="34" charset="0"/>
              </a:rPr>
              <a:t>default, table columns are always visible.</a:t>
            </a:r>
          </a:p>
        </p:txBody>
      </p:sp>
      <p:sp>
        <p:nvSpPr>
          <p:cNvPr id="3" name="Rectangle 2"/>
          <p:cNvSpPr/>
          <p:nvPr/>
        </p:nvSpPr>
        <p:spPr>
          <a:xfrm>
            <a:off x="92034" y="61747"/>
            <a:ext cx="3168047" cy="492443"/>
          </a:xfrm>
          <a:prstGeom prst="rect">
            <a:avLst/>
          </a:prstGeom>
        </p:spPr>
        <p:txBody>
          <a:bodyPr wrap="none">
            <a:spAutoFit/>
          </a:bodyPr>
          <a:lstStyle/>
          <a:p>
            <a:r>
              <a:rPr lang="en-US" sz="2600" dirty="0">
                <a:solidFill>
                  <a:srgbClr val="C74C49"/>
                </a:solidFill>
                <a:latin typeface="Calibri" panose="020F0502020204030204" pitchFamily="34" charset="0"/>
                <a:cs typeface="Calibri" panose="020F0502020204030204" pitchFamily="34" charset="0"/>
              </a:rPr>
              <a:t>set</a:t>
            </a:r>
            <a:r>
              <a:rPr lang="en-US" sz="2600" dirty="0">
                <a:latin typeface="Calibri" panose="020F0502020204030204" pitchFamily="34" charset="0"/>
                <a:cs typeface="Calibri" panose="020F0502020204030204" pitchFamily="34" charset="0"/>
              </a:rPr>
              <a:t> </a:t>
            </a:r>
            <a:r>
              <a:rPr lang="en-US" sz="2600" dirty="0">
                <a:solidFill>
                  <a:srgbClr val="A67F59"/>
                </a:solidFill>
                <a:latin typeface="Calibri" panose="020F0502020204030204" pitchFamily="34" charset="0"/>
                <a:cs typeface="Calibri" panose="020F0502020204030204" pitchFamily="34" charset="0"/>
              </a:rPr>
              <a:t>colinvisible</a:t>
            </a:r>
            <a:r>
              <a:rPr lang="en-US" sz="2600" dirty="0">
                <a:latin typeface="Calibri" panose="020F0502020204030204" pitchFamily="34" charset="0"/>
                <a:cs typeface="Calibri" panose="020F0502020204030204" pitchFamily="34" charset="0"/>
              </a:rPr>
              <a:t> </a:t>
            </a:r>
            <a:r>
              <a:rPr lang="en-US" sz="2600" dirty="0" smtClean="0">
                <a:solidFill>
                  <a:schemeClr val="accent5">
                    <a:lumMod val="60000"/>
                    <a:lumOff val="40000"/>
                  </a:schemeClr>
                </a:solidFill>
                <a:latin typeface="Calibri" panose="020F0502020204030204" pitchFamily="34" charset="0"/>
                <a:cs typeface="Calibri" panose="020F0502020204030204" pitchFamily="34" charset="0"/>
              </a:rPr>
              <a:t>on/off</a:t>
            </a:r>
            <a:r>
              <a:rPr lang="en-US" sz="2600" dirty="0" smtClean="0">
                <a:solidFill>
                  <a:schemeClr val="bg1">
                    <a:lumMod val="50000"/>
                  </a:schemeClr>
                </a:solidFill>
                <a:latin typeface="Calibri" panose="020F0502020204030204" pitchFamily="34" charset="0"/>
                <a:cs typeface="Calibri" panose="020F0502020204030204" pitchFamily="34" charset="0"/>
              </a:rPr>
              <a:t>;</a:t>
            </a:r>
            <a:endParaRPr lang="en-US" sz="2600" dirty="0">
              <a:solidFill>
                <a:schemeClr val="bg1">
                  <a:lumMod val="50000"/>
                </a:schemeClr>
              </a:solidFill>
              <a:latin typeface="Calibri" panose="020F0502020204030204" pitchFamily="34" charset="0"/>
              <a:cs typeface="Calibri" panose="020F0502020204030204" pitchFamily="34" charset="0"/>
            </a:endParaRPr>
          </a:p>
        </p:txBody>
      </p:sp>
      <p:sp>
        <p:nvSpPr>
          <p:cNvPr id="9" name="Rectangle 8"/>
          <p:cNvSpPr/>
          <p:nvPr/>
        </p:nvSpPr>
        <p:spPr>
          <a:xfrm>
            <a:off x="152400" y="2394972"/>
            <a:ext cx="8762999"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alter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modify</a:t>
            </a:r>
            <a:r>
              <a:rPr lang="en-US" sz="2200" dirty="0">
                <a:latin typeface="Calibri" panose="020F0502020204030204" pitchFamily="34" charset="0"/>
                <a:cs typeface="Calibri" panose="020F0502020204030204" pitchFamily="34" charset="0"/>
              </a:rPr>
              <a:t> password </a:t>
            </a:r>
            <a:r>
              <a:rPr lang="en-US" sz="2200" dirty="0">
                <a:solidFill>
                  <a:schemeClr val="bg1">
                    <a:lumMod val="50000"/>
                  </a:schemeClr>
                </a:solidFill>
                <a:latin typeface="Calibri" panose="020F0502020204030204" pitchFamily="34" charset="0"/>
                <a:cs typeface="Calibri" panose="020F0502020204030204" pitchFamily="34" charset="0"/>
              </a:rPr>
              <a:t>visible</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alter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modify</a:t>
            </a:r>
            <a:r>
              <a:rPr lang="en-US" sz="2200" dirty="0">
                <a:latin typeface="Calibri" panose="020F0502020204030204" pitchFamily="34" charset="0"/>
                <a:cs typeface="Calibri" panose="020F0502020204030204" pitchFamily="34" charset="0"/>
              </a:rPr>
              <a:t> password </a:t>
            </a:r>
            <a:r>
              <a:rPr lang="en-US" sz="2200" dirty="0">
                <a:solidFill>
                  <a:schemeClr val="bg1">
                    <a:lumMod val="50000"/>
                  </a:schemeClr>
                </a:solidFill>
                <a:latin typeface="Calibri" panose="020F0502020204030204" pitchFamily="34" charset="0"/>
                <a:cs typeface="Calibri" panose="020F0502020204030204" pitchFamily="34" charset="0"/>
              </a:rPr>
              <a:t>in</a:t>
            </a:r>
            <a:r>
              <a:rPr lang="en-US" sz="2200" dirty="0" smtClean="0">
                <a:solidFill>
                  <a:schemeClr val="bg1">
                    <a:lumMod val="50000"/>
                  </a:schemeClr>
                </a:solidFill>
                <a:latin typeface="Calibri" panose="020F0502020204030204" pitchFamily="34" charset="0"/>
                <a:cs typeface="Calibri" panose="020F0502020204030204" pitchFamily="34" charset="0"/>
              </a:rPr>
              <a:t>visible;</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2" name="Rectangle 11"/>
          <p:cNvSpPr/>
          <p:nvPr/>
        </p:nvSpPr>
        <p:spPr>
          <a:xfrm>
            <a:off x="152400" y="1764268"/>
            <a:ext cx="8991600"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ALTER TABLE </a:t>
            </a:r>
            <a:r>
              <a:rPr lang="en-US" dirty="0">
                <a:solidFill>
                  <a:srgbClr val="0070C0"/>
                </a:solidFill>
                <a:latin typeface="Consolas" panose="020B0609020204030204" pitchFamily="49" charset="0"/>
                <a:cs typeface="Arial" panose="020B0604020202020204" pitchFamily="34" charset="0"/>
              </a:rPr>
              <a:t>table_name </a:t>
            </a:r>
            <a:r>
              <a:rPr lang="en-US" dirty="0" smtClean="0">
                <a:solidFill>
                  <a:srgbClr val="0070C0"/>
                </a:solidFill>
                <a:latin typeface="Consolas" panose="020B0609020204030204" pitchFamily="49" charset="0"/>
                <a:cs typeface="Arial" panose="020B0604020202020204" pitchFamily="34" charset="0"/>
              </a:rPr>
              <a:t>MODIFY(column_name) [{ VISIBLE | INVISIBLE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681366510"/>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06817"/>
            <a:ext cx="8839200" cy="4431983"/>
          </a:xfrm>
          <a:prstGeom prst="rect">
            <a:avLst/>
          </a:prstGeom>
        </p:spPr>
        <p:txBody>
          <a:bodyPr wrap="square">
            <a:spAutoFit/>
          </a:bodyPr>
          <a:lstStyle/>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The SELECT * syntax will not display an INVISIBLE column. However, if you include an INVISIBLE </a:t>
            </a:r>
            <a:r>
              <a:rPr lang="en-US" dirty="0" smtClean="0">
                <a:solidFill>
                  <a:srgbClr val="049DC8"/>
                </a:solidFill>
                <a:latin typeface="Arial" panose="020B0604020202020204" pitchFamily="34" charset="0"/>
                <a:cs typeface="Arial" panose="020B0604020202020204" pitchFamily="34" charset="0"/>
              </a:rPr>
              <a:t>column_name </a:t>
            </a:r>
            <a:r>
              <a:rPr lang="en-US" dirty="0">
                <a:solidFill>
                  <a:srgbClr val="049DC8"/>
                </a:solidFill>
                <a:latin typeface="Arial" panose="020B0604020202020204" pitchFamily="34" charset="0"/>
                <a:cs typeface="Arial" panose="020B0604020202020204" pitchFamily="34" charset="0"/>
              </a:rPr>
              <a:t>in the select list of a SELECT statement, then the column will be displayed</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You cannot implicitly specify a value for an INVISIBLE column in the VALUES clause of an INSERT statement. You must specify the INVISIBLE </a:t>
            </a:r>
            <a:r>
              <a:rPr lang="en-US" dirty="0" smtClean="0">
                <a:solidFill>
                  <a:srgbClr val="049DC8"/>
                </a:solidFill>
                <a:latin typeface="Arial" panose="020B0604020202020204" pitchFamily="34" charset="0"/>
                <a:cs typeface="Arial" panose="020B0604020202020204" pitchFamily="34" charset="0"/>
              </a:rPr>
              <a:t>column_name </a:t>
            </a:r>
            <a:r>
              <a:rPr lang="en-US" dirty="0">
                <a:solidFill>
                  <a:srgbClr val="049DC8"/>
                </a:solidFill>
                <a:latin typeface="Arial" panose="020B0604020202020204" pitchFamily="34" charset="0"/>
                <a:cs typeface="Arial" panose="020B0604020202020204" pitchFamily="34" charset="0"/>
              </a:rPr>
              <a:t>in the column list</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A virtual column can be an INVISIBLE column</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PL/SQL %ROWTYPE attributes do not show INVISIBLE columns</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Invisible columns are not assigned a column order, so if an invisible column is made visible it is listed as the last column of the table</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smtClean="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External tables, Cluster tables, and Temporary tables cannot have invisible columns</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Attributes of user-defined types cannot be invisible.</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visible/invisible  column</a:t>
            </a:r>
            <a:endParaRPr lang="en-IN" sz="3200" b="1" i="1" dirty="0">
              <a:solidFill>
                <a:srgbClr val="FFFF00"/>
              </a:solidFill>
              <a:latin typeface="Arial" pitchFamily="34" charset="0"/>
              <a:cs typeface="Arial" pitchFamily="34" charset="0"/>
            </a:endParaRPr>
          </a:p>
        </p:txBody>
      </p:sp>
      <p:sp>
        <p:nvSpPr>
          <p:cNvPr id="4" name="TextBox 3"/>
          <p:cNvSpPr txBox="1"/>
          <p:nvPr/>
        </p:nvSpPr>
        <p:spPr>
          <a:xfrm>
            <a:off x="228600" y="685800"/>
            <a:ext cx="3020379" cy="400110"/>
          </a:xfrm>
          <a:prstGeom prst="rect">
            <a:avLst/>
          </a:prstGeom>
          <a:noFill/>
        </p:spPr>
        <p:txBody>
          <a:bodyPr wrap="none" rtlCol="0">
            <a:spAutoFit/>
          </a:bodyPr>
          <a:lstStyle/>
          <a:p>
            <a:r>
              <a:rPr lang="en-US" sz="2000" dirty="0" smtClean="0">
                <a:solidFill>
                  <a:srgbClr val="FF0000"/>
                </a:solidFill>
              </a:rPr>
              <a:t>Remember the following:</a:t>
            </a:r>
            <a:endParaRPr lang="en-US" sz="2000" dirty="0">
              <a:solidFill>
                <a:srgbClr val="FF0000"/>
              </a:solidFill>
            </a:endParaRPr>
          </a:p>
        </p:txBody>
      </p:sp>
    </p:spTree>
    <p:extLst>
      <p:ext uri="{BB962C8B-B14F-4D97-AF65-F5344CB8AC3E}">
        <p14:creationId xmlns:p14="http://schemas.microsoft.com/office/powerpoint/2010/main" val="1476611570"/>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virtual column</a:t>
            </a:r>
            <a:endParaRPr lang="en-US" dirty="0"/>
          </a:p>
        </p:txBody>
      </p:sp>
      <p:sp>
        <p:nvSpPr>
          <p:cNvPr id="3" name="Rectangle 2"/>
          <p:cNvSpPr/>
          <p:nvPr/>
        </p:nvSpPr>
        <p:spPr>
          <a:xfrm>
            <a:off x="1491342" y="3259777"/>
            <a:ext cx="6161315" cy="369332"/>
          </a:xfrm>
          <a:prstGeom prst="rect">
            <a:avLst/>
          </a:prstGeom>
          <a:solidFill>
            <a:srgbClr val="EDE701"/>
          </a:solidFill>
        </p:spPr>
        <p:txBody>
          <a:bodyPr wrap="square">
            <a:spAutoFit/>
          </a:bodyPr>
          <a:lstStyle/>
          <a:p>
            <a:r>
              <a:rPr lang="en-US" dirty="0" smtClean="0"/>
              <a:t>Virtual </a:t>
            </a:r>
            <a:r>
              <a:rPr lang="en-US" dirty="0"/>
              <a:t>column's value is calculated only when it is queried</a:t>
            </a:r>
            <a:r>
              <a:rPr lang="en-US" dirty="0" smtClean="0"/>
              <a:t>.</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679470239"/>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8839200" cy="646331"/>
          </a:xfrm>
          <a:prstGeom prst="rect">
            <a:avLst/>
          </a:prstGeom>
        </p:spPr>
        <p:txBody>
          <a:bodyPr wrap="square">
            <a:spAutoFit/>
          </a:bodyPr>
          <a:lstStyle/>
          <a:p>
            <a:r>
              <a:rPr lang="en-US" dirty="0" smtClean="0"/>
              <a:t>Virtual </a:t>
            </a:r>
            <a:r>
              <a:rPr lang="en-US" dirty="0"/>
              <a:t>columns appear to be normal table columns, but their values are derived rather than being stored on disc</a:t>
            </a:r>
            <a:r>
              <a:rPr lang="en-US" dirty="0" smtClean="0"/>
              <a:t>.</a:t>
            </a:r>
            <a:endParaRPr lang="en-US" dirty="0">
              <a:latin typeface="Arial" panose="020B0604020202020204" pitchFamily="34" charset="0"/>
              <a:cs typeface="Arial" panose="020B0604020202020204"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1792069"/>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(column_name [datatype] [GENERATED ALWAYS] AS (column_expression</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VIRTUAL</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149431" y="2848973"/>
            <a:ext cx="4953000" cy="1785104"/>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invisible</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63896680"/>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1295400"/>
            <a:ext cx="883920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It cannot refer to another virtual column by name</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Any columns referenced in column_expression must be defined on the same table</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It can refer to a deterministic user-defined function</a:t>
            </a:r>
            <a:r>
              <a:rPr lang="en-US" dirty="0" smtClean="0">
                <a:solidFill>
                  <a:srgbClr val="049DC8"/>
                </a:solidFill>
                <a:latin typeface="Arial" panose="020B0604020202020204" pitchFamily="34" charset="0"/>
                <a:cs typeface="Arial" panose="020B0604020202020204" pitchFamily="34" charset="0"/>
              </a:rPr>
              <a:t>.</a:t>
            </a:r>
          </a:p>
        </p:txBody>
      </p:sp>
      <p:sp>
        <p:nvSpPr>
          <p:cNvPr id="6" name="TextBox 5"/>
          <p:cNvSpPr txBox="1"/>
          <p:nvPr/>
        </p:nvSpPr>
        <p:spPr>
          <a:xfrm>
            <a:off x="228600" y="685800"/>
            <a:ext cx="3020379" cy="400110"/>
          </a:xfrm>
          <a:prstGeom prst="rect">
            <a:avLst/>
          </a:prstGeom>
          <a:noFill/>
        </p:spPr>
        <p:txBody>
          <a:bodyPr wrap="none" rtlCol="0">
            <a:spAutoFit/>
          </a:bodyPr>
          <a:lstStyle/>
          <a:p>
            <a:r>
              <a:rPr lang="en-US" sz="2000" dirty="0" smtClean="0">
                <a:solidFill>
                  <a:srgbClr val="FF0000"/>
                </a:solidFill>
              </a:rPr>
              <a:t>Remember the following:</a:t>
            </a:r>
            <a:endParaRPr lang="en-US" sz="2000" dirty="0">
              <a:solidFill>
                <a:srgbClr val="FF0000"/>
              </a:solidFill>
            </a:endParaRPr>
          </a:p>
        </p:txBody>
      </p:sp>
    </p:spTree>
    <p:extLst>
      <p:ext uri="{BB962C8B-B14F-4D97-AF65-F5344CB8AC3E}">
        <p14:creationId xmlns:p14="http://schemas.microsoft.com/office/powerpoint/2010/main" val="27596332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TODO</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8975665"/>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TODO</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708837"/>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TODO</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578619"/>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GLOBAL TEMPORARY to indicate that the table is temporary and that its definition is visible to all sessions with appropriate privileges. The data in a temporary table is visible only to the session that inserts the data into the table.</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90500" y="2895600"/>
            <a:ext cx="8763000" cy="2246769"/>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2">
                    <a:lumMod val="75000"/>
                  </a:schemeClr>
                </a:solidFill>
              </a:rPr>
              <a:t>Temporary tables cannot be partitioned, clustered, or index organized</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a:solidFill>
                <a:schemeClr val="accent2">
                  <a:lumMod val="75000"/>
                </a:schemeClr>
              </a:solidFill>
            </a:endParaRPr>
          </a:p>
          <a:p>
            <a:pPr marL="285750" indent="-285750">
              <a:buFont typeface="Arial" panose="020B0604020202020204" pitchFamily="34" charset="0"/>
              <a:buChar char="•"/>
            </a:pPr>
            <a:r>
              <a:rPr lang="en-US" dirty="0" smtClean="0">
                <a:solidFill>
                  <a:schemeClr val="accent2">
                    <a:lumMod val="75000"/>
                  </a:schemeClr>
                </a:solidFill>
              </a:rPr>
              <a:t>You </a:t>
            </a:r>
            <a:r>
              <a:rPr lang="en-US" dirty="0">
                <a:solidFill>
                  <a:schemeClr val="accent2">
                    <a:lumMod val="75000"/>
                  </a:schemeClr>
                </a:solidFill>
              </a:rPr>
              <a:t>cannot specify any foreign key constraints on temporary tables</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a:solidFill>
                <a:schemeClr val="accent2">
                  <a:lumMod val="75000"/>
                </a:schemeClr>
              </a:solidFill>
            </a:endParaRPr>
          </a:p>
          <a:p>
            <a:pPr marL="285750" indent="-285750">
              <a:buFont typeface="Arial" panose="020B0604020202020204" pitchFamily="34" charset="0"/>
              <a:buChar char="•"/>
            </a:pPr>
            <a:r>
              <a:rPr lang="en-US" dirty="0" smtClean="0">
                <a:solidFill>
                  <a:schemeClr val="accent2">
                    <a:lumMod val="75000"/>
                  </a:schemeClr>
                </a:solidFill>
              </a:rPr>
              <a:t>Temporary </a:t>
            </a:r>
            <a:r>
              <a:rPr lang="en-US" dirty="0">
                <a:solidFill>
                  <a:schemeClr val="accent2">
                    <a:lumMod val="75000"/>
                  </a:schemeClr>
                </a:solidFill>
              </a:rPr>
              <a:t>tables cannot contain columns of nested table</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smtClean="0">
              <a:solidFill>
                <a:schemeClr val="accent2">
                  <a:lumMod val="75000"/>
                </a:schemeClr>
              </a:solidFill>
            </a:endParaRPr>
          </a:p>
          <a:p>
            <a:pPr marL="285750" indent="-285750">
              <a:buFont typeface="Arial" panose="020B0604020202020204" pitchFamily="34" charset="0"/>
              <a:buChar char="•"/>
            </a:pPr>
            <a:r>
              <a:rPr lang="en-US" dirty="0">
                <a:solidFill>
                  <a:schemeClr val="accent2">
                    <a:lumMod val="75000"/>
                  </a:schemeClr>
                </a:solidFill>
              </a:rPr>
              <a:t>If the TRUNCATE statement is issued against a temporary table, only the session specific data is truncated. There is no affect on the data of other sessions</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smtClean="0">
              <a:solidFill>
                <a:schemeClr val="accent2">
                  <a:lumMod val="75000"/>
                </a:schemeClr>
              </a:solidFill>
            </a:endParaRPr>
          </a:p>
          <a:p>
            <a:pPr marL="285750" indent="-285750">
              <a:buFont typeface="Arial" panose="020B0604020202020204" pitchFamily="34" charset="0"/>
              <a:buChar char="•"/>
            </a:pPr>
            <a:r>
              <a:rPr lang="en-US" dirty="0">
                <a:solidFill>
                  <a:schemeClr val="accent2">
                    <a:lumMod val="75000"/>
                  </a:schemeClr>
                </a:solidFill>
              </a:rPr>
              <a:t>A temporary table cannot contain INVISIBLE columns.</a:t>
            </a:r>
          </a:p>
        </p:txBody>
      </p:sp>
      <p:sp>
        <p:nvSpPr>
          <p:cNvPr id="6" name="Rectangle 5"/>
          <p:cNvSpPr/>
          <p:nvPr/>
        </p:nvSpPr>
        <p:spPr>
          <a:xfrm>
            <a:off x="190500" y="1819870"/>
            <a:ext cx="8763000" cy="923330"/>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 GLOBAL TEMPORARY ] TABLE [ schema. ] table_name</a:t>
            </a:r>
          </a:p>
          <a:p>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column_name datatype [ (size) </a:t>
            </a:r>
            <a:r>
              <a:rPr lang="en-US" dirty="0" smtClean="0">
                <a:solidFill>
                  <a:srgbClr val="0070C0"/>
                </a:solidFill>
                <a:latin typeface="Consolas" panose="020B0609020204030204" pitchFamily="49" charset="0"/>
                <a:cs typeface="Arial" panose="020B0604020202020204" pitchFamily="34" charset="0"/>
              </a:rPr>
              <a:t>] ) { ON </a:t>
            </a:r>
            <a:r>
              <a:rPr lang="en-US" dirty="0">
                <a:solidFill>
                  <a:srgbClr val="0070C0"/>
                </a:solidFill>
                <a:latin typeface="Consolas" panose="020B0609020204030204" pitchFamily="49" charset="0"/>
                <a:cs typeface="Arial" panose="020B0604020202020204" pitchFamily="34" charset="0"/>
              </a:rPr>
              <a:t>COMMIT DELETE </a:t>
            </a:r>
            <a:r>
              <a:rPr lang="en-US" dirty="0" smtClean="0">
                <a:solidFill>
                  <a:srgbClr val="0070C0"/>
                </a:solidFill>
                <a:latin typeface="Consolas" panose="020B0609020204030204" pitchFamily="49" charset="0"/>
                <a:cs typeface="Arial" panose="020B0604020202020204" pitchFamily="34" charset="0"/>
              </a:rPr>
              <a:t>ROWS | </a:t>
            </a:r>
            <a:r>
              <a:rPr lang="en-US" dirty="0">
                <a:solidFill>
                  <a:srgbClr val="0070C0"/>
                </a:solidFill>
                <a:latin typeface="Consolas" panose="020B0609020204030204" pitchFamily="49" charset="0"/>
                <a:cs typeface="Arial" panose="020B0604020202020204" pitchFamily="34" charset="0"/>
              </a:rPr>
              <a:t>ON COMMIT PRESERVE ROWS</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alter table</a:t>
            </a:r>
            <a:endParaRPr lang="en-US" dirty="0"/>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a:t>account lock/unlock</a:t>
            </a:r>
          </a:p>
        </p:txBody>
      </p:sp>
      <p:sp>
        <p:nvSpPr>
          <p:cNvPr id="3" name="Rectangle 2"/>
          <p:cNvSpPr/>
          <p:nvPr/>
        </p:nvSpPr>
        <p:spPr>
          <a:xfrm>
            <a:off x="76200" y="32004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1173857743"/>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account lock /unlock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t>To </a:t>
            </a:r>
            <a:r>
              <a:rPr lang="en-US" dirty="0" smtClean="0"/>
              <a:t>lock/unlock</a:t>
            </a:r>
            <a:r>
              <a:rPr lang="en-US" dirty="0"/>
              <a:t> an Oracle user account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46512" y="1905000"/>
            <a:ext cx="90678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ALTER USER </a:t>
            </a:r>
            <a:r>
              <a:rPr lang="en-US" dirty="0" smtClean="0">
                <a:solidFill>
                  <a:srgbClr val="0070C0"/>
                </a:solidFill>
                <a:latin typeface="Consolas" panose="020B0609020204030204" pitchFamily="49" charset="0"/>
                <a:cs typeface="Arial" panose="020B0604020202020204" pitchFamily="34" charset="0"/>
              </a:rPr>
              <a:t>user_name </a:t>
            </a:r>
            <a:r>
              <a:rPr lang="en-US" dirty="0">
                <a:solidFill>
                  <a:srgbClr val="0070C0"/>
                </a:solidFill>
                <a:latin typeface="Consolas" panose="020B0609020204030204" pitchFamily="49" charset="0"/>
                <a:cs typeface="Arial" panose="020B0604020202020204" pitchFamily="34" charset="0"/>
              </a:rPr>
              <a:t>{ PASSWORD EXPIRE | ACCOUNT { LOCK | UNLOCK }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97971" y="2694801"/>
            <a:ext cx="4572000" cy="769441"/>
          </a:xfrm>
          <a:prstGeom prst="rect">
            <a:avLst/>
          </a:prstGeom>
        </p:spPr>
        <p:txBody>
          <a:bodyPr>
            <a:spAutoFit/>
          </a:bodyPr>
          <a:lstStyle/>
          <a:p>
            <a:r>
              <a:rPr lang="en-US" sz="2200" dirty="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user</a:t>
            </a:r>
            <a:r>
              <a:rPr lang="en-US" sz="2200" dirty="0" smtClean="0">
                <a:latin typeface="Calibri" panose="020F0502020204030204" pitchFamily="34" charset="0"/>
                <a:cs typeface="Calibri" panose="020F0502020204030204" pitchFamily="34" charset="0"/>
              </a:rPr>
              <a:t> u1 </a:t>
            </a:r>
            <a:r>
              <a:rPr lang="en-US" sz="2200" dirty="0">
                <a:solidFill>
                  <a:srgbClr val="FC6F0D"/>
                </a:solidFill>
                <a:latin typeface="Calibri" panose="020F0502020204030204" pitchFamily="34" charset="0"/>
                <a:cs typeface="Calibri" panose="020F0502020204030204" pitchFamily="34" charset="0"/>
              </a:rPr>
              <a:t>account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lock</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user</a:t>
            </a:r>
            <a:r>
              <a:rPr lang="en-US" sz="2200" dirty="0" smtClean="0">
                <a:latin typeface="Calibri" panose="020F0502020204030204" pitchFamily="34" charset="0"/>
                <a:cs typeface="Calibri" panose="020F0502020204030204" pitchFamily="34" charset="0"/>
              </a:rPr>
              <a:t> u1 </a:t>
            </a:r>
            <a:r>
              <a:rPr lang="en-US" sz="2200" dirty="0">
                <a:solidFill>
                  <a:srgbClr val="FC6F0D"/>
                </a:solidFill>
                <a:latin typeface="Calibri" panose="020F0502020204030204" pitchFamily="34" charset="0"/>
                <a:cs typeface="Calibri" panose="020F0502020204030204" pitchFamily="34" charset="0"/>
              </a:rPr>
              <a:t>account</a:t>
            </a:r>
            <a:r>
              <a:rPr lang="en-US" sz="2200" dirty="0" smtClean="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unlock</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2018930"/>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drop table</a:t>
            </a:r>
            <a:endParaRPr lang="en-US" dirty="0"/>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41148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
        <p:nvSpPr>
          <p:cNvPr id="3" name="Rectangle 2"/>
          <p:cNvSpPr/>
          <p:nvPr/>
        </p:nvSpPr>
        <p:spPr>
          <a:xfrm>
            <a:off x="152400" y="1737956"/>
            <a:ext cx="4572000" cy="923330"/>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DROP TABLE [ schema. ]table</a:t>
            </a:r>
          </a:p>
          <a:p>
            <a:r>
              <a:rPr lang="en-US" i="1" dirty="0">
                <a:solidFill>
                  <a:srgbClr val="FCF75E"/>
                </a:solidFill>
                <a:latin typeface="Arial" pitchFamily="34" charset="0"/>
                <a:cs typeface="Arial" pitchFamily="34" charset="0"/>
              </a:rPr>
              <a:t>   [ CASCADE CONSTRAINTS ]</a:t>
            </a:r>
          </a:p>
          <a:p>
            <a:r>
              <a:rPr lang="en-US" i="1" dirty="0">
                <a:solidFill>
                  <a:srgbClr val="FCF75E"/>
                </a:solidFill>
                <a:latin typeface="Arial" pitchFamily="34" charset="0"/>
                <a:cs typeface="Arial" pitchFamily="34" charset="0"/>
              </a:rPr>
              <a:t>   [ PURGE ] ;</a:t>
            </a: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truncate table</a:t>
            </a:r>
            <a:endParaRPr lang="en-US" dirty="0"/>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truncate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rename table</a:t>
            </a:r>
            <a:endParaRPr lang="en-US" dirty="0"/>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constraints</a:t>
            </a:r>
            <a:endParaRPr lang="en-US" dirty="0"/>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5146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primary key constraint</a:t>
            </a:r>
            <a:endParaRPr lang="en-US" dirty="0"/>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constraints – primary key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composite key</a:t>
            </a:r>
            <a:endParaRPr lang="en-IN" dirty="0"/>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unique key constraint</a:t>
            </a:r>
            <a:endParaRPr lang="en-US" dirty="0"/>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819400"/>
            <a:ext cx="8839200" cy="762000"/>
          </a:xfrm>
          <a:prstGeom prst="rect">
            <a:avLst/>
          </a:prstGeom>
        </p:spPr>
        <p:txBody>
          <a:bodyPr>
            <a:normAutofit lnSpcReduction="10000"/>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foreign key</a:t>
            </a:r>
            <a:endParaRPr lang="en-US" dirty="0"/>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check constraint</a:t>
            </a:r>
            <a:endParaRPr lang="en-US" dirty="0"/>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rmAutofit fontScale="92500" lnSpcReduction="20000"/>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views</a:t>
            </a:r>
            <a:endParaRPr lang="en-US" dirty="0"/>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alter / drop view</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index</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 index</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lock / unlock</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154984"/>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a:t>
            </a:r>
            <a:r>
              <a:rPr lang="en-IN" sz="2200" dirty="0" smtClean="0">
                <a:solidFill>
                  <a:srgbClr val="92D050"/>
                </a:solidFill>
                <a:latin typeface="Calibri" panose="020F0502020204030204" pitchFamily="34" charset="0"/>
                <a:cs typeface="Calibri" panose="020F0502020204030204" pitchFamily="34" charset="0"/>
              </a:rPr>
              <a:t> by saleel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solidFill>
                  <a:srgbClr val="C00000"/>
                </a:solidFill>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solidFill>
                  <a:srgbClr val="C00000"/>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a:solidFill>
                  <a:srgbClr val="006C86"/>
                </a:solidFill>
                <a:latin typeface="Calibri" panose="020F0502020204030204" pitchFamily="34" charset="0"/>
                <a:cs typeface="Calibri" panose="020F0502020204030204" pitchFamily="34" charset="0"/>
              </a:rPr>
              <a:t>select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 </a:t>
            </a:r>
            <a:r>
              <a:rPr lang="en-IN" sz="2200" dirty="0">
                <a:solidFill>
                  <a:srgbClr val="006C86"/>
                </a:solidFill>
                <a:latin typeface="Calibri" panose="020F0502020204030204" pitchFamily="34"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 </a:t>
            </a:r>
            <a:r>
              <a:rPr lang="en-IN" sz="2200" dirty="0">
                <a:solidFill>
                  <a:srgbClr val="92D050"/>
                </a:solidFill>
                <a:latin typeface="Calibri" panose="020F0502020204030204" pitchFamily="34" charset="0"/>
                <a:cs typeface="Calibri" panose="020F0502020204030204" pitchFamily="34" charset="0"/>
              </a:rPr>
              <a:t>This is the test </a:t>
            </a:r>
            <a:r>
              <a:rPr lang="en-IN" sz="2200" dirty="0" smtClean="0">
                <a:solidFill>
                  <a:srgbClr val="92D050"/>
                </a:solidFill>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r>
              <a:rPr lang="en-IN" sz="22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2" name="Rectangle 1"/>
          <p:cNvSpPr/>
          <p:nvPr/>
        </p:nvSpPr>
        <p:spPr>
          <a:xfrm>
            <a:off x="76200" y="76200"/>
            <a:ext cx="2363147" cy="400110"/>
          </a:xfrm>
          <a:prstGeom prst="rect">
            <a:avLst/>
          </a:prstGeom>
          <a:solidFill>
            <a:schemeClr val="accent4">
              <a:lumMod val="75000"/>
            </a:schemeClr>
          </a:solidFill>
        </p:spPr>
        <p:txBody>
          <a:bodyPr wrap="none">
            <a:spAutoFit/>
          </a:bodyPr>
          <a:lstStyle/>
          <a:p>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000"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000" i="1" dirty="0">
              <a:solidFill>
                <a:srgbClr val="FFFF00"/>
              </a:solidFill>
              <a:latin typeface="Arial" panose="020B0604020202020204" pitchFamily="34" charset="0"/>
              <a:cs typeface="Arial" panose="020B0604020202020204" pitchFamily="34" charset="0"/>
            </a:endParaRPr>
          </a:p>
        </p:txBody>
      </p:sp>
      <p:grpSp>
        <p:nvGrpSpPr>
          <p:cNvPr id="6" name="Group 5"/>
          <p:cNvGrpSpPr/>
          <p:nvPr/>
        </p:nvGrpSpPr>
        <p:grpSpPr>
          <a:xfrm>
            <a:off x="155575" y="609600"/>
            <a:ext cx="8836026" cy="1615827"/>
            <a:chOff x="155575" y="609600"/>
            <a:chExt cx="8836026" cy="1615827"/>
          </a:xfrm>
        </p:grpSpPr>
        <p:sp>
          <p:nvSpPr>
            <p:cNvPr id="4" name="Rectangle 3"/>
            <p:cNvSpPr/>
            <p:nvPr/>
          </p:nvSpPr>
          <p:spPr>
            <a:xfrm>
              <a:off x="155575" y="609600"/>
              <a:ext cx="8836026" cy="161582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a:t>
              </a:r>
              <a:r>
                <a:rPr lang="en-IN" sz="2200" dirty="0" smtClean="0">
                  <a:solidFill>
                    <a:srgbClr val="006C86"/>
                  </a:solidFill>
                  <a:latin typeface="Calibri" panose="020F0502020204030204" pitchFamily="34" charset="0"/>
                  <a:cs typeface="Calibri" panose="020F0502020204030204" pitchFamily="34" charset="0"/>
                </a:rPr>
                <a:t>sqlplus</a:t>
              </a:r>
            </a:p>
            <a:p>
              <a:pPr marL="342900" indent="-342900">
                <a:lnSpc>
                  <a:spcPct val="150000"/>
                </a:lnSpc>
                <a:buFont typeface="Wingdings" panose="05000000000000000000" pitchFamily="2" charset="2"/>
                <a:buChar char="§"/>
              </a:pPr>
              <a:r>
                <a:rPr lang="en-IN" sz="2200" dirty="0" smtClean="0">
                  <a:solidFill>
                    <a:srgbClr val="006C86"/>
                  </a:solidFill>
                  <a:latin typeface="Calibri" panose="020F0502020204030204" pitchFamily="34" charset="0"/>
                  <a:cs typeface="Calibri" panose="020F0502020204030204" pitchFamily="34" charset="0"/>
                </a:rPr>
                <a:t>C</a:t>
              </a:r>
              <a:r>
                <a:rPr lang="en-IN" sz="2200" dirty="0">
                  <a:solidFill>
                    <a:srgbClr val="006C86"/>
                  </a:solidFill>
                  <a:latin typeface="Calibri" panose="020F0502020204030204" pitchFamily="34" charset="0"/>
                  <a:cs typeface="Calibri" panose="020F0502020204030204" pitchFamily="34" charset="0"/>
                </a:rPr>
                <a:t>:\&gt; sqlplus c##</a:t>
              </a:r>
              <a:r>
                <a:rPr lang="en-IN" sz="2200" dirty="0" smtClean="0">
                  <a:solidFill>
                    <a:srgbClr val="006C86"/>
                  </a:solidFill>
                  <a:latin typeface="Calibri" panose="020F0502020204030204" pitchFamily="34" charset="0"/>
                  <a:cs typeface="Calibri" panose="020F0502020204030204" pitchFamily="34" charset="0"/>
                </a:rPr>
                <a:t>saleel</a:t>
              </a:r>
            </a:p>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sqlplus c##</a:t>
              </a:r>
              <a:r>
                <a:rPr lang="en-IN" sz="2200" dirty="0" smtClean="0">
                  <a:solidFill>
                    <a:srgbClr val="006C86"/>
                  </a:solidFill>
                  <a:latin typeface="Calibri" panose="020F0502020204030204" pitchFamily="34" charset="0"/>
                  <a:cs typeface="Calibri" panose="020F0502020204030204" pitchFamily="34" charset="0"/>
                </a:rPr>
                <a:t>saleel/saleel@orcl</a:t>
              </a:r>
              <a:endParaRPr lang="en-IN" sz="2200" dirty="0">
                <a:solidFill>
                  <a:srgbClr val="006C86"/>
                </a:solidFill>
                <a:latin typeface="Calibri" panose="020F0502020204030204" pitchFamily="34" charset="0"/>
                <a:cs typeface="Calibri" panose="020F0502020204030204" pitchFamily="34" charset="0"/>
              </a:endParaRPr>
            </a:p>
          </p:txBody>
        </p:sp>
        <p:sp>
          <p:nvSpPr>
            <p:cNvPr id="38" name="Rectangle 37"/>
            <p:cNvSpPr/>
            <p:nvPr/>
          </p:nvSpPr>
          <p:spPr>
            <a:xfrm>
              <a:off x="1905000" y="75111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4419600" y="17199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2971800" y="1219200"/>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grpSp>
      <p:pic>
        <p:nvPicPr>
          <p:cNvPr id="5" name="Picture 4"/>
          <p:cNvPicPr>
            <a:picLocks noChangeAspect="1"/>
          </p:cNvPicPr>
          <p:nvPr/>
        </p:nvPicPr>
        <p:blipFill>
          <a:blip r:embed="rId2"/>
          <a:stretch>
            <a:fillRect/>
          </a:stretch>
        </p:blipFill>
        <p:spPr>
          <a:xfrm>
            <a:off x="155575" y="2197801"/>
            <a:ext cx="8836025" cy="4294689"/>
          </a:xfrm>
          <a:prstGeom prst="rect">
            <a:avLst/>
          </a:prstGeom>
        </p:spPr>
      </p:pic>
      <p:sp>
        <p:nvSpPr>
          <p:cNvPr id="3" name="Rectangle 2"/>
          <p:cNvSpPr/>
          <p:nvPr/>
        </p:nvSpPr>
        <p:spPr>
          <a:xfrm>
            <a:off x="4800600" y="160338"/>
            <a:ext cx="3121432" cy="369332"/>
          </a:xfrm>
          <a:prstGeom prst="rect">
            <a:avLst/>
          </a:prstGeom>
        </p:spPr>
        <p:txBody>
          <a:bodyPr wrap="none">
            <a:spAutoFit/>
          </a:bodyPr>
          <a:lstStyle/>
          <a:p>
            <a:r>
              <a:rPr lang="en-US" dirty="0">
                <a:solidFill>
                  <a:srgbClr val="FF1C00"/>
                </a:solidFill>
                <a:latin typeface="arial" panose="020B0604020202020204" pitchFamily="34" charset="0"/>
              </a:rPr>
              <a:t>SYS/password AS SYSDBA.</a:t>
            </a:r>
            <a:endParaRPr lang="en-US" dirty="0">
              <a:solidFill>
                <a:srgbClr val="FF1C00"/>
              </a:solidFill>
            </a:endParaRPr>
          </a:p>
        </p:txBody>
      </p:sp>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connect and disconnect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2875956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connect and disconnect</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5115503" cy="400110"/>
          </a:xfrm>
          <a:prstGeom prst="rect">
            <a:avLst/>
          </a:prstGeom>
        </p:spPr>
        <p:txBody>
          <a:bodyPr wrap="none">
            <a:spAutoFit/>
          </a:bodyPr>
          <a:lstStyle/>
          <a:p>
            <a:r>
              <a:rPr lang="en-IN" sz="2000" dirty="0">
                <a:solidFill>
                  <a:srgbClr val="BAB294"/>
                </a:solidFill>
              </a:rPr>
              <a:t>username[/password] [@connect_identifier]</a:t>
            </a:r>
          </a:p>
        </p:txBody>
      </p:sp>
      <p:sp>
        <p:nvSpPr>
          <p:cNvPr id="10" name="Rectangle 9"/>
          <p:cNvSpPr/>
          <p:nvPr/>
        </p:nvSpPr>
        <p:spPr>
          <a:xfrm>
            <a:off x="457200" y="2000310"/>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connect </a:t>
            </a:r>
            <a:r>
              <a:rPr lang="en-IN" sz="2200" dirty="0" smtClean="0">
                <a:solidFill>
                  <a:srgbClr val="BAB294"/>
                </a:solidFill>
                <a:latin typeface="Calibri" panose="020F0502020204030204" pitchFamily="34" charset="0"/>
                <a:cs typeface="Calibri" panose="020F0502020204030204" pitchFamily="34" charset="0"/>
              </a:rPr>
              <a:t>user_name/password@connect_identifier</a:t>
            </a:r>
            <a:endParaRPr lang="en-IN" sz="2200" dirty="0">
              <a:solidFill>
                <a:srgbClr val="BAB294"/>
              </a:solidFill>
              <a:latin typeface="Calibri" panose="020F0502020204030204" pitchFamily="34" charset="0"/>
              <a:cs typeface="Calibri" panose="020F0502020204030204" pitchFamily="34" charset="0"/>
            </a:endParaRPr>
          </a:p>
        </p:txBody>
      </p:sp>
      <p:sp>
        <p:nvSpPr>
          <p:cNvPr id="7" name="Rectangle 6"/>
          <p:cNvSpPr/>
          <p:nvPr/>
        </p:nvSpPr>
        <p:spPr>
          <a:xfrm>
            <a:off x="457200" y="2659797"/>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connect </a:t>
            </a:r>
            <a:r>
              <a:rPr lang="en-IN" sz="2200" dirty="0" smtClean="0">
                <a:solidFill>
                  <a:srgbClr val="FC6F0D"/>
                </a:solidFill>
                <a:latin typeface="Calibri" panose="020F0502020204030204" pitchFamily="34" charset="0"/>
                <a:cs typeface="Calibri" panose="020F0502020204030204" pitchFamily="34" charset="0"/>
              </a:rPr>
              <a:t>c##saleel</a:t>
            </a:r>
            <a:r>
              <a:rPr lang="en-IN" sz="2200" dirty="0" smtClean="0">
                <a:solidFill>
                  <a:srgbClr val="BAB294"/>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saleel</a:t>
            </a:r>
            <a:r>
              <a:rPr lang="en-IN" sz="2200" dirty="0" smtClean="0">
                <a:solidFill>
                  <a:srgbClr val="BAB294"/>
                </a:solidFill>
                <a:latin typeface="Calibri" panose="020F0502020204030204" pitchFamily="34" charset="0"/>
                <a:cs typeface="Calibri" panose="020F0502020204030204" pitchFamily="34" charset="0"/>
              </a:rPr>
              <a:t>@</a:t>
            </a:r>
            <a:r>
              <a:rPr lang="en-IN" sz="2200" dirty="0" smtClean="0">
                <a:solidFill>
                  <a:srgbClr val="FFC000"/>
                </a:solidFill>
                <a:latin typeface="Calibri" panose="020F0502020204030204" pitchFamily="34" charset="0"/>
                <a:cs typeface="Calibri" panose="020F0502020204030204" pitchFamily="34" charset="0"/>
              </a:rPr>
              <a:t>orcl</a:t>
            </a:r>
            <a:endParaRPr lang="en-IN" sz="2200" dirty="0">
              <a:solidFill>
                <a:srgbClr val="FFC000"/>
              </a:solidFill>
              <a:latin typeface="Calibri" panose="020F0502020204030204" pitchFamily="34" charset="0"/>
              <a:cs typeface="Calibri" panose="020F0502020204030204" pitchFamily="34" charset="0"/>
            </a:endParaRPr>
          </a:p>
        </p:txBody>
      </p:sp>
      <p:cxnSp>
        <p:nvCxnSpPr>
          <p:cNvPr id="5" name="Straight Connector 4"/>
          <p:cNvCxnSpPr/>
          <p:nvPr/>
        </p:nvCxnSpPr>
        <p:spPr>
          <a:xfrm>
            <a:off x="304800" y="3581400"/>
            <a:ext cx="85344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72142" y="3697069"/>
            <a:ext cx="8567057" cy="646331"/>
          </a:xfrm>
          <a:prstGeom prst="rect">
            <a:avLst/>
          </a:prstGeom>
        </p:spPr>
        <p:txBody>
          <a:bodyPr wrap="square">
            <a:spAutoFit/>
          </a:bodyPr>
          <a:lstStyle/>
          <a:p>
            <a:r>
              <a:rPr lang="en-US" dirty="0"/>
              <a:t>Disconnect commits pending changes to the database and logs the current username out of Oracle Database, but does not exit SQL*Plus.</a:t>
            </a:r>
          </a:p>
        </p:txBody>
      </p:sp>
      <p:sp>
        <p:nvSpPr>
          <p:cNvPr id="8" name="Rectangle 7"/>
          <p:cNvSpPr/>
          <p:nvPr/>
        </p:nvSpPr>
        <p:spPr>
          <a:xfrm>
            <a:off x="457200" y="4684931"/>
            <a:ext cx="2024913" cy="400110"/>
          </a:xfrm>
          <a:prstGeom prst="rect">
            <a:avLst/>
          </a:prstGeom>
        </p:spPr>
        <p:txBody>
          <a:bodyPr wrap="none">
            <a:spAutoFit/>
          </a:bodyPr>
          <a:lstStyle/>
          <a:p>
            <a:r>
              <a:rPr lang="en-US" sz="2000" dirty="0">
                <a:solidFill>
                  <a:srgbClr val="BAB294"/>
                </a:solidFill>
              </a:rPr>
              <a:t>DISC[ONNECT]</a:t>
            </a:r>
          </a:p>
        </p:txBody>
      </p:sp>
      <p:sp>
        <p:nvSpPr>
          <p:cNvPr id="11" name="Rectangle 10"/>
          <p:cNvSpPr/>
          <p:nvPr/>
        </p:nvSpPr>
        <p:spPr>
          <a:xfrm>
            <a:off x="457200" y="5211128"/>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disconnect</a:t>
            </a:r>
            <a:endParaRPr lang="en-IN" sz="2200" dirty="0">
              <a:solidFill>
                <a:srgbClr val="FFC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825471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show user</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2665162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user</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1353256" cy="400110"/>
          </a:xfrm>
          <a:prstGeom prst="rect">
            <a:avLst/>
          </a:prstGeom>
        </p:spPr>
        <p:txBody>
          <a:bodyPr wrap="none">
            <a:spAutoFit/>
          </a:bodyPr>
          <a:lstStyle/>
          <a:p>
            <a:r>
              <a:rPr lang="en-IN" sz="2000" dirty="0" smtClean="0">
                <a:solidFill>
                  <a:srgbClr val="BAB294"/>
                </a:solidFill>
              </a:rPr>
              <a:t>show user</a:t>
            </a:r>
            <a:endParaRPr lang="en-IN" sz="2000" dirty="0">
              <a:solidFill>
                <a:srgbClr val="BAB294"/>
              </a:solidFill>
            </a:endParaRPr>
          </a:p>
        </p:txBody>
      </p:sp>
      <p:sp>
        <p:nvSpPr>
          <p:cNvPr id="10" name="Rectangle 9"/>
          <p:cNvSpPr/>
          <p:nvPr/>
        </p:nvSpPr>
        <p:spPr>
          <a:xfrm>
            <a:off x="457200" y="1874282"/>
            <a:ext cx="8229600" cy="1563377"/>
          </a:xfrm>
          <a:prstGeom prst="rect">
            <a:avLst/>
          </a:prstGeom>
        </p:spPr>
        <p:txBody>
          <a:bodyPr wrap="square">
            <a:spAutoFit/>
          </a:bodyPr>
          <a:lstStyle/>
          <a:p>
            <a:pPr>
              <a:lnSpc>
                <a:spcPct val="150000"/>
              </a:lnSpc>
            </a:pPr>
            <a:r>
              <a:rPr lang="en-IN" sz="2200" dirty="0" smtClean="0">
                <a:solidFill>
                  <a:srgbClr val="006C86"/>
                </a:solidFill>
                <a:latin typeface="Calibri" panose="020F0502020204030204" pitchFamily="34" charset="0"/>
                <a:cs typeface="Calibri" panose="020F0502020204030204" pitchFamily="34" charset="0"/>
              </a:rPr>
              <a:t>show </a:t>
            </a:r>
            <a:r>
              <a:rPr lang="en-IN" sz="2200" dirty="0" smtClean="0">
                <a:solidFill>
                  <a:schemeClr val="accent4">
                    <a:lumMod val="50000"/>
                  </a:schemeClr>
                </a:solidFill>
                <a:latin typeface="Calibri" panose="020F0502020204030204" pitchFamily="34" charset="0"/>
                <a:cs typeface="Calibri" panose="020F0502020204030204" pitchFamily="34" charset="0"/>
              </a:rPr>
              <a:t>user</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user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ora_login_user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4800600" y="82629"/>
            <a:ext cx="4191000" cy="923330"/>
          </a:xfrm>
          <a:prstGeom prst="rect">
            <a:avLst/>
          </a:prstGeom>
          <a:solidFill>
            <a:schemeClr val="accent6">
              <a:lumMod val="75000"/>
            </a:schemeClr>
          </a:solidFill>
        </p:spPr>
        <p:txBody>
          <a:bodyPr wrap="square">
            <a:spAutoFit/>
          </a:bodyPr>
          <a:lstStyle/>
          <a:p>
            <a:r>
              <a:rPr lang="en-US" dirty="0">
                <a:solidFill>
                  <a:schemeClr val="accent6">
                    <a:lumMod val="20000"/>
                    <a:lumOff val="80000"/>
                  </a:schemeClr>
                </a:solidFill>
              </a:rPr>
              <a:t>When you do a DESCRIBE, VARCHAR columns are returned with a type of VARCHAR2.</a:t>
            </a:r>
          </a:p>
        </p:txBody>
      </p:sp>
      <p:sp>
        <p:nvSpPr>
          <p:cNvPr id="6" name="Rectangle 5"/>
          <p:cNvSpPr/>
          <p:nvPr/>
        </p:nvSpPr>
        <p:spPr>
          <a:xfrm>
            <a:off x="457200" y="82629"/>
            <a:ext cx="2743200" cy="461665"/>
          </a:xfrm>
          <a:prstGeom prst="rect">
            <a:avLst/>
          </a:prstGeom>
        </p:spPr>
        <p:txBody>
          <a:bodyPr wrap="square">
            <a:spAutoFit/>
          </a:bodyPr>
          <a:lstStyle/>
          <a:p>
            <a:r>
              <a:rPr lang="en-IN" sz="2400" dirty="0">
                <a:solidFill>
                  <a:srgbClr val="C74C49"/>
                </a:solidFill>
                <a:latin typeface="Calibri" panose="020F0502020204030204" pitchFamily="34" charset="0"/>
                <a:cs typeface="Calibri" panose="020F0502020204030204" pitchFamily="34" charset="0"/>
              </a:rPr>
              <a:t>SHOW </a:t>
            </a:r>
            <a:r>
              <a:rPr lang="en-IN" sz="2400" dirty="0" smtClean="0">
                <a:solidFill>
                  <a:srgbClr val="A67F59"/>
                </a:solidFill>
                <a:latin typeface="Calibri" panose="020F0502020204030204" pitchFamily="34" charset="0"/>
                <a:cs typeface="Calibri" panose="020F0502020204030204" pitchFamily="34" charset="0"/>
              </a:rPr>
              <a:t>USER</a:t>
            </a:r>
            <a:endParaRPr lang="en-IN" sz="2400" dirty="0">
              <a:solidFill>
                <a:srgbClr val="A67F5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168709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200400"/>
            <a:ext cx="88265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Lists the column definitions for the specified </a:t>
            </a:r>
            <a:r>
              <a:rPr lang="en-IN" sz="2200" b="1" i="1" dirty="0">
                <a:latin typeface="Segoe UI Light" panose="020B0502040204020203" pitchFamily="34" charset="0"/>
                <a:ea typeface="Calibri" panose="020F0502020204030204" pitchFamily="34" charset="0"/>
                <a:cs typeface="Segoe UI Light" panose="020B0502040204020203" pitchFamily="34" charset="0"/>
              </a:rPr>
              <a:t>table, view, materialized view,  type</a:t>
            </a:r>
            <a:r>
              <a:rPr lang="en-IN" sz="2200" dirty="0">
                <a:latin typeface="Segoe UI Light" panose="020B0502040204020203" pitchFamily="34" charset="0"/>
                <a:ea typeface="Calibri" panose="020F0502020204030204" pitchFamily="34" charset="0"/>
                <a:cs typeface="Segoe UI Light" panose="020B0502040204020203" pitchFamily="34" charset="0"/>
              </a:rPr>
              <a:t> or </a:t>
            </a:r>
            <a:r>
              <a:rPr lang="en-IN" sz="2200" b="1" i="1" dirty="0">
                <a:latin typeface="Segoe UI Light" panose="020B0502040204020203" pitchFamily="34" charset="0"/>
                <a:ea typeface="Calibri" panose="020F0502020204030204" pitchFamily="34" charset="0"/>
                <a:cs typeface="Segoe UI Light" panose="020B0502040204020203" pitchFamily="34" charset="0"/>
              </a:rPr>
              <a:t>synonym</a:t>
            </a:r>
            <a:r>
              <a:rPr lang="en-IN" sz="2200" dirty="0">
                <a:latin typeface="Segoe UI Light" panose="020B0502040204020203" pitchFamily="34" charset="0"/>
                <a:ea typeface="Calibri" panose="020F0502020204030204" pitchFamily="34" charset="0"/>
                <a:cs typeface="Segoe UI Light" panose="020B0502040204020203" pitchFamily="34" charset="0"/>
              </a:rPr>
              <a:t>, or the specifications for the specified </a:t>
            </a:r>
            <a:r>
              <a:rPr lang="en-IN" sz="2200" b="1" i="1" dirty="0">
                <a:latin typeface="Segoe UI Light" panose="020B0502040204020203" pitchFamily="34" charset="0"/>
                <a:ea typeface="Calibri" panose="020F0502020204030204" pitchFamily="34" charset="0"/>
                <a:cs typeface="Segoe UI Light" panose="020B0502040204020203" pitchFamily="34" charset="0"/>
              </a:rPr>
              <a:t>function</a:t>
            </a:r>
            <a:r>
              <a:rPr lang="en-IN" sz="2200" dirty="0">
                <a:latin typeface="Segoe UI Light" panose="020B0502040204020203" pitchFamily="34" charset="0"/>
                <a:ea typeface="Calibri" panose="020F0502020204030204" pitchFamily="34" charset="0"/>
                <a:cs typeface="Segoe UI Light" panose="020B0502040204020203" pitchFamily="34" charset="0"/>
              </a:rPr>
              <a:t>,  </a:t>
            </a:r>
            <a:r>
              <a:rPr lang="en-IN" sz="2200" b="1" i="1" dirty="0">
                <a:latin typeface="Segoe UI Light" panose="020B0502040204020203" pitchFamily="34" charset="0"/>
                <a:ea typeface="Calibri" panose="020F0502020204030204" pitchFamily="34" charset="0"/>
                <a:cs typeface="Segoe UI Light" panose="020B0502040204020203" pitchFamily="34" charset="0"/>
              </a:rPr>
              <a:t>procedure</a:t>
            </a:r>
            <a:r>
              <a:rPr lang="en-IN" sz="2200" dirty="0">
                <a:latin typeface="Segoe UI Light" panose="020B0502040204020203" pitchFamily="34" charset="0"/>
                <a:ea typeface="Calibri" panose="020F0502020204030204" pitchFamily="34" charset="0"/>
                <a:cs typeface="Segoe UI Light" panose="020B0502040204020203" pitchFamily="34" charset="0"/>
              </a:rPr>
              <a:t>  or </a:t>
            </a:r>
            <a:r>
              <a:rPr lang="en-IN" sz="2200" b="1" i="1" dirty="0">
                <a:latin typeface="Segoe UI Light" panose="020B0502040204020203" pitchFamily="34" charset="0"/>
                <a:ea typeface="Calibri" panose="020F0502020204030204" pitchFamily="34" charset="0"/>
                <a:cs typeface="Segoe UI Light" panose="020B0502040204020203" pitchFamily="34" charset="0"/>
              </a:rPr>
              <a:t>package</a:t>
            </a:r>
            <a:r>
              <a:rPr lang="en-IN"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8229600"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table_name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materialized_view_name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procedure_name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function_name</a:t>
            </a:r>
          </a:p>
        </p:txBody>
      </p:sp>
      <p:sp>
        <p:nvSpPr>
          <p:cNvPr id="3" name="Rectangle 2"/>
          <p:cNvSpPr/>
          <p:nvPr/>
        </p:nvSpPr>
        <p:spPr>
          <a:xfrm>
            <a:off x="4800600" y="82629"/>
            <a:ext cx="4191000" cy="923330"/>
          </a:xfrm>
          <a:prstGeom prst="rect">
            <a:avLst/>
          </a:prstGeom>
          <a:solidFill>
            <a:schemeClr val="accent6">
              <a:lumMod val="75000"/>
            </a:schemeClr>
          </a:solidFill>
        </p:spPr>
        <p:txBody>
          <a:bodyPr wrap="square">
            <a:spAutoFit/>
          </a:bodyPr>
          <a:lstStyle/>
          <a:p>
            <a:r>
              <a:rPr lang="en-US" dirty="0">
                <a:solidFill>
                  <a:schemeClr val="accent6">
                    <a:lumMod val="20000"/>
                    <a:lumOff val="80000"/>
                  </a:schemeClr>
                </a:solidFill>
              </a:rPr>
              <a:t>When you do a DESCRIBE, VARCHAR columns are returned with a type of VARCHAR2.</a:t>
            </a:r>
          </a:p>
        </p:txBody>
      </p:sp>
      <p:sp>
        <p:nvSpPr>
          <p:cNvPr id="6" name="Rectangle 5"/>
          <p:cNvSpPr/>
          <p:nvPr/>
        </p:nvSpPr>
        <p:spPr>
          <a:xfrm>
            <a:off x="457200" y="82629"/>
            <a:ext cx="2743200" cy="461665"/>
          </a:xfrm>
          <a:prstGeom prst="rect">
            <a:avLst/>
          </a:prstGeom>
        </p:spPr>
        <p:txBody>
          <a:bodyPr wrap="square">
            <a:spAutoFit/>
          </a:bodyPr>
          <a:lstStyle/>
          <a:p>
            <a:r>
              <a:rPr lang="en-IN" sz="2400" dirty="0">
                <a:solidFill>
                  <a:srgbClr val="C74C49"/>
                </a:solidFill>
                <a:latin typeface="Calibri" panose="020F0502020204030204" pitchFamily="34" charset="0"/>
                <a:cs typeface="Calibri" panose="020F0502020204030204" pitchFamily="34" charset="0"/>
              </a:rPr>
              <a:t>SHOW </a:t>
            </a:r>
            <a:r>
              <a:rPr lang="en-IN" sz="2400" dirty="0" smtClean="0">
                <a:solidFill>
                  <a:srgbClr val="A67F59"/>
                </a:solidFill>
                <a:latin typeface="Calibri" panose="020F0502020204030204" pitchFamily="34" charset="0"/>
                <a:cs typeface="Calibri" panose="020F0502020204030204" pitchFamily="34" charset="0"/>
              </a:rPr>
              <a:t>DESCRIBE</a:t>
            </a:r>
            <a:endParaRPr lang="en-IN" sz="2400" dirty="0">
              <a:solidFill>
                <a:srgbClr val="A67F5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03483"/>
            <a:ext cx="3276600" cy="533400"/>
          </a:xfrm>
        </p:spPr>
        <p:txBody>
          <a:bodyPr>
            <a:normAutofit fontScale="90000"/>
          </a:bodyPr>
          <a:lstStyle/>
          <a:p>
            <a:pPr lvl="0">
              <a:spcBef>
                <a:spcPts val="700"/>
              </a:spcBef>
              <a:buClr>
                <a:schemeClr val="accent2"/>
              </a:buClr>
              <a:buSzPct val="60000"/>
              <a:defRPr/>
            </a:pPr>
            <a:r>
              <a:rPr lang="en-IN" sz="3600" b="1" dirty="0">
                <a:solidFill>
                  <a:srgbClr val="BAB294"/>
                </a:solidFill>
                <a:latin typeface="Arial" pitchFamily="34" charset="0"/>
                <a:cs typeface="Arial" pitchFamily="34" charset="0"/>
              </a:rPr>
              <a:t>SET</a:t>
            </a:r>
            <a:r>
              <a:rPr lang="en-IN" b="1" dirty="0" smtClean="0">
                <a:latin typeface="Arial" pitchFamily="34" charset="0"/>
                <a:cs typeface="Arial" pitchFamily="34" charset="0"/>
              </a:rPr>
              <a:t> </a:t>
            </a:r>
            <a:r>
              <a:rPr lang="en-IN" sz="3600" b="1" dirty="0">
                <a:solidFill>
                  <a:srgbClr val="BAB294"/>
                </a:solidFill>
                <a:latin typeface="Arial" pitchFamily="34" charset="0"/>
                <a:cs typeface="Arial" pitchFamily="34" charset="0"/>
              </a:rPr>
              <a:t>and</a:t>
            </a:r>
            <a:r>
              <a:rPr lang="en-IN" b="1" dirty="0" smtClean="0">
                <a:latin typeface="Arial" pitchFamily="34" charset="0"/>
                <a:cs typeface="Arial" pitchFamily="34" charset="0"/>
              </a:rPr>
              <a:t> </a:t>
            </a:r>
            <a:r>
              <a:rPr lang="en-IN" sz="3600" b="1" dirty="0">
                <a:solidFill>
                  <a:srgbClr val="BAB294"/>
                </a:solidFill>
                <a:latin typeface="Arial" pitchFamily="34" charset="0"/>
                <a:cs typeface="Arial" pitchFamily="34" charset="0"/>
              </a:rPr>
              <a:t>SHOW</a:t>
            </a:r>
          </a:p>
        </p:txBody>
      </p:sp>
      <p:sp>
        <p:nvSpPr>
          <p:cNvPr id="9" name="Rectangle 8"/>
          <p:cNvSpPr/>
          <p:nvPr/>
        </p:nvSpPr>
        <p:spPr>
          <a:xfrm>
            <a:off x="457200" y="1422737"/>
            <a:ext cx="8305800" cy="1107996"/>
          </a:xfrm>
          <a:prstGeom prst="rect">
            <a:avLst/>
          </a:prstGeom>
        </p:spPr>
        <p:txBody>
          <a:bodyPr wrap="square">
            <a:spAutoFit/>
          </a:bodyPr>
          <a:lstStyle/>
          <a:p>
            <a:r>
              <a:rPr lang="en-IN" sz="2200" dirty="0">
                <a:solidFill>
                  <a:srgbClr val="0077AA"/>
                </a:solidFill>
                <a:latin typeface="Calibri" panose="020F0502020204030204" pitchFamily="34" charset="0"/>
                <a:cs typeface="Calibri" panose="020F0502020204030204" pitchFamily="34" charset="0"/>
              </a:rPr>
              <a:t>SET</a:t>
            </a:r>
            <a:r>
              <a:rPr lang="en-IN" sz="2200" dirty="0">
                <a:latin typeface="Calibri" panose="020F0502020204030204" pitchFamily="34" charset="0"/>
                <a:cs typeface="Calibri" panose="020F0502020204030204" pitchFamily="34" charset="0"/>
              </a:rPr>
              <a:t> </a:t>
            </a:r>
            <a:r>
              <a:rPr lang="en-IN" sz="2200" dirty="0">
                <a:solidFill>
                  <a:srgbClr val="A67F59"/>
                </a:solidFill>
                <a:latin typeface="Calibri" panose="020F0502020204030204" pitchFamily="34" charset="0"/>
                <a:cs typeface="Calibri" panose="020F0502020204030204" pitchFamily="34" charset="0"/>
              </a:rPr>
              <a:t>system_variable</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value</a:t>
            </a:r>
          </a:p>
          <a:p>
            <a:endParaRPr lang="en-IN" sz="2200" dirty="0">
              <a:latin typeface="Calibri" panose="020F0502020204030204" pitchFamily="34" charset="0"/>
              <a:cs typeface="Calibri" panose="020F0502020204030204" pitchFamily="34" charset="0"/>
            </a:endParaRPr>
          </a:p>
          <a:p>
            <a:r>
              <a:rPr lang="en-IN" sz="2200" dirty="0">
                <a:solidFill>
                  <a:srgbClr val="0077AA"/>
                </a:solidFill>
                <a:latin typeface="Calibri" panose="020F0502020204030204" pitchFamily="34" charset="0"/>
                <a:cs typeface="Calibri" panose="020F0502020204030204" pitchFamily="34" charset="0"/>
              </a:rPr>
              <a:t>SHO</a:t>
            </a:r>
            <a:r>
              <a:rPr lang="en-IN" sz="2200" dirty="0">
                <a:solidFill>
                  <a:srgbClr val="A67F59"/>
                </a:solidFill>
                <a:latin typeface="Calibri" panose="020F0502020204030204" pitchFamily="34" charset="0"/>
                <a:cs typeface="Calibri" panose="020F0502020204030204" pitchFamily="34" charset="0"/>
              </a:rPr>
              <a:t>[W]</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option</a:t>
            </a:r>
          </a:p>
        </p:txBody>
      </p:sp>
      <p:sp>
        <p:nvSpPr>
          <p:cNvPr id="10" name="Rectangle 9"/>
          <p:cNvSpPr/>
          <p:nvPr/>
        </p:nvSpPr>
        <p:spPr>
          <a:xfrm>
            <a:off x="3962400" y="112066"/>
            <a:ext cx="50292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SHOW </a:t>
            </a:r>
            <a:r>
              <a:rPr lang="en-IN" sz="2200" dirty="0">
                <a:solidFill>
                  <a:srgbClr val="A67F59"/>
                </a:solidFill>
                <a:latin typeface="Calibri" panose="020F0502020204030204" pitchFamily="34" charset="0"/>
                <a:cs typeface="Calibri" panose="020F0502020204030204" pitchFamily="34" charset="0"/>
              </a:rPr>
              <a:t>ALL/DESCRIBE</a:t>
            </a:r>
          </a:p>
        </p:txBody>
      </p:sp>
      <p:sp>
        <p:nvSpPr>
          <p:cNvPr id="13" name="Rectangle 12"/>
          <p:cNvSpPr/>
          <p:nvPr/>
        </p:nvSpPr>
        <p:spPr>
          <a:xfrm>
            <a:off x="457200" y="3355159"/>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SET </a:t>
            </a:r>
            <a:r>
              <a:rPr lang="en-IN" sz="2200" dirty="0" smtClean="0">
                <a:solidFill>
                  <a:srgbClr val="A67F59"/>
                </a:solidFill>
                <a:latin typeface="Calibri" panose="020F0502020204030204" pitchFamily="34" charset="0"/>
                <a:cs typeface="Calibri" panose="020F0502020204030204" pitchFamily="34" charset="0"/>
              </a:rPr>
              <a:t>DESCRIBE</a:t>
            </a:r>
            <a:r>
              <a:rPr lang="en-IN" sz="2200" dirty="0" smtClean="0">
                <a:solidFill>
                  <a:srgbClr val="C74C49"/>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DEPTH</a:t>
            </a:r>
            <a:r>
              <a:rPr lang="en-IN" sz="22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24672</TotalTime>
  <Words>26894</Words>
  <Application>Microsoft Office PowerPoint</Application>
  <PresentationFormat>On-screen Show (4:3)</PresentationFormat>
  <Paragraphs>3610</Paragraphs>
  <Slides>458</Slides>
  <Notes>10</Notes>
  <HiddenSlides>48</HiddenSlides>
  <MMClips>0</MMClips>
  <ScaleCrop>false</ScaleCrop>
  <HeadingPairs>
    <vt:vector size="6" baseType="variant">
      <vt:variant>
        <vt:lpstr>Fonts Used</vt:lpstr>
      </vt:variant>
      <vt:variant>
        <vt:i4>33</vt:i4>
      </vt:variant>
      <vt:variant>
        <vt:lpstr>Theme</vt:lpstr>
      </vt:variant>
      <vt:variant>
        <vt:i4>1</vt:i4>
      </vt:variant>
      <vt:variant>
        <vt:lpstr>Slide Titles</vt:lpstr>
      </vt:variant>
      <vt:variant>
        <vt:i4>458</vt:i4>
      </vt:variant>
    </vt:vector>
  </HeadingPairs>
  <TitlesOfParts>
    <vt:vector size="492" baseType="lpstr">
      <vt:lpstr>Microsoft JhengHei</vt:lpstr>
      <vt:lpstr>SimSun</vt:lpstr>
      <vt:lpstr>Arial</vt:lpstr>
      <vt:lpstr>Arial</vt:lpstr>
      <vt:lpstr>Arial Unicode MS</vt:lpstr>
      <vt:lpstr>Bookman Old Style</vt:lpstr>
      <vt:lpstr>Calibri</vt:lpstr>
      <vt:lpstr>Cambria</vt:lpstr>
      <vt:lpstr>Consolas</vt:lpstr>
      <vt:lpstr>Gentium Basic</vt:lpstr>
      <vt:lpstr>Georgia</vt:lpstr>
      <vt:lpstr>Gill Sans MT</vt:lpstr>
      <vt:lpstr>Gill Sans MT (Body)</vt:lpstr>
      <vt:lpstr>Helvetica</vt:lpstr>
      <vt:lpstr>Helvetica Neue</vt:lpstr>
      <vt:lpstr>inherit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connect and disconnect</vt:lpstr>
      <vt:lpstr>PowerPoint Presentation</vt:lpstr>
      <vt:lpstr>user</vt:lpstr>
      <vt:lpstr>PowerPoint Presentation</vt:lpstr>
      <vt:lpstr>describe</vt:lpstr>
      <vt:lpstr>PowerPoint Presentation</vt:lpstr>
      <vt:lpstr>SET and SHOW</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4861</cp:revision>
  <dcterms:created xsi:type="dcterms:W3CDTF">2015-10-09T06:09:34Z</dcterms:created>
  <dcterms:modified xsi:type="dcterms:W3CDTF">2018-11-27T05:13:35Z</dcterms:modified>
</cp:coreProperties>
</file>