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69"/>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159" r:id="rId38"/>
    <p:sldId id="1160" r:id="rId39"/>
    <p:sldId id="1288" r:id="rId40"/>
    <p:sldId id="1165" r:id="rId41"/>
    <p:sldId id="1166" r:id="rId42"/>
    <p:sldId id="1198" r:id="rId43"/>
    <p:sldId id="1199" r:id="rId44"/>
    <p:sldId id="1140" r:id="rId45"/>
    <p:sldId id="1141" r:id="rId46"/>
    <p:sldId id="1163" r:id="rId47"/>
    <p:sldId id="1164" r:id="rId48"/>
    <p:sldId id="1284" r:id="rId49"/>
    <p:sldId id="1285" r:id="rId50"/>
    <p:sldId id="1334" r:id="rId51"/>
    <p:sldId id="1335" r:id="rId52"/>
    <p:sldId id="1282" r:id="rId53"/>
    <p:sldId id="1283" r:id="rId54"/>
    <p:sldId id="1228" r:id="rId55"/>
    <p:sldId id="1229" r:id="rId56"/>
    <p:sldId id="1171" r:id="rId57"/>
    <p:sldId id="1172" r:id="rId58"/>
    <p:sldId id="1167" r:id="rId59"/>
    <p:sldId id="1168" r:id="rId60"/>
    <p:sldId id="1142" r:id="rId61"/>
    <p:sldId id="1143" r:id="rId62"/>
    <p:sldId id="1144" r:id="rId63"/>
    <p:sldId id="1156" r:id="rId64"/>
    <p:sldId id="1145" r:id="rId65"/>
    <p:sldId id="1146" r:id="rId66"/>
    <p:sldId id="1147" r:id="rId67"/>
    <p:sldId id="1148" r:id="rId68"/>
    <p:sldId id="1149" r:id="rId69"/>
    <p:sldId id="1150" r:id="rId70"/>
    <p:sldId id="1151" r:id="rId71"/>
    <p:sldId id="1152" r:id="rId72"/>
    <p:sldId id="1153" r:id="rId73"/>
    <p:sldId id="1226" r:id="rId74"/>
    <p:sldId id="1227" r:id="rId75"/>
    <p:sldId id="1161" r:id="rId76"/>
    <p:sldId id="1162" r:id="rId77"/>
    <p:sldId id="1154" r:id="rId78"/>
    <p:sldId id="1155" r:id="rId79"/>
    <p:sldId id="1191" r:id="rId80"/>
    <p:sldId id="1192" r:id="rId81"/>
    <p:sldId id="1179" r:id="rId82"/>
    <p:sldId id="1180" r:id="rId83"/>
    <p:sldId id="1183" r:id="rId84"/>
    <p:sldId id="1184" r:id="rId85"/>
    <p:sldId id="1332" r:id="rId86"/>
    <p:sldId id="1333" r:id="rId87"/>
    <p:sldId id="1193" r:id="rId88"/>
    <p:sldId id="1194" r:id="rId89"/>
    <p:sldId id="1223" r:id="rId90"/>
    <p:sldId id="1224" r:id="rId91"/>
    <p:sldId id="1277" r:id="rId92"/>
    <p:sldId id="1330" r:id="rId93"/>
    <p:sldId id="1328" r:id="rId94"/>
    <p:sldId id="1331" r:id="rId95"/>
    <p:sldId id="1329" r:id="rId96"/>
    <p:sldId id="1185" r:id="rId97"/>
    <p:sldId id="1186" r:id="rId98"/>
    <p:sldId id="1187" r:id="rId99"/>
    <p:sldId id="1188" r:id="rId100"/>
    <p:sldId id="1189" r:id="rId101"/>
    <p:sldId id="1190" r:id="rId102"/>
    <p:sldId id="1234" r:id="rId103"/>
    <p:sldId id="1235" r:id="rId104"/>
    <p:sldId id="1275" r:id="rId105"/>
    <p:sldId id="1276" r:id="rId106"/>
    <p:sldId id="1310" r:id="rId107"/>
    <p:sldId id="1311" r:id="rId108"/>
    <p:sldId id="1273" r:id="rId109"/>
    <p:sldId id="1274" r:id="rId110"/>
    <p:sldId id="1173" r:id="rId111"/>
    <p:sldId id="1174" r:id="rId112"/>
    <p:sldId id="1175" r:id="rId113"/>
    <p:sldId id="1176" r:id="rId114"/>
    <p:sldId id="1308" r:id="rId115"/>
    <p:sldId id="1309" r:id="rId116"/>
    <p:sldId id="1200" r:id="rId117"/>
    <p:sldId id="1201" r:id="rId118"/>
    <p:sldId id="1099" r:id="rId119"/>
    <p:sldId id="1256" r:id="rId120"/>
    <p:sldId id="1257" r:id="rId121"/>
    <p:sldId id="1258" r:id="rId122"/>
    <p:sldId id="1259" r:id="rId123"/>
    <p:sldId id="1326" r:id="rId124"/>
    <p:sldId id="1327" r:id="rId125"/>
    <p:sldId id="1322" r:id="rId126"/>
    <p:sldId id="1323" r:id="rId127"/>
    <p:sldId id="1324" r:id="rId128"/>
    <p:sldId id="1325" r:id="rId129"/>
    <p:sldId id="1260" r:id="rId130"/>
    <p:sldId id="1261" r:id="rId131"/>
    <p:sldId id="1262" r:id="rId132"/>
    <p:sldId id="1263" r:id="rId133"/>
    <p:sldId id="1264" r:id="rId134"/>
    <p:sldId id="1265" r:id="rId135"/>
    <p:sldId id="1266" r:id="rId136"/>
    <p:sldId id="1267" r:id="rId137"/>
    <p:sldId id="1268" r:id="rId138"/>
    <p:sldId id="1216" r:id="rId139"/>
    <p:sldId id="1092" r:id="rId140"/>
    <p:sldId id="1251" r:id="rId141"/>
    <p:sldId id="1252" r:id="rId142"/>
    <p:sldId id="1269" r:id="rId143"/>
    <p:sldId id="1270" r:id="rId144"/>
    <p:sldId id="1271" r:id="rId145"/>
    <p:sldId id="1272" r:id="rId146"/>
    <p:sldId id="1219" r:id="rId147"/>
    <p:sldId id="1204" r:id="rId148"/>
    <p:sldId id="1222" r:id="rId149"/>
    <p:sldId id="1298" r:id="rId150"/>
    <p:sldId id="1315" r:id="rId151"/>
    <p:sldId id="1316" r:id="rId152"/>
    <p:sldId id="1317" r:id="rId153"/>
    <p:sldId id="1318" r:id="rId154"/>
    <p:sldId id="1292" r:id="rId155"/>
    <p:sldId id="1301" r:id="rId156"/>
    <p:sldId id="1302" r:id="rId157"/>
    <p:sldId id="1294" r:id="rId158"/>
    <p:sldId id="1293" r:id="rId159"/>
    <p:sldId id="1295" r:id="rId160"/>
    <p:sldId id="1296" r:id="rId161"/>
    <p:sldId id="1297" r:id="rId162"/>
    <p:sldId id="1303" r:id="rId163"/>
    <p:sldId id="1304" r:id="rId164"/>
    <p:sldId id="954" r:id="rId165"/>
    <p:sldId id="1307" r:id="rId166"/>
    <p:sldId id="788" r:id="rId167"/>
    <p:sldId id="1087" r:id="rId16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22251"/>
    <a:srgbClr val="05A5D1"/>
    <a:srgbClr val="FF5A36"/>
    <a:srgbClr val="036883"/>
    <a:srgbClr val="4F0896"/>
    <a:srgbClr val="047796"/>
    <a:srgbClr val="FBF3FF"/>
    <a:srgbClr val="F6E5FF"/>
    <a:srgbClr val="98817B"/>
    <a:srgbClr val="FF8C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54" Type="http://schemas.openxmlformats.org/officeDocument/2006/relationships/slide" Target="slides/slide153.xml"/><Relationship Id="rId159" Type="http://schemas.openxmlformats.org/officeDocument/2006/relationships/slide" Target="slides/slide158.xml"/><Relationship Id="rId170" Type="http://schemas.openxmlformats.org/officeDocument/2006/relationships/commentAuthors" Target="commentAuthor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slide" Target="slides/slide142.xml"/><Relationship Id="rId148" Type="http://schemas.openxmlformats.org/officeDocument/2006/relationships/slide" Target="slides/slide147.xml"/><Relationship Id="rId151" Type="http://schemas.openxmlformats.org/officeDocument/2006/relationships/slide" Target="slides/slide150.xml"/><Relationship Id="rId156" Type="http://schemas.openxmlformats.org/officeDocument/2006/relationships/slide" Target="slides/slide155.xml"/><Relationship Id="rId164" Type="http://schemas.openxmlformats.org/officeDocument/2006/relationships/slide" Target="slides/slide163.xml"/><Relationship Id="rId16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72" Type="http://schemas.openxmlformats.org/officeDocument/2006/relationships/viewProps" Target="viewProp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19-06-2021</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6/19/2021</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6/19/2021</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6/19/2021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6/19/2021</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6.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556658"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105401"/>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 2000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color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'yellow'</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'green'</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300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$inc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1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524000" y="2354760"/>
            <a:ext cx="925252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0, ename: </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673188" y="2354760"/>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replaceOne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rgbClr val="669900"/>
                </a:solidFill>
                <a:latin typeface="Calibri" panose="020F0502020204030204" pitchFamily="34" charset="0"/>
                <a:cs typeface="Calibri" panose="020F0502020204030204" pitchFamily="34" charset="0"/>
              </a:rPr>
              <a:t>'saleel'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x: 500, y: 500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678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673188" y="2286000"/>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deleteMany</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673188" y="2679324"/>
            <a:ext cx="87662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findOneAndDelete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2291357" y="2971800"/>
            <a:ext cx="7609284"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380037909"/>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2950786"/>
            <a:ext cx="11809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91344" y="3707161"/>
            <a:ext cx="8766212"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p>
        </p:txBody>
      </p:sp>
      <p:graphicFrame>
        <p:nvGraphicFramePr>
          <p:cNvPr id="2" name="Table 1">
            <a:extLst>
              <a:ext uri="{FF2B5EF4-FFF2-40B4-BE49-F238E27FC236}">
                <a16:creationId xmlns:a16="http://schemas.microsoft.com/office/drawing/2014/main" id="{7238DBB3-0D3E-4D45-BF80-1E65638B916B}"/>
              </a:ext>
            </a:extLst>
          </p:cNvPr>
          <p:cNvGraphicFramePr>
            <a:graphicFrameLocks noGrp="1"/>
          </p:cNvGraphicFramePr>
          <p:nvPr>
            <p:extLst>
              <p:ext uri="{D42A27DB-BD31-4B8C-83A1-F6EECF244321}">
                <p14:modId xmlns:p14="http://schemas.microsoft.com/office/powerpoint/2010/main" val="321182868"/>
              </p:ext>
            </p:extLst>
          </p:nvPr>
        </p:nvGraphicFramePr>
        <p:xfrm>
          <a:off x="0" y="1434480"/>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rgbClr val="ECD540"/>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Tree>
    <p:extLst>
      <p:ext uri="{BB962C8B-B14F-4D97-AF65-F5344CB8AC3E}">
        <p14:creationId xmlns:p14="http://schemas.microsoft.com/office/powerpoint/2010/main" val="343010290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9683" y="2109834"/>
            <a:ext cx="2680253" cy="461665"/>
          </a:xfrm>
          <a:prstGeom prst="rect">
            <a:avLst/>
          </a:prstGeom>
        </p:spPr>
        <p:txBody>
          <a:bodyPr wrap="square">
            <a:spAutoFit/>
          </a:bodyPr>
          <a:lstStyle/>
          <a:p>
            <a:r>
              <a:rPr lang="en-US" sz="2400"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673188" y="2231648"/>
            <a:ext cx="44228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1316065441"/>
              </p:ext>
            </p:extLst>
          </p:nvPr>
        </p:nvGraphicFramePr>
        <p:xfrm>
          <a:off x="1690010" y="3573016"/>
          <a:ext cx="8784026" cy="26822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4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$unwind</a:t>
                      </a:r>
                    </a:p>
                  </a:txBody>
                  <a:tcPr/>
                </a:tc>
                <a:extLst>
                  <a:ext uri="{0D108BD9-81ED-4DB2-BD59-A6C34878D82A}">
                    <a16:rowId xmlns:a16="http://schemas.microsoft.com/office/drawing/2014/main" val="10001"/>
                  </a:ext>
                </a:extLst>
              </a:tr>
              <a:tr h="370840">
                <a:tc>
                  <a:txBody>
                    <a:bodyPr/>
                    <a:lstStyle/>
                    <a:p>
                      <a:r>
                        <a:rPr kumimoji="0" lang="en-US" sz="1800" kern="1200" dirty="0">
                          <a:solidFill>
                            <a:srgbClr val="036883"/>
                          </a:solidFill>
                          <a:latin typeface="+mn-lt"/>
                          <a:ea typeface="+mn-ea"/>
                          <a:cs typeface="+mn-cs"/>
                        </a:rPr>
                        <a:t>  $project</a:t>
                      </a:r>
                    </a:p>
                  </a:txBody>
                  <a:tcPr/>
                </a:tc>
                <a:tc>
                  <a:txBody>
                    <a:bodyPr/>
                    <a:lstStyle/>
                    <a:p>
                      <a:r>
                        <a:rPr kumimoji="0" lang="en-US" sz="1800" kern="1200" dirty="0">
                          <a:solidFill>
                            <a:srgbClr val="036883"/>
                          </a:solidFill>
                          <a:latin typeface="+mn-lt"/>
                          <a:ea typeface="+mn-ea"/>
                          <a:cs typeface="+mn-cs"/>
                        </a:rPr>
                        <a:t>  $sort  </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$addFields</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$limit</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$sample</a:t>
                      </a:r>
                    </a:p>
                  </a:txBody>
                  <a:tcPr/>
                </a:tc>
                <a:tc>
                  <a:txBody>
                    <a:bodyPr/>
                    <a:lstStyle/>
                    <a:p>
                      <a:r>
                        <a:rPr kumimoji="0" lang="en-US" sz="1800" kern="1200">
                          <a:solidFill>
                            <a:srgbClr val="036883"/>
                          </a:solidFill>
                          <a:latin typeface="+mn-lt"/>
                          <a:ea typeface="+mn-ea"/>
                          <a:cs typeface="+mn-cs"/>
                        </a:rPr>
                        <a:t>  $skip</a:t>
                      </a:r>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$group</a:t>
                      </a:r>
                    </a:p>
                  </a:txBody>
                  <a:tcPr/>
                </a:tc>
                <a:tc>
                  <a:txBody>
                    <a:bodyPr/>
                    <a:lstStyle/>
                    <a:p>
                      <a:r>
                        <a:rPr kumimoji="0" lang="en-US" sz="1800"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rgbClr val="036883"/>
                          </a:solidFill>
                          <a:latin typeface="+mn-lt"/>
                          <a:ea typeface="+mn-ea"/>
                          <a:cs typeface="+mn-cs"/>
                        </a:rPr>
                        <a:t> $match</a:t>
                      </a:r>
                    </a:p>
                  </a:txBody>
                  <a:tcPr/>
                </a:tc>
                <a:tc>
                  <a:txBody>
                    <a:bodyPr/>
                    <a:lstStyle/>
                    <a:p>
                      <a:endParaRPr kumimoji="0" lang="en-US" sz="1800"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479376" y="2447597"/>
            <a:ext cx="11305256"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null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4000</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$match</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'favouriteFruit.0': </a:t>
            </a:r>
            <a:r>
              <a:rPr lang="en-US" sz="2200" dirty="0">
                <a:solidFill>
                  <a:srgbClr val="669900"/>
                </a:solidFill>
                <a:latin typeface="Calibri" panose="020F0502020204030204" pitchFamily="34" charset="0"/>
                <a:cs typeface="Calibri" panose="020F0502020204030204" pitchFamily="34" charset="0"/>
              </a:rPr>
              <a:t>'Orange'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673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91344" y="2663621"/>
            <a:ext cx="11809312" cy="227754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sm: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xx: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$max</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indexID: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kzidenz"/>
              </a:rPr>
              <a:t>Returns a value without parsing. Use for values that the aggregation pipeline may interpret as an expression.</a:t>
            </a:r>
            <a:endParaRPr lang="en-US" dirty="0"/>
          </a:p>
        </p:txBody>
      </p:sp>
    </p:spTree>
    <p:extLst>
      <p:ext uri="{BB962C8B-B14F-4D97-AF65-F5344CB8AC3E}">
        <p14:creationId xmlns:p14="http://schemas.microsoft.com/office/powerpoint/2010/main" val="3412793763"/>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$literal: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524000" y="2299519"/>
            <a:ext cx="9144000" cy="76944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dirty="0">
                <a:solidFill>
                  <a:schemeClr val="bg1">
                    <a:lumMod val="50000"/>
                  </a:schemeClr>
                </a:solidFill>
              </a:rPr>
              <a:t>db</a:t>
            </a:r>
            <a:r>
              <a:rPr lang="en-IN" dirty="0">
                <a:solidFill>
                  <a:schemeClr val="tx1"/>
                </a:solidFill>
              </a:rPr>
              <a:t>.emp.</a:t>
            </a:r>
            <a:r>
              <a:rPr lang="en-IN" dirty="0">
                <a:solidFill>
                  <a:srgbClr val="036883"/>
                </a:solidFill>
              </a:rPr>
              <a:t>aggregate</a:t>
            </a:r>
            <a:r>
              <a:rPr lang="en-IN" dirty="0">
                <a:solidFill>
                  <a:schemeClr val="bg1">
                    <a:lumMod val="50000"/>
                  </a:schemeClr>
                </a:solidFill>
              </a:rPr>
              <a:t>([{ </a:t>
            </a:r>
            <a:r>
              <a:rPr lang="en-IN" dirty="0">
                <a:solidFill>
                  <a:srgbClr val="036883"/>
                </a:solidFill>
              </a:rPr>
              <a:t>$project</a:t>
            </a:r>
            <a:r>
              <a:rPr lang="en-IN" dirty="0">
                <a:solidFill>
                  <a:schemeClr val="tx1"/>
                </a:solidFill>
              </a:rPr>
              <a:t>: </a:t>
            </a:r>
            <a:r>
              <a:rPr lang="en-IN" dirty="0">
                <a:solidFill>
                  <a:schemeClr val="bg1">
                    <a:lumMod val="50000"/>
                  </a:schemeClr>
                </a:solidFill>
              </a:rPr>
              <a:t>{</a:t>
            </a:r>
            <a:r>
              <a:rPr lang="en-IN" dirty="0">
                <a:solidFill>
                  <a:schemeClr val="tx1"/>
                </a:solidFill>
              </a:rPr>
              <a:t>_id:0, sal: 1, staticValue: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:1001 </a:t>
            </a:r>
            <a:r>
              <a:rPr lang="en-IN" dirty="0">
                <a:solidFill>
                  <a:schemeClr val="bg1">
                    <a:lumMod val="50000"/>
                  </a:schemeClr>
                </a:solidFill>
              </a:rPr>
              <a:t>}</a:t>
            </a:r>
            <a:r>
              <a:rPr lang="en-IN" dirty="0">
                <a:solidFill>
                  <a:schemeClr val="tx1"/>
                </a:solidFill>
              </a:rPr>
              <a:t>, staticString: </a:t>
            </a:r>
            <a:r>
              <a:rPr lang="en-IN" dirty="0">
                <a:solidFill>
                  <a:schemeClr val="bg1">
                    <a:lumMod val="50000"/>
                  </a:schemeClr>
                </a:solidFill>
              </a:rPr>
              <a:t>{</a:t>
            </a:r>
            <a:r>
              <a:rPr lang="en-IN" dirty="0">
                <a:solidFill>
                  <a:schemeClr val="tx1"/>
                </a:solidFill>
              </a:rPr>
              <a:t> </a:t>
            </a:r>
            <a:r>
              <a:rPr lang="en-IN" dirty="0">
                <a:solidFill>
                  <a:srgbClr val="036883"/>
                </a:solidFill>
              </a:rPr>
              <a:t>$literal</a:t>
            </a:r>
            <a:r>
              <a:rPr lang="en-IN" dirty="0">
                <a:solidFill>
                  <a:schemeClr val="tx1"/>
                </a:solidFill>
              </a:rPr>
              <a:t>: </a:t>
            </a:r>
            <a:r>
              <a:rPr lang="en-IN" dirty="0">
                <a:solidFill>
                  <a:srgbClr val="669900"/>
                </a:solidFill>
              </a:rPr>
              <a:t>'Saleel</a:t>
            </a:r>
            <a:r>
              <a:rPr lang="en-IN" dirty="0">
                <a:solidFill>
                  <a:schemeClr val="tx1"/>
                </a:solidFill>
              </a:rPr>
              <a:t> </a:t>
            </a:r>
            <a:r>
              <a:rPr lang="en-IN" dirty="0">
                <a:solidFill>
                  <a:srgbClr val="669900"/>
                </a:solidFill>
              </a:rPr>
              <a:t>Bagde'</a:t>
            </a:r>
            <a:r>
              <a:rPr lang="en-IN" dirty="0">
                <a:solidFill>
                  <a:schemeClr val="bg1">
                    <a:lumMod val="50000"/>
                  </a:schemeClr>
                </a:solidFill>
              </a:rPr>
              <a:t> }}}])</a:t>
            </a:r>
          </a:p>
        </p:txBody>
      </p:sp>
    </p:spTree>
    <p:extLst>
      <p:ext uri="{BB962C8B-B14F-4D97-AF65-F5344CB8AC3E}">
        <p14:creationId xmlns:p14="http://schemas.microsoft.com/office/powerpoint/2010/main" val="298044540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a:t>
            </a:r>
            <a:endParaRPr lang="en-US" dirty="0"/>
          </a:p>
        </p:txBody>
      </p:sp>
      <p:sp>
        <p:nvSpPr>
          <p:cNvPr id="4" name="Rectangle 3"/>
          <p:cNvSpPr/>
          <p:nvPr/>
        </p:nvSpPr>
        <p:spPr>
          <a:xfrm>
            <a:off x="1943100" y="3048000"/>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Adds new fields to documents. $addFields outputs documents that contain all existing fields from the input documents and newly added fields.</a:t>
            </a:r>
            <a:endParaRPr lang="en-US" dirty="0"/>
          </a:p>
        </p:txBody>
      </p:sp>
    </p:spTree>
    <p:extLst>
      <p:ext uri="{BB962C8B-B14F-4D97-AF65-F5344CB8AC3E}">
        <p14:creationId xmlns:p14="http://schemas.microsoft.com/office/powerpoint/2010/main" val="3257852489"/>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$addFields: { &lt;newField&gt;: &lt;expression&gt;, ... } }</a:t>
            </a:r>
          </a:p>
        </p:txBody>
      </p:sp>
      <p:sp>
        <p:nvSpPr>
          <p:cNvPr id="5" name="Rectangle 4"/>
          <p:cNvSpPr/>
          <p:nvPr/>
        </p:nvSpPr>
        <p:spPr>
          <a:xfrm>
            <a:off x="1524000" y="2564904"/>
            <a:ext cx="8761264" cy="553998"/>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$addFields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NewSalary: 1450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555497" y="2928821"/>
            <a:ext cx="7081006" cy="369332"/>
          </a:xfrm>
          <a:prstGeom prst="rect">
            <a:avLst/>
          </a:prstGeom>
          <a:solidFill>
            <a:schemeClr val="accent6">
              <a:lumMod val="20000"/>
              <a:lumOff val="80000"/>
            </a:schemeClr>
          </a:solidFill>
        </p:spPr>
        <p:txBody>
          <a:bodyPr wrap="square">
            <a:spAutoFit/>
          </a:bodyPr>
          <a:lstStyle/>
          <a:p>
            <a:r>
              <a:rPr lang="en-US" b="0" i="0" dirty="0">
                <a:solidFill>
                  <a:srgbClr val="494747"/>
                </a:solidFill>
                <a:effectLst/>
                <a:latin typeface="Arial" panose="020B0604020202020204" pitchFamily="34" charset="0"/>
                <a:cs typeface="Arial" panose="020B0604020202020204" pitchFamily="34" charset="0"/>
              </a:rPr>
              <a:t>Randomly selects the specified number of documents from its input.</a:t>
            </a:r>
            <a:endParaRPr lang="en-US"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$sample: { size: &lt;positive integer&gt; } }</a:t>
            </a:r>
          </a:p>
        </p:txBody>
      </p:sp>
      <p:sp>
        <p:nvSpPr>
          <p:cNvPr id="5" name="Rectangle 4"/>
          <p:cNvSpPr/>
          <p:nvPr/>
        </p:nvSpPr>
        <p:spPr>
          <a:xfrm>
            <a:off x="1524000" y="2102207"/>
            <a:ext cx="876126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$sample</a:t>
            </a:r>
            <a:r>
              <a:rPr lang="en-US" sz="2200" dirty="0">
                <a:latin typeface="Consolas" panose="020B0609020204030204" pitchFamily="49"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2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1590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523999" y="5261503"/>
            <a:ext cx="9143999"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$trunc</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op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1000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Tree>
    <p:extLst>
      <p:ext uri="{BB962C8B-B14F-4D97-AF65-F5344CB8AC3E}">
        <p14:creationId xmlns:p14="http://schemas.microsoft.com/office/powerpoint/2010/main" val="2681794713"/>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678136" y="609600"/>
            <a:ext cx="8840676"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655375" y="1981201"/>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524000" y="889099"/>
            <a:ext cx="9144000" cy="3539430"/>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'$comm', 'NA'</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"Gross Salary":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$ifNull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'$comm', 0</a:t>
            </a:r>
            <a:r>
              <a:rPr lang="en-US" sz="2200" dirty="0">
                <a:solidFill>
                  <a:schemeClr val="bg1">
                    <a:lumMod val="50000"/>
                  </a:schemeClr>
                </a:solidFill>
                <a:latin typeface="Calibri" panose="020F0502020204030204" pitchFamily="34" charset="0"/>
                <a:cs typeface="Calibri" panose="020F0502020204030204" pitchFamily="34" charset="0"/>
              </a:rPr>
              <a:t>] } ] } }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$toUpper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$toLower</a:t>
            </a:r>
            <a:r>
              <a:rPr lang="en-US" sz="2200" dirty="0">
                <a:latin typeface="Calibri" panose="020F0502020204030204" pitchFamily="34" charset="0"/>
                <a:cs typeface="Calibri" panose="020F0502020204030204" pitchFamily="34" charset="0"/>
              </a:rPr>
              <a:t> : '$ename'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$concat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'$job']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$size</a:t>
            </a:r>
            <a:r>
              <a:rPr lang="en-US" sz="2200" dirty="0">
                <a:latin typeface="Calibri" panose="020F0502020204030204" pitchFamily="34" charset="0"/>
                <a:cs typeface="Calibri" panose="020F0502020204030204" pitchFamily="34" charset="0"/>
              </a:rPr>
              <a:t>: '$favouriteFruit'} </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op: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$arrayElemAt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'$favouriteFruit', 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2" name="Rectangle 1"/>
          <p:cNvSpPr/>
          <p:nvPr/>
        </p:nvSpPr>
        <p:spPr>
          <a:xfrm>
            <a:off x="1684074" y="5181601"/>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673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670219" y="48768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Day: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$dayOfMonth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Month: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$month</a:t>
            </a:r>
            <a:r>
              <a:rPr lang="en-US" sz="2200" dirty="0">
                <a:latin typeface="Calibri" panose="020F0502020204030204" pitchFamily="34" charset="0"/>
                <a:cs typeface="Calibri" panose="020F0502020204030204" pitchFamily="34" charset="0"/>
              </a:rPr>
              <a:t>: '$hiredate'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673188" y="2231649"/>
            <a:ext cx="8845624"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favouriteColor: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$unwind</a:t>
            </a:r>
            <a:r>
              <a:rPr lang="en-US" sz="2200" dirty="0">
                <a:latin typeface="Calibri" panose="020F0502020204030204" pitchFamily="34" charset="0"/>
                <a:cs typeface="Calibri" panose="020F0502020204030204" pitchFamily="34" charset="0"/>
              </a:rPr>
              <a:t>: '$favouriteColor'}</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524000" y="5157192"/>
            <a:ext cx="9144000"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null,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"$job", count: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3609390504"/>
              </p:ext>
            </p:extLst>
          </p:nvPr>
        </p:nvGraphicFramePr>
        <p:xfrm>
          <a:off x="1524000" y="2433816"/>
          <a:ext cx="9144000" cy="2407920"/>
        </p:xfrm>
        <a:graphic>
          <a:graphicData uri="http://schemas.openxmlformats.org/drawingml/2006/table">
            <a:tbl>
              <a:tblPr firstRow="1" bandRow="1">
                <a:tableStyleId>{5940675A-B579-460E-94D1-54222C63F5DA}</a:tableStyleId>
              </a:tblPr>
              <a:tblGrid>
                <a:gridCol w="1972578">
                  <a:extLst>
                    <a:ext uri="{9D8B030D-6E8A-4147-A177-3AD203B41FA5}">
                      <a16:colId xmlns:a16="http://schemas.microsoft.com/office/drawing/2014/main" val="20000"/>
                    </a:ext>
                  </a:extLst>
                </a:gridCol>
                <a:gridCol w="717142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p>
                      <a:r>
                        <a:rPr lang="en-US" sz="1800" kern="1200" dirty="0">
                          <a:solidFill>
                            <a:srgbClr val="049DC8"/>
                          </a:solidFill>
                          <a:latin typeface="Consolas" panose="020B0609020204030204" pitchFamily="49" charset="0"/>
                          <a:ea typeface="+mn-ea"/>
                          <a:cs typeface="Calibri" panose="020F0502020204030204" pitchFamily="34" charset="0"/>
                        </a:rPr>
                        <a:t> x: {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a:t>
                      </a:r>
                    </a:p>
                    <a:p>
                      <a:r>
                        <a:rPr lang="en-US" sz="1800" kern="1200" dirty="0">
                          <a:solidFill>
                            <a:srgbClr val="049DC8"/>
                          </a:solidFill>
                          <a:latin typeface="Consolas" panose="020B0609020204030204" pitchFamily="49" charset="0"/>
                          <a:ea typeface="+mn-ea"/>
                          <a:cs typeface="Calibri" panose="020F0502020204030204" pitchFamily="34" charset="0"/>
                        </a:rPr>
                        <a:t> x: {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524000" y="2312314"/>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$group</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job: "$job", deptno: "$deptno"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count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$sum</a:t>
            </a:r>
            <a:r>
              <a:rPr lang="en-US" sz="2200" dirty="0">
                <a:latin typeface="Calibri" panose="020F0502020204030204" pitchFamily="34" charset="0"/>
                <a:cs typeface="Calibri" panose="020F0502020204030204" pitchFamily="34" charset="0"/>
              </a:rPr>
              <a:t>: 1 </a:t>
            </a:r>
            <a:r>
              <a:rPr lang="en-US" sz="2200" dirty="0">
                <a:solidFill>
                  <a:schemeClr val="bg1">
                    <a:lumMod val="50000"/>
                  </a:schemeClr>
                </a:solidFill>
                <a:latin typeface="Calibri" panose="020F0502020204030204" pitchFamily="34" charset="0"/>
                <a:cs typeface="Calibri" panose="020F0502020204030204" pitchFamily="34" charset="0"/>
              </a:rPr>
              <a:t>} } } ])</a:t>
            </a:r>
          </a:p>
        </p:txBody>
      </p:sp>
      <p:sp>
        <p:nvSpPr>
          <p:cNvPr id="8" name="Rectangle 7"/>
          <p:cNvSpPr/>
          <p:nvPr/>
        </p:nvSpPr>
        <p:spPr>
          <a:xfrm>
            <a:off x="1673188" y="1524001"/>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112861657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524000" y="2201523"/>
            <a:ext cx="8761264" cy="12311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 ])</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$project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sal: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comm: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total: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$add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 '$comm'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2</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385113070"/>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673188" y="223164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aggregate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
        <p:nvSpPr>
          <p:cNvPr id="5" name="TextBox 4">
            <a:extLst>
              <a:ext uri="{FF2B5EF4-FFF2-40B4-BE49-F238E27FC236}">
                <a16:creationId xmlns:a16="http://schemas.microsoft.com/office/drawing/2014/main" id="{E643D61C-BE52-4A38-8F74-C4FBCB882715}"/>
              </a:ext>
            </a:extLst>
          </p:cNvPr>
          <p:cNvSpPr txBox="1"/>
          <p:nvPr/>
        </p:nvSpPr>
        <p:spPr>
          <a:xfrm>
            <a:off x="119336" y="3242300"/>
            <a:ext cx="11881320" cy="2923877"/>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"item" : </a:t>
            </a:r>
            <a:r>
              <a:rPr lang="en-IN" sz="2200" dirty="0">
                <a:solidFill>
                  <a:srgbClr val="669900"/>
                </a:solidFill>
                <a:latin typeface="Calibri" panose="020F0502020204030204" pitchFamily="34" charset="0"/>
                <a:cs typeface="Calibri" panose="020F0502020204030204" pitchFamily="34" charset="0"/>
              </a:rPr>
              <a:t>"maggi"</a:t>
            </a:r>
            <a:r>
              <a:rPr lang="en-IN" sz="2200" dirty="0">
                <a:latin typeface="Calibri" panose="020F0502020204030204" pitchFamily="34" charset="0"/>
                <a:cs typeface="Calibri" panose="020F0502020204030204" pitchFamily="34" charset="0"/>
              </a:rPr>
              <a:t>, "price" : 40, "quantity" : 2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"item" : </a:t>
            </a:r>
            <a:r>
              <a:rPr lang="en-IN" sz="2200" dirty="0">
                <a:solidFill>
                  <a:srgbClr val="669900"/>
                </a:solidFill>
                <a:latin typeface="Calibri" panose="020F0502020204030204" pitchFamily="34" charset="0"/>
                <a:cs typeface="Calibri" panose="020F0502020204030204" pitchFamily="34" charset="0"/>
              </a:rPr>
              <a:t>"coffee"</a:t>
            </a:r>
            <a:r>
              <a:rPr lang="en-IN" sz="2200" dirty="0">
                <a:latin typeface="Calibri" panose="020F0502020204030204" pitchFamily="34" charset="0"/>
                <a:cs typeface="Calibri" panose="020F0502020204030204" pitchFamily="34" charset="0"/>
              </a:rPr>
              <a:t>, "price" : 75, "quantity" : 1</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 3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insertMany</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1, "orderNo" : 1, "orderDay" : </a:t>
            </a:r>
            <a:r>
              <a:rPr lang="en-IN" sz="2200" dirty="0">
                <a:solidFill>
                  <a:srgbClr val="669900"/>
                </a:solidFill>
                <a:latin typeface="Calibri" panose="020F0502020204030204" pitchFamily="34" charset="0"/>
                <a:cs typeface="Calibri" panose="020F0502020204030204" pitchFamily="34" charset="0"/>
              </a:rPr>
              <a:t>"Mon"</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2,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3, "orderNo" : 1, "orderDay" : </a:t>
            </a:r>
            <a:r>
              <a:rPr lang="en-IN" sz="2200" dirty="0">
                <a:solidFill>
                  <a:srgbClr val="669900"/>
                </a:solidFill>
                <a:latin typeface="Calibri" panose="020F0502020204030204" pitchFamily="34" charset="0"/>
                <a:cs typeface="Calibri" panose="020F0502020204030204" pitchFamily="34" charset="0"/>
              </a:rPr>
              <a:t>"Mon"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4, "orderNo" : 2, "orderDay" : </a:t>
            </a:r>
            <a:r>
              <a:rPr lang="en-IN" sz="2200" dirty="0">
                <a:solidFill>
                  <a:srgbClr val="669900"/>
                </a:solidFill>
                <a:latin typeface="Calibri" panose="020F0502020204030204" pitchFamily="34" charset="0"/>
                <a:cs typeface="Calibri" panose="020F0502020204030204" pitchFamily="34" charset="0"/>
              </a:rPr>
              <a:t>"Sat"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5, "orderNo" : 2, "orderDay" :</a:t>
            </a:r>
            <a:r>
              <a:rPr lang="en-IN" sz="2200" dirty="0">
                <a:solidFill>
                  <a:srgbClr val="669900"/>
                </a:solidFill>
                <a:latin typeface="Calibri" panose="020F0502020204030204" pitchFamily="34" charset="0"/>
                <a:cs typeface="Calibri" panose="020F0502020204030204" pitchFamily="34" charset="0"/>
              </a:rPr>
              <a:t> "Wed"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6, "orderNo" : 2, "orderDay" : </a:t>
            </a:r>
            <a:r>
              <a:rPr lang="en-IN" sz="2200" dirty="0">
                <a:solidFill>
                  <a:srgbClr val="669900"/>
                </a:solidFill>
                <a:latin typeface="Calibri" panose="020F0502020204030204" pitchFamily="34" charset="0"/>
                <a:cs typeface="Calibri" panose="020F0502020204030204" pitchFamily="34" charset="0"/>
              </a:rPr>
              <a:t>"Sun"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7, "orderNo" : 2, "orderDay" : </a:t>
            </a:r>
            <a:r>
              <a:rPr lang="en-IN" sz="2200" dirty="0">
                <a:solidFill>
                  <a:srgbClr val="669900"/>
                </a:solidFill>
                <a:latin typeface="Calibri" panose="020F0502020204030204" pitchFamily="34" charset="0"/>
                <a:cs typeface="Calibri" panose="020F0502020204030204" pitchFamily="34" charset="0"/>
              </a:rPr>
              <a:t>"Sun"</a:t>
            </a:r>
            <a:r>
              <a:rPr lang="en-IN" sz="2200" dirty="0">
                <a:latin typeface="Calibri" panose="020F0502020204030204" pitchFamily="34" charset="0"/>
                <a:cs typeface="Calibri" panose="020F0502020204030204" pitchFamily="34" charset="0"/>
              </a:rPr>
              <a:t>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8, "orderNo" : 1, "orderDay" : </a:t>
            </a:r>
            <a:r>
              <a:rPr lang="en-IN" sz="2200" dirty="0">
                <a:solidFill>
                  <a:srgbClr val="669900"/>
                </a:solidFill>
                <a:latin typeface="Calibri" panose="020F0502020204030204" pitchFamily="34" charset="0"/>
                <a:cs typeface="Calibri" panose="020F0502020204030204" pitchFamily="34" charset="0"/>
              </a:rPr>
              <a:t>"Tue"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 9, "orderNo" : 1, "orderDay" : </a:t>
            </a:r>
            <a:r>
              <a:rPr lang="en-IN" sz="2200" dirty="0">
                <a:solidFill>
                  <a:srgbClr val="669900"/>
                </a:solidFill>
                <a:latin typeface="Calibri" panose="020F0502020204030204" pitchFamily="34" charset="0"/>
                <a:cs typeface="Calibri" panose="020F0502020204030204" pitchFamily="34" charset="0"/>
              </a:rPr>
              <a:t>"Fri"</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p>
          <a:p>
            <a:endParaRPr lang="en-IN"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081175237"/>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73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2" name="Rectangle 1">
            <a:extLst>
              <a:ext uri="{FF2B5EF4-FFF2-40B4-BE49-F238E27FC236}">
                <a16:creationId xmlns:a16="http://schemas.microsoft.com/office/drawing/2014/main" id="{1683FCBA-7567-4649-886B-6794B97AE5AA}"/>
              </a:ext>
            </a:extLst>
          </p:cNvPr>
          <p:cNvSpPr/>
          <p:nvPr/>
        </p:nvSpPr>
        <p:spPr>
          <a:xfrm>
            <a:off x="1530896" y="955387"/>
            <a:ext cx="9144000" cy="5663089"/>
          </a:xfrm>
          <a:prstGeom prst="rect">
            <a:avLst/>
          </a:prstGeom>
        </p:spPr>
        <p:txBody>
          <a:bodyPr wrap="square">
            <a:spAutoFit/>
          </a:bodyPr>
          <a:lstStyle/>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"item" : "maggi", "price" : 40, "quantity" : 2 }</a:t>
            </a:r>
          </a:p>
          <a:p>
            <a:r>
              <a:rPr lang="en-IN" sz="2200" dirty="0">
                <a:latin typeface="Calibri" panose="020F0502020204030204" pitchFamily="34" charset="0"/>
                <a:cs typeface="Calibri" panose="020F0502020204030204" pitchFamily="34" charset="0"/>
              </a:rPr>
              <a:t>{ "_id" : 2, "item" : "coffee", "price" : 75, "quantity" : 1 }</a:t>
            </a:r>
          </a:p>
          <a:p>
            <a:r>
              <a:rPr lang="en-IN" sz="2200" dirty="0">
                <a:latin typeface="Calibri" panose="020F0502020204030204" pitchFamily="34" charset="0"/>
                <a:cs typeface="Calibri" panose="020F0502020204030204" pitchFamily="34" charset="0"/>
              </a:rPr>
              <a:t>{ "_id" : 3 }</a:t>
            </a:r>
          </a:p>
          <a:p>
            <a:endParaRPr lang="en-IN" sz="22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&gt;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.orderdetails.</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endParaRPr lang="en-IN" sz="800" dirty="0">
              <a:latin typeface="Calibri" panose="020F0502020204030204" pitchFamily="34" charset="0"/>
              <a:cs typeface="Calibri" panose="020F0502020204030204" pitchFamily="34" charset="0"/>
            </a:endParaRPr>
          </a:p>
          <a:p>
            <a:endParaRPr lang="en-IN" sz="800" dirty="0">
              <a:latin typeface="Calibri" panose="020F0502020204030204" pitchFamily="34" charset="0"/>
              <a:cs typeface="Calibri" panose="020F0502020204030204" pitchFamily="34" charset="0"/>
            </a:endParaRPr>
          </a:p>
          <a:p>
            <a:r>
              <a:rPr lang="en-IN" sz="2200" dirty="0">
                <a:latin typeface="Calibri" panose="020F0502020204030204" pitchFamily="34" charset="0"/>
                <a:cs typeface="Calibri" panose="020F0502020204030204" pitchFamily="34" charset="0"/>
              </a:rPr>
              <a:t>{ "_id" : 1, "orderNo" : 1, "orderDay" : "Mon" }</a:t>
            </a:r>
          </a:p>
          <a:p>
            <a:r>
              <a:rPr lang="en-IN" sz="2200" dirty="0">
                <a:latin typeface="Calibri" panose="020F0502020204030204" pitchFamily="34" charset="0"/>
                <a:cs typeface="Calibri" panose="020F0502020204030204" pitchFamily="34" charset="0"/>
              </a:rPr>
              <a:t>{ "_id" : 2, "orderNo" : 1, "orderDay" : "Mon" }</a:t>
            </a:r>
          </a:p>
          <a:p>
            <a:r>
              <a:rPr lang="en-IN" sz="2200" dirty="0">
                <a:latin typeface="Calibri" panose="020F0502020204030204" pitchFamily="34" charset="0"/>
                <a:cs typeface="Calibri" panose="020F0502020204030204" pitchFamily="34" charset="0"/>
              </a:rPr>
              <a:t>{ "_id" : 3, "orderNo" : 1, "orderDay" : "Mon" }</a:t>
            </a:r>
          </a:p>
          <a:p>
            <a:r>
              <a:rPr lang="en-IN" sz="2200" dirty="0">
                <a:latin typeface="Calibri" panose="020F0502020204030204" pitchFamily="34" charset="0"/>
                <a:cs typeface="Calibri" panose="020F0502020204030204" pitchFamily="34" charset="0"/>
              </a:rPr>
              <a:t>{ "_id" : 4, "orderNo" : 2, "orderDay" : "Sat" }</a:t>
            </a:r>
          </a:p>
          <a:p>
            <a:r>
              <a:rPr lang="en-IN" sz="2200" dirty="0">
                <a:latin typeface="Calibri" panose="020F0502020204030204" pitchFamily="34" charset="0"/>
                <a:cs typeface="Calibri" panose="020F0502020204030204" pitchFamily="34" charset="0"/>
              </a:rPr>
              <a:t>{ "_id" : 5, "orderNo" : 2, "orderDay" : "Wed" }</a:t>
            </a:r>
          </a:p>
          <a:p>
            <a:r>
              <a:rPr lang="en-IN" sz="2200" dirty="0">
                <a:latin typeface="Calibri" panose="020F0502020204030204" pitchFamily="34" charset="0"/>
                <a:cs typeface="Calibri" panose="020F0502020204030204" pitchFamily="34" charset="0"/>
              </a:rPr>
              <a:t>{ "_id" : 6, "orderNo" : 2, "orderDay" : "Sun" }</a:t>
            </a:r>
          </a:p>
          <a:p>
            <a:r>
              <a:rPr lang="en-IN" sz="2200" dirty="0">
                <a:latin typeface="Calibri" panose="020F0502020204030204" pitchFamily="34" charset="0"/>
                <a:cs typeface="Calibri" panose="020F0502020204030204" pitchFamily="34" charset="0"/>
              </a:rPr>
              <a:t>{ "_id" : 7, "orderNo" : 2, "orderDay" : "Sun" }</a:t>
            </a:r>
          </a:p>
          <a:p>
            <a:r>
              <a:rPr lang="en-IN" sz="2200" dirty="0">
                <a:latin typeface="Calibri" panose="020F0502020204030204" pitchFamily="34" charset="0"/>
                <a:cs typeface="Calibri" panose="020F0502020204030204" pitchFamily="34" charset="0"/>
              </a:rPr>
              <a:t>{ "_id" : 8, "orderNo" : 1, "orderDay" : "Tue" }</a:t>
            </a:r>
          </a:p>
          <a:p>
            <a:r>
              <a:rPr lang="en-IN" sz="2200" dirty="0">
                <a:latin typeface="Calibri" panose="020F0502020204030204" pitchFamily="34" charset="0"/>
                <a:cs typeface="Calibri" panose="020F0502020204030204" pitchFamily="34" charset="0"/>
              </a:rPr>
              <a:t>{ "_id" : 9, "orderNo" : 1, "orderDay" : "Fri" }</a:t>
            </a:r>
          </a:p>
        </p:txBody>
      </p:sp>
    </p:spTree>
    <p:extLst>
      <p:ext uri="{BB962C8B-B14F-4D97-AF65-F5344CB8AC3E}">
        <p14:creationId xmlns:p14="http://schemas.microsoft.com/office/powerpoint/2010/main" val="391646684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1847528" y="1308556"/>
            <a:ext cx="7848872" cy="4154984"/>
          </a:xfrm>
          <a:prstGeom prst="rect">
            <a:avLst/>
          </a:prstGeom>
        </p:spPr>
        <p:txBody>
          <a:bodyPr wrap="square">
            <a:spAutoFit/>
          </a:bodyPr>
          <a:lstStyle/>
          <a:p>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.orders.</a:t>
            </a:r>
            <a:r>
              <a:rPr lang="en-IN" sz="2200" dirty="0">
                <a:solidFill>
                  <a:srgbClr val="036883"/>
                </a:solidFill>
                <a:latin typeface="Calibri" panose="020F0502020204030204" pitchFamily="34" charset="0"/>
                <a:cs typeface="Calibri" panose="020F0502020204030204" pitchFamily="34" charset="0"/>
              </a:rPr>
              <a:t>aggregate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$lookup</a:t>
            </a:r>
            <a:r>
              <a:rPr lang="en-IN" sz="2200" dirty="0">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from</a:t>
            </a:r>
            <a:r>
              <a:rPr lang="en-IN" sz="2200" dirty="0">
                <a:latin typeface="Calibri" panose="020F0502020204030204" pitchFamily="34" charset="0"/>
                <a:cs typeface="Calibri" panose="020F0502020204030204" pitchFamily="34" charset="0"/>
              </a:rPr>
              <a:t> : "orderdetails",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localField</a:t>
            </a:r>
            <a:r>
              <a:rPr lang="en-IN" sz="2200" dirty="0">
                <a:latin typeface="Calibri" panose="020F0502020204030204" pitchFamily="34" charset="0"/>
                <a:cs typeface="Calibri" panose="020F0502020204030204" pitchFamily="34" charset="0"/>
              </a:rPr>
              <a:t> : "_id", </a:t>
            </a:r>
          </a:p>
          <a:p>
            <a:r>
              <a:rPr lang="en-IN" sz="2200" dirty="0">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foreignField</a:t>
            </a:r>
            <a:r>
              <a:rPr lang="en-IN" sz="2200" dirty="0">
                <a:latin typeface="Calibri" panose="020F0502020204030204" pitchFamily="34" charset="0"/>
                <a:cs typeface="Calibri" panose="020F0502020204030204" pitchFamily="34" charset="0"/>
              </a:rPr>
              <a:t> : "orderNo", 					</a:t>
            </a:r>
            <a:r>
              <a:rPr lang="en-IN" sz="2200" dirty="0">
                <a:solidFill>
                  <a:srgbClr val="036883"/>
                </a:solidFill>
                <a:latin typeface="Calibri" panose="020F0502020204030204" pitchFamily="34" charset="0"/>
                <a:cs typeface="Calibri" panose="020F0502020204030204" pitchFamily="34" charset="0"/>
              </a:rPr>
              <a:t>as</a:t>
            </a:r>
            <a:r>
              <a:rPr lang="en-IN" sz="2200" dirty="0">
                <a:latin typeface="Calibri" panose="020F0502020204030204" pitchFamily="34" charset="0"/>
                <a:cs typeface="Calibri" panose="020F0502020204030204" pitchFamily="34" charset="0"/>
              </a:rPr>
              <a:t> : "Order Details"</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p>
          <a:p>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sz="2200" dirty="0">
                <a:latin typeface="Calibri" panose="020F0502020204030204" pitchFamily="34" charset="0"/>
                <a:cs typeface="Calibri" panose="020F0502020204030204" pitchFamily="34" charset="0"/>
              </a:rPr>
              <a:t>(printjson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252184801"/>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1477328"/>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getUsers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1524000" y="2214554"/>
            <a:ext cx="9828584" cy="415498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createUser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user</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pwd</a:t>
            </a:r>
            <a:r>
              <a:rPr lang="en-US" sz="2200" dirty="0">
                <a:latin typeface="Calibri" panose="020F0502020204030204" pitchFamily="34" charset="0"/>
                <a:cs typeface="Calibri" panose="020F0502020204030204" pitchFamily="34" charset="0"/>
              </a:rPr>
              <a:t>: "user01",</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roles</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"userAdmin" ,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role: "readWrite", db: "db1"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authenticationRestrictions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clientSource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"192.168.100.26", "192.168.100.20", "192.168.100.120",      </a:t>
            </a:r>
          </a:p>
          <a:p>
            <a:pPr marL="363538"/>
            <a:r>
              <a:rPr lang="en-US" sz="2200" dirty="0">
                <a:latin typeface="Calibri" panose="020F0502020204030204" pitchFamily="34" charset="0"/>
                <a:cs typeface="Calibri" panose="020F0502020204030204" pitchFamily="34" charset="0"/>
              </a:rPr>
              <a:t>                                    "192.168.100.83"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serverAddress</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"192.168.100.20"</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     } ]</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grantRolesToUser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363538"/>
            <a:r>
              <a:rPr lang="en-US" sz="2200" dirty="0">
                <a:solidFill>
                  <a:schemeClr val="bg1">
                    <a:lumMod val="50000"/>
                  </a:schemeClr>
                </a:solidFill>
                <a:latin typeface="Calibri" panose="020F0502020204030204" pitchFamily="34" charset="0"/>
                <a:cs typeface="Calibri" panose="020F0502020204030204" pitchFamily="34" charset="0"/>
              </a:rPr>
              <a:t>    [</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363538"/>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785104"/>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revokeRolesFromUser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"user01",</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role</a:t>
            </a:r>
            <a:r>
              <a:rPr lang="en-US" sz="2200" dirty="0">
                <a:latin typeface="Calibri" panose="020F0502020204030204" pitchFamily="34" charset="0"/>
                <a:cs typeface="Calibri" panose="020F0502020204030204" pitchFamily="34" charset="0"/>
              </a:rPr>
              <a:t>: "read", db: "db1"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4625"/>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"user01"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p:txBody>
      </p:sp>
      <p:sp>
        <p:nvSpPr>
          <p:cNvPr id="11" name="Rectangle 10"/>
          <p:cNvSpPr/>
          <p:nvPr/>
        </p:nvSpPr>
        <p:spPr>
          <a:xfrm>
            <a:off x="1666844" y="4214819"/>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dropAllUser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3274124"/>
            <a:ext cx="2723823" cy="2246769"/>
          </a:xfrm>
          <a:prstGeom prst="rect">
            <a:avLst/>
          </a:prstGeom>
        </p:spPr>
        <p:txBody>
          <a:bodyPr wrap="non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value1,</a:t>
            </a:r>
          </a:p>
          <a:p>
            <a:r>
              <a:rPr lang="en-US" sz="2000" dirty="0">
                <a:solidFill>
                  <a:schemeClr val="accent2">
                    <a:lumMod val="50000"/>
                  </a:schemeClr>
                </a:solidFill>
                <a:latin typeface="Consolas" panose="020B0609020204030204" pitchFamily="49" charset="0"/>
                <a:cs typeface="Calibri" panose="020F0502020204030204" pitchFamily="34" charset="0"/>
              </a:rPr>
              <a:t>   field2: value2,</a:t>
            </a:r>
          </a:p>
          <a:p>
            <a:r>
              <a:rPr lang="en-US" sz="2000" dirty="0">
                <a:solidFill>
                  <a:schemeClr val="accent2">
                    <a:lumMod val="50000"/>
                  </a:schemeClr>
                </a:solidFill>
                <a:latin typeface="Consolas" panose="020B0609020204030204" pitchFamily="49" charset="0"/>
                <a:cs typeface="Calibri" panose="020F0502020204030204" pitchFamily="34" charset="0"/>
              </a:rPr>
              <a:t>   field3: value3,</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5447928" y="3274124"/>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652733548"/>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762000"/>
            <a:ext cx="11407669"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t>.</a:t>
            </a:r>
            <a:endParaRPr lang="en-IN" dirty="0"/>
          </a:p>
        </p:txBody>
      </p:sp>
      <p:sp>
        <p:nvSpPr>
          <p:cNvPr id="4" name="Rectangle 3"/>
          <p:cNvSpPr/>
          <p:nvPr/>
        </p:nvSpPr>
        <p:spPr>
          <a:xfrm>
            <a:off x="407368" y="3256968"/>
            <a:ext cx="11305256" cy="1446550"/>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--storageEngine inMemory --dbpath "d:\tmp" --bind_ip 192.168.100.20</a:t>
            </a:r>
          </a:p>
        </p:txBody>
      </p:sp>
      <p:sp>
        <p:nvSpPr>
          <p:cNvPr id="5" name="Rectangle 4"/>
          <p:cNvSpPr/>
          <p:nvPr/>
        </p:nvSpPr>
        <p:spPr>
          <a:xfrm>
            <a:off x="407368" y="1349477"/>
            <a:ext cx="10517021" cy="1169551"/>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963184"/>
            <a:ext cx="11407669"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t>.</a:t>
            </a:r>
            <a:endParaRPr lang="en-IN" dirty="0"/>
          </a:p>
        </p:txBody>
      </p:sp>
      <p:cxnSp>
        <p:nvCxnSpPr>
          <p:cNvPr id="10" name="Straight Connector 9"/>
          <p:cNvCxnSpPr>
            <a:cxnSpLocks/>
          </p:cNvCxnSpPr>
          <p:nvPr/>
        </p:nvCxnSpPr>
        <p:spPr>
          <a:xfrm>
            <a:off x="352425" y="4869160"/>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5489356"/>
            <a:ext cx="11305256"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407368" y="2729561"/>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033798" y="679996"/>
            <a:ext cx="5038866" cy="461665"/>
          </a:xfrm>
          <a:prstGeom prst="rect">
            <a:avLst/>
          </a:prstGeom>
          <a:solidFill>
            <a:schemeClr val="accent6">
              <a:lumMod val="20000"/>
              <a:lumOff val="80000"/>
            </a:schemeClr>
          </a:solidFill>
        </p:spPr>
        <p:txBody>
          <a:bodyPr wrap="square">
            <a:spAutoFit/>
          </a:bodyPr>
          <a:lstStyle/>
          <a:p>
            <a:r>
              <a:rPr lang="en-US" sz="2400" dirty="0">
                <a:solidFill>
                  <a:srgbClr val="C00000"/>
                </a:solidFill>
                <a:latin typeface="Calibri" panose="020F0502020204030204" pitchFamily="34" charset="0"/>
                <a:cs typeface="Calibri" panose="020F0502020204030204" pitchFamily="34" charset="0"/>
              </a:rPr>
              <a:t>Note: </a:t>
            </a:r>
            <a:r>
              <a:rPr lang="en-US" sz="2400" dirty="0">
                <a:latin typeface="Calibri" panose="020F0502020204030204" pitchFamily="34" charset="0"/>
                <a:cs typeface="Calibri" panose="020F0502020204030204" pitchFamily="34" charset="0"/>
              </a:rPr>
              <a:t>Always give dbpath in "" </a:t>
            </a:r>
            <a:endParaRPr lang="en-IN" sz="2400" dirty="0">
              <a:latin typeface="Calibri" panose="020F0502020204030204" pitchFamily="34" charset="0"/>
              <a:cs typeface="Calibri" panose="020F0502020204030204" pitchFamily="34" charset="0"/>
            </a:endParaRPr>
          </a:p>
        </p:txBody>
      </p:sp>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605724"/>
            <a:ext cx="1238975" cy="620898"/>
          </a:xfrm>
          <a:prstGeom prst="bentConnector3">
            <a:avLst>
              <a:gd name="adj1" fmla="val -18"/>
            </a:avLst>
          </a:prstGeom>
          <a:ln w="1905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559318" y="5007601"/>
            <a:ext cx="1623476" cy="369332"/>
          </a:xfrm>
          <a:prstGeom prst="rect">
            <a:avLst/>
          </a:prstGeom>
          <a:noFill/>
        </p:spPr>
        <p:txBody>
          <a:bodyPr wrap="square">
            <a:spAutoFit/>
          </a:bodyPr>
          <a:lstStyle/>
          <a:p>
            <a:r>
              <a:rPr lang="en-US" sz="1800" b="1" dirty="0">
                <a:solidFill>
                  <a:srgbClr val="0070C0"/>
                </a:solidFill>
              </a:rPr>
              <a:t>empty folder</a:t>
            </a:r>
            <a:endParaRPr lang="en-IN" dirty="0">
              <a:solidFill>
                <a:srgbClr val="0070C0"/>
              </a:solidFill>
            </a:endParaRPr>
          </a:p>
        </p:txBody>
      </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815882"/>
          </a:xfrm>
          <a:prstGeom prst="rect">
            <a:avLst/>
          </a:prstGeom>
        </p:spPr>
        <p:txBody>
          <a:bodyPr wrap="square">
            <a:spAutoFit/>
          </a:bodyPr>
          <a:lstStyle/>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version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sz="1800" dirty="0">
                <a:latin typeface="Calibri" panose="020F0502020204030204" pitchFamily="34" charset="0"/>
                <a:cs typeface="Calibri" panose="020F0502020204030204" pitchFamily="34" charset="0"/>
              </a:rPr>
              <a:t>;</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getMongo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hostInfo</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a document with information about the mongoDB is runs on.</a:t>
            </a:r>
          </a:p>
          <a:p>
            <a:pPr marL="457200" indent="-457200">
              <a:buFont typeface="Arial"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b="0" i="0" dirty="0">
                <a:solidFill>
                  <a:srgbClr val="262524"/>
                </a:solidFill>
                <a:effectLst/>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stats</a:t>
            </a:r>
            <a:r>
              <a:rPr lang="en-IN"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Returns DB status</a:t>
            </a:r>
          </a:p>
          <a:p>
            <a:pPr marL="457200" indent="-457200">
              <a:buFont typeface="Arial" pitchFamily="34" charset="0"/>
              <a:buChar char="•"/>
            </a:pPr>
            <a:r>
              <a:rPr lang="en-US" sz="2200" dirty="0">
                <a:solidFill>
                  <a:srgbClr val="036883"/>
                </a:solidFill>
                <a:latin typeface="Calibri" panose="020F0502020204030204" pitchFamily="34" charset="0"/>
                <a:cs typeface="Calibri" panose="020F0502020204030204" pitchFamily="34" charset="0"/>
              </a:rPr>
              <a:t>getHostName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675277694"/>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676401"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6324600" y="750533"/>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6324601"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681348" y="2056234"/>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681349"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6329549" y="2039411"/>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6329549"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1741609" y="3369852"/>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1680455" y="37819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6389809" y="3353029"/>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6389810"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1806242" y="4665658"/>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1806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229380801"/>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1524000" y="4221088"/>
            <a:ext cx="9143999"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
        <p:nvSpPr>
          <p:cNvPr id="3" name="Rectangle 2">
            <a:extLst>
              <a:ext uri="{FF2B5EF4-FFF2-40B4-BE49-F238E27FC236}">
                <a16:creationId xmlns:a16="http://schemas.microsoft.com/office/drawing/2014/main" id="{CCC7FFE9-78C9-4609-9BB6-88A0F0E584F5}"/>
              </a:ext>
            </a:extLst>
          </p:cNvPr>
          <p:cNvSpPr/>
          <p:nvPr/>
        </p:nvSpPr>
        <p:spPr>
          <a:xfrm>
            <a:off x="839416" y="5876327"/>
            <a:ext cx="10369152" cy="76944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$or</a:t>
            </a:r>
            <a:r>
              <a:rPr lang="en-IN" sz="2200" dirty="0">
                <a:latin typeface="Calibri" panose="020F0502020204030204" pitchFamily="34" charset="0"/>
                <a:cs typeface="Calibri" panose="020F0502020204030204" pitchFamily="34" charset="0"/>
              </a:rPr>
              <a:t>:</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job: </a:t>
            </a:r>
            <a:r>
              <a:rPr lang="en-IN" sz="2200" dirty="0">
                <a:solidFill>
                  <a:srgbClr val="669900"/>
                </a:solidFill>
                <a:latin typeface="Calibri" panose="020F0502020204030204" pitchFamily="34" charset="0"/>
                <a:cs typeface="Calibri" panose="020F0502020204030204" pitchFamily="34" charset="0"/>
              </a:rPr>
              <a:t>'manager'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job: </a:t>
            </a:r>
            <a:r>
              <a:rPr lang="en-IN" sz="2200" dirty="0">
                <a:solidFill>
                  <a:srgbClr val="669900"/>
                </a:solidFill>
                <a:latin typeface="Calibri" panose="020F0502020204030204" pitchFamily="34" charset="0"/>
                <a:cs typeface="Calibri" panose="020F0502020204030204" pitchFamily="34" charset="0"/>
              </a:rPr>
              <a:t>'salesman'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rgbClr val="B22251"/>
                </a:solidFill>
                <a:latin typeface="Calibri" panose="020F0502020204030204" pitchFamily="34" charset="0"/>
                <a:cs typeface="Calibri" panose="020F0502020204030204" pitchFamily="34" charset="0"/>
              </a:rPr>
              <a:t>$gt</a:t>
            </a:r>
            <a:r>
              <a:rPr lang="en-IN" sz="2200" dirty="0">
                <a:latin typeface="Calibri" panose="020F0502020204030204" pitchFamily="34" charset="0"/>
                <a:cs typeface="Calibri" panose="020F0502020204030204" pitchFamily="34" charset="0"/>
              </a:rPr>
              <a:t>:3000 </a:t>
            </a:r>
            <a:r>
              <a:rPr lang="en-IN" sz="2200" dirty="0">
                <a:solidFill>
                  <a:schemeClr val="bg1">
                    <a:lumMod val="50000"/>
                  </a:schemeClr>
                </a:solidFill>
                <a:latin typeface="Calibri" panose="020F0502020204030204" pitchFamily="34" charset="0"/>
                <a:cs typeface="Calibri" panose="020F0502020204030204" pitchFamily="34" charset="0"/>
              </a:rPr>
              <a:t>}} ]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ename: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job: true,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694435"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92234" y="2648929"/>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710269"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92234" y="4459070"/>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710269"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665514" y="5498069"/>
            <a:ext cx="885008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$not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$eq</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3" name="Rectangle 2"/>
          <p:cNvSpPr/>
          <p:nvPr/>
        </p:nvSpPr>
        <p:spPr>
          <a:xfrm>
            <a:off x="1665514" y="1773698"/>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$or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7" name="Rectangle 6"/>
          <p:cNvSpPr/>
          <p:nvPr/>
        </p:nvSpPr>
        <p:spPr>
          <a:xfrm>
            <a:off x="1632857" y="3607714"/>
            <a:ext cx="88560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B22251"/>
                </a:solidFill>
                <a:latin typeface="Calibri" panose="020F0502020204030204" pitchFamily="34" charset="0"/>
                <a:cs typeface="Calibri" panose="020F0502020204030204" pitchFamily="34" charset="0"/>
              </a:rPr>
              <a:t>$and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sal:3400</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a:t>
            </a:r>
            <a:r>
              <a:rPr lang="en-US" sz="2200" dirty="0">
                <a:solidFill>
                  <a:srgbClr val="036883"/>
                </a:solidFill>
                <a:latin typeface="Calibri" panose="020F0502020204030204" pitchFamily="34" charset="0"/>
                <a:cs typeface="Calibri" panose="020F0502020204030204" pitchFamily="34" charset="0"/>
              </a:rPr>
              <a:t>ObjectId</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673189" y="1835382"/>
            <a:ext cx="8551223"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dbs</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show</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databases</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673188" y="3787048"/>
            <a:ext cx="86106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getName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a:t>
            </a:r>
            <a:r>
              <a:rPr lang="en-US" dirty="0">
                <a:latin typeface="arial" panose="020B0604020202020204" pitchFamily="34" charset="0"/>
              </a:rPr>
              <a:t>db</a:t>
            </a:r>
            <a:r>
              <a:rPr lang="en-US" dirty="0">
                <a:solidFill>
                  <a:srgbClr val="222222"/>
                </a:solidFill>
                <a:latin typeface="arial" panose="020B0604020202020204" pitchFamily="34" charset="0"/>
              </a:rPr>
              <a:t>&gt;. The mongo shell variable db is set to the current database.</a:t>
            </a:r>
            <a:endParaRPr lang="en-US" dirty="0"/>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828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1811978" y="2560767"/>
            <a:ext cx="8551223"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use</a:t>
            </a:r>
            <a:r>
              <a:rPr lang="en-US" sz="2200" dirty="0">
                <a:solidFill>
                  <a:srgbClr val="FC6F0D"/>
                </a:solidFill>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
        <p:nvSpPr>
          <p:cNvPr id="5" name="TextBox 4">
            <a:extLst>
              <a:ext uri="{FF2B5EF4-FFF2-40B4-BE49-F238E27FC236}">
                <a16:creationId xmlns:a16="http://schemas.microsoft.com/office/drawing/2014/main" id="{F0323EFF-5A04-4A4D-A481-C9961AB671C4}"/>
              </a:ext>
            </a:extLst>
          </p:cNvPr>
          <p:cNvSpPr txBox="1"/>
          <p:nvPr/>
        </p:nvSpPr>
        <p:spPr>
          <a:xfrm>
            <a:off x="119336" y="188640"/>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Tree>
    <p:extLst>
      <p:ext uri="{BB962C8B-B14F-4D97-AF65-F5344CB8AC3E}">
        <p14:creationId xmlns:p14="http://schemas.microsoft.com/office/powerpoint/2010/main" val="18298790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119336" y="4697849"/>
            <a:ext cx="11881320" cy="1323439"/>
          </a:xfrm>
          <a:prstGeom prst="rect">
            <a:avLst/>
          </a:prstGeom>
          <a:noFill/>
        </p:spPr>
        <p:txBody>
          <a:bodyPr wrap="square">
            <a:spAutoFit/>
          </a:bodyPr>
          <a:lstStyle/>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fr-FR" sz="2000" dirty="0">
                <a:latin typeface="Calibri" panose="020F0502020204030204" pitchFamily="34" charset="0"/>
                <a:cs typeface="Calibri" panose="020F0502020204030204" pitchFamily="34" charset="0"/>
              </a:rPr>
              <a:t>mongoimport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--host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192.168.0.3</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--port</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27017</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--db</a:t>
            </a:r>
            <a:r>
              <a:rPr lang="fr-FR" sz="2000" dirty="0">
                <a:solidFill>
                  <a:srgbClr val="FC6F0D"/>
                </a:solidFill>
                <a:latin typeface="Calibri" panose="020F0502020204030204" pitchFamily="34" charset="0"/>
                <a:cs typeface="Calibri" panose="020F0502020204030204" pitchFamily="34" charset="0"/>
              </a:rPr>
              <a:t> </a:t>
            </a:r>
            <a:r>
              <a:rPr lang="fr-FR" sz="2000" dirty="0">
                <a:solidFill>
                  <a:schemeClr val="tx1">
                    <a:lumMod val="85000"/>
                    <a:lumOff val="15000"/>
                  </a:schemeClr>
                </a:solidFill>
                <a:latin typeface="Calibri" panose="020F0502020204030204" pitchFamily="34" charset="0"/>
                <a:cs typeface="Calibri" panose="020F0502020204030204" pitchFamily="34" charset="0"/>
              </a:rPr>
              <a:t>db1</a:t>
            </a:r>
            <a:r>
              <a:rPr lang="fr-FR"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--collection </a:t>
            </a:r>
            <a:r>
              <a:rPr lang="fr-FR" sz="2000" dirty="0">
                <a:solidFill>
                  <a:schemeClr val="tx1">
                    <a:lumMod val="85000"/>
                    <a:lumOff val="15000"/>
                  </a:schemeClr>
                </a:solidFill>
                <a:latin typeface="Calibri" panose="020F0502020204030204" pitchFamily="34" charset="0"/>
                <a:cs typeface="Calibri" panose="020F0502020204030204" pitchFamily="34" charset="0"/>
              </a:rPr>
              <a:t>emp</a:t>
            </a:r>
            <a:r>
              <a:rPr lang="fr-FR" sz="2000" dirty="0">
                <a:solidFill>
                  <a:srgbClr val="FC6F0D"/>
                </a:solidFill>
                <a:latin typeface="Calibri" panose="020F0502020204030204" pitchFamily="34" charset="0"/>
                <a:cs typeface="Calibri" panose="020F0502020204030204" pitchFamily="34" charset="0"/>
              </a:rPr>
              <a:t> </a:t>
            </a:r>
            <a:r>
              <a:rPr lang="en-US" sz="2000" dirty="0">
                <a:solidFill>
                  <a:srgbClr val="00B0F0"/>
                </a:solidFill>
                <a:latin typeface="Calibri" panose="020F0502020204030204" pitchFamily="34" charset="0"/>
                <a:cs typeface="Calibri" panose="020F0502020204030204" pitchFamily="34" charset="0"/>
              </a:rPr>
              <a:t>--type </a:t>
            </a:r>
            <a:r>
              <a:rPr lang="en-US" sz="2000" dirty="0">
                <a:latin typeface="Calibri" panose="020F0502020204030204" pitchFamily="34" charset="0"/>
                <a:cs typeface="Calibri" panose="020F0502020204030204" pitchFamily="34" charset="0"/>
              </a:rPr>
              <a:t>json</a:t>
            </a:r>
            <a:r>
              <a:rPr lang="en-US" sz="2000" dirty="0">
                <a:solidFill>
                  <a:srgbClr val="FC6F0D"/>
                </a:solidFill>
                <a:latin typeface="Calibri" panose="020F0502020204030204" pitchFamily="34" charset="0"/>
                <a:cs typeface="Calibri" panose="020F0502020204030204" pitchFamily="34" charset="0"/>
              </a:rPr>
              <a:t> </a:t>
            </a:r>
            <a:r>
              <a:rPr lang="fr-FR" sz="2000" dirty="0">
                <a:solidFill>
                  <a:srgbClr val="00B0F0"/>
                </a:solidFill>
                <a:latin typeface="Calibri" panose="020F0502020204030204" pitchFamily="34" charset="0"/>
                <a:cs typeface="Calibri" panose="020F0502020204030204" pitchFamily="34" charset="0"/>
              </a:rPr>
              <a:t>--file </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chemeClr val="tx1">
                    <a:lumMod val="85000"/>
                    <a:lumOff val="15000"/>
                  </a:schemeClr>
                </a:solidFill>
                <a:latin typeface="Calibri" panose="020F0502020204030204" pitchFamily="34" charset="0"/>
                <a:cs typeface="Calibri" panose="020F0502020204030204" pitchFamily="34" charset="0"/>
              </a:rPr>
              <a:t>d:\emp.json</a:t>
            </a:r>
            <a:r>
              <a:rPr lang="fr-FR" sz="2000" dirty="0">
                <a:solidFill>
                  <a:schemeClr val="bg1">
                    <a:lumMod val="50000"/>
                  </a:schemeClr>
                </a:solidFill>
                <a:latin typeface="Calibri" panose="020F0502020204030204" pitchFamily="34" charset="0"/>
                <a:cs typeface="Calibri" panose="020F0502020204030204" pitchFamily="34" charset="0"/>
              </a:rPr>
              <a:t>"</a:t>
            </a:r>
            <a:r>
              <a:rPr lang="fr-FR" sz="2000" dirty="0">
                <a:solidFill>
                  <a:srgbClr val="FC6F0D"/>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fr-FR" sz="20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latin typeface="Calibri" panose="020F0502020204030204" pitchFamily="34" charset="0"/>
                <a:cs typeface="Calibri" panose="020F0502020204030204" pitchFamily="34" charset="0"/>
              </a:rPr>
              <a:t>C:\&gt;</a:t>
            </a:r>
            <a:r>
              <a:rPr lang="fr-FR" sz="2000" dirty="0">
                <a:solidFill>
                  <a:srgbClr val="FC6F0D"/>
                </a:solidFill>
                <a:latin typeface="Calibri" panose="020F0502020204030204" pitchFamily="34" charset="0"/>
                <a:cs typeface="Calibri" panose="020F0502020204030204" pitchFamily="34" charset="0"/>
              </a:rPr>
              <a:t> </a:t>
            </a:r>
            <a:r>
              <a:rPr lang="en-IN" sz="2000" dirty="0">
                <a:latin typeface="Calibri" panose="020F0502020204030204" pitchFamily="34" charset="0"/>
                <a:cs typeface="Calibri" panose="020F0502020204030204" pitchFamily="34" charset="0"/>
              </a:rPr>
              <a:t>mongoimport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--host </a:t>
            </a:r>
            <a:r>
              <a:rPr lang="en-IN" sz="2000" dirty="0">
                <a:solidFill>
                  <a:schemeClr val="tx1">
                    <a:lumMod val="85000"/>
                    <a:lumOff val="15000"/>
                  </a:schemeClr>
                </a:solidFill>
                <a:latin typeface="Calibri" panose="020F0502020204030204" pitchFamily="34" charset="0"/>
                <a:cs typeface="Calibri" panose="020F0502020204030204" pitchFamily="34" charset="0"/>
              </a:rPr>
              <a:t>192.168.0.6</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--port </a:t>
            </a:r>
            <a:r>
              <a:rPr lang="en-IN" sz="2000" dirty="0">
                <a:solidFill>
                  <a:schemeClr val="tx1">
                    <a:lumMod val="85000"/>
                    <a:lumOff val="15000"/>
                  </a:schemeClr>
                </a:solidFill>
                <a:latin typeface="Calibri" panose="020F0502020204030204" pitchFamily="34" charset="0"/>
                <a:cs typeface="Calibri" panose="020F0502020204030204" pitchFamily="34" charset="0"/>
              </a:rPr>
              <a:t>27017</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--db </a:t>
            </a:r>
            <a:r>
              <a:rPr lang="en-IN" sz="2000" dirty="0">
                <a:solidFill>
                  <a:schemeClr val="tx1">
                    <a:lumMod val="85000"/>
                    <a:lumOff val="15000"/>
                  </a:schemeClr>
                </a:solidFill>
                <a:latin typeface="Calibri" panose="020F0502020204030204" pitchFamily="34" charset="0"/>
                <a:cs typeface="Calibri" panose="020F0502020204030204" pitchFamily="34" charset="0"/>
              </a:rPr>
              <a:t>db1</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--collection </a:t>
            </a:r>
            <a:r>
              <a:rPr lang="en-IN" sz="2000" dirty="0">
                <a:solidFill>
                  <a:schemeClr val="tx1">
                    <a:lumMod val="85000"/>
                    <a:lumOff val="15000"/>
                  </a:schemeClr>
                </a:solidFill>
                <a:latin typeface="Calibri" panose="020F0502020204030204" pitchFamily="34" charset="0"/>
                <a:cs typeface="Calibri" panose="020F0502020204030204" pitchFamily="34" charset="0"/>
              </a:rPr>
              <a:t>movies</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--type </a:t>
            </a:r>
            <a:r>
              <a:rPr lang="en-IN" sz="2000" dirty="0">
                <a:solidFill>
                  <a:schemeClr val="tx1">
                    <a:lumMod val="85000"/>
                    <a:lumOff val="15000"/>
                  </a:schemeClr>
                </a:solidFill>
                <a:latin typeface="Calibri" panose="020F0502020204030204" pitchFamily="34" charset="0"/>
                <a:cs typeface="Calibri" panose="020F0502020204030204" pitchFamily="34" charset="0"/>
              </a:rPr>
              <a:t>json</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--file </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chemeClr val="tx1">
                    <a:lumMod val="85000"/>
                    <a:lumOff val="15000"/>
                  </a:schemeClr>
                </a:solidFill>
                <a:latin typeface="Calibri" panose="020F0502020204030204" pitchFamily="34" charset="0"/>
                <a:cs typeface="Calibri" panose="020F0502020204030204" pitchFamily="34" charset="0"/>
              </a:rPr>
              <a:t>d:\movies.json</a:t>
            </a:r>
            <a:r>
              <a:rPr lang="en-IN" sz="2000" dirty="0">
                <a:solidFill>
                  <a:schemeClr val="bg1">
                    <a:lumMod val="50000"/>
                  </a:schemeClr>
                </a:solidFill>
                <a:latin typeface="Calibri" panose="020F0502020204030204" pitchFamily="34" charset="0"/>
                <a:cs typeface="Calibri" panose="020F0502020204030204" pitchFamily="34" charset="0"/>
              </a:rPr>
              <a:t>"</a:t>
            </a:r>
            <a:r>
              <a:rPr lang="en-IN" sz="2000" dirty="0">
                <a:solidFill>
                  <a:srgbClr val="FC6F0D"/>
                </a:solidFill>
                <a:latin typeface="Calibri" panose="020F0502020204030204" pitchFamily="34" charset="0"/>
                <a:cs typeface="Calibri" panose="020F0502020204030204" pitchFamily="34" charset="0"/>
              </a:rPr>
              <a:t> </a:t>
            </a:r>
            <a:r>
              <a:rPr lang="en-IN" sz="2000" dirty="0">
                <a:solidFill>
                  <a:srgbClr val="00B0F0"/>
                </a:solidFill>
                <a:latin typeface="Calibri" panose="020F0502020204030204" pitchFamily="34" charset="0"/>
                <a:cs typeface="Calibri" panose="020F0502020204030204" pitchFamily="34" charset="0"/>
              </a:rPr>
              <a:t>--jsonArray  --drop</a:t>
            </a:r>
          </a:p>
        </p:txBody>
      </p:sp>
      <p:sp>
        <p:nvSpPr>
          <p:cNvPr id="3" name="Rectangle 2">
            <a:extLst>
              <a:ext uri="{FF2B5EF4-FFF2-40B4-BE49-F238E27FC236}">
                <a16:creationId xmlns:a16="http://schemas.microsoft.com/office/drawing/2014/main" id="{74C1F028-9126-483E-B767-699D381C1F4B}"/>
              </a:ext>
            </a:extLst>
          </p:cNvPr>
          <p:cNvSpPr/>
          <p:nvPr/>
        </p:nvSpPr>
        <p:spPr>
          <a:xfrm>
            <a:off x="1524000" y="1846565"/>
            <a:ext cx="9114971"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 &lt; --mode { insert | upsert | merge } &gt; &lt; --jsonArray &gt; &lt; --drop &gt;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1523998" y="3131676"/>
            <a:ext cx="9144001" cy="707886"/>
          </a:xfrm>
          <a:prstGeom prst="rect">
            <a:avLst/>
          </a:prstGeom>
          <a:noFill/>
        </p:spPr>
        <p:txBody>
          <a:bodyPr wrap="square">
            <a:spAutoFit/>
          </a:bodyPr>
          <a:lstStyle/>
          <a:p>
            <a:r>
              <a:rPr lang="en-US" sz="2000" dirty="0">
                <a:solidFill>
                  <a:srgbClr val="049DC8"/>
                </a:solidFill>
                <a:latin typeface="Consolas" panose="020B0609020204030204" pitchFamily="49" charset="0"/>
                <a:cs typeface="Calibri" panose="020F0502020204030204" pitchFamily="34" charset="0"/>
              </a:rPr>
              <a:t>&lt; --jsonArray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if the documents are in array i.e. in [] brackets</a:t>
            </a:r>
            <a:endParaRPr lang="en-US" sz="2000" dirty="0">
              <a:solidFill>
                <a:srgbClr val="92D050"/>
              </a:solidFill>
              <a:latin typeface="Consolas" panose="020B0609020204030204" pitchFamily="49" charset="0"/>
              <a:cs typeface="Calibri" panose="020F0502020204030204" pitchFamily="34" charset="0"/>
            </a:endParaRPr>
          </a:p>
          <a:p>
            <a:r>
              <a:rPr lang="en-US" sz="2000" dirty="0">
                <a:solidFill>
                  <a:srgbClr val="049DC8"/>
                </a:solidFill>
                <a:latin typeface="Consolas" panose="020B0609020204030204" pitchFamily="49" charset="0"/>
                <a:cs typeface="Calibri" panose="020F0502020204030204" pitchFamily="34" charset="0"/>
              </a:rPr>
              <a:t>&lt; --drop &gt;      </a:t>
            </a:r>
            <a:r>
              <a:rPr lang="en-US" sz="2000" dirty="0">
                <a:solidFill>
                  <a:srgbClr val="92D050"/>
                </a:solidFill>
                <a:latin typeface="Consolas" panose="020B0609020204030204" pitchFamily="49" charset="0"/>
                <a:cs typeface="Calibri" panose="020F0502020204030204" pitchFamily="34" charset="0"/>
              </a:rPr>
              <a:t># </a:t>
            </a:r>
            <a:r>
              <a:rPr lang="en-US" dirty="0">
                <a:solidFill>
                  <a:srgbClr val="92D050"/>
                </a:solidFill>
                <a:latin typeface="Consolas" panose="020B0609020204030204" pitchFamily="49" charset="0"/>
                <a:cs typeface="Calibri" panose="020F0502020204030204" pitchFamily="34" charset="0"/>
              </a:rPr>
              <a:t>drops the collection if exists</a:t>
            </a:r>
            <a:endParaRPr lang="en-IN" sz="2000" dirty="0">
              <a:solidFill>
                <a:srgbClr val="92D050"/>
              </a:solidFill>
            </a:endParaRPr>
          </a:p>
        </p:txBody>
      </p:sp>
    </p:spTree>
    <p:extLst>
      <p:ext uri="{BB962C8B-B14F-4D97-AF65-F5344CB8AC3E}">
        <p14:creationId xmlns:p14="http://schemas.microsoft.com/office/powerpoint/2010/main" val="169418055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335360" y="3645024"/>
            <a:ext cx="11593288" cy="1754326"/>
          </a:xfrm>
          <a:prstGeom prst="rect">
            <a:avLst/>
          </a:prstGeom>
        </p:spPr>
        <p:txBody>
          <a:bodyPr wrap="square">
            <a:spAutoFit/>
          </a:bodyPr>
          <a:lstStyle/>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--host </a:t>
            </a:r>
            <a:r>
              <a:rPr lang="en-US" sz="2000" dirty="0">
                <a:solidFill>
                  <a:schemeClr val="tx1">
                    <a:lumMod val="85000"/>
                    <a:lumOff val="15000"/>
                  </a:schemeClr>
                </a:solidFill>
                <a:latin typeface="Calibri" panose="020F0502020204030204" pitchFamily="34" charset="0"/>
                <a:cs typeface="Calibri" panose="020F0502020204030204" pitchFamily="34" charset="0"/>
              </a:rPr>
              <a:t>192.168.100.20  </a:t>
            </a:r>
            <a:r>
              <a:rPr lang="en-US" sz="2000" dirty="0">
                <a:solidFill>
                  <a:srgbClr val="00B0F0"/>
                </a:solidFill>
                <a:latin typeface="Calibri" panose="020F0502020204030204" pitchFamily="34" charset="0"/>
                <a:cs typeface="Calibri" panose="020F0502020204030204" pitchFamily="34" charset="0"/>
              </a:rPr>
              <a:t>--port </a:t>
            </a:r>
            <a:r>
              <a:rPr lang="en-US" sz="2000" dirty="0">
                <a:solidFill>
                  <a:schemeClr val="tx1">
                    <a:lumMod val="85000"/>
                    <a:lumOff val="15000"/>
                  </a:schemeClr>
                </a:solidFill>
                <a:latin typeface="Calibri" panose="020F0502020204030204" pitchFamily="34" charset="0"/>
                <a:cs typeface="Calibri" panose="020F0502020204030204" pitchFamily="34" charset="0"/>
              </a:rPr>
              <a:t>27017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emp  </a:t>
            </a:r>
            <a:r>
              <a:rPr lang="en-US" sz="2000" dirty="0">
                <a:solidFill>
                  <a:srgbClr val="00B0F0"/>
                </a:solidFill>
                <a:latin typeface="Calibri" panose="020F0502020204030204" pitchFamily="34" charset="0"/>
                <a:cs typeface="Calibri" panose="020F0502020204030204" pitchFamily="34" charset="0"/>
              </a:rPr>
              <a:t>--type </a:t>
            </a:r>
            <a:r>
              <a:rPr lang="en-US" sz="2000" dirty="0">
                <a:solidFill>
                  <a:schemeClr val="tx1">
                    <a:lumMod val="85000"/>
                    <a:lumOff val="15000"/>
                  </a:schemeClr>
                </a:solidFill>
                <a:latin typeface="Calibri" panose="020F0502020204030204" pitchFamily="34" charset="0"/>
                <a:cs typeface="Calibri" panose="020F0502020204030204" pitchFamily="34" charset="0"/>
              </a:rPr>
              <a:t>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"EMPNO,ENAME,JOB, MGR,HIREDATE,SAL,COMM,DEPTNO,BONUSID,USERNAME,PWD"</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fr-FR" sz="2000" dirty="0">
                <a:solidFill>
                  <a:schemeClr val="tx1">
                    <a:lumMod val="85000"/>
                    <a:lumOff val="15000"/>
                  </a:schemeClr>
                </a:solidFill>
                <a:latin typeface="Calibri" panose="020F0502020204030204" pitchFamily="34" charset="0"/>
                <a:cs typeface="Calibri" panose="020F0502020204030204" pitchFamily="34" charset="0"/>
              </a:rPr>
              <a:t>C:\&gt; </a:t>
            </a:r>
            <a:r>
              <a:rPr lang="en-US" sz="2000" dirty="0">
                <a:solidFill>
                  <a:schemeClr val="tx1">
                    <a:lumMod val="85000"/>
                    <a:lumOff val="15000"/>
                  </a:schemeClr>
                </a:solidFill>
                <a:latin typeface="Calibri" panose="020F0502020204030204" pitchFamily="34" charset="0"/>
                <a:cs typeface="Calibri" panose="020F0502020204030204" pitchFamily="34" charset="0"/>
              </a:rPr>
              <a:t>mongoimport </a:t>
            </a:r>
            <a:r>
              <a:rPr lang="en-US" sz="2000" dirty="0">
                <a:solidFill>
                  <a:srgbClr val="00B0F0"/>
                </a:solidFill>
                <a:latin typeface="Calibri" panose="020F0502020204030204" pitchFamily="34" charset="0"/>
                <a:cs typeface="Calibri" panose="020F0502020204030204" pitchFamily="34" charset="0"/>
              </a:rPr>
              <a:t>--db </a:t>
            </a:r>
            <a:r>
              <a:rPr lang="en-US" sz="2000" dirty="0">
                <a:solidFill>
                  <a:schemeClr val="tx1">
                    <a:lumMod val="85000"/>
                    <a:lumOff val="15000"/>
                  </a:schemeClr>
                </a:solidFill>
                <a:latin typeface="Calibri" panose="020F0502020204030204" pitchFamily="34" charset="0"/>
                <a:cs typeface="Calibri" panose="020F0502020204030204" pitchFamily="34" charset="0"/>
              </a:rPr>
              <a:t>db1 </a:t>
            </a:r>
            <a:r>
              <a:rPr lang="en-US" sz="2000" dirty="0">
                <a:solidFill>
                  <a:srgbClr val="00B0F0"/>
                </a:solidFill>
                <a:latin typeface="Calibri" panose="020F0502020204030204" pitchFamily="34" charset="0"/>
                <a:cs typeface="Calibri" panose="020F0502020204030204" pitchFamily="34" charset="0"/>
              </a:rPr>
              <a:t>--collection </a:t>
            </a:r>
            <a:r>
              <a:rPr lang="en-US" sz="2000" dirty="0">
                <a:solidFill>
                  <a:schemeClr val="tx1">
                    <a:lumMod val="85000"/>
                    <a:lumOff val="15000"/>
                  </a:schemeClr>
                </a:solidFill>
                <a:latin typeface="Calibri" panose="020F0502020204030204" pitchFamily="34" charset="0"/>
                <a:cs typeface="Calibri" panose="020F0502020204030204" pitchFamily="34" charset="0"/>
              </a:rPr>
              <a:t>o </a:t>
            </a:r>
            <a:r>
              <a:rPr lang="en-US" sz="2000" dirty="0">
                <a:solidFill>
                  <a:srgbClr val="00B0F0"/>
                </a:solidFill>
                <a:latin typeface="Calibri" panose="020F0502020204030204" pitchFamily="34" charset="0"/>
                <a:cs typeface="Calibri" panose="020F0502020204030204" pitchFamily="34" charset="0"/>
              </a:rPr>
              <a:t>--type</a:t>
            </a:r>
            <a:r>
              <a:rPr lang="en-US" sz="2000" dirty="0">
                <a:solidFill>
                  <a:schemeClr val="tx1">
                    <a:lumMod val="85000"/>
                    <a:lumOff val="15000"/>
                  </a:schemeClr>
                </a:solidFill>
                <a:latin typeface="Calibri" panose="020F0502020204030204" pitchFamily="34" charset="0"/>
                <a:cs typeface="Calibri" panose="020F0502020204030204" pitchFamily="34" charset="0"/>
              </a:rPr>
              <a:t> csv  </a:t>
            </a:r>
            <a:r>
              <a:rPr lang="en-US" sz="2000" dirty="0">
                <a:solidFill>
                  <a:srgbClr val="00B0F0"/>
                </a:solidFill>
                <a:latin typeface="Calibri" panose="020F0502020204030204" pitchFamily="34" charset="0"/>
                <a:cs typeface="Calibri" panose="020F0502020204030204" pitchFamily="34" charset="0"/>
              </a:rPr>
              <a:t>--file </a:t>
            </a:r>
            <a:r>
              <a:rPr lang="en-US" sz="2000" dirty="0">
                <a:solidFill>
                  <a:schemeClr val="tx1">
                    <a:lumMod val="85000"/>
                    <a:lumOff val="15000"/>
                  </a:schemeClr>
                </a:solidFill>
                <a:latin typeface="Calibri" panose="020F0502020204030204" pitchFamily="34" charset="0"/>
                <a:cs typeface="Calibri" panose="020F0502020204030204" pitchFamily="34" charset="0"/>
              </a:rPr>
              <a:t>d:\o.csv </a:t>
            </a:r>
            <a:r>
              <a:rPr lang="en-US" sz="2000" dirty="0">
                <a:solidFill>
                  <a:srgbClr val="00B0F0"/>
                </a:solidFill>
                <a:latin typeface="Calibri" panose="020F0502020204030204" pitchFamily="34" charset="0"/>
                <a:cs typeface="Calibri" panose="020F0502020204030204" pitchFamily="34" charset="0"/>
              </a:rPr>
              <a:t>--fields </a:t>
            </a:r>
            <a:r>
              <a:rPr lang="en-US" sz="2000" dirty="0">
                <a:solidFill>
                  <a:schemeClr val="tx1">
                    <a:lumMod val="85000"/>
                    <a:lumOff val="15000"/>
                  </a:schemeClr>
                </a:solidFill>
                <a:latin typeface="Calibri" panose="020F0502020204030204" pitchFamily="34"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1523999" y="1700808"/>
            <a:ext cx="9144001"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--type &gt; &lt; --file &gt; &lt; --fields "Field-List" &gt;</a:t>
            </a:r>
          </a:p>
        </p:txBody>
      </p:sp>
      <p:sp>
        <p:nvSpPr>
          <p:cNvPr id="7" name="TextBox 6">
            <a:extLst>
              <a:ext uri="{FF2B5EF4-FFF2-40B4-BE49-F238E27FC236}">
                <a16:creationId xmlns:a16="http://schemas.microsoft.com/office/drawing/2014/main" id="{07D58F5B-C8D7-4C0F-8C8B-07DF90AA8F26}"/>
              </a:ext>
            </a:extLst>
          </p:cNvPr>
          <p:cNvSpPr txBox="1"/>
          <p:nvPr/>
        </p:nvSpPr>
        <p:spPr>
          <a:xfrm>
            <a:off x="1520618" y="3134581"/>
            <a:ext cx="9144001" cy="369332"/>
          </a:xfrm>
          <a:prstGeom prst="rect">
            <a:avLst/>
          </a:prstGeom>
          <a:noFill/>
        </p:spPr>
        <p:txBody>
          <a:bodyPr wrap="square">
            <a:spAutoFit/>
          </a:bodyPr>
          <a:lstStyle/>
          <a:p>
            <a:r>
              <a:rPr lang="en-US" sz="1800" dirty="0">
                <a:solidFill>
                  <a:srgbClr val="0077AA"/>
                </a:solidFill>
                <a:latin typeface="Liberation Mono"/>
                <a:cs typeface="Arial" panose="020B0604020202020204" pitchFamily="34" charset="0"/>
              </a:rPr>
              <a:t>SELECT</a:t>
            </a:r>
            <a:r>
              <a:rPr lang="en-US" sz="1800" dirty="0">
                <a:latin typeface="Liberation Mono"/>
                <a:cs typeface="Arial" panose="020B0604020202020204" pitchFamily="34" charset="0"/>
              </a:rPr>
              <a:t> * </a:t>
            </a:r>
            <a:r>
              <a:rPr lang="en-US" sz="1800" dirty="0">
                <a:solidFill>
                  <a:srgbClr val="0077AA"/>
                </a:solidFill>
                <a:latin typeface="Liberation Mono"/>
                <a:cs typeface="Arial" panose="020B0604020202020204" pitchFamily="34" charset="0"/>
              </a:rPr>
              <a:t>FROM</a:t>
            </a:r>
            <a:r>
              <a:rPr lang="en-US" sz="1800" dirty="0">
                <a:latin typeface="Liberation Mono"/>
                <a:cs typeface="Arial" panose="020B0604020202020204" pitchFamily="34" charset="0"/>
              </a:rPr>
              <a:t> emp </a:t>
            </a:r>
            <a:r>
              <a:rPr lang="en-US" sz="1800" dirty="0">
                <a:solidFill>
                  <a:srgbClr val="0077AA"/>
                </a:solidFill>
                <a:latin typeface="Liberation Mono"/>
                <a:cs typeface="Arial" panose="020B0604020202020204" pitchFamily="34" charset="0"/>
              </a:rPr>
              <a:t>INTO</a:t>
            </a:r>
            <a:r>
              <a:rPr lang="en-US" sz="1800" dirty="0">
                <a:latin typeface="Liberation Mono"/>
                <a:cs typeface="Arial" panose="020B0604020202020204" pitchFamily="34" charset="0"/>
              </a:rPr>
              <a:t> </a:t>
            </a:r>
            <a:r>
              <a:rPr lang="en-US" sz="1800" dirty="0">
                <a:solidFill>
                  <a:srgbClr val="0077AA"/>
                </a:solidFill>
                <a:latin typeface="Liberation Mono"/>
                <a:cs typeface="Arial" panose="020B0604020202020204" pitchFamily="34" charset="0"/>
              </a:rPr>
              <a:t>OUTFILE</a:t>
            </a:r>
            <a:r>
              <a:rPr lang="en-US" sz="1800" dirty="0">
                <a:latin typeface="Liberation Mono"/>
                <a:cs typeface="Arial" panose="020B0604020202020204" pitchFamily="34" charset="0"/>
              </a:rPr>
              <a:t> "d:/emp.csv" fields terminated by ',';</a:t>
            </a:r>
            <a:endParaRPr lang="en-IN" sz="1800" dirty="0">
              <a:latin typeface="Liberation Mono"/>
            </a:endParaRPr>
          </a:p>
        </p:txBody>
      </p:sp>
      <p:sp>
        <p:nvSpPr>
          <p:cNvPr id="8" name="Rectangle 7">
            <a:extLst>
              <a:ext uri="{FF2B5EF4-FFF2-40B4-BE49-F238E27FC236}">
                <a16:creationId xmlns:a16="http://schemas.microsoft.com/office/drawing/2014/main" id="{A32601F1-5602-4235-81CB-7282F67DE79C}"/>
              </a:ext>
            </a:extLst>
          </p:cNvPr>
          <p:cNvSpPr/>
          <p:nvPr/>
        </p:nvSpPr>
        <p:spPr>
          <a:xfrm>
            <a:off x="1520618" y="2379367"/>
            <a:ext cx="5650286" cy="646331"/>
          </a:xfrm>
          <a:prstGeom prst="rect">
            <a:avLst/>
          </a:prstGeom>
        </p:spPr>
        <p:txBody>
          <a:bodyPr wrap="square">
            <a:spAutoFit/>
          </a:bodyPr>
          <a:lstStyle/>
          <a:p>
            <a:r>
              <a:rPr lang="en-US" b="1" dirty="0">
                <a:solidFill>
                  <a:schemeClr val="tx1">
                    <a:lumMod val="95000"/>
                    <a:lumOff val="5000"/>
                  </a:schemeClr>
                </a:solidFill>
                <a:latin typeface="Liberation Mono"/>
              </a:rPr>
              <a:t>If not working then do changes in </a:t>
            </a:r>
            <a:r>
              <a:rPr lang="en-US" b="1" i="1" dirty="0">
                <a:solidFill>
                  <a:schemeClr val="tx1">
                    <a:lumMod val="95000"/>
                    <a:lumOff val="5000"/>
                  </a:schemeClr>
                </a:solidFill>
                <a:latin typeface="Liberation Mono"/>
              </a:rPr>
              <a:t>my.ini</a:t>
            </a:r>
            <a:r>
              <a:rPr lang="en-US" b="1" dirty="0">
                <a:solidFill>
                  <a:schemeClr val="tx1">
                    <a:lumMod val="95000"/>
                    <a:lumOff val="5000"/>
                  </a:schemeClr>
                </a:solidFill>
                <a:latin typeface="Liberation Mono"/>
              </a:rPr>
              <a:t> file.</a:t>
            </a:r>
          </a:p>
          <a:p>
            <a:r>
              <a:rPr lang="en-US" dirty="0">
                <a:solidFill>
                  <a:schemeClr val="tx1">
                    <a:lumMod val="95000"/>
                    <a:lumOff val="5000"/>
                  </a:schemeClr>
                </a:solidFill>
                <a:latin typeface="Liberation Mono"/>
                <a:cs typeface="Arial" panose="020B0604020202020204" pitchFamily="34" charset="0"/>
              </a:rPr>
              <a:t>secure_file_priv =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35360" y="5445224"/>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10221646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1524000" y="1566753"/>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--type &gt; &lt; --file &gt;  &lt; --out &gt; &lt; --fields "Field-List" &gt;</a:t>
            </a:r>
          </a:p>
        </p:txBody>
      </p:sp>
      <p:sp>
        <p:nvSpPr>
          <p:cNvPr id="9" name="Rectangle 8">
            <a:extLst>
              <a:ext uri="{FF2B5EF4-FFF2-40B4-BE49-F238E27FC236}">
                <a16:creationId xmlns:a16="http://schemas.microsoft.com/office/drawing/2014/main" id="{4DA6407A-3B6A-4FBC-B525-F9BD07DCC809}"/>
              </a:ext>
            </a:extLst>
          </p:cNvPr>
          <p:cNvSpPr/>
          <p:nvPr/>
        </p:nvSpPr>
        <p:spPr>
          <a:xfrm>
            <a:off x="263352" y="2492896"/>
            <a:ext cx="11665296" cy="2369880"/>
          </a:xfrm>
          <a:prstGeom prst="rect">
            <a:avLst/>
          </a:prstGeom>
        </p:spPr>
        <p:txBody>
          <a:bodyPr wrap="square">
            <a:spAutoFit/>
          </a:bodyPr>
          <a:lstStyle/>
          <a:p>
            <a:pPr marL="342900" indent="-342900">
              <a:buFont typeface="Arial" panose="020B0604020202020204" pitchFamily="34" charset="0"/>
              <a:buChar char="•"/>
            </a:pPr>
            <a:r>
              <a:rPr lang="fr-FR"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fr-FR" sz="2200" dirty="0">
                <a:solidFill>
                  <a:srgbClr val="00B0F0"/>
                </a:solidFill>
                <a:latin typeface="Calibri" panose="020F0502020204030204" pitchFamily="34" charset="0"/>
                <a:cs typeface="Calibri" panose="020F0502020204030204" pitchFamily="34" charset="0"/>
              </a:rPr>
              <a:t> --host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a:t>
            </a:r>
            <a:r>
              <a:rPr lang="fr-FR" sz="2200" dirty="0">
                <a:solidFill>
                  <a:schemeClr val="tx1">
                    <a:lumMod val="85000"/>
                    <a:lumOff val="15000"/>
                  </a:schemeClr>
                </a:solidFill>
                <a:latin typeface="Calibri" panose="020F0502020204030204" pitchFamily="34" charset="0"/>
                <a:cs typeface="Calibri" panose="020F0502020204030204" pitchFamily="34" charset="0"/>
              </a:rPr>
              <a:t> </a:t>
            </a:r>
            <a:r>
              <a:rPr lang="fr-FR" sz="2200" dirty="0">
                <a:solidFill>
                  <a:srgbClr val="00B0F0"/>
                </a:solidFill>
                <a:latin typeface="Calibri" panose="020F0502020204030204" pitchFamily="34" charset="0"/>
                <a:cs typeface="Calibri" panose="020F0502020204030204" pitchFamily="34" charset="0"/>
              </a:rPr>
              <a:t>--port </a:t>
            </a:r>
            <a:r>
              <a:rPr lang="fr-FR" sz="2200" dirty="0">
                <a:solidFill>
                  <a:schemeClr val="tx1">
                    <a:lumMod val="85000"/>
                    <a:lumOff val="15000"/>
                  </a:schemeClr>
                </a:solidFill>
                <a:latin typeface="Calibri" panose="020F0502020204030204" pitchFamily="34" charset="0"/>
                <a:cs typeface="Calibri" panose="020F0502020204030204" pitchFamily="34" charset="0"/>
              </a:rPr>
              <a:t>27017  </a:t>
            </a:r>
            <a:r>
              <a:rPr lang="fr-FR" sz="2200" dirty="0">
                <a:solidFill>
                  <a:srgbClr val="00B0F0"/>
                </a:solidFill>
                <a:latin typeface="Calibri" panose="020F0502020204030204" pitchFamily="34" charset="0"/>
                <a:cs typeface="Calibri" panose="020F0502020204030204" pitchFamily="34" charset="0"/>
              </a:rPr>
              <a:t>--db </a:t>
            </a:r>
            <a:r>
              <a:rPr lang="fr-FR" sz="2200" dirty="0">
                <a:solidFill>
                  <a:schemeClr val="tx1">
                    <a:lumMod val="85000"/>
                    <a:lumOff val="15000"/>
                  </a:schemeClr>
                </a:solidFill>
                <a:latin typeface="Calibri" panose="020F0502020204030204" pitchFamily="34" charset="0"/>
                <a:cs typeface="Calibri" panose="020F0502020204030204" pitchFamily="34" charset="0"/>
              </a:rPr>
              <a:t>db1 </a:t>
            </a:r>
            <a:r>
              <a:rPr lang="fr-FR" sz="2200" dirty="0">
                <a:solidFill>
                  <a:srgbClr val="00B0F0"/>
                </a:solidFill>
                <a:latin typeface="Calibri" panose="020F0502020204030204" pitchFamily="34" charset="0"/>
                <a:cs typeface="Calibri" panose="020F0502020204030204" pitchFamily="34" charset="0"/>
              </a:rPr>
              <a:t>--collection </a:t>
            </a:r>
            <a:r>
              <a:rPr lang="fr-FR"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  --out </a:t>
            </a:r>
            <a:r>
              <a:rPr lang="fr-FR" sz="2200" dirty="0">
                <a:solidFill>
                  <a:schemeClr val="tx1">
                    <a:lumMod val="85000"/>
                    <a:lumOff val="15000"/>
                  </a:schemeClr>
                </a:solidFill>
                <a:latin typeface="Calibri" panose="020F0502020204030204" pitchFamily="34" charset="0"/>
                <a:cs typeface="Calibri" panose="020F0502020204030204" pitchFamily="34" charset="0"/>
              </a:rPr>
              <a:t>"d:\e.json"</a:t>
            </a:r>
            <a:endParaRPr lang="en-US" sz="22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a:t>
            </a:r>
            <a:r>
              <a:rPr lang="en-US" sz="2200" dirty="0">
                <a:solidFill>
                  <a:srgbClr val="00B0F0"/>
                </a:solidFill>
                <a:latin typeface="Calibri" panose="020F0502020204030204" pitchFamily="34" charset="0"/>
                <a:cs typeface="Calibri" panose="020F0502020204030204" pitchFamily="34" charset="0"/>
              </a:rPr>
              <a:t>--port </a:t>
            </a:r>
            <a:r>
              <a:rPr lang="en-US" sz="2200" dirty="0">
                <a:solidFill>
                  <a:schemeClr val="tx1">
                    <a:lumMod val="85000"/>
                    <a:lumOff val="15000"/>
                  </a:schemeClr>
                </a:solidFill>
                <a:latin typeface="Calibri" panose="020F0502020204030204" pitchFamily="34" charset="0"/>
                <a:cs typeface="Calibri" panose="020F0502020204030204" pitchFamily="34" charset="0"/>
              </a:rPr>
              <a:t>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fr-FR" sz="2200" dirty="0">
                <a:solidFill>
                  <a:srgbClr val="00B0F0"/>
                </a:solidFill>
                <a:latin typeface="Calibri" panose="020F0502020204030204" pitchFamily="34" charset="0"/>
                <a:cs typeface="Calibri" panose="020F0502020204030204" pitchFamily="34" charset="0"/>
              </a:rPr>
              <a:t>--type JSON</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a:t>
            </a:r>
            <a:r>
              <a:rPr lang="en-US" sz="2200" dirty="0">
                <a:solidFill>
                  <a:schemeClr val="tx1">
                    <a:lumMod val="85000"/>
                    <a:lumOff val="15000"/>
                  </a:schemeClr>
                </a:solidFill>
                <a:latin typeface="Calibri" panose="020F0502020204030204" pitchFamily="34" charset="0"/>
                <a:cs typeface="Calibri" panose="020F0502020204030204" pitchFamily="34" charset="0"/>
              </a:rPr>
              <a:t> "d:\e.json"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tx1">
                    <a:lumMod val="85000"/>
                    <a:lumOff val="15000"/>
                  </a:schemeClr>
                </a:solidFill>
                <a:latin typeface="Calibri" panose="020F0502020204030204" pitchFamily="34" charset="0"/>
                <a:cs typeface="Calibri" panose="020F0502020204030204" pitchFamily="34" charset="0"/>
              </a:rPr>
              <a:t>C:\&gt; mongoexport  </a:t>
            </a:r>
            <a:r>
              <a:rPr lang="en-US" sz="2200" dirty="0">
                <a:solidFill>
                  <a:srgbClr val="00B0F0"/>
                </a:solidFill>
                <a:latin typeface="Calibri" panose="020F0502020204030204" pitchFamily="34" charset="0"/>
                <a:cs typeface="Calibri" panose="020F0502020204030204" pitchFamily="34" charset="0"/>
              </a:rPr>
              <a:t>--host </a:t>
            </a:r>
            <a:r>
              <a:rPr lang="en-US" sz="2200" dirty="0">
                <a:solidFill>
                  <a:schemeClr val="tx1">
                    <a:lumMod val="85000"/>
                    <a:lumOff val="15000"/>
                  </a:schemeClr>
                </a:solidFill>
                <a:latin typeface="Calibri" panose="020F0502020204030204" pitchFamily="34" charset="0"/>
                <a:cs typeface="Calibri" panose="020F0502020204030204" pitchFamily="34" charset="0"/>
              </a:rPr>
              <a:t>192.168.0.6 --port 27017  </a:t>
            </a:r>
            <a:r>
              <a:rPr lang="en-US" sz="2200" dirty="0">
                <a:solidFill>
                  <a:srgbClr val="00B0F0"/>
                </a:solidFill>
                <a:latin typeface="Calibri" panose="020F0502020204030204" pitchFamily="34" charset="0"/>
                <a:cs typeface="Calibri" panose="020F0502020204030204" pitchFamily="34" charset="0"/>
              </a:rPr>
              <a:t>--db </a:t>
            </a:r>
            <a:r>
              <a:rPr lang="en-US" sz="2200" dirty="0">
                <a:solidFill>
                  <a:schemeClr val="tx1">
                    <a:lumMod val="85000"/>
                    <a:lumOff val="15000"/>
                  </a:schemeClr>
                </a:solidFill>
                <a:latin typeface="Calibri" panose="020F0502020204030204" pitchFamily="34" charset="0"/>
                <a:cs typeface="Calibri" panose="020F0502020204030204" pitchFamily="34" charset="0"/>
              </a:rPr>
              <a:t>db1 </a:t>
            </a:r>
            <a:r>
              <a:rPr lang="en-US" sz="2200" dirty="0">
                <a:solidFill>
                  <a:srgbClr val="00B0F0"/>
                </a:solidFill>
                <a:latin typeface="Calibri" panose="020F0502020204030204" pitchFamily="34" charset="0"/>
                <a:cs typeface="Calibri" panose="020F0502020204030204" pitchFamily="34" charset="0"/>
              </a:rPr>
              <a:t>--collection </a:t>
            </a:r>
            <a:r>
              <a:rPr lang="en-US" sz="2200" dirty="0">
                <a:solidFill>
                  <a:schemeClr val="tx1">
                    <a:lumMod val="85000"/>
                    <a:lumOff val="15000"/>
                  </a:schemeClr>
                </a:solidFill>
                <a:latin typeface="Calibri" panose="020F0502020204030204" pitchFamily="34" charset="0"/>
                <a:cs typeface="Calibri" panose="020F0502020204030204" pitchFamily="34" charset="0"/>
              </a:rPr>
              <a:t>emp </a:t>
            </a:r>
            <a:r>
              <a:rPr lang="en-US" sz="2200" dirty="0">
                <a:solidFill>
                  <a:srgbClr val="00B0F0"/>
                </a:solidFill>
                <a:latin typeface="Calibri" panose="020F0502020204030204" pitchFamily="34" charset="0"/>
                <a:cs typeface="Calibri" panose="020F0502020204030204" pitchFamily="34" charset="0"/>
              </a:rPr>
              <a:t>--type CSV</a:t>
            </a:r>
            <a:r>
              <a:rPr lang="en-US" sz="2200" dirty="0">
                <a:solidFill>
                  <a:schemeClr val="tx1">
                    <a:lumMod val="85000"/>
                    <a:lumOff val="15000"/>
                  </a:schemeClr>
                </a:solidFill>
                <a:latin typeface="Calibri" panose="020F0502020204030204" pitchFamily="34" charset="0"/>
                <a:cs typeface="Calibri" panose="020F0502020204030204" pitchFamily="34" charset="0"/>
              </a:rPr>
              <a:t> </a:t>
            </a:r>
            <a:r>
              <a:rPr lang="en-US" sz="2200" dirty="0">
                <a:solidFill>
                  <a:srgbClr val="00B0F0"/>
                </a:solidFill>
                <a:latin typeface="Calibri" panose="020F0502020204030204" pitchFamily="34" charset="0"/>
                <a:cs typeface="Calibri" panose="020F0502020204030204" pitchFamily="34" charset="0"/>
              </a:rPr>
              <a:t>--out </a:t>
            </a:r>
            <a:r>
              <a:rPr lang="en-US" sz="2200" dirty="0">
                <a:solidFill>
                  <a:schemeClr val="tx1">
                    <a:lumMod val="85000"/>
                    <a:lumOff val="15000"/>
                  </a:schemeClr>
                </a:solidFill>
                <a:latin typeface="Calibri" panose="020F0502020204030204" pitchFamily="34" charset="0"/>
                <a:cs typeface="Calibri" panose="020F0502020204030204" pitchFamily="34" charset="0"/>
              </a:rPr>
              <a:t>"d:\e.csv" </a:t>
            </a:r>
            <a:r>
              <a:rPr lang="en-US" sz="2200" dirty="0">
                <a:solidFill>
                  <a:srgbClr val="00B0F0"/>
                </a:solidFill>
                <a:latin typeface="Calibri" panose="020F0502020204030204" pitchFamily="34" charset="0"/>
                <a:cs typeface="Calibri" panose="020F0502020204030204" pitchFamily="34" charset="0"/>
              </a:rPr>
              <a:t>--fields </a:t>
            </a:r>
            <a:r>
              <a:rPr lang="en-US" sz="2200" dirty="0">
                <a:solidFill>
                  <a:schemeClr val="tx1">
                    <a:lumMod val="85000"/>
                    <a:lumOff val="15000"/>
                  </a:schemeClr>
                </a:solidFill>
                <a:latin typeface="Calibri" panose="020F0502020204030204" pitchFamily="34"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013176"/>
            <a:ext cx="6096000" cy="1415772"/>
          </a:xfrm>
          <a:prstGeom prst="rect">
            <a:avLst/>
          </a:prstGeom>
          <a:noFill/>
        </p:spPr>
        <p:txBody>
          <a:bodyPr wrap="square">
            <a:spAutoFit/>
          </a:bodyPr>
          <a:lstStyle/>
          <a:p>
            <a:r>
              <a:rPr lang="en-US" sz="24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340768"/>
            <a:ext cx="91440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523706" y="2438400"/>
            <a:ext cx="9144000" cy="892552"/>
          </a:xfrm>
          <a:prstGeom prst="rect">
            <a:avLst/>
          </a:prstGeom>
        </p:spPr>
        <p:txBody>
          <a:bodyPr wrap="square">
            <a:spAutoFit/>
          </a:bodyPr>
          <a:lstStyle/>
          <a:p>
            <a:pPr marL="342900" indent="-342900">
              <a:buFont typeface="Arial" panose="020B0604020202020204" pitchFamily="34" charset="0"/>
              <a:buChar char="•"/>
            </a:pPr>
            <a:r>
              <a:rPr lang="en-US" sz="2200">
                <a:solidFill>
                  <a:schemeClr val="bg1">
                    <a:lumMod val="50000"/>
                  </a:schemeClr>
                </a:solidFill>
                <a:latin typeface="Calibri" panose="020F0502020204030204" pitchFamily="34" charset="0"/>
                <a:cs typeface="Calibri" panose="020F0502020204030204" pitchFamily="34" charset="0"/>
              </a:rPr>
              <a:t>show</a:t>
            </a:r>
            <a:r>
              <a:rPr lang="en-US" sz="2200">
                <a:solidFill>
                  <a:srgbClr val="FC6F0D"/>
                </a:solidFill>
                <a:latin typeface="Calibri" panose="020F0502020204030204" pitchFamily="34" charset="0"/>
                <a:cs typeface="Calibri" panose="020F0502020204030204" pitchFamily="34" charset="0"/>
              </a:rPr>
              <a:t> </a:t>
            </a:r>
            <a:r>
              <a:rPr lang="en-US" sz="2200">
                <a:solidFill>
                  <a:srgbClr val="036883"/>
                </a:solidFill>
                <a:latin typeface="Calibri" panose="020F0502020204030204" pitchFamily="34" charset="0"/>
                <a:cs typeface="Calibri" panose="020F0502020204030204" pitchFamily="34" charset="0"/>
              </a:rPr>
              <a:t>collections</a:t>
            </a:r>
            <a:endParaRPr lang="en-US" sz="2200" dirty="0">
              <a:solidFill>
                <a:srgbClr val="036883"/>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getCollectionNames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1600200" y="4419601"/>
            <a:ext cx="10184432" cy="1169551"/>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IN"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createCollection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"log",</a:t>
            </a:r>
            <a:r>
              <a:rPr lang="en-IN" sz="2200" dirty="0">
                <a:solidFill>
                  <a:srgbClr val="FC6F0D"/>
                </a:solidFill>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capped</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size</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1</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sz="2200" dirty="0">
                <a:solidFill>
                  <a:srgbClr val="036883"/>
                </a:solidFill>
                <a:latin typeface="Calibri" panose="020F0502020204030204" pitchFamily="34" charset="0"/>
                <a:cs typeface="Calibri" panose="020F0502020204030204" pitchFamily="34" charset="0"/>
              </a:rPr>
              <a:t>max</a:t>
            </a:r>
            <a:r>
              <a:rPr lang="en-IN" sz="2200" dirty="0">
                <a:latin typeface="Calibri" panose="020F0502020204030204" pitchFamily="34" charset="0"/>
                <a:cs typeface="Calibri" panose="020F0502020204030204" pitchFamily="34" charset="0"/>
              </a:rPr>
              <a:t>: </a:t>
            </a:r>
            <a:r>
              <a:rPr lang="en-IN" sz="2200" dirty="0">
                <a:solidFill>
                  <a:schemeClr val="accent6">
                    <a:lumMod val="75000"/>
                  </a:schemeClr>
                </a:solidFill>
                <a:latin typeface="Calibri" panose="020F0502020204030204" pitchFamily="34" charset="0"/>
                <a:cs typeface="Calibri" panose="020F0502020204030204" pitchFamily="34" charset="0"/>
              </a:rPr>
              <a:t>2</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FC6F0D"/>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524001" y="2943762"/>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673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673188" y="20993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.log.</a:t>
            </a:r>
            <a:r>
              <a:rPr lang="en-IN" sz="2200" dirty="0">
                <a:solidFill>
                  <a:srgbClr val="036883"/>
                </a:solidFill>
                <a:latin typeface="Calibri" panose="020F0502020204030204" pitchFamily="34" charset="0"/>
                <a:cs typeface="Calibri" panose="020F0502020204030204" pitchFamily="34" charset="0"/>
              </a:rPr>
              <a:t>isCapped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Collections with validation compare each inserted or updated document against the criteria specified in the validator option.</a:t>
            </a:r>
            <a:endParaRPr lang="en-US" dirty="0"/>
          </a:p>
        </p:txBody>
      </p:sp>
    </p:spTree>
    <p:extLst>
      <p:ext uri="{BB962C8B-B14F-4D97-AF65-F5344CB8AC3E}">
        <p14:creationId xmlns:p14="http://schemas.microsoft.com/office/powerpoint/2010/main" val="89633004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550397"/>
            <a:ext cx="9144000" cy="5262979"/>
          </a:xfrm>
          <a:prstGeom prst="rect">
            <a:avLst/>
          </a:prstGeom>
          <a:noFill/>
        </p:spPr>
        <p:txBody>
          <a:bodyPr wrap="square">
            <a:spAutoFit/>
          </a:bodyPr>
          <a:lstStyle/>
          <a:p>
            <a:pPr marL="342900" indent="-342900">
              <a:buFont typeface="Arial" panose="020B0604020202020204" pitchFamily="34" charset="0"/>
              <a:buChar char="•"/>
            </a:pPr>
            <a:r>
              <a:rPr lang="en-IN" sz="2100" dirty="0">
                <a:solidFill>
                  <a:schemeClr val="bg1">
                    <a:lumMod val="50000"/>
                  </a:schemeClr>
                </a:solidFill>
                <a:latin typeface="Calibri" panose="020F0502020204030204" pitchFamily="34" charset="0"/>
                <a:cs typeface="Calibri" panose="020F0502020204030204" pitchFamily="34" charset="0"/>
              </a:rPr>
              <a:t>db</a:t>
            </a:r>
            <a:r>
              <a:rPr lang="en-IN" sz="2100" dirty="0">
                <a:latin typeface="Calibri" panose="020F0502020204030204" pitchFamily="34" charset="0"/>
                <a:cs typeface="Calibri" panose="020F0502020204030204" pitchFamily="34" charset="0"/>
              </a:rPr>
              <a:t>.</a:t>
            </a:r>
            <a:r>
              <a:rPr lang="en-IN" sz="2100" dirty="0">
                <a:solidFill>
                  <a:srgbClr val="036883"/>
                </a:solidFill>
                <a:latin typeface="Calibri" panose="020F0502020204030204" pitchFamily="34" charset="0"/>
                <a:cs typeface="Calibri" panose="020F0502020204030204" pitchFamily="34" charset="0"/>
              </a:rPr>
              <a:t>createCollection</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"person",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validator</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$jsonSchema</a:t>
            </a:r>
            <a:r>
              <a:rPr lang="en-IN" sz="2100" dirty="0">
                <a:latin typeface="Calibri" panose="020F0502020204030204" pitchFamily="34" charset="0"/>
                <a:cs typeface="Calibri" panose="020F0502020204030204" pitchFamily="34" charset="0"/>
              </a:rPr>
              <a:t>: {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"object",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required</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"phone",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properties</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countryCode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"string",</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"countryCode must be a string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mobile</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bsonType</a:t>
            </a:r>
            <a:r>
              <a:rPr lang="en-IN" sz="2100" dirty="0">
                <a:latin typeface="Calibri" panose="020F0502020204030204" pitchFamily="34" charset="0"/>
                <a:cs typeface="Calibri" panose="020F0502020204030204" pitchFamily="34" charset="0"/>
              </a:rPr>
              <a:t>: "double",</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"mobile must be a integer and is required"</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B22251"/>
                </a:solidFill>
                <a:latin typeface="Calibri" panose="020F0502020204030204" pitchFamily="34" charset="0"/>
                <a:cs typeface="Calibri" panose="020F0502020204030204" pitchFamily="34" charset="0"/>
              </a:rPr>
              <a:t>status</a:t>
            </a:r>
            <a:r>
              <a:rPr lang="en-IN" sz="2100" dirty="0">
                <a:latin typeface="Calibri" panose="020F0502020204030204" pitchFamily="34" charset="0"/>
                <a:cs typeface="Calibri" panose="020F0502020204030204" pitchFamily="34" charset="0"/>
              </a:rPr>
              <a:t>:</a:t>
            </a:r>
            <a:r>
              <a:rPr lang="en-IN" sz="2100" dirty="0">
                <a:solidFill>
                  <a:schemeClr val="bg1">
                    <a:lumMod val="50000"/>
                  </a:schemeClr>
                </a:solidFill>
                <a:latin typeface="Calibri" panose="020F0502020204030204" pitchFamily="34" charset="0"/>
                <a:cs typeface="Calibri" panose="020F0502020204030204" pitchFamily="34" charset="0"/>
              </a:rPr>
              <a:t> {</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enum</a:t>
            </a:r>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 "Working", "Not Working"</a:t>
            </a:r>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a:p>
            <a:r>
              <a:rPr lang="en-IN" sz="2100" dirty="0">
                <a:latin typeface="Calibri" panose="020F0502020204030204" pitchFamily="34" charset="0"/>
                <a:cs typeface="Calibri" panose="020F0502020204030204" pitchFamily="34" charset="0"/>
              </a:rPr>
              <a:t>	             </a:t>
            </a:r>
            <a:r>
              <a:rPr lang="en-IN" sz="2100" dirty="0">
                <a:solidFill>
                  <a:srgbClr val="036883"/>
                </a:solidFill>
                <a:latin typeface="Calibri" panose="020F0502020204030204" pitchFamily="34" charset="0"/>
                <a:cs typeface="Calibri" panose="020F0502020204030204" pitchFamily="34" charset="0"/>
              </a:rPr>
              <a:t>description</a:t>
            </a:r>
            <a:r>
              <a:rPr lang="en-IN" sz="2100" dirty="0">
                <a:latin typeface="Calibri" panose="020F0502020204030204" pitchFamily="34" charset="0"/>
                <a:cs typeface="Calibri" panose="020F0502020204030204" pitchFamily="34" charset="0"/>
              </a:rPr>
              <a:t>: "status must be a either ['Working', 'Not Working']"</a:t>
            </a:r>
          </a:p>
          <a:p>
            <a:r>
              <a:rPr lang="en-IN" sz="2100" dirty="0">
                <a:latin typeface="Calibri" panose="020F0502020204030204" pitchFamily="34" charset="0"/>
                <a:cs typeface="Calibri" panose="020F0502020204030204" pitchFamily="34" charset="0"/>
              </a:rPr>
              <a:t>	     </a:t>
            </a:r>
            <a:r>
              <a:rPr lang="en-IN" sz="2100" dirty="0">
                <a:solidFill>
                  <a:schemeClr val="bg1">
                    <a:lumMod val="50000"/>
                  </a:schemeClr>
                </a:solidFill>
                <a:latin typeface="Calibri" panose="020F0502020204030204" pitchFamily="34" charset="0"/>
                <a:cs typeface="Calibri" panose="020F0502020204030204" pitchFamily="34" charset="0"/>
              </a:rPr>
              <a:t>}</a:t>
            </a:r>
          </a:p>
          <a:p>
            <a:r>
              <a:rPr lang="en-IN" sz="2100" dirty="0">
                <a:solidFill>
                  <a:schemeClr val="bg1">
                    <a:lumMod val="50000"/>
                  </a:schemeClr>
                </a:solidFill>
                <a:latin typeface="Calibri" panose="020F0502020204030204" pitchFamily="34" charset="0"/>
                <a:cs typeface="Calibri" panose="020F0502020204030204" pitchFamily="34" charset="0"/>
              </a:rPr>
              <a:t>}}}})</a:t>
            </a:r>
            <a:r>
              <a:rPr lang="en-IN" sz="21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673188" y="2438401"/>
            <a:ext cx="8845624" cy="43088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2079836462"/>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523999" y="2099387"/>
            <a:ext cx="9143999" cy="430887"/>
          </a:xfrm>
          <a:prstGeom prst="rect">
            <a:avLst/>
          </a:prstGeom>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getSiblingDB</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'db1'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getCollectionNames</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endParaRPr lang="en-US" sz="2200" dirty="0">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renameCollection</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'employee',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673188" y="2404187"/>
            <a:ext cx="8845624" cy="430887"/>
          </a:xfrm>
          <a:prstGeom prst="rect">
            <a:avLst/>
          </a:prstGeom>
        </p:spPr>
        <p:txBody>
          <a:bodyPr wrap="square">
            <a:spAutoFit/>
          </a:bodyPr>
          <a:lstStyle/>
          <a:p>
            <a:pPr marL="342900" indent="-342900">
              <a:buFont typeface="Arial" panose="020B0604020202020204" pitchFamily="34" charset="0"/>
              <a:buChar char="•"/>
            </a:pP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drop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unless you specify </a:t>
            </a:r>
            <a:r>
              <a:rPr lang="en-US" b="1" dirty="0">
                <a:solidFill>
                  <a:srgbClr val="222222"/>
                </a:solidFill>
                <a:latin typeface="arial" panose="020B0604020202020204" pitchFamily="34" charset="0"/>
              </a:rPr>
              <a:t>_id: false</a:t>
            </a:r>
            <a:r>
              <a:rPr lang="en-US" dirty="0">
                <a:solidFill>
                  <a:srgbClr val="222222"/>
                </a:solidFill>
                <a:latin typeface="arial" panose="020B0604020202020204" pitchFamily="34" charset="0"/>
              </a:rPr>
              <a:t> to suppress the field.</a:t>
            </a:r>
          </a:p>
        </p:txBody>
      </p:sp>
      <p:sp>
        <p:nvSpPr>
          <p:cNvPr id="4" name="Rectangle 3"/>
          <p:cNvSpPr/>
          <p:nvPr/>
        </p:nvSpPr>
        <p:spPr>
          <a:xfrm>
            <a:off x="1943100" y="367838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it</a:t>
            </a:r>
            <a:r>
              <a:rPr lang="en-US" sz="1800" dirty="0">
                <a:solidFill>
                  <a:srgbClr val="FC6F0D"/>
                </a:solidFill>
                <a:latin typeface="Calibri" panose="020F0502020204030204" pitchFamily="34" charset="0"/>
                <a:cs typeface="Calibri" panose="020F0502020204030204" pitchFamily="34" charset="0"/>
              </a:rPr>
              <a:t>"</a:t>
            </a:r>
            <a:r>
              <a:rPr lang="en-US" dirty="0">
                <a:solidFill>
                  <a:srgbClr val="FF5A36"/>
                </a:solidFill>
              </a:rPr>
              <a:t> to continue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43099" y="5085184"/>
            <a:ext cx="8284029" cy="769441"/>
          </a:xfrm>
          <a:prstGeom prst="rect">
            <a:avLst/>
          </a:prstGeom>
          <a:noFill/>
        </p:spPr>
        <p:txBody>
          <a:bodyPr wrap="square">
            <a:spAutoFit/>
          </a:bodyPr>
          <a:lstStyle/>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_id: </a:t>
            </a:r>
            <a:r>
              <a:rPr lang="en-IN" sz="2200" dirty="0">
                <a:solidFill>
                  <a:schemeClr val="accent6">
                    <a:lumMod val="75000"/>
                  </a:schemeClr>
                </a:solidFill>
                <a:latin typeface="Calibri" panose="020F0502020204030204" pitchFamily="34" charset="0"/>
                <a:cs typeface="Calibri" panose="020F0502020204030204" pitchFamily="34" charset="0"/>
              </a:rPr>
              <a:t>false</a:t>
            </a:r>
            <a:r>
              <a:rPr lang="en-IN" sz="2200" dirty="0">
                <a:latin typeface="Calibri" panose="020F0502020204030204" pitchFamily="34" charset="0"/>
                <a:cs typeface="Calibri" panose="020F0502020204030204" pitchFamily="34" charset="0"/>
              </a:rPr>
              <a:t>, sal: </a:t>
            </a:r>
            <a:r>
              <a:rPr lang="en-IN" sz="2200" dirty="0">
                <a:solidFill>
                  <a:schemeClr val="accent6">
                    <a:lumMod val="75000"/>
                  </a:schemeClr>
                </a:solidFill>
                <a:latin typeface="Calibri" panose="020F0502020204030204" pitchFamily="34" charset="0"/>
                <a:cs typeface="Calibri" panose="020F0502020204030204" pitchFamily="34" charset="0"/>
              </a:rPr>
              <a:t>true</a:t>
            </a:r>
            <a:r>
              <a:rPr lang="en-IN" sz="2200" dirty="0">
                <a:latin typeface="Calibri" panose="020F0502020204030204" pitchFamily="34" charset="0"/>
                <a:cs typeface="Calibri" panose="020F0502020204030204" pitchFamily="34" charset="0"/>
              </a:rPr>
              <a:t>, Per :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NewSalary:</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$add</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'$sal',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a:t>
            </a:r>
            <a:r>
              <a:rPr lang="en-IN" sz="2200" dirty="0">
                <a:solidFill>
                  <a:srgbClr val="B22251"/>
                </a:solidFill>
                <a:latin typeface="Calibri" panose="020F0502020204030204" pitchFamily="34" charset="0"/>
                <a:cs typeface="Calibri" panose="020F0502020204030204" pitchFamily="34" charset="0"/>
              </a:rPr>
              <a:t>$multiply</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 '$sal',  .05 </a:t>
            </a:r>
            <a:r>
              <a:rPr lang="en-IN" sz="2200" dirty="0">
                <a:solidFill>
                  <a:schemeClr val="bg1">
                    <a:lumMod val="50000"/>
                  </a:schemeClr>
                </a:solidFill>
                <a:latin typeface="Calibri" panose="020F0502020204030204" pitchFamily="34" charset="0"/>
                <a:cs typeface="Calibri" panose="020F0502020204030204" pitchFamily="34" charset="0"/>
              </a:rPr>
              <a:t>] } ] } } )</a:t>
            </a:r>
          </a:p>
        </p:txBody>
      </p:sp>
      <p:sp>
        <p:nvSpPr>
          <p:cNvPr id="9" name="TextBox 8">
            <a:extLst>
              <a:ext uri="{FF2B5EF4-FFF2-40B4-BE49-F238E27FC236}">
                <a16:creationId xmlns:a16="http://schemas.microsoft.com/office/drawing/2014/main" id="{207E4145-3E07-407A-A157-964CFB4C54A1}"/>
              </a:ext>
            </a:extLst>
          </p:cNvPr>
          <p:cNvSpPr txBox="1"/>
          <p:nvPr/>
        </p:nvSpPr>
        <p:spPr>
          <a:xfrm>
            <a:off x="3791744" y="174337"/>
            <a:ext cx="8280920" cy="1477328"/>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b="1" dirty="0">
                <a:solidFill>
                  <a:schemeClr val="accent1">
                    <a:lumMod val="75000"/>
                  </a:schemeClr>
                </a:solidFill>
              </a:rPr>
              <a:t>For fields in an embedded documents, you can specify the field using either:</a:t>
            </a:r>
          </a:p>
          <a:p>
            <a:endParaRPr lang="en-IN" sz="800" dirty="0"/>
          </a:p>
          <a:p>
            <a:r>
              <a:rPr lang="en-IN" b="1" dirty="0"/>
              <a:t>dot notation;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t>nested form; </a:t>
            </a:r>
            <a:r>
              <a:rPr lang="en-IN" b="1" dirty="0">
                <a:solidFill>
                  <a:srgbClr val="FF0000"/>
                </a:solidFill>
              </a:rPr>
              <a:t>e.g.</a:t>
            </a:r>
            <a:r>
              <a:rPr lang="en-IN" b="1"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Tree>
    <p:extLst>
      <p:ext uri="{BB962C8B-B14F-4D97-AF65-F5344CB8AC3E}">
        <p14:creationId xmlns:p14="http://schemas.microsoft.com/office/powerpoint/2010/main" val="323746580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56792"/>
            <a:ext cx="9108375"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524000" y="2902825"/>
            <a:ext cx="9024500" cy="1323439"/>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sz="800"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524001" y="4380153"/>
            <a:ext cx="1325986" cy="400110"/>
          </a:xfrm>
          <a:prstGeom prst="rect">
            <a:avLst/>
          </a:prstGeom>
        </p:spPr>
        <p:txBody>
          <a:bodyPr wrap="square">
            <a:spAutoFit/>
          </a:bodyPr>
          <a:lstStyle/>
          <a:p>
            <a:r>
              <a:rPr lang="en-US" sz="2000" dirty="0">
                <a:solidFill>
                  <a:srgbClr val="C00000"/>
                </a:solidFill>
              </a:rPr>
              <a:t>Projection</a:t>
            </a:r>
          </a:p>
        </p:txBody>
      </p:sp>
      <p:sp>
        <p:nvSpPr>
          <p:cNvPr id="13" name="Rectangle 12"/>
          <p:cNvSpPr/>
          <p:nvPr/>
        </p:nvSpPr>
        <p:spPr>
          <a:xfrm>
            <a:off x="1524000" y="4818892"/>
            <a:ext cx="5429033"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524000" y="5321801"/>
            <a:ext cx="8994812" cy="1055545"/>
          </a:xfrm>
          <a:prstGeom prst="rect">
            <a:avLst/>
          </a:prstGeom>
        </p:spPr>
        <p:txBody>
          <a:bodyPr wrap="square">
            <a:spAutoFit/>
          </a:bodyPr>
          <a:lstStyle/>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a:t>
            </a:r>
          </a:p>
          <a:p>
            <a:pPr marL="285750" indent="-285750">
              <a:lnSpc>
                <a:spcPct val="150000"/>
              </a:lnSpc>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Tree>
    <p:extLst>
      <p:ext uri="{BB962C8B-B14F-4D97-AF65-F5344CB8AC3E}">
        <p14:creationId xmlns:p14="http://schemas.microsoft.com/office/powerpoint/2010/main" val="639887221"/>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473146"/>
            <a:ext cx="9144000" cy="4124206"/>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getSiblingDB</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'db1'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endParaRPr lang="en-US" sz="2200" dirty="0">
              <a:solidFill>
                <a:schemeClr val="bg1">
                  <a:lumMod val="50000"/>
                </a:schemeClr>
              </a:solidFill>
              <a:latin typeface="Calibri" panose="020F0502020204030204" pitchFamily="34" charset="0"/>
              <a:cs typeface="Calibri" panose="020F0502020204030204" pitchFamily="34" charset="0"/>
            </a:endParaRP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sal:</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4</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sz="2200" dirty="0">
                <a:latin typeface="Calibri" panose="020F0502020204030204" pitchFamily="34" charset="0"/>
                <a:cs typeface="Calibri" panose="020F0502020204030204" pitchFamily="34" charset="0"/>
              </a:rPr>
              <a:t>, 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job:</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1" y="1214422"/>
            <a:ext cx="755712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10" name="TextBox 9">
            <a:extLst>
              <a:ext uri="{FF2B5EF4-FFF2-40B4-BE49-F238E27FC236}">
                <a16:creationId xmlns:a16="http://schemas.microsoft.com/office/drawing/2014/main" id="{985DAA69-E000-41FA-A2D7-E6CE4543E366}"/>
              </a:ext>
            </a:extLst>
          </p:cNvPr>
          <p:cNvSpPr txBox="1"/>
          <p:nvPr/>
        </p:nvSpPr>
        <p:spPr>
          <a:xfrm>
            <a:off x="9336359" y="3013619"/>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Tree>
    <p:extLst>
      <p:ext uri="{BB962C8B-B14F-4D97-AF65-F5344CB8AC3E}">
        <p14:creationId xmlns:p14="http://schemas.microsoft.com/office/powerpoint/2010/main" val="635217269"/>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29000"/>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getCollection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-1</a:t>
            </a:r>
            <a:r>
              <a:rPr lang="en-US" sz="2200" dirty="0">
                <a:solidFill>
                  <a:schemeClr val="bg1">
                    <a:lumMod val="50000"/>
                  </a:schemeClr>
                </a:solidFill>
                <a:latin typeface="Calibri" panose="020F0502020204030204" pitchFamily="34" charset="0"/>
                <a:cs typeface="Calibri" panose="020F0502020204030204" pitchFamily="34" charset="0"/>
              </a:rPr>
              <a:t>]</a:t>
            </a:r>
          </a:p>
        </p:txBody>
      </p:sp>
      <p:sp>
        <p:nvSpPr>
          <p:cNvPr id="8" name="Rectangle 7"/>
          <p:cNvSpPr/>
          <p:nvPr/>
        </p:nvSpPr>
        <p:spPr>
          <a:xfrm>
            <a:off x="1524000" y="1478394"/>
            <a:ext cx="9144000" cy="144655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769441"/>
          </a:xfrm>
          <a:prstGeom prst="rect">
            <a:avLst/>
          </a:prstGeom>
        </p:spPr>
        <p:txBody>
          <a:bodyPr wrap="square">
            <a:spAutoFit/>
          </a:bodyPr>
          <a:lstStyle/>
          <a:p>
            <a:r>
              <a:rPr lang="en-US" sz="2200" dirty="0">
                <a:latin typeface="Calibri" panose="020F0502020204030204" pitchFamily="34" charset="0"/>
                <a:cs typeface="Calibri" panose="020F0502020204030204" pitchFamily="34" charset="0"/>
              </a:rPr>
              <a:t>var x = </a:t>
            </a: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p>
          <a:p>
            <a:r>
              <a:rPr lang="en-US" sz="2200" dirty="0">
                <a:latin typeface="Calibri" panose="020F0502020204030204" pitchFamily="34" charset="0"/>
                <a:cs typeface="Calibri" panose="020F0502020204030204" pitchFamily="34" charset="0"/>
              </a:rPr>
              <a:t>x.</a:t>
            </a:r>
            <a:r>
              <a:rPr lang="en-US" sz="2200" i="1" dirty="0">
                <a:solidFill>
                  <a:schemeClr val="accent6"/>
                </a:solidFill>
                <a:latin typeface="Calibri" panose="020F0502020204030204" pitchFamily="34" charset="0"/>
                <a:cs typeface="Calibri" panose="020F0502020204030204" pitchFamily="34" charset="0"/>
              </a:rPr>
              <a:t>forEach</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printjson</a:t>
            </a:r>
            <a:r>
              <a:rPr lang="en-US" sz="2200" dirty="0">
                <a:solidFill>
                  <a:schemeClr val="bg1">
                    <a:lumMod val="50000"/>
                  </a:schemeClr>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4000" y="1563470"/>
            <a:ext cx="925252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}).sort({ field: value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524000" y="3419708"/>
            <a:ext cx="9143999" cy="369332"/>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523999" y="4120624"/>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sort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-1</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678136" y="1779493"/>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673188" y="3400544"/>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92D050"/>
                </a:solidFill>
                <a:latin typeface="Calibri" panose="020F0502020204030204" pitchFamily="34" charset="0"/>
                <a:cs typeface="Calibri" panose="020F0502020204030204" pitchFamily="34" charset="0"/>
              </a:rPr>
              <a:t># all documents</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limit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2</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
        <p:nvSpPr>
          <p:cNvPr id="3" name="Rectangle 2"/>
          <p:cNvSpPr/>
          <p:nvPr/>
        </p:nvSpPr>
        <p:spPr>
          <a:xfrm>
            <a:off x="191344" y="73652"/>
            <a:ext cx="5070648" cy="830997"/>
          </a:xfrm>
          <a:prstGeom prst="rect">
            <a:avLst/>
          </a:prstGeom>
          <a:solidFill>
            <a:schemeClr val="accent4"/>
          </a:solidFill>
        </p:spPr>
        <p:txBody>
          <a:bodyPr wrap="square">
            <a:spAutoFit/>
          </a:bodyPr>
          <a:lstStyle/>
          <a:p>
            <a:r>
              <a:rPr lang="en-US" sz="24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144000"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524000" y="2918936"/>
            <a:ext cx="8994812"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solidFill>
                  <a:schemeClr val="tx1">
                    <a:lumMod val="95000"/>
                    <a:lumOff val="5000"/>
                  </a:schemeClr>
                </a:solidFill>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4</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chemeClr val="tx1">
                    <a:lumMod val="95000"/>
                    <a:lumOff val="5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solidFill>
                <a:schemeClr val="tx1">
                  <a:lumMod val="95000"/>
                  <a:lumOff val="5000"/>
                </a:schemeClr>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db</a:t>
            </a:r>
            <a:r>
              <a:rPr lang="en-IN" sz="2200" dirty="0">
                <a:solidFill>
                  <a:schemeClr val="tx1">
                    <a:lumMod val="95000"/>
                    <a:lumOff val="5000"/>
                  </a:schemeClr>
                </a:solidFill>
                <a:latin typeface="Calibri" panose="020F0502020204030204" pitchFamily="34" charset="0"/>
                <a:cs typeface="Calibri" panose="020F0502020204030204" pitchFamily="34" charset="0"/>
              </a:rPr>
              <a:t>.emp.</a:t>
            </a:r>
            <a:r>
              <a:rPr lang="en-IN" sz="2200" dirty="0">
                <a:solidFill>
                  <a:srgbClr val="036883"/>
                </a:solidFill>
                <a:latin typeface="Calibri" panose="020F0502020204030204" pitchFamily="34" charset="0"/>
                <a:cs typeface="Calibri" panose="020F0502020204030204" pitchFamily="34" charset="0"/>
              </a:rPr>
              <a:t>find</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r>
              <a:rPr lang="en-IN" sz="2200" dirty="0">
                <a:solidFill>
                  <a:srgbClr val="036883"/>
                </a:solidFill>
                <a:latin typeface="Calibri" panose="020F0502020204030204" pitchFamily="34" charset="0"/>
                <a:cs typeface="Calibri" panose="020F0502020204030204" pitchFamily="34" charset="0"/>
              </a:rPr>
              <a:t>skip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db.emp.</a:t>
            </a:r>
            <a:r>
              <a:rPr lang="en-IN" sz="2200" dirty="0">
                <a:solidFill>
                  <a:srgbClr val="036883"/>
                </a:solidFill>
                <a:latin typeface="Calibri" panose="020F0502020204030204" pitchFamily="34" charset="0"/>
                <a:cs typeface="Calibri" panose="020F0502020204030204" pitchFamily="34" charset="0"/>
              </a:rPr>
              <a:t>countDocuments</a:t>
            </a:r>
            <a:r>
              <a:rPr lang="en-IN" sz="2200" dirty="0">
                <a:solidFill>
                  <a:schemeClr val="bg1">
                    <a:lumMod val="50000"/>
                  </a:schemeClr>
                </a:solidFill>
                <a:latin typeface="Calibri" panose="020F0502020204030204" pitchFamily="34" charset="0"/>
                <a:cs typeface="Calibri" panose="020F0502020204030204" pitchFamily="34" charset="0"/>
              </a:rPr>
              <a:t>({}) </a:t>
            </a:r>
            <a:r>
              <a:rPr lang="en-IN" sz="2200" dirty="0">
                <a:solidFill>
                  <a:schemeClr val="tx1">
                    <a:lumMod val="95000"/>
                    <a:lumOff val="5000"/>
                  </a:schemeClr>
                </a:solidFill>
                <a:latin typeface="Calibri" panose="020F0502020204030204" pitchFamily="34" charset="0"/>
                <a:cs typeface="Calibri" panose="020F0502020204030204" pitchFamily="34" charset="0"/>
              </a:rPr>
              <a:t>- 1</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solidFill>
                  <a:schemeClr val="tx1">
                    <a:lumMod val="95000"/>
                    <a:lumOff val="5000"/>
                  </a:schemeClr>
                </a:solidFill>
                <a:latin typeface="Calibri" panose="020F0502020204030204" pitchFamily="34" charset="0"/>
                <a:cs typeface="Calibri" panose="020F0502020204030204" pitchFamily="34" charset="0"/>
              </a:rPr>
              <a:t>;</a:t>
            </a:r>
            <a:endParaRPr lang="en-US" sz="2200" dirty="0">
              <a:solidFill>
                <a:schemeClr val="tx1">
                  <a:lumMod val="95000"/>
                  <a:lumOff val="5000"/>
                </a:schemeClr>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 query }).count()</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673188" y="3429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673188" y="2345829"/>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distinct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B22251"/>
                </a:solidFill>
                <a:latin typeface="Calibri" panose="020F0502020204030204" pitchFamily="34" charset="0"/>
                <a:cs typeface="Calibri" panose="020F0502020204030204" pitchFamily="34" charset="0"/>
              </a:rPr>
              <a:t>$gt</a:t>
            </a:r>
            <a:r>
              <a:rPr lang="en-US" sz="2200" dirty="0">
                <a:latin typeface="Calibri" panose="020F0502020204030204" pitchFamily="34" charset="0"/>
                <a:cs typeface="Calibri" panose="020F0502020204030204" pitchFamily="34" charset="0"/>
              </a:rPr>
              <a:t>: 5000 </a:t>
            </a:r>
            <a:r>
              <a:rPr lang="en-US" sz="2200" dirty="0">
                <a:solidFill>
                  <a:schemeClr val="bg1">
                    <a:lumMod val="50000"/>
                  </a:schemeClr>
                </a:solidFill>
                <a:latin typeface="Calibri" panose="020F0502020204030204" pitchFamily="34" charset="0"/>
                <a:cs typeface="Calibri" panose="020F0502020204030204" pitchFamily="34" charset="0"/>
              </a:rPr>
              <a:t>} } )</a:t>
            </a:r>
          </a:p>
        </p:txBody>
      </p:sp>
      <p:sp>
        <p:nvSpPr>
          <p:cNvPr id="3" name="Rectangle 2"/>
          <p:cNvSpPr/>
          <p:nvPr/>
        </p:nvSpPr>
        <p:spPr>
          <a:xfrm>
            <a:off x="1673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2132856"/>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524000" y="4419601"/>
            <a:ext cx="9144000" cy="181588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'manager'</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countDocuments</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job: </a:t>
            </a:r>
            <a:r>
              <a:rPr lang="en-US" sz="2200" dirty="0">
                <a:solidFill>
                  <a:srgbClr val="669900"/>
                </a:solidFill>
                <a:latin typeface="Calibri" panose="020F0502020204030204" pitchFamily="34" charset="0"/>
                <a:cs typeface="Calibri" panose="020F0502020204030204" pitchFamily="34" charset="0"/>
              </a:rPr>
              <a:t>'salesman'</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036883"/>
                </a:solidFill>
                <a:latin typeface="Calibri" panose="020F0502020204030204" pitchFamily="34" charset="0"/>
                <a:cs typeface="Calibri" panose="020F0502020204030204" pitchFamily="34" charset="0"/>
              </a:rPr>
              <a:t>skip</a:t>
            </a:r>
            <a:r>
              <a:rPr lang="en-US" sz="2200" dirty="0">
                <a:latin typeface="Calibri" panose="020F0502020204030204" pitchFamily="34" charset="0"/>
                <a:cs typeface="Calibri" panose="020F0502020204030204" pitchFamily="34" charset="0"/>
              </a:rPr>
              <a:t>: 1, </a:t>
            </a:r>
            <a:r>
              <a:rPr lang="en-US" sz="2200" dirty="0">
                <a:solidFill>
                  <a:srgbClr val="036883"/>
                </a:solidFill>
                <a:latin typeface="Calibri" panose="020F0502020204030204" pitchFamily="34" charset="0"/>
                <a:cs typeface="Calibri" panose="020F0502020204030204" pitchFamily="34" charset="0"/>
              </a:rPr>
              <a:t>limit</a:t>
            </a:r>
            <a:r>
              <a:rPr lang="en-US" sz="2200" dirty="0">
                <a:latin typeface="Calibri" panose="020F0502020204030204" pitchFamily="34" charset="0"/>
                <a:cs typeface="Calibri" panose="020F0502020204030204" pitchFamily="34" charset="0"/>
              </a:rPr>
              <a:t>: 3</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445441740"/>
              </p:ext>
            </p:extLst>
          </p:nvPr>
        </p:nvGraphicFramePr>
        <p:xfrm>
          <a:off x="1524000" y="2819400"/>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endParaRPr lang="en-US" sz="800"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524000" y="3400544"/>
            <a:ext cx="9143998"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findOne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'manager'</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677146" y="2379584"/>
            <a:ext cx="9315398"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.temp.</a:t>
            </a:r>
            <a:r>
              <a:rPr lang="en-US" sz="2200" dirty="0">
                <a:solidFill>
                  <a:srgbClr val="036883"/>
                </a:solidFill>
                <a:latin typeface="Calibri" panose="020F0502020204030204" pitchFamily="34" charset="0"/>
                <a:cs typeface="Calibri" panose="020F0502020204030204" pitchFamily="34" charset="0"/>
              </a:rPr>
              <a:t>save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_id: 10, firstName: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neel</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 5000, color: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'blue'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'black'</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'brown'</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'medium'</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'large'</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'xx-large'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1524000" y="2631103"/>
            <a:ext cx="9144000" cy="1661993"/>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      </a:t>
            </a:r>
            <a:r>
              <a:rPr lang="en-US" sz="2200" dirty="0">
                <a:latin typeface="Calibri" panose="020F0502020204030204" pitchFamily="34" charset="0"/>
                <a:cs typeface="Calibri" panose="020F0502020204030204" pitchFamily="34" charset="0"/>
              </a:rPr>
              <a:t>		</a:t>
            </a:r>
            <a:r>
              <a:rPr lang="en-US" sz="2000" dirty="0">
                <a:solidFill>
                  <a:srgbClr val="92D050"/>
                </a:solidFill>
                <a:latin typeface="Calibri" panose="020F0502020204030204" pitchFamily="34" charset="0"/>
                <a:cs typeface="Calibri" panose="020F0502020204030204" pitchFamily="34" charset="0"/>
              </a:rPr>
              <a:t># for multiple documents.</a:t>
            </a:r>
            <a:endParaRPr lang="en-US" sz="2200" dirty="0">
              <a:solidFill>
                <a:srgbClr val="92D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50072832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010646" cy="76944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a:p>
            <a:pPr>
              <a:spcBef>
                <a:spcPct val="0"/>
              </a:spcBef>
            </a:pPr>
            <a:endParaRPr lang="en-IN" sz="800" dirty="0">
              <a:solidFill>
                <a:srgbClr val="049DC8"/>
              </a:solidFill>
              <a:latin typeface="Consolas" panose="020B0609020204030204" pitchFamily="49" charset="0"/>
              <a:cs typeface="Calibri" panose="020F0502020204030204" pitchFamily="34" charset="0"/>
            </a:endParaRP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1524000" y="3623047"/>
            <a:ext cx="9144000" cy="769441"/>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insertOne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pqr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salary: 2000 </a:t>
            </a:r>
            <a:r>
              <a:rPr lang="en-US" sz="2200" dirty="0">
                <a:solidFill>
                  <a:schemeClr val="bg1">
                    <a:lumMod val="50000"/>
                  </a:schemeClr>
                </a:solidFill>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a:t>
            </a:r>
            <a:r>
              <a:rPr lang="en-US" sz="2200" dirty="0">
                <a:solidFill>
                  <a:srgbClr val="036883"/>
                </a:solidFill>
                <a:latin typeface="Calibri" panose="020F0502020204030204" pitchFamily="34" charset="0"/>
                <a:cs typeface="Calibri" panose="020F0502020204030204" pitchFamily="34" charset="0"/>
              </a:rPr>
              <a:t>insertMany</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'x'</a:t>
            </a:r>
            <a:r>
              <a:rPr lang="en-US" sz="2200" dirty="0">
                <a:latin typeface="Calibri" panose="020F0502020204030204" pitchFamily="34" charset="0"/>
                <a:cs typeface="Calibri" panose="020F0502020204030204" pitchFamily="34" charset="0"/>
              </a:rPr>
              <a:t>, salary: 2000</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'y'</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hr</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1684840865"/>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6">
              <a:lumMod val="20000"/>
              <a:lumOff val="80000"/>
            </a:schemeClr>
          </a:solidFill>
        </p:spPr>
        <p:txBody>
          <a:bodyPr wrap="square">
            <a:spAutoFit/>
          </a:bodyPr>
          <a:lstStyle/>
          <a:p>
            <a:r>
              <a:rPr lang="en-IN" dirty="0">
                <a:solidFill>
                  <a:srgbClr val="222222"/>
                </a:solidFill>
                <a:latin typeface="arial" panose="020B0604020202020204" pitchFamily="34" charset="0"/>
              </a:rPr>
              <a:t>Inserting record in bulk.</a:t>
            </a:r>
            <a:endParaRPr lang="en-US" dirty="0">
              <a:solidFill>
                <a:srgbClr val="222222"/>
              </a:solidFill>
              <a:latin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1524000" y="3244533"/>
            <a:ext cx="9144000" cy="1785104"/>
          </a:xfrm>
          <a:prstGeom prst="rect">
            <a:avLst/>
          </a:prstGeom>
          <a:noFill/>
        </p:spPr>
        <p:txBody>
          <a:bodyPr wrap="square">
            <a:spAutoFit/>
          </a:bodyPr>
          <a:lstStyle/>
          <a:p>
            <a:pPr marL="342900" indent="-342900">
              <a:buFont typeface="Arial" panose="020B0604020202020204" pitchFamily="34" charset="0"/>
              <a:buChar char="•"/>
            </a:pPr>
            <a:r>
              <a:rPr lang="en-IN" sz="2200" dirty="0">
                <a:solidFill>
                  <a:srgbClr val="049DC8"/>
                </a:solidFill>
                <a:latin typeface="Calibri" panose="020F0502020204030204" pitchFamily="34" charset="0"/>
                <a:cs typeface="Calibri" panose="020F0502020204030204" pitchFamily="34" charset="0"/>
              </a:rPr>
              <a:t>var</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 = db.dept.initializeUnorderedBulkOp</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50, "dname" : </a:t>
            </a:r>
            <a:r>
              <a:rPr lang="en-IN" sz="2200" dirty="0">
                <a:solidFill>
                  <a:srgbClr val="92D050"/>
                </a:solidFill>
                <a:latin typeface="Calibri" panose="020F0502020204030204" pitchFamily="34" charset="0"/>
                <a:cs typeface="Calibri" panose="020F0502020204030204" pitchFamily="34" charset="0"/>
              </a:rPr>
              <a:t>"PURCHASE"</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60, "dname" : </a:t>
            </a:r>
            <a:r>
              <a:rPr lang="en-IN" sz="2200" dirty="0">
                <a:solidFill>
                  <a:srgbClr val="92D050"/>
                </a:solidFill>
                <a:latin typeface="Calibri" panose="020F0502020204030204" pitchFamily="34" charset="0"/>
                <a:cs typeface="Calibri" panose="020F0502020204030204" pitchFamily="34" charset="0"/>
              </a:rPr>
              <a:t>"HRD"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"NEW YORK"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.insert</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"deptno" : 70, "dname" : </a:t>
            </a:r>
            <a:r>
              <a:rPr lang="en-IN" sz="2200" dirty="0">
                <a:solidFill>
                  <a:srgbClr val="92D050"/>
                </a:solidFill>
                <a:latin typeface="Calibri" panose="020F0502020204030204" pitchFamily="34" charset="0"/>
                <a:cs typeface="Calibri" panose="020F0502020204030204" pitchFamily="34" charset="0"/>
              </a:rPr>
              <a:t>"R&amp;D"</a:t>
            </a:r>
            <a:r>
              <a:rPr lang="en-IN" sz="2200" dirty="0">
                <a:latin typeface="Calibri" panose="020F0502020204030204" pitchFamily="34" charset="0"/>
                <a:cs typeface="Calibri" panose="020F0502020204030204" pitchFamily="34" charset="0"/>
              </a:rPr>
              <a:t>, "loc" : </a:t>
            </a:r>
            <a:r>
              <a:rPr lang="en-IN" sz="2200" dirty="0">
                <a:solidFill>
                  <a:srgbClr val="92D050"/>
                </a:solidFill>
                <a:latin typeface="Calibri" panose="020F0502020204030204" pitchFamily="34" charset="0"/>
                <a:cs typeface="Calibri" panose="020F0502020204030204" pitchFamily="34" charset="0"/>
              </a:rPr>
              <a:t>"CHICAGO"</a:t>
            </a:r>
            <a:r>
              <a:rPr lang="en-IN" sz="2200" dirty="0">
                <a:latin typeface="Calibri" panose="020F0502020204030204" pitchFamily="34" charset="0"/>
                <a:cs typeface="Calibri" panose="020F0502020204030204" pitchFamily="34" charset="0"/>
              </a:rPr>
              <a:t> </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a:p>
            <a:pPr marL="342900" indent="-342900">
              <a:buFont typeface="Arial" panose="020B0604020202020204" pitchFamily="34" charset="0"/>
              <a:buChar char="•"/>
            </a:pPr>
            <a:r>
              <a:rPr lang="en-IN" sz="2200" dirty="0">
                <a:solidFill>
                  <a:schemeClr val="bg1">
                    <a:lumMod val="50000"/>
                  </a:schemeClr>
                </a:solidFill>
                <a:latin typeface="Calibri" panose="020F0502020204030204" pitchFamily="34" charset="0"/>
                <a:cs typeface="Calibri" panose="020F0502020204030204" pitchFamily="34" charset="0"/>
              </a:rPr>
              <a:t>bulk</a:t>
            </a:r>
            <a:r>
              <a:rPr lang="en-IN" sz="2200" dirty="0">
                <a:latin typeface="Calibri" panose="020F0502020204030204" pitchFamily="34" charset="0"/>
                <a:cs typeface="Calibri" panose="020F0502020204030204" pitchFamily="34" charset="0"/>
              </a:rPr>
              <a:t>.</a:t>
            </a:r>
            <a:r>
              <a:rPr lang="en-IN" sz="2200" dirty="0">
                <a:solidFill>
                  <a:srgbClr val="049DC8"/>
                </a:solidFill>
                <a:latin typeface="Calibri" panose="020F0502020204030204" pitchFamily="34" charset="0"/>
                <a:cs typeface="Calibri" panose="020F0502020204030204" pitchFamily="34" charset="0"/>
              </a:rPr>
              <a:t>execute</a:t>
            </a:r>
            <a:r>
              <a:rPr lang="en-IN" sz="2200" dirty="0">
                <a:solidFill>
                  <a:schemeClr val="bg1">
                    <a:lumMod val="50000"/>
                  </a:schemeClr>
                </a:solidFill>
                <a:latin typeface="Calibri" panose="020F0502020204030204" pitchFamily="34" charset="0"/>
                <a:cs typeface="Calibri" panose="020F0502020204030204" pitchFamily="34" charset="0"/>
              </a:rPr>
              <a:t>()</a:t>
            </a:r>
            <a:r>
              <a:rPr lang="en-IN" sz="2200" dirty="0">
                <a:latin typeface="Calibri" panose="020F0502020204030204" pitchFamily="34"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bulk = db.collectionName.initializeUnorderedBulkOp();</a:t>
            </a:r>
          </a:p>
        </p:txBody>
      </p:sp>
    </p:spTree>
    <p:extLst>
      <p:ext uri="{BB962C8B-B14F-4D97-AF65-F5344CB8AC3E}">
        <p14:creationId xmlns:p14="http://schemas.microsoft.com/office/powerpoint/2010/main" val="2034873366"/>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657354" y="1945481"/>
            <a:ext cx="9839245" cy="3893374"/>
          </a:xfrm>
          <a:prstGeom prst="rect">
            <a:avLst/>
          </a:prstGeom>
        </p:spPr>
        <p:txBody>
          <a:bodyPr wrap="square">
            <a:spAutoFit/>
          </a:bodyPr>
          <a:lstStyle/>
          <a:p>
            <a:r>
              <a:rPr lang="en-US" sz="1900" dirty="0">
                <a:latin typeface="Consolas" panose="020B0609020204030204" pitchFamily="49" charset="0"/>
                <a:cs typeface="Calibri" panose="020F0502020204030204" pitchFamily="34" charset="0"/>
              </a:rPr>
              <a:t>&gt; var doc = </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 </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JavaScript object</a:t>
            </a:r>
          </a:p>
          <a:p>
            <a:r>
              <a:rPr lang="en-US" sz="1900" dirty="0">
                <a:latin typeface="Consolas" panose="020B0609020204030204" pitchFamily="49" charset="0"/>
                <a:cs typeface="Calibri" panose="020F0502020204030204" pitchFamily="34" charset="0"/>
              </a:rPr>
              <a:t>&gt; doc.title = </a:t>
            </a:r>
            <a:r>
              <a:rPr lang="en-US" sz="1900" dirty="0">
                <a:solidFill>
                  <a:srgbClr val="669900"/>
                </a:solidFill>
                <a:latin typeface="Consolas" panose="020B0609020204030204" pitchFamily="49" charset="0"/>
              </a:rPr>
              <a:t>"MongoDB </a:t>
            </a:r>
            <a:r>
              <a:rPr lang="en-US" sz="1900" dirty="0">
                <a:solidFill>
                  <a:srgbClr val="669900"/>
                </a:solidFill>
                <a:latin typeface="Consolas" panose="020B0609020204030204" pitchFamily="49" charset="0"/>
                <a:cs typeface="Calibri" panose="020F0502020204030204" pitchFamily="34" charset="0"/>
              </a:rPr>
              <a:t>Tutorial</a:t>
            </a:r>
            <a:r>
              <a:rPr lang="en-US" sz="1900" dirty="0">
                <a:solidFill>
                  <a:srgbClr val="669900"/>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doc.url = </a:t>
            </a:r>
            <a:r>
              <a:rPr lang="en-US" sz="1900" dirty="0">
                <a:solidFill>
                  <a:srgbClr val="669900"/>
                </a:solidFill>
                <a:latin typeface="Consolas" panose="020B0609020204030204" pitchFamily="49" charset="0"/>
              </a:rPr>
              <a:t>"http://mongodb.org"</a:t>
            </a:r>
          </a:p>
          <a:p>
            <a:r>
              <a:rPr lang="en-US" sz="1900" dirty="0">
                <a:latin typeface="Consolas" panose="020B0609020204030204" pitchFamily="49" charset="0"/>
                <a:cs typeface="Calibri" panose="020F0502020204030204" pitchFamily="34" charset="0"/>
              </a:rPr>
              <a:t>&gt; doc.comment = </a:t>
            </a:r>
            <a:r>
              <a:rPr lang="en-US" sz="1900" dirty="0">
                <a:solidFill>
                  <a:srgbClr val="669900"/>
                </a:solidFill>
                <a:latin typeface="Consolas" panose="020B0609020204030204" pitchFamily="49" charset="0"/>
              </a:rPr>
              <a:t>"Good tutorial video"</a:t>
            </a:r>
          </a:p>
          <a:p>
            <a:r>
              <a:rPr lang="en-US" sz="1900" dirty="0">
                <a:latin typeface="Consolas" panose="020B0609020204030204" pitchFamily="49" charset="0"/>
                <a:cs typeface="Calibri" panose="020F0502020204030204" pitchFamily="34" charset="0"/>
              </a:rPr>
              <a:t>&gt; doc.tags = </a:t>
            </a:r>
            <a:r>
              <a:rPr lang="en-US" sz="1900" dirty="0">
                <a:solidFill>
                  <a:schemeClr val="bg1">
                    <a:lumMod val="50000"/>
                  </a:schemeClr>
                </a:solidFill>
                <a:latin typeface="Consolas" panose="020B0609020204030204" pitchFamily="49" charset="0"/>
              </a:rPr>
              <a:t>[</a:t>
            </a:r>
            <a:r>
              <a:rPr lang="en-US" sz="1900" dirty="0">
                <a:solidFill>
                  <a:srgbClr val="669900"/>
                </a:solidFill>
                <a:latin typeface="Consolas" panose="020B0609020204030204" pitchFamily="49" charset="0"/>
              </a:rPr>
              <a:t>'tutorial'</a:t>
            </a:r>
            <a:r>
              <a:rPr lang="en-US" sz="1900" dirty="0">
                <a:latin typeface="Consolas" panose="020B0609020204030204" pitchFamily="49" charset="0"/>
                <a:cs typeface="Calibri" panose="020F0502020204030204" pitchFamily="34" charset="0"/>
              </a:rPr>
              <a:t>, </a:t>
            </a:r>
            <a:r>
              <a:rPr lang="en-US" sz="1900" dirty="0">
                <a:solidFill>
                  <a:srgbClr val="669900"/>
                </a:solidFill>
                <a:latin typeface="Consolas" panose="020B0609020204030204" pitchFamily="49" charset="0"/>
              </a:rPr>
              <a:t>'</a:t>
            </a:r>
            <a:r>
              <a:rPr lang="en-US" sz="1900" dirty="0" err="1">
                <a:solidFill>
                  <a:srgbClr val="669900"/>
                </a:solidFill>
                <a:latin typeface="Consolas" panose="020B0609020204030204" pitchFamily="49" charset="0"/>
              </a:rPr>
              <a:t>noSQL</a:t>
            </a:r>
            <a:r>
              <a:rPr lang="en-US" sz="1900" dirty="0">
                <a:solidFill>
                  <a:srgbClr val="669900"/>
                </a:solidFill>
                <a:latin typeface="Consolas" panose="020B0609020204030204" pitchFamily="49" charset="0"/>
              </a:rPr>
              <a:t>'</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doc.saveondate = new Date </a:t>
            </a:r>
            <a:r>
              <a:rPr lang="en-US" sz="1900" dirty="0">
                <a:solidFill>
                  <a:schemeClr val="bg1">
                    <a:lumMod val="50000"/>
                  </a:schemeClr>
                </a:solidFill>
                <a:latin typeface="Consolas" panose="020B0609020204030204" pitchFamily="49" charset="0"/>
              </a:rPr>
              <a:t>()</a:t>
            </a:r>
          </a:p>
          <a:p>
            <a:r>
              <a:rPr lang="en-US" sz="1900" dirty="0">
                <a:latin typeface="Consolas" panose="020B0609020204030204" pitchFamily="49" charset="0"/>
                <a:cs typeface="Calibri" panose="020F0502020204030204" pitchFamily="34" charset="0"/>
              </a:rPr>
              <a:t>&gt; doc.meta = </a:t>
            </a:r>
            <a:r>
              <a:rPr lang="en-US" sz="1900" dirty="0">
                <a:solidFill>
                  <a:schemeClr val="bg1">
                    <a:lumMod val="50000"/>
                  </a:schemeClr>
                </a:solidFill>
                <a:latin typeface="Consolas" panose="020B0609020204030204" pitchFamily="49" charset="0"/>
              </a:rPr>
              <a:t>{}</a:t>
            </a:r>
            <a:r>
              <a:rPr lang="en-US" sz="1900" dirty="0">
                <a:solidFill>
                  <a:srgbClr val="FC6F0D"/>
                </a:solidFill>
                <a:latin typeface="Consolas" panose="020B0609020204030204" pitchFamily="49" charset="0"/>
                <a:cs typeface="Calibri" panose="020F0502020204030204" pitchFamily="34" charset="0"/>
              </a:rPr>
              <a:t>			       </a:t>
            </a:r>
            <a:r>
              <a:rPr lang="en-US" sz="1900" dirty="0">
                <a:solidFill>
                  <a:srgbClr val="92D050"/>
                </a:solidFill>
                <a:latin typeface="Consolas" panose="020B0609020204030204" pitchFamily="49" charset="0"/>
                <a:cs typeface="Calibri" panose="020F0502020204030204" pitchFamily="34" charset="0"/>
              </a:rPr>
              <a:t># object within doc object{}</a:t>
            </a:r>
          </a:p>
          <a:p>
            <a:r>
              <a:rPr lang="en-US" sz="1900" dirty="0">
                <a:latin typeface="Consolas" panose="020B0609020204030204" pitchFamily="49" charset="0"/>
                <a:cs typeface="Calibri" panose="020F0502020204030204" pitchFamily="34" charset="0"/>
              </a:rPr>
              <a:t>&gt; doc.meta.browser = </a:t>
            </a:r>
            <a:r>
              <a:rPr lang="en-US" sz="1900" dirty="0">
                <a:solidFill>
                  <a:srgbClr val="669900"/>
                </a:solidFill>
                <a:latin typeface="Consolas" panose="020B0609020204030204" pitchFamily="49" charset="0"/>
              </a:rPr>
              <a:t>'Google Chrome'</a:t>
            </a:r>
          </a:p>
          <a:p>
            <a:r>
              <a:rPr lang="en-US" sz="1900" dirty="0">
                <a:latin typeface="Consolas" panose="020B0609020204030204" pitchFamily="49" charset="0"/>
                <a:cs typeface="Calibri" panose="020F0502020204030204" pitchFamily="34" charset="0"/>
              </a:rPr>
              <a:t>&gt; doc.meta.os = </a:t>
            </a:r>
            <a:r>
              <a:rPr lang="en-US" sz="1900" dirty="0">
                <a:solidFill>
                  <a:srgbClr val="669900"/>
                </a:solidFill>
                <a:latin typeface="Consolas" panose="020B0609020204030204" pitchFamily="49" charset="0"/>
              </a:rPr>
              <a:t>'Microsoft Windows7'</a:t>
            </a:r>
          </a:p>
          <a:p>
            <a:r>
              <a:rPr lang="en-US" sz="1900" dirty="0">
                <a:latin typeface="Consolas" panose="020B0609020204030204" pitchFamily="49" charset="0"/>
                <a:cs typeface="Calibri" panose="020F0502020204030204" pitchFamily="34" charset="0"/>
              </a:rPr>
              <a:t>&gt; doc.meta.mongodbversion = </a:t>
            </a:r>
            <a:r>
              <a:rPr lang="en-US" sz="1900" dirty="0">
                <a:solidFill>
                  <a:srgbClr val="669900"/>
                </a:solidFill>
                <a:latin typeface="Consolas" panose="020B0609020204030204" pitchFamily="49" charset="0"/>
              </a:rPr>
              <a:t>'2.4.0.0'</a:t>
            </a:r>
          </a:p>
          <a:p>
            <a:r>
              <a:rPr lang="en-US" sz="1900" dirty="0">
                <a:latin typeface="Consolas" panose="020B0609020204030204" pitchFamily="49" charset="0"/>
                <a:cs typeface="Calibri" panose="020F0502020204030204" pitchFamily="34" charset="0"/>
              </a:rPr>
              <a:t>&gt; doc</a:t>
            </a:r>
          </a:p>
          <a:p>
            <a:endParaRPr lang="en-US" sz="1900" dirty="0">
              <a:latin typeface="Consolas" panose="020B0609020204030204" pitchFamily="49" charset="0"/>
              <a:cs typeface="Calibri" panose="020F0502020204030204" pitchFamily="34" charset="0"/>
            </a:endParaRPr>
          </a:p>
          <a:p>
            <a:r>
              <a:rPr lang="en-US" sz="1900" dirty="0">
                <a:latin typeface="Consolas" panose="020B0609020204030204" pitchFamily="49" charset="0"/>
                <a:cs typeface="Calibri" panose="020F0502020204030204" pitchFamily="34" charset="0"/>
              </a:rPr>
              <a:t>&gt; </a:t>
            </a:r>
            <a:r>
              <a:rPr lang="en-US" sz="1900" dirty="0">
                <a:solidFill>
                  <a:schemeClr val="bg1">
                    <a:lumMod val="50000"/>
                  </a:schemeClr>
                </a:solidFill>
                <a:latin typeface="Consolas" panose="020B0609020204030204" pitchFamily="49" charset="0"/>
                <a:cs typeface="Calibri" panose="020F0502020204030204" pitchFamily="34" charset="0"/>
              </a:rPr>
              <a:t>db</a:t>
            </a:r>
            <a:r>
              <a:rPr lang="en-US" sz="1900" dirty="0">
                <a:latin typeface="Consolas" panose="020B0609020204030204" pitchFamily="49" charset="0"/>
                <a:cs typeface="Calibri" panose="020F0502020204030204" pitchFamily="34" charset="0"/>
              </a:rPr>
              <a:t>.book.</a:t>
            </a:r>
            <a:r>
              <a:rPr lang="en-US" sz="1900" dirty="0">
                <a:solidFill>
                  <a:srgbClr val="036883"/>
                </a:solidFill>
                <a:latin typeface="Consolas" panose="020B0609020204030204" pitchFamily="49" charset="0"/>
                <a:cs typeface="Calibri" panose="020F0502020204030204" pitchFamily="34" charset="0"/>
              </a:rPr>
              <a:t>insert</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doc</a:t>
            </a:r>
            <a:r>
              <a:rPr lang="en-US" sz="1900" dirty="0">
                <a:solidFill>
                  <a:schemeClr val="bg1">
                    <a:lumMod val="50000"/>
                  </a:schemeClr>
                </a:solidFill>
                <a:latin typeface="Consolas" panose="020B0609020204030204" pitchFamily="49" charset="0"/>
              </a:rPr>
              <a:t>)</a:t>
            </a:r>
            <a:r>
              <a:rPr lang="en-US" sz="1900" dirty="0">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124596000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 </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92D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doc.job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 data.ename.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doc.job.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92D050"/>
                </a:solidFill>
                <a:latin typeface="Consolas" panose="020B060902020403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12,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doc.job)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 ": " + doc.ename.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92D050"/>
                </a:solidFill>
                <a:latin typeface="Consolas" panose="020B060902020403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doc.job==</a:t>
            </a:r>
            <a:r>
              <a:rPr lang="en-IN" dirty="0">
                <a:solidFill>
                  <a:srgbClr val="92D050"/>
                </a:solidFill>
                <a:latin typeface="Consolas" panose="020B060902020403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doc.ename, doc.job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7" name="TextBox 6">
            <a:extLst>
              <a:ext uri="{FF2B5EF4-FFF2-40B4-BE49-F238E27FC236}">
                <a16:creationId xmlns:a16="http://schemas.microsoft.com/office/drawing/2014/main" id="{8409C3B5-C9E5-479D-84D8-63996D451785}"/>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color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rate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qty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total</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3778439"/>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6" y="691200"/>
            <a:ext cx="9396535"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00B050"/>
                </a:solidFill>
                <a:latin typeface="Consolas" panose="020B060902020403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_id</a:t>
            </a:r>
            <a:r>
              <a:rPr lang="en-IN" dirty="0">
                <a:latin typeface="Consolas" panose="020B0609020204030204" pitchFamily="49" charset="0"/>
              </a:rPr>
              <a:t> : id,</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ename</a:t>
            </a:r>
            <a:r>
              <a:rPr lang="en-IN" dirty="0">
                <a:latin typeface="Consolas" panose="020B0609020204030204" pitchFamily="49" charset="0"/>
              </a:rPr>
              <a:t> : _name,</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sal</a:t>
            </a:r>
            <a:r>
              <a:rPr lang="en-IN" dirty="0">
                <a:latin typeface="Consolas" panose="020B0609020204030204" pitchFamily="49" charset="0"/>
              </a:rPr>
              <a:t>: _sal,</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comm</a:t>
            </a:r>
            <a:r>
              <a:rPr lang="en-IN" dirty="0">
                <a:latin typeface="Consolas" panose="020B0609020204030204" pitchFamily="49" charset="0"/>
              </a:rPr>
              <a:t> : _comm,</a:t>
            </a:r>
          </a:p>
          <a:p>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grandSalary</a:t>
            </a:r>
            <a:r>
              <a:rPr lang="en-IN" dirty="0">
                <a:latin typeface="Consolas" panose="020B0609020204030204" pitchFamily="49" charset="0"/>
              </a:rPr>
              <a:t> :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9929719"/>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691200"/>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170080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2375843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findProductByRangeID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_startID, _endID</a:t>
            </a:r>
            <a:r>
              <a:rPr lang="en-IN" dirty="0">
                <a:solidFill>
                  <a:schemeClr val="bg1">
                    <a:lumMod val="50000"/>
                  </a:schemeClr>
                </a:solidFill>
                <a:latin typeface="Consolas" panose="020B0609020204030204" pitchFamily="49" charset="0"/>
              </a:rPr>
              <a:t>) {</a:t>
            </a:r>
          </a:p>
          <a:p>
            <a:pPr marL="900113" indent="-276225"/>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$and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$gte</a:t>
            </a:r>
            <a:r>
              <a:rPr lang="en-IN" dirty="0">
                <a:latin typeface="Consolas" panose="020B0609020204030204" pitchFamily="49" charset="0"/>
              </a:rPr>
              <a:t>: _startID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$lte</a:t>
            </a:r>
            <a:r>
              <a:rPr lang="en-IN" dirty="0">
                <a:latin typeface="Consolas" panose="020B0609020204030204" pitchFamily="49" charset="0"/>
              </a:rPr>
              <a:t>: _endID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 </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6700"/>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3158966"/>
            <a:ext cx="9144000" cy="2585323"/>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chemeClr val="accent2">
                    <a:lumMod val="75000"/>
                  </a:schemeClr>
                </a:solidFill>
                <a:latin typeface="Consolas" panose="020B0609020204030204" pitchFamily="49" charset="0"/>
              </a:rPr>
              <a:t>_id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solidFill>
                  <a:schemeClr val="accent2">
                    <a:lumMod val="75000"/>
                  </a:schemeClr>
                </a:solidFill>
                <a:latin typeface="Consolas" panose="020B0609020204030204" pitchFamily="49" charset="0"/>
              </a:rPr>
              <a:t>productID</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a:t>
            </a:r>
            <a:r>
              <a:rPr lang="en-IN" dirty="0">
                <a:solidFill>
                  <a:schemeClr val="accent2">
                    <a:lumMod val="75000"/>
                  </a:schemeClr>
                </a:solidFill>
                <a:latin typeface="Consolas" panose="020B0609020204030204" pitchFamily="49" charset="0"/>
              </a:rPr>
              <a:t>productname</a:t>
            </a:r>
            <a:r>
              <a:rPr lang="en-IN" dirty="0">
                <a:latin typeface="Consolas" panose="020B0609020204030204" pitchFamily="49" charset="0"/>
              </a:rPr>
              <a:t>:</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354217"/>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'abc1'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'sales'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 </a:t>
            </a:r>
            <a:r>
              <a:rPr lang="en-US" sz="2200" dirty="0">
                <a:solidFill>
                  <a:srgbClr val="669900"/>
                </a:solidFill>
                <a:latin typeface="Calibri" panose="020F0502020204030204" pitchFamily="34" charset="0"/>
                <a:cs typeface="Calibri" panose="020F0502020204030204" pitchFamily="34" charset="0"/>
              </a:rPr>
              <a:t>'</a:t>
            </a:r>
            <a:r>
              <a:rPr lang="en-US" sz="2200" dirty="0" err="1">
                <a:solidFill>
                  <a:srgbClr val="669900"/>
                </a:solidFill>
                <a:latin typeface="Calibri" panose="020F0502020204030204" pitchFamily="34" charset="0"/>
                <a:cs typeface="Calibri" panose="020F0502020204030204" pitchFamily="34" charset="0"/>
              </a:rPr>
              <a:t>bbc</a:t>
            </a:r>
            <a:r>
              <a:rPr lang="en-US" sz="2200" dirty="0">
                <a:solidFill>
                  <a:srgbClr val="669900"/>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job:</a:t>
            </a:r>
            <a:r>
              <a:rPr lang="en-US" sz="2200" dirty="0">
                <a:solidFill>
                  <a:srgbClr val="669900"/>
                </a:solidFill>
                <a:latin typeface="Calibri" panose="020F0502020204030204" pitchFamily="34" charset="0"/>
                <a:cs typeface="Calibri" panose="020F0502020204030204" pitchFamily="34" charset="0"/>
              </a:rPr>
              <a:t>'abc'</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a:t>
            </a:r>
          </a:p>
          <a:p>
            <a:pPr marL="171450" indent="-17145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a:t>
            </a:r>
            <a:r>
              <a:rPr lang="en-US" sz="2200" dirty="0">
                <a:solidFill>
                  <a:srgbClr val="669900"/>
                </a:solidFill>
                <a:latin typeface="Calibri" panose="020F0502020204030204" pitchFamily="34" charset="0"/>
                <a:cs typeface="Calibri" panose="020F0502020204030204" pitchFamily="34" charset="0"/>
              </a:rPr>
              <a:t>'saleel'</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size: </a:t>
            </a:r>
            <a:r>
              <a:rPr lang="en-US" sz="2200" dirty="0">
                <a:solidFill>
                  <a:srgbClr val="669900"/>
                </a:solidFill>
                <a:latin typeface="Calibri" panose="020F0502020204030204" pitchFamily="34" charset="0"/>
                <a:cs typeface="Calibri" panose="020F0502020204030204" pitchFamily="34" charset="0"/>
              </a:rPr>
              <a:t>'small'</a:t>
            </a:r>
            <a:r>
              <a:rPr lang="en-US" sz="2200" dirty="0">
                <a:latin typeface="Calibri" panose="020F0502020204030204" pitchFamily="34" charset="0"/>
                <a:cs typeface="Calibri" panose="020F0502020204030204" pitchFamily="34" charset="0"/>
              </a:rPr>
              <a:t>, color: [</a:t>
            </a:r>
            <a:r>
              <a:rPr lang="en-US" sz="2200" dirty="0">
                <a:solidFill>
                  <a:srgbClr val="669900"/>
                </a:solidFill>
                <a:latin typeface="Calibri" panose="020F0502020204030204" pitchFamily="34" charset="0"/>
                <a:cs typeface="Calibri" panose="020F0502020204030204" pitchFamily="34" charset="0"/>
              </a:rPr>
              <a:t>'red'</a:t>
            </a:r>
            <a:r>
              <a:rPr lang="en-US" sz="2200" dirty="0">
                <a:latin typeface="Calibri" panose="020F0502020204030204" pitchFamily="34" charset="0"/>
                <a:cs typeface="Calibri" panose="020F0502020204030204" pitchFamily="34" charset="0"/>
              </a:rPr>
              <a:t>, </a:t>
            </a:r>
            <a:r>
              <a:rPr lang="en-US" sz="2200" dirty="0">
                <a:solidFill>
                  <a:srgbClr val="669900"/>
                </a:solidFill>
                <a:latin typeface="Calibri" panose="020F0502020204030204" pitchFamily="34" charset="0"/>
                <a:cs typeface="Calibri" panose="020F0502020204030204" pitchFamily="34" charset="0"/>
              </a:rPr>
              <a:t>'blue'</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multi</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a:t>
            </a:r>
          </a:p>
        </p:txBody>
      </p:sp>
      <p:sp>
        <p:nvSpPr>
          <p:cNvPr id="5" name="Rectangle 4"/>
          <p:cNvSpPr/>
          <p:nvPr/>
        </p:nvSpPr>
        <p:spPr>
          <a:xfrm>
            <a:off x="1556658" y="2852936"/>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678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673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673188" y="5052489"/>
            <a:ext cx="9144000"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ename : </a:t>
            </a:r>
            <a:r>
              <a:rPr lang="en-US" sz="2200" dirty="0">
                <a:solidFill>
                  <a:srgbClr val="669900"/>
                </a:solidFill>
                <a:latin typeface="Calibri" panose="020F0502020204030204" pitchFamily="34" charset="0"/>
                <a:cs typeface="Calibri" panose="020F0502020204030204" pitchFamily="34" charset="0"/>
              </a:rPr>
              <a:t>'saleel1'</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 </a:t>
            </a:r>
            <a:r>
              <a:rPr lang="en-US" sz="2200" dirty="0">
                <a:latin typeface="Calibri" panose="020F0502020204030204" pitchFamily="34" charset="0"/>
                <a:cs typeface="Calibri" panose="020F0502020204030204" pitchFamily="34" charset="0"/>
              </a:rPr>
              <a:t>: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p>
          <a:p>
            <a:pPr marL="342900" indent="-342900">
              <a:buFont typeface="Arial" panose="020B0604020202020204" pitchFamily="34" charset="0"/>
              <a:buChar char="•"/>
            </a:pPr>
            <a:endParaRPr lang="en-US" sz="800" dirty="0">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chemeClr val="bg1">
                    <a:lumMod val="50000"/>
                  </a:schemeClr>
                </a:solidFill>
                <a:latin typeface="Calibri" panose="020F0502020204030204" pitchFamily="34" charset="0"/>
                <a:cs typeface="Calibri" panose="020F0502020204030204" pitchFamily="34" charset="0"/>
              </a:rPr>
              <a:t>db</a:t>
            </a:r>
            <a:r>
              <a:rPr lang="en-US" sz="2200" dirty="0">
                <a:latin typeface="Calibri" panose="020F0502020204030204" pitchFamily="34" charset="0"/>
                <a:cs typeface="Calibri" panose="020F0502020204030204" pitchFamily="34" charset="0"/>
              </a:rPr>
              <a:t>.emp.</a:t>
            </a:r>
            <a:r>
              <a:rPr lang="en-US" sz="2200" dirty="0">
                <a:solidFill>
                  <a:srgbClr val="036883"/>
                </a:solidFill>
                <a:latin typeface="Calibri" panose="020F0502020204030204" pitchFamily="34" charset="0"/>
                <a:cs typeface="Calibri" panose="020F0502020204030204" pitchFamily="34" charset="0"/>
              </a:rPr>
              <a:t>updateOne</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ename : </a:t>
            </a:r>
            <a:r>
              <a:rPr lang="en-US" sz="2200" dirty="0">
                <a:solidFill>
                  <a:srgbClr val="669900"/>
                </a:solidFill>
                <a:latin typeface="Calibri" panose="020F0502020204030204" pitchFamily="34" charset="0"/>
                <a:cs typeface="Calibri" panose="020F0502020204030204" pitchFamily="34" charset="0"/>
              </a:rPr>
              <a:t>'saleel2'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$set</a:t>
            </a:r>
            <a:r>
              <a:rPr lang="en-US" sz="2200" dirty="0">
                <a:latin typeface="Calibri" panose="020F0502020204030204" pitchFamily="34" charset="0"/>
                <a:cs typeface="Calibri" panose="020F0502020204030204" pitchFamily="34" charset="0"/>
              </a:rPr>
              <a:t> : { job : </a:t>
            </a:r>
            <a:r>
              <a:rPr lang="en-US" sz="2200" dirty="0">
                <a:solidFill>
                  <a:srgbClr val="669900"/>
                </a:solidFill>
                <a:latin typeface="Calibri" panose="020F0502020204030204" pitchFamily="34" charset="0"/>
                <a:cs typeface="Calibri" panose="020F0502020204030204" pitchFamily="34" charset="0"/>
              </a:rPr>
              <a:t>'A'</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 }</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r>
              <a:rPr lang="en-US" sz="2200" dirty="0">
                <a:latin typeface="Calibri" panose="020F0502020204030204" pitchFamily="34" charset="0"/>
                <a:cs typeface="Calibri" panose="020F0502020204030204" pitchFamily="34" charset="0"/>
              </a:rPr>
              <a:t> </a:t>
            </a:r>
            <a:r>
              <a:rPr lang="en-US" sz="2200" dirty="0">
                <a:solidFill>
                  <a:srgbClr val="036883"/>
                </a:solidFill>
                <a:latin typeface="Calibri" panose="020F0502020204030204" pitchFamily="34" charset="0"/>
                <a:cs typeface="Calibri" panose="020F0502020204030204" pitchFamily="34" charset="0"/>
              </a:rPr>
              <a:t>upsert</a:t>
            </a:r>
            <a:r>
              <a:rPr lang="en-US" sz="2200" dirty="0">
                <a:latin typeface="Calibri" panose="020F0502020204030204" pitchFamily="34" charset="0"/>
                <a:cs typeface="Calibri" panose="020F0502020204030204" pitchFamily="34" charset="0"/>
              </a:rPr>
              <a:t>: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sz="2200" dirty="0">
                <a:latin typeface="Calibri" panose="020F0502020204030204" pitchFamily="34" charset="0"/>
                <a:cs typeface="Calibri" panose="020F0502020204030204" pitchFamily="34" charset="0"/>
              </a:rPr>
              <a:t> </a:t>
            </a:r>
            <a:r>
              <a:rPr lang="en-US" sz="2200" dirty="0">
                <a:solidFill>
                  <a:schemeClr val="bg1">
                    <a:lumMod val="50000"/>
                  </a:schemeClr>
                </a:solidFill>
                <a:latin typeface="Calibri" panose="020F0502020204030204" pitchFamily="34" charset="0"/>
                <a:cs typeface="Calibri" panose="020F0502020204030204" pitchFamily="34" charset="0"/>
              </a:rPr>
              <a:t>})</a:t>
            </a:r>
          </a:p>
        </p:txBody>
      </p:sp>
      <p:grpSp>
        <p:nvGrpSpPr>
          <p:cNvPr id="23" name="Group 22"/>
          <p:cNvGrpSpPr/>
          <p:nvPr/>
        </p:nvGrpSpPr>
        <p:grpSpPr>
          <a:xfrm>
            <a:off x="2343069" y="2502933"/>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29852</TotalTime>
  <Words>11257</Words>
  <Application>Microsoft Office PowerPoint</Application>
  <PresentationFormat>Widescreen</PresentationFormat>
  <Paragraphs>1143</Paragraphs>
  <Slides>167</Slides>
  <Notes>0</Notes>
  <HiddenSlides>3</HiddenSlides>
  <MMClips>0</MMClips>
  <ScaleCrop>false</ScaleCrop>
  <HeadingPairs>
    <vt:vector size="6" baseType="variant">
      <vt:variant>
        <vt:lpstr>Fonts Used</vt:lpstr>
      </vt:variant>
      <vt:variant>
        <vt:i4>20</vt:i4>
      </vt:variant>
      <vt:variant>
        <vt:lpstr>Theme</vt:lpstr>
      </vt:variant>
      <vt:variant>
        <vt:i4>1</vt:i4>
      </vt:variant>
      <vt:variant>
        <vt:lpstr>Slide Titles</vt:lpstr>
      </vt:variant>
      <vt:variant>
        <vt:i4>167</vt:i4>
      </vt:variant>
    </vt:vector>
  </HeadingPairs>
  <TitlesOfParts>
    <vt:vector size="188" baseType="lpstr">
      <vt:lpstr>SimSun</vt:lpstr>
      <vt:lpstr>Akzidenz</vt:lpstr>
      <vt:lpstr>-apple-system</vt:lpstr>
      <vt:lpstr>arial</vt:lpstr>
      <vt:lpstr>arial</vt:lpstr>
      <vt:lpstr>Bookman Old Style</vt:lpstr>
      <vt:lpstr>Calibri</vt:lpstr>
      <vt:lpstr>Cambria</vt:lpstr>
      <vt:lpstr>Consolas</vt:lpstr>
      <vt:lpstr>Gill Sans MT</vt:lpstr>
      <vt:lpstr>Liberation Mono</vt:lpstr>
      <vt:lpstr>Palatino Linotype</vt:lpstr>
      <vt:lpstr>Segoe Print</vt:lpstr>
      <vt:lpstr>Segoe UI Emoji</vt:lpstr>
      <vt:lpstr>Segoe UI Light</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5878</cp:revision>
  <dcterms:created xsi:type="dcterms:W3CDTF">2015-10-09T06:09:34Z</dcterms:created>
  <dcterms:modified xsi:type="dcterms:W3CDTF">2021-06-19T02:30:18Z</dcterms:modified>
</cp:coreProperties>
</file>