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55"/>
  </p:notesMasterIdLst>
  <p:sldIdLst>
    <p:sldId id="497" r:id="rId2"/>
    <p:sldId id="472" r:id="rId3"/>
    <p:sldId id="1290" r:id="rId4"/>
    <p:sldId id="1291" r:id="rId5"/>
    <p:sldId id="1306" r:id="rId6"/>
    <p:sldId id="1279" r:id="rId7"/>
    <p:sldId id="1312" r:id="rId8"/>
    <p:sldId id="1287" r:id="rId9"/>
    <p:sldId id="1289" r:id="rId10"/>
    <p:sldId id="667" r:id="rId11"/>
    <p:sldId id="532" r:id="rId12"/>
    <p:sldId id="1319" r:id="rId13"/>
    <p:sldId id="1305" r:id="rId14"/>
    <p:sldId id="1088" r:id="rId15"/>
    <p:sldId id="1089" r:id="rId16"/>
    <p:sldId id="1177" r:id="rId17"/>
    <p:sldId id="1313" r:id="rId18"/>
    <p:sldId id="1314" r:id="rId19"/>
    <p:sldId id="1178" r:id="rId20"/>
    <p:sldId id="1225" r:id="rId21"/>
    <p:sldId id="1100" r:id="rId22"/>
    <p:sldId id="1101" r:id="rId23"/>
    <p:sldId id="1130" r:id="rId24"/>
    <p:sldId id="1131" r:id="rId25"/>
    <p:sldId id="1134" r:id="rId26"/>
    <p:sldId id="1132" r:id="rId27"/>
    <p:sldId id="1133" r:id="rId28"/>
    <p:sldId id="1135" r:id="rId29"/>
    <p:sldId id="1280" r:id="rId30"/>
    <p:sldId id="1281" r:id="rId31"/>
    <p:sldId id="1136" r:id="rId32"/>
    <p:sldId id="1137" r:id="rId33"/>
    <p:sldId id="1138" r:id="rId34"/>
    <p:sldId id="1139" r:id="rId35"/>
    <p:sldId id="1159" r:id="rId36"/>
    <p:sldId id="1160" r:id="rId37"/>
    <p:sldId id="1288" r:id="rId38"/>
    <p:sldId id="1165" r:id="rId39"/>
    <p:sldId id="1166" r:id="rId40"/>
    <p:sldId id="1198" r:id="rId41"/>
    <p:sldId id="1199" r:id="rId42"/>
    <p:sldId id="1140" r:id="rId43"/>
    <p:sldId id="1141" r:id="rId44"/>
    <p:sldId id="1163" r:id="rId45"/>
    <p:sldId id="1164" r:id="rId46"/>
    <p:sldId id="1284" r:id="rId47"/>
    <p:sldId id="1285" r:id="rId48"/>
    <p:sldId id="1282" r:id="rId49"/>
    <p:sldId id="1283" r:id="rId50"/>
    <p:sldId id="1228" r:id="rId51"/>
    <p:sldId id="1229" r:id="rId52"/>
    <p:sldId id="1171" r:id="rId53"/>
    <p:sldId id="1172" r:id="rId54"/>
    <p:sldId id="1167" r:id="rId55"/>
    <p:sldId id="1168" r:id="rId56"/>
    <p:sldId id="1142" r:id="rId57"/>
    <p:sldId id="1143" r:id="rId58"/>
    <p:sldId id="1144" r:id="rId59"/>
    <p:sldId id="1156" r:id="rId60"/>
    <p:sldId id="1145" r:id="rId61"/>
    <p:sldId id="1146" r:id="rId62"/>
    <p:sldId id="1147" r:id="rId63"/>
    <p:sldId id="1148" r:id="rId64"/>
    <p:sldId id="1149" r:id="rId65"/>
    <p:sldId id="1150" r:id="rId66"/>
    <p:sldId id="1151" r:id="rId67"/>
    <p:sldId id="1152" r:id="rId68"/>
    <p:sldId id="1153" r:id="rId69"/>
    <p:sldId id="1226" r:id="rId70"/>
    <p:sldId id="1227" r:id="rId71"/>
    <p:sldId id="1161" r:id="rId72"/>
    <p:sldId id="1162" r:id="rId73"/>
    <p:sldId id="1154" r:id="rId74"/>
    <p:sldId id="1155" r:id="rId75"/>
    <p:sldId id="1191" r:id="rId76"/>
    <p:sldId id="1192" r:id="rId77"/>
    <p:sldId id="1179" r:id="rId78"/>
    <p:sldId id="1180" r:id="rId79"/>
    <p:sldId id="1183" r:id="rId80"/>
    <p:sldId id="1184" r:id="rId81"/>
    <p:sldId id="1181" r:id="rId82"/>
    <p:sldId id="1182" r:id="rId83"/>
    <p:sldId id="1193" r:id="rId84"/>
    <p:sldId id="1194" r:id="rId85"/>
    <p:sldId id="1223" r:id="rId86"/>
    <p:sldId id="1224" r:id="rId87"/>
    <p:sldId id="1277" r:id="rId88"/>
    <p:sldId id="1185" r:id="rId89"/>
    <p:sldId id="1186" r:id="rId90"/>
    <p:sldId id="1187" r:id="rId91"/>
    <p:sldId id="1188" r:id="rId92"/>
    <p:sldId id="1189" r:id="rId93"/>
    <p:sldId id="1190" r:id="rId94"/>
    <p:sldId id="1234" r:id="rId95"/>
    <p:sldId id="1235" r:id="rId96"/>
    <p:sldId id="1275" r:id="rId97"/>
    <p:sldId id="1276" r:id="rId98"/>
    <p:sldId id="1310" r:id="rId99"/>
    <p:sldId id="1311" r:id="rId100"/>
    <p:sldId id="1273" r:id="rId101"/>
    <p:sldId id="1274" r:id="rId102"/>
    <p:sldId id="1173" r:id="rId103"/>
    <p:sldId id="1174" r:id="rId104"/>
    <p:sldId id="1175" r:id="rId105"/>
    <p:sldId id="1176" r:id="rId106"/>
    <p:sldId id="1308" r:id="rId107"/>
    <p:sldId id="1309" r:id="rId108"/>
    <p:sldId id="1200" r:id="rId109"/>
    <p:sldId id="1201" r:id="rId110"/>
    <p:sldId id="1099" r:id="rId111"/>
    <p:sldId id="1256" r:id="rId112"/>
    <p:sldId id="1257" r:id="rId113"/>
    <p:sldId id="1258" r:id="rId114"/>
    <p:sldId id="1259" r:id="rId115"/>
    <p:sldId id="1260" r:id="rId116"/>
    <p:sldId id="1261" r:id="rId117"/>
    <p:sldId id="1262" r:id="rId118"/>
    <p:sldId id="1263" r:id="rId119"/>
    <p:sldId id="1264" r:id="rId120"/>
    <p:sldId id="1265" r:id="rId121"/>
    <p:sldId id="1266" r:id="rId122"/>
    <p:sldId id="1267" r:id="rId123"/>
    <p:sldId id="1268" r:id="rId124"/>
    <p:sldId id="1216" r:id="rId125"/>
    <p:sldId id="1092" r:id="rId126"/>
    <p:sldId id="1251" r:id="rId127"/>
    <p:sldId id="1252" r:id="rId128"/>
    <p:sldId id="1269" r:id="rId129"/>
    <p:sldId id="1270" r:id="rId130"/>
    <p:sldId id="1271" r:id="rId131"/>
    <p:sldId id="1272" r:id="rId132"/>
    <p:sldId id="1219" r:id="rId133"/>
    <p:sldId id="1204" r:id="rId134"/>
    <p:sldId id="1222" r:id="rId135"/>
    <p:sldId id="1298" r:id="rId136"/>
    <p:sldId id="1315" r:id="rId137"/>
    <p:sldId id="1316" r:id="rId138"/>
    <p:sldId id="1317" r:id="rId139"/>
    <p:sldId id="1318" r:id="rId140"/>
    <p:sldId id="1292" r:id="rId141"/>
    <p:sldId id="1301" r:id="rId142"/>
    <p:sldId id="1302" r:id="rId143"/>
    <p:sldId id="1294" r:id="rId144"/>
    <p:sldId id="1293" r:id="rId145"/>
    <p:sldId id="1295" r:id="rId146"/>
    <p:sldId id="1296" r:id="rId147"/>
    <p:sldId id="1297" r:id="rId148"/>
    <p:sldId id="1303" r:id="rId149"/>
    <p:sldId id="1304" r:id="rId150"/>
    <p:sldId id="954" r:id="rId151"/>
    <p:sldId id="1307" r:id="rId152"/>
    <p:sldId id="788" r:id="rId153"/>
    <p:sldId id="1087" r:id="rId154"/>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36883"/>
    <a:srgbClr val="FF5A36"/>
    <a:srgbClr val="FF8C00"/>
    <a:srgbClr val="B22251"/>
    <a:srgbClr val="DEB887"/>
    <a:srgbClr val="98817B"/>
    <a:srgbClr val="FFEF00"/>
    <a:srgbClr val="ECD540"/>
    <a:srgbClr val="FFBF00"/>
    <a:srgbClr val="DFE1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70" d="100"/>
          <a:sy n="70" d="100"/>
        </p:scale>
        <p:origin x="1386" y="60"/>
      </p:cViewPr>
      <p:guideLst>
        <p:guide orient="horz" pos="2160"/>
        <p:guide pos="2880"/>
      </p:guideLst>
    </p:cSldViewPr>
  </p:slideViewPr>
  <p:outlineViewPr>
    <p:cViewPr>
      <p:scale>
        <a:sx n="33" d="100"/>
        <a:sy n="33" d="100"/>
      </p:scale>
      <p:origin x="0" y="0"/>
    </p:cViewPr>
  </p:outlineViewPr>
  <p:notesTextViewPr>
    <p:cViewPr>
      <p:scale>
        <a:sx n="200" d="100"/>
        <a:sy n="20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theme" Target="theme/theme1.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53" Type="http://schemas.openxmlformats.org/officeDocument/2006/relationships/slide" Target="slides/slide52.xml"/><Relationship Id="rId74" Type="http://schemas.openxmlformats.org/officeDocument/2006/relationships/slide" Target="slides/slide73.xml"/><Relationship Id="rId128" Type="http://schemas.openxmlformats.org/officeDocument/2006/relationships/slide" Target="slides/slide127.xml"/><Relationship Id="rId149" Type="http://schemas.openxmlformats.org/officeDocument/2006/relationships/slide" Target="slides/slide148.xml"/><Relationship Id="rId5" Type="http://schemas.openxmlformats.org/officeDocument/2006/relationships/slide" Target="slides/slide4.xml"/><Relationship Id="rId95" Type="http://schemas.openxmlformats.org/officeDocument/2006/relationships/slide" Target="slides/slide94.xml"/><Relationship Id="rId160" Type="http://schemas.openxmlformats.org/officeDocument/2006/relationships/tableStyles" Target="tableStyles.xml"/><Relationship Id="rId22" Type="http://schemas.openxmlformats.org/officeDocument/2006/relationships/slide" Target="slides/slide21.xml"/><Relationship Id="rId43" Type="http://schemas.openxmlformats.org/officeDocument/2006/relationships/slide" Target="slides/slide42.xml"/><Relationship Id="rId64" Type="http://schemas.openxmlformats.org/officeDocument/2006/relationships/slide" Target="slides/slide63.xml"/><Relationship Id="rId118" Type="http://schemas.openxmlformats.org/officeDocument/2006/relationships/slide" Target="slides/slide117.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notesMaster" Target="notesMasters/notesMaster1.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commentAuthors" Target="commentAuthors.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presProps" Target="presProps.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viewProps" Target="viewProps.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4" Type="http://schemas.openxmlformats.org/officeDocument/2006/relationships/slide" Target="slides/slide3.xml"/><Relationship Id="rId9" Type="http://schemas.openxmlformats.org/officeDocument/2006/relationships/slide" Target="slides/slide8.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6" Type="http://schemas.openxmlformats.org/officeDocument/2006/relationships/slide" Target="slides/slide15.xml"/><Relationship Id="rId37" Type="http://schemas.openxmlformats.org/officeDocument/2006/relationships/slide" Target="slides/slide36.xml"/><Relationship Id="rId58" Type="http://schemas.openxmlformats.org/officeDocument/2006/relationships/slide" Target="slides/slide57.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44" Type="http://schemas.openxmlformats.org/officeDocument/2006/relationships/slide" Target="slides/slide143.xml"/><Relationship Id="rId90" Type="http://schemas.openxmlformats.org/officeDocument/2006/relationships/slide" Target="slides/slide89.xml"/><Relationship Id="rId27" Type="http://schemas.openxmlformats.org/officeDocument/2006/relationships/slide" Target="slides/slide26.xml"/><Relationship Id="rId48" Type="http://schemas.openxmlformats.org/officeDocument/2006/relationships/slide" Target="slides/slide47.xml"/><Relationship Id="rId69" Type="http://schemas.openxmlformats.org/officeDocument/2006/relationships/slide" Target="slides/slide68.xml"/><Relationship Id="rId113" Type="http://schemas.openxmlformats.org/officeDocument/2006/relationships/slide" Target="slides/slide112.xml"/><Relationship Id="rId134" Type="http://schemas.openxmlformats.org/officeDocument/2006/relationships/slide" Target="slides/slide13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03-04-2020</a:t>
            </a:fld>
            <a:endParaRPr lang="en-IN"/>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slide" Target="../slides/slide1.xml"/><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8" name="Title 7"/>
          <p:cNvSpPr>
            <a:spLocks noGrp="1"/>
          </p:cNvSpPr>
          <p:nvPr>
            <p:ph type="ctrTitle"/>
          </p:nvPr>
        </p:nvSpPr>
        <p:spPr>
          <a:xfrm>
            <a:off x="1219200" y="3886200"/>
            <a:ext cx="6858000" cy="990600"/>
          </a:xfrm>
        </p:spPr>
        <p:txBody>
          <a:bodyPr anchor="t" anchorCtr="0"/>
          <a:lstStyle>
            <a:lvl1pPr algn="r">
              <a:defRPr sz="3200">
                <a:solidFill>
                  <a:schemeClr val="tx1"/>
                </a:solidFill>
              </a:defRPr>
            </a:lvl1pPr>
          </a:lstStyle>
          <a:p>
            <a:r>
              <a:rPr kumimoji="0" lang="en-US"/>
              <a:t>Click to edit Master title style</a:t>
            </a:r>
          </a:p>
        </p:txBody>
      </p:sp>
      <p:sp>
        <p:nvSpPr>
          <p:cNvPr id="9" name="Subtitle 8"/>
          <p:cNvSpPr>
            <a:spLocks noGrp="1"/>
          </p:cNvSpPr>
          <p:nvPr>
            <p:ph type="subTitle" idx="1"/>
          </p:nvPr>
        </p:nvSpPr>
        <p:spPr>
          <a:xfrm>
            <a:off x="1219200" y="5124450"/>
            <a:ext cx="6858000" cy="533400"/>
          </a:xfrm>
        </p:spPr>
        <p:txBody>
          <a:bodyPr/>
          <a:lstStyle>
            <a:lvl1pPr marL="0" indent="0" algn="r">
              <a:buNone/>
              <a:defRPr sz="2000">
                <a:solidFill>
                  <a:schemeClr val="tx2"/>
                </a:solidFill>
                <a:latin typeface="+mj-lt"/>
                <a:ea typeface="+mj-ea"/>
                <a:cs typeface="+mj-cs"/>
              </a:defRPr>
            </a:lvl1pPr>
            <a:lvl2pPr marL="457200" indent="0" algn="ctr">
              <a:buNone/>
            </a:lvl2pPr>
            <a:lvl3pPr marL="914400" indent="0" algn="ctr">
              <a:buNone/>
            </a:lvl3pPr>
            <a:lvl4pPr marL="1371600" indent="0" algn="ctr">
              <a:buNone/>
            </a:lvl4pPr>
            <a:lvl5pPr marL="1828800" indent="0" algn="ctr">
              <a:buNone/>
            </a:lvl5pPr>
            <a:lvl6pPr marL="2286000" indent="0" algn="ctr">
              <a:buNone/>
            </a:lvl6pPr>
            <a:lvl7pPr marL="2743200" indent="0" algn="ctr">
              <a:buNone/>
            </a:lvl7pPr>
            <a:lvl8pPr marL="3200400" indent="0" algn="ctr">
              <a:buNone/>
            </a:lvl8pPr>
            <a:lvl9pPr marL="3657600" indent="0" algn="ctr">
              <a:buNone/>
            </a:lvl9pPr>
          </a:lstStyle>
          <a:p>
            <a:r>
              <a:rPr kumimoji="0" lang="en-US"/>
              <a:t>Click to edit Master subtitle style</a:t>
            </a:r>
          </a:p>
        </p:txBody>
      </p:sp>
      <p:sp>
        <p:nvSpPr>
          <p:cNvPr id="29" name="Slide Number Placeholder 28"/>
          <p:cNvSpPr>
            <a:spLocks noGrp="1"/>
          </p:cNvSpPr>
          <p:nvPr>
            <p:ph type="sldNum" sz="quarter" idx="12"/>
          </p:nvPr>
        </p:nvSpPr>
        <p:spPr>
          <a:xfrm>
            <a:off x="1216152" y="6355080"/>
            <a:ext cx="1219200" cy="365760"/>
          </a:xfrm>
        </p:spPr>
        <p:txBody>
          <a:bodyPr/>
          <a:lstStyle/>
          <a:p>
            <a:fld id="{F3BABF9D-069A-4E92-B44E-A92F526D40F2}" type="slidenum">
              <a:rPr lang="en-US" smtClean="0"/>
              <a:pPr/>
              <a:t>‹#›</a:t>
            </a:fld>
            <a:endParaRPr lang="en-US" dirty="0"/>
          </a:p>
        </p:txBody>
      </p:sp>
      <p:sp>
        <p:nvSpPr>
          <p:cNvPr id="21" name="Rectangle 20"/>
          <p:cNvSpPr/>
          <p:nvPr/>
        </p:nvSpPr>
        <p:spPr>
          <a:xfrm>
            <a:off x="904875" y="3648075"/>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3" name="Rectangle 32"/>
          <p:cNvSpPr/>
          <p:nvPr/>
        </p:nvSpPr>
        <p:spPr>
          <a:xfrm>
            <a:off x="914400" y="5048250"/>
            <a:ext cx="7315200" cy="685800"/>
          </a:xfrm>
          <a:prstGeom prst="rect">
            <a:avLst/>
          </a:prstGeom>
          <a:noFill/>
          <a:ln w="6350" cap="rnd" cmpd="sng" algn="ctr">
            <a:solidFill>
              <a:schemeClr val="accent2"/>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22" name="Rectangle 21"/>
          <p:cNvSpPr/>
          <p:nvPr/>
        </p:nvSpPr>
        <p:spPr>
          <a:xfrm>
            <a:off x="904875" y="3648075"/>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32" name="Rectangle 31"/>
          <p:cNvSpPr/>
          <p:nvPr/>
        </p:nvSpPr>
        <p:spPr>
          <a:xfrm>
            <a:off x="914400" y="5048250"/>
            <a:ext cx="228600" cy="685800"/>
          </a:xfrm>
          <a:prstGeom prst="rect">
            <a:avLst/>
          </a:prstGeom>
          <a:solidFill>
            <a:schemeClr val="accent2"/>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3" name="Table 12"/>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4/3/2020</a:t>
            </a:fld>
            <a:endParaRPr lang="en-US" dirty="0"/>
          </a:p>
        </p:txBody>
      </p:sp>
      <p:sp>
        <p:nvSpPr>
          <p:cNvPr id="5" name="Footer Placeholder 4"/>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8" name="Isosceles Triangle 7"/>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9" name="Straight Connector 8"/>
          <p:cNvSpPr>
            <a:spLocks noChangeShapeType="1"/>
          </p:cNvSpPr>
          <p:nvPr/>
        </p:nvSpPr>
        <p:spPr bwMode="auto">
          <a:xfrm rot="5400000">
            <a:off x="3629607"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8" name="Content Placeholder 7"/>
          <p:cNvSpPr>
            <a:spLocks noGrp="1"/>
          </p:cNvSpPr>
          <p:nvPr>
            <p:ph sz="quarter" idx="1"/>
          </p:nvPr>
        </p:nvSpPr>
        <p:spPr>
          <a:xfrm>
            <a:off x="457200" y="1219200"/>
            <a:ext cx="8229600"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219200" y="2971800"/>
            <a:ext cx="6858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295400" y="4267200"/>
            <a:ext cx="67818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6400800" y="6355080"/>
            <a:ext cx="2286000" cy="365760"/>
          </a:xfrm>
          <a:prstGeom prst="rect">
            <a:avLst/>
          </a:prstGeom>
        </p:spPr>
        <p:txBody>
          <a:bodyPr/>
          <a:lstStyle/>
          <a:p>
            <a:fld id="{52F73076-280E-4994-B9AF-08CB19D7A53F}" type="datetimeFigureOut">
              <a:rPr lang="en-US" smtClean="0"/>
              <a:pPr/>
              <a:t>4/3/2020</a:t>
            </a:fld>
            <a:endParaRPr lang="en-US" dirty="0"/>
          </a:p>
        </p:txBody>
      </p:sp>
      <p:sp>
        <p:nvSpPr>
          <p:cNvPr id="5" name="Footer Placeholder 4"/>
          <p:cNvSpPr>
            <a:spLocks noGrp="1"/>
          </p:cNvSpPr>
          <p:nvPr>
            <p:ph type="ftr" sz="quarter" idx="11"/>
          </p:nvPr>
        </p:nvSpPr>
        <p:spPr>
          <a:xfrm>
            <a:off x="2898648" y="6355080"/>
            <a:ext cx="347472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069848" y="6355080"/>
            <a:ext cx="1520952" cy="365760"/>
          </a:xfrm>
        </p:spPr>
        <p:txBody>
          <a:bodyPr/>
          <a:lstStyle/>
          <a:p>
            <a:fld id="{F3BABF9D-069A-4E92-B44E-A92F526D40F2}" type="slidenum">
              <a:rPr lang="en-US" smtClean="0"/>
              <a:pPr/>
              <a:t>‹#›</a:t>
            </a:fld>
            <a:endParaRPr lang="en-US" dirty="0"/>
          </a:p>
        </p:txBody>
      </p:sp>
      <p:sp>
        <p:nvSpPr>
          <p:cNvPr id="7" name="Rectangle 6"/>
          <p:cNvSpPr/>
          <p:nvPr/>
        </p:nvSpPr>
        <p:spPr>
          <a:xfrm>
            <a:off x="914400" y="2819400"/>
            <a:ext cx="73152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Rectangle 7"/>
          <p:cNvSpPr/>
          <p:nvPr/>
        </p:nvSpPr>
        <p:spPr>
          <a:xfrm>
            <a:off x="914400" y="2819400"/>
            <a:ext cx="2286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9" name="Content Placeholder 8"/>
          <p:cNvSpPr>
            <a:spLocks noGrp="1"/>
          </p:cNvSpPr>
          <p:nvPr>
            <p:ph sz="quarter" idx="1"/>
          </p:nvPr>
        </p:nvSpPr>
        <p:spPr>
          <a:xfrm>
            <a:off x="457200" y="1219200"/>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4632198" y="1216152"/>
            <a:ext cx="4041648"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457200" y="1285875"/>
            <a:ext cx="4040188"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4648200" y="1295400"/>
            <a:ext cx="4041775"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457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4648200" y="2133600"/>
            <a:ext cx="40386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457200" y="228600"/>
            <a:ext cx="82296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
        <p:nvSpPr>
          <p:cNvPr id="4" name="Slide Number Placeholder 3"/>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8" name="Straight Connector 7"/>
          <p:cNvSpPr>
            <a:spLocks noChangeShapeType="1"/>
          </p:cNvSpPr>
          <p:nvPr userDrawn="1"/>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graphicFrame>
        <p:nvGraphicFramePr>
          <p:cNvPr id="9" name="Table 8"/>
          <p:cNvGraphicFramePr>
            <a:graphicFrameLocks noGrp="1"/>
          </p:cNvGraphicFramePr>
          <p:nvPr userDrawn="1">
            <p:extLst>
              <p:ext uri="{D42A27DB-BD31-4B8C-83A1-F6EECF244321}">
                <p14:modId xmlns:p14="http://schemas.microsoft.com/office/powerpoint/2010/main" val="575716325"/>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2"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3"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324600" y="304800"/>
            <a:ext cx="25146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6324600" y="1219200"/>
            <a:ext cx="25146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4/3/2020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Straight Connector 9"/>
          <p:cNvSpPr>
            <a:spLocks noChangeShapeType="1"/>
          </p:cNvSpPr>
          <p:nvPr/>
        </p:nvSpPr>
        <p:spPr bwMode="auto">
          <a:xfrm rot="5400000">
            <a:off x="3160645"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2" name="Content Placeholder 11"/>
          <p:cNvSpPr>
            <a:spLocks noGrp="1"/>
          </p:cNvSpPr>
          <p:nvPr>
            <p:ph sz="quarter" idx="1"/>
          </p:nvPr>
        </p:nvSpPr>
        <p:spPr>
          <a:xfrm>
            <a:off x="304800" y="304800"/>
            <a:ext cx="5715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500856"/>
            <a:ext cx="82296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457200" y="1905000"/>
            <a:ext cx="82296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457200" y="1219200"/>
            <a:ext cx="82296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6400800" y="6356350"/>
            <a:ext cx="2289048" cy="365760"/>
          </a:xfrm>
          <a:prstGeom prst="rect">
            <a:avLst/>
          </a:prstGeom>
        </p:spPr>
        <p:txBody>
          <a:bodyPr/>
          <a:lstStyle/>
          <a:p>
            <a:fld id="{52F73076-280E-4994-B9AF-08CB19D7A53F}" type="datetimeFigureOut">
              <a:rPr lang="en-US" smtClean="0"/>
              <a:pPr/>
              <a:t>4/3/2020</a:t>
            </a:fld>
            <a:endParaRPr lang="en-US" dirty="0"/>
          </a:p>
        </p:txBody>
      </p:sp>
      <p:sp>
        <p:nvSpPr>
          <p:cNvPr id="6" name="Footer Placeholder 5"/>
          <p:cNvSpPr>
            <a:spLocks noGrp="1"/>
          </p:cNvSpPr>
          <p:nvPr>
            <p:ph type="ftr" sz="quarter" idx="11"/>
          </p:nvPr>
        </p:nvSpPr>
        <p:spPr>
          <a:xfrm>
            <a:off x="2898648" y="6356350"/>
            <a:ext cx="35052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9" name="Isosceles Triangle 8"/>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
        <p:nvSpPr>
          <p:cNvPr id="10" name="Rectangle 9"/>
          <p:cNvSpPr/>
          <p:nvPr/>
        </p:nvSpPr>
        <p:spPr>
          <a:xfrm>
            <a:off x="457200" y="500856"/>
            <a:ext cx="18288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457200" y="152400"/>
            <a:ext cx="82296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457200" y="1219200"/>
            <a:ext cx="82296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612648" y="6356350"/>
            <a:ext cx="19812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457200" y="6353175"/>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29" name="Straight Connector 28"/>
          <p:cNvSpPr>
            <a:spLocks noChangeShapeType="1"/>
          </p:cNvSpPr>
          <p:nvPr/>
        </p:nvSpPr>
        <p:spPr bwMode="auto">
          <a:xfrm>
            <a:off x="457200" y="1143000"/>
            <a:ext cx="82296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dirty="0"/>
          </a:p>
        </p:txBody>
      </p:sp>
      <p:sp>
        <p:nvSpPr>
          <p:cNvPr id="10" name="Isosceles Triangle 9"/>
          <p:cNvSpPr>
            <a:spLocks noChangeAspect="1"/>
          </p:cNvSpPr>
          <p:nvPr/>
        </p:nvSpPr>
        <p:spPr>
          <a:xfrm rot="5400000">
            <a:off x="419100" y="6467475"/>
            <a:ext cx="190849" cy="120314"/>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5257800" y="6474639"/>
          <a:ext cx="3429000" cy="243840"/>
        </p:xfrm>
        <a:graphic>
          <a:graphicData uri="http://schemas.openxmlformats.org/drawingml/2006/table">
            <a:tbl>
              <a:tblPr firstRow="1" bandRow="1">
                <a:tableStyleId>{073A0DAA-6AF3-43AB-8588-CEC1D06C72B9}</a:tableStyleId>
              </a:tblPr>
              <a:tblGrid>
                <a:gridCol w="857250">
                  <a:extLst>
                    <a:ext uri="{9D8B030D-6E8A-4147-A177-3AD203B41FA5}">
                      <a16:colId xmlns:a16="http://schemas.microsoft.com/office/drawing/2014/main" val="20000"/>
                    </a:ext>
                  </a:extLst>
                </a:gridCol>
                <a:gridCol w="857250">
                  <a:extLst>
                    <a:ext uri="{9D8B030D-6E8A-4147-A177-3AD203B41FA5}">
                      <a16:colId xmlns:a16="http://schemas.microsoft.com/office/drawing/2014/main" val="20001"/>
                    </a:ext>
                  </a:extLst>
                </a:gridCol>
                <a:gridCol w="767012">
                  <a:extLst>
                    <a:ext uri="{9D8B030D-6E8A-4147-A177-3AD203B41FA5}">
                      <a16:colId xmlns:a16="http://schemas.microsoft.com/office/drawing/2014/main" val="20002"/>
                    </a:ext>
                  </a:extLst>
                </a:gridCol>
                <a:gridCol w="947488">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e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7.xml"/></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22.png"/><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2" Type="http://schemas.openxmlformats.org/officeDocument/2006/relationships/image" Target="../media/image24.jpeg"/><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Layout" Target="../slideLayouts/slideLayout7.xml"/><Relationship Id="rId4" Type="http://schemas.openxmlformats.org/officeDocument/2006/relationships/image" Target="../media/image5.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16.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152399" y="152400"/>
            <a:ext cx="2348630" cy="762000"/>
          </a:xfrm>
          <a:prstGeom prst="rect">
            <a:avLst/>
          </a:prstGeom>
        </p:spPr>
      </p:pic>
      <p:sp>
        <p:nvSpPr>
          <p:cNvPr id="5" name="Rectangle 4"/>
          <p:cNvSpPr/>
          <p:nvPr/>
        </p:nvSpPr>
        <p:spPr>
          <a:xfrm>
            <a:off x="2860834" y="0"/>
            <a:ext cx="6283166" cy="1323439"/>
          </a:xfrm>
          <a:prstGeom prst="rect">
            <a:avLst/>
          </a:prstGeom>
        </p:spPr>
        <p:txBody>
          <a:bodyPr wrap="square">
            <a:spAutoFit/>
          </a:bodyPr>
          <a:lstStyle/>
          <a:p>
            <a:r>
              <a:rPr lang="en-IN" sz="4000" dirty="0">
                <a:solidFill>
                  <a:srgbClr val="FF6000"/>
                </a:solidFill>
                <a:latin typeface="Segoe Print" panose="02000600000000000000" pitchFamily="2" charset="0"/>
              </a:rPr>
              <a:t>A day without new knowledge is a lost day.</a:t>
            </a:r>
          </a:p>
        </p:txBody>
      </p:sp>
      <p:sp>
        <p:nvSpPr>
          <p:cNvPr id="8" name="Title 2"/>
          <p:cNvSpPr>
            <a:spLocks noGrp="1"/>
          </p:cNvSpPr>
          <p:nvPr>
            <p:ph type="ctrTitle"/>
          </p:nvPr>
        </p:nvSpPr>
        <p:spPr>
          <a:xfrm>
            <a:off x="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sp>
        <p:nvSpPr>
          <p:cNvPr id="9" name="Subtitle 3"/>
          <p:cNvSpPr txBox="1">
            <a:spLocks/>
          </p:cNvSpPr>
          <p:nvPr/>
        </p:nvSpPr>
        <p:spPr>
          <a:xfrm>
            <a:off x="1219200" y="5562600"/>
            <a:ext cx="6858000"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pPr fontAlgn="auto">
              <a:spcAft>
                <a:spcPts val="0"/>
              </a:spcAft>
            </a:pPr>
            <a:r>
              <a:rPr lang="en-US" sz="4800" dirty="0">
                <a:solidFill>
                  <a:srgbClr val="17A889"/>
                </a:solidFill>
                <a:latin typeface="Arial" pitchFamily="34" charset="0"/>
                <a:cs typeface="Arial" pitchFamily="34" charset="0"/>
              </a:rPr>
              <a:t>infoway</a:t>
            </a:r>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14311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609600" y="2981316"/>
            <a:ext cx="7924800" cy="646331"/>
          </a:xfrm>
          <a:prstGeom prst="rect">
            <a:avLst/>
          </a:prstGeom>
          <a:solidFill>
            <a:schemeClr val="accent6">
              <a:lumMod val="20000"/>
              <a:lumOff val="80000"/>
            </a:schemeClr>
          </a:solidFill>
        </p:spPr>
        <p:txBody>
          <a:bodyPr wrap="square">
            <a:spAutoFit/>
          </a:bodyPr>
          <a:lstStyle/>
          <a:p>
            <a:r>
              <a:rPr lang="en-US" b="1" dirty="0">
                <a:solidFill>
                  <a:srgbClr val="222222"/>
                </a:solidFill>
                <a:latin typeface="arial" panose="020B0604020202020204" pitchFamily="34" charset="0"/>
              </a:rPr>
              <a:t>NoSQL</a:t>
            </a:r>
            <a:r>
              <a:rPr lang="en-US" dirty="0">
                <a:solidFill>
                  <a:srgbClr val="222222"/>
                </a:solidFill>
                <a:latin typeface="arial" panose="020B0604020202020204" pitchFamily="34" charset="0"/>
              </a:rPr>
              <a:t> database are primarily called as non-relational database. </a:t>
            </a:r>
            <a:r>
              <a:rPr lang="en-US" dirty="0"/>
              <a:t>MongoDB is scalable, open-source, high-perform, document-oriented database.</a:t>
            </a:r>
          </a:p>
        </p:txBody>
      </p:sp>
      <p:pic>
        <p:nvPicPr>
          <p:cNvPr id="1026" name="Picture 2" descr="Image result for why nosq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4800" y="3971916"/>
            <a:ext cx="8001000" cy="2430630"/>
          </a:xfrm>
          <a:prstGeom prst="rect">
            <a:avLst/>
          </a:prstGeom>
          <a:noFill/>
          <a:extLst>
            <a:ext uri="{909E8E84-426E-40DD-AFC4-6F175D3DCCD1}">
              <a14:hiddenFill xmlns:a14="http://schemas.microsoft.com/office/drawing/2010/main">
                <a:solidFill>
                  <a:srgbClr val="FFFFFF"/>
                </a:solidFill>
              </a14:hiddenFill>
            </a:ext>
          </a:extLst>
        </p:spPr>
      </p:pic>
      <p:sp>
        <p:nvSpPr>
          <p:cNvPr id="5" name="Rectangle 4"/>
          <p:cNvSpPr/>
          <p:nvPr/>
        </p:nvSpPr>
        <p:spPr>
          <a:xfrm>
            <a:off x="214282" y="120544"/>
            <a:ext cx="8715436" cy="2308324"/>
          </a:xfrm>
          <a:prstGeom prst="rect">
            <a:avLst/>
          </a:prstGeom>
        </p:spPr>
        <p:txBody>
          <a:bodyPr wrap="square">
            <a:spAutoFit/>
          </a:bodyPr>
          <a:lstStyle/>
          <a:p>
            <a:pPr marL="342900" indent="-342900" fontAlgn="base"/>
            <a:r>
              <a:rPr lang="en-US" b="1" dirty="0">
                <a:solidFill>
                  <a:srgbClr val="C00000"/>
                </a:solidFill>
              </a:rPr>
              <a:t>When should NoSQL be used:</a:t>
            </a:r>
          </a:p>
          <a:p>
            <a:pPr marL="342900" indent="-342900" fontAlgn="base"/>
            <a:endParaRPr lang="en-US" dirty="0">
              <a:solidFill>
                <a:srgbClr val="C00000"/>
              </a:solidFill>
            </a:endParaRPr>
          </a:p>
          <a:p>
            <a:pPr marL="342900" indent="-342900" fontAlgn="base">
              <a:buFont typeface="Arial" pitchFamily="34" charset="0"/>
              <a:buChar char="•"/>
            </a:pPr>
            <a:r>
              <a:rPr lang="en-US" dirty="0">
                <a:solidFill>
                  <a:srgbClr val="036883"/>
                </a:solidFill>
              </a:rPr>
              <a:t>When huge amount of data need to be stored and retrieved .</a:t>
            </a:r>
          </a:p>
          <a:p>
            <a:pPr marL="342900" indent="-342900" fontAlgn="base">
              <a:buFont typeface="Arial" pitchFamily="34" charset="0"/>
              <a:buChar char="•"/>
            </a:pPr>
            <a:r>
              <a:rPr lang="en-US" dirty="0">
                <a:solidFill>
                  <a:srgbClr val="036883"/>
                </a:solidFill>
              </a:rPr>
              <a:t>The relationship between the data you store is not that important</a:t>
            </a:r>
          </a:p>
          <a:p>
            <a:pPr marL="342900" indent="-342900" fontAlgn="base">
              <a:buFont typeface="Arial" pitchFamily="34" charset="0"/>
              <a:buChar char="•"/>
            </a:pPr>
            <a:r>
              <a:rPr lang="en-US" dirty="0">
                <a:solidFill>
                  <a:srgbClr val="036883"/>
                </a:solidFill>
              </a:rPr>
              <a:t>The data changing over time and is not structured.</a:t>
            </a:r>
          </a:p>
          <a:p>
            <a:pPr marL="342900" indent="-342900" fontAlgn="base">
              <a:buFont typeface="Arial" pitchFamily="34" charset="0"/>
              <a:buChar char="•"/>
            </a:pPr>
            <a:r>
              <a:rPr lang="en-US" dirty="0">
                <a:solidFill>
                  <a:srgbClr val="036883"/>
                </a:solidFill>
              </a:rPr>
              <a:t>Support of Constraints and Joins is not required at database level</a:t>
            </a:r>
          </a:p>
          <a:p>
            <a:pPr marL="342900" indent="-342900" fontAlgn="base">
              <a:buFont typeface="Arial" pitchFamily="34" charset="0"/>
              <a:buChar char="•"/>
            </a:pPr>
            <a:r>
              <a:rPr lang="en-US" dirty="0">
                <a:solidFill>
                  <a:srgbClr val="036883"/>
                </a:solidFill>
              </a:rPr>
              <a:t>The data is growing continuously and you need to scale the database regular to handle the data.</a:t>
            </a:r>
          </a:p>
        </p:txBody>
      </p:sp>
    </p:spTree>
    <p:extLst>
      <p:ext uri="{BB962C8B-B14F-4D97-AF65-F5344CB8AC3E}">
        <p14:creationId xmlns:p14="http://schemas.microsoft.com/office/powerpoint/2010/main" val="2957682473"/>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Replaces a single document within the collection based on the filter.</a:t>
            </a:r>
            <a:endParaRPr lang="en-US" dirty="0"/>
          </a:p>
        </p:txBody>
      </p:sp>
    </p:spTree>
    <p:extLst>
      <p:ext uri="{BB962C8B-B14F-4D97-AF65-F5344CB8AC3E}">
        <p14:creationId xmlns:p14="http://schemas.microsoft.com/office/powerpoint/2010/main" val="42628210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49188" y="762000"/>
            <a:ext cx="8845624" cy="369332"/>
          </a:xfrm>
          <a:prstGeom prst="rect">
            <a:avLst/>
          </a:prstGeom>
        </p:spPr>
        <p:txBody>
          <a:bodyPr wrap="square">
            <a:spAutoFit/>
          </a:bodyPr>
          <a:lstStyle/>
          <a:p>
            <a:r>
              <a:rPr lang="en-US" dirty="0"/>
              <a:t>Replaces a single document within the collection based on the filter.</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db.collection.replaceOne(filter, replacement, options)</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db.emp.replaceOne({ename: 'saleel'}, {x: 500, y: 500 }) </a:t>
            </a:r>
          </a:p>
        </p:txBody>
      </p:sp>
    </p:spTree>
    <p:extLst>
      <p:ext uri="{BB962C8B-B14F-4D97-AF65-F5344CB8AC3E}">
        <p14:creationId xmlns:p14="http://schemas.microsoft.com/office/powerpoint/2010/main" val="213754961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single document from a collection.</a:t>
            </a:r>
            <a:endParaRPr lang="en-US" dirty="0"/>
          </a:p>
        </p:txBody>
      </p:sp>
    </p:spTree>
    <p:extLst>
      <p:ext uri="{BB962C8B-B14F-4D97-AF65-F5344CB8AC3E}">
        <p14:creationId xmlns:p14="http://schemas.microsoft.com/office/powerpoint/2010/main" val="3719896549"/>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49188" y="762000"/>
            <a:ext cx="8845624" cy="646331"/>
          </a:xfrm>
          <a:prstGeom prst="rect">
            <a:avLst/>
          </a:prstGeom>
        </p:spPr>
        <p:txBody>
          <a:bodyPr wrap="square">
            <a:spAutoFit/>
          </a:bodyPr>
          <a:lstStyle/>
          <a:p>
            <a:r>
              <a:rPr lang="en-US" dirty="0"/>
              <a:t>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db.collection.deleteOne({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db.emp.deleteOne({job: 'manager'})</a:t>
            </a:r>
          </a:p>
        </p:txBody>
      </p:sp>
    </p:spTree>
    <p:extLst>
      <p:ext uri="{BB962C8B-B14F-4D97-AF65-F5344CB8AC3E}">
        <p14:creationId xmlns:p14="http://schemas.microsoft.com/office/powerpoint/2010/main" val="3696592824"/>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all documents that match the filter from a collection.</a:t>
            </a:r>
            <a:endParaRPr lang="en-US" dirty="0"/>
          </a:p>
        </p:txBody>
      </p:sp>
    </p:spTree>
    <p:extLst>
      <p:ext uri="{BB962C8B-B14F-4D97-AF65-F5344CB8AC3E}">
        <p14:creationId xmlns:p14="http://schemas.microsoft.com/office/powerpoint/2010/main" val="411038976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49188" y="762000"/>
            <a:ext cx="8845624" cy="369332"/>
          </a:xfrm>
          <a:prstGeom prst="rect">
            <a:avLst/>
          </a:prstGeom>
        </p:spPr>
        <p:txBody>
          <a:bodyPr wrap="square">
            <a:spAutoFit/>
          </a:bodyPr>
          <a:lstStyle/>
          <a:p>
            <a:r>
              <a:rPr lang="en-US" dirty="0"/>
              <a:t>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db.collection.deleteMany({ filter })</a:t>
            </a:r>
          </a:p>
        </p:txBody>
      </p:sp>
      <p:sp>
        <p:nvSpPr>
          <p:cNvPr id="5" name="Rectangle 4"/>
          <p:cNvSpPr/>
          <p:nvPr/>
        </p:nvSpPr>
        <p:spPr>
          <a:xfrm>
            <a:off x="149188" y="2286000"/>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db.emp.deleteMany({});</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db.emp.deleteMany({job: 'manager'})</a:t>
            </a:r>
          </a:p>
        </p:txBody>
      </p:sp>
    </p:spTree>
    <p:extLst>
      <p:ext uri="{BB962C8B-B14F-4D97-AF65-F5344CB8AC3E}">
        <p14:creationId xmlns:p14="http://schemas.microsoft.com/office/powerpoint/2010/main" val="3771916804"/>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923330"/>
          </a:xfrm>
          <a:prstGeom prst="rect">
            <a:avLst/>
          </a:prstGeom>
        </p:spPr>
        <p:txBody>
          <a:bodyPr wrap="square">
            <a:spAutoFit/>
          </a:bodyPr>
          <a:lstStyle/>
          <a:p>
            <a:r>
              <a:rPr lang="en-US" dirty="0"/>
              <a:t>findOneAndDelete() deletes the first matching document in the collection that matches the filter. The sort parameter can be used to influence which document is updated.</a:t>
            </a:r>
            <a:endParaRPr lang="en-IN" dirty="0"/>
          </a:p>
        </p:txBody>
      </p:sp>
      <p:sp>
        <p:nvSpPr>
          <p:cNvPr id="8" name="Rectangle 7"/>
          <p:cNvSpPr/>
          <p:nvPr/>
        </p:nvSpPr>
        <p:spPr>
          <a:xfrm>
            <a:off x="0" y="1916660"/>
            <a:ext cx="91440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db.collection.findOneAndDelete({ filter }, [ { sort },{ projection }])</a:t>
            </a:r>
          </a:p>
        </p:txBody>
      </p:sp>
      <p:sp>
        <p:nvSpPr>
          <p:cNvPr id="5" name="Rectangle 4"/>
          <p:cNvSpPr/>
          <p:nvPr/>
        </p:nvSpPr>
        <p:spPr>
          <a:xfrm>
            <a:off x="149188" y="2679324"/>
            <a:ext cx="8766212"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db.emp.findOneAndDelete({job: ' manager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db.emp.findOneAndDelete({job:  ' manager '}, {sort:{sal: 1}}) </a:t>
            </a:r>
          </a:p>
        </p:txBody>
      </p:sp>
    </p:spTree>
    <p:extLst>
      <p:ext uri="{BB962C8B-B14F-4D97-AF65-F5344CB8AC3E}">
        <p14:creationId xmlns:p14="http://schemas.microsoft.com/office/powerpoint/2010/main" val="3771916804"/>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419100" y="2995550"/>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aggregation, the result of one stage is simply passed to another stage.</a:t>
            </a:r>
            <a:endParaRPr lang="en-US" dirty="0"/>
          </a:p>
        </p:txBody>
      </p:sp>
      <p:graphicFrame>
        <p:nvGraphicFramePr>
          <p:cNvPr id="9" name="Table 8"/>
          <p:cNvGraphicFramePr>
            <a:graphicFrameLocks noGrp="1"/>
          </p:cNvGraphicFramePr>
          <p:nvPr>
            <p:extLst>
              <p:ext uri="{D42A27DB-BD31-4B8C-83A1-F6EECF244321}">
                <p14:modId xmlns:p14="http://schemas.microsoft.com/office/powerpoint/2010/main" val="4131995080"/>
              </p:ext>
            </p:extLst>
          </p:nvPr>
        </p:nvGraphicFramePr>
        <p:xfrm>
          <a:off x="0" y="7620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4" name="Rectangle 3"/>
          <p:cNvSpPr/>
          <p:nvPr/>
        </p:nvSpPr>
        <p:spPr>
          <a:xfrm>
            <a:off x="6152811" y="76200"/>
            <a:ext cx="2980303" cy="369332"/>
          </a:xfrm>
          <a:prstGeom prst="rect">
            <a:avLst/>
          </a:prstGeom>
        </p:spPr>
        <p:txBody>
          <a:bodyPr wrap="none">
            <a:spAutoFit/>
          </a:bodyPr>
          <a:lstStyle/>
          <a:p>
            <a:r>
              <a:rPr lang="en-US" dirty="0">
                <a:solidFill>
                  <a:srgbClr val="222222"/>
                </a:solidFill>
                <a:latin typeface="arial" panose="020B0604020202020204" pitchFamily="34" charset="0"/>
              </a:rPr>
              <a:t>All stages are independent.</a:t>
            </a:r>
            <a:endParaRPr lang="en-US" dirty="0"/>
          </a:p>
        </p:txBody>
      </p:sp>
      <p:sp>
        <p:nvSpPr>
          <p:cNvPr id="5" name="Rectangle 4"/>
          <p:cNvSpPr/>
          <p:nvPr/>
        </p:nvSpPr>
        <p:spPr>
          <a:xfrm>
            <a:off x="32657" y="2608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320010287"/>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54136" y="2438400"/>
            <a:ext cx="87365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db.collection.aggregate( [ { &lt;stage1&gt; }, { &lt;stage2&gt; }, { &lt;stage3&gt; } ... , { &lt;stageN&gt; } ] )</a:t>
            </a:r>
          </a:p>
        </p:txBody>
      </p:sp>
      <p:sp>
        <p:nvSpPr>
          <p:cNvPr id="5" name="Rectangle 4"/>
          <p:cNvSpPr/>
          <p:nvPr/>
        </p:nvSpPr>
        <p:spPr>
          <a:xfrm>
            <a:off x="124448" y="3349823"/>
            <a:ext cx="8766212"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a:t>
            </a:r>
          </a:p>
        </p:txBody>
      </p:sp>
      <p:graphicFrame>
        <p:nvGraphicFramePr>
          <p:cNvPr id="9" name="Table 8"/>
          <p:cNvGraphicFramePr>
            <a:graphicFrameLocks noGrp="1"/>
          </p:cNvGraphicFramePr>
          <p:nvPr>
            <p:extLst>
              <p:ext uri="{D42A27DB-BD31-4B8C-83A1-F6EECF244321}">
                <p14:modId xmlns:p14="http://schemas.microsoft.com/office/powerpoint/2010/main" val="3699582826"/>
              </p:ext>
            </p:extLst>
          </p:nvPr>
        </p:nvGraphicFramePr>
        <p:xfrm>
          <a:off x="0" y="1219200"/>
          <a:ext cx="9144000" cy="914400"/>
        </p:xfrm>
        <a:graphic>
          <a:graphicData uri="http://schemas.openxmlformats.org/drawingml/2006/table">
            <a:tbl>
              <a:tblPr firstRow="1" bandRow="1">
                <a:tableStyleId>{5940675A-B579-460E-94D1-54222C63F5DA}</a:tableStyleId>
              </a:tblPr>
              <a:tblGrid>
                <a:gridCol w="1143000">
                  <a:extLst>
                    <a:ext uri="{9D8B030D-6E8A-4147-A177-3AD203B41FA5}">
                      <a16:colId xmlns:a16="http://schemas.microsoft.com/office/drawing/2014/main" val="20000"/>
                    </a:ext>
                  </a:extLst>
                </a:gridCol>
                <a:gridCol w="1295400">
                  <a:extLst>
                    <a:ext uri="{9D8B030D-6E8A-4147-A177-3AD203B41FA5}">
                      <a16:colId xmlns:a16="http://schemas.microsoft.com/office/drawing/2014/main" val="20001"/>
                    </a:ext>
                  </a:extLst>
                </a:gridCol>
                <a:gridCol w="1295400">
                  <a:extLst>
                    <a:ext uri="{9D8B030D-6E8A-4147-A177-3AD203B41FA5}">
                      <a16:colId xmlns:a16="http://schemas.microsoft.com/office/drawing/2014/main" val="20002"/>
                    </a:ext>
                  </a:extLst>
                </a:gridCol>
                <a:gridCol w="1295400">
                  <a:extLst>
                    <a:ext uri="{9D8B030D-6E8A-4147-A177-3AD203B41FA5}">
                      <a16:colId xmlns:a16="http://schemas.microsoft.com/office/drawing/2014/main" val="20003"/>
                    </a:ext>
                  </a:extLst>
                </a:gridCol>
                <a:gridCol w="1143000">
                  <a:extLst>
                    <a:ext uri="{9D8B030D-6E8A-4147-A177-3AD203B41FA5}">
                      <a16:colId xmlns:a16="http://schemas.microsoft.com/office/drawing/2014/main" val="20004"/>
                    </a:ext>
                  </a:extLst>
                </a:gridCol>
                <a:gridCol w="1295400">
                  <a:extLst>
                    <a:ext uri="{9D8B030D-6E8A-4147-A177-3AD203B41FA5}">
                      <a16:colId xmlns:a16="http://schemas.microsoft.com/office/drawing/2014/main" val="20005"/>
                    </a:ext>
                  </a:extLst>
                </a:gridCol>
                <a:gridCol w="838200">
                  <a:extLst>
                    <a:ext uri="{9D8B030D-6E8A-4147-A177-3AD203B41FA5}">
                      <a16:colId xmlns:a16="http://schemas.microsoft.com/office/drawing/2014/main" val="20006"/>
                    </a:ext>
                  </a:extLst>
                </a:gridCol>
                <a:gridCol w="838200">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rgbClr val="ECD540"/>
                          </a:solidFill>
                        </a:rPr>
                        <a:t>WHERE</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rgbClr val="ECD540"/>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rgbClr val="ECD540"/>
                          </a:solidFill>
                        </a:rPr>
                        <a:t>HAVING</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rgbClr val="ECD540"/>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rgbClr val="ECD540"/>
                          </a:solidFill>
                        </a:rPr>
                        <a:t>TOP</a:t>
                      </a:r>
                    </a:p>
                    <a:p>
                      <a:pPr algn="ctr"/>
                      <a:r>
                        <a:rPr lang="en-US" sz="1600" dirty="0">
                          <a:solidFill>
                            <a:srgbClr val="ECD540"/>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
        <p:nvSpPr>
          <p:cNvPr id="10" name="Rectangle 9"/>
          <p:cNvSpPr/>
          <p:nvPr/>
        </p:nvSpPr>
        <p:spPr>
          <a:xfrm>
            <a:off x="32657" y="718066"/>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Tree>
    <p:extLst>
      <p:ext uri="{BB962C8B-B14F-4D97-AF65-F5344CB8AC3E}">
        <p14:creationId xmlns:p14="http://schemas.microsoft.com/office/powerpoint/2010/main" val="343010290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149188" y="1643050"/>
            <a:ext cx="8845624" cy="3970318"/>
          </a:xfrm>
          <a:prstGeom prst="rect">
            <a:avLst/>
          </a:prstGeom>
        </p:spPr>
        <p:txBody>
          <a:bodyPr wrap="square">
            <a:spAutoFit/>
          </a:bodyPr>
          <a:lstStyle/>
          <a:p>
            <a:pPr marL="285750" indent="-285750">
              <a:buFont typeface="Arial" panose="020B0604020202020204" pitchFamily="34" charset="0"/>
              <a:buChar char="•"/>
            </a:pPr>
            <a:r>
              <a:rPr lang="en-US" sz="1900" dirty="0">
                <a:solidFill>
                  <a:srgbClr val="036883"/>
                </a:solidFill>
              </a:rPr>
              <a:t>NoSQL databases are document based, key-value pairs, or wide-column stores. This means that SQL databases represent data in form of tables which consists of n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have predefined schema whereas NoSQL databases have dynamic schema for unstructured data.</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are vertically scalable whereas the NoSQL databases are horizontally scalable.</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sz="1900" dirty="0">
                <a:solidFill>
                  <a:srgbClr val="036883"/>
                </a:solidFill>
              </a:rPr>
              <a:t>SQL databases uses SQL ( structured query language ) for defining and manipulating the data. In NoSQL database, queries are focused on collection of documents.</a:t>
            </a:r>
            <a:endParaRPr lang="en-IN" sz="1900" dirty="0">
              <a:solidFill>
                <a:srgbClr val="036883"/>
              </a:solidFill>
            </a:endParaRPr>
          </a:p>
        </p:txBody>
      </p:sp>
      <p:sp>
        <p:nvSpPr>
          <p:cNvPr id="2" name="Rectangle 1"/>
          <p:cNvSpPr/>
          <p:nvPr/>
        </p:nvSpPr>
        <p:spPr>
          <a:xfrm>
            <a:off x="149188" y="771197"/>
            <a:ext cx="8845624" cy="677108"/>
          </a:xfrm>
          <a:prstGeom prst="rect">
            <a:avLst/>
          </a:prstGeom>
        </p:spPr>
        <p:txBody>
          <a:bodyPr wrap="square">
            <a:spAutoFit/>
          </a:bodyPr>
          <a:lstStyle/>
          <a:p>
            <a:r>
              <a:rPr lang="en-US" sz="1900" dirty="0">
                <a:solidFill>
                  <a:srgbClr val="B22251"/>
                </a:solidFill>
              </a:rPr>
              <a:t>Relational databases</a:t>
            </a:r>
            <a:r>
              <a:rPr lang="en-US" sz="1900" dirty="0"/>
              <a:t> are commonly referred to as SQL databases because they use </a:t>
            </a:r>
            <a:r>
              <a:rPr lang="en-US" sz="1900" dirty="0">
                <a:solidFill>
                  <a:srgbClr val="B22251"/>
                </a:solidFill>
              </a:rPr>
              <a:t>SQL</a:t>
            </a:r>
            <a:r>
              <a:rPr lang="en-US" sz="1900" dirty="0"/>
              <a:t> (structured query language) as a way of storing and querying the data.</a:t>
            </a:r>
          </a:p>
        </p:txBody>
      </p:sp>
    </p:spTree>
    <p:extLst>
      <p:ext uri="{BB962C8B-B14F-4D97-AF65-F5344CB8AC3E}">
        <p14:creationId xmlns:p14="http://schemas.microsoft.com/office/powerpoint/2010/main" val="3508096533"/>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49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49188" y="1764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$&lt;stageOperator&gt; : { } }</a:t>
            </a:r>
          </a:p>
        </p:txBody>
      </p:sp>
      <p:sp>
        <p:nvSpPr>
          <p:cNvPr id="9" name="Rectangle 8"/>
          <p:cNvSpPr/>
          <p:nvPr/>
        </p:nvSpPr>
        <p:spPr>
          <a:xfrm>
            <a:off x="91547" y="5486400"/>
            <a:ext cx="8845624"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188773" y="59552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'$&lt;fieldName&gt;'</a:t>
            </a:r>
          </a:p>
        </p:txBody>
      </p:sp>
      <p:sp>
        <p:nvSpPr>
          <p:cNvPr id="11" name="Rectangle 10"/>
          <p:cNvSpPr/>
          <p:nvPr/>
        </p:nvSpPr>
        <p:spPr>
          <a:xfrm>
            <a:off x="149188" y="2231648"/>
            <a:ext cx="876126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$match : {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 $group : { _id : '$job' } }</a:t>
            </a:r>
          </a:p>
        </p:txBody>
      </p:sp>
      <p:graphicFrame>
        <p:nvGraphicFramePr>
          <p:cNvPr id="2" name="Table 1"/>
          <p:cNvGraphicFramePr>
            <a:graphicFrameLocks noGrp="1"/>
          </p:cNvGraphicFramePr>
          <p:nvPr>
            <p:extLst>
              <p:ext uri="{D42A27DB-BD31-4B8C-83A1-F6EECF244321}">
                <p14:modId xmlns:p14="http://schemas.microsoft.com/office/powerpoint/2010/main" val="2978679404"/>
              </p:ext>
            </p:extLst>
          </p:nvPr>
        </p:nvGraphicFramePr>
        <p:xfrm>
          <a:off x="166010" y="3286825"/>
          <a:ext cx="8784026" cy="225044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1" kern="1200" dirty="0">
                          <a:solidFill>
                            <a:srgbClr val="DFE100"/>
                          </a:solidFill>
                          <a:latin typeface="+mn-lt"/>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r>
                        <a:rPr kumimoji="0" lang="en-US" kern="1200" dirty="0">
                          <a:solidFill>
                            <a:srgbClr val="036883"/>
                          </a:solidFill>
                          <a:latin typeface="+mn-lt"/>
                          <a:ea typeface="+mn-ea"/>
                          <a:cs typeface="+mn-cs"/>
                        </a:rPr>
                        <a:t>  $sort  </a:t>
                      </a:r>
                    </a:p>
                  </a:txBody>
                  <a:tcPr/>
                </a:tc>
                <a:extLst>
                  <a:ext uri="{0D108BD9-81ED-4DB2-BD59-A6C34878D82A}">
                    <a16:rowId xmlns:a16="http://schemas.microsoft.com/office/drawing/2014/main" val="10001"/>
                  </a:ext>
                </a:extLst>
              </a:tr>
              <a:tr h="370840">
                <a:tc>
                  <a:txBody>
                    <a:bodyPr/>
                    <a:lstStyle/>
                    <a:p>
                      <a:r>
                        <a:rPr kumimoji="0" lang="en-US" kern="1200" dirty="0">
                          <a:solidFill>
                            <a:srgbClr val="036883"/>
                          </a:solidFill>
                          <a:latin typeface="+mn-lt"/>
                          <a:ea typeface="+mn-ea"/>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$unwind</a:t>
                      </a:r>
                    </a:p>
                  </a:txBody>
                  <a:tcPr/>
                </a:tc>
                <a:tc>
                  <a:txBody>
                    <a:bodyPr/>
                    <a:lstStyle/>
                    <a:p>
                      <a:r>
                        <a:rPr kumimoji="0" lang="en-US" kern="1200" dirty="0">
                          <a:solidFill>
                            <a:srgbClr val="036883"/>
                          </a:solidFill>
                          <a:latin typeface="+mn-lt"/>
                          <a:ea typeface="+mn-ea"/>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$group</a:t>
                      </a:r>
                    </a:p>
                  </a:txBody>
                  <a:tcPr/>
                </a:tc>
                <a:tc>
                  <a:txBody>
                    <a:bodyPr/>
                    <a:lstStyle/>
                    <a:p>
                      <a:r>
                        <a:rPr kumimoji="0" lang="en-US" kern="1200" dirty="0">
                          <a:solidFill>
                            <a:srgbClr val="036883"/>
                          </a:solidFill>
                          <a:latin typeface="+mn-lt"/>
                          <a:ea typeface="+mn-ea"/>
                          <a:cs typeface="+mn-cs"/>
                        </a:rPr>
                        <a:t>  $count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$match</a:t>
                      </a:r>
                    </a:p>
                  </a:txBody>
                  <a:tcPr/>
                </a:tc>
                <a:tc>
                  <a:txBody>
                    <a:bodyPr/>
                    <a:lstStyle/>
                    <a:p>
                      <a:endParaRPr kumimoji="0" lang="en-US" kern="1200" dirty="0">
                        <a:solidFill>
                          <a:srgbClr val="036883"/>
                        </a:solidFill>
                        <a:latin typeface="+mn-lt"/>
                        <a:ea typeface="+mn-ea"/>
                        <a:cs typeface="+mn-cs"/>
                      </a:endParaRPr>
                    </a:p>
                  </a:txBody>
                  <a:tcPr/>
                </a:tc>
                <a:extLst>
                  <a:ext uri="{0D108BD9-81ED-4DB2-BD59-A6C34878D82A}">
                    <a16:rowId xmlns:a16="http://schemas.microsoft.com/office/drawing/2014/main" val="10005"/>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Filters the documents to pass only the documents that match the specified condition(s) to the next pipeline stage.</a:t>
            </a:r>
            <a:endParaRPr lang="en-US" dirty="0"/>
          </a:p>
        </p:txBody>
      </p:sp>
    </p:spTree>
    <p:extLst>
      <p:ext uri="{BB962C8B-B14F-4D97-AF65-F5344CB8AC3E}">
        <p14:creationId xmlns:p14="http://schemas.microsoft.com/office/powerpoint/2010/main" val="38721386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49188" y="762000"/>
            <a:ext cx="8845624"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$match: { &lt;query&gt; } }</a:t>
            </a:r>
          </a:p>
        </p:txBody>
      </p:sp>
      <p:sp>
        <p:nvSpPr>
          <p:cNvPr id="5" name="Rectangle 4"/>
          <p:cNvSpPr/>
          <p:nvPr/>
        </p:nvSpPr>
        <p:spPr>
          <a:xfrm>
            <a:off x="149188" y="2133600"/>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{$match: {job: 'manager'}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{comm: {$eq: null}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{$match: {sal: {$gt: 4000} }}, {$group: {_id: '$job', count: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 {$size: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{$match: {'favouriteFruit.0': 'Orange'} }, {$project: {favouriteFruit: true} } ])</a:t>
            </a:r>
          </a:p>
        </p:txBody>
      </p:sp>
    </p:spTree>
    <p:extLst>
      <p:ext uri="{BB962C8B-B14F-4D97-AF65-F5344CB8AC3E}">
        <p14:creationId xmlns:p14="http://schemas.microsoft.com/office/powerpoint/2010/main" val="2412945075"/>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419100" y="3048000"/>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along the documents with the requested fields to the next stage in the pipeline. </a:t>
            </a:r>
            <a:r>
              <a:rPr lang="en-US">
                <a:solidFill>
                  <a:srgbClr val="222222"/>
                </a:solidFill>
                <a:latin typeface="arial" panose="020B0604020202020204" pitchFamily="34" charset="0"/>
              </a:rPr>
              <a:t>The specified fields can be existing fields from the input documents or newly computed fields.</a:t>
            </a:r>
            <a:endParaRPr lang="en-US" dirty="0"/>
          </a:p>
        </p:txBody>
      </p:sp>
    </p:spTree>
    <p:extLst>
      <p:ext uri="{BB962C8B-B14F-4D97-AF65-F5344CB8AC3E}">
        <p14:creationId xmlns:p14="http://schemas.microsoft.com/office/powerpoint/2010/main" val="161136793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49188" y="762000"/>
            <a:ext cx="8845624" cy="923330"/>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49188" y="1812429"/>
            <a:ext cx="8761264" cy="369332"/>
          </a:xfrm>
          <a:prstGeom prst="rect">
            <a:avLst/>
          </a:prstGeom>
        </p:spPr>
        <p:txBody>
          <a:bodyPr wrap="square">
            <a:spAutoFit/>
          </a:bodyPr>
          <a:lstStyle/>
          <a:p>
            <a:r>
              <a:rPr lang="en-US">
                <a:solidFill>
                  <a:srgbClr val="049DC8"/>
                </a:solidFill>
                <a:latin typeface="Consolas" panose="020B0609020204030204" pitchFamily="49" charset="0"/>
                <a:cs typeface="Calibri" panose="020F0502020204030204" pitchFamily="34" charset="0"/>
              </a:rPr>
              <a:t>{ $project: { &lt;specification(s)&gt; } }</a:t>
            </a:r>
            <a:endParaRPr lang="en-US" dirty="0">
              <a:solidFill>
                <a:srgbClr val="049DC8"/>
              </a:solidFill>
              <a:latin typeface="Consolas" panose="020B0609020204030204" pitchFamily="49" charset="0"/>
              <a:cs typeface="Calibri" panose="020F0502020204030204" pitchFamily="34" charset="0"/>
            </a:endParaRPr>
          </a:p>
        </p:txBody>
      </p:sp>
      <p:sp>
        <p:nvSpPr>
          <p:cNvPr id="5" name="Rectangle 4"/>
          <p:cNvSpPr/>
          <p:nvPr/>
        </p:nvSpPr>
        <p:spPr>
          <a:xfrm>
            <a:off x="149188" y="2422029"/>
            <a:ext cx="8761264" cy="295465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ename: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sm: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{_id: false, sal: true, comm: true, xx: {$max: ['$sal', '$comm']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:{_id: false, indexID: true, favouriteFruit: {$size: '$favouriteFruit'} } } ])</a:t>
            </a:r>
          </a:p>
        </p:txBody>
      </p:sp>
    </p:spTree>
    <p:extLst>
      <p:ext uri="{BB962C8B-B14F-4D97-AF65-F5344CB8AC3E}">
        <p14:creationId xmlns:p14="http://schemas.microsoft.com/office/powerpoint/2010/main" val="1494516498"/>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Tree>
    <p:extLst>
      <p:ext uri="{BB962C8B-B14F-4D97-AF65-F5344CB8AC3E}">
        <p14:creationId xmlns:p14="http://schemas.microsoft.com/office/powerpoint/2010/main" val="50057549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49188" y="762000"/>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402629295"/>
              </p:ext>
            </p:extLst>
          </p:nvPr>
        </p:nvGraphicFramePr>
        <p:xfrm>
          <a:off x="66063" y="1524000"/>
          <a:ext cx="8994812" cy="3428998"/>
        </p:xfrm>
        <a:graphic>
          <a:graphicData uri="http://schemas.openxmlformats.org/drawingml/2006/table">
            <a:tbl>
              <a:tblPr firstRow="1" bandRow="1">
                <a:tableStyleId>{5940675A-B579-460E-94D1-54222C63F5DA}</a:tableStyleId>
              </a:tblPr>
              <a:tblGrid>
                <a:gridCol w="1165544">
                  <a:extLst>
                    <a:ext uri="{9D8B030D-6E8A-4147-A177-3AD203B41FA5}">
                      <a16:colId xmlns:a16="http://schemas.microsoft.com/office/drawing/2014/main" val="20000"/>
                    </a:ext>
                  </a:extLst>
                </a:gridCol>
                <a:gridCol w="7829268">
                  <a:extLst>
                    <a:ext uri="{9D8B030D-6E8A-4147-A177-3AD203B41FA5}">
                      <a16:colId xmlns:a16="http://schemas.microsoft.com/office/drawing/2014/main" val="20001"/>
                    </a:ext>
                  </a:extLst>
                </a:gridCol>
              </a:tblGrid>
              <a:tr h="459556">
                <a:tc gridSpan="2">
                  <a:txBody>
                    <a:bodyPr/>
                    <a:lstStyle/>
                    <a:p>
                      <a:r>
                        <a:rPr kumimoji="0" lang="en-US" sz="2000" b="1" kern="1200" dirty="0">
                          <a:solidFill>
                            <a:srgbClr val="DFE100"/>
                          </a:solidFill>
                          <a:latin typeface="+mn-lt"/>
                          <a:ea typeface="+mn-ea"/>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t> </a:t>
                      </a:r>
                      <a:r>
                        <a:rPr kumimoji="0" lang="en-US" kern="1200" dirty="0">
                          <a:solidFill>
                            <a:srgbClr val="036883"/>
                          </a:solidFill>
                          <a:latin typeface="+mn-lt"/>
                          <a:ea typeface="+mn-ea"/>
                          <a:cs typeface="+mn-cs"/>
                        </a:rPr>
                        <a:t>$abs</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$abs: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mn-lt"/>
                          <a:ea typeface="+mn-ea"/>
                          <a:cs typeface="+mn-cs"/>
                        </a:rPr>
                        <a:t> $add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$add: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mn-lt"/>
                          <a:ea typeface="+mn-ea"/>
                          <a:cs typeface="+mn-cs"/>
                        </a:rPr>
                        <a:t>$subtract</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$subtract: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mn-lt"/>
                          <a:ea typeface="+mn-ea"/>
                          <a:cs typeface="+mn-cs"/>
                        </a:rPr>
                        <a:t>$multiply</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$multiply: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mn-lt"/>
                          <a:ea typeface="+mn-ea"/>
                          <a:cs typeface="+mn-cs"/>
                        </a:rPr>
                        <a:t>$divide</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$divide: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mn-lt"/>
                          <a:ea typeface="+mn-ea"/>
                          <a:cs typeface="+mn-cs"/>
                        </a:rPr>
                        <a:t>$mod</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$mod: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&lt;expression1&gt;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&lt;expression2&gt;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 }</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mn-lt"/>
                          <a:ea typeface="+mn-ea"/>
                          <a:cs typeface="+mn-cs"/>
                        </a:rPr>
                        <a:t>$trunc</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$trunc: </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&lt;number&gt;</a:t>
                      </a:r>
                      <a:r>
                        <a:rPr lang="en-US" dirty="0">
                          <a:solidFill>
                            <a:srgbClr val="049DC8"/>
                          </a:solidFill>
                          <a:latin typeface="Consolas" panose="020B0609020204030204" pitchFamily="49" charset="0"/>
                          <a:cs typeface="Calibri" panose="020F0502020204030204" pitchFamily="34" charset="0"/>
                        </a:rPr>
                        <a:t>'</a:t>
                      </a:r>
                      <a:r>
                        <a:rPr kumimoji="0" lang="en-US" sz="1800" kern="1200" dirty="0">
                          <a:solidFill>
                            <a:srgbClr val="049DC8"/>
                          </a:solidFill>
                          <a:latin typeface="Consolas" panose="020B0609020204030204" pitchFamily="49" charset="0"/>
                          <a:ea typeface="+mn-ea"/>
                          <a:cs typeface="Calibri" panose="020F0502020204030204" pitchFamily="34" charset="0"/>
                        </a:rPr>
                        <a:t> }</a:t>
                      </a:r>
                    </a:p>
                  </a:txBody>
                  <a:tcPr anchor="ctr"/>
                </a:tc>
                <a:extLst>
                  <a:ext uri="{0D108BD9-81ED-4DB2-BD59-A6C34878D82A}">
                    <a16:rowId xmlns:a16="http://schemas.microsoft.com/office/drawing/2014/main" val="10007"/>
                  </a:ext>
                </a:extLst>
              </a:tr>
            </a:tbl>
          </a:graphicData>
        </a:graphic>
      </p:graphicFrame>
      <p:sp>
        <p:nvSpPr>
          <p:cNvPr id="3" name="Rectangle 2"/>
          <p:cNvSpPr/>
          <p:nvPr/>
        </p:nvSpPr>
        <p:spPr>
          <a:xfrm>
            <a:off x="149188" y="51816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 { op: { $trunc: "$sal"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sal: true,  op : { $add: ['$sal', 1000] } } } ])</a:t>
            </a:r>
          </a:p>
        </p:txBody>
      </p:sp>
    </p:spTree>
    <p:extLst>
      <p:ext uri="{BB962C8B-B14F-4D97-AF65-F5344CB8AC3E}">
        <p14:creationId xmlns:p14="http://schemas.microsoft.com/office/powerpoint/2010/main" val="268179471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4136" y="609600"/>
            <a:ext cx="8840676" cy="1200329"/>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218524016"/>
              </p:ext>
            </p:extLst>
          </p:nvPr>
        </p:nvGraphicFramePr>
        <p:xfrm>
          <a:off x="131375" y="1981200"/>
          <a:ext cx="8840676" cy="3581403"/>
        </p:xfrm>
        <a:graphic>
          <a:graphicData uri="http://schemas.openxmlformats.org/drawingml/2006/table">
            <a:tbl>
              <a:tblPr firstRow="1" bandRow="1">
                <a:tableStyleId>{5940675A-B579-460E-94D1-54222C63F5DA}</a:tableStyleId>
              </a:tblPr>
              <a:tblGrid>
                <a:gridCol w="8840676">
                  <a:extLst>
                    <a:ext uri="{9D8B030D-6E8A-4147-A177-3AD203B41FA5}">
                      <a16:colId xmlns:a16="http://schemas.microsoft.com/office/drawing/2014/main" val="20000"/>
                    </a:ext>
                  </a:extLst>
                </a:gridCol>
              </a:tblGrid>
              <a:tr h="511629">
                <a:tc>
                  <a:txBody>
                    <a:bodyPr/>
                    <a:lstStyle/>
                    <a:p>
                      <a:r>
                        <a:rPr lang="en-US" dirty="0">
                          <a:solidFill>
                            <a:srgbClr val="049DC8"/>
                          </a:solidFill>
                          <a:latin typeface="Consolas" panose="020B0609020204030204" pitchFamily="49" charset="0"/>
                          <a:cs typeface="Calibri" panose="020F0502020204030204" pitchFamily="34" charset="0"/>
                        </a:rPr>
                        <a:t> x: { $ifNull:[ '$&lt;expression&gt;', &lt;replacement-expression-if-null&gt; ] }</a:t>
                      </a:r>
                      <a:endParaRPr lang="en-US" dirty="0"/>
                    </a:p>
                  </a:txBody>
                  <a:tcPr anchor="ctr"/>
                </a:tc>
                <a:extLst>
                  <a:ext uri="{0D108BD9-81ED-4DB2-BD59-A6C34878D82A}">
                    <a16:rowId xmlns:a16="http://schemas.microsoft.com/office/drawing/2014/main" val="10000"/>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$toUpper: '$&lt;expression&gt;' }</a:t>
                      </a:r>
                      <a:endParaRPr lang="en-US" dirty="0"/>
                    </a:p>
                  </a:txBody>
                  <a:tcPr anchor="ctr"/>
                </a:tc>
                <a:extLst>
                  <a:ext uri="{0D108BD9-81ED-4DB2-BD59-A6C34878D82A}">
                    <a16:rowId xmlns:a16="http://schemas.microsoft.com/office/drawing/2014/main" val="10001"/>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$toLower: '$&lt;expression&gt;' }</a:t>
                      </a:r>
                      <a:endParaRPr lang="en-US" dirty="0"/>
                    </a:p>
                  </a:txBody>
                  <a:tcPr anchor="ctr"/>
                </a:tc>
                <a:extLst>
                  <a:ext uri="{0D108BD9-81ED-4DB2-BD59-A6C34878D82A}">
                    <a16:rowId xmlns:a16="http://schemas.microsoft.com/office/drawing/2014/main" val="10002"/>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$concat:[ '$&lt;expression1&gt;', '$&lt;expression2&gt;', ... ] }</a:t>
                      </a:r>
                      <a:endParaRPr lang="en-US" dirty="0"/>
                    </a:p>
                  </a:txBody>
                  <a:tcPr anchor="ctr"/>
                </a:tc>
                <a:extLst>
                  <a:ext uri="{0D108BD9-81ED-4DB2-BD59-A6C34878D82A}">
                    <a16:rowId xmlns:a16="http://schemas.microsoft.com/office/drawing/2014/main" val="10003"/>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$substr: [ &lt;string&gt;, &lt;start&gt;, &lt;length&gt; ] }</a:t>
                      </a:r>
                      <a:endParaRPr lang="en-US" dirty="0"/>
                    </a:p>
                  </a:txBody>
                  <a:tcPr anchor="ctr"/>
                </a:tc>
                <a:extLst>
                  <a:ext uri="{0D108BD9-81ED-4DB2-BD59-A6C34878D82A}">
                    <a16:rowId xmlns:a16="http://schemas.microsoft.com/office/drawing/2014/main" val="10004"/>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$size: '$&lt;expression&gt;' }</a:t>
                      </a:r>
                      <a:endParaRPr lang="en-US" dirty="0"/>
                    </a:p>
                  </a:txBody>
                  <a:tcPr anchor="ctr"/>
                </a:tc>
                <a:extLst>
                  <a:ext uri="{0D108BD9-81ED-4DB2-BD59-A6C34878D82A}">
                    <a16:rowId xmlns:a16="http://schemas.microsoft.com/office/drawing/2014/main" val="10005"/>
                  </a:ext>
                </a:extLst>
              </a:tr>
              <a:tr h="511629">
                <a:tc>
                  <a:txBody>
                    <a:bodyPr/>
                    <a:lstStyle/>
                    <a:p>
                      <a:r>
                        <a:rPr lang="en-US" dirty="0">
                          <a:solidFill>
                            <a:srgbClr val="049DC8"/>
                          </a:solidFill>
                          <a:latin typeface="Consolas" panose="020B0609020204030204" pitchFamily="49" charset="0"/>
                          <a:cs typeface="Calibri" panose="020F0502020204030204" pitchFamily="34" charset="0"/>
                        </a:rPr>
                        <a:t> x: { $arrayElemAt: ['$&lt;array&gt;', &lt;idx&gt; ] }</a:t>
                      </a:r>
                      <a:endParaRPr lang="en-US" dirty="0"/>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70959" y="889099"/>
            <a:ext cx="8823853" cy="353943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$project: {comm : { $ifNull: ['$comm', 'NA']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{sal: true, comm: true, "Gross Salary":  { $add: ['$sal', { $ifNull: [ '$comm', 0] } ] }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$toUpper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$toLower : '$ename'}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ename : { $concat : ['$ename', '$job']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 $project: { favouriteFruit: { $size: '$favouriteFruit'}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op: { $arrayElemAt: ['$favouriteFruit', 1]}}}])</a:t>
            </a:r>
          </a:p>
        </p:txBody>
      </p:sp>
      <p:sp>
        <p:nvSpPr>
          <p:cNvPr id="2" name="Rectangle 1"/>
          <p:cNvSpPr/>
          <p:nvPr/>
        </p:nvSpPr>
        <p:spPr>
          <a:xfrm>
            <a:off x="160073" y="5181600"/>
            <a:ext cx="8823853" cy="646331"/>
          </a:xfrm>
          <a:prstGeom prst="rect">
            <a:avLst/>
          </a:prstGeom>
        </p:spPr>
        <p:txBody>
          <a:bodyPr wrap="square">
            <a:spAutoFit/>
          </a:bodyPr>
          <a:lstStyle/>
          <a:p>
            <a:r>
              <a:rPr lang="en-US" dirty="0">
                <a:solidFill>
                  <a:srgbClr val="FFBF00"/>
                </a:solidFill>
              </a:rPr>
              <a:t>db.emp.aggregate([ {$project: { x :{ $arrayElemAt: [ '$favouriteFruit', 1] } } }, {$match: { x: 'Orange' } } ])</a:t>
            </a:r>
          </a:p>
        </p:txBody>
      </p:sp>
    </p:spTree>
    <p:extLst>
      <p:ext uri="{BB962C8B-B14F-4D97-AF65-F5344CB8AC3E}">
        <p14:creationId xmlns:p14="http://schemas.microsoft.com/office/powerpoint/2010/main" val="361924450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pic>
        <p:nvPicPr>
          <p:cNvPr id="4" name="Picture 2" descr="Structured Data vs. Unstructured Data: what are they and why care?">
            <a:extLst>
              <a:ext uri="{FF2B5EF4-FFF2-40B4-BE49-F238E27FC236}">
                <a16:creationId xmlns:a16="http://schemas.microsoft.com/office/drawing/2014/main" id="{D255227B-CBF1-4385-BCFA-806B1D6DC2E4}"/>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7504" y="590009"/>
            <a:ext cx="8928992" cy="620237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637010480"/>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1543089"/>
              </p:ext>
            </p:extLst>
          </p:nvPr>
        </p:nvGraphicFramePr>
        <p:xfrm>
          <a:off x="149188" y="1600200"/>
          <a:ext cx="8845624" cy="3048000"/>
        </p:xfrm>
        <a:graphic>
          <a:graphicData uri="http://schemas.openxmlformats.org/drawingml/2006/table">
            <a:tbl>
              <a:tblPr firstRow="1" bandRow="1">
                <a:tableStyleId>{5940675A-B579-460E-94D1-54222C63F5DA}</a:tableStyleId>
              </a:tblPr>
              <a:tblGrid>
                <a:gridCol w="1984412">
                  <a:extLst>
                    <a:ext uri="{9D8B030D-6E8A-4147-A177-3AD203B41FA5}">
                      <a16:colId xmlns:a16="http://schemas.microsoft.com/office/drawing/2014/main" val="20000"/>
                    </a:ext>
                  </a:extLst>
                </a:gridCol>
                <a:gridCol w="6861212">
                  <a:extLst>
                    <a:ext uri="{9D8B030D-6E8A-4147-A177-3AD203B41FA5}">
                      <a16:colId xmlns:a16="http://schemas.microsoft.com/office/drawing/2014/main" val="20001"/>
                    </a:ext>
                  </a:extLst>
                </a:gridCol>
              </a:tblGrid>
              <a:tr h="466164">
                <a:tc gridSpan="2">
                  <a:txBody>
                    <a:bodyPr/>
                    <a:lstStyle/>
                    <a:p>
                      <a:r>
                        <a:rPr kumimoji="0" lang="en-US" sz="2000" b="1" kern="1200" dirty="0">
                          <a:solidFill>
                            <a:srgbClr val="DFE100"/>
                          </a:solidFill>
                          <a:latin typeface="+mn-lt"/>
                          <a:ea typeface="+mn-ea"/>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mn-lt"/>
                          <a:ea typeface="+mn-ea"/>
                          <a:cs typeface="+mn-cs"/>
                        </a:rPr>
                        <a:t> $dayOfMonth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$dayOfMonth: '$&lt;</a:t>
                      </a:r>
                      <a:r>
                        <a:rPr lang="en-US" sz="1800" kern="1200" dirty="0">
                          <a:solidFill>
                            <a:srgbClr val="049DC8"/>
                          </a:solidFill>
                          <a:latin typeface="Consolas" panose="020B0609020204030204" pitchFamily="49" charset="0"/>
                          <a:ea typeface="+mn-ea"/>
                          <a:cs typeface="Calibri" panose="020F0502020204030204" pitchFamily="34" charset="0"/>
                        </a:rPr>
                        <a:t>dateExpr</a:t>
                      </a:r>
                      <a:r>
                        <a:rPr kumimoji="0" lang="en-US" sz="1800" kern="1200" dirty="0">
                          <a:solidFill>
                            <a:srgbClr val="049DC8"/>
                          </a:solidFill>
                          <a:latin typeface="Consolas" panose="020B0609020204030204" pitchFamily="49" charset="0"/>
                          <a:ea typeface="+mn-ea"/>
                          <a:cs typeface="Calibri" panose="020F0502020204030204" pitchFamily="34" charset="0"/>
                        </a:rPr>
                        <a:t>ession&gt;' }</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mn-lt"/>
                          <a:ea typeface="+mn-ea"/>
                          <a:cs typeface="+mn-cs"/>
                        </a:rPr>
                        <a:t> $dayOfWeek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$dayOfWeek: '$&lt;dateExpression&gt;' }</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$dayOfYear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$dayOfYear: '$&lt;dateExpression&gt;' }</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mn-lt"/>
                          <a:ea typeface="+mn-ea"/>
                          <a:cs typeface="+mn-cs"/>
                        </a:rPr>
                        <a:t> $month</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$month: '$&lt;dateExpression&gt;' }</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mn-lt"/>
                          <a:ea typeface="+mn-ea"/>
                          <a:cs typeface="+mn-cs"/>
                        </a:rPr>
                        <a:t> $week</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$week: '$&lt;dateExpression&gt;' }</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mn-lt"/>
                          <a:ea typeface="+mn-ea"/>
                          <a:cs typeface="+mn-cs"/>
                        </a:rPr>
                        <a:t> $year</a:t>
                      </a:r>
                    </a:p>
                  </a:txBody>
                  <a:tcPr anchor="ctr"/>
                </a:tc>
                <a:tc>
                  <a:txBody>
                    <a:bodyPr/>
                    <a:lstStyle/>
                    <a:p>
                      <a:r>
                        <a:rPr kumimoji="0" lang="en-US" sz="1800" kern="1200" dirty="0">
                          <a:solidFill>
                            <a:srgbClr val="049DC8"/>
                          </a:solidFill>
                          <a:latin typeface="Consolas" panose="020B0609020204030204" pitchFamily="49" charset="0"/>
                          <a:ea typeface="+mn-ea"/>
                          <a:cs typeface="Calibri" panose="020F0502020204030204" pitchFamily="34" charset="0"/>
                        </a:rPr>
                        <a:t> </a:t>
                      </a:r>
                      <a:r>
                        <a:rPr lang="en-US" dirty="0">
                          <a:solidFill>
                            <a:srgbClr val="049DC8"/>
                          </a:solidFill>
                          <a:latin typeface="Consolas" panose="020B0609020204030204" pitchFamily="49" charset="0"/>
                          <a:cs typeface="Calibri" panose="020F0502020204030204" pitchFamily="34" charset="0"/>
                        </a:rPr>
                        <a:t>x: </a:t>
                      </a:r>
                      <a:r>
                        <a:rPr kumimoji="0" lang="en-US" sz="1800" kern="1200" dirty="0">
                          <a:solidFill>
                            <a:srgbClr val="049DC8"/>
                          </a:solidFill>
                          <a:latin typeface="Consolas" panose="020B0609020204030204" pitchFamily="49" charset="0"/>
                          <a:ea typeface="+mn-ea"/>
                          <a:cs typeface="Calibri" panose="020F0502020204030204" pitchFamily="34" charset="0"/>
                        </a:rPr>
                        <a:t>{ $year: '$&lt;dateExpression&gt;' }</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146219" y="4876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 Day: {$dayOfMonth: '$hiredate'}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 Month: {$month: '$hiredate'} } } ])</a:t>
            </a:r>
          </a:p>
        </p:txBody>
      </p:sp>
    </p:spTree>
    <p:extLst>
      <p:ext uri="{BB962C8B-B14F-4D97-AF65-F5344CB8AC3E}">
        <p14:creationId xmlns:p14="http://schemas.microsoft.com/office/powerpoint/2010/main" val="4043007487"/>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419100" y="2861953"/>
            <a:ext cx="8305800" cy="923330"/>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Deconstructs an array field from the input documents to output a document for each element. Each output document is the input document with the value of the array field replaced by the element.</a:t>
            </a:r>
            <a:endParaRPr lang="en-US" dirty="0"/>
          </a:p>
        </p:txBody>
      </p:sp>
    </p:spTree>
    <p:extLst>
      <p:ext uri="{BB962C8B-B14F-4D97-AF65-F5344CB8AC3E}">
        <p14:creationId xmlns:p14="http://schemas.microsoft.com/office/powerpoint/2010/main" val="2144888363"/>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49188" y="762000"/>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$unwind: '$&lt;field path&gt;' }</a:t>
            </a:r>
          </a:p>
        </p:txBody>
      </p:sp>
      <p:sp>
        <p:nvSpPr>
          <p:cNvPr id="8" name="Rectangle 7"/>
          <p:cNvSpPr/>
          <p:nvPr/>
        </p:nvSpPr>
        <p:spPr>
          <a:xfrm>
            <a:off x="149188" y="2231648"/>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{$project: {favouriteColor: true}}, {$unwind: '$favouriteColor'} ])</a:t>
            </a:r>
          </a:p>
        </p:txBody>
      </p:sp>
    </p:spTree>
    <p:extLst>
      <p:ext uri="{BB962C8B-B14F-4D97-AF65-F5344CB8AC3E}">
        <p14:creationId xmlns:p14="http://schemas.microsoft.com/office/powerpoint/2010/main" val="2916801800"/>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documents.</a:t>
            </a:r>
            <a:endParaRPr lang="en-US" dirty="0"/>
          </a:p>
        </p:txBody>
      </p:sp>
    </p:spTree>
    <p:extLst>
      <p:ext uri="{BB962C8B-B14F-4D97-AF65-F5344CB8AC3E}">
        <p14:creationId xmlns:p14="http://schemas.microsoft.com/office/powerpoint/2010/main" val="631105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'$&lt;expression&gt;', &lt;field1&gt;: { &lt;accumulator1&gt; : &lt;expression1&gt; }, ... } }</a:t>
            </a:r>
          </a:p>
        </p:txBody>
      </p:sp>
      <p:sp>
        <p:nvSpPr>
          <p:cNvPr id="5" name="Rectangle 4"/>
          <p:cNvSpPr/>
          <p:nvPr/>
        </p:nvSpPr>
        <p:spPr>
          <a:xfrm>
            <a:off x="149188" y="4343400"/>
            <a:ext cx="8761264" cy="135421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{$group: {_id: null, count: {$sum: 1}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null, total: {$sum: "$sal"} }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{$group: {_id: "$job", count: {$sum: 1} } } ])</a:t>
            </a:r>
          </a:p>
        </p:txBody>
      </p:sp>
      <p:graphicFrame>
        <p:nvGraphicFramePr>
          <p:cNvPr id="2" name="Table 1"/>
          <p:cNvGraphicFramePr>
            <a:graphicFrameLocks noGrp="1"/>
          </p:cNvGraphicFramePr>
          <p:nvPr>
            <p:extLst>
              <p:ext uri="{D42A27DB-BD31-4B8C-83A1-F6EECF244321}">
                <p14:modId xmlns:p14="http://schemas.microsoft.com/office/powerpoint/2010/main" val="1485724896"/>
              </p:ext>
            </p:extLst>
          </p:nvPr>
        </p:nvGraphicFramePr>
        <p:xfrm>
          <a:off x="149188" y="2286000"/>
          <a:ext cx="8845624" cy="1859280"/>
        </p:xfrm>
        <a:graphic>
          <a:graphicData uri="http://schemas.openxmlformats.org/drawingml/2006/table">
            <a:tbl>
              <a:tblPr firstRow="1" bandRow="1">
                <a:tableStyleId>{5940675A-B579-460E-94D1-54222C63F5DA}</a:tableStyleId>
              </a:tblPr>
              <a:tblGrid>
                <a:gridCol w="1908212">
                  <a:extLst>
                    <a:ext uri="{9D8B030D-6E8A-4147-A177-3AD203B41FA5}">
                      <a16:colId xmlns:a16="http://schemas.microsoft.com/office/drawing/2014/main" val="20000"/>
                    </a:ext>
                  </a:extLst>
                </a:gridCol>
                <a:gridCol w="6937412">
                  <a:extLst>
                    <a:ext uri="{9D8B030D-6E8A-4147-A177-3AD203B41FA5}">
                      <a16:colId xmlns:a16="http://schemas.microsoft.com/office/drawing/2014/main" val="20001"/>
                    </a:ext>
                  </a:extLst>
                </a:gridCol>
              </a:tblGrid>
              <a:tr h="127000">
                <a:tc gridSpan="2">
                  <a:txBody>
                    <a:bodyPr/>
                    <a:lstStyle/>
                    <a:p>
                      <a:r>
                        <a:rPr lang="en-US" sz="2000" b="1" dirty="0">
                          <a:solidFill>
                            <a:srgbClr val="DFE100"/>
                          </a:solidFill>
                        </a:rPr>
                        <a:t>Accumulator Operator  -</a:t>
                      </a:r>
                      <a:r>
                        <a:rPr lang="en-US" sz="2000" b="1" baseline="0" dirty="0">
                          <a:solidFill>
                            <a:srgbClr val="DFE100"/>
                          </a:solidFill>
                        </a:rPr>
                        <a:t> </a:t>
                      </a:r>
                      <a:r>
                        <a:rPr kumimoji="0" lang="en-US" sz="2000" kern="1200" dirty="0">
                          <a:solidFill>
                            <a:schemeClr val="tx1"/>
                          </a:solidFill>
                          <a:latin typeface="+mn-lt"/>
                          <a:ea typeface="+mn-ea"/>
                          <a:cs typeface="+mn-cs"/>
                        </a:rPr>
                        <a:t> [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rPr>
                        <a:t>  $avg</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$avg: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1"/>
                  </a:ext>
                </a:extLst>
              </a:tr>
              <a:tr h="127000">
                <a:tc>
                  <a:txBody>
                    <a:bodyPr/>
                    <a:lstStyle/>
                    <a:p>
                      <a:r>
                        <a:rPr lang="en-US" dirty="0">
                          <a:solidFill>
                            <a:srgbClr val="036883"/>
                          </a:solidFill>
                        </a:rPr>
                        <a:t>  $sum</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$sum: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2"/>
                  </a:ext>
                </a:extLst>
              </a:tr>
              <a:tr h="127000">
                <a:tc>
                  <a:txBody>
                    <a:bodyPr/>
                    <a:lstStyle/>
                    <a:p>
                      <a:r>
                        <a:rPr lang="en-US" dirty="0">
                          <a:solidFill>
                            <a:srgbClr val="036883"/>
                          </a:solidFill>
                        </a:rPr>
                        <a:t>  $min</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$min: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3"/>
                  </a:ext>
                </a:extLst>
              </a:tr>
              <a:tr h="127000">
                <a:tc>
                  <a:txBody>
                    <a:bodyPr/>
                    <a:lstStyle/>
                    <a:p>
                      <a:r>
                        <a:rPr lang="en-US" dirty="0">
                          <a:solidFill>
                            <a:srgbClr val="036883"/>
                          </a:solidFill>
                        </a:rPr>
                        <a:t>  $max</a:t>
                      </a:r>
                    </a:p>
                  </a:txBody>
                  <a:tcPr anchor="ctr"/>
                </a:tc>
                <a:tc>
                  <a:txBody>
                    <a:bodyPr/>
                    <a:lstStyle/>
                    <a:p>
                      <a:r>
                        <a:rPr lang="en-US" dirty="0">
                          <a:solidFill>
                            <a:srgbClr val="049DC8"/>
                          </a:solidFill>
                          <a:latin typeface="Consolas" panose="020B0609020204030204" pitchFamily="49" charset="0"/>
                          <a:cs typeface="Calibri" panose="020F0502020204030204" pitchFamily="34" charset="0"/>
                        </a:rPr>
                        <a:t> x: </a:t>
                      </a:r>
                      <a:r>
                        <a:rPr lang="en-US" sz="1800" kern="1200" dirty="0">
                          <a:solidFill>
                            <a:srgbClr val="049DC8"/>
                          </a:solidFill>
                          <a:latin typeface="Consolas" panose="020B0609020204030204" pitchFamily="49" charset="0"/>
                          <a:ea typeface="+mn-ea"/>
                          <a:cs typeface="Calibri" panose="020F0502020204030204" pitchFamily="34" charset="0"/>
                        </a:rPr>
                        <a:t>{ $max: </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&lt;expression&gt;</a:t>
                      </a:r>
                      <a:r>
                        <a:rPr lang="en-US" dirty="0">
                          <a:solidFill>
                            <a:srgbClr val="049DC8"/>
                          </a:solidFill>
                          <a:latin typeface="Consolas" panose="020B0609020204030204" pitchFamily="49" charset="0"/>
                          <a:cs typeface="Calibri" panose="020F0502020204030204" pitchFamily="34" charset="0"/>
                        </a:rPr>
                        <a:t>'</a:t>
                      </a:r>
                      <a:r>
                        <a:rPr lang="en-US" sz="1800" kern="1200" dirty="0">
                          <a:solidFill>
                            <a:srgbClr val="049DC8"/>
                          </a:solidFill>
                          <a:latin typeface="Consolas" panose="020B0609020204030204" pitchFamily="49" charset="0"/>
                          <a:ea typeface="+mn-ea"/>
                          <a:cs typeface="Calibri" panose="020F0502020204030204" pitchFamily="34" charset="0"/>
                        </a:rPr>
                        <a:t>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149188" y="2312313"/>
            <a:ext cx="876126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 $group: {_id: { job: "$job", deptno: "$deptno“ }, count : { $sum: 1 } } } ])</a:t>
            </a:r>
          </a:p>
        </p:txBody>
      </p:sp>
      <p:sp>
        <p:nvSpPr>
          <p:cNvPr id="8" name="Rectangle 7"/>
          <p:cNvSpPr/>
          <p:nvPr/>
        </p:nvSpPr>
        <p:spPr>
          <a:xfrm>
            <a:off x="149188" y="1524000"/>
            <a:ext cx="876126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$group: { _id: { &lt;field1&gt;: '$&lt;expression&gt;', ... }, &lt;field1&gt;: { &lt;accumulator1&gt; : '$&lt;expression1'&gt; }, ... } }</a:t>
            </a:r>
          </a:p>
        </p:txBody>
      </p:sp>
      <p:sp>
        <p:nvSpPr>
          <p:cNvPr id="9" name="Rectangle 8"/>
          <p:cNvSpPr/>
          <p:nvPr/>
        </p:nvSpPr>
        <p:spPr>
          <a:xfrm>
            <a:off x="149188" y="762000"/>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Sorts all input documents and returns them to the pipeline in sorted order.</a:t>
            </a:r>
            <a:endParaRPr lang="en-US" dirty="0"/>
          </a:p>
        </p:txBody>
      </p:sp>
    </p:spTree>
    <p:extLst>
      <p:ext uri="{BB962C8B-B14F-4D97-AF65-F5344CB8AC3E}">
        <p14:creationId xmlns:p14="http://schemas.microsoft.com/office/powerpoint/2010/main" val="4184316200"/>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$sort: { &lt;field1&gt;: &lt;sort order&gt;, &lt;field2&gt;: &lt;sort order&gt; ... } }</a:t>
            </a:r>
          </a:p>
        </p:txBody>
      </p:sp>
      <p:sp>
        <p:nvSpPr>
          <p:cNvPr id="5" name="Rectangle 4"/>
          <p:cNvSpPr/>
          <p:nvPr/>
        </p:nvSpPr>
        <p:spPr>
          <a:xfrm>
            <a:off x="149188" y="2231648"/>
            <a:ext cx="8845624" cy="430887"/>
          </a:xfrm>
          <a:prstGeom prst="rect">
            <a:avLst/>
          </a:prstGeom>
        </p:spPr>
        <p:txBody>
          <a:bodyPr wrap="square">
            <a:spAutoFit/>
          </a:bodyPr>
          <a:lstStyle/>
          <a:p>
            <a:r>
              <a:rPr lang="en-US" sz="2200">
                <a:solidFill>
                  <a:srgbClr val="FC6F0D"/>
                </a:solidFill>
                <a:latin typeface="Calibri" panose="020F0502020204030204" pitchFamily="34" charset="0"/>
                <a:cs typeface="Calibri" panose="020F0502020204030204" pitchFamily="34" charset="0"/>
              </a:rPr>
              <a:t>db.emp.aggregate([ {$sort: {ename: 1} }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1286165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Types of Data</a:t>
            </a:r>
            <a:endParaRPr lang="en-IN" sz="3200" b="1" i="1" dirty="0">
              <a:solidFill>
                <a:srgbClr val="FFFF00"/>
              </a:solidFill>
              <a:latin typeface="Arial" pitchFamily="34" charset="0"/>
              <a:cs typeface="Arial" pitchFamily="34" charset="0"/>
            </a:endParaRPr>
          </a:p>
        </p:txBody>
      </p:sp>
      <p:sp>
        <p:nvSpPr>
          <p:cNvPr id="5" name="Rectangle 4"/>
          <p:cNvSpPr/>
          <p:nvPr/>
        </p:nvSpPr>
        <p:spPr>
          <a:xfrm>
            <a:off x="214282" y="642918"/>
            <a:ext cx="8715436" cy="5693866"/>
          </a:xfrm>
          <a:prstGeom prst="rect">
            <a:avLst/>
          </a:prstGeom>
        </p:spPr>
        <p:txBody>
          <a:bodyPr wrap="square">
            <a:spAutoFit/>
          </a:bodyPr>
          <a:lstStyle/>
          <a:p>
            <a:r>
              <a:rPr lang="en-US" sz="2000" b="1" i="1" dirty="0">
                <a:solidFill>
                  <a:srgbClr val="FF5A36"/>
                </a:solidFill>
              </a:rPr>
              <a:t>Structured</a:t>
            </a:r>
            <a:endParaRPr lang="en-US" dirty="0">
              <a:solidFill>
                <a:srgbClr val="FF5A36"/>
              </a:solidFill>
            </a:endParaRPr>
          </a:p>
          <a:p>
            <a:r>
              <a:rPr lang="en-US" dirty="0">
                <a:solidFill>
                  <a:srgbClr val="036883"/>
                </a:solidFill>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dirty="0"/>
          </a:p>
          <a:p>
            <a:r>
              <a:rPr lang="en-US" sz="2000" b="1" i="1" dirty="0">
                <a:solidFill>
                  <a:srgbClr val="FF5A36"/>
                </a:solidFill>
              </a:rPr>
              <a:t>Semi-Structured</a:t>
            </a:r>
            <a:endParaRPr lang="en-US" b="1" i="1" dirty="0">
              <a:solidFill>
                <a:srgbClr val="FF5A36"/>
              </a:solidFill>
            </a:endParaRPr>
          </a:p>
          <a:p>
            <a:r>
              <a:rPr lang="en-US" dirty="0">
                <a:solidFill>
                  <a:srgbClr val="036883"/>
                </a:solidFill>
              </a:rPr>
              <a:t>Semi-Structured Data is a type of data which does not have a formal structure of a data model, i.e. a table definition in a relational DBMS, but nevertheless it has some organizational properties like tags and other markers to separate semantic elements that makes it easier to analyze. XML files or JSON documents are examples of semi-structured data.</a:t>
            </a:r>
          </a:p>
          <a:p>
            <a:endParaRPr lang="en-US" dirty="0"/>
          </a:p>
          <a:p>
            <a:r>
              <a:rPr lang="en-US" sz="2000" b="1" i="1" dirty="0">
                <a:solidFill>
                  <a:srgbClr val="FF5A36"/>
                </a:solidFill>
              </a:rPr>
              <a:t>Unstructured</a:t>
            </a:r>
            <a:endParaRPr lang="en-US" b="1" i="1" dirty="0">
              <a:solidFill>
                <a:srgbClr val="FF5A36"/>
              </a:solidFill>
            </a:endParaRPr>
          </a:p>
          <a:p>
            <a:r>
              <a:rPr lang="en-US" dirty="0">
                <a:solidFill>
                  <a:srgbClr val="036883"/>
                </a:solidFill>
              </a:rPr>
              <a:t>The data which have unknown form and cannot be stored in RDBMS and cannot be analyzed unless it is transformed into a structured format is called as unstructured data. Text Files and multimedia contents like images, audios, videos are example of unstructured data. The unstructured data is growing quicker than others, experts say that 80 percent of the data in an organization are unstructured</a:t>
            </a:r>
            <a:r>
              <a:rPr lang="en-US" dirty="0"/>
              <a:t>.</a:t>
            </a:r>
            <a:r>
              <a:rPr lang="en-US" b="1" dirty="0"/>
              <a:t> </a:t>
            </a:r>
            <a:endParaRPr lang="en-US" dirty="0"/>
          </a:p>
        </p:txBody>
      </p:sp>
    </p:spTree>
    <p:extLst>
      <p:ext uri="{BB962C8B-B14F-4D97-AF65-F5344CB8AC3E}">
        <p14:creationId xmlns:p14="http://schemas.microsoft.com/office/powerpoint/2010/main" val="3508096533"/>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Limits the number of documents passed to the next stage in the pipeline.</a:t>
            </a:r>
            <a:endParaRPr lang="en-US" dirty="0"/>
          </a:p>
        </p:txBody>
      </p:sp>
    </p:spTree>
    <p:extLst>
      <p:ext uri="{BB962C8B-B14F-4D97-AF65-F5344CB8AC3E}">
        <p14:creationId xmlns:p14="http://schemas.microsoft.com/office/powerpoint/2010/main" val="1385470470"/>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$limit: &lt;positive integer&gt; }</a:t>
            </a:r>
          </a:p>
        </p:txBody>
      </p:sp>
      <p:sp>
        <p:nvSpPr>
          <p:cNvPr id="5" name="Rectangle 4"/>
          <p:cNvSpPr/>
          <p:nvPr/>
        </p:nvSpPr>
        <p:spPr>
          <a:xfrm>
            <a:off x="149188" y="2231648"/>
            <a:ext cx="8845624" cy="12311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{$limit: 2}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db.emp.aggregate([ {$project: {ename: true, sal: true, comm: true, total: {$add: ['$sal', '$comm']}}}, {$limit: 2} ])</a:t>
            </a:r>
          </a:p>
        </p:txBody>
      </p:sp>
    </p:spTree>
    <p:extLst>
      <p:ext uri="{BB962C8B-B14F-4D97-AF65-F5344CB8AC3E}">
        <p14:creationId xmlns:p14="http://schemas.microsoft.com/office/powerpoint/2010/main" val="138511307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Skips over the specified number of documents that pass into the stage and passes the remaining documents to the next stage in the pipeline.</a:t>
            </a:r>
            <a:endParaRPr lang="en-US" dirty="0"/>
          </a:p>
        </p:txBody>
      </p:sp>
    </p:spTree>
    <p:extLst>
      <p:ext uri="{BB962C8B-B14F-4D97-AF65-F5344CB8AC3E}">
        <p14:creationId xmlns:p14="http://schemas.microsoft.com/office/powerpoint/2010/main" val="2557535835"/>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$skip: &lt;positive integer&gt; }</a:t>
            </a:r>
          </a:p>
        </p:txBody>
      </p:sp>
      <p:sp>
        <p:nvSpPr>
          <p:cNvPr id="8" name="Rectangle 7"/>
          <p:cNvSpPr/>
          <p:nvPr/>
        </p:nvSpPr>
        <p:spPr>
          <a:xfrm>
            <a:off x="149188" y="223164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db.emp.aggregate([ {$skip:2} ])</a:t>
            </a:r>
          </a:p>
        </p:txBody>
      </p:sp>
    </p:spTree>
    <p:extLst>
      <p:ext uri="{BB962C8B-B14F-4D97-AF65-F5344CB8AC3E}">
        <p14:creationId xmlns:p14="http://schemas.microsoft.com/office/powerpoint/2010/main" val="1459319695"/>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Passes a document to the next stage that contains a count of the number of documents input to the stage.</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$count: &lt;string&gt; }</a:t>
            </a:r>
          </a:p>
        </p:txBody>
      </p:sp>
    </p:spTree>
    <p:extLst>
      <p:ext uri="{BB962C8B-B14F-4D97-AF65-F5344CB8AC3E}">
        <p14:creationId xmlns:p14="http://schemas.microsoft.com/office/powerpoint/2010/main" val="3090784624"/>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latin typeface="Arial" panose="020B0604020202020204" pitchFamily="34" charset="0"/>
                <a:cs typeface="Arial" panose="020B0604020202020204" pitchFamily="34" charset="0"/>
              </a:rPr>
              <a:t>To perform an equality match between a field from the input documents with a field from the documents of the “joined” collection</a:t>
            </a:r>
          </a:p>
        </p:txBody>
      </p:sp>
    </p:spTree>
    <p:extLst>
      <p:ext uri="{BB962C8B-B14F-4D97-AF65-F5344CB8AC3E}">
        <p14:creationId xmlns:p14="http://schemas.microsoft.com/office/powerpoint/2010/main" val="2081175237"/>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196752"/>
            <a:ext cx="8845624" cy="286232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$lookup:</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from: &lt;collection to join&gt;,</a:t>
            </a:r>
          </a:p>
          <a:p>
            <a:r>
              <a:rPr lang="en-US" dirty="0">
                <a:solidFill>
                  <a:srgbClr val="049DC8"/>
                </a:solidFill>
                <a:latin typeface="Consolas" panose="020B0609020204030204" pitchFamily="49" charset="0"/>
                <a:cs typeface="Calibri" panose="020F0502020204030204" pitchFamily="34" charset="0"/>
              </a:rPr>
              <a:t>       localField: &lt;field from the input documents&gt;,</a:t>
            </a:r>
          </a:p>
          <a:p>
            <a:r>
              <a:rPr lang="en-US" dirty="0">
                <a:solidFill>
                  <a:srgbClr val="049DC8"/>
                </a:solidFill>
                <a:latin typeface="Consolas" panose="020B0609020204030204" pitchFamily="49" charset="0"/>
                <a:cs typeface="Calibri" panose="020F0502020204030204" pitchFamily="34" charset="0"/>
              </a:rPr>
              <a:t>       foreignField: &lt;field from the documents of the "from" </a:t>
            </a:r>
          </a:p>
          <a:p>
            <a:r>
              <a:rPr lang="en-US" dirty="0">
                <a:solidFill>
                  <a:srgbClr val="049DC8"/>
                </a:solidFill>
                <a:latin typeface="Consolas" panose="020B0609020204030204" pitchFamily="49" charset="0"/>
                <a:cs typeface="Calibri" panose="020F0502020204030204" pitchFamily="34" charset="0"/>
              </a:rPr>
              <a:t>                      collection&gt;,</a:t>
            </a:r>
          </a:p>
          <a:p>
            <a:r>
              <a:rPr lang="en-US" dirty="0">
                <a:solidFill>
                  <a:srgbClr val="049DC8"/>
                </a:solidFill>
                <a:latin typeface="Consolas" panose="020B0609020204030204" pitchFamily="49" charset="0"/>
                <a:cs typeface="Calibri" panose="020F0502020204030204" pitchFamily="34" charset="0"/>
              </a:rPr>
              <a:t>       as: &lt;output array field&gt;</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49188" y="762000"/>
            <a:ext cx="8845624" cy="369332"/>
          </a:xfrm>
          <a:prstGeom prst="rect">
            <a:avLst/>
          </a:prstGeom>
        </p:spPr>
        <p:txBody>
          <a:bodyPr wrap="square">
            <a:spAutoFit/>
          </a:bodyPr>
          <a:lstStyle/>
          <a:p>
            <a:r>
              <a:rPr lang="en-US" dirty="0"/>
              <a:t>e.g.</a:t>
            </a:r>
            <a:endParaRPr lang="en-IN" dirty="0"/>
          </a:p>
        </p:txBody>
      </p:sp>
      <p:sp>
        <p:nvSpPr>
          <p:cNvPr id="2" name="Rectangle 1">
            <a:extLst>
              <a:ext uri="{FF2B5EF4-FFF2-40B4-BE49-F238E27FC236}">
                <a16:creationId xmlns:a16="http://schemas.microsoft.com/office/drawing/2014/main" id="{1683FCBA-7567-4649-886B-6794B97AE5AA}"/>
              </a:ext>
            </a:extLst>
          </p:cNvPr>
          <p:cNvSpPr/>
          <p:nvPr/>
        </p:nvSpPr>
        <p:spPr>
          <a:xfrm>
            <a:off x="149975" y="1268760"/>
            <a:ext cx="8743292" cy="4093428"/>
          </a:xfrm>
          <a:prstGeom prst="rect">
            <a:avLst/>
          </a:prstGeom>
        </p:spPr>
        <p:txBody>
          <a:bodyPr wrap="square">
            <a:spAutoFit/>
          </a:bodyPr>
          <a:lstStyle/>
          <a:p>
            <a:r>
              <a:rPr lang="en-IN" sz="2000" dirty="0">
                <a:solidFill>
                  <a:srgbClr val="036883"/>
                </a:solidFill>
                <a:latin typeface="Calibri" panose="020F0502020204030204" pitchFamily="34" charset="0"/>
                <a:cs typeface="Calibri" panose="020F0502020204030204" pitchFamily="34" charset="0"/>
              </a:rPr>
              <a:t>&gt; db.orders.find();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"item" : "almonds", "price" : 12, "quantity" : 2 }</a:t>
            </a:r>
          </a:p>
          <a:p>
            <a:r>
              <a:rPr lang="en-IN" sz="2000" dirty="0">
                <a:solidFill>
                  <a:srgbClr val="036883"/>
                </a:solidFill>
                <a:latin typeface="Calibri" panose="020F0502020204030204" pitchFamily="34" charset="0"/>
                <a:cs typeface="Calibri" panose="020F0502020204030204" pitchFamily="34" charset="0"/>
              </a:rPr>
              <a:t>   { "_id" : 2, "item" : "pecans", "price" : 20, "quantity" : 1 }</a:t>
            </a:r>
          </a:p>
          <a:p>
            <a:r>
              <a:rPr lang="en-IN" sz="2000" dirty="0">
                <a:solidFill>
                  <a:srgbClr val="036883"/>
                </a:solidFill>
                <a:latin typeface="Calibri" panose="020F0502020204030204" pitchFamily="34" charset="0"/>
                <a:cs typeface="Calibri" panose="020F0502020204030204" pitchFamily="34" charset="0"/>
              </a:rPr>
              <a:t>   { "_id" : 3 }</a:t>
            </a:r>
          </a:p>
          <a:p>
            <a:endParaRPr lang="en-IN" sz="2000" dirty="0">
              <a:solidFill>
                <a:srgbClr val="036883"/>
              </a:solidFill>
              <a:latin typeface="Calibri" panose="020F0502020204030204" pitchFamily="34" charset="0"/>
              <a:cs typeface="Calibri" panose="020F0502020204030204" pitchFamily="34" charset="0"/>
            </a:endParaRPr>
          </a:p>
          <a:p>
            <a:r>
              <a:rPr lang="en-IN" sz="2000" dirty="0">
                <a:solidFill>
                  <a:srgbClr val="036883"/>
                </a:solidFill>
                <a:latin typeface="Calibri" panose="020F0502020204030204" pitchFamily="34" charset="0"/>
                <a:cs typeface="Calibri" panose="020F0502020204030204" pitchFamily="34" charset="0"/>
              </a:rPr>
              <a:t>&gt; db.orderdetails.find();</a:t>
            </a:r>
          </a:p>
          <a:p>
            <a:r>
              <a:rPr lang="en-IN" sz="2000" dirty="0">
                <a:solidFill>
                  <a:srgbClr val="036883"/>
                </a:solidFill>
                <a:latin typeface="Calibri" panose="020F0502020204030204" pitchFamily="34" charset="0"/>
                <a:cs typeface="Calibri" panose="020F0502020204030204" pitchFamily="34" charset="0"/>
              </a:rPr>
              <a:t>   </a:t>
            </a:r>
          </a:p>
          <a:p>
            <a:r>
              <a:rPr lang="en-IN" sz="2000" dirty="0">
                <a:solidFill>
                  <a:srgbClr val="036883"/>
                </a:solidFill>
                <a:latin typeface="Calibri" panose="020F0502020204030204" pitchFamily="34" charset="0"/>
                <a:cs typeface="Calibri" panose="020F0502020204030204" pitchFamily="34" charset="0"/>
              </a:rPr>
              <a:t>   { "_id" : 1, "orderNo" : 1, "orderDay" : "Mon" }</a:t>
            </a:r>
          </a:p>
          <a:p>
            <a:r>
              <a:rPr lang="en-IN" sz="2000" dirty="0">
                <a:solidFill>
                  <a:srgbClr val="036883"/>
                </a:solidFill>
                <a:latin typeface="Calibri" panose="020F0502020204030204" pitchFamily="34" charset="0"/>
                <a:cs typeface="Calibri" panose="020F0502020204030204" pitchFamily="34" charset="0"/>
              </a:rPr>
              <a:t>   { "_id" : 2, "orderNo" : 1, "orderDay" : "Mon" }</a:t>
            </a:r>
          </a:p>
          <a:p>
            <a:r>
              <a:rPr lang="en-IN" sz="2000" dirty="0">
                <a:solidFill>
                  <a:srgbClr val="036883"/>
                </a:solidFill>
                <a:latin typeface="Calibri" panose="020F0502020204030204" pitchFamily="34" charset="0"/>
                <a:cs typeface="Calibri" panose="020F0502020204030204" pitchFamily="34" charset="0"/>
              </a:rPr>
              <a:t>   { "_id" : 3, "orderNo" : 1, "orderDay" : "Mon" }</a:t>
            </a:r>
          </a:p>
          <a:p>
            <a:r>
              <a:rPr lang="en-IN" sz="2000" dirty="0">
                <a:solidFill>
                  <a:srgbClr val="036883"/>
                </a:solidFill>
                <a:latin typeface="Calibri" panose="020F0502020204030204" pitchFamily="34" charset="0"/>
                <a:cs typeface="Calibri" panose="020F0502020204030204" pitchFamily="34" charset="0"/>
              </a:rPr>
              <a:t>   { "_id" : 4, "orderNo" : 2, "orderDay" : "Sat" }</a:t>
            </a:r>
          </a:p>
          <a:p>
            <a:r>
              <a:rPr lang="en-IN" sz="2000" dirty="0">
                <a:solidFill>
                  <a:srgbClr val="036883"/>
                </a:solidFill>
                <a:latin typeface="Calibri" panose="020F0502020204030204" pitchFamily="34" charset="0"/>
                <a:cs typeface="Calibri" panose="020F0502020204030204" pitchFamily="34" charset="0"/>
              </a:rPr>
              <a:t>   { "_id" : 5, "orderNo" : 2, "orderDay" : "Wed" }</a:t>
            </a:r>
          </a:p>
        </p:txBody>
      </p:sp>
    </p:spTree>
    <p:extLst>
      <p:ext uri="{BB962C8B-B14F-4D97-AF65-F5344CB8AC3E}">
        <p14:creationId xmlns:p14="http://schemas.microsoft.com/office/powerpoint/2010/main" val="391646684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49188" y="762000"/>
            <a:ext cx="8845624" cy="369332"/>
          </a:xfrm>
          <a:prstGeom prst="rect">
            <a:avLst/>
          </a:prstGeom>
        </p:spPr>
        <p:txBody>
          <a:bodyPr wrap="square">
            <a:spAutoFit/>
          </a:bodyPr>
          <a:lstStyle/>
          <a:p>
            <a:r>
              <a:rPr lang="en-US" dirty="0"/>
              <a:t>e.g.</a:t>
            </a:r>
            <a:endParaRPr lang="en-IN" dirty="0"/>
          </a:p>
        </p:txBody>
      </p:sp>
      <p:sp>
        <p:nvSpPr>
          <p:cNvPr id="8" name="Rectangle 7">
            <a:extLst>
              <a:ext uri="{FF2B5EF4-FFF2-40B4-BE49-F238E27FC236}">
                <a16:creationId xmlns:a16="http://schemas.microsoft.com/office/drawing/2014/main" id="{093DF491-57DF-46CA-B5D1-F60E5E0DD80F}"/>
              </a:ext>
            </a:extLst>
          </p:cNvPr>
          <p:cNvSpPr/>
          <p:nvPr/>
        </p:nvSpPr>
        <p:spPr>
          <a:xfrm>
            <a:off x="323528" y="1308556"/>
            <a:ext cx="7848872" cy="4154984"/>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db.orders.aggregate (</a:t>
            </a:r>
          </a:p>
          <a:p>
            <a:r>
              <a:rPr lang="en-IN" sz="2200" dirty="0">
                <a:solidFill>
                  <a:srgbClr val="FC6F0D"/>
                </a:solidFill>
                <a:latin typeface="Calibri" panose="020F0502020204030204" pitchFamily="34" charset="0"/>
                <a:cs typeface="Calibri" panose="020F0502020204030204" pitchFamily="34" charset="0"/>
              </a:rPr>
              <a:t>[</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$lookup:</a:t>
            </a:r>
          </a:p>
          <a:p>
            <a:r>
              <a:rPr lang="en-IN" sz="2200" dirty="0">
                <a:solidFill>
                  <a:srgbClr val="FC6F0D"/>
                </a:solidFill>
                <a:latin typeface="Calibri" panose="020F0502020204030204" pitchFamily="34" charset="0"/>
                <a:cs typeface="Calibri" panose="020F0502020204030204" pitchFamily="34" charset="0"/>
              </a:rPr>
              <a:t>	{ </a:t>
            </a:r>
          </a:p>
          <a:p>
            <a:r>
              <a:rPr lang="en-IN" sz="2200" dirty="0">
                <a:solidFill>
                  <a:srgbClr val="FC6F0D"/>
                </a:solidFill>
                <a:latin typeface="Calibri" panose="020F0502020204030204" pitchFamily="34" charset="0"/>
                <a:cs typeface="Calibri" panose="020F0502020204030204" pitchFamily="34" charset="0"/>
              </a:rPr>
              <a:t>		from : "orderdetails", </a:t>
            </a:r>
          </a:p>
          <a:p>
            <a:r>
              <a:rPr lang="en-IN" sz="2200" dirty="0">
                <a:solidFill>
                  <a:srgbClr val="FC6F0D"/>
                </a:solidFill>
                <a:latin typeface="Calibri" panose="020F0502020204030204" pitchFamily="34" charset="0"/>
                <a:cs typeface="Calibri" panose="020F0502020204030204" pitchFamily="34" charset="0"/>
              </a:rPr>
              <a:t>		localField : "_id", </a:t>
            </a:r>
          </a:p>
          <a:p>
            <a:r>
              <a:rPr lang="en-IN" sz="2200" dirty="0">
                <a:solidFill>
                  <a:srgbClr val="FC6F0D"/>
                </a:solidFill>
                <a:latin typeface="Calibri" panose="020F0502020204030204" pitchFamily="34" charset="0"/>
                <a:cs typeface="Calibri" panose="020F0502020204030204" pitchFamily="34" charset="0"/>
              </a:rPr>
              <a:t>		foreignField : "orderNo", 					as : "Order Details"</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a:t>
            </a:r>
          </a:p>
          <a:p>
            <a:r>
              <a:rPr lang="en-IN" sz="2200" dirty="0">
                <a:solidFill>
                  <a:srgbClr val="FC6F0D"/>
                </a:solidFill>
                <a:latin typeface="Calibri" panose="020F0502020204030204" pitchFamily="34" charset="0"/>
                <a:cs typeface="Calibri" panose="020F0502020204030204" pitchFamily="34" charset="0"/>
              </a:rPr>
              <a:t>] ).forEach(printjson);</a:t>
            </a:r>
          </a:p>
        </p:txBody>
      </p:sp>
    </p:spTree>
    <p:extLst>
      <p:ext uri="{BB962C8B-B14F-4D97-AF65-F5344CB8AC3E}">
        <p14:creationId xmlns:p14="http://schemas.microsoft.com/office/powerpoint/2010/main" val="325218480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923330"/>
          </a:xfrm>
          <a:prstGeom prst="rect">
            <a:avLst/>
          </a:prstGeom>
        </p:spPr>
        <p:txBody>
          <a:bodyPr wrap="square">
            <a:spAutoFit/>
          </a:bodyPr>
          <a:lstStyle/>
          <a:p>
            <a:r>
              <a:rPr lang="en-US" dirty="0"/>
              <a:t>A record in MongoDB is a document, which is a data structure composed of field and value pairs. MongoDB documents are similar to JSON objects. The values of fields may include other documents, arrays, and arrays of documents.</a:t>
            </a:r>
            <a:endParaRPr lang="en-IN" dirty="0"/>
          </a:p>
        </p:txBody>
      </p:sp>
      <p:sp>
        <p:nvSpPr>
          <p:cNvPr id="2" name="Rectangle 1"/>
          <p:cNvSpPr/>
          <p:nvPr/>
        </p:nvSpPr>
        <p:spPr>
          <a:xfrm>
            <a:off x="149188" y="1885890"/>
            <a:ext cx="4261103" cy="400110"/>
          </a:xfrm>
          <a:prstGeom prst="rect">
            <a:avLst/>
          </a:prstGeom>
        </p:spPr>
        <p:txBody>
          <a:bodyPr wrap="none">
            <a:spAutoFit/>
          </a:bodyPr>
          <a:lstStyle/>
          <a:p>
            <a:r>
              <a:rPr lang="en-US" sz="2000" dirty="0">
                <a:solidFill>
                  <a:srgbClr val="036883"/>
                </a:solidFill>
              </a:rPr>
              <a:t>Core MongoDB Operations (CRUD)</a:t>
            </a:r>
          </a:p>
        </p:txBody>
      </p:sp>
      <p:sp>
        <p:nvSpPr>
          <p:cNvPr id="4" name="Rectangle 3"/>
          <p:cNvSpPr/>
          <p:nvPr/>
        </p:nvSpPr>
        <p:spPr>
          <a:xfrm>
            <a:off x="166011" y="2430214"/>
            <a:ext cx="8811977" cy="646331"/>
          </a:xfrm>
          <a:prstGeom prst="rect">
            <a:avLst/>
          </a:prstGeom>
        </p:spPr>
        <p:txBody>
          <a:bodyPr wrap="square">
            <a:spAutoFit/>
          </a:bodyPr>
          <a:lstStyle/>
          <a:p>
            <a:r>
              <a:rPr lang="en-US" b="1" i="1" dirty="0">
                <a:solidFill>
                  <a:srgbClr val="036883"/>
                </a:solidFill>
              </a:rPr>
              <a:t>CRUD</a:t>
            </a:r>
            <a:r>
              <a:rPr lang="en-US" dirty="0"/>
              <a:t> stands for </a:t>
            </a:r>
            <a:r>
              <a:rPr lang="en-US" b="1" i="1" dirty="0"/>
              <a:t>create, read, update,</a:t>
            </a:r>
            <a:r>
              <a:rPr lang="en-US" dirty="0"/>
              <a:t> and </a:t>
            </a:r>
            <a:r>
              <a:rPr lang="en-US" b="1" i="1" dirty="0"/>
              <a:t>delete</a:t>
            </a:r>
            <a:r>
              <a:rPr lang="en-US" dirty="0"/>
              <a:t>, which are the four core database operations used in database driven application development.</a:t>
            </a:r>
          </a:p>
        </p:txBody>
      </p:sp>
      <p:pic>
        <p:nvPicPr>
          <p:cNvPr id="9" name="Picture 2">
            <a:extLst>
              <a:ext uri="{FF2B5EF4-FFF2-40B4-BE49-F238E27FC236}">
                <a16:creationId xmlns:a16="http://schemas.microsoft.com/office/drawing/2014/main" id="{7113933E-70FF-42C6-A6B8-A96A9374385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43607" y="3076545"/>
            <a:ext cx="7056784" cy="363896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3293676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214282" y="3782801"/>
            <a:ext cx="8715436" cy="1754326"/>
          </a:xfrm>
          <a:prstGeom prst="rect">
            <a:avLst/>
          </a:prstGeom>
          <a:solidFill>
            <a:schemeClr val="accent6">
              <a:lumMod val="20000"/>
              <a:lumOff val="80000"/>
            </a:schemeClr>
          </a:solidFill>
        </p:spPr>
        <p:txBody>
          <a:bodyPr wrap="square">
            <a:spAutoFit/>
          </a:bodyPr>
          <a:lstStyle/>
          <a:p>
            <a:r>
              <a:rPr lang="en-US" dirty="0"/>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42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db.getUsers()</a:t>
            </a:r>
          </a:p>
        </p:txBody>
      </p:sp>
      <p:sp>
        <p:nvSpPr>
          <p:cNvPr id="10" name="Rectangle 9"/>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49188" y="762000"/>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49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214282" y="2214554"/>
            <a:ext cx="8715436" cy="3416320"/>
          </a:xfrm>
          <a:prstGeom prst="rect">
            <a:avLst/>
          </a:prstGeom>
        </p:spPr>
        <p:txBody>
          <a:bodyPr wrap="square">
            <a:spAutoFit/>
          </a:bodyPr>
          <a:lstStyle/>
          <a:p>
            <a:r>
              <a:rPr lang="en-US" dirty="0">
                <a:solidFill>
                  <a:srgbClr val="FF8C00"/>
                </a:solidFill>
              </a:rPr>
              <a:t>db.createUser (</a:t>
            </a:r>
          </a:p>
          <a:p>
            <a:r>
              <a:rPr lang="en-US" dirty="0">
                <a:solidFill>
                  <a:srgbClr val="FF8C00"/>
                </a:solidFill>
              </a:rPr>
              <a:t>{</a:t>
            </a:r>
          </a:p>
          <a:p>
            <a:r>
              <a:rPr lang="en-US" dirty="0">
                <a:solidFill>
                  <a:srgbClr val="FF8C00"/>
                </a:solidFill>
              </a:rPr>
              <a:t>	user: "user01",</a:t>
            </a:r>
          </a:p>
          <a:p>
            <a:r>
              <a:rPr lang="en-US" dirty="0">
                <a:solidFill>
                  <a:srgbClr val="FF8C00"/>
                </a:solidFill>
              </a:rPr>
              <a:t>	pwd: "user01",</a:t>
            </a:r>
          </a:p>
          <a:p>
            <a:r>
              <a:rPr lang="en-US" dirty="0">
                <a:solidFill>
                  <a:srgbClr val="FF8C00"/>
                </a:solidFill>
              </a:rPr>
              <a:t>	roles:[{role: "userAdmin" , db: "db1"},</a:t>
            </a:r>
          </a:p>
          <a:p>
            <a:r>
              <a:rPr lang="en-US" dirty="0">
                <a:solidFill>
                  <a:srgbClr val="FF8C00"/>
                </a:solidFill>
              </a:rPr>
              <a:t>    	          {role: "readWrite", db: "db1"}],</a:t>
            </a:r>
          </a:p>
          <a:p>
            <a:r>
              <a:rPr lang="en-US" dirty="0">
                <a:solidFill>
                  <a:srgbClr val="FF8C00"/>
                </a:solidFill>
              </a:rPr>
              <a:t>	authenticationRestrictions: [ {</a:t>
            </a:r>
          </a:p>
          <a:p>
            <a:r>
              <a:rPr lang="en-US" dirty="0">
                <a:solidFill>
                  <a:srgbClr val="FF8C00"/>
                </a:solidFill>
              </a:rPr>
              <a:t>        	clientSource: [ "192.168.100.26", "192.168.100.20", "192.168.100.120",      </a:t>
            </a:r>
          </a:p>
          <a:p>
            <a:r>
              <a:rPr lang="en-US">
                <a:solidFill>
                  <a:srgbClr val="FF8C00"/>
                </a:solidFill>
              </a:rPr>
              <a:t>                                    </a:t>
            </a:r>
            <a:r>
              <a:rPr lang="en-US" dirty="0">
                <a:solidFill>
                  <a:srgbClr val="FF8C00"/>
                </a:solidFill>
              </a:rPr>
              <a:t>"192.168.100.83"],</a:t>
            </a:r>
          </a:p>
          <a:p>
            <a:r>
              <a:rPr lang="en-US" dirty="0">
                <a:solidFill>
                  <a:srgbClr val="FF8C00"/>
                </a:solidFill>
              </a:rPr>
              <a:t>	        serverAddress: ["192.168.100.20"]</a:t>
            </a:r>
          </a:p>
          <a:p>
            <a:r>
              <a:rPr lang="en-US" dirty="0">
                <a:solidFill>
                  <a:srgbClr val="FF8C00"/>
                </a:solidFill>
              </a:rPr>
              <a:t>     }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49188" y="1273718"/>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49188" y="188119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285720" y="2428868"/>
            <a:ext cx="6572296" cy="1477328"/>
          </a:xfrm>
          <a:prstGeom prst="rect">
            <a:avLst/>
          </a:prstGeom>
        </p:spPr>
        <p:txBody>
          <a:bodyPr wrap="square">
            <a:spAutoFit/>
          </a:bodyPr>
          <a:lstStyle/>
          <a:p>
            <a:r>
              <a:rPr lang="en-US" dirty="0">
                <a:solidFill>
                  <a:srgbClr val="FF8C00"/>
                </a:solidFill>
              </a:rPr>
              <a:t>db.grantRolesToUser(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
        <p:nvSpPr>
          <p:cNvPr id="8" name="Rectangle 7"/>
          <p:cNvSpPr/>
          <p:nvPr/>
        </p:nvSpPr>
        <p:spPr>
          <a:xfrm>
            <a:off x="301588" y="421481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438120" y="4737754"/>
            <a:ext cx="6572296" cy="1477328"/>
          </a:xfrm>
          <a:prstGeom prst="rect">
            <a:avLst/>
          </a:prstGeom>
        </p:spPr>
        <p:txBody>
          <a:bodyPr wrap="square">
            <a:spAutoFit/>
          </a:bodyPr>
          <a:lstStyle/>
          <a:p>
            <a:r>
              <a:rPr lang="en-US" dirty="0">
                <a:solidFill>
                  <a:srgbClr val="FF8C00"/>
                </a:solidFill>
              </a:rPr>
              <a:t>db.revokeRolesFromUser( "user01",</a:t>
            </a:r>
          </a:p>
          <a:p>
            <a:r>
              <a:rPr lang="en-US" dirty="0">
                <a:solidFill>
                  <a:srgbClr val="FF8C00"/>
                </a:solidFill>
              </a:rPr>
              <a:t>    [</a:t>
            </a:r>
          </a:p>
          <a:p>
            <a:r>
              <a:rPr lang="en-US" dirty="0">
                <a:solidFill>
                  <a:srgbClr val="FF8C00"/>
                </a:solidFill>
              </a:rPr>
              <a:t>      { role: "read", db: "db1" }</a:t>
            </a:r>
          </a:p>
          <a:p>
            <a:r>
              <a:rPr lang="en-US" dirty="0">
                <a:solidFill>
                  <a:srgbClr val="FF8C00"/>
                </a:solidFill>
              </a:rPr>
              <a:t>    ]</a:t>
            </a:r>
          </a:p>
          <a:p>
            <a:r>
              <a:rPr lang="en-US" dirty="0">
                <a:solidFill>
                  <a:srgbClr val="FF8C00"/>
                </a:solidFill>
              </a:rPr>
              <a:t>)</a:t>
            </a:r>
          </a:p>
        </p:txBody>
      </p:sp>
    </p:spTree>
    <p:extLst>
      <p:ext uri="{BB962C8B-B14F-4D97-AF65-F5344CB8AC3E}">
        <p14:creationId xmlns:p14="http://schemas.microsoft.com/office/powerpoint/2010/main" val="3090784624"/>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49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49188" y="1593069"/>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49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49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42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42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42844" y="1997981"/>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db.dropUser("user01")</a:t>
            </a:r>
          </a:p>
        </p:txBody>
      </p:sp>
      <p:sp>
        <p:nvSpPr>
          <p:cNvPr id="11" name="Rectangle 10"/>
          <p:cNvSpPr/>
          <p:nvPr/>
        </p:nvSpPr>
        <p:spPr>
          <a:xfrm>
            <a:off x="142844" y="4214818"/>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db.dropAllUser()</a:t>
            </a:r>
          </a:p>
        </p:txBody>
      </p:sp>
    </p:spTree>
    <p:extLst>
      <p:ext uri="{BB962C8B-B14F-4D97-AF65-F5344CB8AC3E}">
        <p14:creationId xmlns:p14="http://schemas.microsoft.com/office/powerpoint/2010/main" val="309078462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stores data as BSON documents. BSON is a binary representation of JSON documents.</a:t>
            </a:r>
            <a:endParaRPr lang="en-IN" dirty="0"/>
          </a:p>
        </p:txBody>
      </p:sp>
      <p:sp>
        <p:nvSpPr>
          <p:cNvPr id="3" name="Rectangle 2"/>
          <p:cNvSpPr/>
          <p:nvPr/>
        </p:nvSpPr>
        <p:spPr>
          <a:xfrm>
            <a:off x="149188" y="1639669"/>
            <a:ext cx="8845624" cy="646331"/>
          </a:xfrm>
          <a:prstGeom prst="rect">
            <a:avLst/>
          </a:prstGeom>
        </p:spPr>
        <p:txBody>
          <a:bodyPr wrap="square">
            <a:spAutoFit/>
          </a:bodyPr>
          <a:lstStyle/>
          <a:p>
            <a:r>
              <a:rPr lang="en-US" b="1" i="1" dirty="0">
                <a:solidFill>
                  <a:srgbClr val="036883"/>
                </a:solidFill>
              </a:rPr>
              <a:t>JSON</a:t>
            </a:r>
            <a:r>
              <a:rPr lang="en-US" dirty="0"/>
              <a:t> (JavaScript Object Notation) is a lightweight data-interchange format. It is easy for humans to read and write.</a:t>
            </a:r>
          </a:p>
        </p:txBody>
      </p:sp>
      <p:pic>
        <p:nvPicPr>
          <p:cNvPr id="4" name="Picture 3"/>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49188" y="2514600"/>
            <a:ext cx="6403492" cy="3581400"/>
          </a:xfrm>
          <a:prstGeom prst="rect">
            <a:avLst/>
          </a:prstGeom>
        </p:spPr>
      </p:pic>
    </p:spTree>
    <p:extLst>
      <p:ext uri="{BB962C8B-B14F-4D97-AF65-F5344CB8AC3E}">
        <p14:creationId xmlns:p14="http://schemas.microsoft.com/office/powerpoint/2010/main" val="709581757"/>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45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990600"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304800" y="3700361"/>
            <a:ext cx="4648200" cy="2471839"/>
          </a:xfrm>
          <a:prstGeom prst="rect">
            <a:avLst/>
          </a:prstGeom>
        </p:spPr>
      </p:pic>
      <p:sp>
        <p:nvSpPr>
          <p:cNvPr id="6" name="Rectangle 5"/>
          <p:cNvSpPr/>
          <p:nvPr/>
        </p:nvSpPr>
        <p:spPr>
          <a:xfrm>
            <a:off x="145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533400" y="1250647"/>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214282" y="857232"/>
            <a:ext cx="8763866" cy="3170099"/>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94781" y="1981200"/>
            <a:ext cx="2925838" cy="4495800"/>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52400" y="150674"/>
            <a:ext cx="8839200" cy="1754326"/>
          </a:xfrm>
          <a:prstGeom prst="rect">
            <a:avLst/>
          </a:prstGeom>
        </p:spPr>
        <p:txBody>
          <a:bodyPr wrap="square">
            <a:spAutoFit/>
          </a:bodyPr>
          <a:lstStyle/>
          <a:p>
            <a:pPr algn="ctr"/>
            <a:r>
              <a:rPr lang="en-US" sz="3600" dirty="0">
                <a:solidFill>
                  <a:srgbClr val="DEB887"/>
                </a:solidFill>
                <a:latin typeface="Segoe Print" panose="02000600000000000000" pitchFamily="2" charset="0"/>
              </a:rPr>
              <a:t>"If someone is strong enough to bring you down, show them you are strong enough to get up."</a:t>
            </a:r>
            <a:endParaRPr lang="en-IN" sz="3600" dirty="0">
              <a:solidFill>
                <a:srgbClr val="DEB887"/>
              </a:solidFill>
              <a:latin typeface="Segoe Print" panose="02000600000000000000" pitchFamily="2" charset="0"/>
            </a:endParaRPr>
          </a:p>
        </p:txBody>
      </p:sp>
    </p:spTree>
    <p:extLst>
      <p:ext uri="{BB962C8B-B14F-4D97-AF65-F5344CB8AC3E}">
        <p14:creationId xmlns:p14="http://schemas.microsoft.com/office/powerpoint/2010/main" val="1148130326"/>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52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Tree>
    <p:extLst>
      <p:ext uri="{BB962C8B-B14F-4D97-AF65-F5344CB8AC3E}">
        <p14:creationId xmlns:p14="http://schemas.microsoft.com/office/powerpoint/2010/main" val="140759511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214282" y="785794"/>
            <a:ext cx="8715436" cy="5357850"/>
            <a:chOff x="0" y="642918"/>
            <a:chExt cx="9144000" cy="5357850"/>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168727" cy="5357850"/>
            </a:xfrm>
            <a:prstGeom prst="rect">
              <a:avLst/>
            </a:prstGeom>
            <a:noFill/>
            <a:ln w="9525">
              <a:noFill/>
              <a:miter lim="800000"/>
              <a:headEnd/>
              <a:tailEnd/>
            </a:ln>
            <a:effectLst/>
          </p:spPr>
        </p:pic>
      </p:grpSp>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285719" y="785794"/>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49188" y="762000"/>
            <a:ext cx="8845624" cy="923330"/>
          </a:xfrm>
          <a:prstGeom prst="rect">
            <a:avLst/>
          </a:prstGeom>
        </p:spPr>
        <p:txBody>
          <a:bodyPr wrap="square">
            <a:spAutoFit/>
          </a:bodyPr>
          <a:lstStyle/>
          <a:p>
            <a:r>
              <a:rPr lang="en-US" dirty="0"/>
              <a:t>MongoDB documents are composed of </a:t>
            </a:r>
            <a:r>
              <a:rPr lang="en-US" b="1" i="1" dirty="0">
                <a:solidFill>
                  <a:srgbClr val="036883"/>
                </a:solidFill>
              </a:rPr>
              <a:t>field-and-value</a:t>
            </a:r>
            <a:r>
              <a:rPr lang="en-US" dirty="0"/>
              <a:t> pairs. The value of a field can be any of the BSON data types, including other documents, arrays, and arrays of documents.</a:t>
            </a:r>
            <a:endParaRPr lang="en-IN" dirty="0"/>
          </a:p>
        </p:txBody>
      </p:sp>
      <p:sp>
        <p:nvSpPr>
          <p:cNvPr id="2" name="Rectangle 1"/>
          <p:cNvSpPr/>
          <p:nvPr/>
        </p:nvSpPr>
        <p:spPr>
          <a:xfrm>
            <a:off x="149188" y="1875420"/>
            <a:ext cx="8845624" cy="646331"/>
          </a:xfrm>
          <a:prstGeom prst="rect">
            <a:avLst/>
          </a:prstGeom>
        </p:spPr>
        <p:txBody>
          <a:bodyPr wrap="square">
            <a:spAutoFit/>
          </a:bodyPr>
          <a:lstStyle/>
          <a:p>
            <a:r>
              <a:rPr lang="en-US" dirty="0"/>
              <a:t>The </a:t>
            </a:r>
            <a:r>
              <a:rPr lang="en-US" b="1" i="1" dirty="0">
                <a:solidFill>
                  <a:srgbClr val="036883"/>
                </a:solidFill>
              </a:rPr>
              <a:t>field name</a:t>
            </a:r>
            <a:r>
              <a:rPr lang="en-US" b="1" i="1" dirty="0"/>
              <a:t> </a:t>
            </a:r>
            <a:r>
              <a:rPr lang="en-US" b="1" i="1" dirty="0">
                <a:solidFill>
                  <a:srgbClr val="C00000"/>
                </a:solidFill>
              </a:rPr>
              <a:t>_id</a:t>
            </a:r>
            <a:r>
              <a:rPr lang="en-US" i="1" dirty="0">
                <a:solidFill>
                  <a:srgbClr val="C00000"/>
                </a:solidFill>
              </a:rPr>
              <a:t> </a:t>
            </a:r>
            <a:r>
              <a:rPr lang="en-US" dirty="0"/>
              <a:t>is reserved for use as a primary key; its value must be unique in the collection, is immutable, and may be of any type other than an array.</a:t>
            </a:r>
          </a:p>
        </p:txBody>
      </p:sp>
      <p:sp>
        <p:nvSpPr>
          <p:cNvPr id="3" name="Rectangle 2"/>
          <p:cNvSpPr/>
          <p:nvPr/>
        </p:nvSpPr>
        <p:spPr>
          <a:xfrm>
            <a:off x="184814" y="2971800"/>
            <a:ext cx="2464136" cy="2031325"/>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a:t>
            </a:r>
          </a:p>
          <a:p>
            <a:r>
              <a:rPr lang="en-US" dirty="0">
                <a:solidFill>
                  <a:srgbClr val="049DC8"/>
                </a:solidFill>
                <a:latin typeface="Consolas" panose="020B0609020204030204" pitchFamily="49" charset="0"/>
                <a:cs typeface="Calibri" panose="020F0502020204030204" pitchFamily="34" charset="0"/>
              </a:rPr>
              <a:t>   field1: value1,</a:t>
            </a:r>
          </a:p>
          <a:p>
            <a:r>
              <a:rPr lang="en-US" dirty="0">
                <a:solidFill>
                  <a:srgbClr val="049DC8"/>
                </a:solidFill>
                <a:latin typeface="Consolas" panose="020B0609020204030204" pitchFamily="49" charset="0"/>
                <a:cs typeface="Calibri" panose="020F0502020204030204" pitchFamily="34" charset="0"/>
              </a:rPr>
              <a:t>   field2: value2,</a:t>
            </a:r>
          </a:p>
          <a:p>
            <a:r>
              <a:rPr lang="en-US" dirty="0">
                <a:solidFill>
                  <a:srgbClr val="049DC8"/>
                </a:solidFill>
                <a:latin typeface="Consolas" panose="020B0609020204030204" pitchFamily="49" charset="0"/>
                <a:cs typeface="Calibri" panose="020F0502020204030204" pitchFamily="34" charset="0"/>
              </a:rPr>
              <a:t>   field3: value3,</a:t>
            </a:r>
          </a:p>
          <a:p>
            <a:r>
              <a:rPr lang="en-US" dirty="0">
                <a:solidFill>
                  <a:srgbClr val="049DC8"/>
                </a:solidFill>
                <a:latin typeface="Consolas" panose="020B0609020204030204" pitchFamily="49" charset="0"/>
                <a:cs typeface="Calibri" panose="020F0502020204030204" pitchFamily="34" charset="0"/>
              </a:rPr>
              <a:t>   ...</a:t>
            </a:r>
          </a:p>
          <a:p>
            <a:r>
              <a:rPr lang="en-US" dirty="0">
                <a:solidFill>
                  <a:srgbClr val="049DC8"/>
                </a:solidFill>
                <a:latin typeface="Consolas" panose="020B0609020204030204" pitchFamily="49" charset="0"/>
                <a:cs typeface="Calibri" panose="020F0502020204030204" pitchFamily="34" charset="0"/>
              </a:rPr>
              <a:t>   fieldN: valueN</a:t>
            </a:r>
          </a:p>
          <a:p>
            <a:r>
              <a:rPr lang="en-US" dirty="0">
                <a:solidFill>
                  <a:srgbClr val="049DC8"/>
                </a:solidFill>
                <a:latin typeface="Consolas" panose="020B0609020204030204" pitchFamily="49" charset="0"/>
                <a:cs typeface="Calibri" panose="020F0502020204030204" pitchFamily="34" charset="0"/>
              </a:rPr>
              <a:t>}</a:t>
            </a:r>
          </a:p>
        </p:txBody>
      </p:sp>
      <p:sp>
        <p:nvSpPr>
          <p:cNvPr id="4" name="Rectangle 3"/>
          <p:cNvSpPr/>
          <p:nvPr/>
        </p:nvSpPr>
        <p:spPr>
          <a:xfrm>
            <a:off x="3962400" y="2713820"/>
            <a:ext cx="5032412" cy="707886"/>
          </a:xfrm>
          <a:prstGeom prst="rect">
            <a:avLst/>
          </a:prstGeom>
        </p:spPr>
        <p:txBody>
          <a:bodyPr wrap="square">
            <a:spAutoFit/>
          </a:bodyPr>
          <a:lstStyle/>
          <a:p>
            <a:r>
              <a:rPr lang="en-US" sz="2000" dirty="0">
                <a:solidFill>
                  <a:srgbClr val="036883"/>
                </a:solidFill>
              </a:rPr>
              <a:t>The primary key </a:t>
            </a:r>
            <a:r>
              <a:rPr lang="en-US" sz="2000" i="1" dirty="0">
                <a:solidFill>
                  <a:srgbClr val="036883"/>
                </a:solidFill>
              </a:rPr>
              <a:t>_id </a:t>
            </a:r>
            <a:r>
              <a:rPr lang="en-US" sz="2000" dirty="0">
                <a:solidFill>
                  <a:srgbClr val="036883"/>
                </a:solidFill>
              </a:rPr>
              <a:t>is automatically added if </a:t>
            </a:r>
            <a:r>
              <a:rPr lang="en-US" sz="2000" i="1" dirty="0">
                <a:solidFill>
                  <a:srgbClr val="036883"/>
                </a:solidFill>
              </a:rPr>
              <a:t>_id</a:t>
            </a:r>
            <a:r>
              <a:rPr lang="en-US" sz="2000" dirty="0">
                <a:solidFill>
                  <a:srgbClr val="036883"/>
                </a:solidFill>
              </a:rPr>
              <a:t> field is not specified.</a:t>
            </a:r>
          </a:p>
        </p:txBody>
      </p:sp>
    </p:spTree>
    <p:extLst>
      <p:ext uri="{BB962C8B-B14F-4D97-AF65-F5344CB8AC3E}">
        <p14:creationId xmlns:p14="http://schemas.microsoft.com/office/powerpoint/2010/main" val="34381167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304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kumimoji="0" lang="en-US" sz="3600" b="1" i="1" u="none" strike="noStrike" kern="1200" cap="none" spc="0" normalizeH="0" baseline="0" noProof="0" dirty="0">
              <a:ln>
                <a:noFill/>
              </a:ln>
              <a:solidFill>
                <a:schemeClr val="bg1"/>
              </a:solidFill>
              <a:effectLst/>
              <a:uLnTx/>
              <a:uFillTx/>
              <a:latin typeface="Arial" pitchFamily="34" charset="0"/>
              <a:cs typeface="Arial" pitchFamily="34" charset="0"/>
            </a:endParaRPr>
          </a:p>
        </p:txBody>
      </p:sp>
      <p:sp>
        <p:nvSpPr>
          <p:cNvPr id="3" name="Title 1"/>
          <p:cNvSpPr txBox="1">
            <a:spLocks/>
          </p:cNvSpPr>
          <p:nvPr/>
        </p:nvSpPr>
        <p:spPr>
          <a:xfrm>
            <a:off x="304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kumimoji="0" lang="en-US" sz="6600" b="1" i="1" u="none" strike="noStrike" kern="1200" cap="none" spc="0" normalizeH="0" baseline="0" noProof="0" dirty="0">
              <a:ln>
                <a:noFill/>
              </a:ln>
              <a:effectLst/>
              <a:uLnTx/>
              <a:uFillTx/>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419100" y="2861953"/>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2173117377"/>
              </p:ext>
            </p:extLst>
          </p:nvPr>
        </p:nvGraphicFramePr>
        <p:xfrm>
          <a:off x="228600" y="335280"/>
          <a:ext cx="8763000" cy="11125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dirty="0"/>
                    </a:p>
                  </a:txBody>
                  <a:tcPr/>
                </a:tc>
                <a:tc>
                  <a:txBody>
                    <a:bodyPr/>
                    <a:lstStyle/>
                    <a:p>
                      <a:pPr algn="ctr"/>
                      <a:r>
                        <a:rPr lang="en-US" sz="1800" dirty="0">
                          <a:solidFill>
                            <a:srgbClr val="C00000"/>
                          </a:solidFill>
                        </a:rPr>
                        <a:t>MongoDB</a:t>
                      </a:r>
                    </a:p>
                  </a:txBody>
                  <a:tcPr anchor="ctr"/>
                </a:tc>
                <a:tc>
                  <a:txBody>
                    <a:bodyPr/>
                    <a:lstStyle/>
                    <a:p>
                      <a:pPr algn="ctr"/>
                      <a:r>
                        <a:rPr lang="en-US" sz="1800" dirty="0">
                          <a:solidFill>
                            <a:srgbClr val="C00000"/>
                          </a:solidFill>
                        </a:rPr>
                        <a:t>Redis</a:t>
                      </a:r>
                    </a:p>
                  </a:txBody>
                  <a:tcPr anchor="ctr"/>
                </a:tc>
                <a:tc>
                  <a:txBody>
                    <a:bodyPr/>
                    <a:lstStyle/>
                    <a:p>
                      <a:pPr algn="ctr"/>
                      <a:r>
                        <a:rPr lang="en-US" sz="1800" dirty="0">
                          <a:solidFill>
                            <a:srgbClr val="C00000"/>
                          </a:solidFill>
                        </a:rPr>
                        <a:t>MySQL</a:t>
                      </a:r>
                    </a:p>
                  </a:txBody>
                  <a:tcPr anchor="ctr"/>
                </a:tc>
                <a:tc>
                  <a:txBody>
                    <a:bodyPr/>
                    <a:lstStyle/>
                    <a:p>
                      <a:pPr algn="ctr"/>
                      <a:r>
                        <a:rPr lang="en-US" sz="18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Server</a:t>
                      </a:r>
                    </a:p>
                  </a:txBody>
                  <a:tcPr/>
                </a:tc>
                <a:tc>
                  <a:txBody>
                    <a:bodyPr/>
                    <a:lstStyle/>
                    <a:p>
                      <a:pPr algn="ctr"/>
                      <a:r>
                        <a:rPr lang="en-US" sz="1800" dirty="0">
                          <a:solidFill>
                            <a:srgbClr val="FF5A36"/>
                          </a:solidFill>
                        </a:rPr>
                        <a:t>mongod</a:t>
                      </a:r>
                    </a:p>
                  </a:txBody>
                  <a:tcPr anchor="ctr"/>
                </a:tc>
                <a:tc>
                  <a:txBody>
                    <a:bodyPr/>
                    <a:lstStyle/>
                    <a:p>
                      <a:pPr algn="ctr"/>
                      <a:r>
                        <a:rPr lang="en-US" sz="1800" dirty="0">
                          <a:solidFill>
                            <a:srgbClr val="FF5A36"/>
                          </a:solidFill>
                        </a:rPr>
                        <a:t>redis-server</a:t>
                      </a:r>
                    </a:p>
                  </a:txBody>
                  <a:tcPr anchor="ctr"/>
                </a:tc>
                <a:tc>
                  <a:txBody>
                    <a:bodyPr/>
                    <a:lstStyle/>
                    <a:p>
                      <a:pPr algn="ctr"/>
                      <a:r>
                        <a:rPr lang="en-US" sz="1800" dirty="0">
                          <a:solidFill>
                            <a:srgbClr val="FF5A36"/>
                          </a:solidFill>
                        </a:rPr>
                        <a:t>mysqld</a:t>
                      </a:r>
                    </a:p>
                  </a:txBody>
                  <a:tcPr anchor="ctr"/>
                </a:tc>
                <a:tc>
                  <a:txBody>
                    <a:bodyPr/>
                    <a:lstStyle/>
                    <a:p>
                      <a:pPr algn="ctr"/>
                      <a:r>
                        <a:rPr lang="en-US" sz="18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800" dirty="0"/>
                        <a:t>Database Client</a:t>
                      </a:r>
                    </a:p>
                  </a:txBody>
                  <a:tcPr/>
                </a:tc>
                <a:tc>
                  <a:txBody>
                    <a:bodyPr/>
                    <a:lstStyle/>
                    <a:p>
                      <a:pPr algn="ctr"/>
                      <a:r>
                        <a:rPr lang="en-US" sz="1800" dirty="0">
                          <a:solidFill>
                            <a:srgbClr val="FF5A36"/>
                          </a:solidFill>
                        </a:rPr>
                        <a:t>mongo</a:t>
                      </a:r>
                    </a:p>
                  </a:txBody>
                  <a:tcPr anchor="ctr"/>
                </a:tc>
                <a:tc>
                  <a:txBody>
                    <a:bodyPr/>
                    <a:lstStyle/>
                    <a:p>
                      <a:pPr algn="ctr"/>
                      <a:r>
                        <a:rPr lang="en-US" sz="1800" dirty="0">
                          <a:solidFill>
                            <a:srgbClr val="FF5A36"/>
                          </a:solidFill>
                        </a:rPr>
                        <a:t>redis-cli</a:t>
                      </a:r>
                    </a:p>
                  </a:txBody>
                  <a:tcPr anchor="ctr"/>
                </a:tc>
                <a:tc>
                  <a:txBody>
                    <a:bodyPr/>
                    <a:lstStyle/>
                    <a:p>
                      <a:pPr algn="ctr"/>
                      <a:r>
                        <a:rPr lang="en-US" sz="1800" dirty="0">
                          <a:solidFill>
                            <a:srgbClr val="FF5A36"/>
                          </a:solidFill>
                        </a:rPr>
                        <a:t>mysql</a:t>
                      </a:r>
                    </a:p>
                  </a:txBody>
                  <a:tcPr anchor="ctr"/>
                </a:tc>
                <a:tc>
                  <a:txBody>
                    <a:bodyPr/>
                    <a:lstStyle/>
                    <a:p>
                      <a:pPr algn="ctr"/>
                      <a:r>
                        <a:rPr lang="en-US" sz="18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149188" y="762000"/>
            <a:ext cx="8845624" cy="400110"/>
          </a:xfrm>
          <a:prstGeom prst="rect">
            <a:avLst/>
          </a:prstGeom>
        </p:spPr>
        <p:txBody>
          <a:bodyPr wrap="square">
            <a:spAutoFit/>
          </a:bodyPr>
          <a:lstStyle/>
          <a:p>
            <a:r>
              <a:rPr lang="en-US" dirty="0"/>
              <a:t>To start </a:t>
            </a:r>
            <a:r>
              <a:rPr lang="en-US" dirty="0">
                <a:solidFill>
                  <a:srgbClr val="FF5A36"/>
                </a:solidFill>
              </a:rPr>
              <a:t>MongoDB server</a:t>
            </a:r>
            <a:r>
              <a:rPr lang="en-US" dirty="0"/>
              <a:t>, execute </a:t>
            </a:r>
            <a:r>
              <a:rPr lang="en-US" sz="2000" b="1" dirty="0">
                <a:solidFill>
                  <a:srgbClr val="C00000"/>
                </a:solidFill>
              </a:rPr>
              <a:t>mongod.exe</a:t>
            </a:r>
            <a:r>
              <a:rPr lang="en-US" dirty="0">
                <a:solidFill>
                  <a:srgbClr val="036883"/>
                </a:solidFill>
              </a:rPr>
              <a:t>.</a:t>
            </a:r>
            <a:endParaRPr lang="en-IN" dirty="0">
              <a:solidFill>
                <a:srgbClr val="036883"/>
              </a:solidFill>
            </a:endParaRPr>
          </a:p>
        </p:txBody>
      </p:sp>
      <p:sp>
        <p:nvSpPr>
          <p:cNvPr id="4" name="Rectangle 3"/>
          <p:cNvSpPr/>
          <p:nvPr/>
        </p:nvSpPr>
        <p:spPr>
          <a:xfrm>
            <a:off x="188894" y="3200400"/>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--bind_ip_all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stp10 --journal</a:t>
            </a:r>
          </a:p>
          <a:p>
            <a:r>
              <a:rPr lang="en-US" sz="2200" dirty="0">
                <a:solidFill>
                  <a:srgbClr val="C00000"/>
                </a:solidFill>
                <a:latin typeface="Calibri" panose="020F0502020204030204" pitchFamily="34" charset="0"/>
                <a:cs typeface="Calibri" panose="020F0502020204030204" pitchFamily="34" charset="0"/>
              </a:rPr>
              <a:t>mongod</a:t>
            </a:r>
            <a:r>
              <a:rPr lang="en-US" sz="2200" dirty="0">
                <a:solidFill>
                  <a:srgbClr val="049DC8"/>
                </a:solidFill>
                <a:latin typeface="Calibri" panose="020F0502020204030204" pitchFamily="34" charset="0"/>
                <a:cs typeface="Calibri" panose="020F0502020204030204" pitchFamily="34" charset="0"/>
              </a:rPr>
              <a:t> --dbpath "c:\database" --bind_ip 192.168.100.20 --journal</a:t>
            </a:r>
          </a:p>
        </p:txBody>
      </p:sp>
      <p:sp>
        <p:nvSpPr>
          <p:cNvPr id="5" name="Rectangle 4"/>
          <p:cNvSpPr/>
          <p:nvPr/>
        </p:nvSpPr>
        <p:spPr>
          <a:xfrm>
            <a:off x="146219" y="1219200"/>
            <a:ext cx="8155006" cy="1446550"/>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8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146219" y="4669006"/>
            <a:ext cx="8845624" cy="400110"/>
          </a:xfrm>
          <a:prstGeom prst="rect">
            <a:avLst/>
          </a:prstGeom>
        </p:spPr>
        <p:txBody>
          <a:bodyPr wrap="square">
            <a:spAutoFit/>
          </a:bodyPr>
          <a:lstStyle/>
          <a:p>
            <a:r>
              <a:rPr lang="en-US" dirty="0"/>
              <a:t>To start </a:t>
            </a:r>
            <a:r>
              <a:rPr lang="en-US" dirty="0">
                <a:solidFill>
                  <a:srgbClr val="FF5A36"/>
                </a:solidFill>
              </a:rPr>
              <a:t>MongoDB client</a:t>
            </a:r>
            <a:r>
              <a:rPr lang="en-US" dirty="0"/>
              <a:t>, execute </a:t>
            </a:r>
            <a:r>
              <a:rPr lang="en-US" sz="2000" b="1" dirty="0">
                <a:solidFill>
                  <a:srgbClr val="C00000"/>
                </a:solidFill>
              </a:rPr>
              <a:t>mongo.exe</a:t>
            </a:r>
            <a:r>
              <a:rPr lang="en-US" dirty="0">
                <a:solidFill>
                  <a:srgbClr val="036883"/>
                </a:solidFill>
              </a:rPr>
              <a:t>.</a:t>
            </a:r>
            <a:endParaRPr lang="en-IN" dirty="0">
              <a:solidFill>
                <a:srgbClr val="036883"/>
              </a:solidFill>
            </a:endParaRPr>
          </a:p>
        </p:txBody>
      </p:sp>
      <p:cxnSp>
        <p:nvCxnSpPr>
          <p:cNvPr id="10" name="Straight Connector 9"/>
          <p:cNvCxnSpPr/>
          <p:nvPr/>
        </p:nvCxnSpPr>
        <p:spPr>
          <a:xfrm>
            <a:off x="146219" y="4502974"/>
            <a:ext cx="8848593"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188894" y="5097959"/>
            <a:ext cx="8766212" cy="1107996"/>
          </a:xfrm>
          <a:prstGeom prst="rect">
            <a:avLst/>
          </a:prstGeom>
        </p:spPr>
        <p:txBody>
          <a:bodyPr wrap="square">
            <a:spAutoFit/>
          </a:bodyPr>
          <a:lstStyle/>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"192.168.100.20:27017/db1"</a:t>
            </a: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a:t>
            </a:r>
            <a:r>
              <a:rPr lang="en-US" sz="2200">
                <a:solidFill>
                  <a:srgbClr val="049DC8"/>
                </a:solidFill>
                <a:latin typeface="Calibri" panose="020F0502020204030204" pitchFamily="34" charset="0"/>
                <a:cs typeface="Calibri" panose="020F0502020204030204" pitchFamily="34" charset="0"/>
              </a:rPr>
              <a:t>"27017"</a:t>
            </a:r>
            <a:endParaRPr lang="en-US" sz="2200" dirty="0">
              <a:solidFill>
                <a:srgbClr val="049DC8"/>
              </a:solidFill>
              <a:latin typeface="Calibri" panose="020F0502020204030204" pitchFamily="34" charset="0"/>
              <a:cs typeface="Calibri" panose="020F0502020204030204" pitchFamily="34" charset="0"/>
            </a:endParaRPr>
          </a:p>
          <a:p>
            <a:r>
              <a:rPr lang="en-US" sz="2200" dirty="0">
                <a:solidFill>
                  <a:srgbClr val="C00000"/>
                </a:solidFill>
                <a:latin typeface="Calibri" panose="020F0502020204030204" pitchFamily="34" charset="0"/>
                <a:cs typeface="Calibri" panose="020F0502020204030204" pitchFamily="34" charset="0"/>
              </a:rPr>
              <a:t>mongo</a:t>
            </a:r>
            <a:r>
              <a:rPr lang="en-US" sz="2200" dirty="0">
                <a:solidFill>
                  <a:srgbClr val="049DC8"/>
                </a:solidFill>
                <a:latin typeface="Calibri" panose="020F0502020204030204" pitchFamily="34" charset="0"/>
                <a:cs typeface="Calibri" panose="020F0502020204030204" pitchFamily="34" charset="0"/>
              </a:rPr>
              <a:t> --host "192.168.100.20" --port "27017" primaryDB</a:t>
            </a:r>
          </a:p>
        </p:txBody>
      </p:sp>
      <p:sp>
        <p:nvSpPr>
          <p:cNvPr id="2" name="Rectangle 1"/>
          <p:cNvSpPr/>
          <p:nvPr/>
        </p:nvSpPr>
        <p:spPr>
          <a:xfrm>
            <a:off x="202749" y="2743200"/>
            <a:ext cx="462498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--bind_ip &lt;hostnames | ipaddresses&gt;</a:t>
            </a:r>
          </a:p>
        </p:txBody>
      </p:sp>
    </p:spTree>
    <p:extLst>
      <p:ext uri="{BB962C8B-B14F-4D97-AF65-F5344CB8AC3E}">
        <p14:creationId xmlns:p14="http://schemas.microsoft.com/office/powerpoint/2010/main" val="356166670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182713" y="152400"/>
            <a:ext cx="8808887" cy="2800767"/>
          </a:xfrm>
          <a:prstGeom prst="rect">
            <a:avLst/>
          </a:prstGeom>
        </p:spPr>
        <p:txBody>
          <a:bodyPr wrap="square">
            <a:spAutoFit/>
          </a:bodyPr>
          <a:lstStyle/>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db.version()		</a:t>
            </a:r>
            <a:r>
              <a:rPr lang="en-US" sz="2200" dirty="0">
                <a:solidFill>
                  <a:srgbClr val="00B050"/>
                </a:solidFill>
                <a:latin typeface="Calibri" panose="020F0502020204030204" pitchFamily="34" charset="0"/>
                <a:cs typeface="Calibri" panose="020F0502020204030204" pitchFamily="34" charset="0"/>
              </a:rPr>
              <a:t>// version number</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db.getMongo(); 	</a:t>
            </a:r>
            <a:r>
              <a:rPr lang="en-US" sz="2200" dirty="0">
                <a:solidFill>
                  <a:srgbClr val="00B050"/>
                </a:solidFill>
                <a:latin typeface="Calibri" panose="020F0502020204030204" pitchFamily="34" charset="0"/>
                <a:cs typeface="Calibri" panose="020F0502020204030204" pitchFamily="34" charset="0"/>
              </a:rPr>
              <a:t>// connection to 192.168.100.20:27017</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db.hostInfo()            </a:t>
            </a:r>
            <a:r>
              <a:rPr lang="en-US" sz="2200" dirty="0">
                <a:solidFill>
                  <a:srgbClr val="00B050"/>
                </a:solidFill>
                <a:latin typeface="Calibri" panose="020F0502020204030204" pitchFamily="34" charset="0"/>
                <a:cs typeface="Calibri" panose="020F0502020204030204" pitchFamily="34" charset="0"/>
              </a:rPr>
              <a:t>// Returns a document with information about the </a:t>
            </a:r>
          </a:p>
          <a:p>
            <a:pPr marL="2743200" lvl="5" indent="-457200"/>
            <a:r>
              <a:rPr lang="en-US" sz="2200" dirty="0">
                <a:solidFill>
                  <a:srgbClr val="00B050"/>
                </a:solidFill>
                <a:latin typeface="Calibri" panose="020F0502020204030204" pitchFamily="34" charset="0"/>
                <a:cs typeface="Calibri" panose="020F0502020204030204" pitchFamily="34" charset="0"/>
              </a:rPr>
              <a:t>       underlying system that the mongod runs on.</a:t>
            </a:r>
          </a:p>
          <a:p>
            <a:pPr marL="457200" indent="-457200">
              <a:buFont typeface="Arial" pitchFamily="34" charset="0"/>
              <a:buChar char="•"/>
            </a:pPr>
            <a:endParaRPr lang="en-US" sz="2200" dirty="0">
              <a:solidFill>
                <a:srgbClr val="00B050"/>
              </a:solidFill>
              <a:latin typeface="Calibri" panose="020F0502020204030204" pitchFamily="34" charset="0"/>
              <a:cs typeface="Calibri" panose="020F0502020204030204" pitchFamily="34" charset="0"/>
            </a:endParaRPr>
          </a:p>
          <a:p>
            <a:pPr marL="457200" indent="-457200">
              <a:buFont typeface="Arial" pitchFamily="34" charset="0"/>
              <a:buChar char="•"/>
            </a:pPr>
            <a:r>
              <a:rPr lang="en-US" sz="2200" dirty="0">
                <a:solidFill>
                  <a:srgbClr val="FC6F0D"/>
                </a:solidFill>
                <a:latin typeface="Calibri" panose="020F0502020204030204" pitchFamily="34" charset="0"/>
                <a:cs typeface="Calibri" panose="020F0502020204030204" pitchFamily="34" charset="0"/>
              </a:rPr>
              <a:t>getHostName()	</a:t>
            </a:r>
            <a:r>
              <a:rPr lang="en-US" sz="2200" dirty="0">
                <a:solidFill>
                  <a:srgbClr val="00B050"/>
                </a:solidFill>
                <a:latin typeface="Calibri" panose="020F0502020204030204" pitchFamily="34"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3789223811"/>
              </p:ext>
            </p:extLst>
          </p:nvPr>
        </p:nvGraphicFramePr>
        <p:xfrm>
          <a:off x="152399" y="1066800"/>
          <a:ext cx="8839201" cy="4551992"/>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8">
                  <a:extLst>
                    <a:ext uri="{9D8B030D-6E8A-4147-A177-3AD203B41FA5}">
                      <a16:colId xmlns:a16="http://schemas.microsoft.com/office/drawing/2014/main" val="20001"/>
                    </a:ext>
                  </a:extLst>
                </a:gridCol>
              </a:tblGrid>
              <a:tr h="568999">
                <a:tc>
                  <a:txBody>
                    <a:bodyPr/>
                    <a:lstStyle/>
                    <a:p>
                      <a:pPr algn="ctr" fontAlgn="base"/>
                      <a:r>
                        <a:rPr lang="en-IN" sz="2000" u="none" dirty="0">
                          <a:solidFill>
                            <a:srgbClr val="006C86"/>
                          </a:solidFill>
                          <a:effectLst/>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2000" u="none" dirty="0">
                          <a:solidFill>
                            <a:srgbClr val="006C86"/>
                          </a:solidFill>
                          <a:effectLst/>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2000" u="none" dirty="0">
                          <a:solidFill>
                            <a:srgbClr val="006C86"/>
                          </a:solidFill>
                          <a:effectLst/>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greater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2000" u="none" dirty="0">
                          <a:solidFill>
                            <a:srgbClr val="006C86"/>
                          </a:solidFill>
                          <a:effectLst/>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2000" u="none" dirty="0">
                          <a:solidFill>
                            <a:srgbClr val="006C86"/>
                          </a:solidFill>
                          <a:effectLst/>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values that are less than or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2000" u="none" dirty="0">
                          <a:solidFill>
                            <a:srgbClr val="006C86"/>
                          </a:solidFill>
                          <a:effectLst/>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all values that are not equal to a specified value.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2000" u="none" dirty="0">
                          <a:solidFill>
                            <a:srgbClr val="006C86"/>
                          </a:solidFill>
                          <a:effectLst/>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any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2000" u="none" dirty="0">
                          <a:solidFill>
                            <a:srgbClr val="006C86"/>
                          </a:solidFill>
                          <a:effectLst/>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Matches none of the values specified in an array.</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52400" y="767355"/>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$eq</a:t>
            </a:r>
          </a:p>
        </p:txBody>
      </p:sp>
      <p:sp>
        <p:nvSpPr>
          <p:cNvPr id="3" name="Rectangle 2"/>
          <p:cNvSpPr/>
          <p:nvPr/>
        </p:nvSpPr>
        <p:spPr>
          <a:xfrm>
            <a:off x="152400" y="1192887"/>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{$eq: value} }</a:t>
            </a:r>
            <a:endParaRPr lang="en-US" dirty="0">
              <a:latin typeface="Consolas" panose="020B0609020204030204" pitchFamily="49" charset="0"/>
            </a:endParaRPr>
          </a:p>
        </p:txBody>
      </p:sp>
      <p:sp>
        <p:nvSpPr>
          <p:cNvPr id="6" name="Rectangle 5"/>
          <p:cNvSpPr/>
          <p:nvPr/>
        </p:nvSpPr>
        <p:spPr>
          <a:xfrm>
            <a:off x="4800600" y="750532"/>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8" name="Rectangle 7"/>
          <p:cNvSpPr/>
          <p:nvPr/>
        </p:nvSpPr>
        <p:spPr>
          <a:xfrm>
            <a:off x="4800600" y="1176064"/>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{$ne: value} }</a:t>
            </a:r>
          </a:p>
        </p:txBody>
      </p:sp>
      <p:sp>
        <p:nvSpPr>
          <p:cNvPr id="9" name="Rectangle 8"/>
          <p:cNvSpPr/>
          <p:nvPr/>
        </p:nvSpPr>
        <p:spPr>
          <a:xfrm>
            <a:off x="157348" y="2056233"/>
            <a:ext cx="55066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a:t>
            </a:r>
          </a:p>
        </p:txBody>
      </p:sp>
      <p:sp>
        <p:nvSpPr>
          <p:cNvPr id="10" name="Rectangle 9"/>
          <p:cNvSpPr/>
          <p:nvPr/>
        </p:nvSpPr>
        <p:spPr>
          <a:xfrm>
            <a:off x="157348" y="2481765"/>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 value} }</a:t>
            </a:r>
          </a:p>
        </p:txBody>
      </p:sp>
      <p:sp>
        <p:nvSpPr>
          <p:cNvPr id="11" name="Rectangle 10"/>
          <p:cNvSpPr/>
          <p:nvPr/>
        </p:nvSpPr>
        <p:spPr>
          <a:xfrm>
            <a:off x="4805548" y="2039410"/>
            <a:ext cx="688715"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$gte</a:t>
            </a:r>
          </a:p>
        </p:txBody>
      </p:sp>
      <p:sp>
        <p:nvSpPr>
          <p:cNvPr id="12" name="Rectangle 11"/>
          <p:cNvSpPr/>
          <p:nvPr/>
        </p:nvSpPr>
        <p:spPr>
          <a:xfrm>
            <a:off x="4805548" y="2464942"/>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{$gte: value} }</a:t>
            </a:r>
          </a:p>
        </p:txBody>
      </p:sp>
      <p:sp>
        <p:nvSpPr>
          <p:cNvPr id="13" name="Rectangle 12"/>
          <p:cNvSpPr/>
          <p:nvPr/>
        </p:nvSpPr>
        <p:spPr>
          <a:xfrm>
            <a:off x="217609" y="3369851"/>
            <a:ext cx="486030"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a:t>
            </a:r>
          </a:p>
        </p:txBody>
      </p:sp>
      <p:sp>
        <p:nvSpPr>
          <p:cNvPr id="14" name="Rectangle 13"/>
          <p:cNvSpPr/>
          <p:nvPr/>
        </p:nvSpPr>
        <p:spPr>
          <a:xfrm>
            <a:off x="217609" y="3795383"/>
            <a:ext cx="3097323"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 value} }</a:t>
            </a:r>
          </a:p>
        </p:txBody>
      </p:sp>
      <p:sp>
        <p:nvSpPr>
          <p:cNvPr id="15" name="Rectangle 14"/>
          <p:cNvSpPr/>
          <p:nvPr/>
        </p:nvSpPr>
        <p:spPr>
          <a:xfrm>
            <a:off x="4865809" y="3353028"/>
            <a:ext cx="624082"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$lte</a:t>
            </a:r>
          </a:p>
        </p:txBody>
      </p:sp>
      <p:sp>
        <p:nvSpPr>
          <p:cNvPr id="16" name="Rectangle 15"/>
          <p:cNvSpPr/>
          <p:nvPr/>
        </p:nvSpPr>
        <p:spPr>
          <a:xfrm>
            <a:off x="4865809" y="3778560"/>
            <a:ext cx="322395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{$lte: value} }</a:t>
            </a:r>
          </a:p>
        </p:txBody>
      </p:sp>
      <p:sp>
        <p:nvSpPr>
          <p:cNvPr id="17" name="Rectangle 16"/>
          <p:cNvSpPr/>
          <p:nvPr/>
        </p:nvSpPr>
        <p:spPr>
          <a:xfrm>
            <a:off x="282242" y="4665657"/>
            <a:ext cx="615874"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$ne</a:t>
            </a:r>
          </a:p>
        </p:txBody>
      </p:sp>
      <p:sp>
        <p:nvSpPr>
          <p:cNvPr id="19" name="Rectangle 18"/>
          <p:cNvSpPr/>
          <p:nvPr/>
        </p:nvSpPr>
        <p:spPr>
          <a:xfrm>
            <a:off x="282242" y="5091189"/>
            <a:ext cx="6896440"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{$in: [&lt;value1&gt;, &lt;value2&gt;, ..., &lt;valueN&gt;]} }</a:t>
            </a:r>
          </a:p>
        </p:txBody>
      </p:sp>
    </p:spTree>
    <p:extLst>
      <p:ext uri="{BB962C8B-B14F-4D97-AF65-F5344CB8AC3E}">
        <p14:creationId xmlns:p14="http://schemas.microsoft.com/office/powerpoint/2010/main" val="2017026408"/>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1012083413"/>
              </p:ext>
            </p:extLst>
          </p:nvPr>
        </p:nvGraphicFramePr>
        <p:xfrm>
          <a:off x="152401" y="1066800"/>
          <a:ext cx="8839200" cy="2875590"/>
        </p:xfrm>
        <a:graphic>
          <a:graphicData uri="http://schemas.openxmlformats.org/drawingml/2006/table">
            <a:tbl>
              <a:tblPr>
                <a:tableStyleId>{616DA210-FB5B-4158-B5E0-FEB733F419BA}</a:tableStyleId>
              </a:tblPr>
              <a:tblGrid>
                <a:gridCol w="886743">
                  <a:extLst>
                    <a:ext uri="{9D8B030D-6E8A-4147-A177-3AD203B41FA5}">
                      <a16:colId xmlns:a16="http://schemas.microsoft.com/office/drawing/2014/main" val="20000"/>
                    </a:ext>
                  </a:extLst>
                </a:gridCol>
                <a:gridCol w="7952457">
                  <a:extLst>
                    <a:ext uri="{9D8B030D-6E8A-4147-A177-3AD203B41FA5}">
                      <a16:colId xmlns:a16="http://schemas.microsoft.com/office/drawing/2014/main" val="20001"/>
                    </a:ext>
                  </a:extLst>
                </a:gridCol>
              </a:tblGrid>
              <a:tr h="958530">
                <a:tc>
                  <a:txBody>
                    <a:bodyPr/>
                    <a:lstStyle/>
                    <a:p>
                      <a:pPr algn="ctr" fontAlgn="base"/>
                      <a:r>
                        <a:rPr lang="en-IN" sz="2000" u="none" dirty="0">
                          <a:solidFill>
                            <a:srgbClr val="006C86"/>
                          </a:solidFill>
                          <a:effectLst/>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OR </a:t>
                      </a:r>
                      <a:r>
                        <a:rPr lang="en-US" sz="2000" dirty="0">
                          <a:effectLst/>
                        </a:rPr>
                        <a:t>returns all documents that    </a:t>
                      </a:r>
                    </a:p>
                    <a:p>
                      <a:pPr fontAlgn="base"/>
                      <a:r>
                        <a:rPr lang="en-US" sz="2000" dirty="0">
                          <a:effectLst/>
                        </a:rPr>
                        <a:t>  match the conditions of either clause.</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2000" u="none" dirty="0">
                          <a:solidFill>
                            <a:srgbClr val="006C86"/>
                          </a:solidFill>
                          <a:effectLst/>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Joins query clauses with a logical </a:t>
                      </a:r>
                      <a:r>
                        <a:rPr lang="en-US" sz="2000" dirty="0">
                          <a:solidFill>
                            <a:srgbClr val="00B0F0"/>
                          </a:solidFill>
                          <a:effectLst/>
                        </a:rPr>
                        <a:t>AND </a:t>
                      </a:r>
                      <a:r>
                        <a:rPr lang="en-US" sz="2000" dirty="0">
                          <a:effectLst/>
                        </a:rPr>
                        <a:t>returns all documents that </a:t>
                      </a:r>
                    </a:p>
                    <a:p>
                      <a:pPr fontAlgn="base"/>
                      <a:r>
                        <a:rPr lang="en-US" sz="2000" dirty="0">
                          <a:effectLst/>
                        </a:rPr>
                        <a:t>  match the conditions of both clauses.</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2000" u="none" dirty="0">
                          <a:solidFill>
                            <a:srgbClr val="006C86"/>
                          </a:solidFill>
                          <a:effectLst/>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2000" dirty="0">
                          <a:effectLst/>
                        </a:rPr>
                        <a:t>  </a:t>
                      </a:r>
                      <a:r>
                        <a:rPr lang="en-US" sz="2000" dirty="0">
                          <a:effectLst/>
                        </a:rPr>
                        <a:t>Inverts the effect of a query expression and returns documents that </a:t>
                      </a:r>
                    </a:p>
                    <a:p>
                      <a:pPr fontAlgn="base"/>
                      <a:r>
                        <a:rPr lang="en-US" sz="2000" dirty="0">
                          <a:effectLst/>
                        </a:rPr>
                        <a:t>  do not match the query expression.</a:t>
                      </a:r>
                      <a:endParaRPr lang="en-IN" sz="2000" dirty="0">
                        <a:effectLst/>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grpSp>
        <p:nvGrpSpPr>
          <p:cNvPr id="10" name="Group 9"/>
          <p:cNvGrpSpPr/>
          <p:nvPr/>
        </p:nvGrpSpPr>
        <p:grpSpPr>
          <a:xfrm>
            <a:off x="228600" y="4191000"/>
            <a:ext cx="7391401" cy="1394138"/>
            <a:chOff x="228600" y="4191000"/>
            <a:chExt cx="7391401" cy="1394138"/>
          </a:xfrm>
        </p:grpSpPr>
        <p:sp>
          <p:nvSpPr>
            <p:cNvPr id="6" name="Rectangle 5"/>
            <p:cNvSpPr/>
            <p:nvPr/>
          </p:nvSpPr>
          <p:spPr>
            <a:xfrm>
              <a:off x="228600" y="4191000"/>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&lt;exprN&gt; } ] }</a:t>
              </a:r>
            </a:p>
          </p:txBody>
        </p:sp>
        <p:sp>
          <p:nvSpPr>
            <p:cNvPr id="8" name="Rectangle 7"/>
            <p:cNvSpPr/>
            <p:nvPr/>
          </p:nvSpPr>
          <p:spPr>
            <a:xfrm>
              <a:off x="228601" y="4703403"/>
              <a:ext cx="7391400"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&lt;exprN&gt; } ] }</a:t>
              </a:r>
            </a:p>
          </p:txBody>
        </p:sp>
        <p:sp>
          <p:nvSpPr>
            <p:cNvPr id="9" name="Rectangle 8"/>
            <p:cNvSpPr/>
            <p:nvPr/>
          </p:nvSpPr>
          <p:spPr>
            <a:xfrm>
              <a:off x="228600" y="5215806"/>
              <a:ext cx="7391401"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grpSp>
    </p:spTree>
    <p:extLst>
      <p:ext uri="{BB962C8B-B14F-4D97-AF65-F5344CB8AC3E}">
        <p14:creationId xmlns:p14="http://schemas.microsoft.com/office/powerpoint/2010/main" val="4204804297"/>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52400" y="767355"/>
            <a:ext cx="57419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$or</a:t>
            </a:r>
          </a:p>
        </p:txBody>
      </p:sp>
      <p:sp>
        <p:nvSpPr>
          <p:cNvPr id="5" name="Rectangle 4"/>
          <p:cNvSpPr/>
          <p:nvPr/>
        </p:nvSpPr>
        <p:spPr>
          <a:xfrm>
            <a:off x="170434" y="1196156"/>
            <a:ext cx="7276351"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$or: [ { &lt;expr1&gt; }, { &lt;expr2&gt; }, ... , { &lt;exprN&gt; } ] }</a:t>
            </a:r>
          </a:p>
        </p:txBody>
      </p:sp>
      <p:sp>
        <p:nvSpPr>
          <p:cNvPr id="6" name="Rectangle 5"/>
          <p:cNvSpPr/>
          <p:nvPr/>
        </p:nvSpPr>
        <p:spPr>
          <a:xfrm>
            <a:off x="168234" y="2648928"/>
            <a:ext cx="756938"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$and</a:t>
            </a:r>
          </a:p>
        </p:txBody>
      </p:sp>
      <p:sp>
        <p:nvSpPr>
          <p:cNvPr id="8" name="Rectangle 7"/>
          <p:cNvSpPr/>
          <p:nvPr/>
        </p:nvSpPr>
        <p:spPr>
          <a:xfrm>
            <a:off x="186268" y="3077729"/>
            <a:ext cx="740298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$and: [ { &lt;expr1&gt; }, { &lt;expr2&gt; }, ... , { &lt;exprN&gt; } ] }</a:t>
            </a:r>
          </a:p>
        </p:txBody>
      </p:sp>
      <p:sp>
        <p:nvSpPr>
          <p:cNvPr id="9" name="Rectangle 8"/>
          <p:cNvSpPr/>
          <p:nvPr/>
        </p:nvSpPr>
        <p:spPr>
          <a:xfrm>
            <a:off x="168234" y="4459069"/>
            <a:ext cx="718466" cy="430887"/>
          </a:xfrm>
          <a:prstGeom prst="rect">
            <a:avLst/>
          </a:prstGeom>
        </p:spPr>
        <p:txBody>
          <a:bodyPr wrap="none">
            <a:spAutoFit/>
          </a:bodyPr>
          <a:lstStyle/>
          <a:p>
            <a:r>
              <a:rPr lang="en-US" sz="2200" dirty="0">
                <a:solidFill>
                  <a:srgbClr val="C00000"/>
                </a:solidFill>
                <a:latin typeface="Calibri" panose="020F0502020204030204" pitchFamily="34" charset="0"/>
                <a:cs typeface="Calibri" panose="020F0502020204030204" pitchFamily="34" charset="0"/>
              </a:rPr>
              <a:t>$not</a:t>
            </a:r>
          </a:p>
        </p:txBody>
      </p:sp>
      <p:sp>
        <p:nvSpPr>
          <p:cNvPr id="10" name="Rectangle 9"/>
          <p:cNvSpPr/>
          <p:nvPr/>
        </p:nvSpPr>
        <p:spPr>
          <a:xfrm>
            <a:off x="186268" y="4887870"/>
            <a:ext cx="6009979"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 { $not: { &lt;operator-expression&gt; } } }</a:t>
            </a:r>
          </a:p>
        </p:txBody>
      </p:sp>
      <p:sp>
        <p:nvSpPr>
          <p:cNvPr id="2" name="Rectangle 1"/>
          <p:cNvSpPr/>
          <p:nvPr/>
        </p:nvSpPr>
        <p:spPr>
          <a:xfrm>
            <a:off x="141514" y="5498068"/>
            <a:ext cx="885008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job: {$not: {$eq: 'MANAGER'}}})</a:t>
            </a:r>
          </a:p>
        </p:txBody>
      </p:sp>
      <p:sp>
        <p:nvSpPr>
          <p:cNvPr id="3" name="Rectangle 2"/>
          <p:cNvSpPr/>
          <p:nvPr/>
        </p:nvSpPr>
        <p:spPr>
          <a:xfrm>
            <a:off x="141514" y="1773697"/>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db.emp.find({$or: [{job: 'manager'}, {job: 'salesman'}]})</a:t>
            </a:r>
          </a:p>
        </p:txBody>
      </p:sp>
      <p:sp>
        <p:nvSpPr>
          <p:cNvPr id="7" name="Rectangle 6"/>
          <p:cNvSpPr/>
          <p:nvPr/>
        </p:nvSpPr>
        <p:spPr>
          <a:xfrm>
            <a:off x="108856" y="3607713"/>
            <a:ext cx="88560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db.emp.find({$and: [{job:'manager'}, {sal:3400}]})</a:t>
            </a:r>
          </a:p>
        </p:txBody>
      </p:sp>
    </p:spTree>
    <p:extLst>
      <p:ext uri="{BB962C8B-B14F-4D97-AF65-F5344CB8AC3E}">
        <p14:creationId xmlns:p14="http://schemas.microsoft.com/office/powerpoint/2010/main" val="1236651328"/>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b="1" i="1" dirty="0">
                <a:solidFill>
                  <a:srgbClr val="222222"/>
                </a:solidFill>
                <a:latin typeface="arial" panose="020B0604020202020204" pitchFamily="34" charset="0"/>
              </a:rPr>
              <a:t>ObjectId</a:t>
            </a:r>
            <a:r>
              <a:rPr lang="en-US" dirty="0">
                <a:solidFill>
                  <a:srgbClr val="222222"/>
                </a:solidFill>
                <a:latin typeface="arial" panose="020B0604020202020204" pitchFamily="34" charset="0"/>
              </a:rPr>
              <a:t> class is the default primary key for a MongoDB document and is usually found in the </a:t>
            </a:r>
            <a:r>
              <a:rPr lang="en-US" b="1" dirty="0">
                <a:solidFill>
                  <a:srgbClr val="222222"/>
                </a:solidFill>
                <a:latin typeface="arial" panose="020B0604020202020204" pitchFamily="34" charset="0"/>
              </a:rPr>
              <a:t>_id</a:t>
            </a:r>
            <a:r>
              <a:rPr lang="en-US" dirty="0">
                <a:solidFill>
                  <a:srgbClr val="222222"/>
                </a:solidFill>
                <a:latin typeface="arial" panose="020B0604020202020204" pitchFamily="34" charset="0"/>
              </a:rPr>
              <a:t> field in an inserted document.</a:t>
            </a:r>
            <a:endParaRPr lang="en-US" dirty="0"/>
          </a:p>
        </p:txBody>
      </p:sp>
      <p:sp>
        <p:nvSpPr>
          <p:cNvPr id="5" name="Rectangle 4"/>
          <p:cNvSpPr/>
          <p:nvPr/>
        </p:nvSpPr>
        <p:spPr>
          <a:xfrm>
            <a:off x="419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90500" y="762000"/>
            <a:ext cx="8763000" cy="769441"/>
          </a:xfrm>
          <a:prstGeom prst="rect">
            <a:avLst/>
          </a:prstGeom>
        </p:spPr>
        <p:txBody>
          <a:bodyPr wrap="square">
            <a:spAutoFit/>
          </a:bodyPr>
          <a:lstStyle/>
          <a:p>
            <a:r>
              <a:rPr lang="en-IN" sz="2200" b="1" i="1" dirty="0">
                <a:solidFill>
                  <a:srgbClr val="006C86"/>
                </a:solidFill>
              </a:rPr>
              <a:t>Big</a:t>
            </a:r>
            <a:r>
              <a:rPr lang="en-IN" sz="2200" dirty="0">
                <a:solidFill>
                  <a:srgbClr val="006C86"/>
                </a:solidFill>
              </a:rPr>
              <a:t> </a:t>
            </a:r>
            <a:r>
              <a:rPr lang="en-IN" sz="2200" b="1" i="1" dirty="0">
                <a:solidFill>
                  <a:srgbClr val="006C86"/>
                </a:solidFill>
              </a:rPr>
              <a:t>data</a:t>
            </a:r>
            <a:r>
              <a:rPr lang="en-IN" sz="2200" dirty="0">
                <a:solidFill>
                  <a:srgbClr val="006C86"/>
                </a:solidFill>
              </a:rPr>
              <a:t> is a term that describes the large volume of data – both structured and unstructured.</a:t>
            </a:r>
          </a:p>
        </p:txBody>
      </p:sp>
      <p:sp>
        <p:nvSpPr>
          <p:cNvPr id="3" name="Rectangle 2"/>
          <p:cNvSpPr/>
          <p:nvPr/>
        </p:nvSpPr>
        <p:spPr>
          <a:xfrm>
            <a:off x="223156" y="4071942"/>
            <a:ext cx="8730343" cy="1615827"/>
          </a:xfrm>
          <a:prstGeom prst="rect">
            <a:avLst/>
          </a:prstGeom>
        </p:spPr>
        <p:txBody>
          <a:bodyPr wrap="square">
            <a:spAutoFit/>
          </a:bodyPr>
          <a:lstStyle/>
          <a:p>
            <a:r>
              <a:rPr lang="en-US" sz="2200" b="1" i="1" dirty="0">
                <a:solidFill>
                  <a:srgbClr val="036883"/>
                </a:solidFill>
              </a:rPr>
              <a:t>Characteristics Of Big Data</a:t>
            </a:r>
          </a:p>
          <a:p>
            <a:endParaRPr lang="en-US" sz="900" dirty="0">
              <a:solidFill>
                <a:srgbClr val="036883"/>
              </a:solidFill>
            </a:endParaRPr>
          </a:p>
          <a:p>
            <a:r>
              <a:rPr lang="en-US" sz="2000" dirty="0">
                <a:solidFill>
                  <a:srgbClr val="036883"/>
                </a:solidFill>
              </a:rPr>
              <a:t>Big data is often characterized by the 3Vs: the extreme </a:t>
            </a:r>
            <a:r>
              <a:rPr lang="en-US" sz="2400" b="1" i="1" dirty="0">
                <a:solidFill>
                  <a:srgbClr val="036883"/>
                </a:solidFill>
              </a:rPr>
              <a:t>VOLUME</a:t>
            </a:r>
            <a:r>
              <a:rPr lang="en-US" sz="2400" dirty="0">
                <a:solidFill>
                  <a:srgbClr val="036883"/>
                </a:solidFill>
              </a:rPr>
              <a:t> </a:t>
            </a:r>
            <a:r>
              <a:rPr lang="en-US" sz="2000" dirty="0">
                <a:solidFill>
                  <a:srgbClr val="036883"/>
                </a:solidFill>
              </a:rPr>
              <a:t>of data, the wide </a:t>
            </a:r>
            <a:r>
              <a:rPr lang="en-US" sz="2400" b="1" i="1" dirty="0">
                <a:solidFill>
                  <a:srgbClr val="036883"/>
                </a:solidFill>
              </a:rPr>
              <a:t>VARIETY</a:t>
            </a:r>
            <a:r>
              <a:rPr lang="en-US" sz="2400" dirty="0">
                <a:solidFill>
                  <a:srgbClr val="036883"/>
                </a:solidFill>
              </a:rPr>
              <a:t> </a:t>
            </a:r>
            <a:r>
              <a:rPr lang="en-US" sz="2000" dirty="0">
                <a:solidFill>
                  <a:srgbClr val="036883"/>
                </a:solidFill>
              </a:rPr>
              <a:t>of data and the </a:t>
            </a:r>
            <a:r>
              <a:rPr lang="en-US" sz="2400" b="1" i="1" dirty="0">
                <a:solidFill>
                  <a:srgbClr val="036883"/>
                </a:solidFill>
              </a:rPr>
              <a:t>VELOCITY</a:t>
            </a:r>
            <a:r>
              <a:rPr lang="en-US" sz="2400" dirty="0">
                <a:solidFill>
                  <a:srgbClr val="036883"/>
                </a:solidFill>
              </a:rPr>
              <a:t> </a:t>
            </a:r>
            <a:r>
              <a:rPr lang="en-US" sz="2000" dirty="0">
                <a:solidFill>
                  <a:srgbClr val="036883"/>
                </a:solidFill>
              </a:rPr>
              <a:t>at which the data must be processed.</a:t>
            </a:r>
          </a:p>
        </p:txBody>
      </p:sp>
      <p:sp>
        <p:nvSpPr>
          <p:cNvPr id="5" name="Rectangle 4"/>
          <p:cNvSpPr/>
          <p:nvPr/>
        </p:nvSpPr>
        <p:spPr>
          <a:xfrm>
            <a:off x="214282" y="1928802"/>
            <a:ext cx="8786874" cy="1723549"/>
          </a:xfrm>
          <a:prstGeom prst="rect">
            <a:avLst/>
          </a:prstGeom>
        </p:spPr>
        <p:txBody>
          <a:bodyPr wrap="square">
            <a:spAutoFit/>
          </a:bodyPr>
          <a:lstStyle/>
          <a:p>
            <a:r>
              <a:rPr lang="en-US" sz="2200" b="1" i="1" dirty="0">
                <a:solidFill>
                  <a:srgbClr val="006C86"/>
                </a:solidFill>
              </a:rPr>
              <a:t>What is Big Data?</a:t>
            </a:r>
          </a:p>
          <a:p>
            <a:endParaRPr lang="en-US" sz="900" b="1" dirty="0"/>
          </a:p>
          <a:p>
            <a:r>
              <a:rPr lang="en-US" dirty="0">
                <a:solidFill>
                  <a:srgbClr val="006C86"/>
                </a:solidFill>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2438349735"/>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ObjectId()</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ObjectId()</a:t>
            </a:r>
          </a:p>
        </p:txBody>
      </p:sp>
    </p:spTree>
    <p:extLst>
      <p:ext uri="{BB962C8B-B14F-4D97-AF65-F5344CB8AC3E}">
        <p14:creationId xmlns:p14="http://schemas.microsoft.com/office/powerpoint/2010/main" val="219194214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Print a list of all available databases.</a:t>
            </a:r>
            <a:endParaRPr lang="en-US" dirty="0"/>
          </a:p>
        </p:txBody>
      </p:sp>
    </p:spTree>
    <p:extLst>
      <p:ext uri="{BB962C8B-B14F-4D97-AF65-F5344CB8AC3E}">
        <p14:creationId xmlns:p14="http://schemas.microsoft.com/office/powerpoint/2010/main" val="12858042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49188" y="762000"/>
            <a:ext cx="8845624" cy="369332"/>
          </a:xfrm>
          <a:prstGeom prst="rect">
            <a:avLst/>
          </a:prstGeom>
        </p:spPr>
        <p:txBody>
          <a:bodyPr wrap="square">
            <a:spAutoFit/>
          </a:bodyPr>
          <a:lstStyle/>
          <a:p>
            <a:r>
              <a:rPr lang="en-US" dirty="0"/>
              <a:t>Print a list of all databases on the server.</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 dbs | databases }</a:t>
            </a:r>
          </a:p>
        </p:txBody>
      </p:sp>
      <p:sp>
        <p:nvSpPr>
          <p:cNvPr id="9" name="Rectangle 8"/>
          <p:cNvSpPr/>
          <p:nvPr/>
        </p:nvSpPr>
        <p:spPr>
          <a:xfrm>
            <a:off x="149188" y="1835382"/>
            <a:ext cx="855122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dbs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show databases	   </a:t>
            </a:r>
            <a:r>
              <a:rPr lang="en-US" sz="2200" dirty="0">
                <a:solidFill>
                  <a:srgbClr val="00B050"/>
                </a:solidFill>
                <a:latin typeface="Calibri" panose="020F0502020204030204" pitchFamily="34" charset="0"/>
                <a:cs typeface="Calibri" panose="020F0502020204030204" pitchFamily="34" charset="0"/>
              </a:rPr>
              <a:t> // Returns: all database name.</a:t>
            </a:r>
            <a:endParaRPr lang="en-US" sz="2200" dirty="0">
              <a:solidFill>
                <a:srgbClr val="FC6F0D"/>
              </a:solidFill>
              <a:latin typeface="Calibri" panose="020F0502020204030204" pitchFamily="34" charset="0"/>
              <a:cs typeface="Calibri" panose="020F0502020204030204" pitchFamily="34" charset="0"/>
            </a:endParaRPr>
          </a:p>
        </p:txBody>
      </p:sp>
      <p:sp>
        <p:nvSpPr>
          <p:cNvPr id="10" name="Rectangle 9"/>
          <p:cNvSpPr/>
          <p:nvPr/>
        </p:nvSpPr>
        <p:spPr>
          <a:xfrm>
            <a:off x="149188" y="3288268"/>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db.getName()</a:t>
            </a:r>
          </a:p>
        </p:txBody>
      </p:sp>
      <p:sp>
        <p:nvSpPr>
          <p:cNvPr id="2" name="Rectangle 1"/>
          <p:cNvSpPr/>
          <p:nvPr/>
        </p:nvSpPr>
        <p:spPr>
          <a:xfrm>
            <a:off x="149188" y="3787047"/>
            <a:ext cx="8610600"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a:t>
            </a:r>
          </a:p>
          <a:p>
            <a:r>
              <a:rPr lang="en-US" sz="2200" dirty="0">
                <a:solidFill>
                  <a:srgbClr val="FC6F0D"/>
                </a:solidFill>
                <a:latin typeface="Calibri" panose="020F0502020204030204" pitchFamily="34" charset="0"/>
                <a:cs typeface="Calibri" panose="020F0502020204030204" pitchFamily="34" charset="0"/>
              </a:rPr>
              <a:t>db.getName()	</a:t>
            </a:r>
            <a:r>
              <a:rPr lang="en-US" sz="2200" dirty="0">
                <a:solidFill>
                  <a:srgbClr val="00B050"/>
                </a:solidFill>
                <a:latin typeface="Calibri" panose="020F0502020204030204" pitchFamily="34" charset="0"/>
                <a:cs typeface="Calibri" panose="020F0502020204030204" pitchFamily="34" charset="0"/>
              </a:rPr>
              <a:t>   // Returns: the current database name.</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Switch current database to &lt;db&gt;. The mongo shell variable db is set to the current database.</a:t>
            </a:r>
            <a:endParaRPr lang="en-US" dirty="0"/>
          </a:p>
        </p:txBody>
      </p:sp>
      <p:sp>
        <p:nvSpPr>
          <p:cNvPr id="4" name="Rectangle 3"/>
          <p:cNvSpPr/>
          <p:nvPr/>
        </p:nvSpPr>
        <p:spPr>
          <a:xfrm>
            <a:off x="228600" y="76200"/>
            <a:ext cx="8686800" cy="646331"/>
          </a:xfrm>
          <a:prstGeom prst="rect">
            <a:avLst/>
          </a:prstGeom>
        </p:spPr>
        <p:txBody>
          <a:bodyPr wrap="square">
            <a:spAutoFit/>
          </a:bodyPr>
          <a:lstStyle/>
          <a:p>
            <a:pPr algn="just"/>
            <a:r>
              <a:rPr lang="en-US" dirty="0">
                <a:solidFill>
                  <a:schemeClr val="accent4">
                    <a:lumMod val="50000"/>
                  </a:schemeClr>
                </a:solidFill>
                <a:latin typeface="Arial" panose="020B0604020202020204" pitchFamily="34" charset="0"/>
              </a:rPr>
              <a:t>To access an element of an array by the zero-based index position, concatenate the array name with the dot (.) and zero-based index position, and enclose in quotes</a:t>
            </a:r>
            <a:endParaRPr lang="en-US" dirty="0">
              <a:solidFill>
                <a:schemeClr val="accent4">
                  <a:lumMod val="50000"/>
                </a:schemeClr>
              </a:solidFill>
            </a:endParaRPr>
          </a:p>
        </p:txBody>
      </p:sp>
    </p:spTree>
    <p:extLst>
      <p:ext uri="{BB962C8B-B14F-4D97-AF65-F5344CB8AC3E}">
        <p14:creationId xmlns:p14="http://schemas.microsoft.com/office/powerpoint/2010/main" val="290733456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49188" y="762000"/>
            <a:ext cx="8845624" cy="646331"/>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119776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use &lt;db&gt;</a:t>
            </a:r>
          </a:p>
        </p:txBody>
      </p:sp>
      <p:sp>
        <p:nvSpPr>
          <p:cNvPr id="8" name="Rectangle 7"/>
          <p:cNvSpPr/>
          <p:nvPr/>
        </p:nvSpPr>
        <p:spPr>
          <a:xfrm>
            <a:off x="287977" y="2560766"/>
            <a:ext cx="8551223"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use db1</a:t>
            </a:r>
          </a:p>
        </p:txBody>
      </p:sp>
    </p:spTree>
    <p:extLst>
      <p:ext uri="{BB962C8B-B14F-4D97-AF65-F5344CB8AC3E}">
        <p14:creationId xmlns:p14="http://schemas.microsoft.com/office/powerpoint/2010/main" val="1389759744"/>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mongoimport tool imports content from an Extended JSON, CSV, or TSV export created by mongoexport, or another third-party export tool.</a:t>
            </a:r>
            <a:endParaRPr lang="en-US" dirty="0"/>
          </a:p>
        </p:txBody>
      </p:sp>
    </p:spTree>
    <p:extLst>
      <p:ext uri="{BB962C8B-B14F-4D97-AF65-F5344CB8AC3E}">
        <p14:creationId xmlns:p14="http://schemas.microsoft.com/office/powerpoint/2010/main" val="1829879021"/>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--collection &gt; &lt; --file&gt;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mongoimport  --host 192.168.0.3 --port 27017  --db db1 --collection emp --file "d:\emp.json"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9418055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a:t>
            </a:r>
          </a:p>
        </p:txBody>
      </p:sp>
      <p:sp>
        <p:nvSpPr>
          <p:cNvPr id="7" name="Rectangle 6"/>
          <p:cNvSpPr/>
          <p:nvPr/>
        </p:nvSpPr>
        <p:spPr>
          <a:xfrm>
            <a:off x="149188" y="762000"/>
            <a:ext cx="8845624" cy="646331"/>
          </a:xfrm>
          <a:prstGeom prst="rect">
            <a:avLst/>
          </a:prstGeom>
        </p:spPr>
        <p:txBody>
          <a:bodyPr wrap="square">
            <a:spAutoFit/>
          </a:bodyPr>
          <a:lstStyle/>
          <a:p>
            <a:r>
              <a:rPr lang="en-IN" dirty="0"/>
              <a:t>The </a:t>
            </a:r>
            <a:r>
              <a:rPr lang="en-IN" b="1" i="1" dirty="0">
                <a:solidFill>
                  <a:srgbClr val="036883"/>
                </a:solidFill>
              </a:rPr>
              <a:t>mongoimport</a:t>
            </a:r>
            <a:r>
              <a:rPr lang="en-IN" dirty="0"/>
              <a:t> tool imports content from an Extended JSON, CSV, or TSV export created by </a:t>
            </a:r>
            <a:r>
              <a:rPr lang="en-IN" b="1" i="1" dirty="0">
                <a:solidFill>
                  <a:srgbClr val="036883"/>
                </a:solidFill>
              </a:rPr>
              <a:t>mongoexport</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304800" y="1566753"/>
            <a:ext cx="8534400"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mongoimport &lt; --host &gt; &lt; --port &gt; &lt; --db &gt; &lt; --type csv &gt; </a:t>
            </a:r>
          </a:p>
          <a:p>
            <a:r>
              <a:rPr lang="en-US" dirty="0">
                <a:solidFill>
                  <a:srgbClr val="049DC8"/>
                </a:solidFill>
                <a:latin typeface="Consolas" panose="020B0609020204030204" pitchFamily="49" charset="0"/>
                <a:cs typeface="Calibri" panose="020F0502020204030204" pitchFamily="34" charset="0"/>
              </a:rPr>
              <a:t>&lt; --collection &gt; &lt; --file&gt; &lt; --fields "Field-List"&gt;</a:t>
            </a:r>
          </a:p>
        </p:txBody>
      </p:sp>
      <p:sp>
        <p:nvSpPr>
          <p:cNvPr id="2" name="Rectangle 1"/>
          <p:cNvSpPr/>
          <p:nvPr/>
        </p:nvSpPr>
        <p:spPr>
          <a:xfrm>
            <a:off x="296388" y="4267200"/>
            <a:ext cx="8551223" cy="1446550"/>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--db db1 --collection o --type csv  --file d:\o.csv --fields "EMPNO.int(32), ENAME.string(), JOB.string(), MGR.int32(), HIREDATE.date(2006-01-02), SAL.int32(), COMM.int32(), DEPTNO.int32(), BONUSID.int32(), USERNAME.string(), PWD.string()"</a:t>
            </a:r>
          </a:p>
        </p:txBody>
      </p:sp>
      <p:sp>
        <p:nvSpPr>
          <p:cNvPr id="3" name="Rectangle 2"/>
          <p:cNvSpPr/>
          <p:nvPr/>
        </p:nvSpPr>
        <p:spPr>
          <a:xfrm>
            <a:off x="287976" y="2558111"/>
            <a:ext cx="8534399" cy="110799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mongoimport --host 192.168.100.20 --port 27017  --db db1 --collection o --type csv  --file d:\o.csv --fields "EMPNO, ENAME, JOB, MGR,HIREDATE, SAL, COMM, DEPTNO,BONUSID, USERNAME, PWD"</a:t>
            </a:r>
          </a:p>
        </p:txBody>
      </p:sp>
    </p:spTree>
    <p:extLst>
      <p:ext uri="{BB962C8B-B14F-4D97-AF65-F5344CB8AC3E}">
        <p14:creationId xmlns:p14="http://schemas.microsoft.com/office/powerpoint/2010/main" val="102216461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mongoexport is a utility that produces a JSON or CSV export of data stored in a MongoDB instance.</a:t>
            </a:r>
            <a:endParaRPr lang="en-US" dirty="0"/>
          </a:p>
        </p:txBody>
      </p:sp>
    </p:spTree>
    <p:extLst>
      <p:ext uri="{BB962C8B-B14F-4D97-AF65-F5344CB8AC3E}">
        <p14:creationId xmlns:p14="http://schemas.microsoft.com/office/powerpoint/2010/main" val="169071542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49188" y="762000"/>
            <a:ext cx="8845624" cy="646331"/>
          </a:xfrm>
          <a:prstGeom prst="rect">
            <a:avLst/>
          </a:prstGeom>
        </p:spPr>
        <p:txBody>
          <a:bodyPr wrap="square">
            <a:spAutoFit/>
          </a:bodyPr>
          <a:lstStyle/>
          <a:p>
            <a:r>
              <a:rPr lang="en-US" b="1" i="1" dirty="0">
                <a:solidFill>
                  <a:srgbClr val="036883"/>
                </a:solidFill>
              </a:rPr>
              <a:t>mongoexport</a:t>
            </a:r>
            <a:r>
              <a:rPr lang="en-US" dirty="0"/>
              <a:t> is a utility that produces a JSON or CSV export of data stored in a MongoDB instance.</a:t>
            </a:r>
            <a:r>
              <a:rPr lang="en-IN" dirty="0"/>
              <a:t>.</a:t>
            </a:r>
            <a:endParaRPr lang="en-US" dirty="0"/>
          </a:p>
        </p:txBody>
      </p:sp>
      <p:sp>
        <p:nvSpPr>
          <p:cNvPr id="4" name="Rectangle 3"/>
          <p:cNvSpPr/>
          <p:nvPr/>
        </p:nvSpPr>
        <p:spPr>
          <a:xfrm>
            <a:off x="3505200" y="5791200"/>
            <a:ext cx="4572000" cy="369332"/>
          </a:xfrm>
          <a:prstGeom prst="rect">
            <a:avLst/>
          </a:prstGeom>
        </p:spPr>
        <p:txBody>
          <a:bodyPr>
            <a:spAutoFit/>
          </a:bodyPr>
          <a:lstStyle/>
          <a:p>
            <a:r>
              <a:rPr lang="en-US" dirty="0"/>
              <a:t>		</a:t>
            </a:r>
          </a:p>
        </p:txBody>
      </p:sp>
      <p:sp>
        <p:nvSpPr>
          <p:cNvPr id="5" name="Rectangle 4"/>
          <p:cNvSpPr/>
          <p:nvPr/>
        </p:nvSpPr>
        <p:spPr>
          <a:xfrm>
            <a:off x="142844" y="1566753"/>
            <a:ext cx="885831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mongoexport &lt; --host &gt; &lt; --port &gt; &lt; --db &gt; &lt; --collection &gt; &lt; --out &gt;</a:t>
            </a:r>
          </a:p>
        </p:txBody>
      </p:sp>
      <p:sp>
        <p:nvSpPr>
          <p:cNvPr id="8" name="Rectangle 7"/>
          <p:cNvSpPr/>
          <p:nvPr/>
        </p:nvSpPr>
        <p:spPr>
          <a:xfrm>
            <a:off x="287977" y="2560766"/>
            <a:ext cx="8551223" cy="769441"/>
          </a:xfrm>
          <a:prstGeom prst="rect">
            <a:avLst/>
          </a:prstGeom>
        </p:spPr>
        <p:txBody>
          <a:bodyPr wrap="square">
            <a:spAutoFit/>
          </a:bodyPr>
          <a:lstStyle/>
          <a:p>
            <a:r>
              <a:rPr lang="fr-FR" sz="2200" dirty="0">
                <a:solidFill>
                  <a:srgbClr val="FC6F0D"/>
                </a:solidFill>
                <a:latin typeface="Calibri" panose="020F0502020204030204" pitchFamily="34" charset="0"/>
                <a:cs typeface="Calibri" panose="020F0502020204030204" pitchFamily="34" charset="0"/>
              </a:rPr>
              <a:t>mongoexport  --host "192.168.0.3" --port 27017  --db "db1" --collection emp –out "d:\e.json"</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60573964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49188" y="762000"/>
            <a:ext cx="8845624" cy="2585323"/>
          </a:xfrm>
          <a:prstGeom prst="rect">
            <a:avLst/>
          </a:prstGeom>
        </p:spPr>
        <p:txBody>
          <a:bodyPr wrap="square">
            <a:spAutoFit/>
          </a:bodyPr>
          <a:lstStyle/>
          <a:p>
            <a:r>
              <a:rPr lang="en-US" b="1" dirty="0"/>
              <a:t>3Vs (volume, variety and velocity)</a:t>
            </a:r>
            <a:r>
              <a:rPr lang="en-US" dirty="0"/>
              <a:t> are three defining properties or dimensions of big data.</a:t>
            </a:r>
          </a:p>
          <a:p>
            <a:endParaRPr lang="en-US" dirty="0">
              <a:solidFill>
                <a:srgbClr val="036883"/>
              </a:solidFill>
            </a:endParaRPr>
          </a:p>
          <a:p>
            <a:pPr marL="285750" indent="-285750">
              <a:lnSpc>
                <a:spcPct val="200000"/>
              </a:lnSpc>
              <a:buFont typeface="Arial" panose="020B0604020202020204" pitchFamily="34" charset="0"/>
              <a:buChar char="•"/>
            </a:pPr>
            <a:r>
              <a:rPr lang="en-US" b="1" i="1" dirty="0">
                <a:solidFill>
                  <a:srgbClr val="036883"/>
                </a:solidFill>
              </a:rPr>
              <a:t>Volume</a:t>
            </a:r>
            <a:r>
              <a:rPr lang="en-US" dirty="0">
                <a:solidFill>
                  <a:srgbClr val="036883"/>
                </a:solidFill>
              </a:rPr>
              <a:t> refers to the amount of data. </a:t>
            </a:r>
          </a:p>
          <a:p>
            <a:pPr marL="285750" indent="-285750">
              <a:lnSpc>
                <a:spcPct val="200000"/>
              </a:lnSpc>
              <a:buFont typeface="Arial" panose="020B0604020202020204" pitchFamily="34" charset="0"/>
              <a:buChar char="•"/>
            </a:pPr>
            <a:r>
              <a:rPr lang="en-US" b="1" i="1" dirty="0">
                <a:solidFill>
                  <a:srgbClr val="036883"/>
                </a:solidFill>
              </a:rPr>
              <a:t>Variety</a:t>
            </a:r>
            <a:r>
              <a:rPr lang="en-US" dirty="0">
                <a:solidFill>
                  <a:srgbClr val="036883"/>
                </a:solidFill>
              </a:rPr>
              <a:t> refers to the number of types of data.</a:t>
            </a:r>
          </a:p>
          <a:p>
            <a:pPr marL="285750" indent="-285750">
              <a:lnSpc>
                <a:spcPct val="200000"/>
              </a:lnSpc>
              <a:buFont typeface="Arial" panose="020B0604020202020204" pitchFamily="34" charset="0"/>
              <a:buChar char="•"/>
            </a:pPr>
            <a:r>
              <a:rPr lang="en-US" b="1" i="1" dirty="0">
                <a:solidFill>
                  <a:srgbClr val="036883"/>
                </a:solidFill>
              </a:rPr>
              <a:t>Velocity</a:t>
            </a:r>
            <a:r>
              <a:rPr lang="en-US" dirty="0">
                <a:solidFill>
                  <a:srgbClr val="036883"/>
                </a:solidFill>
              </a:rPr>
              <a:t> refers to the speed of data processing.</a:t>
            </a:r>
            <a:endParaRPr lang="en-IN" dirty="0">
              <a:solidFill>
                <a:srgbClr val="036883"/>
              </a:solidFill>
            </a:endParaRPr>
          </a:p>
        </p:txBody>
      </p:sp>
    </p:spTree>
    <p:extLst>
      <p:ext uri="{BB962C8B-B14F-4D97-AF65-F5344CB8AC3E}">
        <p14:creationId xmlns:p14="http://schemas.microsoft.com/office/powerpoint/2010/main" val="395171307"/>
      </p:ext>
    </p:extLst>
  </p:cSld>
  <p:clrMapOvr>
    <a:masterClrMapping/>
  </p:clrMapOv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endParaRPr lang="en-US" dirty="0"/>
          </a:p>
        </p:txBody>
      </p:sp>
    </p:spTree>
    <p:extLst>
      <p:ext uri="{BB962C8B-B14F-4D97-AF65-F5344CB8AC3E}">
        <p14:creationId xmlns:p14="http://schemas.microsoft.com/office/powerpoint/2010/main" val="68911804"/>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49188" y="762000"/>
            <a:ext cx="8845624" cy="646331"/>
          </a:xfrm>
          <a:prstGeom prst="rect">
            <a:avLst/>
          </a:prstGeom>
        </p:spPr>
        <p:txBody>
          <a:bodyPr wrap="square">
            <a:spAutoFit/>
          </a:bodyPr>
          <a:lstStyle/>
          <a:p>
            <a:r>
              <a:rPr lang="en-US" dirty="0"/>
              <a:t>MongoDB uses ObjectIds as the default value of _id field of each document, which is auto generated while the creation of any document.</a:t>
            </a:r>
            <a:endParaRPr lang="en-IN" dirty="0"/>
          </a:p>
        </p:txBody>
      </p:sp>
      <p:sp>
        <p:nvSpPr>
          <p:cNvPr id="8" name="Rectangle 7"/>
          <p:cNvSpPr/>
          <p:nvPr/>
        </p:nvSpPr>
        <p:spPr>
          <a:xfrm>
            <a:off x="170434" y="1658572"/>
            <a:ext cx="8794446"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var variable_name = new Date()</a:t>
            </a:r>
          </a:p>
        </p:txBody>
      </p:sp>
      <p:sp>
        <p:nvSpPr>
          <p:cNvPr id="9" name="Rectangle 8"/>
          <p:cNvSpPr/>
          <p:nvPr/>
        </p:nvSpPr>
        <p:spPr>
          <a:xfrm>
            <a:off x="141514" y="2236113"/>
            <a:ext cx="88233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an array containing the names of all collections and views in the current database.</a:t>
            </a:r>
            <a:endParaRPr lang="en-US" dirty="0"/>
          </a:p>
        </p:txBody>
      </p:sp>
    </p:spTree>
    <p:extLst>
      <p:ext uri="{BB962C8B-B14F-4D97-AF65-F5344CB8AC3E}">
        <p14:creationId xmlns:p14="http://schemas.microsoft.com/office/powerpoint/2010/main" val="3323673451"/>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49188" y="762000"/>
            <a:ext cx="8845624" cy="369332"/>
          </a:xfrm>
          <a:prstGeom prst="rect">
            <a:avLst/>
          </a:prstGeom>
        </p:spPr>
        <p:txBody>
          <a:bodyPr wrap="square">
            <a:spAutoFit/>
          </a:bodyPr>
          <a:lstStyle/>
          <a:p>
            <a:r>
              <a:rPr lang="en-US" dirty="0"/>
              <a:t>Returns an array containing the names of all collections in the current database.</a:t>
            </a:r>
            <a:endParaRPr lang="en-IN" dirty="0"/>
          </a:p>
        </p:txBody>
      </p:sp>
      <p:sp>
        <p:nvSpPr>
          <p:cNvPr id="8" name="Rectangle 7"/>
          <p:cNvSpPr/>
          <p:nvPr/>
        </p:nvSpPr>
        <p:spPr>
          <a:xfrm>
            <a:off x="149188" y="1383966"/>
            <a:ext cx="8845624" cy="646331"/>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show collection</a:t>
            </a:r>
          </a:p>
          <a:p>
            <a:r>
              <a:rPr lang="en-US" dirty="0">
                <a:solidFill>
                  <a:srgbClr val="049DC8"/>
                </a:solidFill>
                <a:latin typeface="Consolas" panose="020B0609020204030204" pitchFamily="49" charset="0"/>
                <a:cs typeface="Calibri" panose="020F0502020204030204" pitchFamily="34" charset="0"/>
              </a:rPr>
              <a:t>db.getCollectionNames()</a:t>
            </a:r>
          </a:p>
        </p:txBody>
      </p:sp>
      <p:sp>
        <p:nvSpPr>
          <p:cNvPr id="2" name="Rectangle 1"/>
          <p:cNvSpPr/>
          <p:nvPr/>
        </p:nvSpPr>
        <p:spPr>
          <a:xfrm>
            <a:off x="149188" y="24384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show collection</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db.getCollectionNames();</a:t>
            </a:r>
          </a:p>
        </p:txBody>
      </p:sp>
    </p:spTree>
    <p:extLst>
      <p:ext uri="{BB962C8B-B14F-4D97-AF65-F5344CB8AC3E}">
        <p14:creationId xmlns:p14="http://schemas.microsoft.com/office/powerpoint/2010/main" val="106635571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Creates a new collection or view.</a:t>
            </a:r>
            <a:endParaRPr lang="en-US" dirty="0"/>
          </a:p>
        </p:txBody>
      </p:sp>
    </p:spTree>
    <p:extLst>
      <p:ext uri="{BB962C8B-B14F-4D97-AF65-F5344CB8AC3E}">
        <p14:creationId xmlns:p14="http://schemas.microsoft.com/office/powerpoint/2010/main" val="228970032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76200" y="762000"/>
            <a:ext cx="8994812" cy="1477328"/>
          </a:xfrm>
          <a:prstGeom prst="rect">
            <a:avLst/>
          </a:prstGeom>
        </p:spPr>
        <p:txBody>
          <a:bodyPr wrap="square">
            <a:spAutoFit/>
          </a:bodyPr>
          <a:lstStyle/>
          <a:p>
            <a:r>
              <a:rPr lang="en-IN" b="1" i="1" dirty="0">
                <a:solidFill>
                  <a:srgbClr val="036883"/>
                </a:solidFill>
              </a:rPr>
              <a:t>Capped</a:t>
            </a:r>
            <a:r>
              <a:rPr lang="en-IN" dirty="0"/>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rPr>
              <a:t>MongoDB removes older documents if a collection reaches the maximum size limit before it reaches the maximum document count. </a:t>
            </a:r>
          </a:p>
        </p:txBody>
      </p:sp>
      <p:sp>
        <p:nvSpPr>
          <p:cNvPr id="8" name="Rectangle 7"/>
          <p:cNvSpPr/>
          <p:nvPr/>
        </p:nvSpPr>
        <p:spPr>
          <a:xfrm>
            <a:off x="149188" y="2472614"/>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db.createCollection(name, { options1, options2, ... })</a:t>
            </a:r>
          </a:p>
        </p:txBody>
      </p:sp>
      <p:sp>
        <p:nvSpPr>
          <p:cNvPr id="2" name="Rectangle 1"/>
          <p:cNvSpPr/>
          <p:nvPr/>
        </p:nvSpPr>
        <p:spPr>
          <a:xfrm>
            <a:off x="76200" y="4419600"/>
            <a:ext cx="8994812" cy="1169551"/>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db.createCollection("log");</a:t>
            </a:r>
          </a:p>
          <a:p>
            <a:endParaRPr lang="en-IN"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db.createCollection("log", { capped:true, size:1, max:2});    </a:t>
            </a:r>
            <a:r>
              <a:rPr lang="en-IN" dirty="0">
                <a:solidFill>
                  <a:srgbClr val="00B050"/>
                </a:solidFill>
                <a:latin typeface="Calibri" panose="020F0502020204030204" pitchFamily="34" charset="0"/>
                <a:cs typeface="Calibri" panose="020F0502020204030204" pitchFamily="34" charset="0"/>
              </a:rPr>
              <a:t>// This command creates a collection named log with a maximum size of 1 byte and a maximum of 2 documents.</a:t>
            </a:r>
            <a:endParaRPr lang="en-US" dirty="0">
              <a:solidFill>
                <a:srgbClr val="00B050"/>
              </a:solidFill>
              <a:latin typeface="Calibri" panose="020F0502020204030204" pitchFamily="34" charset="0"/>
              <a:cs typeface="Calibri" panose="020F0502020204030204" pitchFamily="34" charset="0"/>
            </a:endParaRPr>
          </a:p>
        </p:txBody>
      </p:sp>
      <p:sp>
        <p:nvSpPr>
          <p:cNvPr id="3" name="Rectangle 2"/>
          <p:cNvSpPr/>
          <p:nvPr/>
        </p:nvSpPr>
        <p:spPr>
          <a:xfrm>
            <a:off x="147208" y="2943761"/>
            <a:ext cx="8768191"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true if the collection is a capped collection, otherwise returns false.</a:t>
            </a:r>
            <a:endParaRPr lang="en-US" dirty="0"/>
          </a:p>
        </p:txBody>
      </p:sp>
    </p:spTree>
    <p:extLst>
      <p:ext uri="{BB962C8B-B14F-4D97-AF65-F5344CB8AC3E}">
        <p14:creationId xmlns:p14="http://schemas.microsoft.com/office/powerpoint/2010/main" val="616244620"/>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76200" y="762000"/>
            <a:ext cx="8994812" cy="369332"/>
          </a:xfrm>
          <a:prstGeom prst="rect">
            <a:avLst/>
          </a:prstGeom>
        </p:spPr>
        <p:txBody>
          <a:bodyPr wrap="square">
            <a:spAutoFit/>
          </a:bodyPr>
          <a:lstStyle/>
          <a:p>
            <a:r>
              <a:rPr lang="en-US" dirty="0"/>
              <a:t>Returns true if the collection is a capped collection, otherwise returns false.</a:t>
            </a:r>
            <a:r>
              <a:rPr lang="en-IN" dirty="0"/>
              <a:t> </a:t>
            </a:r>
          </a:p>
        </p:txBody>
      </p:sp>
      <p:sp>
        <p:nvSpPr>
          <p:cNvPr id="8" name="Rectangle 7"/>
          <p:cNvSpPr/>
          <p:nvPr/>
        </p:nvSpPr>
        <p:spPr>
          <a:xfrm>
            <a:off x="149188" y="13716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db.collection.isCapped()</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db.log.isCapped();</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Returns a collection or a view object that is in the DB.</a:t>
            </a:r>
            <a:endParaRPr lang="en-US" dirty="0"/>
          </a:p>
        </p:txBody>
      </p:sp>
    </p:spTree>
    <p:extLst>
      <p:ext uri="{BB962C8B-B14F-4D97-AF65-F5344CB8AC3E}">
        <p14:creationId xmlns:p14="http://schemas.microsoft.com/office/powerpoint/2010/main" val="501865823"/>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49188" y="1383966"/>
            <a:ext cx="884562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db.getCollection('name')</a:t>
            </a:r>
          </a:p>
        </p:txBody>
      </p:sp>
      <p:sp>
        <p:nvSpPr>
          <p:cNvPr id="2" name="Rectangle 1"/>
          <p:cNvSpPr/>
          <p:nvPr/>
        </p:nvSpPr>
        <p:spPr>
          <a:xfrm>
            <a:off x="149188" y="2438400"/>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db.getCollection('emp').find();</a:t>
            </a:r>
          </a:p>
        </p:txBody>
      </p:sp>
    </p:spTree>
    <p:extLst>
      <p:ext uri="{BB962C8B-B14F-4D97-AF65-F5344CB8AC3E}">
        <p14:creationId xmlns:p14="http://schemas.microsoft.com/office/powerpoint/2010/main" val="20798364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143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24404" y="357167"/>
            <a:ext cx="6805049" cy="923330"/>
          </a:xfrm>
          <a:prstGeom prst="rect">
            <a:avLst/>
          </a:prstGeom>
        </p:spPr>
        <p:txBody>
          <a:bodyPr wrap="square">
            <a:spAutoFit/>
          </a:bodyPr>
          <a:lstStyle/>
          <a:p>
            <a:r>
              <a:rPr lang="en-US" dirty="0">
                <a:solidFill>
                  <a:srgbClr val="036883"/>
                </a:solidFill>
              </a:rPr>
              <a:t>Volume</a:t>
            </a:r>
            <a:r>
              <a:rPr lang="en-US" dirty="0"/>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42844" y="1714488"/>
            <a:ext cx="4322571" cy="923330"/>
          </a:xfrm>
          <a:prstGeom prst="rect">
            <a:avLst/>
          </a:prstGeom>
        </p:spPr>
        <p:txBody>
          <a:bodyPr wrap="square">
            <a:spAutoFit/>
          </a:bodyPr>
          <a:lstStyle/>
          <a:p>
            <a:r>
              <a:rPr lang="en-US" dirty="0">
                <a:solidFill>
                  <a:srgbClr val="036883"/>
                </a:solidFill>
              </a:rPr>
              <a:t>Velocity</a:t>
            </a:r>
            <a:r>
              <a:rPr lang="en-US" dirty="0"/>
              <a:t> is defined as the pace at which different sources generate the data every day. This flow of data is massive.</a:t>
            </a:r>
          </a:p>
        </p:txBody>
      </p:sp>
      <p:sp>
        <p:nvSpPr>
          <p:cNvPr id="8" name="Rectangle 7"/>
          <p:cNvSpPr/>
          <p:nvPr/>
        </p:nvSpPr>
        <p:spPr>
          <a:xfrm>
            <a:off x="0" y="3357562"/>
            <a:ext cx="9144000" cy="1754326"/>
          </a:xfrm>
          <a:prstGeom prst="rect">
            <a:avLst/>
          </a:prstGeom>
        </p:spPr>
        <p:txBody>
          <a:bodyPr wrap="square">
            <a:spAutoFit/>
          </a:bodyPr>
          <a:lstStyle/>
          <a:p>
            <a:r>
              <a:rPr lang="en-US" dirty="0"/>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6858016" y="0"/>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3214678" y="1857364"/>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720" y="5286388"/>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 access another database without switching databases.</a:t>
            </a:r>
            <a:endParaRPr lang="en-US" dirty="0"/>
          </a:p>
        </p:txBody>
      </p:sp>
    </p:spTree>
    <p:extLst>
      <p:ext uri="{BB962C8B-B14F-4D97-AF65-F5344CB8AC3E}">
        <p14:creationId xmlns:p14="http://schemas.microsoft.com/office/powerpoint/2010/main" val="2790943071"/>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76200" y="762000"/>
            <a:ext cx="8994812" cy="646331"/>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49188" y="1535668"/>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db.getSiblingDB(&lt;database&gt;)</a:t>
            </a:r>
          </a:p>
        </p:txBody>
      </p:sp>
      <p:sp>
        <p:nvSpPr>
          <p:cNvPr id="2" name="Rectangle 1"/>
          <p:cNvSpPr/>
          <p:nvPr/>
        </p:nvSpPr>
        <p:spPr>
          <a:xfrm>
            <a:off x="149188" y="20993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db.getSiblingDB('db1').getCollectionNames();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Renames a collection.</a:t>
            </a:r>
            <a:endParaRPr lang="en-US" dirty="0"/>
          </a:p>
        </p:txBody>
      </p:sp>
    </p:spTree>
    <p:extLst>
      <p:ext uri="{BB962C8B-B14F-4D97-AF65-F5344CB8AC3E}">
        <p14:creationId xmlns:p14="http://schemas.microsoft.com/office/powerpoint/2010/main" val="1142020784"/>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db.collection.renameCollection(target, dropTarget)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db.emp.renameCollection('e', false);</a:t>
            </a:r>
          </a:p>
        </p:txBody>
      </p:sp>
      <p:sp>
        <p:nvSpPr>
          <p:cNvPr id="9" name="Rectangle 8"/>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4032" y="3048000"/>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Removes a collection or view from the database. The method also removes any indexes associated with the dropped collection.</a:t>
            </a:r>
            <a:endParaRPr lang="en-US" dirty="0"/>
          </a:p>
        </p:txBody>
      </p:sp>
    </p:spTree>
    <p:extLst>
      <p:ext uri="{BB962C8B-B14F-4D97-AF65-F5344CB8AC3E}">
        <p14:creationId xmlns:p14="http://schemas.microsoft.com/office/powerpoint/2010/main" val="1235406667"/>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49188" y="1676400"/>
            <a:ext cx="8845624" cy="369332"/>
          </a:xfrm>
          <a:prstGeom prst="rect">
            <a:avLst/>
          </a:prstGeom>
        </p:spPr>
        <p:txBody>
          <a:bodyPr wrap="square">
            <a:spAutoFit/>
          </a:bodyPr>
          <a:lstStyle/>
          <a:p>
            <a:r>
              <a:rPr lang="en-IN" dirty="0">
                <a:solidFill>
                  <a:srgbClr val="049DC8"/>
                </a:solidFill>
                <a:latin typeface="Consolas" panose="020B0609020204030204" pitchFamily="49" charset="0"/>
                <a:cs typeface="Calibri" panose="020F0502020204030204" pitchFamily="34" charset="0"/>
              </a:rPr>
              <a:t>db.collection.drop(&lt;options&gt;)</a:t>
            </a:r>
          </a:p>
        </p:txBody>
      </p:sp>
      <p:sp>
        <p:nvSpPr>
          <p:cNvPr id="2" name="Rectangle 1"/>
          <p:cNvSpPr/>
          <p:nvPr/>
        </p:nvSpPr>
        <p:spPr>
          <a:xfrm>
            <a:off x="149188" y="2404186"/>
            <a:ext cx="8845624" cy="430887"/>
          </a:xfrm>
          <a:prstGeom prst="rect">
            <a:avLst/>
          </a:prstGeom>
        </p:spPr>
        <p:txBody>
          <a:bodyPr wrap="square">
            <a:spAutoFit/>
          </a:bodyPr>
          <a:lstStyle/>
          <a:p>
            <a:r>
              <a:rPr lang="en-IN" sz="2200" dirty="0">
                <a:solidFill>
                  <a:srgbClr val="FC6F0D"/>
                </a:solidFill>
                <a:latin typeface="Calibri" panose="020F0502020204030204" pitchFamily="34" charset="0"/>
                <a:cs typeface="Calibri" panose="020F0502020204030204" pitchFamily="34" charset="0"/>
              </a:rPr>
              <a:t> db.emp.drop();</a:t>
            </a:r>
          </a:p>
        </p:txBody>
      </p:sp>
      <p:sp>
        <p:nvSpPr>
          <p:cNvPr id="9" name="Rectangle 8"/>
          <p:cNvSpPr/>
          <p:nvPr/>
        </p:nvSpPr>
        <p:spPr>
          <a:xfrm>
            <a:off x="149188" y="762000"/>
            <a:ext cx="8845624" cy="646331"/>
          </a:xfrm>
          <a:prstGeom prst="rect">
            <a:avLst/>
          </a:prstGeom>
        </p:spPr>
        <p:txBody>
          <a:bodyPr wrap="square">
            <a:spAutoFit/>
          </a:bodyPr>
          <a:lstStyle/>
          <a:p>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
        <p:nvSpPr>
          <p:cNvPr id="4" name="Rectangle 3"/>
          <p:cNvSpPr/>
          <p:nvPr/>
        </p:nvSpPr>
        <p:spPr>
          <a:xfrm>
            <a:off x="419100" y="36783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rPr>
              <a:t>By default, mongo prints the first 20 documents. The mongo shell will prompt the user to “Type it” to continue iterating the next 20 results.</a:t>
            </a:r>
          </a:p>
        </p:txBody>
      </p:sp>
      <p:sp>
        <p:nvSpPr>
          <p:cNvPr id="6" name="Rectangle 5"/>
          <p:cNvSpPr/>
          <p:nvPr/>
        </p:nvSpPr>
        <p:spPr>
          <a:xfrm>
            <a:off x="397329" y="152400"/>
            <a:ext cx="8305800"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Tree>
    <p:extLst>
      <p:ext uri="{BB962C8B-B14F-4D97-AF65-F5344CB8AC3E}">
        <p14:creationId xmlns:p14="http://schemas.microsoft.com/office/powerpoint/2010/main" val="3237465807"/>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1563469"/>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
        <p:nvSpPr>
          <p:cNvPr id="8" name="Rectangle 7"/>
          <p:cNvSpPr/>
          <p:nvPr/>
        </p:nvSpPr>
        <p:spPr>
          <a:xfrm>
            <a:off x="178876" y="2535217"/>
            <a:ext cx="8845624" cy="1477328"/>
          </a:xfrm>
          <a:prstGeom prst="rect">
            <a:avLst/>
          </a:prstGeom>
        </p:spPr>
        <p:txBody>
          <a:bodyPr wrap="square">
            <a:spAutoFit/>
          </a:bodyPr>
          <a:lstStyle/>
          <a:p>
            <a:r>
              <a:rPr lang="en-US" b="1" i="1" dirty="0">
                <a:solidFill>
                  <a:srgbClr val="036883"/>
                </a:solidFill>
              </a:rPr>
              <a:t>query</a:t>
            </a:r>
            <a:r>
              <a:rPr lang="en-US" dirty="0"/>
              <a:t>: Specifies selection filter using query operators. To return all documents in a collection, omit this parameter or pass an empty document ({}).</a:t>
            </a:r>
          </a:p>
          <a:p>
            <a:endParaRPr lang="en-US" dirty="0"/>
          </a:p>
          <a:p>
            <a:r>
              <a:rPr lang="en-US" b="1" i="1" dirty="0">
                <a:solidFill>
                  <a:srgbClr val="036883"/>
                </a:solidFill>
              </a:rPr>
              <a:t>projection</a:t>
            </a:r>
            <a:r>
              <a:rPr lang="en-US" dirty="0"/>
              <a:t>: Specifies the fields to return in the documents that match the query filter. To return all fields in the matching documents, omit this parameter.</a:t>
            </a:r>
          </a:p>
        </p:txBody>
      </p:sp>
      <p:sp>
        <p:nvSpPr>
          <p:cNvPr id="12" name="Rectangle 11"/>
          <p:cNvSpPr/>
          <p:nvPr/>
        </p:nvSpPr>
        <p:spPr>
          <a:xfrm>
            <a:off x="178876" y="4226831"/>
            <a:ext cx="1210588" cy="369332"/>
          </a:xfrm>
          <a:prstGeom prst="rect">
            <a:avLst/>
          </a:prstGeom>
        </p:spPr>
        <p:txBody>
          <a:bodyPr wrap="none">
            <a:spAutoFit/>
          </a:bodyPr>
          <a:lstStyle/>
          <a:p>
            <a:r>
              <a:rPr lang="en-US" dirty="0">
                <a:solidFill>
                  <a:srgbClr val="C00000"/>
                </a:solidFill>
              </a:rPr>
              <a:t>Projection</a:t>
            </a:r>
          </a:p>
        </p:txBody>
      </p:sp>
      <p:sp>
        <p:nvSpPr>
          <p:cNvPr id="13" name="Rectangle 12"/>
          <p:cNvSpPr/>
          <p:nvPr/>
        </p:nvSpPr>
        <p:spPr>
          <a:xfrm>
            <a:off x="178876" y="4625783"/>
            <a:ext cx="5250155"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 field1: &lt;value&gt;, field2: &lt;value&gt; ... }</a:t>
            </a:r>
          </a:p>
        </p:txBody>
      </p:sp>
      <p:sp>
        <p:nvSpPr>
          <p:cNvPr id="14" name="Rectangle 13"/>
          <p:cNvSpPr/>
          <p:nvPr/>
        </p:nvSpPr>
        <p:spPr>
          <a:xfrm>
            <a:off x="173928" y="5096470"/>
            <a:ext cx="8820884" cy="923330"/>
          </a:xfrm>
          <a:prstGeom prst="rect">
            <a:avLst/>
          </a:prstGeom>
        </p:spPr>
        <p:txBody>
          <a:bodyPr wrap="square">
            <a:spAutoFit/>
          </a:bodyPr>
          <a:lstStyle/>
          <a:p>
            <a:pPr marL="285750" indent="-285750">
              <a:lnSpc>
                <a:spcPct val="150000"/>
              </a:lnSpc>
              <a:buFont typeface="Arial" panose="020B0604020202020204" pitchFamily="34" charset="0"/>
              <a:buChar char="•"/>
            </a:pPr>
            <a:r>
              <a:rPr lang="en-US" b="1" i="1" dirty="0">
                <a:solidFill>
                  <a:srgbClr val="036883"/>
                </a:solidFill>
              </a:rPr>
              <a:t>1</a:t>
            </a:r>
            <a:r>
              <a:rPr lang="en-US" dirty="0"/>
              <a:t> or </a:t>
            </a:r>
            <a:r>
              <a:rPr lang="en-US" b="1" i="1" dirty="0">
                <a:solidFill>
                  <a:srgbClr val="036883"/>
                </a:solidFill>
              </a:rPr>
              <a:t>true</a:t>
            </a:r>
            <a:r>
              <a:rPr lang="en-US" dirty="0"/>
              <a:t> to include the field in the return documents.</a:t>
            </a:r>
          </a:p>
          <a:p>
            <a:pPr marL="285750" indent="-285750">
              <a:lnSpc>
                <a:spcPct val="150000"/>
              </a:lnSpc>
              <a:buFont typeface="Arial" panose="020B0604020202020204" pitchFamily="34" charset="0"/>
              <a:buChar char="•"/>
            </a:pPr>
            <a:r>
              <a:rPr lang="en-US" b="1" i="1" dirty="0">
                <a:solidFill>
                  <a:srgbClr val="036883"/>
                </a:solidFill>
              </a:rPr>
              <a:t>0</a:t>
            </a:r>
            <a:r>
              <a:rPr lang="en-US" dirty="0"/>
              <a:t> or </a:t>
            </a:r>
            <a:r>
              <a:rPr lang="en-US" b="1" i="1" dirty="0">
                <a:solidFill>
                  <a:srgbClr val="036883"/>
                </a:solidFill>
              </a:rPr>
              <a:t>false</a:t>
            </a:r>
            <a:r>
              <a:rPr lang="en-US" dirty="0"/>
              <a:t> to exclude the field.</a:t>
            </a:r>
          </a:p>
        </p:txBody>
      </p:sp>
      <p:sp>
        <p:nvSpPr>
          <p:cNvPr id="15" name="Rectangle 14"/>
          <p:cNvSpPr/>
          <p:nvPr/>
        </p:nvSpPr>
        <p:spPr>
          <a:xfrm>
            <a:off x="4888676" y="619526"/>
            <a:ext cx="4219700" cy="877163"/>
          </a:xfrm>
          <a:prstGeom prst="rect">
            <a:avLst/>
          </a:prstGeom>
          <a:solidFill>
            <a:srgbClr val="90E183"/>
          </a:solidFill>
        </p:spPr>
        <p:txBody>
          <a:bodyPr wrap="square">
            <a:spAutoFit/>
          </a:bodyPr>
          <a:lstStyle/>
          <a:p>
            <a:r>
              <a:rPr lang="en-US" sz="1700" dirty="0">
                <a:solidFill>
                  <a:schemeClr val="bg2">
                    <a:lumMod val="25000"/>
                  </a:schemeClr>
                </a:solidFill>
              </a:rPr>
              <a:t>A projection cannot contain both include and exclude specifications, except for the exclusion of the _id field. </a:t>
            </a:r>
          </a:p>
        </p:txBody>
      </p:sp>
    </p:spTree>
    <p:extLst>
      <p:ext uri="{BB962C8B-B14F-4D97-AF65-F5344CB8AC3E}">
        <p14:creationId xmlns:p14="http://schemas.microsoft.com/office/powerpoint/2010/main" val="639887221"/>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177296"/>
            <a:ext cx="8845624" cy="4124206"/>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 ['emp'].find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db.getSiblingDB('db1').getCollection('emp').find();</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{ename:1, job: 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db.emp.find({sal:{ $gt:4}})</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{ename:true, job:true})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db.emp.find({job:'manager'}, {_id:false, ename:true, job:true})</a:t>
            </a:r>
          </a:p>
        </p:txBody>
      </p:sp>
      <p:sp>
        <p:nvSpPr>
          <p:cNvPr id="8" name="Rectangle 7"/>
          <p:cNvSpPr/>
          <p:nvPr/>
        </p:nvSpPr>
        <p:spPr>
          <a:xfrm>
            <a:off x="154136" y="1214422"/>
            <a:ext cx="7402989" cy="923330"/>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a:t>
            </a:r>
          </a:p>
          <a:p>
            <a:r>
              <a:rPr lang="en-US" dirty="0">
                <a:solidFill>
                  <a:srgbClr val="049DC8"/>
                </a:solidFill>
                <a:latin typeface="Consolas" panose="020B0609020204030204" pitchFamily="49" charset="0"/>
                <a:cs typeface="Calibri" panose="020F0502020204030204" pitchFamily="34" charset="0"/>
              </a:rPr>
              <a:t>db.collection.find({ query }, { projection })</a:t>
            </a:r>
          </a:p>
          <a:p>
            <a:r>
              <a:rPr lang="en-US" dirty="0">
                <a:solidFill>
                  <a:srgbClr val="049DC8"/>
                </a:solidFill>
                <a:latin typeface="Consolas" panose="020B0609020204030204" pitchFamily="49" charset="0"/>
                <a:cs typeface="Calibri" panose="020F0502020204030204" pitchFamily="34" charset="0"/>
              </a:rPr>
              <a:t>db.getCollection('name').find ({ query }, { projection })</a:t>
            </a:r>
          </a:p>
        </p:txBody>
      </p:sp>
    </p:spTree>
    <p:extLst>
      <p:ext uri="{BB962C8B-B14F-4D97-AF65-F5344CB8AC3E}">
        <p14:creationId xmlns:p14="http://schemas.microsoft.com/office/powerpoint/2010/main" val="63521726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49188" y="2832318"/>
            <a:ext cx="8845624" cy="181588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db.emp.find()[0].ename;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db.getCollection('emp').find()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db.emp.find()[db.emp.find().count()-1]</a:t>
            </a:r>
          </a:p>
        </p:txBody>
      </p:sp>
      <p:sp>
        <p:nvSpPr>
          <p:cNvPr id="8" name="Rectangle 7"/>
          <p:cNvSpPr/>
          <p:nvPr/>
        </p:nvSpPr>
        <p:spPr>
          <a:xfrm>
            <a:off x="0" y="1563469"/>
            <a:ext cx="9144000"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 ['collection'].find ({ query }, { projection }) [&lt;index&gt; [.field] ]</a:t>
            </a:r>
          </a:p>
          <a:p>
            <a:r>
              <a:rPr lang="en-US" dirty="0">
                <a:solidFill>
                  <a:srgbClr val="049DC8"/>
                </a:solidFill>
                <a:latin typeface="Consolas" panose="020B0609020204030204" pitchFamily="49" charset="0"/>
                <a:cs typeface="Calibri" panose="020F0502020204030204" pitchFamily="34" charset="0"/>
              </a:rPr>
              <a:t>db.collection.find({ query }, { projection }) [&lt;index&gt; [.field] ]</a:t>
            </a:r>
          </a:p>
          <a:p>
            <a:r>
              <a:rPr lang="en-US" dirty="0">
                <a:solidFill>
                  <a:srgbClr val="049DC8"/>
                </a:solidFill>
                <a:latin typeface="Consolas" panose="020B0609020204030204" pitchFamily="49" charset="0"/>
                <a:cs typeface="Calibri" panose="020F0502020204030204" pitchFamily="34" charset="0"/>
              </a:rPr>
              <a:t>db.getCollection('name').find ({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159957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a:stretch>
            <a:fillRect/>
          </a:stretch>
        </p:blipFill>
        <p:spPr>
          <a:xfrm>
            <a:off x="642910" y="2771142"/>
            <a:ext cx="7737796" cy="3515378"/>
          </a:xfrm>
          <a:prstGeom prst="rect">
            <a:avLst/>
          </a:prstGeom>
        </p:spPr>
      </p:pic>
      <p:sp>
        <p:nvSpPr>
          <p:cNvPr id="4" name="Rectangle 3"/>
          <p:cNvSpPr/>
          <p:nvPr/>
        </p:nvSpPr>
        <p:spPr>
          <a:xfrm>
            <a:off x="142844" y="142852"/>
            <a:ext cx="8786874" cy="1107996"/>
          </a:xfrm>
          <a:prstGeom prst="rect">
            <a:avLst/>
          </a:prstGeom>
        </p:spPr>
        <p:txBody>
          <a:bodyPr wrap="square">
            <a:spAutoFit/>
          </a:bodyPr>
          <a:lstStyle/>
          <a:p>
            <a:r>
              <a:rPr lang="en-US" sz="2400" b="1" i="1" dirty="0">
                <a:solidFill>
                  <a:srgbClr val="036883"/>
                </a:solidFill>
              </a:rPr>
              <a:t>Horizontal</a:t>
            </a:r>
            <a:r>
              <a:rPr lang="en-US" sz="2400" b="1" dirty="0">
                <a:solidFill>
                  <a:srgbClr val="036883"/>
                </a:solidFill>
              </a:rPr>
              <a:t> </a:t>
            </a:r>
            <a:r>
              <a:rPr lang="en-US" b="1" dirty="0">
                <a:solidFill>
                  <a:srgbClr val="036883"/>
                </a:solidFill>
              </a:rPr>
              <a:t>scaling means that you scale by adding more machines</a:t>
            </a:r>
            <a:r>
              <a:rPr lang="en-US" dirty="0">
                <a:solidFill>
                  <a:srgbClr val="036883"/>
                </a:solidFill>
              </a:rPr>
              <a:t> into your pool of resources whereas </a:t>
            </a:r>
            <a:r>
              <a:rPr lang="en-US" sz="2400" b="1" i="1" dirty="0">
                <a:solidFill>
                  <a:srgbClr val="036883"/>
                </a:solidFill>
              </a:rPr>
              <a:t>Vertical</a:t>
            </a:r>
            <a:r>
              <a:rPr lang="en-US" sz="2400" b="1" dirty="0">
                <a:solidFill>
                  <a:srgbClr val="036883"/>
                </a:solidFill>
              </a:rPr>
              <a:t> </a:t>
            </a:r>
            <a:r>
              <a:rPr lang="en-US" b="1" dirty="0">
                <a:solidFill>
                  <a:srgbClr val="036883"/>
                </a:solidFill>
              </a:rPr>
              <a:t>scaling means that you scale by adding more powerfull hardware to an existing machine</a:t>
            </a:r>
            <a:r>
              <a:rPr lang="en-US" dirty="0">
                <a:solidFill>
                  <a:srgbClr val="036883"/>
                </a:solidFill>
              </a:rPr>
              <a:t>.</a:t>
            </a:r>
          </a:p>
        </p:txBody>
      </p:sp>
    </p:spTree>
    <p:extLst>
      <p:ext uri="{BB962C8B-B14F-4D97-AF65-F5344CB8AC3E}">
        <p14:creationId xmlns:p14="http://schemas.microsoft.com/office/powerpoint/2010/main" val="1395199333"/>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49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54136" y="1840468"/>
            <a:ext cx="8416086"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var variable_name = db.collection.find({ query }, { projection })</a:t>
            </a:r>
          </a:p>
        </p:txBody>
      </p:sp>
      <p:sp>
        <p:nvSpPr>
          <p:cNvPr id="12" name="Rectangle 11"/>
          <p:cNvSpPr/>
          <p:nvPr/>
        </p:nvSpPr>
        <p:spPr>
          <a:xfrm>
            <a:off x="178876" y="2526268"/>
            <a:ext cx="3736985" cy="369332"/>
          </a:xfrm>
          <a:prstGeom prst="rect">
            <a:avLst/>
          </a:prstGeom>
        </p:spPr>
        <p:txBody>
          <a:bodyPr wrap="none">
            <a:spAutoFit/>
          </a:bodyPr>
          <a:lstStyle/>
          <a:p>
            <a:r>
              <a:rPr lang="en-US" dirty="0">
                <a:solidFill>
                  <a:srgbClr val="C00000"/>
                </a:solidFill>
              </a:rPr>
              <a:t>The find() method returns a cursor.</a:t>
            </a:r>
          </a:p>
        </p:txBody>
      </p:sp>
      <p:sp>
        <p:nvSpPr>
          <p:cNvPr id="3" name="Rectangle 2"/>
          <p:cNvSpPr/>
          <p:nvPr/>
        </p:nvSpPr>
        <p:spPr>
          <a:xfrm>
            <a:off x="224432" y="3048000"/>
            <a:ext cx="8770379"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var x = db ['emp'].find ()</a:t>
            </a:r>
          </a:p>
          <a:p>
            <a:r>
              <a:rPr lang="en-US" sz="2200" dirty="0">
                <a:solidFill>
                  <a:srgbClr val="FC6F0D"/>
                </a:solidFill>
                <a:latin typeface="Calibri" panose="020F0502020204030204" pitchFamily="34" charset="0"/>
                <a:cs typeface="Calibri" panose="020F0502020204030204" pitchFamily="34" charset="0"/>
              </a:rPr>
              <a:t>x.forEach(printjson)</a:t>
            </a:r>
          </a:p>
        </p:txBody>
      </p:sp>
    </p:spTree>
    <p:extLst>
      <p:ext uri="{BB962C8B-B14F-4D97-AF65-F5344CB8AC3E}">
        <p14:creationId xmlns:p14="http://schemas.microsoft.com/office/powerpoint/2010/main" val="15040069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Specifies the order in which the query returns matching documents. You must apply sort()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49188" y="762000"/>
            <a:ext cx="8845624" cy="646331"/>
          </a:xfrm>
          <a:prstGeom prst="rect">
            <a:avLst/>
          </a:prstGeom>
        </p:spPr>
        <p:txBody>
          <a:bodyPr wrap="square">
            <a:spAutoFit/>
          </a:bodyPr>
          <a:lstStyle/>
          <a:p>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4136" y="1563469"/>
            <a:ext cx="8840676" cy="1200329"/>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cursor.sort({ field: value })</a:t>
            </a:r>
          </a:p>
          <a:p>
            <a:r>
              <a:rPr lang="en-US" dirty="0">
                <a:solidFill>
                  <a:srgbClr val="049DC8"/>
                </a:solidFill>
                <a:latin typeface="Consolas" panose="020B0609020204030204" pitchFamily="49" charset="0"/>
                <a:cs typeface="Calibri" panose="020F0502020204030204" pitchFamily="34" charset="0"/>
              </a:rPr>
              <a:t>db ['collection'].find ({ query }, { projection }).sort({ field: value }) </a:t>
            </a:r>
          </a:p>
          <a:p>
            <a:r>
              <a:rPr lang="en-US" dirty="0">
                <a:solidFill>
                  <a:srgbClr val="049DC8"/>
                </a:solidFill>
                <a:latin typeface="Consolas" panose="020B0609020204030204" pitchFamily="49" charset="0"/>
                <a:cs typeface="Calibri" panose="020F0502020204030204" pitchFamily="34" charset="0"/>
              </a:rPr>
              <a:t>db.collection.find({ query  }, { projection }).sort({ field: value })</a:t>
            </a:r>
          </a:p>
        </p:txBody>
      </p:sp>
      <p:sp>
        <p:nvSpPr>
          <p:cNvPr id="3" name="Rectangle 2"/>
          <p:cNvSpPr/>
          <p:nvPr/>
        </p:nvSpPr>
        <p:spPr>
          <a:xfrm>
            <a:off x="160073" y="2925545"/>
            <a:ext cx="8823853" cy="646331"/>
          </a:xfrm>
          <a:prstGeom prst="rect">
            <a:avLst/>
          </a:prstGeom>
          <a:solidFill>
            <a:srgbClr val="DFE100"/>
          </a:solidFill>
        </p:spPr>
        <p:txBody>
          <a:bodyPr wrap="square">
            <a:spAutoFit/>
          </a:bodyPr>
          <a:lstStyle/>
          <a:p>
            <a:r>
              <a:rPr lang="en-US" dirty="0"/>
              <a:t>Specify in the sort parameter  1 or -1 to specify an ascending or descending sort respectively.</a:t>
            </a:r>
          </a:p>
        </p:txBody>
      </p:sp>
      <p:sp>
        <p:nvSpPr>
          <p:cNvPr id="5" name="Rectangle 4"/>
          <p:cNvSpPr/>
          <p:nvPr/>
        </p:nvSpPr>
        <p:spPr>
          <a:xfrm>
            <a:off x="160072" y="3768804"/>
            <a:ext cx="8823853"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 {ename:true}).sort({ename: 1});</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 {ename:true}).sort({ename: -1});</a:t>
            </a:r>
          </a:p>
        </p:txBody>
      </p:sp>
    </p:spTree>
    <p:extLst>
      <p:ext uri="{BB962C8B-B14F-4D97-AF65-F5344CB8AC3E}">
        <p14:creationId xmlns:p14="http://schemas.microsoft.com/office/powerpoint/2010/main" val="355872191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Use the limit() 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49188" y="762000"/>
            <a:ext cx="8845624" cy="646331"/>
          </a:xfrm>
          <a:prstGeom prst="rect">
            <a:avLst/>
          </a:prstGeom>
        </p:spPr>
        <p:txBody>
          <a:bodyPr wrap="square">
            <a:spAutoFit/>
          </a:bodyPr>
          <a:lstStyle/>
          <a:p>
            <a:r>
              <a:rPr lang="en-US" dirty="0"/>
              <a:t>Use the </a:t>
            </a:r>
            <a:r>
              <a:rPr lang="en-US" b="1" i="1" dirty="0">
                <a:solidFill>
                  <a:srgbClr val="036883"/>
                </a:solidFill>
              </a:rPr>
              <a:t>limit()</a:t>
            </a:r>
            <a:r>
              <a:rPr lang="en-US" dirty="0"/>
              <a:t> method to specify the maximum number of documents the cursor will return.</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cursor.limit(&lt;number&gt;)</a:t>
            </a:r>
          </a:p>
          <a:p>
            <a:r>
              <a:rPr lang="en-US" dirty="0">
                <a:solidFill>
                  <a:srgbClr val="049DC8"/>
                </a:solidFill>
                <a:latin typeface="Consolas" panose="020B0609020204030204" pitchFamily="49" charset="0"/>
                <a:cs typeface="Calibri" panose="020F0502020204030204" pitchFamily="34" charset="0"/>
              </a:rPr>
              <a:t>db ['collection'].find({ query }, { projection }).limit(&lt;number&gt;) </a:t>
            </a:r>
          </a:p>
          <a:p>
            <a:r>
              <a:rPr lang="en-US" dirty="0">
                <a:solidFill>
                  <a:srgbClr val="049DC8"/>
                </a:solidFill>
                <a:latin typeface="Consolas" panose="020B0609020204030204" pitchFamily="49" charset="0"/>
                <a:cs typeface="Calibri" panose="020F0502020204030204" pitchFamily="34" charset="0"/>
              </a:rPr>
              <a:t>db.collection.find({ query }, { projection }).limit(&lt;number&gt;)</a:t>
            </a:r>
          </a:p>
        </p:txBody>
      </p:sp>
      <p:sp>
        <p:nvSpPr>
          <p:cNvPr id="2" name="Rectangle 1"/>
          <p:cNvSpPr/>
          <p:nvPr/>
        </p:nvSpPr>
        <p:spPr>
          <a:xfrm>
            <a:off x="149188" y="2676436"/>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db['emp'].find({},{ename:true}).limit(0);	</a:t>
            </a:r>
            <a:r>
              <a:rPr lang="en-US" sz="2200" dirty="0">
                <a:solidFill>
                  <a:srgbClr val="00B050"/>
                </a:solidFill>
                <a:latin typeface="Calibri" panose="020F0502020204030204" pitchFamily="34" charset="0"/>
                <a:cs typeface="Calibri" panose="020F0502020204030204" pitchFamily="34" charset="0"/>
              </a:rPr>
              <a:t>// all documents</a:t>
            </a:r>
          </a:p>
          <a:p>
            <a:endParaRPr lang="en-US" sz="800" dirty="0">
              <a:solidFill>
                <a:srgbClr val="00B050"/>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db['emp'].find({},{ename:true}).limit(2);</a:t>
            </a:r>
          </a:p>
        </p:txBody>
      </p:sp>
      <p:sp>
        <p:nvSpPr>
          <p:cNvPr id="3" name="Rectangle 2"/>
          <p:cNvSpPr/>
          <p:nvPr/>
        </p:nvSpPr>
        <p:spPr>
          <a:xfrm>
            <a:off x="31666" y="49975"/>
            <a:ext cx="3778333" cy="646331"/>
          </a:xfrm>
          <a:prstGeom prst="rect">
            <a:avLst/>
          </a:prstGeom>
          <a:solidFill>
            <a:srgbClr val="90E183"/>
          </a:solidFill>
        </p:spPr>
        <p:txBody>
          <a:bodyPr wrap="square">
            <a:spAutoFit/>
          </a:bodyPr>
          <a:lstStyle/>
          <a:p>
            <a:r>
              <a:rPr lang="en-US"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cursor.skip()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49188" y="762000"/>
            <a:ext cx="8845624" cy="646331"/>
          </a:xfrm>
          <a:prstGeom prst="rect">
            <a:avLst/>
          </a:prstGeom>
        </p:spPr>
        <p:txBody>
          <a:bodyPr wrap="square">
            <a:spAutoFit/>
          </a:bodyPr>
          <a:lstStyle/>
          <a:p>
            <a:r>
              <a:rPr lang="en-US" dirty="0"/>
              <a:t>The </a:t>
            </a:r>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4136" y="1563469"/>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cursor.skip(&lt;offset_number&gt;)</a:t>
            </a:r>
          </a:p>
          <a:p>
            <a:r>
              <a:rPr lang="en-US" dirty="0">
                <a:solidFill>
                  <a:srgbClr val="049DC8"/>
                </a:solidFill>
                <a:latin typeface="Consolas" panose="020B0609020204030204" pitchFamily="49" charset="0"/>
                <a:cs typeface="Calibri" panose="020F0502020204030204" pitchFamily="34" charset="0"/>
              </a:rPr>
              <a:t>db ['emp'].find({ query }, { projection }).skip(&lt;offset_number&gt;) </a:t>
            </a:r>
          </a:p>
          <a:p>
            <a:r>
              <a:rPr lang="en-US" dirty="0">
                <a:solidFill>
                  <a:srgbClr val="049DC8"/>
                </a:solidFill>
                <a:latin typeface="Consolas" panose="020B0609020204030204" pitchFamily="49" charset="0"/>
                <a:cs typeface="Calibri" panose="020F0502020204030204" pitchFamily="34" charset="0"/>
              </a:rPr>
              <a:t>db.collection.find({ query }, { projection }).skip(&lt;offset_number&gt;)</a:t>
            </a:r>
          </a:p>
        </p:txBody>
      </p:sp>
      <p:sp>
        <p:nvSpPr>
          <p:cNvPr id="2" name="Rectangle 1"/>
          <p:cNvSpPr/>
          <p:nvPr/>
        </p:nvSpPr>
        <p:spPr>
          <a:xfrm>
            <a:off x="160074" y="2918936"/>
            <a:ext cx="8834738"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db.emp.find().skip(4);</a:t>
            </a:r>
          </a:p>
          <a:p>
            <a:endParaRPr lang="en-US" sz="800" dirty="0">
              <a:solidFill>
                <a:srgbClr val="FC6F0D"/>
              </a:solidFill>
              <a:latin typeface="Calibri" panose="020F0502020204030204" pitchFamily="34" charset="0"/>
              <a:cs typeface="Calibri" panose="020F0502020204030204" pitchFamily="34" charset="0"/>
            </a:endParaRPr>
          </a:p>
          <a:p>
            <a:r>
              <a:rPr lang="en-IN" sz="2200" dirty="0">
                <a:solidFill>
                  <a:srgbClr val="FC6F0D"/>
                </a:solidFill>
                <a:latin typeface="Calibri" panose="020F0502020204030204" pitchFamily="34" charset="0"/>
                <a:cs typeface="Calibri" panose="020F0502020204030204" pitchFamily="34" charset="0"/>
              </a:rPr>
              <a:t>db.emp.find().skip(db.emp.countDocuments({}) - 1);</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419100" y="2861953"/>
            <a:ext cx="8305800" cy="1200329"/>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Counts the number of documents referenced by a cursor. Append the count() method to a find() 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49188" y="762000"/>
            <a:ext cx="8845624" cy="1200329"/>
          </a:xfrm>
          <a:prstGeom prst="rect">
            <a:avLst/>
          </a:prstGeom>
        </p:spPr>
        <p:txBody>
          <a:bodyPr wrap="square">
            <a:spAutoFit/>
          </a:bodyPr>
          <a:lstStyle/>
          <a:p>
            <a:r>
              <a:rPr lang="en-US" dirty="0"/>
              <a:t>Counts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54136" y="2048470"/>
            <a:ext cx="8840676" cy="923330"/>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cursor.count()</a:t>
            </a:r>
          </a:p>
          <a:p>
            <a:r>
              <a:rPr lang="en-US" dirty="0">
                <a:solidFill>
                  <a:srgbClr val="049DC8"/>
                </a:solidFill>
                <a:latin typeface="Consolas" panose="020B0609020204030204" pitchFamily="49" charset="0"/>
                <a:cs typeface="Calibri" panose="020F0502020204030204" pitchFamily="34" charset="0"/>
              </a:rPr>
              <a:t>db.collection.find({ query }).count()</a:t>
            </a:r>
          </a:p>
          <a:p>
            <a:r>
              <a:rPr lang="en-US" dirty="0">
                <a:solidFill>
                  <a:srgbClr val="049DC8"/>
                </a:solidFill>
                <a:latin typeface="Consolas" panose="020B0609020204030204" pitchFamily="49" charset="0"/>
                <a:cs typeface="Calibri" panose="020F0502020204030204" pitchFamily="34" charset="0"/>
              </a:rPr>
              <a:t>db ['collection_name'].find({ query }).count()</a:t>
            </a:r>
          </a:p>
        </p:txBody>
      </p:sp>
      <p:sp>
        <p:nvSpPr>
          <p:cNvPr id="2" name="Rectangle 1"/>
          <p:cNvSpPr/>
          <p:nvPr/>
        </p:nvSpPr>
        <p:spPr>
          <a:xfrm>
            <a:off x="149188" y="3429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db.emp.find({job: 'manager'}).count();</a:t>
            </a:r>
          </a:p>
        </p:txBody>
      </p:sp>
    </p:spTree>
    <p:extLst>
      <p:ext uri="{BB962C8B-B14F-4D97-AF65-F5344CB8AC3E}">
        <p14:creationId xmlns:p14="http://schemas.microsoft.com/office/powerpoint/2010/main" val="690466655"/>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419100" y="3059668"/>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957682473"/>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49188" y="762000"/>
            <a:ext cx="8845624" cy="646331"/>
          </a:xfrm>
          <a:prstGeom prst="rect">
            <a:avLst/>
          </a:prstGeom>
        </p:spPr>
        <p:txBody>
          <a:bodyPr wrap="square">
            <a:spAutoFit/>
          </a:bodyPr>
          <a:lstStyle/>
          <a:p>
            <a:r>
              <a:rPr lang="en-US" dirty="0"/>
              <a:t>Finds the distinct values for a specified field across a single collection or view and returns the results in an array.</a:t>
            </a:r>
            <a:endParaRPr lang="en-IN" dirty="0"/>
          </a:p>
        </p:txBody>
      </p:sp>
      <p:sp>
        <p:nvSpPr>
          <p:cNvPr id="4" name="Rectangle 3"/>
          <p:cNvSpPr/>
          <p:nvPr/>
        </p:nvSpPr>
        <p:spPr>
          <a:xfrm>
            <a:off x="154136" y="1676400"/>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db.collection.distinct("field", { query }, { options })</a:t>
            </a:r>
          </a:p>
        </p:txBody>
      </p:sp>
      <p:sp>
        <p:nvSpPr>
          <p:cNvPr id="2" name="Rectangle 1"/>
          <p:cNvSpPr/>
          <p:nvPr/>
        </p:nvSpPr>
        <p:spPr>
          <a:xfrm>
            <a:off x="149188" y="2345829"/>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db.emp.distinct("job")</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db.emp.distinct("job", { sal: { $gt: 5000 } } )</a:t>
            </a:r>
          </a:p>
        </p:txBody>
      </p:sp>
      <p:sp>
        <p:nvSpPr>
          <p:cNvPr id="3" name="Rectangle 2"/>
          <p:cNvSpPr/>
          <p:nvPr/>
        </p:nvSpPr>
        <p:spPr>
          <a:xfrm>
            <a:off x="149188" y="3839204"/>
            <a:ext cx="8845624" cy="1446550"/>
          </a:xfrm>
          <a:prstGeom prst="rect">
            <a:avLst/>
          </a:prstGeom>
        </p:spPr>
        <p:txBody>
          <a:bodyPr wrap="square">
            <a:spAutoFit/>
          </a:bodyPr>
          <a:lstStyle/>
          <a:p>
            <a:r>
              <a:rPr lang="en-US" sz="2200" dirty="0">
                <a:solidFill>
                  <a:srgbClr val="B22251"/>
                </a:solidFill>
                <a:latin typeface="Calibri" panose="020F0502020204030204" pitchFamily="34" charset="0"/>
                <a:cs typeface="Calibri" panose="020F0502020204030204" pitchFamily="34" charset="0"/>
              </a:rPr>
              <a:t>var x = db.emp.find()[10]</a:t>
            </a:r>
          </a:p>
          <a:p>
            <a:r>
              <a:rPr lang="en-US" sz="2200" dirty="0">
                <a:solidFill>
                  <a:srgbClr val="B22251"/>
                </a:solidFill>
                <a:latin typeface="Calibri" panose="020F0502020204030204" pitchFamily="34" charset="0"/>
                <a:cs typeface="Calibri" panose="020F0502020204030204" pitchFamily="34" charset="0"/>
              </a:rPr>
              <a:t>for (</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 in x) {</a:t>
            </a:r>
          </a:p>
          <a:p>
            <a:r>
              <a:rPr lang="en-US" sz="2200" dirty="0">
                <a:solidFill>
                  <a:srgbClr val="B22251"/>
                </a:solidFill>
                <a:latin typeface="Calibri" panose="020F0502020204030204" pitchFamily="34" charset="0"/>
                <a:cs typeface="Calibri" panose="020F0502020204030204" pitchFamily="34" charset="0"/>
              </a:rPr>
              <a:t>    print(</a:t>
            </a:r>
            <a:r>
              <a:rPr lang="en-US" sz="2200" dirty="0" err="1">
                <a:solidFill>
                  <a:srgbClr val="B22251"/>
                </a:solidFill>
                <a:latin typeface="Calibri" panose="020F0502020204030204" pitchFamily="34" charset="0"/>
                <a:cs typeface="Calibri" panose="020F0502020204030204" pitchFamily="34" charset="0"/>
              </a:rPr>
              <a:t>i</a:t>
            </a:r>
            <a:r>
              <a:rPr lang="en-US" sz="2200" dirty="0">
                <a:solidFill>
                  <a:srgbClr val="B22251"/>
                </a:solidFill>
                <a:latin typeface="Calibri" panose="020F0502020204030204" pitchFamily="34" charset="0"/>
                <a:cs typeface="Calibri" panose="020F0502020204030204" pitchFamily="34" charset="0"/>
              </a:rPr>
              <a:t>)</a:t>
            </a:r>
          </a:p>
          <a:p>
            <a:r>
              <a:rPr lang="en-US" sz="2200" dirty="0">
                <a:solidFill>
                  <a:srgbClr val="B22251"/>
                </a:solidFill>
                <a:latin typeface="Calibri" panose="020F0502020204030204" pitchFamily="34"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7" name="Rectangle 6"/>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4136" y="2173069"/>
            <a:ext cx="7149714" cy="369332"/>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db.collection.count[Documents]({ query }, { options })</a:t>
            </a:r>
          </a:p>
        </p:txBody>
      </p:sp>
      <p:sp>
        <p:nvSpPr>
          <p:cNvPr id="2" name="Rectangle 1"/>
          <p:cNvSpPr/>
          <p:nvPr/>
        </p:nvSpPr>
        <p:spPr>
          <a:xfrm>
            <a:off x="149188" y="4419600"/>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db.emp.count({});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db.emp.countDocuments({job: 'manager'});</a:t>
            </a:r>
          </a:p>
          <a:p>
            <a:r>
              <a:rPr lang="en-US" sz="2200" dirty="0">
                <a:solidFill>
                  <a:srgbClr val="FC6F0D"/>
                </a:solidFill>
                <a:latin typeface="Calibri" panose="020F0502020204030204" pitchFamily="34" charset="0"/>
                <a:cs typeface="Calibri" panose="020F0502020204030204" pitchFamily="34" charset="0"/>
              </a:rPr>
              <a:t>db.emp.countDocuments({job: 'salesman'}, {skip: 1, limit: 3});</a:t>
            </a:r>
          </a:p>
        </p:txBody>
      </p:sp>
      <p:graphicFrame>
        <p:nvGraphicFramePr>
          <p:cNvPr id="3" name="Table 2"/>
          <p:cNvGraphicFramePr>
            <a:graphicFrameLocks noGrp="1"/>
          </p:cNvGraphicFramePr>
          <p:nvPr>
            <p:extLst>
              <p:ext uri="{D42A27DB-BD31-4B8C-83A1-F6EECF244321}">
                <p14:modId xmlns:p14="http://schemas.microsoft.com/office/powerpoint/2010/main" val="3177525448"/>
              </p:ext>
            </p:extLst>
          </p:nvPr>
        </p:nvGraphicFramePr>
        <p:xfrm>
          <a:off x="149188" y="2819400"/>
          <a:ext cx="8845624" cy="1421130"/>
        </p:xfrm>
        <a:graphic>
          <a:graphicData uri="http://schemas.openxmlformats.org/drawingml/2006/table">
            <a:tbl>
              <a:tblPr>
                <a:tableStyleId>{5940675A-B579-460E-94D1-54222C63F5DA}</a:tableStyleId>
              </a:tblPr>
              <a:tblGrid>
                <a:gridCol w="1755812">
                  <a:extLst>
                    <a:ext uri="{9D8B030D-6E8A-4147-A177-3AD203B41FA5}">
                      <a16:colId xmlns:a16="http://schemas.microsoft.com/office/drawing/2014/main" val="20000"/>
                    </a:ext>
                  </a:extLst>
                </a:gridCol>
                <a:gridCol w="708981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1001357693"/>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find() method always returns the _id field unless you specify _id: 0 to suppress the field.</a:t>
            </a:r>
          </a:p>
        </p:txBody>
      </p:sp>
    </p:spTree>
    <p:extLst>
      <p:ext uri="{BB962C8B-B14F-4D97-AF65-F5344CB8AC3E}">
        <p14:creationId xmlns:p14="http://schemas.microsoft.com/office/powerpoint/2010/main" val="2476936322"/>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49188" y="762000"/>
            <a:ext cx="8845624"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4136" y="2173069"/>
            <a:ext cx="6389891" cy="646331"/>
          </a:xfrm>
          <a:prstGeom prst="rect">
            <a:avLst/>
          </a:prstGeom>
        </p:spPr>
        <p:txBody>
          <a:bodyPr wrap="none">
            <a:spAutoFit/>
          </a:bodyPr>
          <a:lstStyle/>
          <a:p>
            <a:r>
              <a:rPr lang="en-US" dirty="0">
                <a:solidFill>
                  <a:srgbClr val="049DC8"/>
                </a:solidFill>
                <a:latin typeface="Consolas" panose="020B0609020204030204" pitchFamily="49" charset="0"/>
                <a:cs typeface="Calibri" panose="020F0502020204030204" pitchFamily="34" charset="0"/>
              </a:rPr>
              <a:t>db ['emp'].findOne({ query } , { projection }) </a:t>
            </a:r>
          </a:p>
          <a:p>
            <a:r>
              <a:rPr lang="en-US" dirty="0">
                <a:solidFill>
                  <a:srgbClr val="049DC8"/>
                </a:solidFill>
                <a:latin typeface="Consolas" panose="020B0609020204030204" pitchFamily="49" charset="0"/>
                <a:cs typeface="Calibri" panose="020F0502020204030204" pitchFamily="34" charset="0"/>
              </a:rPr>
              <a:t>db.collection.findOne({ query } , { projection })</a:t>
            </a:r>
          </a:p>
        </p:txBody>
      </p:sp>
      <p:sp>
        <p:nvSpPr>
          <p:cNvPr id="2" name="Rectangle 1"/>
          <p:cNvSpPr/>
          <p:nvPr/>
        </p:nvSpPr>
        <p:spPr>
          <a:xfrm>
            <a:off x="149188" y="29718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db.emp.findOne();</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db.emp.findOne({ job: 'manager' });</a:t>
            </a:r>
          </a:p>
        </p:txBody>
      </p:sp>
    </p:spTree>
    <p:extLst>
      <p:ext uri="{BB962C8B-B14F-4D97-AF65-F5344CB8AC3E}">
        <p14:creationId xmlns:p14="http://schemas.microsoft.com/office/powerpoint/2010/main" val="611755139"/>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Updates an existing document or inserts a new document, depending on its document parameter.</a:t>
            </a:r>
          </a:p>
        </p:txBody>
      </p:sp>
      <p:sp>
        <p:nvSpPr>
          <p:cNvPr id="4" name="Rectangle 3"/>
          <p:cNvSpPr/>
          <p:nvPr/>
        </p:nvSpPr>
        <p:spPr>
          <a:xfrm>
            <a:off x="266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33354" y="1497568"/>
            <a:ext cx="8861458" cy="369332"/>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db.collection.save({ document })</a:t>
            </a:r>
          </a:p>
        </p:txBody>
      </p:sp>
      <p:sp>
        <p:nvSpPr>
          <p:cNvPr id="8" name="Rectangle 7"/>
          <p:cNvSpPr/>
          <p:nvPr/>
        </p:nvSpPr>
        <p:spPr>
          <a:xfrm>
            <a:off x="149188" y="762000"/>
            <a:ext cx="8845624" cy="646331"/>
          </a:xfrm>
          <a:prstGeom prst="rect">
            <a:avLst/>
          </a:prstGeom>
        </p:spPr>
        <p:txBody>
          <a:bodyPr wrap="square">
            <a:spAutoFit/>
          </a:bodyPr>
          <a:lstStyle/>
          <a:p>
            <a:r>
              <a:rPr lang="en-US" dirty="0"/>
              <a:t>Updates an existing document or inserts a new document, depending on its document parameter.</a:t>
            </a:r>
            <a:endParaRPr lang="en-IN" dirty="0"/>
          </a:p>
        </p:txBody>
      </p:sp>
      <p:sp>
        <p:nvSpPr>
          <p:cNvPr id="3" name="Rectangle 2"/>
          <p:cNvSpPr/>
          <p:nvPr/>
        </p:nvSpPr>
        <p:spPr>
          <a:xfrm>
            <a:off x="153146" y="2379583"/>
            <a:ext cx="8841666"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db.e.save({_id: 10, firstName: '</a:t>
            </a:r>
            <a:r>
              <a:rPr lang="en-US" sz="2200" dirty="0" err="1">
                <a:solidFill>
                  <a:srgbClr val="FC6F0D"/>
                </a:solidFill>
                <a:latin typeface="Calibri" panose="020F0502020204030204" pitchFamily="34" charset="0"/>
                <a:cs typeface="Calibri" panose="020F0502020204030204" pitchFamily="34" charset="0"/>
              </a:rPr>
              <a:t>neel</a:t>
            </a:r>
            <a:r>
              <a:rPr lang="en-US" sz="2200" dirty="0">
                <a:solidFill>
                  <a:srgbClr val="FC6F0D"/>
                </a:solidFill>
                <a:latin typeface="Calibri" panose="020F0502020204030204" pitchFamily="34" charset="0"/>
                <a:cs typeface="Calibri" panose="020F0502020204030204" pitchFamily="34" charset="0"/>
              </a:rPr>
              <a:t>', sal: 5000, color: ['blue', 'black', 'brown' ], size: ['small', 'medium', 'large', 'xx-large' ] })</a:t>
            </a:r>
          </a:p>
        </p:txBody>
      </p:sp>
    </p:spTree>
    <p:extLst>
      <p:ext uri="{BB962C8B-B14F-4D97-AF65-F5344CB8AC3E}">
        <p14:creationId xmlns:p14="http://schemas.microsoft.com/office/powerpoint/2010/main" val="3858545977"/>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a:t>
            </a:r>
          </a:p>
        </p:txBody>
      </p:sp>
      <p:sp>
        <p:nvSpPr>
          <p:cNvPr id="4" name="Rectangle 3"/>
          <p:cNvSpPr/>
          <p:nvPr/>
        </p:nvSpPr>
        <p:spPr>
          <a:xfrm>
            <a:off x="133354" y="1497568"/>
            <a:ext cx="7909538"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db.collection.insert({&lt;document&gt;})</a:t>
            </a:r>
          </a:p>
          <a:p>
            <a:pPr>
              <a:spcBef>
                <a:spcPct val="0"/>
              </a:spcBef>
            </a:pPr>
            <a:r>
              <a:rPr lang="en-IN" dirty="0">
                <a:solidFill>
                  <a:srgbClr val="049DC8"/>
                </a:solidFill>
                <a:latin typeface="Consolas" panose="020B0609020204030204" pitchFamily="49" charset="0"/>
                <a:cs typeface="Calibri" panose="020F0502020204030204" pitchFamily="34" charset="0"/>
              </a:rPr>
              <a:t>db.collection.insert([{&lt;document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379583"/>
            <a:ext cx="8841666" cy="1384995"/>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ename: 'a', job: '</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salary: 2000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db.e.insert([ { ename: 'x'} , { ename: 'y' } ])      </a:t>
            </a:r>
            <a:r>
              <a:rPr lang="en-US" sz="2400" dirty="0">
                <a:solidFill>
                  <a:srgbClr val="00B050"/>
                </a:solidFill>
                <a:latin typeface="Calibri" panose="020F0502020204030204" pitchFamily="34" charset="0"/>
                <a:cs typeface="Calibri" panose="020F0502020204030204" pitchFamily="34" charset="0"/>
              </a:rPr>
              <a:t>// for multiple documents.</a:t>
            </a:r>
            <a:endParaRPr lang="en-US" sz="2200" dirty="0">
              <a:solidFill>
                <a:srgbClr val="00B050"/>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986541393"/>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a document into a collection.</a:t>
            </a:r>
          </a:p>
        </p:txBody>
      </p:sp>
    </p:spTree>
    <p:extLst>
      <p:ext uri="{BB962C8B-B14F-4D97-AF65-F5344CB8AC3E}">
        <p14:creationId xmlns:p14="http://schemas.microsoft.com/office/powerpoint/2010/main" val="250072832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149188" y="762000"/>
            <a:ext cx="8845624" cy="400110"/>
          </a:xfrm>
          <a:prstGeom prst="rect">
            <a:avLst/>
          </a:prstGeom>
        </p:spPr>
        <p:txBody>
          <a:bodyPr wrap="square">
            <a:spAutoFit/>
          </a:bodyPr>
          <a:lstStyle/>
          <a:p>
            <a:r>
              <a:rPr lang="en-US" sz="2000" dirty="0">
                <a:solidFill>
                  <a:srgbClr val="036883"/>
                </a:solidFill>
              </a:rPr>
              <a:t>There are 4 basic types of NoSQL databases.</a:t>
            </a:r>
            <a:endParaRPr lang="en-IN" sz="2000" dirty="0">
              <a:solidFill>
                <a:srgbClr val="036883"/>
              </a:solidFill>
            </a:endParaRPr>
          </a:p>
        </p:txBody>
      </p:sp>
      <p:graphicFrame>
        <p:nvGraphicFramePr>
          <p:cNvPr id="4" name="Table 3"/>
          <p:cNvGraphicFramePr>
            <a:graphicFrameLocks noGrp="1"/>
          </p:cNvGraphicFramePr>
          <p:nvPr>
            <p:extLst>
              <p:ext uri="{D42A27DB-BD31-4B8C-83A1-F6EECF244321}">
                <p14:modId xmlns:p14="http://schemas.microsoft.com/office/powerpoint/2010/main" val="1502857779"/>
              </p:ext>
            </p:extLst>
          </p:nvPr>
        </p:nvGraphicFramePr>
        <p:xfrm>
          <a:off x="228600" y="1357508"/>
          <a:ext cx="8661818" cy="1928616"/>
        </p:xfrm>
        <a:graphic>
          <a:graphicData uri="http://schemas.openxmlformats.org/drawingml/2006/table">
            <a:tbl>
              <a:tblPr firstRow="1" bandRow="1">
                <a:tableStyleId>{5940675A-B579-460E-94D1-54222C63F5DA}</a:tableStyleId>
              </a:tblPr>
              <a:tblGrid>
                <a:gridCol w="2794419">
                  <a:extLst>
                    <a:ext uri="{9D8B030D-6E8A-4147-A177-3AD203B41FA5}">
                      <a16:colId xmlns:a16="http://schemas.microsoft.com/office/drawing/2014/main" val="20000"/>
                    </a:ext>
                  </a:extLst>
                </a:gridCol>
                <a:gridCol w="5867399">
                  <a:extLst>
                    <a:ext uri="{9D8B030D-6E8A-4147-A177-3AD203B41FA5}">
                      <a16:colId xmlns:a16="http://schemas.microsoft.com/office/drawing/2014/main" val="20001"/>
                    </a:ext>
                  </a:extLst>
                </a:gridCol>
              </a:tblGrid>
              <a:tr h="482154">
                <a:tc>
                  <a:txBody>
                    <a:bodyPr/>
                    <a:lstStyle/>
                    <a:p>
                      <a:r>
                        <a:rPr lang="en-US" b="1" i="1" dirty="0">
                          <a:solidFill>
                            <a:srgbClr val="036883"/>
                          </a:solidFill>
                        </a:rPr>
                        <a:t> Key-value</a:t>
                      </a:r>
                      <a:r>
                        <a:rPr lang="en-US" dirty="0"/>
                        <a:t> </a:t>
                      </a:r>
                      <a:r>
                        <a:rPr lang="en-US" b="1" i="1" dirty="0">
                          <a:solidFill>
                            <a:srgbClr val="036883"/>
                          </a:solidFill>
                        </a:rPr>
                        <a:t>stores</a:t>
                      </a:r>
                      <a:r>
                        <a:rPr lang="en-US" dirty="0"/>
                        <a:t> </a:t>
                      </a:r>
                    </a:p>
                  </a:txBody>
                  <a:tcPr anchor="ctr"/>
                </a:tc>
                <a:tc>
                  <a:txBody>
                    <a:bodyPr/>
                    <a:lstStyle/>
                    <a:p>
                      <a:r>
                        <a:rPr lang="en-US" dirty="0"/>
                        <a:t> Redis, Riak</a:t>
                      </a:r>
                    </a:p>
                  </a:txBody>
                  <a:tcPr anchor="ctr"/>
                </a:tc>
                <a:extLst>
                  <a:ext uri="{0D108BD9-81ED-4DB2-BD59-A6C34878D82A}">
                    <a16:rowId xmlns:a16="http://schemas.microsoft.com/office/drawing/2014/main" val="10000"/>
                  </a:ext>
                </a:extLst>
              </a:tr>
              <a:tr h="482154">
                <a:tc>
                  <a:txBody>
                    <a:bodyPr/>
                    <a:lstStyle/>
                    <a:p>
                      <a:r>
                        <a:rPr lang="en-US" b="1" i="1" dirty="0">
                          <a:solidFill>
                            <a:srgbClr val="036883"/>
                          </a:solidFill>
                        </a:rPr>
                        <a:t> Column-oriented</a:t>
                      </a:r>
                      <a:endParaRPr lang="en-US" dirty="0"/>
                    </a:p>
                  </a:txBody>
                  <a:tcPr anchor="ct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dirty="0"/>
                        <a:t> HBase, </a:t>
                      </a:r>
                      <a:r>
                        <a:rPr kumimoji="0" lang="en-US" b="0" i="0" kern="1200" dirty="0">
                          <a:solidFill>
                            <a:schemeClr val="tx1"/>
                          </a:solidFill>
                          <a:effectLst/>
                          <a:latin typeface="+mn-lt"/>
                          <a:ea typeface="+mn-ea"/>
                          <a:cs typeface="+mn-cs"/>
                        </a:rPr>
                        <a:t>Cassandra</a:t>
                      </a:r>
                      <a:endParaRPr lang="en-US" dirty="0"/>
                    </a:p>
                  </a:txBody>
                  <a:tcPr anchor="ctr"/>
                </a:tc>
                <a:extLst>
                  <a:ext uri="{0D108BD9-81ED-4DB2-BD59-A6C34878D82A}">
                    <a16:rowId xmlns:a16="http://schemas.microsoft.com/office/drawing/2014/main" val="10001"/>
                  </a:ext>
                </a:extLst>
              </a:tr>
              <a:tr h="482154">
                <a:tc>
                  <a:txBody>
                    <a:bodyPr/>
                    <a:lstStyle/>
                    <a:p>
                      <a:r>
                        <a:rPr lang="en-US" b="1" i="1" dirty="0">
                          <a:solidFill>
                            <a:srgbClr val="036883"/>
                          </a:solidFill>
                        </a:rPr>
                        <a:t> Document</a:t>
                      </a:r>
                      <a:r>
                        <a:rPr lang="en-US" dirty="0"/>
                        <a:t> </a:t>
                      </a:r>
                      <a:r>
                        <a:rPr lang="en-US" b="1" i="1" dirty="0">
                          <a:solidFill>
                            <a:srgbClr val="036883"/>
                          </a:solidFill>
                        </a:rPr>
                        <a:t>oriented</a:t>
                      </a:r>
                      <a:r>
                        <a:rPr lang="en-US" dirty="0"/>
                        <a:t> </a:t>
                      </a:r>
                    </a:p>
                  </a:txBody>
                  <a:tcPr anchor="ctr"/>
                </a:tc>
                <a:tc>
                  <a:txBody>
                    <a:bodyPr/>
                    <a:lstStyle/>
                    <a:p>
                      <a:r>
                        <a:rPr lang="en-US" dirty="0"/>
                        <a:t> MongoDB, CouchDB</a:t>
                      </a:r>
                    </a:p>
                  </a:txBody>
                  <a:tcPr anchor="ctr"/>
                </a:tc>
                <a:extLst>
                  <a:ext uri="{0D108BD9-81ED-4DB2-BD59-A6C34878D82A}">
                    <a16:rowId xmlns:a16="http://schemas.microsoft.com/office/drawing/2014/main" val="10002"/>
                  </a:ext>
                </a:extLst>
              </a:tr>
              <a:tr h="482154">
                <a:tc>
                  <a:txBody>
                    <a:bodyPr/>
                    <a:lstStyle/>
                    <a:p>
                      <a:r>
                        <a:rPr lang="en-US" b="1" i="1" dirty="0">
                          <a:solidFill>
                            <a:srgbClr val="036883"/>
                          </a:solidFill>
                        </a:rPr>
                        <a:t> Graph</a:t>
                      </a:r>
                      <a:endParaRPr lang="en-US" dirty="0"/>
                    </a:p>
                  </a:txBody>
                  <a:tcPr anchor="ctr"/>
                </a:tc>
                <a:tc>
                  <a:txBody>
                    <a:bodyPr/>
                    <a:lstStyle/>
                    <a:p>
                      <a:r>
                        <a:rPr lang="en-US" dirty="0"/>
                        <a:t>Neo4j,</a:t>
                      </a:r>
                      <a:r>
                        <a:rPr lang="en-US" baseline="0" dirty="0"/>
                        <a:t> Infinite Graph</a:t>
                      </a:r>
                      <a:endParaRPr lang="en-US" dirty="0"/>
                    </a:p>
                  </a:txBody>
                  <a:tcPr anchor="ctr"/>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186774883"/>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a:t>
            </a:r>
          </a:p>
        </p:txBody>
      </p:sp>
      <p:sp>
        <p:nvSpPr>
          <p:cNvPr id="4" name="Rectangle 3"/>
          <p:cNvSpPr/>
          <p:nvPr/>
        </p:nvSpPr>
        <p:spPr>
          <a:xfrm>
            <a:off x="133354" y="1497568"/>
            <a:ext cx="4870244"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db.collection.insertOne({&lt;document&gt;})</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db.emp.insertOne({ ename: 'x', job: '</a:t>
            </a:r>
            <a:r>
              <a:rPr lang="en-US" sz="2200" dirty="0" err="1">
                <a:solidFill>
                  <a:srgbClr val="FC6F0D"/>
                </a:solidFill>
                <a:latin typeface="Calibri" panose="020F0502020204030204" pitchFamily="34" charset="0"/>
                <a:cs typeface="Calibri" panose="020F0502020204030204" pitchFamily="34" charset="0"/>
              </a:rPr>
              <a:t>pqr</a:t>
            </a:r>
            <a:r>
              <a:rPr lang="en-US" sz="2200" dirty="0">
                <a:solidFill>
                  <a:srgbClr val="FC6F0D"/>
                </a:solidFill>
                <a:latin typeface="Calibri" panose="020F0502020204030204" pitchFamily="34" charset="0"/>
                <a:cs typeface="Calibri" panose="020F0502020204030204" pitchFamily="34" charset="0"/>
              </a:rPr>
              <a:t>', salary: 2000 })</a:t>
            </a:r>
          </a:p>
        </p:txBody>
      </p:sp>
    </p:spTree>
    <p:extLst>
      <p:ext uri="{BB962C8B-B14F-4D97-AF65-F5344CB8AC3E}">
        <p14:creationId xmlns:p14="http://schemas.microsoft.com/office/powerpoint/2010/main" val="1684840865"/>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db.collection.insertMany()</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Inserts multiple documents into a collection.</a:t>
            </a:r>
          </a:p>
        </p:txBody>
      </p:sp>
    </p:spTree>
    <p:extLst>
      <p:ext uri="{BB962C8B-B14F-4D97-AF65-F5344CB8AC3E}">
        <p14:creationId xmlns:p14="http://schemas.microsoft.com/office/powerpoint/2010/main" val="2867497369"/>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db.collection.insertMany()</a:t>
            </a:r>
          </a:p>
        </p:txBody>
      </p:sp>
      <p:sp>
        <p:nvSpPr>
          <p:cNvPr id="4" name="Rectangle 3"/>
          <p:cNvSpPr/>
          <p:nvPr/>
        </p:nvSpPr>
        <p:spPr>
          <a:xfrm>
            <a:off x="133354" y="1497568"/>
            <a:ext cx="854272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db.collection.insertMany([{&lt;document 1&gt;} , {&lt;document 2&gt;},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a:t>
            </a:r>
            <a:endParaRPr lang="en-IN" dirty="0"/>
          </a:p>
        </p:txBody>
      </p:sp>
      <p:sp>
        <p:nvSpPr>
          <p:cNvPr id="3" name="Rectangle 2"/>
          <p:cNvSpPr/>
          <p:nvPr/>
        </p:nvSpPr>
        <p:spPr>
          <a:xfrm>
            <a:off x="153146" y="2233136"/>
            <a:ext cx="8841666"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db.e.insertMany([ { ename: 'x', salary: 2000}, { ename : 'y', job: '</a:t>
            </a:r>
            <a:r>
              <a:rPr lang="en-US" sz="2200" dirty="0" err="1">
                <a:solidFill>
                  <a:srgbClr val="FC6F0D"/>
                </a:solidFill>
                <a:latin typeface="Calibri" panose="020F0502020204030204" pitchFamily="34" charset="0"/>
                <a:cs typeface="Calibri" panose="020F0502020204030204" pitchFamily="34" charset="0"/>
              </a:rPr>
              <a:t>hr</a:t>
            </a:r>
            <a:r>
              <a:rPr lang="en-US" sz="2200" dirty="0">
                <a:solidFill>
                  <a:srgbClr val="FC6F0D"/>
                </a:solidFill>
                <a:latin typeface="Calibri" panose="020F0502020204030204" pitchFamily="34" charset="0"/>
                <a:cs typeface="Calibri" panose="020F0502020204030204" pitchFamily="34" charset="0"/>
              </a:rPr>
              <a:t>' } ])</a:t>
            </a:r>
          </a:p>
        </p:txBody>
      </p:sp>
    </p:spTree>
    <p:extLst>
      <p:ext uri="{BB962C8B-B14F-4D97-AF65-F5344CB8AC3E}">
        <p14:creationId xmlns:p14="http://schemas.microsoft.com/office/powerpoint/2010/main" val="2845818728"/>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33354" y="1219200"/>
            <a:ext cx="1704313" cy="369332"/>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var obj = {}</a:t>
            </a:r>
          </a:p>
        </p:txBody>
      </p:sp>
      <p:sp>
        <p:nvSpPr>
          <p:cNvPr id="8" name="Rectangle 7"/>
          <p:cNvSpPr/>
          <p:nvPr/>
        </p:nvSpPr>
        <p:spPr>
          <a:xfrm>
            <a:off x="149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33354" y="1764767"/>
            <a:ext cx="8861458" cy="4493538"/>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&gt; var doc = {}; 				       </a:t>
            </a:r>
            <a:r>
              <a:rPr lang="en-US" sz="2200" dirty="0">
                <a:solidFill>
                  <a:srgbClr val="00B050"/>
                </a:solidFill>
                <a:latin typeface="Calibri" panose="020F0502020204030204" pitchFamily="34" charset="0"/>
                <a:cs typeface="Calibri" panose="020F0502020204030204" pitchFamily="34" charset="0"/>
              </a:rPr>
              <a:t>// JavaScript object</a:t>
            </a:r>
          </a:p>
          <a:p>
            <a:r>
              <a:rPr lang="en-US" sz="2200" dirty="0">
                <a:solidFill>
                  <a:srgbClr val="FC6F0D"/>
                </a:solidFill>
                <a:latin typeface="Calibri" panose="020F0502020204030204" pitchFamily="34" charset="0"/>
                <a:cs typeface="Calibri" panose="020F0502020204030204" pitchFamily="34" charset="0"/>
              </a:rPr>
              <a:t>&gt; doc.title = "MongoDB Tutorial"</a:t>
            </a:r>
          </a:p>
          <a:p>
            <a:r>
              <a:rPr lang="en-US" sz="2200" dirty="0">
                <a:solidFill>
                  <a:srgbClr val="FC6F0D"/>
                </a:solidFill>
                <a:latin typeface="Calibri" panose="020F0502020204030204" pitchFamily="34" charset="0"/>
                <a:cs typeface="Calibri" panose="020F0502020204030204" pitchFamily="34" charset="0"/>
              </a:rPr>
              <a:t>&gt; doc.url = "http://mongodb.org"</a:t>
            </a:r>
          </a:p>
          <a:p>
            <a:r>
              <a:rPr lang="en-US" sz="2200" dirty="0">
                <a:solidFill>
                  <a:srgbClr val="FC6F0D"/>
                </a:solidFill>
                <a:latin typeface="Calibri" panose="020F0502020204030204" pitchFamily="34" charset="0"/>
                <a:cs typeface="Calibri" panose="020F0502020204030204" pitchFamily="34" charset="0"/>
              </a:rPr>
              <a:t>&gt; doc.comment = "Good tutorial video"</a:t>
            </a:r>
          </a:p>
          <a:p>
            <a:r>
              <a:rPr lang="en-US" sz="2200" dirty="0">
                <a:solidFill>
                  <a:srgbClr val="FC6F0D"/>
                </a:solidFill>
                <a:latin typeface="Calibri" panose="020F0502020204030204" pitchFamily="34" charset="0"/>
                <a:cs typeface="Calibri" panose="020F0502020204030204" pitchFamily="34" charset="0"/>
              </a:rPr>
              <a:t>&gt; doc.tags = ['tutorial', '</a:t>
            </a:r>
            <a:r>
              <a:rPr lang="en-US" sz="2200" dirty="0" err="1">
                <a:solidFill>
                  <a:srgbClr val="FC6F0D"/>
                </a:solidFill>
                <a:latin typeface="Calibri" panose="020F0502020204030204" pitchFamily="34" charset="0"/>
                <a:cs typeface="Calibri" panose="020F0502020204030204" pitchFamily="34" charset="0"/>
              </a:rPr>
              <a:t>noSQL</a:t>
            </a:r>
            <a:r>
              <a:rPr lang="en-US" sz="2200" dirty="0">
                <a:solidFill>
                  <a:srgbClr val="FC6F0D"/>
                </a:solidFill>
                <a:latin typeface="Calibri" panose="020F0502020204030204" pitchFamily="34" charset="0"/>
                <a:cs typeface="Calibri" panose="020F0502020204030204" pitchFamily="34" charset="0"/>
              </a:rPr>
              <a:t>']</a:t>
            </a:r>
          </a:p>
          <a:p>
            <a:r>
              <a:rPr lang="en-US" sz="2200" dirty="0">
                <a:solidFill>
                  <a:srgbClr val="FC6F0D"/>
                </a:solidFill>
                <a:latin typeface="Calibri" panose="020F0502020204030204" pitchFamily="34" charset="0"/>
                <a:cs typeface="Calibri" panose="020F0502020204030204" pitchFamily="34" charset="0"/>
              </a:rPr>
              <a:t>&gt; doc.saveondate = new Date ()</a:t>
            </a:r>
          </a:p>
          <a:p>
            <a:r>
              <a:rPr lang="en-US" sz="2200" dirty="0">
                <a:solidFill>
                  <a:srgbClr val="FC6F0D"/>
                </a:solidFill>
                <a:latin typeface="Calibri" panose="020F0502020204030204" pitchFamily="34" charset="0"/>
                <a:cs typeface="Calibri" panose="020F0502020204030204" pitchFamily="34" charset="0"/>
              </a:rPr>
              <a:t>&gt; doc.meta = {}				        </a:t>
            </a:r>
            <a:r>
              <a:rPr lang="en-US" sz="2200" dirty="0">
                <a:solidFill>
                  <a:srgbClr val="00B050"/>
                </a:solidFill>
                <a:latin typeface="Calibri" panose="020F0502020204030204" pitchFamily="34" charset="0"/>
                <a:cs typeface="Calibri" panose="020F0502020204030204" pitchFamily="34" charset="0"/>
              </a:rPr>
              <a:t>// object within </a:t>
            </a:r>
            <a:r>
              <a:rPr lang="en-US" sz="2200" dirty="0">
                <a:solidFill>
                  <a:srgbClr val="FC6F0D"/>
                </a:solidFill>
                <a:latin typeface="Calibri" panose="020F0502020204030204" pitchFamily="34" charset="0"/>
                <a:cs typeface="Calibri" panose="020F0502020204030204" pitchFamily="34" charset="0"/>
              </a:rPr>
              <a:t>doc</a:t>
            </a:r>
            <a:r>
              <a:rPr lang="en-US" sz="2200" dirty="0">
                <a:solidFill>
                  <a:srgbClr val="00B050"/>
                </a:solidFill>
                <a:latin typeface="Calibri" panose="020F0502020204030204" pitchFamily="34" charset="0"/>
                <a:cs typeface="Calibri" panose="020F0502020204030204" pitchFamily="34" charset="0"/>
              </a:rPr>
              <a:t> object {}</a:t>
            </a:r>
          </a:p>
          <a:p>
            <a:r>
              <a:rPr lang="en-US" sz="2200" dirty="0">
                <a:solidFill>
                  <a:srgbClr val="FC6F0D"/>
                </a:solidFill>
                <a:latin typeface="Calibri" panose="020F0502020204030204" pitchFamily="34" charset="0"/>
                <a:cs typeface="Calibri" panose="020F0502020204030204" pitchFamily="34" charset="0"/>
              </a:rPr>
              <a:t>&gt; doc.meta.browser = 'Google Chrome’</a:t>
            </a:r>
          </a:p>
          <a:p>
            <a:r>
              <a:rPr lang="en-US" sz="2200" dirty="0">
                <a:solidFill>
                  <a:srgbClr val="FC6F0D"/>
                </a:solidFill>
                <a:latin typeface="Calibri" panose="020F0502020204030204" pitchFamily="34" charset="0"/>
                <a:cs typeface="Calibri" panose="020F0502020204030204" pitchFamily="34" charset="0"/>
              </a:rPr>
              <a:t>&gt; doc.meta.os = 'Microsoft Windows7'</a:t>
            </a:r>
          </a:p>
          <a:p>
            <a:r>
              <a:rPr lang="en-US" sz="2200" dirty="0">
                <a:solidFill>
                  <a:srgbClr val="FC6F0D"/>
                </a:solidFill>
                <a:latin typeface="Calibri" panose="020F0502020204030204" pitchFamily="34" charset="0"/>
                <a:cs typeface="Calibri" panose="020F0502020204030204" pitchFamily="34" charset="0"/>
              </a:rPr>
              <a:t>&gt; doc.meta.mongodbversion = '2.4.0.0'</a:t>
            </a:r>
          </a:p>
          <a:p>
            <a:r>
              <a:rPr lang="en-US" sz="2200" dirty="0">
                <a:solidFill>
                  <a:srgbClr val="FC6F0D"/>
                </a:solidFill>
                <a:latin typeface="Calibri" panose="020F0502020204030204" pitchFamily="34" charset="0"/>
                <a:cs typeface="Calibri" panose="020F0502020204030204" pitchFamily="34" charset="0"/>
              </a:rPr>
              <a:t>&gt; doc</a:t>
            </a:r>
          </a:p>
          <a:p>
            <a:endParaRPr lang="en-US" sz="22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&gt; db.book.insert (doc);</a:t>
            </a:r>
          </a:p>
        </p:txBody>
      </p:sp>
    </p:spTree>
    <p:extLst>
      <p:ext uri="{BB962C8B-B14F-4D97-AF65-F5344CB8AC3E}">
        <p14:creationId xmlns:p14="http://schemas.microsoft.com/office/powerpoint/2010/main" val="1245960001"/>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t>Loads and runs a JavaScript file into the current shell environment.</a:t>
            </a:r>
            <a:endParaRPr lang="en-US" dirty="0">
              <a:solidFill>
                <a:srgbClr val="222222"/>
              </a:solidFill>
              <a:latin typeface="arial" panose="020B0604020202020204" pitchFamily="34" charset="0"/>
            </a:endParaRPr>
          </a:p>
        </p:txBody>
      </p:sp>
      <p:sp>
        <p:nvSpPr>
          <p:cNvPr id="4" name="Rectangle 3"/>
          <p:cNvSpPr/>
          <p:nvPr/>
        </p:nvSpPr>
        <p:spPr>
          <a:xfrm>
            <a:off x="152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33354" y="1219200"/>
            <a:ext cx="8861458" cy="646331"/>
          </a:xfrm>
          <a:prstGeom prst="rect">
            <a:avLst/>
          </a:prstGeom>
        </p:spPr>
        <p:txBody>
          <a:bodyPr wrap="squar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load(file)</a:t>
            </a:r>
          </a:p>
          <a:p>
            <a:pPr>
              <a:spcBef>
                <a:spcPct val="0"/>
              </a:spcBef>
            </a:pPr>
            <a:r>
              <a:rPr lang="en-IN" dirty="0">
                <a:solidFill>
                  <a:srgbClr val="049DC8"/>
                </a:solidFill>
                <a:latin typeface="Consolas" panose="020B0609020204030204" pitchFamily="49" charset="0"/>
                <a:cs typeface="Calibri" panose="020F0502020204030204" pitchFamily="34" charset="0"/>
              </a:rPr>
              <a:t>cat(file)</a:t>
            </a:r>
          </a:p>
        </p:txBody>
      </p:sp>
      <p:sp>
        <p:nvSpPr>
          <p:cNvPr id="8" name="Rectangle 7"/>
          <p:cNvSpPr/>
          <p:nvPr/>
        </p:nvSpPr>
        <p:spPr>
          <a:xfrm>
            <a:off x="149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49188" y="4953000"/>
            <a:ext cx="8845624" cy="892552"/>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load("scripts/app.js")</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cat ("scripts/app.js")</a:t>
            </a:r>
          </a:p>
        </p:txBody>
      </p:sp>
      <p:sp>
        <p:nvSpPr>
          <p:cNvPr id="2" name="Rectangle 1"/>
          <p:cNvSpPr/>
          <p:nvPr/>
        </p:nvSpPr>
        <p:spPr>
          <a:xfrm>
            <a:off x="149188" y="2209800"/>
            <a:ext cx="8829790" cy="2246769"/>
          </a:xfrm>
          <a:prstGeom prst="rect">
            <a:avLst/>
          </a:prstGeom>
        </p:spPr>
        <p:txBody>
          <a:bodyPr wrap="square">
            <a:spAutoFit/>
          </a:bodyPr>
          <a:lstStyle/>
          <a:p>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r>
              <a:rPr lang="en-US" sz="2000" dirty="0">
                <a:latin typeface="Consolas" panose="020B0609020204030204" pitchFamily="49" charset="0"/>
              </a:rPr>
              <a:t>    </a:t>
            </a:r>
            <a:r>
              <a:rPr lang="en-US" sz="2000" dirty="0">
                <a:solidFill>
                  <a:srgbClr val="FFC000"/>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r>
              <a:rPr lang="en-US" sz="2000" dirty="0">
                <a:solidFill>
                  <a:schemeClr val="bg1">
                    <a:lumMod val="50000"/>
                  </a:schemeClr>
                </a:solidFill>
                <a:latin typeface="Consolas" panose="020B0609020204030204" pitchFamily="49" charset="0"/>
              </a:rPr>
              <a:t>);</a:t>
            </a:r>
          </a:p>
          <a:p>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8" name="Rectangle 7"/>
          <p:cNvSpPr/>
          <p:nvPr/>
        </p:nvSpPr>
        <p:spPr>
          <a:xfrm>
            <a:off x="149188" y="762000"/>
            <a:ext cx="8845624" cy="369332"/>
          </a:xfrm>
          <a:prstGeom prst="rect">
            <a:avLst/>
          </a:prstGeom>
        </p:spPr>
        <p:txBody>
          <a:bodyPr wrap="square">
            <a:spAutoFit/>
          </a:bodyPr>
          <a:lstStyle/>
          <a:p>
            <a:r>
              <a:rPr lang="en-US" dirty="0"/>
              <a:t>TODO</a:t>
            </a:r>
            <a:endParaRPr lang="en-IN" dirty="0"/>
          </a:p>
        </p:txBody>
      </p:sp>
      <p:sp>
        <p:nvSpPr>
          <p:cNvPr id="3" name="Rectangle 2"/>
          <p:cNvSpPr/>
          <p:nvPr/>
        </p:nvSpPr>
        <p:spPr>
          <a:xfrm>
            <a:off x="157288" y="3169999"/>
            <a:ext cx="8845624" cy="2862322"/>
          </a:xfrm>
          <a:prstGeom prst="rect">
            <a:avLst/>
          </a:prstGeom>
        </p:spPr>
        <p:txBody>
          <a:bodyPr wrap="square">
            <a:spAutoFit/>
          </a:bodyPr>
          <a:lstStyle/>
          <a:p>
            <a:r>
              <a:rPr lang="en-US" dirty="0">
                <a:solidFill>
                  <a:srgbClr val="FC6F0D"/>
                </a:solidFill>
                <a:latin typeface="Consolas" panose="020B0609020204030204" pitchFamily="49" charset="0"/>
                <a:cs typeface="Calibri" panose="020F0502020204030204" pitchFamily="34" charset="0"/>
              </a:rPr>
              <a:t>db.emp.find().</a:t>
            </a:r>
            <a:r>
              <a:rPr lang="en-US" dirty="0">
                <a:latin typeface="Consolas" panose="020B0609020204030204" pitchFamily="49"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r>
              <a:rPr lang="en-US" dirty="0">
                <a:latin typeface="Consolas" panose="020B0609020204030204" pitchFamily="49" charset="0"/>
              </a:rPr>
              <a:t>      </a:t>
            </a:r>
            <a:r>
              <a:rPr lang="en-US" dirty="0">
                <a:solidFill>
                  <a:srgbClr val="00B0F0"/>
                </a:solidFill>
                <a:latin typeface="Consolas" panose="020B0609020204030204" pitchFamily="49" charset="0"/>
              </a:rPr>
              <a:t>if</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00B050"/>
                </a:solidFill>
                <a:latin typeface="Consolas" panose="020B0609020204030204" pitchFamily="49" charset="0"/>
              </a:rPr>
              <a:t>saleel</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print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solidFill>
                  <a:srgbClr val="FFC000"/>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rgbClr val="FFC000"/>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else</a:t>
            </a:r>
            <a:r>
              <a:rPr lang="en-US" dirty="0">
                <a:latin typeface="Consolas" panose="020B0609020204030204" pitchFamily="49" charset="0"/>
              </a:rPr>
              <a:t> </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rgbClr val="00B0F0"/>
                </a:solidFill>
                <a:latin typeface="Consolas" panose="020B0609020204030204" pitchFamily="49" charset="0"/>
              </a:rPr>
              <a:t>quit</a:t>
            </a:r>
            <a:r>
              <a:rPr lang="en-US" dirty="0">
                <a:solidFill>
                  <a:schemeClr val="bg1">
                    <a:lumMod val="50000"/>
                  </a:schemeClr>
                </a:solidFill>
                <a:latin typeface="Consolas" panose="020B0609020204030204" pitchFamily="49" charset="0"/>
              </a:rPr>
              <a:t>;</a:t>
            </a:r>
          </a:p>
          <a:p>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r>
              <a:rPr lang="en-US" dirty="0">
                <a:solidFill>
                  <a:schemeClr val="bg1">
                    <a:lumMod val="50000"/>
                  </a:schemeClr>
                </a:solidFill>
                <a:latin typeface="Consolas" panose="020B0609020204030204" pitchFamily="49" charset="0"/>
              </a:rPr>
              <a:t>} )</a:t>
            </a:r>
          </a:p>
        </p:txBody>
      </p:sp>
      <p:sp>
        <p:nvSpPr>
          <p:cNvPr id="2" name="Rectangle 1">
            <a:extLst>
              <a:ext uri="{FF2B5EF4-FFF2-40B4-BE49-F238E27FC236}">
                <a16:creationId xmlns:a16="http://schemas.microsoft.com/office/drawing/2014/main" id="{6DB5FA5E-0D13-4AC0-8222-222D0DC2F8AA}"/>
              </a:ext>
            </a:extLst>
          </p:cNvPr>
          <p:cNvSpPr/>
          <p:nvPr/>
        </p:nvSpPr>
        <p:spPr>
          <a:xfrm>
            <a:off x="157288" y="1353542"/>
            <a:ext cx="6480720" cy="923330"/>
          </a:xfrm>
          <a:prstGeom prst="rect">
            <a:avLst/>
          </a:prstGeom>
        </p:spPr>
        <p:txBody>
          <a:bodyPr wrap="square">
            <a:spAutoFit/>
          </a:bodyPr>
          <a:lstStyle/>
          <a:p>
            <a:r>
              <a:rPr lang="en-IN" dirty="0">
                <a:solidFill>
                  <a:srgbClr val="FC6F0D"/>
                </a:solidFill>
                <a:latin typeface="Consolas" panose="020B0609020204030204" pitchFamily="49" charset="0"/>
                <a:cs typeface="Calibri" panose="020F0502020204030204" pitchFamily="34" charset="0"/>
              </a:rPr>
              <a:t>db.emp.find().</a:t>
            </a:r>
            <a:r>
              <a:rPr lang="en-IN" dirty="0">
                <a:latin typeface="Consolas" panose="020B0609020204030204" pitchFamily="49" charset="0"/>
              </a:rPr>
              <a:t>forEach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rgbClr val="FFC000"/>
                </a:solidFill>
                <a:latin typeface="Consolas" panose="020B0609020204030204" pitchFamily="49" charset="0"/>
              </a:rPr>
              <a:t>data</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"user: " + </a:t>
            </a:r>
            <a:r>
              <a:rPr lang="en-IN" dirty="0">
                <a:solidFill>
                  <a:srgbClr val="FFC000"/>
                </a:solidFill>
                <a:latin typeface="Consolas" panose="020B0609020204030204" pitchFamily="49" charset="0"/>
              </a:rPr>
              <a:t>data</a:t>
            </a:r>
            <a:r>
              <a:rPr lang="en-IN" dirty="0">
                <a:latin typeface="Consolas" panose="020B0609020204030204" pitchFamily="49" charset="0"/>
              </a:rPr>
              <a:t>.ename.toUpperCase();</a:t>
            </a:r>
            <a:r>
              <a:rPr lang="en-IN" dirty="0">
                <a:solidFill>
                  <a:schemeClr val="bg1">
                    <a:lumMod val="50000"/>
                  </a:schemeClr>
                </a:solidFill>
                <a:latin typeface="Consolas" panose="020B0609020204030204" pitchFamily="49" charset="0"/>
              </a:rPr>
              <a:t>)</a:t>
            </a:r>
          </a:p>
          <a:p>
            <a:r>
              <a:rPr lang="en-IN" dirty="0">
                <a:solidFill>
                  <a:schemeClr val="bg1">
                    <a:lumMod val="50000"/>
                  </a:schemeClr>
                </a:solidFill>
                <a:latin typeface="Consolas" panose="020B0609020204030204" pitchFamily="49" charset="0"/>
              </a:rPr>
              <a:t>} )</a:t>
            </a:r>
            <a:endParaRPr lang="en-IN" dirty="0">
              <a:latin typeface="Consolas" panose="020B0609020204030204" pitchFamily="49" charset="0"/>
            </a:endParaRPr>
          </a:p>
        </p:txBody>
      </p:sp>
    </p:spTree>
    <p:extLst>
      <p:ext uri="{BB962C8B-B14F-4D97-AF65-F5344CB8AC3E}">
        <p14:creationId xmlns:p14="http://schemas.microsoft.com/office/powerpoint/2010/main" val="1490720449"/>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419100" y="2861953"/>
            <a:ext cx="8305800" cy="1477328"/>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update() 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33354" y="1611868"/>
            <a:ext cx="8289449" cy="646331"/>
          </a:xfrm>
          <a:prstGeom prst="rect">
            <a:avLst/>
          </a:prstGeom>
        </p:spPr>
        <p:txBody>
          <a:bodyPr wrap="none">
            <a:spAutoFit/>
          </a:bodyPr>
          <a:lstStyle/>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update }, { options })</a:t>
            </a:r>
          </a:p>
          <a:p>
            <a:pPr>
              <a:spcBef>
                <a:spcPct val="0"/>
              </a:spcBef>
            </a:pPr>
            <a:r>
              <a:rPr lang="en-IN" dirty="0">
                <a:solidFill>
                  <a:srgbClr val="049DC8"/>
                </a:solidFill>
                <a:latin typeface="Consolas" panose="020B0609020204030204" pitchFamily="49" charset="0"/>
                <a:cs typeface="Calibri" panose="020F0502020204030204" pitchFamily="34" charset="0"/>
              </a:rPr>
              <a:t>db.collection.update({ query }, { $set:{ update }}, { options })</a:t>
            </a:r>
          </a:p>
        </p:txBody>
      </p:sp>
      <p:sp>
        <p:nvSpPr>
          <p:cNvPr id="8" name="Rectangle 7"/>
          <p:cNvSpPr/>
          <p:nvPr/>
        </p:nvSpPr>
        <p:spPr>
          <a:xfrm>
            <a:off x="149188" y="762000"/>
            <a:ext cx="8845624" cy="677108"/>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a:t>
            </a:r>
            <a:endParaRPr lang="en-IN" dirty="0"/>
          </a:p>
        </p:txBody>
      </p:sp>
      <p:sp>
        <p:nvSpPr>
          <p:cNvPr id="3" name="Rectangle 2"/>
          <p:cNvSpPr/>
          <p:nvPr/>
        </p:nvSpPr>
        <p:spPr>
          <a:xfrm>
            <a:off x="0" y="3352800"/>
            <a:ext cx="9144000"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 job: 'abc1' }, { job: 'sales' }, { upsert: true }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job: '</a:t>
            </a:r>
            <a:r>
              <a:rPr lang="en-US" sz="2200" dirty="0" err="1">
                <a:solidFill>
                  <a:srgbClr val="FC6F0D"/>
                </a:solidFill>
                <a:latin typeface="Calibri" panose="020F0502020204030204" pitchFamily="34" charset="0"/>
                <a:cs typeface="Calibri" panose="020F0502020204030204" pitchFamily="34" charset="0"/>
              </a:rPr>
              <a:t>bbc</a:t>
            </a:r>
            <a:r>
              <a:rPr lang="en-US" sz="2200" dirty="0">
                <a:solidFill>
                  <a:srgbClr val="FC6F0D"/>
                </a:solidFill>
                <a:latin typeface="Calibri" panose="020F0502020204030204" pitchFamily="34" charset="0"/>
                <a:cs typeface="Calibri" panose="020F0502020204030204" pitchFamily="34" charset="0"/>
              </a:rPr>
              <a:t>' }, { $set: { job:'</a:t>
            </a:r>
            <a:r>
              <a:rPr lang="en-US" sz="2200" dirty="0" err="1">
                <a:solidFill>
                  <a:srgbClr val="FC6F0D"/>
                </a:solidFill>
                <a:latin typeface="Calibri" panose="020F0502020204030204" pitchFamily="34" charset="0"/>
                <a:cs typeface="Calibri" panose="020F0502020204030204" pitchFamily="34" charset="0"/>
              </a:rPr>
              <a:t>abc</a:t>
            </a:r>
            <a:r>
              <a:rPr lang="en-US" sz="2200" dirty="0">
                <a:solidFill>
                  <a:srgbClr val="FC6F0D"/>
                </a:solidFill>
                <a:latin typeface="Calibri" panose="020F0502020204030204" pitchFamily="34" charset="0"/>
                <a:cs typeface="Calibri" panose="020F0502020204030204" pitchFamily="34" charset="0"/>
              </a:rPr>
              <a:t>' } }, { upsert : true,  multi: true });</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 ename: 'saleel' }, { $set : { size: 'small', color: ['red', 'blue'] } }, { multi: true } );</a:t>
            </a:r>
          </a:p>
        </p:txBody>
      </p:sp>
      <p:sp>
        <p:nvSpPr>
          <p:cNvPr id="5" name="Rectangle 4"/>
          <p:cNvSpPr/>
          <p:nvPr/>
        </p:nvSpPr>
        <p:spPr>
          <a:xfrm>
            <a:off x="32657" y="2438400"/>
            <a:ext cx="8962155" cy="707886"/>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What is CAP Theorem?</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pic>
        <p:nvPicPr>
          <p:cNvPr id="5" name="Picture 2" descr="https://cdn-images-1.medium.com/max/1600/1*WPnv_6sG9k4oG3S1A09MDA.jpe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0" y="638433"/>
            <a:ext cx="4143704" cy="3247767"/>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3657600" y="838200"/>
            <a:ext cx="5334000" cy="1569660"/>
          </a:xfrm>
          <a:prstGeom prst="rect">
            <a:avLst/>
          </a:prstGeom>
        </p:spPr>
        <p:txBody>
          <a:bodyPr wrap="square">
            <a:spAutoFit/>
          </a:bodyPr>
          <a:lstStyle/>
          <a:p>
            <a:pPr algn="just"/>
            <a:r>
              <a:rPr lang="en-IN" sz="2400" dirty="0">
                <a:solidFill>
                  <a:srgbClr val="222635"/>
                </a:solidFill>
                <a:latin typeface="Cambria" panose="02040503050406030204" pitchFamily="18" charset="0"/>
              </a:rPr>
              <a:t>CAP theorem states that any database system can only attain two out of following states which is </a:t>
            </a:r>
            <a:r>
              <a:rPr lang="en-IN" sz="2400" b="1" i="1" dirty="0">
                <a:solidFill>
                  <a:schemeClr val="accent4">
                    <a:lumMod val="50000"/>
                  </a:schemeClr>
                </a:solidFill>
                <a:latin typeface="Cambria" panose="02040503050406030204" pitchFamily="18" charset="0"/>
              </a:rPr>
              <a:t>Consistency, Availability and Partition Tolerance</a:t>
            </a:r>
            <a:r>
              <a:rPr lang="en-IN" sz="2400" dirty="0">
                <a:solidFill>
                  <a:srgbClr val="222635"/>
                </a:solidFill>
                <a:latin typeface="Cambria" panose="02040503050406030204" pitchFamily="18" charset="0"/>
              </a:rPr>
              <a:t>. </a:t>
            </a:r>
            <a:endParaRPr lang="en-IN" sz="2400" dirty="0"/>
          </a:p>
        </p:txBody>
      </p:sp>
      <p:sp>
        <p:nvSpPr>
          <p:cNvPr id="7" name="Rectangle 6"/>
          <p:cNvSpPr/>
          <p:nvPr/>
        </p:nvSpPr>
        <p:spPr>
          <a:xfrm>
            <a:off x="228600" y="3810000"/>
            <a:ext cx="8763000" cy="2462213"/>
          </a:xfrm>
          <a:prstGeom prst="rect">
            <a:avLst/>
          </a:prstGeom>
        </p:spPr>
        <p:txBody>
          <a:bodyPr wrap="square">
            <a:spAutoFit/>
          </a:bodyPr>
          <a:lstStyle/>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Consistency</a:t>
            </a:r>
            <a:r>
              <a:rPr lang="en-IN" sz="2200" dirty="0">
                <a:solidFill>
                  <a:srgbClr val="222635"/>
                </a:solidFill>
                <a:latin typeface="Cambria" panose="02040503050406030204" pitchFamily="18" charset="0"/>
              </a:rPr>
              <a:t>: Any changes to a particular record stored in database, in form of inserts, updates or deletes is seen as it is, by other users accessing that record at that particular time.</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Availability</a:t>
            </a:r>
            <a:r>
              <a:rPr lang="en-IN" sz="2200" dirty="0">
                <a:solidFill>
                  <a:srgbClr val="222635"/>
                </a:solidFill>
                <a:latin typeface="Cambria" panose="02040503050406030204" pitchFamily="18" charset="0"/>
              </a:rPr>
              <a:t>: The system continues to work and serve data inspite of node failures.</a:t>
            </a:r>
          </a:p>
          <a:p>
            <a:pPr marL="342900" indent="-342900">
              <a:buFont typeface="Arial" panose="020B0604020202020204" pitchFamily="34" charset="0"/>
              <a:buChar char="•"/>
            </a:pPr>
            <a:r>
              <a:rPr lang="en-IN" sz="2200" b="1" i="1" dirty="0">
                <a:solidFill>
                  <a:srgbClr val="C41A1A"/>
                </a:solidFill>
                <a:latin typeface="Cambria" panose="02040503050406030204" pitchFamily="18" charset="0"/>
              </a:rPr>
              <a:t>Partition</a:t>
            </a:r>
            <a:r>
              <a:rPr lang="en-IN" sz="2200" dirty="0">
                <a:solidFill>
                  <a:srgbClr val="222635"/>
                </a:solidFill>
                <a:latin typeface="Cambria" panose="02040503050406030204" pitchFamily="18" charset="0"/>
              </a:rPr>
              <a:t> </a:t>
            </a:r>
            <a:r>
              <a:rPr lang="en-IN" sz="2200" b="1" i="1" dirty="0">
                <a:solidFill>
                  <a:srgbClr val="C41A1A"/>
                </a:solidFill>
                <a:latin typeface="Cambria" panose="02040503050406030204" pitchFamily="18" charset="0"/>
              </a:rPr>
              <a:t>Tolerance</a:t>
            </a:r>
            <a:r>
              <a:rPr lang="en-IN" sz="2200" dirty="0">
                <a:solidFill>
                  <a:srgbClr val="222635"/>
                </a:solidFill>
                <a:latin typeface="Cambria" panose="02040503050406030204" pitchFamily="18" charset="0"/>
              </a:rPr>
              <a:t>: The database system could be stored based on distributed architecture such as Hadoop (HDFS).</a:t>
            </a:r>
            <a:endParaRPr lang="en-IN" sz="2200" b="0" i="0" dirty="0">
              <a:solidFill>
                <a:srgbClr val="222635"/>
              </a:solidFill>
              <a:effectLst/>
              <a:latin typeface="Cambria" panose="02040503050406030204" pitchFamily="18" charset="0"/>
            </a:endParaRPr>
          </a:p>
        </p:txBody>
      </p:sp>
    </p:spTree>
    <p:extLst>
      <p:ext uri="{BB962C8B-B14F-4D97-AF65-F5344CB8AC3E}">
        <p14:creationId xmlns:p14="http://schemas.microsoft.com/office/powerpoint/2010/main" val="2828660110"/>
      </p:ext>
    </p:extLst>
  </p:cSld>
  <p:clrMapOvr>
    <a:masterClrMapping/>
  </p:clrMapOvr>
  <p:transition/>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updateOne()</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191941974"/>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 </a:t>
            </a:r>
            <a:r>
              <a:rPr lang="en-US" dirty="0">
                <a:solidFill>
                  <a:srgbClr val="FF8C00"/>
                </a:solidFill>
              </a:rPr>
              <a:t>single </a:t>
            </a:r>
            <a:r>
              <a:rPr lang="en-US" dirty="0"/>
              <a:t>document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db.collection.updateOne({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149188" y="1981200"/>
            <a:ext cx="8845624"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021759"/>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db.emp.updateOne({ ename : 'saleel1' }, { $set : { job : 'A' } })</a:t>
            </a:r>
          </a:p>
          <a:p>
            <a:r>
              <a:rPr lang="en-US" sz="2200" dirty="0">
                <a:solidFill>
                  <a:srgbClr val="FC6F0D"/>
                </a:solidFill>
                <a:latin typeface="Calibri" panose="020F0502020204030204" pitchFamily="34" charset="0"/>
                <a:cs typeface="Calibri" panose="020F0502020204030204" pitchFamily="34" charset="0"/>
              </a:rPr>
              <a:t>db.emp.updateOne({ename : 'saleel2' }, { $set : { job : 'A' } }, { upsert: true })</a:t>
            </a:r>
          </a:p>
        </p:txBody>
      </p:sp>
      <p:grpSp>
        <p:nvGrpSpPr>
          <p:cNvPr id="23" name="Group 22"/>
          <p:cNvGrpSpPr/>
          <p:nvPr/>
        </p:nvGrpSpPr>
        <p:grpSpPr>
          <a:xfrm>
            <a:off x="819068" y="2502932"/>
            <a:ext cx="7431399" cy="2461005"/>
            <a:chOff x="138302" y="2723877"/>
            <a:chExt cx="7278999" cy="2384805"/>
          </a:xfrm>
        </p:grpSpPr>
        <p:pic>
          <p:nvPicPr>
            <p:cNvPr id="9" name="Picture 8"/>
            <p:cNvPicPr>
              <a:picLocks noChangeAspect="1"/>
            </p:cNvPicPr>
            <p:nvPr/>
          </p:nvPicPr>
          <p:blipFill>
            <a:blip r:embed="rId2"/>
            <a:stretch>
              <a:fillRect/>
            </a:stretch>
          </p:blipFill>
          <p:spPr>
            <a:xfrm>
              <a:off x="138302" y="2723877"/>
              <a:ext cx="4724400" cy="2384805"/>
            </a:xfrm>
            <a:prstGeom prst="rect">
              <a:avLst/>
            </a:prstGeom>
          </p:spPr>
        </p:pic>
        <p:sp>
          <p:nvSpPr>
            <p:cNvPr id="14" name="Right Arrow 13"/>
            <p:cNvSpPr/>
            <p:nvPr/>
          </p:nvSpPr>
          <p:spPr>
            <a:xfrm flipH="1">
              <a:off x="4913096" y="4321130"/>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ight Arrow 14"/>
            <p:cNvSpPr/>
            <p:nvPr/>
          </p:nvSpPr>
          <p:spPr>
            <a:xfrm flipH="1">
              <a:off x="4913096" y="3830203"/>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Right Arrow 15"/>
            <p:cNvSpPr/>
            <p:nvPr/>
          </p:nvSpPr>
          <p:spPr>
            <a:xfrm flipH="1">
              <a:off x="4913096" y="335176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8" name="Picture 17"/>
            <p:cNvPicPr>
              <a:picLocks noChangeAspect="1"/>
            </p:cNvPicPr>
            <p:nvPr/>
          </p:nvPicPr>
          <p:blipFill>
            <a:blip r:embed="rId3"/>
            <a:stretch>
              <a:fillRect/>
            </a:stretch>
          </p:blipFill>
          <p:spPr>
            <a:xfrm>
              <a:off x="6026651" y="2786971"/>
              <a:ext cx="1390650" cy="352425"/>
            </a:xfrm>
            <a:prstGeom prst="rect">
              <a:avLst/>
            </a:prstGeom>
          </p:spPr>
        </p:pic>
        <p:sp>
          <p:nvSpPr>
            <p:cNvPr id="19" name="Right Arrow 18"/>
            <p:cNvSpPr/>
            <p:nvPr/>
          </p:nvSpPr>
          <p:spPr>
            <a:xfrm flipH="1">
              <a:off x="4913096" y="2883604"/>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20" name="Picture 19"/>
            <p:cNvPicPr>
              <a:picLocks noChangeAspect="1"/>
            </p:cNvPicPr>
            <p:nvPr/>
          </p:nvPicPr>
          <p:blipFill>
            <a:blip r:embed="rId4"/>
            <a:stretch>
              <a:fillRect/>
            </a:stretch>
          </p:blipFill>
          <p:spPr>
            <a:xfrm>
              <a:off x="6026651" y="3225641"/>
              <a:ext cx="704850" cy="361950"/>
            </a:xfrm>
            <a:prstGeom prst="rect">
              <a:avLst/>
            </a:prstGeom>
          </p:spPr>
        </p:pic>
        <p:pic>
          <p:nvPicPr>
            <p:cNvPr id="21" name="Picture 20"/>
            <p:cNvPicPr>
              <a:picLocks noChangeAspect="1"/>
            </p:cNvPicPr>
            <p:nvPr/>
          </p:nvPicPr>
          <p:blipFill>
            <a:blip r:embed="rId5"/>
            <a:stretch>
              <a:fillRect/>
            </a:stretch>
          </p:blipFill>
          <p:spPr>
            <a:xfrm>
              <a:off x="5993994" y="3753215"/>
              <a:ext cx="1066800" cy="342900"/>
            </a:xfrm>
            <a:prstGeom prst="rect">
              <a:avLst/>
            </a:prstGeom>
          </p:spPr>
        </p:pic>
        <p:pic>
          <p:nvPicPr>
            <p:cNvPr id="22" name="Picture 21"/>
            <p:cNvPicPr>
              <a:picLocks noChangeAspect="1"/>
            </p:cNvPicPr>
            <p:nvPr/>
          </p:nvPicPr>
          <p:blipFill>
            <a:blip r:embed="rId6"/>
            <a:stretch>
              <a:fillRect/>
            </a:stretch>
          </p:blipFill>
          <p:spPr>
            <a:xfrm>
              <a:off x="6027331" y="4222602"/>
              <a:ext cx="1000125" cy="342900"/>
            </a:xfrm>
            <a:prstGeom prst="rect">
              <a:avLst/>
            </a:prstGeom>
          </p:spPr>
        </p:pic>
      </p:grpSp>
    </p:spTree>
    <p:extLst>
      <p:ext uri="{BB962C8B-B14F-4D97-AF65-F5344CB8AC3E}">
        <p14:creationId xmlns:p14="http://schemas.microsoft.com/office/powerpoint/2010/main" val="3916522350"/>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419100" y="2861953"/>
            <a:ext cx="8305800" cy="646331"/>
          </a:xfrm>
          <a:prstGeom prst="rect">
            <a:avLst/>
          </a:prstGeom>
          <a:solidFill>
            <a:schemeClr val="accent6">
              <a:lumMod val="20000"/>
              <a:lumOff val="80000"/>
            </a:schemeClr>
          </a:solidFill>
        </p:spPr>
        <p:txBody>
          <a:bodyPr wrap="square">
            <a:spAutoFit/>
          </a:bodyPr>
          <a:lstStyle/>
          <a:p>
            <a:r>
              <a:rPr lang="en-US" dirty="0">
                <a:solidFill>
                  <a:srgbClr val="C00000"/>
                </a:solidFill>
                <a:latin typeface="arial" panose="020B0604020202020204" pitchFamily="34" charset="0"/>
              </a:rPr>
              <a:t>updateMany()</a:t>
            </a:r>
            <a:r>
              <a:rPr lang="en-US" dirty="0">
                <a:solidFill>
                  <a:srgbClr val="222222"/>
                </a:solidFill>
                <a:latin typeface="arial" panose="020B0604020202020204" pitchFamily="34" charset="0"/>
              </a:rPr>
              <a:t> operations can add fields to existing documents using the </a:t>
            </a:r>
            <a:r>
              <a:rPr lang="en-US" dirty="0">
                <a:solidFill>
                  <a:srgbClr val="00B0F0"/>
                </a:solidFill>
                <a:latin typeface="arial" panose="020B0604020202020204" pitchFamily="34" charset="0"/>
              </a:rPr>
              <a:t>$set</a:t>
            </a:r>
            <a:r>
              <a:rPr lang="en-US" dirty="0">
                <a:solidFill>
                  <a:srgbClr val="222222"/>
                </a:solidFill>
                <a:latin typeface="arial" panose="020B0604020202020204" pitchFamily="34" charset="0"/>
              </a:rPr>
              <a:t> operator.</a:t>
            </a:r>
            <a:endParaRPr lang="en-US" dirty="0"/>
          </a:p>
        </p:txBody>
      </p:sp>
    </p:spTree>
    <p:extLst>
      <p:ext uri="{BB962C8B-B14F-4D97-AF65-F5344CB8AC3E}">
        <p14:creationId xmlns:p14="http://schemas.microsoft.com/office/powerpoint/2010/main" val="2237058823"/>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417034" y="25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49188" y="762000"/>
            <a:ext cx="8845624" cy="369332"/>
          </a:xfrm>
          <a:prstGeom prst="rect">
            <a:avLst/>
          </a:prstGeom>
        </p:spPr>
        <p:txBody>
          <a:bodyPr wrap="square">
            <a:spAutoFit/>
          </a:bodyPr>
          <a:lstStyle/>
          <a:p>
            <a:r>
              <a:rPr lang="en-US" dirty="0"/>
              <a:t>Updates </a:t>
            </a:r>
            <a:r>
              <a:rPr lang="en-US" dirty="0">
                <a:solidFill>
                  <a:srgbClr val="FF8C00"/>
                </a:solidFill>
              </a:rPr>
              <a:t>multiple</a:t>
            </a:r>
            <a:r>
              <a:rPr lang="en-US" dirty="0"/>
              <a:t> documents within the collection based on the filter.</a:t>
            </a:r>
            <a:endParaRPr lang="en-IN" dirty="0"/>
          </a:p>
        </p:txBody>
      </p:sp>
      <p:sp>
        <p:nvSpPr>
          <p:cNvPr id="8" name="Rectangle 7"/>
          <p:cNvSpPr/>
          <p:nvPr/>
        </p:nvSpPr>
        <p:spPr>
          <a:xfrm>
            <a:off x="154136" y="14594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db.collection.updateMany({ filter }, </a:t>
            </a:r>
            <a:r>
              <a:rPr lang="en-IN" dirty="0">
                <a:solidFill>
                  <a:srgbClr val="049DC8"/>
                </a:solidFill>
                <a:latin typeface="Consolas" panose="020B0609020204030204" pitchFamily="49" charset="0"/>
                <a:cs typeface="Calibri" panose="020F0502020204030204" pitchFamily="34" charset="0"/>
              </a:rPr>
              <a:t>{ $set:{update} }</a:t>
            </a:r>
            <a:r>
              <a:rPr lang="en-US" dirty="0">
                <a:solidFill>
                  <a:srgbClr val="049DC8"/>
                </a:solidFill>
                <a:latin typeface="Consolas" panose="020B0609020204030204" pitchFamily="49" charset="0"/>
                <a:cs typeface="Calibri" panose="020F0502020204030204" pitchFamily="34" charset="0"/>
              </a:rPr>
              <a:t>, { options })</a:t>
            </a:r>
          </a:p>
        </p:txBody>
      </p:sp>
      <p:sp>
        <p:nvSpPr>
          <p:cNvPr id="5" name="Rectangle 4"/>
          <p:cNvSpPr/>
          <p:nvPr/>
        </p:nvSpPr>
        <p:spPr>
          <a:xfrm>
            <a:off x="32657" y="19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 upsert: true }</a:t>
            </a:r>
          </a:p>
        </p:txBody>
      </p:sp>
      <p:sp>
        <p:nvSpPr>
          <p:cNvPr id="2" name="Rectangle 1"/>
          <p:cNvSpPr/>
          <p:nvPr/>
        </p:nvSpPr>
        <p:spPr>
          <a:xfrm>
            <a:off x="149188" y="5105400"/>
            <a:ext cx="8845624" cy="76944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 db.emp.updateMany({ sal: { $gt : 2000 } }, { $set: { color : ['red', 'yellow', 'green', 'blue'] } }, { upsert: true } );</a:t>
            </a:r>
          </a:p>
        </p:txBody>
      </p:sp>
    </p:spTree>
    <p:extLst>
      <p:ext uri="{BB962C8B-B14F-4D97-AF65-F5344CB8AC3E}">
        <p14:creationId xmlns:p14="http://schemas.microsoft.com/office/powerpoint/2010/main" val="3787651064"/>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$inc </a:t>
            </a:r>
            <a:r>
              <a:rPr lang="en-US" dirty="0">
                <a:solidFill>
                  <a:srgbClr val="222222"/>
                </a:solidFill>
                <a:latin typeface="arial" panose="020B0604020202020204" pitchFamily="34" charset="0"/>
              </a:rPr>
              <a:t>operator increments a field by a specified value.</a:t>
            </a:r>
            <a:endParaRPr lang="en-US" dirty="0"/>
          </a:p>
        </p:txBody>
      </p:sp>
    </p:spTree>
    <p:extLst>
      <p:ext uri="{BB962C8B-B14F-4D97-AF65-F5344CB8AC3E}">
        <p14:creationId xmlns:p14="http://schemas.microsoft.com/office/powerpoint/2010/main" val="1759580174"/>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$inc</a:t>
            </a:r>
            <a:r>
              <a:rPr lang="en-US" dirty="0"/>
              <a:t> operator increments a field by a specified value.</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$inc: { &lt;field1&gt;: &lt;amount1&gt;, &lt;field2&gt;: &lt;amount2&gt;, ... } }</a:t>
            </a:r>
          </a:p>
        </p:txBody>
      </p:sp>
      <p:sp>
        <p:nvSpPr>
          <p:cNvPr id="9" name="Rectangle 8"/>
          <p:cNvSpPr/>
          <p:nvPr/>
        </p:nvSpPr>
        <p:spPr>
          <a:xfrm>
            <a:off x="149188" y="2354759"/>
            <a:ext cx="8845624" cy="430887"/>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db.emp.updateMany({ sal</a:t>
            </a:r>
            <a:r>
              <a:rPr lang="en-US" sz="2200">
                <a:solidFill>
                  <a:srgbClr val="FC6F0D"/>
                </a:solidFill>
                <a:latin typeface="Calibri" panose="020F0502020204030204" pitchFamily="34" charset="0"/>
                <a:cs typeface="Calibri" panose="020F0502020204030204" pitchFamily="34" charset="0"/>
              </a:rPr>
              <a:t>: { $</a:t>
            </a:r>
            <a:r>
              <a:rPr lang="en-US" sz="2200" dirty="0">
                <a:solidFill>
                  <a:srgbClr val="FC6F0D"/>
                </a:solidFill>
                <a:latin typeface="Calibri" panose="020F0502020204030204" pitchFamily="34" charset="0"/>
                <a:cs typeface="Calibri" panose="020F0502020204030204" pitchFamily="34" charset="0"/>
              </a:rPr>
              <a:t>gt</a:t>
            </a:r>
            <a:r>
              <a:rPr lang="en-US" sz="2200">
                <a:solidFill>
                  <a:srgbClr val="FC6F0D"/>
                </a:solidFill>
                <a:latin typeface="Calibri" panose="020F0502020204030204" pitchFamily="34" charset="0"/>
                <a:cs typeface="Calibri" panose="020F0502020204030204" pitchFamily="34" charset="0"/>
              </a:rPr>
              <a:t>: 300 } </a:t>
            </a:r>
            <a:r>
              <a:rPr lang="en-US" sz="2200" dirty="0">
                <a:solidFill>
                  <a:srgbClr val="FC6F0D"/>
                </a:solidFill>
                <a:latin typeface="Calibri" panose="020F0502020204030204" pitchFamily="34" charset="0"/>
                <a:cs typeface="Calibri" panose="020F0502020204030204" pitchFamily="34" charset="0"/>
              </a:rPr>
              <a:t>}, { $inc: { sal: 1 } </a:t>
            </a:r>
            <a:r>
              <a:rPr lang="en-US" sz="2200">
                <a:solidFill>
                  <a:srgbClr val="FC6F0D"/>
                </a:solidFill>
                <a:latin typeface="Calibri" panose="020F0502020204030204" pitchFamily="34" charset="0"/>
                <a:cs typeface="Calibri" panose="020F0502020204030204" pitchFamily="34" charset="0"/>
              </a:rPr>
              <a:t>}) </a:t>
            </a:r>
            <a:endParaRPr lang="en-US" sz="2200" dirty="0">
              <a:solidFill>
                <a:srgbClr val="FC6F0D"/>
              </a:solidFill>
              <a:latin typeface="Calibri" panose="020F0502020204030204" pitchFamily="34" charset="0"/>
              <a:cs typeface="Calibri" panose="020F0502020204030204" pitchFamily="34" charset="0"/>
            </a:endParaRPr>
          </a:p>
        </p:txBody>
      </p:sp>
    </p:spTree>
    <p:extLst>
      <p:ext uri="{BB962C8B-B14F-4D97-AF65-F5344CB8AC3E}">
        <p14:creationId xmlns:p14="http://schemas.microsoft.com/office/powerpoint/2010/main" val="2180246064"/>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19100" y="2861953"/>
            <a:ext cx="8305800" cy="369332"/>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The </a:t>
            </a:r>
            <a:r>
              <a:rPr lang="en-US" dirty="0">
                <a:solidFill>
                  <a:srgbClr val="C00000"/>
                </a:solidFill>
                <a:latin typeface="arial" panose="020B0604020202020204" pitchFamily="34" charset="0"/>
              </a:rPr>
              <a:t>$unset</a:t>
            </a:r>
            <a:r>
              <a:rPr lang="en-US" dirty="0">
                <a:solidFill>
                  <a:srgbClr val="222222"/>
                </a:solidFill>
                <a:latin typeface="arial" panose="020B0604020202020204" pitchFamily="34" charset="0"/>
              </a:rPr>
              <a:t> operator deletes a particular field.</a:t>
            </a:r>
            <a:endParaRPr lang="en-US" dirty="0"/>
          </a:p>
        </p:txBody>
      </p:sp>
      <p:sp>
        <p:nvSpPr>
          <p:cNvPr id="4"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49188" y="762000"/>
            <a:ext cx="8845624" cy="369332"/>
          </a:xfrm>
          <a:prstGeom prst="rect">
            <a:avLst/>
          </a:prstGeom>
        </p:spPr>
        <p:txBody>
          <a:bodyPr wrap="square">
            <a:spAutoFit/>
          </a:bodyPr>
          <a:lstStyle/>
          <a:p>
            <a:r>
              <a:rPr lang="en-US" dirty="0"/>
              <a:t>The </a:t>
            </a:r>
            <a:r>
              <a:rPr lang="en-US" dirty="0">
                <a:solidFill>
                  <a:srgbClr val="FF8C00"/>
                </a:solidFill>
              </a:rPr>
              <a:t>$unset </a:t>
            </a:r>
            <a:r>
              <a:rPr lang="en-US" dirty="0"/>
              <a:t>operator deletes a particular field.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 $unset: { &lt;field1&gt;: "", ... } }</a:t>
            </a:r>
          </a:p>
        </p:txBody>
      </p:sp>
      <p:sp>
        <p:nvSpPr>
          <p:cNvPr id="9" name="Rectangle 8"/>
          <p:cNvSpPr/>
          <p:nvPr/>
        </p:nvSpPr>
        <p:spPr>
          <a:xfrm>
            <a:off x="149188" y="2354759"/>
            <a:ext cx="8845624" cy="1692771"/>
          </a:xfrm>
          <a:prstGeom prst="rect">
            <a:avLst/>
          </a:prstGeom>
        </p:spPr>
        <p:txBody>
          <a:bodyPr wrap="square">
            <a:spAutoFit/>
          </a:bodyPr>
          <a:lstStyle/>
          <a:p>
            <a:r>
              <a:rPr lang="en-US" sz="2200" dirty="0">
                <a:solidFill>
                  <a:srgbClr val="FC6F0D"/>
                </a:solidFill>
                <a:latin typeface="Calibri" panose="020F0502020204030204" pitchFamily="34" charset="0"/>
                <a:cs typeface="Calibri" panose="020F0502020204030204" pitchFamily="34" charset="0"/>
              </a:rPr>
              <a:t>db.emp.update({ename: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db.emp.updateOne({ename: 'saleel'}, {$unset: {comm: 0, ename: '', sal: 0}})</a:t>
            </a:r>
          </a:p>
          <a:p>
            <a:endParaRPr lang="en-US" sz="800" dirty="0">
              <a:solidFill>
                <a:srgbClr val="FC6F0D"/>
              </a:solidFill>
              <a:latin typeface="Calibri" panose="020F0502020204030204" pitchFamily="34" charset="0"/>
              <a:cs typeface="Calibri" panose="020F0502020204030204" pitchFamily="34" charset="0"/>
            </a:endParaRPr>
          </a:p>
          <a:p>
            <a:r>
              <a:rPr lang="en-US" sz="2200" dirty="0">
                <a:solidFill>
                  <a:srgbClr val="FC6F0D"/>
                </a:solidFill>
                <a:latin typeface="Calibri" panose="020F0502020204030204" pitchFamily="34" charset="0"/>
                <a:cs typeface="Calibri" panose="020F0502020204030204" pitchFamily="34" charset="0"/>
              </a:rPr>
              <a:t>db.emp.updateMany({ename: 'saleel'}, {$unset: {comm: 0, ename: '', sal: 0}})</a:t>
            </a:r>
          </a:p>
        </p:txBody>
      </p:sp>
    </p:spTree>
    <p:extLst>
      <p:ext uri="{BB962C8B-B14F-4D97-AF65-F5344CB8AC3E}">
        <p14:creationId xmlns:p14="http://schemas.microsoft.com/office/powerpoint/2010/main" val="3613658472"/>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52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419100" y="3059668"/>
            <a:ext cx="8305800" cy="369332"/>
          </a:xfrm>
          <a:prstGeom prst="rect">
            <a:avLst/>
          </a:prstGeom>
          <a:solidFill>
            <a:schemeClr val="accent6">
              <a:lumMod val="20000"/>
              <a:lumOff val="80000"/>
            </a:schemeClr>
          </a:solidFill>
        </p:spPr>
        <p:txBody>
          <a:bodyPr wrap="square">
            <a:spAutoFit/>
          </a:bodyPr>
          <a:lstStyle/>
          <a:p>
            <a:r>
              <a:rPr lang="en-US" dirty="0"/>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0" y="0"/>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49188" y="762000"/>
            <a:ext cx="8845624" cy="646331"/>
          </a:xfrm>
          <a:prstGeom prst="rect">
            <a:avLst/>
          </a:prstGeom>
        </p:spPr>
        <p:txBody>
          <a:bodyPr wrap="square">
            <a:spAutoFit/>
          </a:bodyPr>
          <a:lstStyle/>
          <a:p>
            <a:r>
              <a:rPr lang="en-US" dirty="0"/>
              <a:t> updates the first matching document in the collection that matches the filter. The sort parameter can be used to influence which document is updated.</a:t>
            </a:r>
            <a:endParaRPr lang="en-IN" dirty="0"/>
          </a:p>
        </p:txBody>
      </p:sp>
      <p:sp>
        <p:nvSpPr>
          <p:cNvPr id="8" name="Rectangle 7"/>
          <p:cNvSpPr/>
          <p:nvPr/>
        </p:nvSpPr>
        <p:spPr>
          <a:xfrm>
            <a:off x="154136" y="1611868"/>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db.collection.findOneAndUpdate({ filter }, { update }, { options })</a:t>
            </a:r>
          </a:p>
        </p:txBody>
      </p:sp>
    </p:spTree>
    <p:extLst>
      <p:ext uri="{BB962C8B-B14F-4D97-AF65-F5344CB8AC3E}">
        <p14:creationId xmlns:p14="http://schemas.microsoft.com/office/powerpoint/2010/main" val="3613658472"/>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28450</TotalTime>
  <Words>9261</Words>
  <Application>Microsoft Office PowerPoint</Application>
  <PresentationFormat>On-screen Show (4:3)</PresentationFormat>
  <Paragraphs>934</Paragraphs>
  <Slides>153</Slides>
  <Notes>0</Notes>
  <HiddenSlides>4</HiddenSlides>
  <MMClips>0</MMClips>
  <ScaleCrop>false</ScaleCrop>
  <HeadingPairs>
    <vt:vector size="6" baseType="variant">
      <vt:variant>
        <vt:lpstr>Fonts Used</vt:lpstr>
      </vt:variant>
      <vt:variant>
        <vt:i4>14</vt:i4>
      </vt:variant>
      <vt:variant>
        <vt:lpstr>Theme</vt:lpstr>
      </vt:variant>
      <vt:variant>
        <vt:i4>1</vt:i4>
      </vt:variant>
      <vt:variant>
        <vt:lpstr>Slide Titles</vt:lpstr>
      </vt:variant>
      <vt:variant>
        <vt:i4>153</vt:i4>
      </vt:variant>
    </vt:vector>
  </HeadingPairs>
  <TitlesOfParts>
    <vt:vector size="168" baseType="lpstr">
      <vt:lpstr>SimSun</vt:lpstr>
      <vt:lpstr>arial</vt:lpstr>
      <vt:lpstr>arial</vt:lpstr>
      <vt:lpstr>Bookman Old Style</vt:lpstr>
      <vt:lpstr>Calibri</vt:lpstr>
      <vt:lpstr>Cambria</vt:lpstr>
      <vt:lpstr>Consolas</vt:lpstr>
      <vt:lpstr>Gill Sans MT</vt:lpstr>
      <vt:lpstr>Segoe Print</vt:lpstr>
      <vt:lpstr>Segoe UI Emoji</vt:lpstr>
      <vt:lpstr>Segoe UI Light</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cp:lastModifiedBy>
  <cp:revision>5469</cp:revision>
  <dcterms:created xsi:type="dcterms:W3CDTF">2015-10-09T06:09:34Z</dcterms:created>
  <dcterms:modified xsi:type="dcterms:W3CDTF">2020-04-03T14:17:37Z</dcterms:modified>
</cp:coreProperties>
</file>