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2" r:id="rId1"/>
  </p:sldMasterIdLst>
  <p:notesMasterIdLst>
    <p:notesMasterId r:id="rId239"/>
  </p:notesMasterIdLst>
  <p:sldIdLst>
    <p:sldId id="414" r:id="rId2"/>
    <p:sldId id="545" r:id="rId3"/>
    <p:sldId id="615" r:id="rId4"/>
    <p:sldId id="715" r:id="rId5"/>
    <p:sldId id="716" r:id="rId6"/>
    <p:sldId id="616" r:id="rId7"/>
    <p:sldId id="571" r:id="rId8"/>
    <p:sldId id="572" r:id="rId9"/>
    <p:sldId id="803" r:id="rId10"/>
    <p:sldId id="573" r:id="rId11"/>
    <p:sldId id="851" r:id="rId12"/>
    <p:sldId id="583" r:id="rId13"/>
    <p:sldId id="830" r:id="rId14"/>
    <p:sldId id="875" r:id="rId15"/>
    <p:sldId id="876" r:id="rId16"/>
    <p:sldId id="852" r:id="rId17"/>
    <p:sldId id="853" r:id="rId18"/>
    <p:sldId id="717" r:id="rId19"/>
    <p:sldId id="718" r:id="rId20"/>
    <p:sldId id="719" r:id="rId21"/>
    <p:sldId id="720" r:id="rId22"/>
    <p:sldId id="613" r:id="rId23"/>
    <p:sldId id="873" r:id="rId24"/>
    <p:sldId id="874" r:id="rId25"/>
    <p:sldId id="614" r:id="rId26"/>
    <p:sldId id="872" r:id="rId27"/>
    <p:sldId id="623" r:id="rId28"/>
    <p:sldId id="576" r:id="rId29"/>
    <p:sldId id="641" r:id="rId30"/>
    <p:sldId id="630" r:id="rId31"/>
    <p:sldId id="608" r:id="rId32"/>
    <p:sldId id="612" r:id="rId33"/>
    <p:sldId id="611" r:id="rId34"/>
    <p:sldId id="707" r:id="rId35"/>
    <p:sldId id="805" r:id="rId36"/>
    <p:sldId id="708" r:id="rId37"/>
    <p:sldId id="709" r:id="rId38"/>
    <p:sldId id="818" r:id="rId39"/>
    <p:sldId id="819" r:id="rId40"/>
    <p:sldId id="734" r:id="rId41"/>
    <p:sldId id="820" r:id="rId42"/>
    <p:sldId id="735" r:id="rId43"/>
    <p:sldId id="821" r:id="rId44"/>
    <p:sldId id="617" r:id="rId45"/>
    <p:sldId id="841" r:id="rId46"/>
    <p:sldId id="878" r:id="rId47"/>
    <p:sldId id="879" r:id="rId48"/>
    <p:sldId id="880" r:id="rId49"/>
    <p:sldId id="822" r:id="rId50"/>
    <p:sldId id="800" r:id="rId51"/>
    <p:sldId id="823" r:id="rId52"/>
    <p:sldId id="609" r:id="rId53"/>
    <p:sldId id="610" r:id="rId54"/>
    <p:sldId id="824" r:id="rId55"/>
    <p:sldId id="588" r:id="rId56"/>
    <p:sldId id="633" r:id="rId57"/>
    <p:sldId id="635" r:id="rId58"/>
    <p:sldId id="637" r:id="rId59"/>
    <p:sldId id="634" r:id="rId60"/>
    <p:sldId id="795" r:id="rId61"/>
    <p:sldId id="772" r:id="rId62"/>
    <p:sldId id="773" r:id="rId63"/>
    <p:sldId id="769" r:id="rId64"/>
    <p:sldId id="847" r:id="rId65"/>
    <p:sldId id="765" r:id="rId66"/>
    <p:sldId id="766" r:id="rId67"/>
    <p:sldId id="767" r:id="rId68"/>
    <p:sldId id="768" r:id="rId69"/>
    <p:sldId id="840" r:id="rId70"/>
    <p:sldId id="750" r:id="rId71"/>
    <p:sldId id="629" r:id="rId72"/>
    <p:sldId id="837" r:id="rId73"/>
    <p:sldId id="838" r:id="rId74"/>
    <p:sldId id="839" r:id="rId75"/>
    <p:sldId id="826" r:id="rId76"/>
    <p:sldId id="673" r:id="rId77"/>
    <p:sldId id="674" r:id="rId78"/>
    <p:sldId id="845" r:id="rId79"/>
    <p:sldId id="881" r:id="rId80"/>
    <p:sldId id="807" r:id="rId81"/>
    <p:sldId id="702" r:id="rId82"/>
    <p:sldId id="701" r:id="rId83"/>
    <p:sldId id="703" r:id="rId84"/>
    <p:sldId id="704" r:id="rId85"/>
    <p:sldId id="705" r:id="rId86"/>
    <p:sldId id="706" r:id="rId87"/>
    <p:sldId id="848" r:id="rId88"/>
    <p:sldId id="849" r:id="rId89"/>
    <p:sldId id="850" r:id="rId90"/>
    <p:sldId id="827" r:id="rId91"/>
    <p:sldId id="737" r:id="rId92"/>
    <p:sldId id="861" r:id="rId93"/>
    <p:sldId id="842" r:id="rId94"/>
    <p:sldId id="843" r:id="rId95"/>
    <p:sldId id="844" r:id="rId96"/>
    <p:sldId id="740" r:id="rId97"/>
    <p:sldId id="741" r:id="rId98"/>
    <p:sldId id="742" r:id="rId99"/>
    <p:sldId id="832" r:id="rId100"/>
    <p:sldId id="739" r:id="rId101"/>
    <p:sldId id="828" r:id="rId102"/>
    <p:sldId id="743" r:id="rId103"/>
    <p:sldId id="744" r:id="rId104"/>
    <p:sldId id="808" r:id="rId105"/>
    <p:sldId id="714" r:id="rId106"/>
    <p:sldId id="724" r:id="rId107"/>
    <p:sldId id="725" r:id="rId108"/>
    <p:sldId id="726" r:id="rId109"/>
    <p:sldId id="727" r:id="rId110"/>
    <p:sldId id="728" r:id="rId111"/>
    <p:sldId id="809" r:id="rId112"/>
    <p:sldId id="751" r:id="rId113"/>
    <p:sldId id="752" r:id="rId114"/>
    <p:sldId id="753" r:id="rId115"/>
    <p:sldId id="755" r:id="rId116"/>
    <p:sldId id="756" r:id="rId117"/>
    <p:sldId id="757" r:id="rId118"/>
    <p:sldId id="758" r:id="rId119"/>
    <p:sldId id="759" r:id="rId120"/>
    <p:sldId id="812" r:id="rId121"/>
    <p:sldId id="749" r:id="rId122"/>
    <p:sldId id="811" r:id="rId123"/>
    <p:sldId id="746" r:id="rId124"/>
    <p:sldId id="774" r:id="rId125"/>
    <p:sldId id="775" r:id="rId126"/>
    <p:sldId id="747" r:id="rId127"/>
    <p:sldId id="829" r:id="rId128"/>
    <p:sldId id="776" r:id="rId129"/>
    <p:sldId id="810" r:id="rId130"/>
    <p:sldId id="710" r:id="rId131"/>
    <p:sldId id="712" r:id="rId132"/>
    <p:sldId id="711" r:id="rId133"/>
    <p:sldId id="713" r:id="rId134"/>
    <p:sldId id="729" r:id="rId135"/>
    <p:sldId id="730" r:id="rId136"/>
    <p:sldId id="731" r:id="rId137"/>
    <p:sldId id="732" r:id="rId138"/>
    <p:sldId id="733" r:id="rId139"/>
    <p:sldId id="813" r:id="rId140"/>
    <p:sldId id="721" r:id="rId141"/>
    <p:sldId id="722" r:id="rId142"/>
    <p:sldId id="794" r:id="rId143"/>
    <p:sldId id="854" r:id="rId144"/>
    <p:sldId id="856" r:id="rId145"/>
    <p:sldId id="857" r:id="rId146"/>
    <p:sldId id="858" r:id="rId147"/>
    <p:sldId id="814" r:id="rId148"/>
    <p:sldId id="639" r:id="rId149"/>
    <p:sldId id="645" r:id="rId150"/>
    <p:sldId id="640" r:id="rId151"/>
    <p:sldId id="644" r:id="rId152"/>
    <p:sldId id="653" r:id="rId153"/>
    <p:sldId id="646" r:id="rId154"/>
    <p:sldId id="647" r:id="rId155"/>
    <p:sldId id="648" r:id="rId156"/>
    <p:sldId id="654" r:id="rId157"/>
    <p:sldId id="649" r:id="rId158"/>
    <p:sldId id="655" r:id="rId159"/>
    <p:sldId id="650" r:id="rId160"/>
    <p:sldId id="651" r:id="rId161"/>
    <p:sldId id="652" r:id="rId162"/>
    <p:sldId id="656" r:id="rId163"/>
    <p:sldId id="658" r:id="rId164"/>
    <p:sldId id="870" r:id="rId165"/>
    <p:sldId id="671" r:id="rId166"/>
    <p:sldId id="660" r:id="rId167"/>
    <p:sldId id="672" r:id="rId168"/>
    <p:sldId id="698" r:id="rId169"/>
    <p:sldId id="699" r:id="rId170"/>
    <p:sldId id="661" r:id="rId171"/>
    <p:sldId id="700" r:id="rId172"/>
    <p:sldId id="662" r:id="rId173"/>
    <p:sldId id="663" r:id="rId174"/>
    <p:sldId id="859" r:id="rId175"/>
    <p:sldId id="642" r:id="rId176"/>
    <p:sldId id="643" r:id="rId177"/>
    <p:sldId id="777" r:id="rId178"/>
    <p:sldId id="607" r:id="rId179"/>
    <p:sldId id="834" r:id="rId180"/>
    <p:sldId id="585" r:id="rId181"/>
    <p:sldId id="605" r:id="rId182"/>
    <p:sldId id="860" r:id="rId183"/>
    <p:sldId id="606" r:id="rId184"/>
    <p:sldId id="764" r:id="rId185"/>
    <p:sldId id="833" r:id="rId186"/>
    <p:sldId id="862" r:id="rId187"/>
    <p:sldId id="762" r:id="rId188"/>
    <p:sldId id="863" r:id="rId189"/>
    <p:sldId id="763" r:id="rId190"/>
    <p:sldId id="871" r:id="rId191"/>
    <p:sldId id="804" r:id="rId192"/>
    <p:sldId id="587" r:id="rId193"/>
    <p:sldId id="760" r:id="rId194"/>
    <p:sldId id="761" r:id="rId195"/>
    <p:sldId id="882" r:id="rId196"/>
    <p:sldId id="877" r:id="rId197"/>
    <p:sldId id="888" r:id="rId198"/>
    <p:sldId id="883" r:id="rId199"/>
    <p:sldId id="892" r:id="rId200"/>
    <p:sldId id="884" r:id="rId201"/>
    <p:sldId id="891" r:id="rId202"/>
    <p:sldId id="885" r:id="rId203"/>
    <p:sldId id="889" r:id="rId204"/>
    <p:sldId id="886" r:id="rId205"/>
    <p:sldId id="890" r:id="rId206"/>
    <p:sldId id="815" r:id="rId207"/>
    <p:sldId id="790" r:id="rId208"/>
    <p:sldId id="791" r:id="rId209"/>
    <p:sldId id="792" r:id="rId210"/>
    <p:sldId id="816" r:id="rId211"/>
    <p:sldId id="675" r:id="rId212"/>
    <p:sldId id="676" r:id="rId213"/>
    <p:sldId id="801" r:id="rId214"/>
    <p:sldId id="802" r:id="rId215"/>
    <p:sldId id="689" r:id="rId216"/>
    <p:sldId id="770" r:id="rId217"/>
    <p:sldId id="771" r:id="rId218"/>
    <p:sldId id="867" r:id="rId219"/>
    <p:sldId id="868" r:id="rId220"/>
    <p:sldId id="869" r:id="rId221"/>
    <p:sldId id="864" r:id="rId222"/>
    <p:sldId id="793" r:id="rId223"/>
    <p:sldId id="778" r:id="rId224"/>
    <p:sldId id="780" r:id="rId225"/>
    <p:sldId id="781" r:id="rId226"/>
    <p:sldId id="783" r:id="rId227"/>
    <p:sldId id="785" r:id="rId228"/>
    <p:sldId id="786" r:id="rId229"/>
    <p:sldId id="831" r:id="rId230"/>
    <p:sldId id="788" r:id="rId231"/>
    <p:sldId id="787" r:id="rId232"/>
    <p:sldId id="789" r:id="rId233"/>
    <p:sldId id="797" r:id="rId234"/>
    <p:sldId id="796" r:id="rId235"/>
    <p:sldId id="836" r:id="rId236"/>
    <p:sldId id="866" r:id="rId237"/>
    <p:sldId id="865" r:id="rId238"/>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0919"/>
    <a:srgbClr val="FFC90E"/>
    <a:srgbClr val="17A889"/>
    <a:srgbClr val="FF7F27"/>
    <a:srgbClr val="00FF87"/>
    <a:srgbClr val="EE2227"/>
    <a:srgbClr val="FE1212"/>
    <a:srgbClr val="3BBE8C"/>
    <a:srgbClr val="F3EF53"/>
    <a:srgbClr val="4450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5501" autoAdjust="0"/>
  </p:normalViewPr>
  <p:slideViewPr>
    <p:cSldViewPr>
      <p:cViewPr varScale="1">
        <p:scale>
          <a:sx n="88" d="100"/>
          <a:sy n="88" d="100"/>
        </p:scale>
        <p:origin x="1464"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notesMaster" Target="notesMasters/notesMaster1.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presProps" Target="presProps.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viewProps" Target="view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6" Type="http://schemas.openxmlformats.org/officeDocument/2006/relationships/slide" Target="slides/slide25.xml"/><Relationship Id="rId231" Type="http://schemas.openxmlformats.org/officeDocument/2006/relationships/slide" Target="slides/slide230.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theme" Target="theme/theme1.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tableStyles" Target="tableStyles.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7B1724D-A50F-4C38-8BDE-920DAD4008EA}" type="datetimeFigureOut">
              <a:rPr lang="en-US" smtClean="0"/>
              <a:pPr/>
              <a:t>6/13/2018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029AF6-364C-461B-98DA-A9EC8F81C124}" type="slidenum">
              <a:rPr lang="en-US" smtClean="0"/>
              <a:pPr/>
              <a:t>‹#›</a:t>
            </a:fld>
            <a:endParaRPr lang="en-US"/>
          </a:p>
        </p:txBody>
      </p:sp>
    </p:spTree>
    <p:extLst>
      <p:ext uri="{BB962C8B-B14F-4D97-AF65-F5344CB8AC3E}">
        <p14:creationId xmlns:p14="http://schemas.microsoft.com/office/powerpoint/2010/main" val="15529990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13</a:t>
            </a:fld>
            <a:endParaRPr lang="en-US"/>
          </a:p>
        </p:txBody>
      </p:sp>
    </p:spTree>
    <p:extLst>
      <p:ext uri="{BB962C8B-B14F-4D97-AF65-F5344CB8AC3E}">
        <p14:creationId xmlns:p14="http://schemas.microsoft.com/office/powerpoint/2010/main" val="34761034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6029AF6-364C-461B-98DA-A9EC8F81C124}" type="slidenum">
              <a:rPr lang="en-US" smtClean="0"/>
              <a:pPr/>
              <a:t>195</a:t>
            </a:fld>
            <a:endParaRPr lang="en-US"/>
          </a:p>
        </p:txBody>
      </p:sp>
    </p:spTree>
    <p:extLst>
      <p:ext uri="{BB962C8B-B14F-4D97-AF65-F5344CB8AC3E}">
        <p14:creationId xmlns:p14="http://schemas.microsoft.com/office/powerpoint/2010/main" val="2592008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196</a:t>
            </a:fld>
            <a:endParaRPr lang="en-US"/>
          </a:p>
        </p:txBody>
      </p:sp>
    </p:spTree>
    <p:extLst>
      <p:ext uri="{BB962C8B-B14F-4D97-AF65-F5344CB8AC3E}">
        <p14:creationId xmlns:p14="http://schemas.microsoft.com/office/powerpoint/2010/main" val="2558998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197</a:t>
            </a:fld>
            <a:endParaRPr lang="en-US"/>
          </a:p>
        </p:txBody>
      </p:sp>
    </p:spTree>
    <p:extLst>
      <p:ext uri="{BB962C8B-B14F-4D97-AF65-F5344CB8AC3E}">
        <p14:creationId xmlns:p14="http://schemas.microsoft.com/office/powerpoint/2010/main" val="16047662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6029AF6-364C-461B-98DA-A9EC8F81C124}" type="slidenum">
              <a:rPr lang="en-US" smtClean="0"/>
              <a:pPr/>
              <a:t>198</a:t>
            </a:fld>
            <a:endParaRPr lang="en-US"/>
          </a:p>
        </p:txBody>
      </p:sp>
    </p:spTree>
    <p:extLst>
      <p:ext uri="{BB962C8B-B14F-4D97-AF65-F5344CB8AC3E}">
        <p14:creationId xmlns:p14="http://schemas.microsoft.com/office/powerpoint/2010/main" val="20277892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6029AF6-364C-461B-98DA-A9EC8F81C124}" type="slidenum">
              <a:rPr lang="en-US" smtClean="0"/>
              <a:pPr/>
              <a:t>199</a:t>
            </a:fld>
            <a:endParaRPr lang="en-US"/>
          </a:p>
        </p:txBody>
      </p:sp>
    </p:spTree>
    <p:extLst>
      <p:ext uri="{BB962C8B-B14F-4D97-AF65-F5344CB8AC3E}">
        <p14:creationId xmlns:p14="http://schemas.microsoft.com/office/powerpoint/2010/main" val="5499984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6029AF6-364C-461B-98DA-A9EC8F81C124}" type="slidenum">
              <a:rPr lang="en-US" smtClean="0"/>
              <a:pPr/>
              <a:t>206</a:t>
            </a:fld>
            <a:endParaRPr lang="en-US"/>
          </a:p>
        </p:txBody>
      </p:sp>
    </p:spTree>
    <p:extLst>
      <p:ext uri="{BB962C8B-B14F-4D97-AF65-F5344CB8AC3E}">
        <p14:creationId xmlns:p14="http://schemas.microsoft.com/office/powerpoint/2010/main" val="28997203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235</a:t>
            </a:fld>
            <a:endParaRPr lang="en-US"/>
          </a:p>
        </p:txBody>
      </p:sp>
    </p:spTree>
    <p:extLst>
      <p:ext uri="{BB962C8B-B14F-4D97-AF65-F5344CB8AC3E}">
        <p14:creationId xmlns:p14="http://schemas.microsoft.com/office/powerpoint/2010/main" val="14125583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14</a:t>
            </a:fld>
            <a:endParaRPr lang="en-US"/>
          </a:p>
        </p:txBody>
      </p:sp>
    </p:spTree>
    <p:extLst>
      <p:ext uri="{BB962C8B-B14F-4D97-AF65-F5344CB8AC3E}">
        <p14:creationId xmlns:p14="http://schemas.microsoft.com/office/powerpoint/2010/main" val="42456048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15</a:t>
            </a:fld>
            <a:endParaRPr lang="en-US"/>
          </a:p>
        </p:txBody>
      </p:sp>
    </p:spTree>
    <p:extLst>
      <p:ext uri="{BB962C8B-B14F-4D97-AF65-F5344CB8AC3E}">
        <p14:creationId xmlns:p14="http://schemas.microsoft.com/office/powerpoint/2010/main" val="29936615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70</a:t>
            </a:fld>
            <a:endParaRPr lang="en-US"/>
          </a:p>
        </p:txBody>
      </p:sp>
    </p:spTree>
    <p:extLst>
      <p:ext uri="{BB962C8B-B14F-4D97-AF65-F5344CB8AC3E}">
        <p14:creationId xmlns:p14="http://schemas.microsoft.com/office/powerpoint/2010/main" val="34721051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6029AF6-364C-461B-98DA-A9EC8F81C124}" type="slidenum">
              <a:rPr lang="en-US" smtClean="0"/>
              <a:pPr/>
              <a:t>139</a:t>
            </a:fld>
            <a:endParaRPr lang="en-US"/>
          </a:p>
        </p:txBody>
      </p:sp>
    </p:spTree>
    <p:extLst>
      <p:ext uri="{BB962C8B-B14F-4D97-AF65-F5344CB8AC3E}">
        <p14:creationId xmlns:p14="http://schemas.microsoft.com/office/powerpoint/2010/main" val="4444149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b="0" kern="1200" dirty="0" smtClean="0">
                <a:solidFill>
                  <a:schemeClr val="tx1"/>
                </a:solidFill>
                <a:effectLst/>
                <a:latin typeface="+mn-lt"/>
                <a:ea typeface="+mn-ea"/>
                <a:cs typeface="+mn-cs"/>
              </a:rPr>
              <a:t>&lt;/script&gt;</a:t>
            </a:r>
          </a:p>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145</a:t>
            </a:fld>
            <a:endParaRPr lang="en-US"/>
          </a:p>
        </p:txBody>
      </p:sp>
    </p:spTree>
    <p:extLst>
      <p:ext uri="{BB962C8B-B14F-4D97-AF65-F5344CB8AC3E}">
        <p14:creationId xmlns:p14="http://schemas.microsoft.com/office/powerpoint/2010/main" val="10237707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149</a:t>
            </a:fld>
            <a:endParaRPr lang="en-US"/>
          </a:p>
        </p:txBody>
      </p:sp>
    </p:spTree>
    <p:extLst>
      <p:ext uri="{BB962C8B-B14F-4D97-AF65-F5344CB8AC3E}">
        <p14:creationId xmlns:p14="http://schemas.microsoft.com/office/powerpoint/2010/main" val="10887402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154</a:t>
            </a:fld>
            <a:endParaRPr lang="en-US"/>
          </a:p>
        </p:txBody>
      </p:sp>
    </p:spTree>
    <p:extLst>
      <p:ext uri="{BB962C8B-B14F-4D97-AF65-F5344CB8AC3E}">
        <p14:creationId xmlns:p14="http://schemas.microsoft.com/office/powerpoint/2010/main" val="20737941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170</a:t>
            </a:fld>
            <a:endParaRPr lang="en-US"/>
          </a:p>
        </p:txBody>
      </p:sp>
    </p:spTree>
    <p:extLst>
      <p:ext uri="{BB962C8B-B14F-4D97-AF65-F5344CB8AC3E}">
        <p14:creationId xmlns:p14="http://schemas.microsoft.com/office/powerpoint/2010/main" val="33748676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IN"/>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6ED8FC80-2249-485B-8CBF-027693C1EED4}" type="slidenum">
              <a:rPr lang="en-US" smtClean="0"/>
              <a:pPr>
                <a:defRPr/>
              </a:pPr>
              <a:t>‹#›</a:t>
            </a:fld>
            <a:endParaRPr lang="en-US"/>
          </a:p>
        </p:txBody>
      </p:sp>
    </p:spTree>
    <p:extLst>
      <p:ext uri="{BB962C8B-B14F-4D97-AF65-F5344CB8AC3E}">
        <p14:creationId xmlns:p14="http://schemas.microsoft.com/office/powerpoint/2010/main" val="26243416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A9D89107-E4FA-4AD9-A3BC-B101BEEC9B13}" type="slidenum">
              <a:rPr lang="en-US" smtClean="0"/>
              <a:pPr>
                <a:defRPr/>
              </a:pPr>
              <a:t>‹#›</a:t>
            </a:fld>
            <a:endParaRPr lang="en-US"/>
          </a:p>
        </p:txBody>
      </p:sp>
    </p:spTree>
    <p:extLst>
      <p:ext uri="{BB962C8B-B14F-4D97-AF65-F5344CB8AC3E}">
        <p14:creationId xmlns:p14="http://schemas.microsoft.com/office/powerpoint/2010/main" val="3551049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32DE2A77-F69F-4930-830D-C8BF31C23501}" type="slidenum">
              <a:rPr lang="en-US" smtClean="0"/>
              <a:pPr>
                <a:defRPr/>
              </a:pPr>
              <a:t>‹#›</a:t>
            </a:fld>
            <a:endParaRPr lang="en-US"/>
          </a:p>
        </p:txBody>
      </p:sp>
    </p:spTree>
    <p:extLst>
      <p:ext uri="{BB962C8B-B14F-4D97-AF65-F5344CB8AC3E}">
        <p14:creationId xmlns:p14="http://schemas.microsoft.com/office/powerpoint/2010/main" val="7075782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1676400" y="6356350"/>
            <a:ext cx="3505200" cy="365760"/>
          </a:xfrm>
        </p:spPr>
        <p:txBody>
          <a:bodyPr/>
          <a:lstStyle/>
          <a:p>
            <a:pPr>
              <a:defRPr/>
            </a:pPr>
            <a:endParaRPr lang="en-US" dirty="0"/>
          </a:p>
        </p:txBody>
      </p:sp>
      <p:sp>
        <p:nvSpPr>
          <p:cNvPr id="6" name="Slide Number Placeholder 5"/>
          <p:cNvSpPr>
            <a:spLocks noGrp="1"/>
          </p:cNvSpPr>
          <p:nvPr>
            <p:ph type="sldNum" sz="quarter" idx="12"/>
          </p:nvPr>
        </p:nvSpPr>
        <p:spPr>
          <a:xfrm>
            <a:off x="612648" y="6356350"/>
            <a:ext cx="987552" cy="365760"/>
          </a:xfrm>
        </p:spPr>
        <p:txBody>
          <a:bodyPr/>
          <a:lstStyle/>
          <a:p>
            <a:pPr>
              <a:defRPr/>
            </a:pPr>
            <a:fld id="{5AA6CD98-2516-41CF-9DD2-48B6E014A3ED}" type="slidenum">
              <a:rPr lang="en-US" smtClean="0"/>
              <a:pPr>
                <a:defRPr/>
              </a:pPr>
              <a:t>‹#›</a:t>
            </a:fld>
            <a:endParaRPr lang="en-US"/>
          </a:p>
        </p:txBody>
      </p:sp>
      <p:sp>
        <p:nvSpPr>
          <p:cNvPr id="8" name="Content Placeholder 7"/>
          <p:cNvSpPr>
            <a:spLocks noGrp="1"/>
          </p:cNvSpPr>
          <p:nvPr>
            <p:ph sz="quarter" idx="1"/>
          </p:nvPr>
        </p:nvSpPr>
        <p:spPr>
          <a:xfrm>
            <a:off x="457200" y="1219200"/>
            <a:ext cx="8229600" cy="4937760"/>
          </a:xfrm>
        </p:spPr>
        <p:txBody>
          <a:bodyPr/>
          <a:lstStyle>
            <a:lvl1pPr>
              <a:defRPr>
                <a:latin typeface="Century" pitchFamily="18" charset="0"/>
              </a:defRPr>
            </a:lvl1pPr>
            <a:lvl2pPr>
              <a:defRPr>
                <a:latin typeface="Century" pitchFamily="18" charset="0"/>
              </a:defRPr>
            </a:lvl2pPr>
            <a:lvl3pPr>
              <a:defRPr>
                <a:latin typeface="Century" pitchFamily="18" charset="0"/>
              </a:defRPr>
            </a:lvl3pPr>
            <a:lvl4pPr>
              <a:defRPr>
                <a:latin typeface="Century" pitchFamily="18" charset="0"/>
              </a:defRPr>
            </a:lvl4pPr>
            <a:lvl5pPr>
              <a:defRPr>
                <a:latin typeface="Century" pitchFamily="18" charset="0"/>
              </a:defRPr>
            </a:lvl5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7" name="Title 7"/>
          <p:cNvSpPr>
            <a:spLocks noGrp="1"/>
          </p:cNvSpPr>
          <p:nvPr>
            <p:ph type="ctrTitle"/>
          </p:nvPr>
        </p:nvSpPr>
        <p:spPr>
          <a:xfrm>
            <a:off x="152400" y="120650"/>
            <a:ext cx="8839200" cy="412750"/>
          </a:xfrm>
        </p:spPr>
        <p:txBody>
          <a:bodyPr anchor="t" anchorCtr="0">
            <a:noAutofit/>
          </a:bodyPr>
          <a:lstStyle>
            <a:lvl1pPr algn="r">
              <a:defRPr sz="2800" b="1">
                <a:solidFill>
                  <a:schemeClr val="tx1"/>
                </a:solidFill>
                <a:latin typeface="Century" pitchFamily="18" charset="0"/>
              </a:defRPr>
            </a:lvl1pPr>
          </a:lstStyle>
          <a:p>
            <a:r>
              <a:rPr kumimoji="0" lang="en-US" dirty="0" smtClean="0"/>
              <a:t>Click to edit Master title style</a:t>
            </a:r>
            <a:endParaRPr kumimoji="0" lang="en-US" dirty="0"/>
          </a:p>
        </p:txBody>
      </p:sp>
      <p:sp>
        <p:nvSpPr>
          <p:cNvPr id="23" name="Subtitle 8"/>
          <p:cNvSpPr>
            <a:spLocks noGrp="1"/>
          </p:cNvSpPr>
          <p:nvPr>
            <p:ph type="subTitle" idx="13"/>
          </p:nvPr>
        </p:nvSpPr>
        <p:spPr>
          <a:xfrm>
            <a:off x="1219200" y="556260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4" name="Rectangle 23"/>
          <p:cNvSpPr/>
          <p:nvPr userDrawn="1"/>
        </p:nvSpPr>
        <p:spPr>
          <a:xfrm>
            <a:off x="914400" y="548640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userDrawn="1"/>
        </p:nvSpPr>
        <p:spPr>
          <a:xfrm>
            <a:off x="914400" y="548640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1676400" y="6356350"/>
            <a:ext cx="3505200" cy="365760"/>
          </a:xfrm>
        </p:spPr>
        <p:txBody>
          <a:bodyPr/>
          <a:lstStyle/>
          <a:p>
            <a:pPr>
              <a:defRPr/>
            </a:pPr>
            <a:endParaRPr lang="en-US" dirty="0"/>
          </a:p>
        </p:txBody>
      </p:sp>
      <p:sp>
        <p:nvSpPr>
          <p:cNvPr id="6" name="Slide Number Placeholder 5"/>
          <p:cNvSpPr>
            <a:spLocks noGrp="1"/>
          </p:cNvSpPr>
          <p:nvPr>
            <p:ph type="sldNum" sz="quarter" idx="12"/>
          </p:nvPr>
        </p:nvSpPr>
        <p:spPr>
          <a:xfrm>
            <a:off x="612648" y="6356350"/>
            <a:ext cx="987552" cy="365760"/>
          </a:xfrm>
        </p:spPr>
        <p:txBody>
          <a:bodyPr/>
          <a:lstStyle/>
          <a:p>
            <a:pPr>
              <a:defRPr/>
            </a:pPr>
            <a:fld id="{5AA6CD98-2516-41CF-9DD2-48B6E014A3ED}" type="slidenum">
              <a:rPr lang="en-US" smtClean="0"/>
              <a:pPr>
                <a:defRPr/>
              </a:pPr>
              <a:t>‹#›</a:t>
            </a:fld>
            <a:endParaRPr lang="en-US"/>
          </a:p>
        </p:txBody>
      </p:sp>
      <p:sp>
        <p:nvSpPr>
          <p:cNvPr id="8" name="Content Placeholder 7"/>
          <p:cNvSpPr>
            <a:spLocks noGrp="1"/>
          </p:cNvSpPr>
          <p:nvPr>
            <p:ph sz="quarter" idx="1"/>
          </p:nvPr>
        </p:nvSpPr>
        <p:spPr>
          <a:xfrm>
            <a:off x="457200" y="1219200"/>
            <a:ext cx="8229600" cy="914400"/>
          </a:xfrm>
        </p:spPr>
        <p:txBody>
          <a:bodyPr/>
          <a:lstStyle>
            <a:lvl1pPr>
              <a:defRPr>
                <a:latin typeface="Century" pitchFamily="18" charset="0"/>
              </a:defRPr>
            </a:lvl1pPr>
            <a:lvl2pPr>
              <a:defRPr>
                <a:latin typeface="Century" pitchFamily="18" charset="0"/>
              </a:defRPr>
            </a:lvl2pPr>
            <a:lvl3pPr>
              <a:defRPr>
                <a:latin typeface="Century" pitchFamily="18" charset="0"/>
              </a:defRPr>
            </a:lvl3pPr>
            <a:lvl4pPr>
              <a:defRPr>
                <a:latin typeface="Century" pitchFamily="18" charset="0"/>
              </a:defRPr>
            </a:lvl4pPr>
            <a:lvl5pPr>
              <a:defRPr>
                <a:latin typeface="Century" pitchFamily="18" charset="0"/>
              </a:defRPr>
            </a:lvl5pPr>
          </a:lstStyle>
          <a:p>
            <a:pPr lvl="0" eaLnBrk="1" latinLnBrk="0" hangingPunct="1"/>
            <a:r>
              <a:rPr lang="en-US" dirty="0" smtClean="0"/>
              <a:t>Click to edit Master text styles</a:t>
            </a:r>
          </a:p>
          <a:p>
            <a:pPr lvl="1" eaLnBrk="1" latinLnBrk="0" hangingPunct="1"/>
            <a:r>
              <a:rPr lang="en-US" dirty="0" smtClean="0"/>
              <a:t>Second level</a:t>
            </a:r>
          </a:p>
        </p:txBody>
      </p:sp>
      <p:sp>
        <p:nvSpPr>
          <p:cNvPr id="7" name="Title 7"/>
          <p:cNvSpPr>
            <a:spLocks noGrp="1"/>
          </p:cNvSpPr>
          <p:nvPr>
            <p:ph type="ctrTitle"/>
          </p:nvPr>
        </p:nvSpPr>
        <p:spPr>
          <a:xfrm>
            <a:off x="152400" y="120650"/>
            <a:ext cx="8839200" cy="412750"/>
          </a:xfrm>
        </p:spPr>
        <p:txBody>
          <a:bodyPr anchor="t" anchorCtr="0">
            <a:noAutofit/>
          </a:bodyPr>
          <a:lstStyle>
            <a:lvl1pPr algn="r">
              <a:defRPr sz="2800" b="1">
                <a:solidFill>
                  <a:schemeClr val="tx1"/>
                </a:solidFill>
                <a:latin typeface="Century" pitchFamily="18" charset="0"/>
              </a:defRPr>
            </a:lvl1pPr>
          </a:lstStyle>
          <a:p>
            <a:r>
              <a:rPr kumimoji="0" lang="en-US" dirty="0" smtClean="0"/>
              <a:t>Click to edit Master title style</a:t>
            </a:r>
            <a:endParaRPr kumimoji="0" lang="en-US" dirty="0"/>
          </a:p>
        </p:txBody>
      </p:sp>
      <p:sp>
        <p:nvSpPr>
          <p:cNvPr id="23" name="Subtitle 8"/>
          <p:cNvSpPr>
            <a:spLocks noGrp="1"/>
          </p:cNvSpPr>
          <p:nvPr>
            <p:ph type="subTitle" idx="13"/>
          </p:nvPr>
        </p:nvSpPr>
        <p:spPr>
          <a:xfrm>
            <a:off x="1219200" y="556260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4" name="Rectangle 23"/>
          <p:cNvSpPr/>
          <p:nvPr userDrawn="1"/>
        </p:nvSpPr>
        <p:spPr>
          <a:xfrm>
            <a:off x="914400" y="548640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userDrawn="1"/>
        </p:nvSpPr>
        <p:spPr>
          <a:xfrm>
            <a:off x="914400" y="548640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1676400" y="6356350"/>
            <a:ext cx="3505200" cy="365760"/>
          </a:xfrm>
        </p:spPr>
        <p:txBody>
          <a:bodyPr/>
          <a:lstStyle/>
          <a:p>
            <a:pPr>
              <a:defRPr/>
            </a:pPr>
            <a:endParaRPr lang="en-US" dirty="0"/>
          </a:p>
        </p:txBody>
      </p:sp>
      <p:sp>
        <p:nvSpPr>
          <p:cNvPr id="6" name="Slide Number Placeholder 5"/>
          <p:cNvSpPr>
            <a:spLocks noGrp="1"/>
          </p:cNvSpPr>
          <p:nvPr>
            <p:ph type="sldNum" sz="quarter" idx="12"/>
          </p:nvPr>
        </p:nvSpPr>
        <p:spPr>
          <a:xfrm>
            <a:off x="612648" y="6356350"/>
            <a:ext cx="987552" cy="365760"/>
          </a:xfrm>
        </p:spPr>
        <p:txBody>
          <a:bodyPr/>
          <a:lstStyle/>
          <a:p>
            <a:pPr>
              <a:defRPr/>
            </a:pPr>
            <a:fld id="{5AA6CD98-2516-41CF-9DD2-48B6E014A3ED}" type="slidenum">
              <a:rPr lang="en-US" smtClean="0"/>
              <a:pPr>
                <a:defRPr/>
              </a:pPr>
              <a:t>‹#›</a:t>
            </a:fld>
            <a:endParaRPr lang="en-US"/>
          </a:p>
        </p:txBody>
      </p:sp>
      <p:sp>
        <p:nvSpPr>
          <p:cNvPr id="7" name="Title 7"/>
          <p:cNvSpPr>
            <a:spLocks noGrp="1"/>
          </p:cNvSpPr>
          <p:nvPr>
            <p:ph type="ctrTitle"/>
          </p:nvPr>
        </p:nvSpPr>
        <p:spPr>
          <a:xfrm>
            <a:off x="152400" y="120650"/>
            <a:ext cx="8839200" cy="412750"/>
          </a:xfrm>
        </p:spPr>
        <p:txBody>
          <a:bodyPr anchor="t" anchorCtr="0">
            <a:noAutofit/>
          </a:bodyPr>
          <a:lstStyle>
            <a:lvl1pPr algn="r">
              <a:defRPr sz="2800" b="1">
                <a:solidFill>
                  <a:schemeClr val="tx1"/>
                </a:solidFill>
                <a:latin typeface="Century" pitchFamily="18" charset="0"/>
              </a:defRPr>
            </a:lvl1pPr>
          </a:lstStyle>
          <a:p>
            <a:r>
              <a:rPr kumimoji="0" lang="en-US" dirty="0" smtClean="0"/>
              <a:t>Click to edit Master title style</a:t>
            </a:r>
            <a:endParaRPr kumimoji="0" lang="en-US" dirty="0"/>
          </a:p>
        </p:txBody>
      </p:sp>
      <p:sp>
        <p:nvSpPr>
          <p:cNvPr id="23" name="Subtitle 8"/>
          <p:cNvSpPr>
            <a:spLocks noGrp="1"/>
          </p:cNvSpPr>
          <p:nvPr>
            <p:ph type="subTitle" idx="13"/>
          </p:nvPr>
        </p:nvSpPr>
        <p:spPr>
          <a:xfrm>
            <a:off x="1219200" y="556260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4" name="Rectangle 23"/>
          <p:cNvSpPr/>
          <p:nvPr userDrawn="1"/>
        </p:nvSpPr>
        <p:spPr>
          <a:xfrm>
            <a:off x="914400" y="548640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userDrawn="1"/>
        </p:nvSpPr>
        <p:spPr>
          <a:xfrm>
            <a:off x="914400" y="548640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3"/>
          <p:cNvSpPr>
            <a:spLocks noGrp="1" noChangeArrowheads="1"/>
          </p:cNvSpPr>
          <p:nvPr userDrawn="1">
            <p:ph sz="quarter" idx="1"/>
          </p:nvPr>
        </p:nvSpPr>
        <p:spPr>
          <a:xfrm>
            <a:off x="457200" y="2133600"/>
            <a:ext cx="8229600" cy="1752600"/>
          </a:xfrm>
          <a:solidFill>
            <a:schemeClr val="bg1">
              <a:lumMod val="95000"/>
            </a:schemeClr>
          </a:solidFill>
        </p:spPr>
        <p:txBody>
          <a:bodyPr vert="horz">
            <a:normAutofit/>
          </a:bodyPr>
          <a:lstStyle>
            <a:lvl1pPr>
              <a:defRPr>
                <a:latin typeface="Century" pitchFamily="18" charset="0"/>
              </a:defRPr>
            </a:lvl1pPr>
          </a:lstStyle>
          <a:p>
            <a:pPr>
              <a:buNone/>
            </a:pPr>
            <a:endParaRPr lang="en-US" sz="36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AA6CD98-2516-41CF-9DD2-48B6E014A3ED}" type="slidenum">
              <a:rPr lang="en-US" smtClean="0"/>
              <a:pPr>
                <a:defRPr/>
              </a:pPr>
              <a:t>‹#›</a:t>
            </a:fld>
            <a:endParaRPr lang="en-US"/>
          </a:p>
        </p:txBody>
      </p:sp>
    </p:spTree>
    <p:extLst>
      <p:ext uri="{BB962C8B-B14F-4D97-AF65-F5344CB8AC3E}">
        <p14:creationId xmlns:p14="http://schemas.microsoft.com/office/powerpoint/2010/main" val="5656853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IN"/>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42C60D1-FEFA-4F22-8F39-2A0E8DDF753F}" type="slidenum">
              <a:rPr lang="en-US" smtClean="0"/>
              <a:pPr>
                <a:defRPr/>
              </a:pPr>
              <a:t>‹#›</a:t>
            </a:fld>
            <a:endParaRPr lang="en-US"/>
          </a:p>
        </p:txBody>
      </p:sp>
    </p:spTree>
    <p:extLst>
      <p:ext uri="{BB962C8B-B14F-4D97-AF65-F5344CB8AC3E}">
        <p14:creationId xmlns:p14="http://schemas.microsoft.com/office/powerpoint/2010/main" val="9573038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7FFA2A64-DD04-43BC-B5E5-F20F2A848B7B}" type="slidenum">
              <a:rPr lang="en-US" smtClean="0"/>
              <a:pPr>
                <a:defRPr/>
              </a:pPr>
              <a:t>‹#›</a:t>
            </a:fld>
            <a:endParaRPr lang="en-US"/>
          </a:p>
        </p:txBody>
      </p:sp>
    </p:spTree>
    <p:extLst>
      <p:ext uri="{BB962C8B-B14F-4D97-AF65-F5344CB8AC3E}">
        <p14:creationId xmlns:p14="http://schemas.microsoft.com/office/powerpoint/2010/main" val="19084700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06F87C46-6AE3-4CB2-B4FC-41885593702A}" type="slidenum">
              <a:rPr lang="en-US" smtClean="0"/>
              <a:pPr>
                <a:defRPr/>
              </a:pPr>
              <a:t>‹#›</a:t>
            </a:fld>
            <a:endParaRPr lang="en-US"/>
          </a:p>
        </p:txBody>
      </p:sp>
    </p:spTree>
    <p:extLst>
      <p:ext uri="{BB962C8B-B14F-4D97-AF65-F5344CB8AC3E}">
        <p14:creationId xmlns:p14="http://schemas.microsoft.com/office/powerpoint/2010/main" val="9310035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CF0C557B-BBCC-477C-9242-D2E99609F522}" type="slidenum">
              <a:rPr lang="en-US" smtClean="0"/>
              <a:pPr>
                <a:defRPr/>
              </a:pPr>
              <a:t>‹#›</a:t>
            </a:fld>
            <a:endParaRPr lang="en-US"/>
          </a:p>
        </p:txBody>
      </p:sp>
    </p:spTree>
    <p:extLst>
      <p:ext uri="{BB962C8B-B14F-4D97-AF65-F5344CB8AC3E}">
        <p14:creationId xmlns:p14="http://schemas.microsoft.com/office/powerpoint/2010/main" val="2253908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579104D9-4ED9-42B0-84FC-BBB0093BB23F}" type="slidenum">
              <a:rPr lang="en-US" smtClean="0"/>
              <a:pPr>
                <a:defRPr/>
              </a:pPr>
              <a:t>‹#›</a:t>
            </a:fld>
            <a:endParaRPr lang="en-US"/>
          </a:p>
        </p:txBody>
      </p:sp>
    </p:spTree>
    <p:extLst>
      <p:ext uri="{BB962C8B-B14F-4D97-AF65-F5344CB8AC3E}">
        <p14:creationId xmlns:p14="http://schemas.microsoft.com/office/powerpoint/2010/main" val="18690774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IN"/>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C5353E0E-F48C-4CD9-B9DA-59D427CD2DD5}" type="slidenum">
              <a:rPr lang="en-US" smtClean="0"/>
              <a:pPr>
                <a:defRPr/>
              </a:pPr>
              <a:t>‹#›</a:t>
            </a:fld>
            <a:endParaRPr lang="en-US"/>
          </a:p>
        </p:txBody>
      </p:sp>
    </p:spTree>
    <p:extLst>
      <p:ext uri="{BB962C8B-B14F-4D97-AF65-F5344CB8AC3E}">
        <p14:creationId xmlns:p14="http://schemas.microsoft.com/office/powerpoint/2010/main" val="7082794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IN"/>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31CC6DA3-38F2-4BFA-B927-3283B989DDF4}" type="slidenum">
              <a:rPr lang="en-US" smtClean="0"/>
              <a:pPr>
                <a:defRPr/>
              </a:pPr>
              <a:t>‹#›</a:t>
            </a:fld>
            <a:endParaRPr lang="en-US"/>
          </a:p>
        </p:txBody>
      </p:sp>
    </p:spTree>
    <p:extLst>
      <p:ext uri="{BB962C8B-B14F-4D97-AF65-F5344CB8AC3E}">
        <p14:creationId xmlns:p14="http://schemas.microsoft.com/office/powerpoint/2010/main" val="29404616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AE7FE9DD-B79F-4911-9D24-DCA81CA2BB1B}" type="slidenum">
              <a:rPr lang="en-US" smtClean="0"/>
              <a:pPr>
                <a:defRPr/>
              </a:pPr>
              <a:t>‹#›</a:t>
            </a:fld>
            <a:endParaRPr lang="en-US"/>
          </a:p>
        </p:txBody>
      </p:sp>
    </p:spTree>
    <p:extLst>
      <p:ext uri="{BB962C8B-B14F-4D97-AF65-F5344CB8AC3E}">
        <p14:creationId xmlns:p14="http://schemas.microsoft.com/office/powerpoint/2010/main" val="3907298291"/>
      </p:ext>
    </p:extLst>
  </p:cSld>
  <p:clrMap bg1="lt1" tx1="dk1" bg2="lt2" tx2="dk2" accent1="accent1" accent2="accent2" accent3="accent3" accent4="accent4" accent5="accent5" accent6="accent6" hlink="hlink" folHlink="folHlink"/>
  <p:sldLayoutIdLst>
    <p:sldLayoutId id="2147483863" r:id="rId1"/>
    <p:sldLayoutId id="2147483864" r:id="rId2"/>
    <p:sldLayoutId id="2147483865" r:id="rId3"/>
    <p:sldLayoutId id="2147483866" r:id="rId4"/>
    <p:sldLayoutId id="2147483867" r:id="rId5"/>
    <p:sldLayoutId id="2147483868" r:id="rId6"/>
    <p:sldLayoutId id="2147483869" r:id="rId7"/>
    <p:sldLayoutId id="2147483870" r:id="rId8"/>
    <p:sldLayoutId id="2147483871" r:id="rId9"/>
    <p:sldLayoutId id="2147483872" r:id="rId10"/>
    <p:sldLayoutId id="2147483873" r:id="rId11"/>
    <p:sldLayoutId id="2147483841" r:id="rId12"/>
    <p:sldLayoutId id="2147483843" r:id="rId13"/>
    <p:sldLayoutId id="2147483842" r:id="rId14"/>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3" Type="http://schemas.openxmlformats.org/officeDocument/2006/relationships/image" Target="../media/image55.jpg"/><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8" Type="http://schemas.openxmlformats.org/officeDocument/2006/relationships/image" Target="../media/image62.png"/><Relationship Id="rId3" Type="http://schemas.openxmlformats.org/officeDocument/2006/relationships/image" Target="../media/image57.png"/><Relationship Id="rId7" Type="http://schemas.openxmlformats.org/officeDocument/2006/relationships/image" Target="../media/image61.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image" Target="../media/image58.png"/><Relationship Id="rId9" Type="http://schemas.openxmlformats.org/officeDocument/2006/relationships/image" Target="../media/image63.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7.xml"/><Relationship Id="rId6" Type="http://schemas.openxmlformats.org/officeDocument/2006/relationships/image" Target="../media/image61.png"/><Relationship Id="rId5" Type="http://schemas.openxmlformats.org/officeDocument/2006/relationships/image" Target="../media/image60.png"/><Relationship Id="rId4" Type="http://schemas.openxmlformats.org/officeDocument/2006/relationships/image" Target="../media/image59.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67.png"/><Relationship Id="rId5" Type="http://schemas.openxmlformats.org/officeDocument/2006/relationships/image" Target="../media/image66.png"/><Relationship Id="rId4" Type="http://schemas.openxmlformats.org/officeDocument/2006/relationships/image" Target="../media/image65.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2" Type="http://schemas.openxmlformats.org/officeDocument/2006/relationships/image" Target="../media/image70.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24.jpg"/></Relationships>
</file>

<file path=ppt/slides/_rels/slide79.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3.png"/><Relationship Id="rId1" Type="http://schemas.openxmlformats.org/officeDocument/2006/relationships/slideLayout" Target="../slideLayouts/slideLayout7.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png"/><Relationship Id="rId1" Type="http://schemas.openxmlformats.org/officeDocument/2006/relationships/slideLayout" Target="../slideLayouts/slideLayout7.xml"/><Relationship Id="rId6" Type="http://schemas.openxmlformats.org/officeDocument/2006/relationships/image" Target="../media/image35.png"/><Relationship Id="rId11" Type="http://schemas.openxmlformats.org/officeDocument/2006/relationships/image" Target="../media/image40.png"/><Relationship Id="rId5" Type="http://schemas.openxmlformats.org/officeDocument/2006/relationships/image" Target="../media/image34.png"/><Relationship Id="rId10" Type="http://schemas.openxmlformats.org/officeDocument/2006/relationships/image" Target="../media/image39.png"/><Relationship Id="rId4" Type="http://schemas.openxmlformats.org/officeDocument/2006/relationships/image" Target="../media/image33.png"/><Relationship Id="rId9" Type="http://schemas.openxmlformats.org/officeDocument/2006/relationships/image" Target="../media/image38.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image" Target="../media/image41.png"/><Relationship Id="rId1" Type="http://schemas.openxmlformats.org/officeDocument/2006/relationships/slideLayout" Target="../slideLayouts/slideLayout7.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 Id="rId9" Type="http://schemas.openxmlformats.org/officeDocument/2006/relationships/image" Target="../media/image48.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ctrTitle"/>
          </p:nvPr>
        </p:nvSpPr>
        <p:spPr>
          <a:xfrm>
            <a:off x="0" y="3886200"/>
            <a:ext cx="9144000" cy="990600"/>
          </a:xfrm>
        </p:spPr>
        <p:txBody>
          <a:bodyPr vert="horz" anchor="t" anchorCtr="0">
            <a:noAutofit/>
          </a:bodyPr>
          <a:lstStyle/>
          <a:p>
            <a:pPr algn="l"/>
            <a:r>
              <a:rPr lang="en-US" sz="4200" b="1" i="1" dirty="0">
                <a:solidFill>
                  <a:srgbClr val="00FF87"/>
                </a:solidFill>
                <a:latin typeface="SimSun" panose="02010600030101010101" pitchFamily="2" charset="-122"/>
                <a:ea typeface="SimSun" panose="02010600030101010101" pitchFamily="2" charset="-122"/>
                <a:cs typeface="Arial" pitchFamily="34" charset="0"/>
              </a:rPr>
              <a:t>JavaScript </a:t>
            </a:r>
            <a:r>
              <a:rPr lang="en-US" sz="4200" b="1" i="1" dirty="0" smtClean="0">
                <a:solidFill>
                  <a:srgbClr val="00FF87"/>
                </a:solidFill>
                <a:latin typeface="SimSun" panose="02010600030101010101" pitchFamily="2" charset="-122"/>
                <a:ea typeface="SimSun" panose="02010600030101010101" pitchFamily="2" charset="-122"/>
                <a:cs typeface="Arial" pitchFamily="34" charset="0"/>
              </a:rPr>
              <a:t>Framework - JavaScript</a:t>
            </a:r>
            <a:endParaRPr lang="en-US" sz="4200" b="1" i="1" dirty="0">
              <a:solidFill>
                <a:srgbClr val="00FF87"/>
              </a:solidFill>
              <a:latin typeface="SimSun" panose="02010600030101010101" pitchFamily="2" charset="-122"/>
              <a:ea typeface="SimSun" panose="02010600030101010101" pitchFamily="2" charset="-122"/>
              <a:cs typeface="Arial" pitchFamily="34" charset="0"/>
            </a:endParaRPr>
          </a:p>
        </p:txBody>
      </p:sp>
      <p:sp>
        <p:nvSpPr>
          <p:cNvPr id="4" name="Subtitle 3"/>
          <p:cNvSpPr>
            <a:spLocks noGrp="1"/>
          </p:cNvSpPr>
          <p:nvPr>
            <p:ph type="subTitle" idx="1"/>
          </p:nvPr>
        </p:nvSpPr>
        <p:spPr>
          <a:xfrm>
            <a:off x="1219200" y="5562600"/>
            <a:ext cx="6858000" cy="533400"/>
          </a:xfrm>
        </p:spPr>
        <p:txBody>
          <a:bodyPr>
            <a:noAutofit/>
          </a:bodyPr>
          <a:lstStyle/>
          <a:p>
            <a:pPr algn="r"/>
            <a:r>
              <a:rPr lang="en-US" sz="4800" dirty="0" smtClean="0">
                <a:solidFill>
                  <a:srgbClr val="17A889"/>
                </a:solidFill>
                <a:latin typeface="Arial" pitchFamily="34" charset="0"/>
                <a:cs typeface="Arial" pitchFamily="34" charset="0"/>
              </a:rPr>
              <a:t>infoway</a:t>
            </a:r>
            <a:endParaRPr lang="en-US" sz="4800" dirty="0">
              <a:solidFill>
                <a:srgbClr val="17A889"/>
              </a:solidFill>
              <a:latin typeface="Arial" pitchFamily="34" charset="0"/>
              <a:cs typeface="Arial" pitchFamily="34" charset="0"/>
            </a:endParaRP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400" y="152400"/>
            <a:ext cx="1905000" cy="618067"/>
          </a:xfrm>
          <a:prstGeom prst="rect">
            <a:avLst/>
          </a:prstGeom>
        </p:spPr>
      </p:pic>
      <p:sp>
        <p:nvSpPr>
          <p:cNvPr id="5" name="Rectangle 4"/>
          <p:cNvSpPr/>
          <p:nvPr/>
        </p:nvSpPr>
        <p:spPr>
          <a:xfrm>
            <a:off x="6096000" y="163286"/>
            <a:ext cx="2888932" cy="461665"/>
          </a:xfrm>
          <a:prstGeom prst="rect">
            <a:avLst/>
          </a:prstGeom>
        </p:spPr>
        <p:txBody>
          <a:bodyPr wrap="none">
            <a:spAutoFit/>
          </a:bodyPr>
          <a:lstStyle/>
          <a:p>
            <a:r>
              <a:rPr lang="en-IN" dirty="0">
                <a:solidFill>
                  <a:schemeClr val="bg1"/>
                </a:solidFill>
              </a:rPr>
              <a:t>https://javascript.info/</a:t>
            </a:r>
          </a:p>
        </p:txBody>
      </p:sp>
      <p:sp>
        <p:nvSpPr>
          <p:cNvPr id="6" name="Rectangle 5"/>
          <p:cNvSpPr/>
          <p:nvPr/>
        </p:nvSpPr>
        <p:spPr>
          <a:xfrm>
            <a:off x="2860834" y="0"/>
            <a:ext cx="6283166" cy="1323439"/>
          </a:xfrm>
          <a:prstGeom prst="rect">
            <a:avLst/>
          </a:prstGeom>
        </p:spPr>
        <p:txBody>
          <a:bodyPr wrap="square">
            <a:spAutoFit/>
          </a:bodyPr>
          <a:lstStyle/>
          <a:p>
            <a:r>
              <a:rPr lang="en-IN" sz="4000" dirty="0" smtClean="0">
                <a:solidFill>
                  <a:srgbClr val="FF6000"/>
                </a:solidFill>
                <a:latin typeface="Segoe Print" panose="02000600000000000000" pitchFamily="2" charset="0"/>
              </a:rPr>
              <a:t>A </a:t>
            </a:r>
            <a:r>
              <a:rPr lang="en-IN" sz="4000" dirty="0">
                <a:solidFill>
                  <a:srgbClr val="FF6000"/>
                </a:solidFill>
                <a:latin typeface="Segoe Print" panose="02000600000000000000" pitchFamily="2" charset="0"/>
              </a:rPr>
              <a:t>day without new knowledge is a lost day.</a:t>
            </a:r>
          </a:p>
        </p:txBody>
      </p:sp>
      <p:cxnSp>
        <p:nvCxnSpPr>
          <p:cNvPr id="7" name="Straight Connector 6"/>
          <p:cNvCxnSpPr/>
          <p:nvPr/>
        </p:nvCxnSpPr>
        <p:spPr>
          <a:xfrm>
            <a:off x="0" y="1310751"/>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219200"/>
            <a:ext cx="8839200" cy="2585323"/>
          </a:xfrm>
          <a:prstGeom prst="rect">
            <a:avLst/>
          </a:prstGeom>
          <a:solidFill>
            <a:srgbClr val="F3EF53"/>
          </a:solidFill>
        </p:spPr>
        <p:txBody>
          <a:bodyPr wrap="square">
            <a:spAutoFit/>
          </a:bodyPr>
          <a:lstStyle/>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onmousedown - Fires </a:t>
            </a:r>
            <a:r>
              <a:rPr lang="en-US" sz="1800" dirty="0">
                <a:solidFill>
                  <a:srgbClr val="FF6000"/>
                </a:solidFill>
                <a:latin typeface="Arial" panose="020B0604020202020204" pitchFamily="34" charset="0"/>
                <a:cs typeface="Arial" panose="020B0604020202020204" pitchFamily="34" charset="0"/>
              </a:rPr>
              <a:t>when a mouse button is pressed down on </a:t>
            </a:r>
            <a:r>
              <a:rPr lang="en-US" sz="1800" dirty="0" smtClean="0">
                <a:solidFill>
                  <a:srgbClr val="FF6000"/>
                </a:solidFill>
                <a:latin typeface="Arial" panose="020B0604020202020204" pitchFamily="34" charset="0"/>
                <a:cs typeface="Arial" panose="020B0604020202020204" pitchFamily="34" charset="0"/>
              </a:rPr>
              <a:t>an element</a:t>
            </a: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onmousemove - Fires </a:t>
            </a:r>
            <a:r>
              <a:rPr lang="en-US" sz="1800" dirty="0">
                <a:solidFill>
                  <a:srgbClr val="FF6000"/>
                </a:solidFill>
                <a:latin typeface="Arial" panose="020B0604020202020204" pitchFamily="34" charset="0"/>
                <a:cs typeface="Arial" panose="020B0604020202020204" pitchFamily="34" charset="0"/>
              </a:rPr>
              <a:t>when </a:t>
            </a:r>
            <a:r>
              <a:rPr lang="en-US" sz="1800" dirty="0" smtClean="0">
                <a:solidFill>
                  <a:srgbClr val="FF6000"/>
                </a:solidFill>
                <a:latin typeface="Arial" panose="020B0604020202020204" pitchFamily="34" charset="0"/>
                <a:cs typeface="Arial" panose="020B0604020202020204" pitchFamily="34" charset="0"/>
              </a:rPr>
              <a:t>a mouse </a:t>
            </a:r>
            <a:r>
              <a:rPr lang="en-US" sz="1800" dirty="0">
                <a:solidFill>
                  <a:srgbClr val="FF6000"/>
                </a:solidFill>
                <a:latin typeface="Arial" panose="020B0604020202020204" pitchFamily="34" charset="0"/>
                <a:cs typeface="Arial" panose="020B0604020202020204" pitchFamily="34" charset="0"/>
              </a:rPr>
              <a:t>pointer is moving while it is </a:t>
            </a:r>
            <a:r>
              <a:rPr lang="en-US" sz="1800" dirty="0" smtClean="0">
                <a:solidFill>
                  <a:srgbClr val="FF6000"/>
                </a:solidFill>
                <a:latin typeface="Arial" panose="020B0604020202020204" pitchFamily="34" charset="0"/>
                <a:cs typeface="Arial" panose="020B0604020202020204" pitchFamily="34" charset="0"/>
              </a:rPr>
              <a:t>over an element</a:t>
            </a: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onmouseout - Fires </a:t>
            </a:r>
            <a:r>
              <a:rPr lang="en-US" sz="1800" dirty="0">
                <a:solidFill>
                  <a:srgbClr val="FF6000"/>
                </a:solidFill>
                <a:latin typeface="Arial" panose="020B0604020202020204" pitchFamily="34" charset="0"/>
                <a:cs typeface="Arial" panose="020B0604020202020204" pitchFamily="34" charset="0"/>
              </a:rPr>
              <a:t>when the mouse pointer moves out of an element</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onmouseover - Fires </a:t>
            </a:r>
            <a:r>
              <a:rPr lang="en-US" sz="1800" dirty="0">
                <a:solidFill>
                  <a:srgbClr val="FF6000"/>
                </a:solidFill>
                <a:latin typeface="Arial" panose="020B0604020202020204" pitchFamily="34" charset="0"/>
                <a:cs typeface="Arial" panose="020B0604020202020204" pitchFamily="34" charset="0"/>
              </a:rPr>
              <a:t>when the mouse pointer moves over an element</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onmouseup - Fires </a:t>
            </a:r>
            <a:r>
              <a:rPr lang="en-US" sz="1800" dirty="0">
                <a:solidFill>
                  <a:srgbClr val="FF6000"/>
                </a:solidFill>
                <a:latin typeface="Arial" panose="020B0604020202020204" pitchFamily="34" charset="0"/>
                <a:cs typeface="Arial" panose="020B0604020202020204" pitchFamily="34" charset="0"/>
              </a:rPr>
              <a:t>when a mouse button is released over an element</a:t>
            </a:r>
          </a:p>
        </p:txBody>
      </p:sp>
      <p:sp>
        <p:nvSpPr>
          <p:cNvPr id="4" name="Rectangle 3"/>
          <p:cNvSpPr/>
          <p:nvPr/>
        </p:nvSpPr>
        <p:spPr>
          <a:xfrm>
            <a:off x="152400" y="304800"/>
            <a:ext cx="8839200" cy="646331"/>
          </a:xfrm>
          <a:prstGeom prst="rect">
            <a:avLst/>
          </a:prstGeom>
          <a:solidFill>
            <a:srgbClr val="0070C0"/>
          </a:solidFill>
        </p:spPr>
        <p:txBody>
          <a:bodyPr wrap="square">
            <a:spAutoFit/>
          </a:bodyPr>
          <a:lstStyle/>
          <a:p>
            <a:pPr algn="ctr"/>
            <a:r>
              <a:rPr lang="en-US" sz="3600" dirty="0" smtClean="0">
                <a:solidFill>
                  <a:schemeClr val="bg1"/>
                </a:solidFill>
                <a:latin typeface="Arial" panose="020B0604020202020204" pitchFamily="34" charset="0"/>
                <a:cs typeface="Arial" panose="020B0604020202020204" pitchFamily="34" charset="0"/>
              </a:rPr>
              <a:t>List of basic events</a:t>
            </a:r>
            <a:endParaRPr lang="en-US" sz="36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60276246"/>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Comparisons </a:t>
            </a:r>
            <a:r>
              <a:rPr lang="en-IN" sz="3600" i="1" dirty="0">
                <a:solidFill>
                  <a:srgbClr val="13D9E3"/>
                </a:solidFill>
                <a:latin typeface="Arial" panose="020B0604020202020204" pitchFamily="34" charset="0"/>
                <a:cs typeface="Arial" panose="020B0604020202020204" pitchFamily="34" charset="0"/>
              </a:rPr>
              <a:t>operators</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143000"/>
            <a:ext cx="2667718" cy="461665"/>
          </a:xfrm>
          <a:prstGeom prst="rect">
            <a:avLst/>
          </a:prstGeom>
        </p:spPr>
        <p:txBody>
          <a:bodyPr wrap="none">
            <a:spAutoFit/>
          </a:bodyPr>
          <a:lstStyle/>
          <a:p>
            <a:r>
              <a:rPr lang="en-IN" dirty="0">
                <a:solidFill>
                  <a:srgbClr val="9E77BB"/>
                </a:solidFill>
                <a:latin typeface="inherit"/>
                <a:cs typeface="Arial" panose="020B0604020202020204" pitchFamily="34" charset="0"/>
              </a:rPr>
              <a:t>String comparison</a:t>
            </a:r>
          </a:p>
        </p:txBody>
      </p:sp>
      <p:sp>
        <p:nvSpPr>
          <p:cNvPr id="9" name="Rectangle 8"/>
          <p:cNvSpPr/>
          <p:nvPr/>
        </p:nvSpPr>
        <p:spPr>
          <a:xfrm>
            <a:off x="152400" y="1676400"/>
            <a:ext cx="8839200" cy="4401205"/>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The algorithm to compare two strings is simple:</a:t>
            </a:r>
          </a:p>
          <a:p>
            <a:pPr marL="342900" indent="-342900">
              <a:buFont typeface="Wingdings" panose="05000000000000000000" pitchFamily="2" charset="2"/>
              <a:buChar char="§"/>
            </a:pPr>
            <a:endParaRPr lang="en-IN" sz="2000" i="1" dirty="0">
              <a:solidFill>
                <a:srgbClr val="FFFF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Compare first characters of both strings</a:t>
            </a:r>
            <a:r>
              <a:rPr lang="en-IN" sz="2000" i="1" dirty="0" smtClean="0">
                <a:solidFill>
                  <a:srgbClr val="FFFF00"/>
                </a:solidFill>
                <a:latin typeface="Arial" panose="020B0604020202020204" pitchFamily="34" charset="0"/>
                <a:cs typeface="Arial" panose="020B0604020202020204" pitchFamily="34" charset="0"/>
              </a:rPr>
              <a:t>.</a:t>
            </a:r>
          </a:p>
          <a:p>
            <a:pPr marL="342900" indent="-342900">
              <a:buFont typeface="Wingdings" panose="05000000000000000000" pitchFamily="2" charset="2"/>
              <a:buChar char="§"/>
            </a:pPr>
            <a:endParaRPr lang="en-IN" sz="2000" i="1" dirty="0">
              <a:solidFill>
                <a:srgbClr val="FFFF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If the first one is greater(or less), then the first string is greater(or less) than the second. We’re done</a:t>
            </a:r>
            <a:r>
              <a:rPr lang="en-IN" sz="2000" i="1" dirty="0" smtClean="0">
                <a:solidFill>
                  <a:srgbClr val="FFFF00"/>
                </a:solidFill>
                <a:latin typeface="Arial" panose="020B0604020202020204" pitchFamily="34" charset="0"/>
                <a:cs typeface="Arial" panose="020B0604020202020204" pitchFamily="34" charset="0"/>
              </a:rPr>
              <a:t>.</a:t>
            </a:r>
          </a:p>
          <a:p>
            <a:pPr marL="342900" indent="-342900">
              <a:buFont typeface="Wingdings" panose="05000000000000000000" pitchFamily="2" charset="2"/>
              <a:buChar char="§"/>
            </a:pPr>
            <a:endParaRPr lang="en-IN" sz="2000" i="1" dirty="0">
              <a:solidFill>
                <a:srgbClr val="FFFF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Otherwise if first characters are equal, compare the second characters the same way</a:t>
            </a:r>
            <a:r>
              <a:rPr lang="en-IN" sz="2000" i="1" dirty="0" smtClean="0">
                <a:solidFill>
                  <a:srgbClr val="FFFF00"/>
                </a:solidFill>
                <a:latin typeface="Arial" panose="020B0604020202020204" pitchFamily="34" charset="0"/>
                <a:cs typeface="Arial" panose="020B0604020202020204" pitchFamily="34" charset="0"/>
              </a:rPr>
              <a:t>.</a:t>
            </a:r>
          </a:p>
          <a:p>
            <a:pPr marL="342900" indent="-342900">
              <a:buFont typeface="Wingdings" panose="05000000000000000000" pitchFamily="2" charset="2"/>
              <a:buChar char="§"/>
            </a:pPr>
            <a:endParaRPr lang="en-IN" sz="2000" i="1" dirty="0">
              <a:solidFill>
                <a:srgbClr val="FFFF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Repeat until the end of any string</a:t>
            </a:r>
            <a:r>
              <a:rPr lang="en-IN" sz="2000" i="1" dirty="0" smtClean="0">
                <a:solidFill>
                  <a:srgbClr val="FFFF00"/>
                </a:solidFill>
                <a:latin typeface="Arial" panose="020B0604020202020204" pitchFamily="34" charset="0"/>
                <a:cs typeface="Arial" panose="020B0604020202020204" pitchFamily="34" charset="0"/>
              </a:rPr>
              <a:t>.</a:t>
            </a:r>
          </a:p>
          <a:p>
            <a:pPr marL="342900" indent="-342900">
              <a:buFont typeface="Wingdings" panose="05000000000000000000" pitchFamily="2" charset="2"/>
              <a:buChar char="§"/>
            </a:pPr>
            <a:endParaRPr lang="en-IN" sz="2000" i="1" dirty="0">
              <a:solidFill>
                <a:srgbClr val="FFFF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If both strings ended simultaneously, then they are equal. Otherwise the longer string is greater.</a:t>
            </a:r>
          </a:p>
        </p:txBody>
      </p:sp>
    </p:spTree>
    <p:extLst>
      <p:ext uri="{BB962C8B-B14F-4D97-AF65-F5344CB8AC3E}">
        <p14:creationId xmlns:p14="http://schemas.microsoft.com/office/powerpoint/2010/main" val="437430198"/>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smtClean="0"/>
              <a:t>date object</a:t>
            </a:r>
            <a:endParaRPr lang="en-US" sz="6000" dirty="0"/>
          </a:p>
        </p:txBody>
      </p:sp>
    </p:spTree>
    <p:extLst>
      <p:ext uri="{BB962C8B-B14F-4D97-AF65-F5344CB8AC3E}">
        <p14:creationId xmlns:p14="http://schemas.microsoft.com/office/powerpoint/2010/main" val="1679929407"/>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date object</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10" name="Rectangle 9"/>
          <p:cNvSpPr/>
          <p:nvPr/>
        </p:nvSpPr>
        <p:spPr>
          <a:xfrm>
            <a:off x="76200" y="1536174"/>
            <a:ext cx="9067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Date objects are created with the new Date() constructor. Using new Date(), creates a new date object with the current date and time.</a:t>
            </a:r>
          </a:p>
        </p:txBody>
      </p:sp>
      <p:sp>
        <p:nvSpPr>
          <p:cNvPr id="11" name="Rectangle 10"/>
          <p:cNvSpPr/>
          <p:nvPr/>
        </p:nvSpPr>
        <p:spPr>
          <a:xfrm>
            <a:off x="228600" y="2526268"/>
            <a:ext cx="8686800" cy="400110"/>
          </a:xfrm>
          <a:prstGeom prst="rect">
            <a:avLst/>
          </a:prstGeom>
          <a:noFill/>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new Date()</a:t>
            </a:r>
          </a:p>
        </p:txBody>
      </p:sp>
      <p:sp>
        <p:nvSpPr>
          <p:cNvPr id="12" name="Rectangle 11"/>
          <p:cNvSpPr/>
          <p:nvPr/>
        </p:nvSpPr>
        <p:spPr>
          <a:xfrm>
            <a:off x="152400" y="2209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95002" y="2926378"/>
            <a:ext cx="8896597" cy="369332"/>
          </a:xfrm>
          <a:prstGeom prst="rect">
            <a:avLst/>
          </a:prstGeom>
        </p:spPr>
        <p:txBody>
          <a:bodyPr wrap="square">
            <a:spAutoFit/>
          </a:bodyPr>
          <a:lstStyle/>
          <a:p>
            <a:r>
              <a:rPr lang="en-IN" sz="1800" i="1" dirty="0">
                <a:latin typeface="Arial" panose="020B0604020202020204" pitchFamily="34" charset="0"/>
                <a:cs typeface="Arial" panose="020B0604020202020204" pitchFamily="34" charset="0"/>
              </a:rPr>
              <a:t>Date Get Methods</a:t>
            </a:r>
          </a:p>
        </p:txBody>
      </p:sp>
      <p:graphicFrame>
        <p:nvGraphicFramePr>
          <p:cNvPr id="13" name="Table 12"/>
          <p:cNvGraphicFramePr>
            <a:graphicFrameLocks noGrp="1"/>
          </p:cNvGraphicFramePr>
          <p:nvPr>
            <p:extLst>
              <p:ext uri="{D42A27DB-BD31-4B8C-83A1-F6EECF244321}">
                <p14:modId xmlns:p14="http://schemas.microsoft.com/office/powerpoint/2010/main" val="640697389"/>
              </p:ext>
            </p:extLst>
          </p:nvPr>
        </p:nvGraphicFramePr>
        <p:xfrm>
          <a:off x="152400" y="3352800"/>
          <a:ext cx="8821882" cy="2702560"/>
        </p:xfrm>
        <a:graphic>
          <a:graphicData uri="http://schemas.openxmlformats.org/drawingml/2006/table">
            <a:tbl>
              <a:tblPr firstRow="1" bandRow="1">
                <a:tableStyleId>{7E9639D4-E3E2-4D34-9284-5A2195B3D0D7}</a:tableStyleId>
              </a:tblPr>
              <a:tblGrid>
                <a:gridCol w="2209800"/>
                <a:gridCol w="6612082"/>
              </a:tblGrid>
              <a:tr h="370840">
                <a:tc>
                  <a:txBody>
                    <a:bodyPr/>
                    <a:lstStyle/>
                    <a:p>
                      <a:r>
                        <a:rPr lang="en-IN" dirty="0" smtClean="0">
                          <a:latin typeface="Calibri" panose="020F0502020204030204" pitchFamily="34" charset="0"/>
                          <a:cs typeface="Calibri" panose="020F0502020204030204" pitchFamily="34" charset="0"/>
                        </a:rPr>
                        <a:t>Type</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Result</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getDate()</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Get the day as a number (1-31)</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getDay()</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Get the weekday as a number (0-6)</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getFullYear()</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Get the four digit year (</a:t>
                      </a:r>
                      <a:r>
                        <a:rPr lang="en-IN" sz="1800" dirty="0" err="1" smtClean="0">
                          <a:effectLst/>
                          <a:latin typeface="Calibri" panose="020F0502020204030204" pitchFamily="34" charset="0"/>
                          <a:cs typeface="Calibri" panose="020F0502020204030204" pitchFamily="34" charset="0"/>
                        </a:rPr>
                        <a:t>yyyy</a:t>
                      </a:r>
                      <a:r>
                        <a:rPr lang="en-IN" sz="1800" dirty="0" smtClean="0">
                          <a:effectLst/>
                          <a:latin typeface="Calibri" panose="020F0502020204030204" pitchFamily="34" charset="0"/>
                          <a:cs typeface="Calibri" panose="020F0502020204030204" pitchFamily="34" charset="0"/>
                        </a:rPr>
                        <a:t>)</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getMonth()</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Get the month (0-11)</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getHours()</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effectLst/>
                          <a:latin typeface="Calibri" panose="020F0502020204030204" pitchFamily="34" charset="0"/>
                          <a:cs typeface="Calibri" panose="020F0502020204030204" pitchFamily="34" charset="0"/>
                        </a:rPr>
                        <a:t>Get the hour (0-23)</a:t>
                      </a: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getMilliseconds()</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Get the milliseconds (0-999)</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Tree>
    <p:extLst>
      <p:ext uri="{BB962C8B-B14F-4D97-AF65-F5344CB8AC3E}">
        <p14:creationId xmlns:p14="http://schemas.microsoft.com/office/powerpoint/2010/main" val="35226542"/>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date object</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28600" y="1459468"/>
            <a:ext cx="8686800" cy="400110"/>
          </a:xfrm>
          <a:prstGeom prst="rect">
            <a:avLst/>
          </a:prstGeom>
          <a:noFill/>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new Date()</a:t>
            </a:r>
          </a:p>
        </p:txBody>
      </p:sp>
      <p:sp>
        <p:nvSpPr>
          <p:cNvPr id="12" name="Rectangle 11"/>
          <p:cNvSpPr/>
          <p:nvPr/>
        </p:nvSpPr>
        <p:spPr>
          <a:xfrm>
            <a:off x="152400" y="11430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95002" y="1859578"/>
            <a:ext cx="8896597" cy="369332"/>
          </a:xfrm>
          <a:prstGeom prst="rect">
            <a:avLst/>
          </a:prstGeom>
        </p:spPr>
        <p:txBody>
          <a:bodyPr wrap="square">
            <a:spAutoFit/>
          </a:bodyPr>
          <a:lstStyle/>
          <a:p>
            <a:r>
              <a:rPr lang="en-IN" sz="1800" i="1" dirty="0">
                <a:latin typeface="Arial" panose="020B0604020202020204" pitchFamily="34" charset="0"/>
                <a:cs typeface="Arial" panose="020B0604020202020204" pitchFamily="34" charset="0"/>
              </a:rPr>
              <a:t>Date Get Methods</a:t>
            </a:r>
          </a:p>
        </p:txBody>
      </p:sp>
      <p:graphicFrame>
        <p:nvGraphicFramePr>
          <p:cNvPr id="13" name="Table 12"/>
          <p:cNvGraphicFramePr>
            <a:graphicFrameLocks noGrp="1"/>
          </p:cNvGraphicFramePr>
          <p:nvPr>
            <p:extLst>
              <p:ext uri="{D42A27DB-BD31-4B8C-83A1-F6EECF244321}">
                <p14:modId xmlns:p14="http://schemas.microsoft.com/office/powerpoint/2010/main" val="4066612596"/>
              </p:ext>
            </p:extLst>
          </p:nvPr>
        </p:nvGraphicFramePr>
        <p:xfrm>
          <a:off x="152400" y="2286000"/>
          <a:ext cx="8821882" cy="1536700"/>
        </p:xfrm>
        <a:graphic>
          <a:graphicData uri="http://schemas.openxmlformats.org/drawingml/2006/table">
            <a:tbl>
              <a:tblPr firstRow="1" bandRow="1">
                <a:tableStyleId>{7E9639D4-E3E2-4D34-9284-5A2195B3D0D7}</a:tableStyleId>
              </a:tblPr>
              <a:tblGrid>
                <a:gridCol w="2209800"/>
                <a:gridCol w="6612082"/>
              </a:tblGrid>
              <a:tr h="370840">
                <a:tc>
                  <a:txBody>
                    <a:bodyPr/>
                    <a:lstStyle/>
                    <a:p>
                      <a:r>
                        <a:rPr lang="en-IN" dirty="0" smtClean="0">
                          <a:latin typeface="Calibri" panose="020F0502020204030204" pitchFamily="34" charset="0"/>
                          <a:cs typeface="Calibri" panose="020F0502020204030204" pitchFamily="34" charset="0"/>
                        </a:rPr>
                        <a:t>Type</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Result</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getMinutes()</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Get the minutes (0-59)</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getSeconds()</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Get the seconds (0-59)</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getTime()</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Get the time (milliseconds since January 1, 1970)</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5" name="Rectangle 4"/>
          <p:cNvSpPr/>
          <p:nvPr/>
        </p:nvSpPr>
        <p:spPr>
          <a:xfrm>
            <a:off x="152399" y="4036874"/>
            <a:ext cx="8839199"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Date</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y</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"Sunday"</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"Monday"</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"Tuesday"</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"Wednesday"</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"Thursday"</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p>
          <a:p>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CE9178"/>
                </a:solidFill>
                <a:latin typeface="Consolas" panose="020B0609020204030204" pitchFamily="49" charset="0"/>
              </a:rPr>
              <a:t>"</a:t>
            </a:r>
            <a:r>
              <a:rPr lang="en-IN" sz="1800" dirty="0">
                <a:solidFill>
                  <a:srgbClr val="CE9178"/>
                </a:solidFill>
                <a:latin typeface="Consolas" panose="020B0609020204030204" pitchFamily="49" charset="0"/>
              </a:rPr>
              <a:t>Friday"</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"Saturday"</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y</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getDay</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71773460"/>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window object</a:t>
            </a:r>
            <a:endParaRPr lang="en-US" sz="6000" dirty="0"/>
          </a:p>
        </p:txBody>
      </p:sp>
    </p:spTree>
    <p:extLst>
      <p:ext uri="{BB962C8B-B14F-4D97-AF65-F5344CB8AC3E}">
        <p14:creationId xmlns:p14="http://schemas.microsoft.com/office/powerpoint/2010/main" val="3275726194"/>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window object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4343400" y="98048"/>
            <a:ext cx="47244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Window is the object of browser, it is not the object of javascript.</a:t>
            </a:r>
          </a:p>
        </p:txBody>
      </p:sp>
      <p:sp>
        <p:nvSpPr>
          <p:cNvPr id="6" name="Rectangle 5"/>
          <p:cNvSpPr/>
          <p:nvPr/>
        </p:nvSpPr>
        <p:spPr>
          <a:xfrm>
            <a:off x="152400" y="2438400"/>
            <a:ext cx="8839200" cy="954107"/>
          </a:xfrm>
          <a:prstGeom prst="rect">
            <a:avLst/>
          </a:prstGeom>
        </p:spPr>
        <p:txBody>
          <a:bodyPr wrap="square">
            <a:spAutoFit/>
          </a:bodyPr>
          <a:lstStyle/>
          <a:p>
            <a:r>
              <a:rPr lang="en-IN" sz="2800" dirty="0">
                <a:latin typeface="Calibri" panose="020F0502020204030204" pitchFamily="34" charset="0"/>
                <a:cs typeface="Calibri" panose="020F0502020204030204" pitchFamily="34" charset="0"/>
              </a:rPr>
              <a:t>The window object represents a window in browser. An object of window is created automatically by the browser.</a:t>
            </a:r>
          </a:p>
        </p:txBody>
      </p:sp>
    </p:spTree>
    <p:extLst>
      <p:ext uri="{BB962C8B-B14F-4D97-AF65-F5344CB8AC3E}">
        <p14:creationId xmlns:p14="http://schemas.microsoft.com/office/powerpoint/2010/main" val="1306649680"/>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window.alert()</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066800"/>
            <a:ext cx="8839199"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smtClean="0">
                <a:solidFill>
                  <a:srgbClr val="0000FF"/>
                </a:solidFill>
                <a:latin typeface="Consolas" panose="020B0609020204030204" pitchFamily="49" charset="0"/>
              </a:rPr>
              <a:t>window.alert</a:t>
            </a:r>
            <a:r>
              <a:rPr lang="en-IN" sz="1800" dirty="0">
                <a:latin typeface="Arial" panose="020B0604020202020204" pitchFamily="34" charset="0"/>
                <a:cs typeface="Arial" panose="020B0604020202020204" pitchFamily="34" charset="0"/>
              </a:rPr>
              <a:t>() method displays an alert dialog with the optional specified content and an OK button.</a:t>
            </a:r>
            <a:endParaRPr lang="en-IN" sz="1800" dirty="0">
              <a:solidFill>
                <a:srgbClr val="C00000"/>
              </a:solidFill>
              <a:latin typeface="Arial" panose="020B0604020202020204" pitchFamily="34" charset="0"/>
              <a:cs typeface="Arial" panose="020B0604020202020204" pitchFamily="34" charset="0"/>
            </a:endParaRPr>
          </a:p>
        </p:txBody>
      </p:sp>
      <p:sp>
        <p:nvSpPr>
          <p:cNvPr id="8" name="Rectangle 7"/>
          <p:cNvSpPr/>
          <p:nvPr/>
        </p:nvSpPr>
        <p:spPr>
          <a:xfrm>
            <a:off x="152400" y="1803737"/>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152400" y="2184737"/>
            <a:ext cx="8839200" cy="400110"/>
          </a:xfrm>
          <a:prstGeom prst="rect">
            <a:avLst/>
          </a:prstGeom>
          <a:noFill/>
        </p:spPr>
        <p:txBody>
          <a:bodyPr wrap="square">
            <a:spAutoFit/>
          </a:bodyPr>
          <a:lstStyle/>
          <a:p>
            <a:r>
              <a:rPr lang="en-IN" sz="2000" dirty="0">
                <a:solidFill>
                  <a:srgbClr val="FF7F27"/>
                </a:solidFill>
                <a:latin typeface="Consolas" panose="020B0609020204030204" pitchFamily="49" charset="0"/>
              </a:rPr>
              <a:t>window</a:t>
            </a:r>
            <a:r>
              <a:rPr lang="en-IN" sz="2000" dirty="0">
                <a:solidFill>
                  <a:srgbClr val="0077AA"/>
                </a:solidFill>
                <a:latin typeface="Consolas" panose="020B0609020204030204" pitchFamily="49" charset="0"/>
              </a:rPr>
              <a:t>.</a:t>
            </a:r>
            <a:r>
              <a:rPr lang="en-IN" sz="2000" dirty="0">
                <a:solidFill>
                  <a:srgbClr val="FFC90E"/>
                </a:solidFill>
                <a:latin typeface="Consolas" panose="020B0609020204030204" pitchFamily="49" charset="0"/>
              </a:rPr>
              <a:t>alert</a:t>
            </a:r>
            <a:r>
              <a:rPr lang="en-IN" sz="2000" dirty="0">
                <a:solidFill>
                  <a:schemeClr val="bg1">
                    <a:lumMod val="85000"/>
                  </a:schemeClr>
                </a:solidFill>
                <a:latin typeface="Consolas" panose="020B0609020204030204" pitchFamily="49" charset="0"/>
              </a:rPr>
              <a:t>(</a:t>
            </a:r>
            <a:r>
              <a:rPr lang="en-IN" sz="2000" dirty="0">
                <a:solidFill>
                  <a:schemeClr val="bg2">
                    <a:lumMod val="75000"/>
                  </a:schemeClr>
                </a:solidFill>
                <a:latin typeface="Consolas" panose="020B0609020204030204" pitchFamily="49" charset="0"/>
              </a:rPr>
              <a:t>message</a:t>
            </a:r>
            <a:r>
              <a:rPr lang="en-IN" sz="2000" dirty="0">
                <a:solidFill>
                  <a:schemeClr val="bg1">
                    <a:lumMod val="85000"/>
                  </a:schemeClr>
                </a:solidFill>
                <a:latin typeface="Consolas" panose="020B0609020204030204" pitchFamily="49" charset="0"/>
              </a:rPr>
              <a:t>);</a:t>
            </a:r>
          </a:p>
        </p:txBody>
      </p:sp>
      <p:sp>
        <p:nvSpPr>
          <p:cNvPr id="5" name="Rectangle 4"/>
          <p:cNvSpPr/>
          <p:nvPr/>
        </p:nvSpPr>
        <p:spPr>
          <a:xfrm>
            <a:off x="228600" y="2979702"/>
            <a:ext cx="8610600" cy="646331"/>
          </a:xfrm>
          <a:prstGeom prst="rect">
            <a:avLst/>
          </a:prstGeom>
        </p:spPr>
        <p:txBody>
          <a:bodyPr wrap="square">
            <a:spAutoFit/>
          </a:bodyPr>
          <a:lstStyle/>
          <a:p>
            <a:pPr marL="285750" indent="-285750">
              <a:buFont typeface="Arial" panose="020B0604020202020204" pitchFamily="34" charset="0"/>
              <a:buChar char="•"/>
            </a:pPr>
            <a:r>
              <a:rPr lang="en-IN" sz="1800" dirty="0" smtClean="0">
                <a:latin typeface="Arial" panose="020B0604020202020204" pitchFamily="34" charset="0"/>
                <a:cs typeface="Arial" panose="020B0604020202020204" pitchFamily="34" charset="0"/>
              </a:rPr>
              <a:t>Message </a:t>
            </a:r>
            <a:r>
              <a:rPr lang="en-IN" sz="1800" dirty="0">
                <a:latin typeface="Arial" panose="020B0604020202020204" pitchFamily="34" charset="0"/>
                <a:cs typeface="Arial" panose="020B0604020202020204" pitchFamily="34" charset="0"/>
              </a:rPr>
              <a:t>is an optional string of text you want to display in the alert dialog, or, alternatively, an object that is converted into a string and displayed.</a:t>
            </a:r>
          </a:p>
        </p:txBody>
      </p:sp>
      <p:sp>
        <p:nvSpPr>
          <p:cNvPr id="4" name="Rectangle 3"/>
          <p:cNvSpPr/>
          <p:nvPr/>
        </p:nvSpPr>
        <p:spPr>
          <a:xfrm>
            <a:off x="185057" y="3810000"/>
            <a:ext cx="8806542" cy="923330"/>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DCDCAA"/>
                </a:solidFill>
                <a:latin typeface="Consolas" panose="020B0609020204030204" pitchFamily="49" charset="0"/>
              </a:rPr>
              <a:t>  alert</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"Hello World!"</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555493931"/>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window.confirm()</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066800"/>
            <a:ext cx="8839199"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w</a:t>
            </a:r>
            <a:r>
              <a:rPr lang="en-IN" sz="1800" dirty="0" smtClean="0">
                <a:solidFill>
                  <a:srgbClr val="0000FF"/>
                </a:solidFill>
                <a:latin typeface="Consolas" panose="020B0609020204030204" pitchFamily="49" charset="0"/>
              </a:rPr>
              <a:t>indow.confirm</a:t>
            </a:r>
            <a:r>
              <a:rPr lang="en-IN" sz="1800" dirty="0">
                <a:solidFill>
                  <a:srgbClr val="0000FF"/>
                </a:solidFill>
                <a:latin typeface="Consolas" panose="020B0609020204030204" pitchFamily="49" charset="0"/>
              </a:rPr>
              <a:t>()</a:t>
            </a:r>
            <a:r>
              <a:rPr lang="en-IN" sz="1800" dirty="0">
                <a:latin typeface="Arial" panose="020B0604020202020204" pitchFamily="34" charset="0"/>
                <a:cs typeface="Arial" panose="020B0604020202020204" pitchFamily="34" charset="0"/>
              </a:rPr>
              <a:t> method displays a modal dialog with an optional message and two buttons, OK and Cancel.</a:t>
            </a:r>
            <a:endParaRPr lang="en-IN" sz="1800" dirty="0">
              <a:solidFill>
                <a:srgbClr val="C00000"/>
              </a:solidFill>
              <a:latin typeface="Arial" panose="020B0604020202020204" pitchFamily="34" charset="0"/>
              <a:cs typeface="Arial" panose="020B0604020202020204" pitchFamily="34" charset="0"/>
            </a:endParaRPr>
          </a:p>
        </p:txBody>
      </p:sp>
      <p:sp>
        <p:nvSpPr>
          <p:cNvPr id="8" name="Rectangle 7"/>
          <p:cNvSpPr/>
          <p:nvPr/>
        </p:nvSpPr>
        <p:spPr>
          <a:xfrm>
            <a:off x="152400" y="1803737"/>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228600" y="2979702"/>
            <a:ext cx="8610600" cy="1200329"/>
          </a:xfrm>
          <a:prstGeom prst="rect">
            <a:avLst/>
          </a:prstGeom>
        </p:spPr>
        <p:txBody>
          <a:bodyPr wrap="square">
            <a:spAutoFit/>
          </a:bodyPr>
          <a:lstStyle/>
          <a:p>
            <a:pPr marL="285750" indent="-285750">
              <a:buFont typeface="Arial" panose="020B0604020202020204" pitchFamily="34" charset="0"/>
              <a:buChar char="•"/>
            </a:pPr>
            <a:r>
              <a:rPr lang="en-IN" sz="1800" dirty="0">
                <a:latin typeface="Arial" panose="020B0604020202020204" pitchFamily="34" charset="0"/>
                <a:cs typeface="Arial" panose="020B0604020202020204" pitchFamily="34" charset="0"/>
              </a:rPr>
              <a:t>message is the optional string to be displayed in the dialog</a:t>
            </a:r>
            <a:r>
              <a:rPr lang="en-IN" sz="1800" dirty="0" smtClean="0">
                <a:latin typeface="Arial" panose="020B0604020202020204" pitchFamily="34" charset="0"/>
                <a:cs typeface="Arial" panose="020B0604020202020204" pitchFamily="34" charset="0"/>
              </a:rPr>
              <a:t>.</a:t>
            </a:r>
          </a:p>
          <a:p>
            <a:endParaRPr lang="en-IN" sz="1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800" dirty="0">
                <a:latin typeface="Arial" panose="020B0604020202020204" pitchFamily="34" charset="0"/>
                <a:cs typeface="Arial" panose="020B0604020202020204" pitchFamily="34" charset="0"/>
              </a:rPr>
              <a:t>result is a boolean value indicating whether OK or Cancel was selected (true means OK).</a:t>
            </a:r>
          </a:p>
        </p:txBody>
      </p:sp>
      <p:sp>
        <p:nvSpPr>
          <p:cNvPr id="12" name="Rectangle 11"/>
          <p:cNvSpPr/>
          <p:nvPr/>
        </p:nvSpPr>
        <p:spPr>
          <a:xfrm>
            <a:off x="152400" y="2184737"/>
            <a:ext cx="8839200" cy="400110"/>
          </a:xfrm>
          <a:prstGeom prst="rect">
            <a:avLst/>
          </a:prstGeom>
          <a:noFill/>
        </p:spPr>
        <p:txBody>
          <a:bodyPr wrap="square">
            <a:spAutoFit/>
          </a:bodyPr>
          <a:lstStyle/>
          <a:p>
            <a:r>
              <a:rPr lang="en-IN" sz="2000" dirty="0">
                <a:solidFill>
                  <a:srgbClr val="DD4A68"/>
                </a:solidFill>
                <a:latin typeface="Consolas" panose="020B0609020204030204" pitchFamily="49" charset="0"/>
              </a:rPr>
              <a:t>result</a:t>
            </a:r>
            <a:r>
              <a:rPr lang="en-IN" sz="2000" dirty="0" smtClean="0">
                <a:solidFill>
                  <a:srgbClr val="0077AA"/>
                </a:solidFill>
                <a:latin typeface="Consolas" panose="020B0609020204030204" pitchFamily="49" charset="0"/>
              </a:rPr>
              <a:t> </a:t>
            </a:r>
            <a:r>
              <a:rPr lang="en-IN" sz="2000" dirty="0" smtClean="0">
                <a:solidFill>
                  <a:schemeClr val="accent5">
                    <a:lumMod val="75000"/>
                  </a:schemeClr>
                </a:solidFill>
                <a:latin typeface="Consolas" panose="020B0609020204030204" pitchFamily="49" charset="0"/>
              </a:rPr>
              <a:t>=</a:t>
            </a:r>
            <a:r>
              <a:rPr lang="en-IN" sz="2000" dirty="0" smtClean="0">
                <a:solidFill>
                  <a:srgbClr val="0077AA"/>
                </a:solidFill>
                <a:latin typeface="Consolas" panose="020B0609020204030204" pitchFamily="49" charset="0"/>
              </a:rPr>
              <a:t> </a:t>
            </a:r>
            <a:r>
              <a:rPr lang="en-IN" sz="2000" dirty="0" smtClean="0">
                <a:solidFill>
                  <a:srgbClr val="FF7F27"/>
                </a:solidFill>
                <a:latin typeface="Consolas" panose="020B0609020204030204" pitchFamily="49" charset="0"/>
              </a:rPr>
              <a:t>window</a:t>
            </a:r>
            <a:r>
              <a:rPr lang="en-IN" sz="2000" dirty="0" smtClean="0">
                <a:solidFill>
                  <a:srgbClr val="0077AA"/>
                </a:solidFill>
                <a:latin typeface="Consolas" panose="020B0609020204030204" pitchFamily="49" charset="0"/>
              </a:rPr>
              <a:t>.</a:t>
            </a:r>
            <a:r>
              <a:rPr lang="en-IN" sz="2000" dirty="0" smtClean="0">
                <a:solidFill>
                  <a:srgbClr val="FFC90E"/>
                </a:solidFill>
                <a:latin typeface="Consolas" panose="020B0609020204030204" pitchFamily="49" charset="0"/>
              </a:rPr>
              <a:t>confirm</a:t>
            </a:r>
            <a:r>
              <a:rPr lang="en-IN" sz="2000" dirty="0" smtClean="0">
                <a:solidFill>
                  <a:srgbClr val="999999"/>
                </a:solidFill>
                <a:latin typeface="Consolas" panose="020B0609020204030204" pitchFamily="49" charset="0"/>
              </a:rPr>
              <a:t>(</a:t>
            </a:r>
            <a:r>
              <a:rPr lang="en-IN" sz="2000" dirty="0" smtClean="0">
                <a:solidFill>
                  <a:schemeClr val="bg2">
                    <a:lumMod val="75000"/>
                  </a:schemeClr>
                </a:solidFill>
                <a:latin typeface="Consolas" panose="020B0609020204030204" pitchFamily="49" charset="0"/>
              </a:rPr>
              <a:t>message</a:t>
            </a:r>
            <a:r>
              <a:rPr lang="en-IN" sz="2000" dirty="0">
                <a:solidFill>
                  <a:srgbClr val="999999"/>
                </a:solidFill>
                <a:latin typeface="Consolas" panose="020B0609020204030204" pitchFamily="49" charset="0"/>
              </a:rPr>
              <a:t>)</a:t>
            </a:r>
            <a:r>
              <a:rPr lang="en-IN" sz="2000" dirty="0">
                <a:solidFill>
                  <a:srgbClr val="333333"/>
                </a:solidFill>
                <a:latin typeface="Consolas" panose="020B0609020204030204" pitchFamily="49" charset="0"/>
              </a:rPr>
              <a:t>;</a:t>
            </a:r>
          </a:p>
        </p:txBody>
      </p:sp>
      <p:sp>
        <p:nvSpPr>
          <p:cNvPr id="4" name="Rectangle 3"/>
          <p:cNvSpPr/>
          <p:nvPr/>
        </p:nvSpPr>
        <p:spPr>
          <a:xfrm>
            <a:off x="381000" y="4169145"/>
            <a:ext cx="8458200"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C586C0"/>
                </a:solidFill>
                <a:latin typeface="Consolas" panose="020B0609020204030204" pitchFamily="49" charset="0"/>
              </a:rPr>
              <a:t>  if</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window</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confirm</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"Do you really want to leave?"</a:t>
            </a:r>
            <a:r>
              <a:rPr lang="en-IN" sz="1800" dirty="0">
                <a:solidFill>
                  <a:srgbClr val="D4D4D4"/>
                </a:solidFill>
                <a:latin typeface="Consolas" panose="020B0609020204030204" pitchFamily="49" charset="0"/>
              </a:rPr>
              <a:t>)) {</a:t>
            </a:r>
          </a:p>
          <a:p>
            <a:r>
              <a:rPr lang="en-IN" sz="1800" dirty="0" smtClean="0">
                <a:solidFill>
                  <a:srgbClr val="608B4E"/>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800" dirty="0">
                <a:solidFill>
                  <a:srgbClr val="92D050"/>
                </a:solidFill>
                <a:latin typeface="Consolas" panose="020B0609020204030204" pitchFamily="49" charset="0"/>
              </a:rPr>
              <a:t>Do something…</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523613397"/>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window.prompt</a:t>
            </a:r>
            <a:r>
              <a:rPr lang="en-US" sz="3600" i="1" dirty="0" smtClean="0">
                <a:solidFill>
                  <a:srgbClr val="13D9E3"/>
                </a:solidFill>
                <a:latin typeface="Arial" panose="020B0604020202020204" pitchFamily="34" charset="0"/>
                <a:cs typeface="Arial" panose="020B0604020202020204" pitchFamily="34" charset="0"/>
              </a:rPr>
              <a:t>()</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066800"/>
            <a:ext cx="8839199"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window.prompt</a:t>
            </a:r>
            <a:r>
              <a:rPr lang="en-IN" sz="1800" dirty="0">
                <a:latin typeface="Arial" panose="020B0604020202020204" pitchFamily="34" charset="0"/>
                <a:cs typeface="Arial" panose="020B0604020202020204" pitchFamily="34" charset="0"/>
              </a:rPr>
              <a:t>() displays a dialog with an optional message prompting the user to input some text.</a:t>
            </a:r>
            <a:endParaRPr lang="en-IN" sz="1800" dirty="0">
              <a:solidFill>
                <a:srgbClr val="C00000"/>
              </a:solidFill>
              <a:latin typeface="Arial" panose="020B0604020202020204" pitchFamily="34" charset="0"/>
              <a:cs typeface="Arial" panose="020B0604020202020204" pitchFamily="34" charset="0"/>
            </a:endParaRPr>
          </a:p>
        </p:txBody>
      </p:sp>
      <p:sp>
        <p:nvSpPr>
          <p:cNvPr id="8" name="Rectangle 7"/>
          <p:cNvSpPr/>
          <p:nvPr/>
        </p:nvSpPr>
        <p:spPr>
          <a:xfrm>
            <a:off x="152400" y="1803737"/>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228600" y="2743200"/>
            <a:ext cx="8610600" cy="2031325"/>
          </a:xfrm>
          <a:prstGeom prst="rect">
            <a:avLst/>
          </a:prstGeom>
        </p:spPr>
        <p:txBody>
          <a:bodyPr wrap="square">
            <a:spAutoFit/>
          </a:bodyPr>
          <a:lstStyle/>
          <a:p>
            <a:pPr marL="285750" indent="-285750">
              <a:buFont typeface="Arial" panose="020B0604020202020204" pitchFamily="34" charset="0"/>
              <a:buChar char="•"/>
            </a:pPr>
            <a:r>
              <a:rPr lang="en-IN" sz="1800" dirty="0">
                <a:latin typeface="Arial" panose="020B0604020202020204" pitchFamily="34" charset="0"/>
                <a:cs typeface="Arial" panose="020B0604020202020204" pitchFamily="34" charset="0"/>
              </a:rPr>
              <a:t>Result is a string containing the text entered by the user, or null</a:t>
            </a:r>
            <a:r>
              <a:rPr lang="en-IN" sz="18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800" dirty="0">
                <a:latin typeface="Arial" panose="020B0604020202020204" pitchFamily="34" charset="0"/>
                <a:cs typeface="Arial" panose="020B0604020202020204" pitchFamily="34" charset="0"/>
              </a:rPr>
              <a:t>Message is a string of text to display to the user. This parameter is optional and can be omitted if there is nothing to show in the prompt window</a:t>
            </a:r>
            <a:r>
              <a:rPr lang="en-IN" sz="18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800" dirty="0">
                <a:latin typeface="Arial" panose="020B0604020202020204" pitchFamily="34" charset="0"/>
                <a:cs typeface="Arial" panose="020B0604020202020204" pitchFamily="34" charset="0"/>
              </a:rPr>
              <a:t>Default is a string containing the default value displayed in the text input field. It is an optional parameter.</a:t>
            </a:r>
          </a:p>
        </p:txBody>
      </p:sp>
      <p:sp>
        <p:nvSpPr>
          <p:cNvPr id="10" name="Rectangle 9"/>
          <p:cNvSpPr/>
          <p:nvPr/>
        </p:nvSpPr>
        <p:spPr>
          <a:xfrm>
            <a:off x="152400" y="2184737"/>
            <a:ext cx="8839200" cy="400110"/>
          </a:xfrm>
          <a:prstGeom prst="rect">
            <a:avLst/>
          </a:prstGeom>
          <a:noFill/>
        </p:spPr>
        <p:txBody>
          <a:bodyPr wrap="square">
            <a:spAutoFit/>
          </a:bodyPr>
          <a:lstStyle/>
          <a:p>
            <a:r>
              <a:rPr lang="en-IN" sz="2000" dirty="0">
                <a:solidFill>
                  <a:srgbClr val="DD4A68"/>
                </a:solidFill>
                <a:latin typeface="Consolas" panose="020B0609020204030204" pitchFamily="49" charset="0"/>
              </a:rPr>
              <a:t>result</a:t>
            </a:r>
            <a:r>
              <a:rPr lang="en-IN" sz="2000" dirty="0" smtClean="0">
                <a:solidFill>
                  <a:srgbClr val="0077AA"/>
                </a:solidFill>
                <a:latin typeface="Consolas" panose="020B0609020204030204" pitchFamily="49" charset="0"/>
              </a:rPr>
              <a:t> </a:t>
            </a:r>
            <a:r>
              <a:rPr lang="en-IN" sz="2000" dirty="0">
                <a:solidFill>
                  <a:schemeClr val="accent5">
                    <a:lumMod val="75000"/>
                  </a:schemeClr>
                </a:solidFill>
                <a:latin typeface="Consolas" panose="020B0609020204030204" pitchFamily="49" charset="0"/>
              </a:rPr>
              <a:t>=</a:t>
            </a:r>
            <a:r>
              <a:rPr lang="en-IN" sz="2000" dirty="0" smtClean="0">
                <a:solidFill>
                  <a:srgbClr val="0077AA"/>
                </a:solidFill>
                <a:latin typeface="Consolas" panose="020B0609020204030204" pitchFamily="49" charset="0"/>
              </a:rPr>
              <a:t> </a:t>
            </a:r>
            <a:r>
              <a:rPr lang="en-IN" sz="2000" dirty="0" smtClean="0">
                <a:solidFill>
                  <a:srgbClr val="FF7F27"/>
                </a:solidFill>
                <a:latin typeface="Consolas" panose="020B0609020204030204" pitchFamily="49" charset="0"/>
              </a:rPr>
              <a:t>window</a:t>
            </a:r>
            <a:r>
              <a:rPr lang="en-IN" sz="2000" dirty="0" smtClean="0">
                <a:solidFill>
                  <a:srgbClr val="0077AA"/>
                </a:solidFill>
                <a:latin typeface="Consolas" panose="020B0609020204030204" pitchFamily="49" charset="0"/>
              </a:rPr>
              <a:t>.</a:t>
            </a:r>
            <a:r>
              <a:rPr lang="en-IN" sz="2000" dirty="0" smtClean="0">
                <a:solidFill>
                  <a:srgbClr val="FFC90E"/>
                </a:solidFill>
                <a:latin typeface="Consolas" panose="020B0609020204030204" pitchFamily="49" charset="0"/>
              </a:rPr>
              <a:t>prompt</a:t>
            </a:r>
            <a:r>
              <a:rPr lang="en-IN" sz="2000" dirty="0" smtClean="0">
                <a:solidFill>
                  <a:schemeClr val="bg1">
                    <a:lumMod val="85000"/>
                  </a:schemeClr>
                </a:solidFill>
                <a:latin typeface="Consolas" panose="020B0609020204030204" pitchFamily="49" charset="0"/>
              </a:rPr>
              <a:t>(</a:t>
            </a:r>
            <a:r>
              <a:rPr lang="en-IN" sz="2000" dirty="0" smtClean="0">
                <a:solidFill>
                  <a:schemeClr val="bg2">
                    <a:lumMod val="75000"/>
                  </a:schemeClr>
                </a:solidFill>
                <a:latin typeface="Consolas" panose="020B0609020204030204" pitchFamily="49" charset="0"/>
              </a:rPr>
              <a:t>message</a:t>
            </a:r>
            <a:r>
              <a:rPr lang="en-IN" sz="2000" dirty="0" smtClean="0">
                <a:solidFill>
                  <a:srgbClr val="333333"/>
                </a:solidFill>
                <a:latin typeface="Consolas" panose="020B0609020204030204" pitchFamily="49" charset="0"/>
              </a:rPr>
              <a:t>, </a:t>
            </a:r>
            <a:r>
              <a:rPr lang="en-IN" sz="2000" dirty="0" smtClean="0">
                <a:solidFill>
                  <a:schemeClr val="bg2">
                    <a:lumMod val="75000"/>
                  </a:schemeClr>
                </a:solidFill>
                <a:latin typeface="Consolas" panose="020B0609020204030204" pitchFamily="49" charset="0"/>
              </a:rPr>
              <a:t>default</a:t>
            </a:r>
            <a:r>
              <a:rPr lang="en-IN" sz="2000" dirty="0" smtClean="0">
                <a:solidFill>
                  <a:schemeClr val="bg1">
                    <a:lumMod val="85000"/>
                  </a:schemeClr>
                </a:solidFill>
                <a:latin typeface="Consolas" panose="020B0609020204030204" pitchFamily="49" charset="0"/>
              </a:rPr>
              <a:t>);</a:t>
            </a:r>
            <a:endParaRPr lang="en-IN" sz="2000" dirty="0">
              <a:solidFill>
                <a:schemeClr val="bg1">
                  <a:lumMod val="85000"/>
                </a:schemeClr>
              </a:solidFill>
              <a:latin typeface="Consolas" panose="020B0609020204030204" pitchFamily="49" charset="0"/>
            </a:endParaRPr>
          </a:p>
        </p:txBody>
      </p:sp>
      <p:sp>
        <p:nvSpPr>
          <p:cNvPr id="7" name="Rectangle 6"/>
          <p:cNvSpPr/>
          <p:nvPr/>
        </p:nvSpPr>
        <p:spPr>
          <a:xfrm>
            <a:off x="304800" y="4908122"/>
            <a:ext cx="8458200" cy="923330"/>
          </a:xfrm>
          <a:prstGeom prst="rect">
            <a:avLst/>
          </a:prstGeom>
        </p:spPr>
        <p:txBody>
          <a:bodyPr wrap="square">
            <a:spAutoFit/>
          </a:bodyPr>
          <a:lstStyle/>
          <a:p>
            <a:r>
              <a:rPr lang="en-IN" sz="1800" dirty="0" smtClean="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DCDCAA"/>
                </a:solidFill>
                <a:latin typeface="Consolas" panose="020B0609020204030204" pitchFamily="49" charset="0"/>
              </a:rPr>
              <a:t>prompt</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"Enter Value!"</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95510373"/>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window.open</a:t>
            </a:r>
            <a:r>
              <a:rPr lang="en-US" sz="3600" i="1" dirty="0" smtClean="0">
                <a:solidFill>
                  <a:srgbClr val="13D9E3"/>
                </a:solidFill>
                <a:latin typeface="Arial" panose="020B0604020202020204" pitchFamily="34" charset="0"/>
                <a:cs typeface="Arial" panose="020B0604020202020204" pitchFamily="34" charset="0"/>
              </a:rPr>
              <a:t>()</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066800"/>
            <a:ext cx="8839199" cy="923330"/>
          </a:xfrm>
          <a:prstGeom prst="rect">
            <a:avLst/>
          </a:prstGeom>
        </p:spPr>
        <p:txBody>
          <a:bodyPr wrap="square">
            <a:spAutoFit/>
          </a:bodyPr>
          <a:lstStyle/>
          <a:p>
            <a:r>
              <a:rPr lang="en-IN" sz="1800" dirty="0" smtClean="0">
                <a:latin typeface="Arial" panose="020B0604020202020204" pitchFamily="34" charset="0"/>
                <a:cs typeface="Arial" panose="020B0604020202020204" pitchFamily="34" charset="0"/>
              </a:rPr>
              <a:t>The </a:t>
            </a:r>
            <a:r>
              <a:rPr lang="en-IN" sz="1800" dirty="0" smtClean="0">
                <a:solidFill>
                  <a:srgbClr val="0000FF"/>
                </a:solidFill>
                <a:latin typeface="Consolas" panose="020B0609020204030204" pitchFamily="49" charset="0"/>
              </a:rPr>
              <a:t>window.open</a:t>
            </a:r>
            <a:r>
              <a:rPr lang="en-IN" sz="1800" dirty="0">
                <a:solidFill>
                  <a:srgbClr val="0000FF"/>
                </a:solidFill>
                <a:latin typeface="Consolas" panose="020B0609020204030204" pitchFamily="49" charset="0"/>
              </a:rPr>
              <a:t>()</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method loads the specified resource into the browsing context (window or tab) with the specified name. If the name doesn't exist, then a new window is opened and the specified resource is loaded into its browsing context.</a:t>
            </a:r>
            <a:endParaRPr lang="en-IN" sz="1800" dirty="0">
              <a:solidFill>
                <a:srgbClr val="C00000"/>
              </a:solidFill>
              <a:latin typeface="Arial" panose="020B0604020202020204" pitchFamily="34" charset="0"/>
              <a:cs typeface="Arial" panose="020B0604020202020204" pitchFamily="34" charset="0"/>
            </a:endParaRPr>
          </a:p>
        </p:txBody>
      </p:sp>
      <p:sp>
        <p:nvSpPr>
          <p:cNvPr id="8" name="Rectangle 7"/>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13" name="Rectangle 12"/>
          <p:cNvSpPr/>
          <p:nvPr/>
        </p:nvSpPr>
        <p:spPr>
          <a:xfrm>
            <a:off x="228600" y="3048000"/>
            <a:ext cx="8610600" cy="1200329"/>
          </a:xfrm>
          <a:prstGeom prst="rect">
            <a:avLst/>
          </a:prstGeom>
        </p:spPr>
        <p:txBody>
          <a:bodyPr wrap="square">
            <a:spAutoFit/>
          </a:bodyPr>
          <a:lstStyle/>
          <a:p>
            <a:pPr marL="285750" indent="-285750">
              <a:buFont typeface="Arial" panose="020B0604020202020204" pitchFamily="34" charset="0"/>
              <a:buChar char="•"/>
            </a:pPr>
            <a:r>
              <a:rPr lang="en-IN" sz="1800" dirty="0">
                <a:latin typeface="Arial" panose="020B0604020202020204" pitchFamily="34" charset="0"/>
                <a:cs typeface="Arial" panose="020B0604020202020204" pitchFamily="34" charset="0"/>
              </a:rPr>
              <a:t>A </a:t>
            </a:r>
            <a:r>
              <a:rPr lang="en-IN" sz="1800" dirty="0" smtClean="0">
                <a:latin typeface="Arial" panose="020B0604020202020204" pitchFamily="34" charset="0"/>
                <a:cs typeface="Arial" panose="020B0604020202020204" pitchFamily="34" charset="0"/>
              </a:rPr>
              <a:t>DOM String </a:t>
            </a:r>
            <a:r>
              <a:rPr lang="en-IN" sz="1800" dirty="0">
                <a:latin typeface="Arial" panose="020B0604020202020204" pitchFamily="34" charset="0"/>
                <a:cs typeface="Arial" panose="020B0604020202020204" pitchFamily="34" charset="0"/>
              </a:rPr>
              <a:t>indicating the URL of the resource to be loaded. This can be a path or URL to an HTML page, image file, or any other resource which is supported by the browser. If the empty string ("") is specified as url, a blank page is opened into the targeted browsing context.</a:t>
            </a:r>
          </a:p>
        </p:txBody>
      </p:sp>
      <p:sp>
        <p:nvSpPr>
          <p:cNvPr id="10" name="Rectangle 9"/>
          <p:cNvSpPr/>
          <p:nvPr/>
        </p:nvSpPr>
        <p:spPr>
          <a:xfrm>
            <a:off x="152400" y="2343090"/>
            <a:ext cx="8839200" cy="400110"/>
          </a:xfrm>
          <a:prstGeom prst="rect">
            <a:avLst/>
          </a:prstGeom>
          <a:noFill/>
        </p:spPr>
        <p:txBody>
          <a:bodyPr wrap="square">
            <a:spAutoFit/>
          </a:bodyPr>
          <a:lstStyle/>
          <a:p>
            <a:r>
              <a:rPr lang="en-IN" sz="2000" dirty="0" smtClean="0">
                <a:solidFill>
                  <a:srgbClr val="0077AA"/>
                </a:solidFill>
                <a:latin typeface="Consolas" panose="020B0609020204030204" pitchFamily="49" charset="0"/>
              </a:rPr>
              <a:t>var </a:t>
            </a:r>
            <a:r>
              <a:rPr lang="en-IN" sz="2000" dirty="0">
                <a:solidFill>
                  <a:srgbClr val="DD4A68"/>
                </a:solidFill>
                <a:latin typeface="Consolas" panose="020B0609020204030204" pitchFamily="49" charset="0"/>
              </a:rPr>
              <a:t>window</a:t>
            </a:r>
            <a:r>
              <a:rPr lang="en-IN" sz="2000" dirty="0" smtClean="0">
                <a:solidFill>
                  <a:srgbClr val="0077AA"/>
                </a:solidFill>
                <a:latin typeface="Consolas" panose="020B0609020204030204" pitchFamily="49" charset="0"/>
              </a:rPr>
              <a:t> </a:t>
            </a:r>
            <a:r>
              <a:rPr lang="en-IN" sz="2000" dirty="0" smtClean="0">
                <a:solidFill>
                  <a:schemeClr val="accent5">
                    <a:lumMod val="75000"/>
                  </a:schemeClr>
                </a:solidFill>
                <a:latin typeface="Consolas" panose="020B0609020204030204" pitchFamily="49" charset="0"/>
              </a:rPr>
              <a:t>=</a:t>
            </a:r>
            <a:r>
              <a:rPr lang="en-IN" sz="2000" dirty="0" smtClean="0">
                <a:solidFill>
                  <a:srgbClr val="0077AA"/>
                </a:solidFill>
                <a:latin typeface="Consolas" panose="020B0609020204030204" pitchFamily="49" charset="0"/>
              </a:rPr>
              <a:t> </a:t>
            </a:r>
            <a:r>
              <a:rPr lang="en-IN" sz="2000" dirty="0" smtClean="0">
                <a:solidFill>
                  <a:srgbClr val="FF7F27"/>
                </a:solidFill>
                <a:latin typeface="Consolas" panose="020B0609020204030204" pitchFamily="49" charset="0"/>
              </a:rPr>
              <a:t>window</a:t>
            </a:r>
            <a:r>
              <a:rPr lang="en-IN" sz="2000" dirty="0" smtClean="0">
                <a:solidFill>
                  <a:srgbClr val="0077AA"/>
                </a:solidFill>
                <a:latin typeface="Consolas" panose="020B0609020204030204" pitchFamily="49" charset="0"/>
              </a:rPr>
              <a:t>.</a:t>
            </a:r>
            <a:r>
              <a:rPr lang="en-IN" sz="2000" dirty="0" smtClean="0">
                <a:solidFill>
                  <a:srgbClr val="FFC90E"/>
                </a:solidFill>
                <a:latin typeface="Consolas" panose="020B0609020204030204" pitchFamily="49" charset="0"/>
              </a:rPr>
              <a:t>open</a:t>
            </a:r>
            <a:r>
              <a:rPr lang="en-IN" sz="2000" dirty="0" smtClean="0">
                <a:solidFill>
                  <a:schemeClr val="bg1">
                    <a:lumMod val="85000"/>
                  </a:schemeClr>
                </a:solidFill>
                <a:latin typeface="Consolas" panose="020B0609020204030204" pitchFamily="49" charset="0"/>
              </a:rPr>
              <a:t>(</a:t>
            </a:r>
            <a:r>
              <a:rPr lang="en-IN" sz="2000" dirty="0" smtClean="0">
                <a:solidFill>
                  <a:schemeClr val="bg2">
                    <a:lumMod val="75000"/>
                  </a:schemeClr>
                </a:solidFill>
                <a:latin typeface="Consolas" panose="020B0609020204030204" pitchFamily="49" charset="0"/>
              </a:rPr>
              <a:t>url</a:t>
            </a:r>
            <a:r>
              <a:rPr lang="en-IN" sz="2000" dirty="0" smtClean="0">
                <a:solidFill>
                  <a:srgbClr val="333333"/>
                </a:solidFill>
                <a:latin typeface="Consolas" panose="020B0609020204030204" pitchFamily="49" charset="0"/>
              </a:rPr>
              <a:t>, </a:t>
            </a:r>
            <a:r>
              <a:rPr lang="en-IN" sz="2000" dirty="0" smtClean="0">
                <a:solidFill>
                  <a:schemeClr val="bg2">
                    <a:lumMod val="75000"/>
                  </a:schemeClr>
                </a:solidFill>
                <a:latin typeface="Consolas" panose="020B0609020204030204" pitchFamily="49" charset="0"/>
              </a:rPr>
              <a:t>windowName</a:t>
            </a:r>
            <a:r>
              <a:rPr lang="en-IN" sz="2000" dirty="0" smtClean="0">
                <a:solidFill>
                  <a:srgbClr val="333333"/>
                </a:solidFill>
                <a:latin typeface="Consolas" panose="020B0609020204030204" pitchFamily="49" charset="0"/>
              </a:rPr>
              <a:t>, </a:t>
            </a:r>
            <a:r>
              <a:rPr lang="en-IN" sz="2000" dirty="0" smtClean="0">
                <a:solidFill>
                  <a:schemeClr val="bg1">
                    <a:lumMod val="85000"/>
                  </a:schemeClr>
                </a:solidFill>
                <a:latin typeface="Consolas" panose="020B0609020204030204" pitchFamily="49" charset="0"/>
              </a:rPr>
              <a:t>[</a:t>
            </a:r>
            <a:r>
              <a:rPr lang="en-IN" sz="2000" dirty="0">
                <a:solidFill>
                  <a:schemeClr val="bg2">
                    <a:lumMod val="75000"/>
                  </a:schemeClr>
                </a:solidFill>
                <a:latin typeface="Consolas" panose="020B0609020204030204" pitchFamily="49" charset="0"/>
              </a:rPr>
              <a:t>windowFeatures</a:t>
            </a:r>
            <a:r>
              <a:rPr lang="en-IN" sz="2000" dirty="0">
                <a:solidFill>
                  <a:schemeClr val="bg1">
                    <a:lumMod val="85000"/>
                  </a:schemeClr>
                </a:solidFill>
                <a:latin typeface="Consolas" panose="020B0609020204030204" pitchFamily="49" charset="0"/>
              </a:rPr>
              <a:t>])</a:t>
            </a:r>
            <a:r>
              <a:rPr lang="en-IN" sz="2000" dirty="0" smtClean="0">
                <a:solidFill>
                  <a:schemeClr val="bg1">
                    <a:lumMod val="85000"/>
                  </a:schemeClr>
                </a:solidFill>
                <a:latin typeface="Consolas" panose="020B0609020204030204" pitchFamily="49" charset="0"/>
              </a:rPr>
              <a:t>;</a:t>
            </a:r>
            <a:endParaRPr lang="en-IN" sz="2000" dirty="0">
              <a:solidFill>
                <a:schemeClr val="bg1">
                  <a:lumMod val="85000"/>
                </a:schemeClr>
              </a:solidFill>
              <a:latin typeface="Consolas" panose="020B0609020204030204" pitchFamily="49" charset="0"/>
            </a:endParaRPr>
          </a:p>
        </p:txBody>
      </p:sp>
      <p:sp>
        <p:nvSpPr>
          <p:cNvPr id="4" name="Rectangle 3"/>
          <p:cNvSpPr/>
          <p:nvPr/>
        </p:nvSpPr>
        <p:spPr>
          <a:xfrm>
            <a:off x="381000" y="4544199"/>
            <a:ext cx="6400800" cy="1015663"/>
          </a:xfrm>
          <a:prstGeom prst="rect">
            <a:avLst/>
          </a:prstGeom>
        </p:spPr>
        <p:txBody>
          <a:bodyPr wrap="square">
            <a:spAutoFit/>
          </a:bodyPr>
          <a:lstStyle/>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type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"text/javascript"</a:t>
            </a:r>
            <a:r>
              <a:rPr lang="en-IN" sz="2000" dirty="0">
                <a:solidFill>
                  <a:srgbClr val="808080"/>
                </a:solidFill>
                <a:latin typeface="Consolas" panose="020B0609020204030204" pitchFamily="49" charset="0"/>
              </a:rPr>
              <a:t>&gt;</a:t>
            </a:r>
            <a:endParaRPr lang="en-IN" sz="2000" dirty="0">
              <a:solidFill>
                <a:srgbClr val="D4D4D4"/>
              </a:solidFill>
              <a:latin typeface="Consolas" panose="020B0609020204030204" pitchFamily="49" charset="0"/>
            </a:endParaRPr>
          </a:p>
          <a:p>
            <a:r>
              <a:rPr lang="en-IN" sz="2000" dirty="0" smtClean="0">
                <a:solidFill>
                  <a:srgbClr val="9CDCFE"/>
                </a:solidFill>
                <a:latin typeface="Consolas" panose="020B0609020204030204" pitchFamily="49" charset="0"/>
              </a:rPr>
              <a:t>  window</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open</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"Page1.html"</a:t>
            </a:r>
            <a:r>
              <a:rPr lang="en-IN" sz="2000" dirty="0">
                <a:solidFill>
                  <a:srgbClr val="D4D4D4"/>
                </a:solidFill>
                <a:latin typeface="Consolas" panose="020B0609020204030204" pitchFamily="49" charset="0"/>
              </a:rPr>
              <a:t>);</a:t>
            </a:r>
          </a:p>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808080"/>
                </a:solidFill>
                <a:latin typeface="Consolas" panose="020B0609020204030204" pitchFamily="49" charset="0"/>
              </a:rPr>
              <a:t>&gt;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2137068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smtClean="0"/>
              <a:t>script tag</a:t>
            </a:r>
            <a:endParaRPr lang="en-US" sz="6000" dirty="0"/>
          </a:p>
        </p:txBody>
      </p:sp>
      <p:sp>
        <p:nvSpPr>
          <p:cNvPr id="3" name="Rectangle 2"/>
          <p:cNvSpPr/>
          <p:nvPr/>
        </p:nvSpPr>
        <p:spPr>
          <a:xfrm>
            <a:off x="304800" y="3099137"/>
            <a:ext cx="8534400" cy="1569660"/>
          </a:xfrm>
          <a:prstGeom prst="rect">
            <a:avLst/>
          </a:prstGeom>
        </p:spPr>
        <p:txBody>
          <a:bodyPr wrap="square">
            <a:spAutoFit/>
          </a:bodyPr>
          <a:lstStyle/>
          <a:p>
            <a:r>
              <a:rPr lang="en-IN" dirty="0">
                <a:solidFill>
                  <a:schemeClr val="bg2">
                    <a:lumMod val="50000"/>
                  </a:schemeClr>
                </a:solidFill>
                <a:latin typeface="Cambria" panose="02040503050406030204" pitchFamily="18" charset="0"/>
                <a:cs typeface="Segoe UI Light" panose="020B0502040204020203" pitchFamily="34" charset="0"/>
              </a:rPr>
              <a:t>The </a:t>
            </a:r>
            <a:r>
              <a:rPr lang="en-IN" b="1" dirty="0">
                <a:solidFill>
                  <a:schemeClr val="bg2">
                    <a:lumMod val="50000"/>
                  </a:schemeClr>
                </a:solidFill>
                <a:latin typeface="Cambria" panose="02040503050406030204" pitchFamily="18" charset="0"/>
                <a:cs typeface="Segoe UI Light" panose="020B0502040204020203" pitchFamily="34" charset="0"/>
              </a:rPr>
              <a:t>&lt;script&gt;</a:t>
            </a:r>
            <a:r>
              <a:rPr lang="en-IN" dirty="0">
                <a:solidFill>
                  <a:schemeClr val="bg2">
                    <a:lumMod val="50000"/>
                  </a:schemeClr>
                </a:solidFill>
                <a:latin typeface="Cambria" panose="02040503050406030204" pitchFamily="18" charset="0"/>
                <a:cs typeface="Segoe UI Light" panose="020B0502040204020203" pitchFamily="34" charset="0"/>
              </a:rPr>
              <a:t> tag is used to define a client-side script (JavaScript). The </a:t>
            </a:r>
            <a:r>
              <a:rPr lang="en-IN" b="1" dirty="0">
                <a:solidFill>
                  <a:schemeClr val="bg2">
                    <a:lumMod val="50000"/>
                  </a:schemeClr>
                </a:solidFill>
                <a:latin typeface="Cambria" panose="02040503050406030204" pitchFamily="18" charset="0"/>
                <a:cs typeface="Segoe UI Light" panose="020B0502040204020203" pitchFamily="34" charset="0"/>
              </a:rPr>
              <a:t>&lt;script&gt;</a:t>
            </a:r>
            <a:r>
              <a:rPr lang="en-IN" dirty="0">
                <a:solidFill>
                  <a:schemeClr val="bg2">
                    <a:lumMod val="50000"/>
                  </a:schemeClr>
                </a:solidFill>
                <a:latin typeface="Cambria" panose="02040503050406030204" pitchFamily="18" charset="0"/>
                <a:cs typeface="Segoe UI Light" panose="020B0502040204020203" pitchFamily="34" charset="0"/>
              </a:rPr>
              <a:t> element either contains scripting statements, or it points to an external script file through the src attribute.</a:t>
            </a:r>
          </a:p>
        </p:txBody>
      </p:sp>
    </p:spTree>
    <p:extLst>
      <p:ext uri="{BB962C8B-B14F-4D97-AF65-F5344CB8AC3E}">
        <p14:creationId xmlns:p14="http://schemas.microsoft.com/office/powerpoint/2010/main" val="4120167713"/>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window.close</a:t>
            </a:r>
            <a:r>
              <a:rPr lang="en-US" sz="3600" i="1" dirty="0" smtClean="0">
                <a:solidFill>
                  <a:srgbClr val="13D9E3"/>
                </a:solidFill>
                <a:latin typeface="Arial" panose="020B0604020202020204" pitchFamily="34" charset="0"/>
                <a:cs typeface="Arial" panose="020B0604020202020204" pitchFamily="34" charset="0"/>
              </a:rPr>
              <a:t>()</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066800"/>
            <a:ext cx="8839199"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window.close()</a:t>
            </a:r>
            <a:r>
              <a:rPr lang="en-IN" sz="1800" dirty="0">
                <a:latin typeface="Arial" panose="020B0604020202020204" pitchFamily="34" charset="0"/>
                <a:cs typeface="Arial" panose="020B0604020202020204" pitchFamily="34" charset="0"/>
              </a:rPr>
              <a:t> method closes the current window, or the window on which it was called.</a:t>
            </a:r>
            <a:endParaRPr lang="en-IN" sz="1800" dirty="0">
              <a:solidFill>
                <a:srgbClr val="C00000"/>
              </a:solidFill>
              <a:latin typeface="Arial" panose="020B0604020202020204" pitchFamily="34" charset="0"/>
              <a:cs typeface="Arial" panose="020B0604020202020204" pitchFamily="34" charset="0"/>
            </a:endParaRPr>
          </a:p>
        </p:txBody>
      </p:sp>
      <p:sp>
        <p:nvSpPr>
          <p:cNvPr id="8" name="Rectangle 7"/>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152400" y="2343090"/>
            <a:ext cx="8839200" cy="400110"/>
          </a:xfrm>
          <a:prstGeom prst="rect">
            <a:avLst/>
          </a:prstGeom>
          <a:noFill/>
        </p:spPr>
        <p:txBody>
          <a:bodyPr wrap="square">
            <a:spAutoFit/>
          </a:bodyPr>
          <a:lstStyle/>
          <a:p>
            <a:r>
              <a:rPr lang="en-IN" sz="2000" dirty="0">
                <a:solidFill>
                  <a:srgbClr val="FF7F27"/>
                </a:solidFill>
                <a:latin typeface="Consolas" panose="020B0609020204030204" pitchFamily="49" charset="0"/>
              </a:rPr>
              <a:t>window</a:t>
            </a:r>
            <a:r>
              <a:rPr lang="en-IN" sz="2000" dirty="0">
                <a:solidFill>
                  <a:srgbClr val="0077AA"/>
                </a:solidFill>
                <a:latin typeface="Consolas" panose="020B0609020204030204" pitchFamily="49" charset="0"/>
              </a:rPr>
              <a:t>.</a:t>
            </a:r>
            <a:r>
              <a:rPr lang="en-IN" sz="2000" dirty="0">
                <a:solidFill>
                  <a:srgbClr val="FFC90E"/>
                </a:solidFill>
                <a:latin typeface="Consolas" panose="020B0609020204030204" pitchFamily="49" charset="0"/>
              </a:rPr>
              <a:t>close</a:t>
            </a:r>
            <a:r>
              <a:rPr lang="en-IN" sz="2000" dirty="0">
                <a:solidFill>
                  <a:schemeClr val="bg1">
                    <a:lumMod val="85000"/>
                  </a:schemeClr>
                </a:solidFill>
                <a:latin typeface="Consolas" panose="020B0609020204030204" pitchFamily="49" charset="0"/>
              </a:rPr>
              <a:t>();</a:t>
            </a:r>
          </a:p>
        </p:txBody>
      </p:sp>
      <p:sp>
        <p:nvSpPr>
          <p:cNvPr id="4" name="Rectangle 3"/>
          <p:cNvSpPr/>
          <p:nvPr/>
        </p:nvSpPr>
        <p:spPr>
          <a:xfrm>
            <a:off x="304800" y="2971800"/>
            <a:ext cx="8534400" cy="923330"/>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9CDCFE"/>
                </a:solidFill>
                <a:latin typeface="Consolas" panose="020B0609020204030204" pitchFamily="49" charset="0"/>
              </a:rPr>
              <a:t>  window</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close</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97345928"/>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string object</a:t>
            </a:r>
            <a:endParaRPr lang="en-US" sz="6000" dirty="0"/>
          </a:p>
        </p:txBody>
      </p:sp>
    </p:spTree>
    <p:extLst>
      <p:ext uri="{BB962C8B-B14F-4D97-AF65-F5344CB8AC3E}">
        <p14:creationId xmlns:p14="http://schemas.microsoft.com/office/powerpoint/2010/main" val="3627910579"/>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String</a:t>
            </a:r>
            <a:endParaRPr lang="en-US" sz="3600" i="1" dirty="0">
              <a:solidFill>
                <a:srgbClr val="13D9E3"/>
              </a:solidFill>
              <a:latin typeface="Arial" panose="020B0604020202020204" pitchFamily="34" charset="0"/>
              <a:cs typeface="Arial" panose="020B0604020202020204" pitchFamily="34" charset="0"/>
            </a:endParaRPr>
          </a:p>
        </p:txBody>
      </p:sp>
      <p:sp>
        <p:nvSpPr>
          <p:cNvPr id="4" name="Rectangle 3"/>
          <p:cNvSpPr/>
          <p:nvPr/>
        </p:nvSpPr>
        <p:spPr>
          <a:xfrm>
            <a:off x="152400" y="1066800"/>
            <a:ext cx="88392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String</a:t>
            </a:r>
            <a:r>
              <a:rPr lang="en-IN" sz="1800" dirty="0">
                <a:latin typeface="Arial" panose="020B0604020202020204" pitchFamily="34" charset="0"/>
                <a:cs typeface="Arial" panose="020B0604020202020204" pitchFamily="34" charset="0"/>
              </a:rPr>
              <a:t> global object is a constructor for strings, or a sequence of characters.</a:t>
            </a:r>
            <a:endParaRPr lang="en-US" sz="1800"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15240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14300" y="1905000"/>
            <a:ext cx="8839200" cy="400110"/>
          </a:xfrm>
          <a:prstGeom prst="rect">
            <a:avLst/>
          </a:prstGeom>
          <a:noFill/>
        </p:spPr>
        <p:txBody>
          <a:bodyPr wrap="square">
            <a:spAutoFit/>
          </a:bodyPr>
          <a:lstStyle/>
          <a:p>
            <a:r>
              <a:rPr lang="en-IN" sz="2000" dirty="0">
                <a:solidFill>
                  <a:srgbClr val="FF7F27"/>
                </a:solidFill>
                <a:latin typeface="Arial" panose="020B0604020202020204" pitchFamily="34" charset="0"/>
                <a:cs typeface="Arial" panose="020B0604020202020204" pitchFamily="34" charset="0"/>
              </a:rPr>
              <a:t>String</a:t>
            </a:r>
            <a:r>
              <a:rPr lang="en-IN" sz="2000" dirty="0">
                <a:solidFill>
                  <a:schemeClr val="bg1">
                    <a:lumMod val="85000"/>
                  </a:schemeClr>
                </a:solidFill>
                <a:latin typeface="Arial" panose="020B0604020202020204" pitchFamily="34" charset="0"/>
                <a:cs typeface="Arial" panose="020B0604020202020204" pitchFamily="34" charset="0"/>
              </a:rPr>
              <a:t>(</a:t>
            </a:r>
            <a:r>
              <a:rPr lang="en-IN" sz="2000" dirty="0">
                <a:solidFill>
                  <a:schemeClr val="bg2">
                    <a:lumMod val="75000"/>
                  </a:schemeClr>
                </a:solidFill>
                <a:latin typeface="Arial" panose="020B0604020202020204" pitchFamily="34" charset="0"/>
                <a:cs typeface="Arial" panose="020B0604020202020204" pitchFamily="34" charset="0"/>
              </a:rPr>
              <a:t>thing</a:t>
            </a:r>
            <a:r>
              <a:rPr lang="en-IN" sz="2000" dirty="0">
                <a:solidFill>
                  <a:schemeClr val="bg1">
                    <a:lumMod val="85000"/>
                  </a:schemeClr>
                </a:solidFill>
                <a:latin typeface="Arial" panose="020B0604020202020204" pitchFamily="34" charset="0"/>
                <a:cs typeface="Arial" panose="020B0604020202020204" pitchFamily="34" charset="0"/>
              </a:rPr>
              <a:t>)</a:t>
            </a:r>
            <a:endParaRPr lang="en-IN" sz="2000" dirty="0" smtClean="0">
              <a:solidFill>
                <a:schemeClr val="bg1">
                  <a:lumMod val="85000"/>
                </a:schemeClr>
              </a:solidFill>
              <a:latin typeface="Arial" panose="020B0604020202020204" pitchFamily="34" charset="0"/>
              <a:cs typeface="Arial" panose="020B0604020202020204" pitchFamily="34" charset="0"/>
            </a:endParaRPr>
          </a:p>
        </p:txBody>
      </p:sp>
      <p:sp>
        <p:nvSpPr>
          <p:cNvPr id="10" name="Rectangle 9"/>
          <p:cNvSpPr/>
          <p:nvPr/>
        </p:nvSpPr>
        <p:spPr>
          <a:xfrm>
            <a:off x="152400" y="2353270"/>
            <a:ext cx="8801100" cy="400110"/>
          </a:xfrm>
          <a:prstGeom prst="rect">
            <a:avLst/>
          </a:prstGeom>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thing</a:t>
            </a:r>
            <a:r>
              <a:rPr lang="en-IN" sz="1800" dirty="0" smtClean="0">
                <a:latin typeface="Arial" panose="020B0604020202020204" pitchFamily="34" charset="0"/>
                <a:cs typeface="Arial" panose="020B0604020202020204" pitchFamily="34" charset="0"/>
              </a:rPr>
              <a:t>: Anything </a:t>
            </a:r>
            <a:r>
              <a:rPr lang="en-IN" sz="1800" dirty="0">
                <a:latin typeface="Arial" panose="020B0604020202020204" pitchFamily="34" charset="0"/>
                <a:cs typeface="Arial" panose="020B0604020202020204" pitchFamily="34" charset="0"/>
              </a:rPr>
              <a:t>to be converted to a string.</a:t>
            </a:r>
          </a:p>
        </p:txBody>
      </p:sp>
      <p:graphicFrame>
        <p:nvGraphicFramePr>
          <p:cNvPr id="12" name="Table 11"/>
          <p:cNvGraphicFramePr>
            <a:graphicFrameLocks noGrp="1"/>
          </p:cNvGraphicFramePr>
          <p:nvPr>
            <p:extLst>
              <p:ext uri="{D42A27DB-BD31-4B8C-83A1-F6EECF244321}">
                <p14:modId xmlns:p14="http://schemas.microsoft.com/office/powerpoint/2010/main" val="1607435082"/>
              </p:ext>
            </p:extLst>
          </p:nvPr>
        </p:nvGraphicFramePr>
        <p:xfrm>
          <a:off x="152400" y="2860040"/>
          <a:ext cx="8821882" cy="2336800"/>
        </p:xfrm>
        <a:graphic>
          <a:graphicData uri="http://schemas.openxmlformats.org/drawingml/2006/table">
            <a:tbl>
              <a:tblPr firstRow="1" bandRow="1">
                <a:tableStyleId>{7E9639D4-E3E2-4D34-9284-5A2195B3D0D7}</a:tableStyleId>
              </a:tblPr>
              <a:tblGrid>
                <a:gridCol w="2209800"/>
                <a:gridCol w="6612082"/>
              </a:tblGrid>
              <a:tr h="370840">
                <a:tc>
                  <a:txBody>
                    <a:bodyPr/>
                    <a:lstStyle/>
                    <a:p>
                      <a:r>
                        <a:rPr kumimoji="0" lang="en-IN" b="1" kern="1200" dirty="0" smtClean="0">
                          <a:solidFill>
                            <a:schemeClr val="bg1"/>
                          </a:solidFill>
                          <a:latin typeface="Calibri" panose="020F0502020204030204" pitchFamily="34" charset="0"/>
                          <a:ea typeface="+mn-ea"/>
                          <a:cs typeface="Calibri" panose="020F0502020204030204" pitchFamily="34" charset="0"/>
                        </a:rPr>
                        <a:t>Methods</a:t>
                      </a:r>
                      <a:endParaRPr kumimoji="0" lang="en-IN" b="1" kern="1200" dirty="0">
                        <a:solidFill>
                          <a:schemeClr val="bg1"/>
                        </a:solidFill>
                        <a:latin typeface="Calibri" panose="020F0502020204030204" pitchFamily="34" charset="0"/>
                        <a:ea typeface="+mn-ea"/>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charAt</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index</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b="1" i="0" kern="1200" dirty="0" smtClean="0">
                          <a:solidFill>
                            <a:schemeClr val="tx1"/>
                          </a:solidFill>
                          <a:effectLst/>
                          <a:latin typeface="+mn-lt"/>
                          <a:ea typeface="+mn-ea"/>
                          <a:cs typeface="+mn-cs"/>
                        </a:rPr>
                        <a:t>Parameters</a:t>
                      </a:r>
                    </a:p>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index: </a:t>
                      </a:r>
                      <a:r>
                        <a:rPr kumimoji="0" lang="en-IN" sz="1800" kern="1200" dirty="0" smtClean="0">
                          <a:solidFill>
                            <a:schemeClr val="tx1"/>
                          </a:solidFill>
                          <a:effectLst/>
                          <a:latin typeface="Calibri" panose="020F0502020204030204" pitchFamily="34" charset="0"/>
                          <a:ea typeface="+mn-ea"/>
                          <a:cs typeface="Calibri" panose="020F0502020204030204" pitchFamily="34" charset="0"/>
                        </a:rPr>
                        <a:t>An integer between 0 and 1-less-than the length of the string. If no index is provided, charAt() will use 0.</a:t>
                      </a:r>
                    </a:p>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Return value: </a:t>
                      </a:r>
                      <a:r>
                        <a:rPr kumimoji="0" lang="en-IN" sz="1800" kern="1200" dirty="0" smtClean="0">
                          <a:solidFill>
                            <a:schemeClr val="tx1"/>
                          </a:solidFill>
                          <a:effectLst/>
                          <a:latin typeface="Calibri" panose="020F0502020204030204" pitchFamily="34" charset="0"/>
                          <a:ea typeface="+mn-ea"/>
                          <a:cs typeface="Calibri" panose="020F0502020204030204" pitchFamily="34" charset="0"/>
                        </a:rPr>
                        <a:t>A string representing the character at the specified index; empty string if index is out of range.</a:t>
                      </a:r>
                    </a:p>
                    <a:p>
                      <a:pPr algn="l"/>
                      <a:endParaRPr kumimoji="0" lang="en-IN" sz="1800" kern="1200" dirty="0" smtClean="0">
                        <a:solidFill>
                          <a:schemeClr val="tx1"/>
                        </a:solidFill>
                        <a:effectLst/>
                        <a:latin typeface="Calibri" panose="020F0502020204030204" pitchFamily="34" charset="0"/>
                        <a:ea typeface="+mn-ea"/>
                        <a:cs typeface="Calibri" panose="020F050202020403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solidFill>
                            <a:srgbClr val="4EC9B0"/>
                          </a:solidFill>
                          <a:latin typeface="Consolas" panose="020B0609020204030204" pitchFamily="49" charset="0"/>
                        </a:rPr>
                        <a:t>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"Hello World"</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charAt</a:t>
                      </a:r>
                      <a:r>
                        <a:rPr lang="en-IN" sz="1800" dirty="0" smtClean="0">
                          <a:solidFill>
                            <a:srgbClr val="D4D4D4"/>
                          </a:solidFill>
                          <a:latin typeface="Consolas" panose="020B0609020204030204" pitchFamily="49" charset="0"/>
                        </a:rPr>
                        <a:t>(2));</a:t>
                      </a:r>
                      <a:endParaRPr lang="en-IN" dirty="0" smtClean="0"/>
                    </a:p>
                  </a:txBody>
                  <a:tcPr marL="76200" marR="76200" marT="57150" marB="57150" anchor="ctr"/>
                </a:tc>
              </a:tr>
            </a:tbl>
          </a:graphicData>
        </a:graphic>
      </p:graphicFrame>
      <p:sp>
        <p:nvSpPr>
          <p:cNvPr id="13" name="Rectangle 12"/>
          <p:cNvSpPr/>
          <p:nvPr/>
        </p:nvSpPr>
        <p:spPr>
          <a:xfrm>
            <a:off x="2247900" y="1379447"/>
            <a:ext cx="4572000" cy="461665"/>
          </a:xfrm>
          <a:prstGeom prst="rect">
            <a:avLst/>
          </a:prstGeom>
        </p:spPr>
        <p:txBody>
          <a:bodyPr>
            <a:spAutoFit/>
          </a:bodyPr>
          <a:lstStyle/>
          <a:p>
            <a:endParaRPr lang="en-IN" dirty="0"/>
          </a:p>
        </p:txBody>
      </p:sp>
    </p:spTree>
    <p:extLst>
      <p:ext uri="{BB962C8B-B14F-4D97-AF65-F5344CB8AC3E}">
        <p14:creationId xmlns:p14="http://schemas.microsoft.com/office/powerpoint/2010/main" val="1585717843"/>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String</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12" name="Table 11"/>
          <p:cNvGraphicFramePr>
            <a:graphicFrameLocks noGrp="1"/>
          </p:cNvGraphicFramePr>
          <p:nvPr>
            <p:extLst>
              <p:ext uri="{D42A27DB-BD31-4B8C-83A1-F6EECF244321}">
                <p14:modId xmlns:p14="http://schemas.microsoft.com/office/powerpoint/2010/main" val="4275278302"/>
              </p:ext>
            </p:extLst>
          </p:nvPr>
        </p:nvGraphicFramePr>
        <p:xfrm>
          <a:off x="152400" y="1031240"/>
          <a:ext cx="8821882" cy="5262880"/>
        </p:xfrm>
        <a:graphic>
          <a:graphicData uri="http://schemas.openxmlformats.org/drawingml/2006/table">
            <a:tbl>
              <a:tblPr firstRow="1" bandRow="1">
                <a:tableStyleId>{7E9639D4-E3E2-4D34-9284-5A2195B3D0D7}</a:tableStyleId>
              </a:tblPr>
              <a:tblGrid>
                <a:gridCol w="2667000"/>
                <a:gridCol w="6154882"/>
              </a:tblGrid>
              <a:tr h="370840">
                <a:tc>
                  <a:txBody>
                    <a:bodyPr/>
                    <a:lstStyle/>
                    <a:p>
                      <a:r>
                        <a:rPr kumimoji="0" lang="en-IN" b="1" kern="1200" dirty="0" smtClean="0">
                          <a:solidFill>
                            <a:schemeClr val="bg1"/>
                          </a:solidFill>
                          <a:latin typeface="Calibri" panose="020F0502020204030204" pitchFamily="34" charset="0"/>
                          <a:ea typeface="+mn-ea"/>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charCodeAt</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index</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b="1" i="0" kern="1200" dirty="0" smtClean="0">
                          <a:solidFill>
                            <a:schemeClr val="tx1"/>
                          </a:solidFill>
                          <a:effectLst/>
                          <a:latin typeface="Cambria" panose="02040503050406030204" pitchFamily="18" charset="0"/>
                          <a:ea typeface="+mn-ea"/>
                          <a:cs typeface="+mn-cs"/>
                        </a:rPr>
                        <a:t>Parameters</a:t>
                      </a:r>
                    </a:p>
                    <a:p>
                      <a:r>
                        <a:rPr kumimoji="0" lang="en-IN" sz="1800" kern="1200" dirty="0" smtClean="0">
                          <a:solidFill>
                            <a:srgbClr val="0070C0"/>
                          </a:solidFill>
                          <a:latin typeface="Cambria" panose="02040503050406030204" pitchFamily="18" charset="0"/>
                          <a:ea typeface="+mn-ea"/>
                          <a:cs typeface="Calibri" panose="020F0502020204030204" pitchFamily="34" charset="0"/>
                        </a:rPr>
                        <a:t>index</a:t>
                      </a:r>
                      <a:r>
                        <a:rPr lang="en-IN" sz="1800" dirty="0" smtClean="0">
                          <a:latin typeface="Cambria" panose="02040503050406030204" pitchFamily="18" charset="0"/>
                        </a:rPr>
                        <a:t>: An integer greater than or equal to 0 and less than the length of the string; if it is not a number, it defaults to 0.</a:t>
                      </a:r>
                    </a:p>
                    <a:p>
                      <a:r>
                        <a:rPr kumimoji="0" lang="en-IN" sz="1800" kern="1200" dirty="0" smtClean="0">
                          <a:solidFill>
                            <a:srgbClr val="0070C0"/>
                          </a:solidFill>
                          <a:latin typeface="Cambria" panose="02040503050406030204" pitchFamily="18" charset="0"/>
                          <a:ea typeface="+mn-ea"/>
                          <a:cs typeface="Calibri" panose="020F0502020204030204" pitchFamily="34" charset="0"/>
                        </a:rPr>
                        <a:t>Return</a:t>
                      </a:r>
                      <a:r>
                        <a:rPr kumimoji="0" lang="en-IN" sz="1800" b="1" i="0" kern="1200" dirty="0" smtClean="0">
                          <a:solidFill>
                            <a:schemeClr val="tx1"/>
                          </a:solidFill>
                          <a:effectLst/>
                          <a:latin typeface="Cambria" panose="02040503050406030204" pitchFamily="18" charset="0"/>
                          <a:ea typeface="+mn-ea"/>
                          <a:cs typeface="+mn-cs"/>
                        </a:rPr>
                        <a:t> </a:t>
                      </a:r>
                      <a:r>
                        <a:rPr kumimoji="0" lang="en-IN" sz="1800" kern="1200" dirty="0" smtClean="0">
                          <a:solidFill>
                            <a:srgbClr val="0070C0"/>
                          </a:solidFill>
                          <a:latin typeface="Cambria" panose="02040503050406030204" pitchFamily="18" charset="0"/>
                          <a:ea typeface="+mn-ea"/>
                          <a:cs typeface="Calibri" panose="020F0502020204030204" pitchFamily="34" charset="0"/>
                        </a:rPr>
                        <a:t>value:</a:t>
                      </a:r>
                      <a:r>
                        <a:rPr kumimoji="0" lang="en-IN" sz="1800" kern="1200" baseline="0" dirty="0" smtClean="0">
                          <a:solidFill>
                            <a:srgbClr val="0070C0"/>
                          </a:solidFill>
                          <a:latin typeface="Cambria" panose="02040503050406030204" pitchFamily="18" charset="0"/>
                          <a:ea typeface="+mn-ea"/>
                          <a:cs typeface="Calibri" panose="020F0502020204030204" pitchFamily="34" charset="0"/>
                        </a:rPr>
                        <a:t> </a:t>
                      </a:r>
                      <a:r>
                        <a:rPr kumimoji="0" lang="en-IN" sz="1800" b="0" i="0" kern="1200" dirty="0" smtClean="0">
                          <a:solidFill>
                            <a:schemeClr val="tx1"/>
                          </a:solidFill>
                          <a:effectLst/>
                          <a:latin typeface="Cambria" panose="02040503050406030204" pitchFamily="18" charset="0"/>
                          <a:ea typeface="+mn-ea"/>
                          <a:cs typeface="+mn-cs"/>
                        </a:rPr>
                        <a:t>A number representing the UTF-16 code unit value of the character at the given index; </a:t>
                      </a:r>
                      <a:r>
                        <a:rPr kumimoji="0" lang="en-IN" sz="1800" b="0" i="0" u="none" strike="noStrike" kern="1200" dirty="0" smtClean="0">
                          <a:solidFill>
                            <a:srgbClr val="7030A0"/>
                          </a:solidFill>
                          <a:effectLst/>
                          <a:latin typeface="Cambria" panose="02040503050406030204" pitchFamily="18" charset="0"/>
                          <a:ea typeface="+mn-ea"/>
                          <a:cs typeface="+mn-cs"/>
                        </a:rPr>
                        <a:t>NaN</a:t>
                      </a:r>
                      <a:r>
                        <a:rPr kumimoji="0" lang="en-IN" sz="1800" b="0" i="0" kern="1200" dirty="0" smtClean="0">
                          <a:solidFill>
                            <a:schemeClr val="tx1"/>
                          </a:solidFill>
                          <a:effectLst/>
                          <a:latin typeface="Cambria" panose="02040503050406030204" pitchFamily="18" charset="0"/>
                          <a:ea typeface="+mn-ea"/>
                          <a:cs typeface="+mn-cs"/>
                        </a:rPr>
                        <a:t> if index is out of range.</a:t>
                      </a:r>
                    </a:p>
                    <a:p>
                      <a:endParaRPr kumimoji="0" lang="en-IN" sz="1800" kern="1200" dirty="0" smtClean="0">
                        <a:solidFill>
                          <a:schemeClr val="tx1"/>
                        </a:solidFill>
                        <a:effectLst/>
                        <a:latin typeface="Calibri" panose="020F0502020204030204" pitchFamily="34" charset="0"/>
                        <a:ea typeface="+mn-ea"/>
                        <a:cs typeface="Calibri" panose="020F050202020403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solidFill>
                            <a:srgbClr val="4EC9B0"/>
                          </a:solidFill>
                          <a:latin typeface="Consolas" panose="020B0609020204030204" pitchFamily="49" charset="0"/>
                        </a:rPr>
                        <a:t>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"Hello World"</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charCodeAt</a:t>
                      </a:r>
                      <a:r>
                        <a:rPr lang="en-IN" sz="1800" dirty="0" smtClean="0">
                          <a:solidFill>
                            <a:srgbClr val="D4D4D4"/>
                          </a:solidFill>
                          <a:latin typeface="Consolas" panose="020B0609020204030204" pitchFamily="49" charset="0"/>
                        </a:rPr>
                        <a:t>(</a:t>
                      </a:r>
                      <a:r>
                        <a:rPr lang="en-IN" sz="1800" dirty="0" smtClean="0">
                          <a:solidFill>
                            <a:srgbClr val="B5CEA8"/>
                          </a:solidFill>
                          <a:latin typeface="Consolas" panose="020B0609020204030204" pitchFamily="49" charset="0"/>
                        </a:rPr>
                        <a:t>0</a:t>
                      </a:r>
                      <a:r>
                        <a:rPr lang="en-IN" sz="1800" dirty="0" smtClean="0">
                          <a:solidFill>
                            <a:srgbClr val="D4D4D4"/>
                          </a:solidFill>
                          <a:latin typeface="Consolas" panose="020B0609020204030204" pitchFamily="49" charset="0"/>
                        </a:rPr>
                        <a:t>));</a:t>
                      </a:r>
                      <a:endParaRPr lang="en-IN" sz="1800" b="0" dirty="0" smtClean="0">
                        <a:solidFill>
                          <a:srgbClr val="D4D4D4"/>
                        </a:solidFill>
                        <a:effectLst/>
                        <a:latin typeface="Consolas" panose="020B0609020204030204" pitchFamily="49" charset="0"/>
                      </a:endParaRPr>
                    </a:p>
                  </a:txBody>
                  <a:tcPr marL="76200" marR="76200" marT="57150" marB="57150" anchor="ct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indexOf</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searchValue</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rgbClr val="0070C0"/>
                          </a:solidFill>
                          <a:latin typeface="Calibri" panose="020F0502020204030204" pitchFamily="34" charset="0"/>
                          <a:ea typeface="+mn-ea"/>
                          <a:cs typeface="Calibri" panose="020F0502020204030204" pitchFamily="34" charset="0"/>
                        </a:rPr>
                        <a:t>, </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fromIndex</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b="1" i="0" kern="1200" dirty="0" smtClean="0">
                          <a:solidFill>
                            <a:schemeClr val="tx1"/>
                          </a:solidFill>
                          <a:effectLst/>
                          <a:latin typeface="Cambria" panose="02040503050406030204" pitchFamily="18" charset="0"/>
                          <a:ea typeface="+mn-ea"/>
                          <a:cs typeface="+mn-cs"/>
                        </a:rPr>
                        <a:t>Parameters</a:t>
                      </a:r>
                    </a:p>
                    <a:p>
                      <a:pPr algn="l"/>
                      <a:r>
                        <a:rPr kumimoji="0" lang="en-IN" sz="1800" kern="1200" dirty="0" smtClean="0">
                          <a:solidFill>
                            <a:srgbClr val="0070C0"/>
                          </a:solidFill>
                          <a:latin typeface="Cambria" panose="02040503050406030204" pitchFamily="18" charset="0"/>
                          <a:ea typeface="+mn-ea"/>
                          <a:cs typeface="Calibri" panose="020F0502020204030204" pitchFamily="34" charset="0"/>
                        </a:rPr>
                        <a:t>searchValue</a:t>
                      </a:r>
                      <a:r>
                        <a:rPr kumimoji="0" lang="en-IN" sz="1800" kern="1200" dirty="0" smtClean="0">
                          <a:solidFill>
                            <a:schemeClr val="tx1"/>
                          </a:solidFill>
                          <a:effectLst/>
                          <a:latin typeface="Calibri" panose="020F0502020204030204" pitchFamily="34" charset="0"/>
                          <a:ea typeface="+mn-ea"/>
                          <a:cs typeface="Calibri" panose="020F0502020204030204" pitchFamily="34" charset="0"/>
                        </a:rPr>
                        <a:t> : A string representing the value to search for.</a:t>
                      </a:r>
                    </a:p>
                    <a:p>
                      <a:pPr algn="l"/>
                      <a:r>
                        <a:rPr kumimoji="0" lang="en-IN" sz="1800" kern="1200" dirty="0" smtClean="0">
                          <a:solidFill>
                            <a:srgbClr val="0070C0"/>
                          </a:solidFill>
                          <a:latin typeface="Cambria" panose="02040503050406030204" pitchFamily="18" charset="0"/>
                          <a:ea typeface="+mn-ea"/>
                          <a:cs typeface="Calibri" panose="020F0502020204030204" pitchFamily="34" charset="0"/>
                        </a:rPr>
                        <a:t>fromIndex</a:t>
                      </a:r>
                      <a:r>
                        <a:rPr kumimoji="0" lang="en-IN" sz="1800" kern="1200" dirty="0" smtClean="0">
                          <a:solidFill>
                            <a:schemeClr val="tx1"/>
                          </a:solidFill>
                          <a:effectLst/>
                          <a:latin typeface="Calibri" panose="020F0502020204030204" pitchFamily="34" charset="0"/>
                          <a:ea typeface="+mn-ea"/>
                          <a:cs typeface="Calibri" panose="020F0502020204030204" pitchFamily="34" charset="0"/>
                        </a:rPr>
                        <a:t> Optional: An integer representing the index at which to start the search; the default value is 0.</a:t>
                      </a:r>
                    </a:p>
                    <a:p>
                      <a:pPr algn="l"/>
                      <a:r>
                        <a:rPr kumimoji="0" lang="en-IN" sz="1800" kern="1200" dirty="0" smtClean="0">
                          <a:solidFill>
                            <a:srgbClr val="0070C0"/>
                          </a:solidFill>
                          <a:latin typeface="Cambria" panose="02040503050406030204" pitchFamily="18" charset="0"/>
                          <a:ea typeface="+mn-ea"/>
                          <a:cs typeface="Calibri" panose="020F0502020204030204" pitchFamily="34" charset="0"/>
                        </a:rPr>
                        <a:t>Return value</a:t>
                      </a:r>
                    </a:p>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The index of the first occurrence of the specified value; -1 if not found.</a:t>
                      </a:r>
                    </a:p>
                    <a:p>
                      <a:pPr algn="l"/>
                      <a:endParaRPr kumimoji="0" lang="en-IN" sz="1800" kern="1200" dirty="0" smtClean="0">
                        <a:solidFill>
                          <a:schemeClr val="tx1"/>
                        </a:solidFill>
                        <a:effectLst/>
                        <a:latin typeface="Calibri" panose="020F0502020204030204" pitchFamily="34" charset="0"/>
                        <a:ea typeface="+mn-ea"/>
                        <a:cs typeface="Calibri" panose="020F050202020403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solidFill>
                            <a:srgbClr val="4EC9B0"/>
                          </a:solidFill>
                          <a:latin typeface="Consolas" panose="020B0609020204030204" pitchFamily="49" charset="0"/>
                        </a:rPr>
                        <a:t>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"Hello World"</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indexOf</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"W"</a:t>
                      </a:r>
                      <a:r>
                        <a:rPr lang="en-IN" sz="1800" dirty="0" smtClean="0">
                          <a:solidFill>
                            <a:srgbClr val="D4D4D4"/>
                          </a:solidFill>
                          <a:latin typeface="Consolas" panose="020B0609020204030204" pitchFamily="49" charset="0"/>
                        </a:rPr>
                        <a:t>));</a:t>
                      </a:r>
                      <a:endParaRPr lang="en-IN" sz="1800" b="0" dirty="0" smtClean="0">
                        <a:solidFill>
                          <a:srgbClr val="D4D4D4"/>
                        </a:solidFill>
                        <a:effectLst/>
                        <a:latin typeface="Consolas" panose="020B0609020204030204" pitchFamily="49" charset="0"/>
                      </a:endParaRPr>
                    </a:p>
                  </a:txBody>
                  <a:tcPr marL="76200" marR="76200" marT="57150" marB="57150" anchor="ctr"/>
                </a:tc>
              </a:tr>
            </a:tbl>
          </a:graphicData>
        </a:graphic>
      </p:graphicFrame>
      <p:sp>
        <p:nvSpPr>
          <p:cNvPr id="5" name="Rectangle 4"/>
          <p:cNvSpPr/>
          <p:nvPr/>
        </p:nvSpPr>
        <p:spPr>
          <a:xfrm>
            <a:off x="2286000" y="5562600"/>
            <a:ext cx="4572000" cy="461665"/>
          </a:xfrm>
          <a:prstGeom prst="rect">
            <a:avLst/>
          </a:prstGeom>
        </p:spPr>
        <p:txBody>
          <a:bodyPr>
            <a:spAutoFit/>
          </a:bodyPr>
          <a:lstStyle/>
          <a:p>
            <a:endParaRPr lang="en-IN" dirty="0"/>
          </a:p>
        </p:txBody>
      </p:sp>
      <p:sp>
        <p:nvSpPr>
          <p:cNvPr id="7" name="Rectangle 6"/>
          <p:cNvSpPr/>
          <p:nvPr/>
        </p:nvSpPr>
        <p:spPr>
          <a:xfrm>
            <a:off x="2819400" y="5782546"/>
            <a:ext cx="4572000" cy="461665"/>
          </a:xfrm>
          <a:prstGeom prst="rect">
            <a:avLst/>
          </a:prstGeom>
        </p:spPr>
        <p:txBody>
          <a:bodyPr>
            <a:spAutoFit/>
          </a:bodyPr>
          <a:lstStyle/>
          <a:p>
            <a:endParaRPr lang="en-IN" dirty="0"/>
          </a:p>
        </p:txBody>
      </p:sp>
    </p:spTree>
    <p:extLst>
      <p:ext uri="{BB962C8B-B14F-4D97-AF65-F5344CB8AC3E}">
        <p14:creationId xmlns:p14="http://schemas.microsoft.com/office/powerpoint/2010/main" val="1461198794"/>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String</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2856645223"/>
              </p:ext>
            </p:extLst>
          </p:nvPr>
        </p:nvGraphicFramePr>
        <p:xfrm>
          <a:off x="152400" y="1031240"/>
          <a:ext cx="8821882" cy="4051300"/>
        </p:xfrm>
        <a:graphic>
          <a:graphicData uri="http://schemas.openxmlformats.org/drawingml/2006/table">
            <a:tbl>
              <a:tblPr firstRow="1" bandRow="1">
                <a:tableStyleId>{7E9639D4-E3E2-4D34-9284-5A2195B3D0D7}</a:tableStyleId>
              </a:tblPr>
              <a:tblGrid>
                <a:gridCol w="2819400"/>
                <a:gridCol w="6002482"/>
              </a:tblGrid>
              <a:tr h="370840">
                <a:tc>
                  <a:txBody>
                    <a:bodyPr/>
                    <a:lstStyle/>
                    <a:p>
                      <a:r>
                        <a:rPr kumimoji="0" lang="en-IN" b="1" kern="1200" dirty="0" smtClean="0">
                          <a:solidFill>
                            <a:schemeClr val="bg1"/>
                          </a:solidFill>
                          <a:latin typeface="Calibri" panose="020F0502020204030204" pitchFamily="34" charset="0"/>
                          <a:ea typeface="+mn-ea"/>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padStart</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targetLength</a:t>
                      </a:r>
                      <a:r>
                        <a:rPr kumimoji="0" lang="en-IN" sz="1800" kern="1200" dirty="0" smtClean="0">
                          <a:solidFill>
                            <a:srgbClr val="0070C0"/>
                          </a:solidFill>
                          <a:latin typeface="Calibri" panose="020F0502020204030204" pitchFamily="34" charset="0"/>
                          <a:ea typeface="+mn-ea"/>
                          <a:cs typeface="Calibri" panose="020F0502020204030204" pitchFamily="34" charset="0"/>
                        </a:rPr>
                        <a:t> </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rgbClr val="0070C0"/>
                          </a:solidFill>
                          <a:latin typeface="Calibri" panose="020F0502020204030204" pitchFamily="34" charset="0"/>
                          <a:ea typeface="+mn-ea"/>
                          <a:cs typeface="Calibri" panose="020F0502020204030204" pitchFamily="34" charset="0"/>
                        </a:rPr>
                        <a:t>, </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padString</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b="1" i="0" kern="1200" dirty="0" smtClean="0">
                          <a:solidFill>
                            <a:schemeClr val="tx1"/>
                          </a:solidFill>
                          <a:effectLst/>
                          <a:latin typeface="Cambria" panose="02040503050406030204" pitchFamily="18" charset="0"/>
                          <a:ea typeface="+mn-ea"/>
                          <a:cs typeface="+mn-cs"/>
                        </a:rPr>
                        <a:t>Parameters</a:t>
                      </a:r>
                      <a:endParaRPr kumimoji="0" lang="en-IN" sz="1800" kern="1200" dirty="0" smtClean="0">
                        <a:solidFill>
                          <a:schemeClr val="tx1"/>
                        </a:solidFill>
                        <a:latin typeface="Cambria" panose="02040503050406030204" pitchFamily="18" charset="0"/>
                        <a:ea typeface="+mn-ea"/>
                        <a:cs typeface="+mn-cs"/>
                      </a:endParaRPr>
                    </a:p>
                    <a:p>
                      <a:r>
                        <a:rPr kumimoji="0" lang="en-IN" sz="1800" kern="1200" dirty="0" smtClean="0">
                          <a:solidFill>
                            <a:srgbClr val="0070C0"/>
                          </a:solidFill>
                          <a:latin typeface="Cambria" panose="02040503050406030204" pitchFamily="18" charset="0"/>
                          <a:ea typeface="+mn-ea"/>
                          <a:cs typeface="Calibri" panose="020F0502020204030204" pitchFamily="34" charset="0"/>
                        </a:rPr>
                        <a:t>targetLength</a:t>
                      </a:r>
                      <a:r>
                        <a:rPr kumimoji="0" lang="en-IN" sz="1800" kern="1200" dirty="0" smtClean="0">
                          <a:solidFill>
                            <a:schemeClr val="tx1"/>
                          </a:solidFill>
                          <a:latin typeface="Cambria" panose="02040503050406030204" pitchFamily="18" charset="0"/>
                          <a:ea typeface="+mn-ea"/>
                          <a:cs typeface="+mn-cs"/>
                        </a:rPr>
                        <a:t>: The length of the resulting string once the current string has been padded. If the value is lower than the current string's length, the current string will be returned as is.</a:t>
                      </a:r>
                    </a:p>
                    <a:p>
                      <a:r>
                        <a:rPr kumimoji="0" lang="en-IN" sz="1800" kern="1200" dirty="0" smtClean="0">
                          <a:solidFill>
                            <a:srgbClr val="0070C0"/>
                          </a:solidFill>
                          <a:latin typeface="Cambria" panose="02040503050406030204" pitchFamily="18" charset="0"/>
                          <a:ea typeface="+mn-ea"/>
                          <a:cs typeface="Calibri" panose="020F0502020204030204" pitchFamily="34" charset="0"/>
                        </a:rPr>
                        <a:t>padString</a:t>
                      </a:r>
                      <a:r>
                        <a:rPr kumimoji="0" lang="en-IN" sz="1800" kern="1200" dirty="0" smtClean="0">
                          <a:solidFill>
                            <a:schemeClr val="tx1"/>
                          </a:solidFill>
                          <a:latin typeface="Cambria" panose="02040503050406030204" pitchFamily="18" charset="0"/>
                          <a:ea typeface="+mn-ea"/>
                          <a:cs typeface="+mn-cs"/>
                        </a:rPr>
                        <a:t> Optional: The string to pad the current string with. If this string is too long to stay within the target length, it will be truncated and the left-most part will be applied. The default value for this parameter is " ".</a:t>
                      </a:r>
                    </a:p>
                    <a:p>
                      <a:r>
                        <a:rPr kumimoji="0" lang="en-IN" sz="1800" kern="1200" dirty="0" smtClean="0">
                          <a:solidFill>
                            <a:srgbClr val="0070C0"/>
                          </a:solidFill>
                          <a:latin typeface="Cambria" panose="02040503050406030204" pitchFamily="18" charset="0"/>
                          <a:ea typeface="+mn-ea"/>
                          <a:cs typeface="Calibri" panose="020F0502020204030204" pitchFamily="34" charset="0"/>
                        </a:rPr>
                        <a:t>Return value: </a:t>
                      </a:r>
                      <a:r>
                        <a:rPr kumimoji="0" lang="en-IN" sz="1800" kern="1200" dirty="0" smtClean="0">
                          <a:solidFill>
                            <a:schemeClr val="tx1"/>
                          </a:solidFill>
                          <a:latin typeface="Cambria" panose="02040503050406030204" pitchFamily="18" charset="0"/>
                          <a:ea typeface="+mn-ea"/>
                          <a:cs typeface="+mn-cs"/>
                        </a:rPr>
                        <a:t>A String of the specified length with the pad string applied from the start.</a:t>
                      </a:r>
                    </a:p>
                    <a:p>
                      <a:endParaRPr kumimoji="0" lang="en-IN" sz="1800" kern="1200" dirty="0" smtClean="0">
                        <a:solidFill>
                          <a:schemeClr val="tx1"/>
                        </a:solidFill>
                        <a:latin typeface="Cambria" panose="02040503050406030204" pitchFamily="18" charset="0"/>
                        <a:ea typeface="+mn-ea"/>
                        <a:cs typeface="+mn-cs"/>
                      </a:endParaRPr>
                    </a:p>
                    <a:p>
                      <a:r>
                        <a:rPr lang="en-IN" sz="1800" dirty="0" smtClean="0">
                          <a:solidFill>
                            <a:srgbClr val="4EC9B0"/>
                          </a:solidFill>
                          <a:latin typeface="Consolas" panose="020B0609020204030204" pitchFamily="49" charset="0"/>
                        </a:rPr>
                        <a:t>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"Hello World"</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padStart</a:t>
                      </a:r>
                      <a:r>
                        <a:rPr lang="en-IN" sz="1800" dirty="0" smtClean="0">
                          <a:solidFill>
                            <a:srgbClr val="D4D4D4"/>
                          </a:solidFill>
                          <a:latin typeface="Consolas" panose="020B0609020204030204" pitchFamily="49" charset="0"/>
                        </a:rPr>
                        <a:t>(</a:t>
                      </a:r>
                      <a:r>
                        <a:rPr lang="en-IN" sz="1800" dirty="0" smtClean="0">
                          <a:solidFill>
                            <a:srgbClr val="B5CEA8"/>
                          </a:solidFill>
                          <a:latin typeface="Consolas" panose="020B0609020204030204" pitchFamily="49" charset="0"/>
                        </a:rPr>
                        <a:t>20</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a:t>
                      </a:r>
                      <a:r>
                        <a:rPr lang="en-IN" sz="1800" dirty="0" smtClean="0">
                          <a:solidFill>
                            <a:srgbClr val="D4D4D4"/>
                          </a:solidFill>
                          <a:latin typeface="Consolas" panose="020B0609020204030204" pitchFamily="49" charset="0"/>
                        </a:rPr>
                        <a:t>));</a:t>
                      </a:r>
                      <a:endParaRPr lang="en-IN" dirty="0"/>
                    </a:p>
                  </a:txBody>
                  <a:tcPr marL="76200" marR="76200" marT="57150" marB="57150" anchor="ctr"/>
                </a:tc>
              </a:tr>
            </a:tbl>
          </a:graphicData>
        </a:graphic>
      </p:graphicFrame>
      <p:sp>
        <p:nvSpPr>
          <p:cNvPr id="4" name="Rectangle 3"/>
          <p:cNvSpPr/>
          <p:nvPr/>
        </p:nvSpPr>
        <p:spPr>
          <a:xfrm>
            <a:off x="2286000" y="3013502"/>
            <a:ext cx="4572000" cy="461665"/>
          </a:xfrm>
          <a:prstGeom prst="rect">
            <a:avLst/>
          </a:prstGeom>
        </p:spPr>
        <p:txBody>
          <a:bodyPr>
            <a:spAutoFit/>
          </a:bodyPr>
          <a:lstStyle/>
          <a:p>
            <a:endParaRPr lang="en-IN" dirty="0"/>
          </a:p>
        </p:txBody>
      </p:sp>
    </p:spTree>
    <p:extLst>
      <p:ext uri="{BB962C8B-B14F-4D97-AF65-F5344CB8AC3E}">
        <p14:creationId xmlns:p14="http://schemas.microsoft.com/office/powerpoint/2010/main" val="3108325425"/>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String</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1872467703"/>
              </p:ext>
            </p:extLst>
          </p:nvPr>
        </p:nvGraphicFramePr>
        <p:xfrm>
          <a:off x="152400" y="1031240"/>
          <a:ext cx="8821882" cy="4051300"/>
        </p:xfrm>
        <a:graphic>
          <a:graphicData uri="http://schemas.openxmlformats.org/drawingml/2006/table">
            <a:tbl>
              <a:tblPr firstRow="1" bandRow="1">
                <a:tableStyleId>{7E9639D4-E3E2-4D34-9284-5A2195B3D0D7}</a:tableStyleId>
              </a:tblPr>
              <a:tblGrid>
                <a:gridCol w="2819400"/>
                <a:gridCol w="6002482"/>
              </a:tblGrid>
              <a:tr h="370840">
                <a:tc>
                  <a:txBody>
                    <a:bodyPr/>
                    <a:lstStyle/>
                    <a:p>
                      <a:r>
                        <a:rPr kumimoji="0" lang="en-IN" b="1" kern="1200" dirty="0" smtClean="0">
                          <a:solidFill>
                            <a:schemeClr val="bg1"/>
                          </a:solidFill>
                          <a:latin typeface="Calibri" panose="020F0502020204030204" pitchFamily="34" charset="0"/>
                          <a:ea typeface="+mn-ea"/>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padEnd</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targetLength</a:t>
                      </a:r>
                      <a:r>
                        <a:rPr kumimoji="0" lang="en-IN" sz="1800" kern="1200" dirty="0" smtClean="0">
                          <a:solidFill>
                            <a:srgbClr val="0070C0"/>
                          </a:solidFill>
                          <a:latin typeface="Calibri" panose="020F0502020204030204" pitchFamily="34" charset="0"/>
                          <a:ea typeface="+mn-ea"/>
                          <a:cs typeface="Calibri" panose="020F0502020204030204" pitchFamily="34" charset="0"/>
                        </a:rPr>
                        <a:t> </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rgbClr val="0070C0"/>
                          </a:solidFill>
                          <a:latin typeface="Calibri" panose="020F0502020204030204" pitchFamily="34" charset="0"/>
                          <a:ea typeface="+mn-ea"/>
                          <a:cs typeface="Calibri" panose="020F0502020204030204" pitchFamily="34" charset="0"/>
                        </a:rPr>
                        <a:t>, </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padString</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b="1" i="0" kern="1200" dirty="0" smtClean="0">
                          <a:solidFill>
                            <a:schemeClr val="tx1"/>
                          </a:solidFill>
                          <a:effectLst/>
                          <a:latin typeface="Cambria" panose="02040503050406030204" pitchFamily="18" charset="0"/>
                          <a:ea typeface="+mn-ea"/>
                          <a:cs typeface="+mn-cs"/>
                        </a:rPr>
                        <a:t>Parameters</a:t>
                      </a:r>
                    </a:p>
                    <a:p>
                      <a:r>
                        <a:rPr kumimoji="0" lang="en-IN" sz="1800" kern="1200" dirty="0" smtClean="0">
                          <a:solidFill>
                            <a:srgbClr val="0070C0"/>
                          </a:solidFill>
                          <a:latin typeface="Cambria" panose="02040503050406030204" pitchFamily="18" charset="0"/>
                          <a:ea typeface="+mn-ea"/>
                          <a:cs typeface="Calibri" panose="020F0502020204030204" pitchFamily="34" charset="0"/>
                        </a:rPr>
                        <a:t>targetLength</a:t>
                      </a:r>
                      <a:r>
                        <a:rPr kumimoji="0" lang="en-IN" sz="1800" kern="1200" dirty="0" smtClean="0">
                          <a:solidFill>
                            <a:schemeClr val="tx1"/>
                          </a:solidFill>
                          <a:latin typeface="Cambria" panose="02040503050406030204" pitchFamily="18" charset="0"/>
                          <a:ea typeface="+mn-ea"/>
                          <a:cs typeface="+mn-cs"/>
                        </a:rPr>
                        <a:t>: The length of the resulting string once the current string has been padded. If the value is lower than the current string's length, the current string will be returned as is.</a:t>
                      </a:r>
                    </a:p>
                    <a:p>
                      <a:r>
                        <a:rPr kumimoji="0" lang="en-IN" sz="1800" kern="1200" dirty="0" smtClean="0">
                          <a:solidFill>
                            <a:srgbClr val="0070C0"/>
                          </a:solidFill>
                          <a:latin typeface="Cambria" panose="02040503050406030204" pitchFamily="18" charset="0"/>
                          <a:ea typeface="+mn-ea"/>
                          <a:cs typeface="Calibri" panose="020F0502020204030204" pitchFamily="34" charset="0"/>
                        </a:rPr>
                        <a:t>padString</a:t>
                      </a:r>
                      <a:r>
                        <a:rPr kumimoji="0" lang="en-IN" sz="1800" kern="1200" dirty="0" smtClean="0">
                          <a:solidFill>
                            <a:schemeClr val="tx1"/>
                          </a:solidFill>
                          <a:latin typeface="Cambria" panose="02040503050406030204" pitchFamily="18" charset="0"/>
                          <a:ea typeface="+mn-ea"/>
                          <a:cs typeface="+mn-cs"/>
                        </a:rPr>
                        <a:t> Optional: The string to pad the current string with. If this string is too long to stay within the target length, it will be truncated and the left-most part will be applied. The default value for this parameter is " ".</a:t>
                      </a:r>
                    </a:p>
                    <a:p>
                      <a:r>
                        <a:rPr kumimoji="0" lang="en-IN" sz="1800" kern="1200" dirty="0" smtClean="0">
                          <a:solidFill>
                            <a:srgbClr val="0070C0"/>
                          </a:solidFill>
                          <a:latin typeface="Cambria" panose="02040503050406030204" pitchFamily="18" charset="0"/>
                          <a:ea typeface="+mn-ea"/>
                          <a:cs typeface="Calibri" panose="020F0502020204030204" pitchFamily="34" charset="0"/>
                        </a:rPr>
                        <a:t>Return value</a:t>
                      </a:r>
                      <a:r>
                        <a:rPr kumimoji="0" lang="en-IN" sz="1800" kern="1200" dirty="0" smtClean="0">
                          <a:solidFill>
                            <a:schemeClr val="tx1"/>
                          </a:solidFill>
                          <a:latin typeface="Cambria" panose="02040503050406030204" pitchFamily="18" charset="0"/>
                          <a:ea typeface="+mn-ea"/>
                          <a:cs typeface="+mn-cs"/>
                        </a:rPr>
                        <a:t>: A String of the specified length with the pad string applied at the end of the current string.</a:t>
                      </a:r>
                    </a:p>
                    <a:p>
                      <a:endParaRPr kumimoji="0" lang="en-IN" sz="1800" kern="1200" dirty="0" smtClean="0">
                        <a:solidFill>
                          <a:schemeClr val="tx1"/>
                        </a:solidFill>
                        <a:latin typeface="Cambria" panose="02040503050406030204" pitchFamily="18" charset="0"/>
                        <a:ea typeface="+mn-ea"/>
                        <a:cs typeface="+mn-cs"/>
                      </a:endParaRPr>
                    </a:p>
                    <a:p>
                      <a:r>
                        <a:rPr lang="en-IN" sz="1800" dirty="0" smtClean="0">
                          <a:solidFill>
                            <a:srgbClr val="4EC9B0"/>
                          </a:solidFill>
                          <a:latin typeface="Consolas" panose="020B0609020204030204" pitchFamily="49" charset="0"/>
                        </a:rPr>
                        <a:t>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"Hello World"</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padEnd</a:t>
                      </a:r>
                      <a:r>
                        <a:rPr lang="en-IN" sz="1800" dirty="0" smtClean="0">
                          <a:solidFill>
                            <a:srgbClr val="D4D4D4"/>
                          </a:solidFill>
                          <a:latin typeface="Consolas" panose="020B0609020204030204" pitchFamily="49" charset="0"/>
                        </a:rPr>
                        <a:t>(</a:t>
                      </a:r>
                      <a:r>
                        <a:rPr lang="en-IN" sz="1800" dirty="0" smtClean="0">
                          <a:solidFill>
                            <a:srgbClr val="B5CEA8"/>
                          </a:solidFill>
                          <a:latin typeface="Consolas" panose="020B0609020204030204" pitchFamily="49" charset="0"/>
                        </a:rPr>
                        <a:t>20</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a:t>
                      </a:r>
                      <a:r>
                        <a:rPr lang="en-IN" sz="1800" dirty="0" smtClean="0">
                          <a:solidFill>
                            <a:srgbClr val="D4D4D4"/>
                          </a:solidFill>
                          <a:latin typeface="Consolas" panose="020B0609020204030204" pitchFamily="49" charset="0"/>
                        </a:rPr>
                        <a:t>));</a:t>
                      </a:r>
                      <a:endParaRPr lang="en-IN" dirty="0"/>
                    </a:p>
                  </a:txBody>
                  <a:tcPr marL="76200" marR="76200" marT="57150" marB="57150" anchor="ctr"/>
                </a:tc>
              </a:tr>
            </a:tbl>
          </a:graphicData>
        </a:graphic>
      </p:graphicFrame>
      <p:sp>
        <p:nvSpPr>
          <p:cNvPr id="4" name="Rectangle 3"/>
          <p:cNvSpPr/>
          <p:nvPr/>
        </p:nvSpPr>
        <p:spPr>
          <a:xfrm>
            <a:off x="2286000" y="3013502"/>
            <a:ext cx="4572000" cy="461665"/>
          </a:xfrm>
          <a:prstGeom prst="rect">
            <a:avLst/>
          </a:prstGeom>
        </p:spPr>
        <p:txBody>
          <a:bodyPr>
            <a:spAutoFit/>
          </a:bodyPr>
          <a:lstStyle/>
          <a:p>
            <a:endParaRPr lang="en-IN" dirty="0"/>
          </a:p>
        </p:txBody>
      </p:sp>
    </p:spTree>
    <p:extLst>
      <p:ext uri="{BB962C8B-B14F-4D97-AF65-F5344CB8AC3E}">
        <p14:creationId xmlns:p14="http://schemas.microsoft.com/office/powerpoint/2010/main" val="682327396"/>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String</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2199187618"/>
              </p:ext>
            </p:extLst>
          </p:nvPr>
        </p:nvGraphicFramePr>
        <p:xfrm>
          <a:off x="152400" y="1031240"/>
          <a:ext cx="8821882" cy="5080000"/>
        </p:xfrm>
        <a:graphic>
          <a:graphicData uri="http://schemas.openxmlformats.org/drawingml/2006/table">
            <a:tbl>
              <a:tblPr firstRow="1" bandRow="1">
                <a:tableStyleId>{7E9639D4-E3E2-4D34-9284-5A2195B3D0D7}</a:tableStyleId>
              </a:tblPr>
              <a:tblGrid>
                <a:gridCol w="2819400"/>
                <a:gridCol w="6002482"/>
              </a:tblGrid>
              <a:tr h="370840">
                <a:tc>
                  <a:txBody>
                    <a:bodyPr/>
                    <a:lstStyle/>
                    <a:p>
                      <a:r>
                        <a:rPr kumimoji="0" lang="en-IN" b="1" kern="1200" dirty="0" smtClean="0">
                          <a:solidFill>
                            <a:schemeClr val="bg1"/>
                          </a:solidFill>
                          <a:latin typeface="Calibri" panose="020F0502020204030204" pitchFamily="34" charset="0"/>
                          <a:ea typeface="+mn-ea"/>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split</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separator</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rgbClr val="0070C0"/>
                          </a:solidFill>
                          <a:latin typeface="Calibri" panose="020F0502020204030204" pitchFamily="34" charset="0"/>
                          <a:ea typeface="+mn-ea"/>
                          <a:cs typeface="Calibri" panose="020F0502020204030204" pitchFamily="34" charset="0"/>
                        </a:rPr>
                        <a:t>, </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limit</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b="1" i="0" kern="1200" dirty="0" smtClean="0">
                          <a:solidFill>
                            <a:schemeClr val="tx1"/>
                          </a:solidFill>
                          <a:effectLst/>
                          <a:latin typeface="Cambria" panose="02040503050406030204" pitchFamily="18" charset="0"/>
                          <a:ea typeface="+mn-ea"/>
                          <a:cs typeface="+mn-cs"/>
                        </a:rPr>
                        <a:t>Parameters</a:t>
                      </a:r>
                      <a:endParaRPr kumimoji="0" lang="en-IN" sz="1800" kern="1200" dirty="0" smtClean="0">
                        <a:solidFill>
                          <a:srgbClr val="0070C0"/>
                        </a:solidFill>
                        <a:latin typeface="Calibri" panose="020F0502020204030204" pitchFamily="34" charset="0"/>
                        <a:ea typeface="+mn-ea"/>
                        <a:cs typeface="Calibri" panose="020F0502020204030204" pitchFamily="34" charset="0"/>
                      </a:endParaRPr>
                    </a:p>
                    <a:p>
                      <a:r>
                        <a:rPr kumimoji="0" lang="en-IN" sz="1800" kern="1200" dirty="0" smtClean="0">
                          <a:solidFill>
                            <a:srgbClr val="0070C0"/>
                          </a:solidFill>
                          <a:latin typeface="Calibri" panose="020F0502020204030204" pitchFamily="34" charset="0"/>
                          <a:ea typeface="+mn-ea"/>
                          <a:cs typeface="Calibri" panose="020F0502020204030204" pitchFamily="34" charset="0"/>
                        </a:rPr>
                        <a:t>separator</a:t>
                      </a:r>
                      <a:r>
                        <a:rPr lang="en-IN" sz="1800" dirty="0" smtClean="0">
                          <a:latin typeface="Calibri" panose="020F0502020204030204" pitchFamily="34" charset="0"/>
                          <a:cs typeface="Calibri" panose="020F0502020204030204" pitchFamily="34" charset="0"/>
                        </a:rPr>
                        <a:t> Optional: Specifies the string which denotes the points at which each split should occur. If separator is omitted or does not occur in str, the array returned contains one element consisting of the entire string. If separator is an empty string, str is converted to an array of characters.</a:t>
                      </a:r>
                    </a:p>
                    <a:p>
                      <a:r>
                        <a:rPr kumimoji="0" lang="en-IN" sz="1800" kern="1200" dirty="0" smtClean="0">
                          <a:solidFill>
                            <a:srgbClr val="0070C0"/>
                          </a:solidFill>
                          <a:latin typeface="Calibri" panose="020F0502020204030204" pitchFamily="34" charset="0"/>
                          <a:ea typeface="+mn-ea"/>
                          <a:cs typeface="Calibri" panose="020F0502020204030204" pitchFamily="34" charset="0"/>
                        </a:rPr>
                        <a:t>limit</a:t>
                      </a:r>
                      <a:r>
                        <a:rPr lang="en-IN" sz="1800" dirty="0" smtClean="0">
                          <a:latin typeface="Calibri" panose="020F0502020204030204" pitchFamily="34" charset="0"/>
                          <a:cs typeface="Calibri" panose="020F0502020204030204" pitchFamily="34" charset="0"/>
                        </a:rPr>
                        <a:t> Optional: Integer specifying a limit on the number of splits to be found. When this parameter is provided, the split() method splits the string at each occurrence of the specified separator but stops when limit entries have been placed into the array.</a:t>
                      </a:r>
                    </a:p>
                    <a:p>
                      <a:r>
                        <a:rPr kumimoji="0" lang="en-IN" sz="1800" kern="1200" dirty="0" smtClean="0">
                          <a:solidFill>
                            <a:srgbClr val="0070C0"/>
                          </a:solidFill>
                          <a:latin typeface="Calibri" panose="020F0502020204030204" pitchFamily="34" charset="0"/>
                          <a:ea typeface="+mn-ea"/>
                          <a:cs typeface="Calibri" panose="020F0502020204030204" pitchFamily="34" charset="0"/>
                        </a:rPr>
                        <a:t>Return value: </a:t>
                      </a:r>
                      <a:r>
                        <a:rPr lang="en-IN" sz="1800" dirty="0" smtClean="0">
                          <a:latin typeface="Calibri" panose="020F0502020204030204" pitchFamily="34" charset="0"/>
                          <a:cs typeface="Calibri" panose="020F0502020204030204" pitchFamily="34" charset="0"/>
                        </a:rPr>
                        <a:t>An array of strings split at each point where the separator occurs in the given string.</a:t>
                      </a:r>
                    </a:p>
                    <a:p>
                      <a:endParaRPr lang="en-IN" dirty="0" smtClean="0"/>
                    </a:p>
                    <a:p>
                      <a:r>
                        <a:rPr lang="en-IN" sz="1800" dirty="0" smtClean="0">
                          <a:solidFill>
                            <a:srgbClr val="569CD6"/>
                          </a:solidFill>
                          <a:latin typeface="Consolas" panose="020B0609020204030204" pitchFamily="49" charset="0"/>
                        </a:rPr>
                        <a:t>var</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x</a:t>
                      </a:r>
                      <a:r>
                        <a:rPr lang="en-IN" sz="1800" dirty="0" smtClean="0">
                          <a:solidFill>
                            <a:srgbClr val="D4D4D4"/>
                          </a:solidFill>
                          <a:latin typeface="Consolas" panose="020B0609020204030204" pitchFamily="49" charset="0"/>
                        </a:rPr>
                        <a:t> = (</a:t>
                      </a:r>
                      <a:r>
                        <a:rPr lang="en-IN" sz="1800" dirty="0" smtClean="0">
                          <a:solidFill>
                            <a:srgbClr val="CE9178"/>
                          </a:solidFill>
                          <a:latin typeface="Consolas" panose="020B0609020204030204" pitchFamily="49" charset="0"/>
                        </a:rPr>
                        <a:t>"Hello World How R U"</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split</a:t>
                      </a:r>
                      <a:r>
                        <a:rPr lang="en-IN" sz="1800" dirty="0" smtClean="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var</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x</a:t>
                      </a:r>
                      <a:r>
                        <a:rPr lang="en-IN" sz="1800" dirty="0" smtClean="0">
                          <a:solidFill>
                            <a:srgbClr val="D4D4D4"/>
                          </a:solidFill>
                          <a:latin typeface="Consolas" panose="020B0609020204030204" pitchFamily="49" charset="0"/>
                        </a:rPr>
                        <a:t> = (</a:t>
                      </a:r>
                      <a:r>
                        <a:rPr lang="en-IN" sz="1800" dirty="0" smtClean="0">
                          <a:solidFill>
                            <a:srgbClr val="CE9178"/>
                          </a:solidFill>
                          <a:latin typeface="Consolas" panose="020B0609020204030204" pitchFamily="49" charset="0"/>
                        </a:rPr>
                        <a:t>"Hello World How R U"</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split</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 "</a:t>
                      </a:r>
                      <a:r>
                        <a:rPr lang="en-IN" sz="1800" dirty="0" smtClean="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var</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x</a:t>
                      </a:r>
                      <a:r>
                        <a:rPr lang="en-IN" sz="1800" dirty="0" smtClean="0">
                          <a:solidFill>
                            <a:srgbClr val="D4D4D4"/>
                          </a:solidFill>
                          <a:latin typeface="Consolas" panose="020B0609020204030204" pitchFamily="49" charset="0"/>
                        </a:rPr>
                        <a:t> = (</a:t>
                      </a:r>
                      <a:r>
                        <a:rPr lang="en-IN" sz="1800" dirty="0" smtClean="0">
                          <a:solidFill>
                            <a:srgbClr val="CE9178"/>
                          </a:solidFill>
                          <a:latin typeface="Consolas" panose="020B0609020204030204" pitchFamily="49" charset="0"/>
                        </a:rPr>
                        <a:t>"Hello World How R U"</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split</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B5CEA8"/>
                          </a:solidFill>
                          <a:latin typeface="Consolas" panose="020B0609020204030204" pitchFamily="49" charset="0"/>
                        </a:rPr>
                        <a:t>2</a:t>
                      </a:r>
                      <a:r>
                        <a:rPr lang="en-IN" sz="1800" dirty="0" smtClean="0">
                          <a:solidFill>
                            <a:srgbClr val="D4D4D4"/>
                          </a:solidFill>
                          <a:latin typeface="Consolas" panose="020B0609020204030204" pitchFamily="49" charset="0"/>
                        </a:rPr>
                        <a:t>));</a:t>
                      </a:r>
                      <a:endParaRPr lang="en-IN" dirty="0"/>
                    </a:p>
                  </a:txBody>
                  <a:tcPr marL="76200" marR="76200" marT="57150" marB="57150" anchor="ctr"/>
                </a:tc>
              </a:tr>
            </a:tbl>
          </a:graphicData>
        </a:graphic>
      </p:graphicFrame>
      <p:sp>
        <p:nvSpPr>
          <p:cNvPr id="4" name="Rectangle 3"/>
          <p:cNvSpPr/>
          <p:nvPr/>
        </p:nvSpPr>
        <p:spPr>
          <a:xfrm>
            <a:off x="2286000" y="3013502"/>
            <a:ext cx="4572000" cy="461665"/>
          </a:xfrm>
          <a:prstGeom prst="rect">
            <a:avLst/>
          </a:prstGeom>
        </p:spPr>
        <p:txBody>
          <a:bodyPr>
            <a:spAutoFit/>
          </a:bodyPr>
          <a:lstStyle/>
          <a:p>
            <a:endParaRPr lang="en-IN" dirty="0"/>
          </a:p>
        </p:txBody>
      </p:sp>
    </p:spTree>
    <p:extLst>
      <p:ext uri="{BB962C8B-B14F-4D97-AF65-F5344CB8AC3E}">
        <p14:creationId xmlns:p14="http://schemas.microsoft.com/office/powerpoint/2010/main" val="530502587"/>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String</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1335125510"/>
              </p:ext>
            </p:extLst>
          </p:nvPr>
        </p:nvGraphicFramePr>
        <p:xfrm>
          <a:off x="152400" y="1031240"/>
          <a:ext cx="8821882" cy="3776980"/>
        </p:xfrm>
        <a:graphic>
          <a:graphicData uri="http://schemas.openxmlformats.org/drawingml/2006/table">
            <a:tbl>
              <a:tblPr firstRow="1" bandRow="1">
                <a:tableStyleId>{7E9639D4-E3E2-4D34-9284-5A2195B3D0D7}</a:tableStyleId>
              </a:tblPr>
              <a:tblGrid>
                <a:gridCol w="2819400"/>
                <a:gridCol w="6002482"/>
              </a:tblGrid>
              <a:tr h="370840">
                <a:tc>
                  <a:txBody>
                    <a:bodyPr/>
                    <a:lstStyle/>
                    <a:p>
                      <a:r>
                        <a:rPr kumimoji="0" lang="en-IN" b="1" kern="1200" dirty="0" smtClean="0">
                          <a:solidFill>
                            <a:schemeClr val="bg1"/>
                          </a:solidFill>
                          <a:latin typeface="Calibri" panose="020F0502020204030204" pitchFamily="34" charset="0"/>
                          <a:ea typeface="+mn-ea"/>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slice</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beginIndex</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rgbClr val="0070C0"/>
                          </a:solidFill>
                          <a:latin typeface="Calibri" panose="020F0502020204030204" pitchFamily="34" charset="0"/>
                          <a:ea typeface="+mn-ea"/>
                          <a:cs typeface="Calibri" panose="020F0502020204030204" pitchFamily="34" charset="0"/>
                        </a:rPr>
                        <a:t>, </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endIndex</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b="1" i="0" kern="1200" dirty="0" smtClean="0">
                          <a:solidFill>
                            <a:schemeClr val="tx1"/>
                          </a:solidFill>
                          <a:effectLst/>
                          <a:latin typeface="Cambria" panose="02040503050406030204" pitchFamily="18" charset="0"/>
                          <a:ea typeface="+mn-ea"/>
                          <a:cs typeface="+mn-cs"/>
                        </a:rPr>
                        <a:t>Parameters</a:t>
                      </a:r>
                      <a:endParaRPr kumimoji="0" lang="en-IN" sz="1800" kern="1200" dirty="0" smtClean="0">
                        <a:solidFill>
                          <a:schemeClr val="tx1"/>
                        </a:solidFill>
                        <a:latin typeface="Calibri" panose="020F0502020204030204" pitchFamily="34" charset="0"/>
                        <a:ea typeface="+mn-ea"/>
                        <a:cs typeface="Calibri" panose="020F0502020204030204" pitchFamily="34" charset="0"/>
                      </a:endParaRPr>
                    </a:p>
                    <a:p>
                      <a:r>
                        <a:rPr kumimoji="0" lang="en-IN" sz="1800" kern="1200" dirty="0" smtClean="0">
                          <a:solidFill>
                            <a:srgbClr val="0070C0"/>
                          </a:solidFill>
                          <a:latin typeface="Calibri" panose="020F0502020204030204" pitchFamily="34" charset="0"/>
                          <a:ea typeface="+mn-ea"/>
                          <a:cs typeface="Calibri" panose="020F0502020204030204" pitchFamily="34" charset="0"/>
                        </a:rPr>
                        <a:t>beginIndex</a:t>
                      </a:r>
                      <a:r>
                        <a:rPr kumimoji="0" lang="en-IN" sz="1800" kern="1200" dirty="0" smtClean="0">
                          <a:solidFill>
                            <a:schemeClr val="tx1"/>
                          </a:solidFill>
                          <a:latin typeface="Calibri" panose="020F0502020204030204" pitchFamily="34" charset="0"/>
                          <a:ea typeface="+mn-ea"/>
                          <a:cs typeface="Calibri" panose="020F0502020204030204" pitchFamily="34" charset="0"/>
                        </a:rPr>
                        <a:t>: The zero-based index at which to begin extraction. If negative,(for example, if beginIndex is -3 it is treated as strLength - 3). If beginIndex is greater than or equal to the length of the string, slice() returns an empty string.</a:t>
                      </a:r>
                    </a:p>
                    <a:p>
                      <a:r>
                        <a:rPr kumimoji="0" lang="en-IN" sz="1800" kern="1200" dirty="0" smtClean="0">
                          <a:solidFill>
                            <a:srgbClr val="0070C0"/>
                          </a:solidFill>
                          <a:latin typeface="Calibri" panose="020F0502020204030204" pitchFamily="34" charset="0"/>
                          <a:ea typeface="+mn-ea"/>
                          <a:cs typeface="Calibri" panose="020F0502020204030204" pitchFamily="34" charset="0"/>
                        </a:rPr>
                        <a:t>endIndex</a:t>
                      </a:r>
                      <a:r>
                        <a:rPr kumimoji="0" lang="en-IN" sz="1800" kern="1200" dirty="0" smtClean="0">
                          <a:solidFill>
                            <a:schemeClr val="tx1"/>
                          </a:solidFill>
                          <a:latin typeface="Calibri" panose="020F0502020204030204" pitchFamily="34" charset="0"/>
                          <a:ea typeface="+mn-ea"/>
                          <a:cs typeface="Calibri" panose="020F0502020204030204" pitchFamily="34" charset="0"/>
                        </a:rPr>
                        <a:t>: Optional. The zero-based index before which to end extraction. The character at this index will not be included. If endIndex is omitted, slice() extracts to the end of the string. If negative, (for example, if endIndex is -3 it is treated as strLength - 3).</a:t>
                      </a:r>
                    </a:p>
                    <a:p>
                      <a:r>
                        <a:rPr kumimoji="0" lang="en-IN" sz="1800" kern="1200" dirty="0" smtClean="0">
                          <a:solidFill>
                            <a:srgbClr val="0070C0"/>
                          </a:solidFill>
                          <a:latin typeface="Calibri" panose="020F0502020204030204" pitchFamily="34" charset="0"/>
                          <a:ea typeface="+mn-ea"/>
                          <a:cs typeface="Calibri" panose="020F0502020204030204" pitchFamily="34" charset="0"/>
                        </a:rPr>
                        <a:t>Return value: </a:t>
                      </a:r>
                      <a:r>
                        <a:rPr kumimoji="0" lang="en-IN" sz="1800" kern="1200" dirty="0" smtClean="0">
                          <a:solidFill>
                            <a:schemeClr val="tx1"/>
                          </a:solidFill>
                          <a:latin typeface="Calibri" panose="020F0502020204030204" pitchFamily="34" charset="0"/>
                          <a:ea typeface="+mn-ea"/>
                          <a:cs typeface="Calibri" panose="020F0502020204030204" pitchFamily="34" charset="0"/>
                        </a:rPr>
                        <a:t>A new string containing the extracted section of the string.</a:t>
                      </a:r>
                      <a:endParaRPr kumimoji="0" lang="en-IN" sz="1800" kern="1200" dirty="0">
                        <a:solidFill>
                          <a:schemeClr val="tx1"/>
                        </a:solidFill>
                        <a:latin typeface="Calibri" panose="020F0502020204030204" pitchFamily="34" charset="0"/>
                        <a:ea typeface="+mn-ea"/>
                        <a:cs typeface="Calibri" panose="020F0502020204030204" pitchFamily="34" charset="0"/>
                      </a:endParaRPr>
                    </a:p>
                  </a:txBody>
                  <a:tcPr marL="76200" marR="76200" marT="57150" marB="57150" anchor="ctr"/>
                </a:tc>
              </a:tr>
            </a:tbl>
          </a:graphicData>
        </a:graphic>
      </p:graphicFrame>
      <p:sp>
        <p:nvSpPr>
          <p:cNvPr id="4" name="Rectangle 3"/>
          <p:cNvSpPr/>
          <p:nvPr/>
        </p:nvSpPr>
        <p:spPr>
          <a:xfrm>
            <a:off x="2286000" y="3013502"/>
            <a:ext cx="4572000" cy="461665"/>
          </a:xfrm>
          <a:prstGeom prst="rect">
            <a:avLst/>
          </a:prstGeom>
        </p:spPr>
        <p:txBody>
          <a:bodyPr>
            <a:spAutoFit/>
          </a:bodyPr>
          <a:lstStyle/>
          <a:p>
            <a:endParaRPr lang="en-IN" dirty="0"/>
          </a:p>
        </p:txBody>
      </p:sp>
      <p:sp>
        <p:nvSpPr>
          <p:cNvPr id="7" name="Rectangle 6"/>
          <p:cNvSpPr/>
          <p:nvPr/>
        </p:nvSpPr>
        <p:spPr>
          <a:xfrm>
            <a:off x="4572000" y="98048"/>
            <a:ext cx="44958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slice() extracts up to but not including endIndex</a:t>
            </a:r>
            <a:r>
              <a:rPr lang="en-IN" sz="2000" i="1" dirty="0" smtClean="0">
                <a:solidFill>
                  <a:srgbClr val="FFFF00"/>
                </a:solidFill>
                <a:latin typeface="Arial" panose="020B0604020202020204" pitchFamily="34" charset="0"/>
                <a:cs typeface="Arial" panose="020B0604020202020204" pitchFamily="34" charset="0"/>
              </a:rPr>
              <a:t>.</a:t>
            </a:r>
            <a:endParaRPr lang="en-IN" sz="2000" i="1"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87541329"/>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String</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1375959699"/>
              </p:ext>
            </p:extLst>
          </p:nvPr>
        </p:nvGraphicFramePr>
        <p:xfrm>
          <a:off x="152400" y="1031240"/>
          <a:ext cx="8821882" cy="3296920"/>
        </p:xfrm>
        <a:graphic>
          <a:graphicData uri="http://schemas.openxmlformats.org/drawingml/2006/table">
            <a:tbl>
              <a:tblPr firstRow="1" bandRow="1">
                <a:tableStyleId>{7E9639D4-E3E2-4D34-9284-5A2195B3D0D7}</a:tableStyleId>
              </a:tblPr>
              <a:tblGrid>
                <a:gridCol w="2819400"/>
                <a:gridCol w="6002482"/>
              </a:tblGrid>
              <a:tr h="370840">
                <a:tc>
                  <a:txBody>
                    <a:bodyPr/>
                    <a:lstStyle/>
                    <a:p>
                      <a:r>
                        <a:rPr kumimoji="0" lang="en-IN" b="1" kern="1200" dirty="0" smtClean="0">
                          <a:solidFill>
                            <a:schemeClr val="bg1"/>
                          </a:solidFill>
                          <a:latin typeface="Calibri" panose="020F0502020204030204" pitchFamily="34" charset="0"/>
                          <a:ea typeface="+mn-ea"/>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toUpperCase</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kern="1200" dirty="0" smtClean="0">
                          <a:solidFill>
                            <a:schemeClr val="tx1"/>
                          </a:solidFill>
                          <a:latin typeface="Calibri" panose="020F0502020204030204" pitchFamily="34" charset="0"/>
                          <a:ea typeface="+mn-ea"/>
                          <a:cs typeface="Calibri" panose="020F0502020204030204" pitchFamily="34" charset="0"/>
                        </a:rPr>
                        <a:t>The </a:t>
                      </a:r>
                      <a:r>
                        <a:rPr kumimoji="0" lang="en-IN" sz="1800" kern="1200" dirty="0" smtClean="0">
                          <a:solidFill>
                            <a:srgbClr val="0070C0"/>
                          </a:solidFill>
                          <a:latin typeface="Calibri" panose="020F0502020204030204" pitchFamily="34" charset="0"/>
                          <a:ea typeface="+mn-ea"/>
                          <a:cs typeface="Calibri" panose="020F0502020204030204" pitchFamily="34" charset="0"/>
                        </a:rPr>
                        <a:t>toUpperCase()</a:t>
                      </a:r>
                      <a:r>
                        <a:rPr kumimoji="0" lang="en-IN" sz="1800" kern="1200" dirty="0" smtClean="0">
                          <a:solidFill>
                            <a:schemeClr val="tx1"/>
                          </a:solidFill>
                          <a:latin typeface="Calibri" panose="020F0502020204030204" pitchFamily="34" charset="0"/>
                          <a:ea typeface="+mn-ea"/>
                          <a:cs typeface="Calibri" panose="020F0502020204030204" pitchFamily="34" charset="0"/>
                        </a:rPr>
                        <a:t> method returns the calling string value converted to upper case.</a:t>
                      </a:r>
                      <a:endParaRPr kumimoji="0" lang="en-IN" sz="1800" kern="1200" dirty="0">
                        <a:solidFill>
                          <a:schemeClr val="tx1"/>
                        </a:solidFill>
                        <a:latin typeface="Calibri" panose="020F0502020204030204" pitchFamily="34" charset="0"/>
                        <a:ea typeface="+mn-ea"/>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toLowerCase</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kern="1200" dirty="0" smtClean="0">
                          <a:solidFill>
                            <a:schemeClr val="tx1"/>
                          </a:solidFill>
                          <a:latin typeface="Calibri" panose="020F0502020204030204" pitchFamily="34" charset="0"/>
                          <a:ea typeface="+mn-ea"/>
                          <a:cs typeface="Calibri" panose="020F0502020204030204" pitchFamily="34" charset="0"/>
                        </a:rPr>
                        <a:t>The </a:t>
                      </a:r>
                      <a:r>
                        <a:rPr kumimoji="0" lang="en-IN" sz="1800" kern="1200" dirty="0" smtClean="0">
                          <a:solidFill>
                            <a:srgbClr val="0070C0"/>
                          </a:solidFill>
                          <a:latin typeface="Calibri" panose="020F0502020204030204" pitchFamily="34" charset="0"/>
                          <a:ea typeface="+mn-ea"/>
                          <a:cs typeface="Calibri" panose="020F0502020204030204" pitchFamily="34" charset="0"/>
                        </a:rPr>
                        <a:t>toLowerCase() </a:t>
                      </a:r>
                      <a:r>
                        <a:rPr kumimoji="0" lang="en-IN" sz="1800" kern="1200" dirty="0" smtClean="0">
                          <a:solidFill>
                            <a:schemeClr val="tx1"/>
                          </a:solidFill>
                          <a:latin typeface="Calibri" panose="020F0502020204030204" pitchFamily="34" charset="0"/>
                          <a:ea typeface="+mn-ea"/>
                          <a:cs typeface="Calibri" panose="020F0502020204030204" pitchFamily="34" charset="0"/>
                        </a:rPr>
                        <a:t>method returns the calling string value converted to lower case.</a:t>
                      </a:r>
                    </a:p>
                  </a:txBody>
                  <a:tcPr marL="76200" marR="76200" marT="57150" marB="57150" anchor="ct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substr</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start</a:t>
                      </a:r>
                      <a:r>
                        <a:rPr kumimoji="0" lang="en-IN" sz="1800" kern="1200" dirty="0" smtClean="0">
                          <a:solidFill>
                            <a:srgbClr val="0070C0"/>
                          </a:solidFill>
                          <a:latin typeface="Calibri" panose="020F0502020204030204" pitchFamily="34" charset="0"/>
                          <a:ea typeface="+mn-ea"/>
                          <a:cs typeface="Calibri" panose="020F0502020204030204" pitchFamily="34" charset="0"/>
                        </a:rPr>
                        <a:t>, </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length</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kern="1200" dirty="0" smtClean="0">
                          <a:solidFill>
                            <a:schemeClr val="tx1"/>
                          </a:solidFill>
                          <a:latin typeface="Calibri" panose="020F0502020204030204" pitchFamily="34" charset="0"/>
                          <a:ea typeface="+mn-ea"/>
                          <a:cs typeface="Calibri" panose="020F0502020204030204" pitchFamily="34" charset="0"/>
                        </a:rPr>
                        <a:t>The </a:t>
                      </a:r>
                      <a:r>
                        <a:rPr kumimoji="0" lang="en-IN" sz="1800" kern="1200" dirty="0" smtClean="0">
                          <a:solidFill>
                            <a:srgbClr val="0070C0"/>
                          </a:solidFill>
                          <a:latin typeface="Calibri" panose="020F0502020204030204" pitchFamily="34" charset="0"/>
                          <a:ea typeface="+mn-ea"/>
                          <a:cs typeface="Calibri" panose="020F0502020204030204" pitchFamily="34" charset="0"/>
                        </a:rPr>
                        <a:t>substr() </a:t>
                      </a:r>
                      <a:r>
                        <a:rPr kumimoji="0" lang="en-IN" sz="1800" kern="1200" dirty="0" smtClean="0">
                          <a:solidFill>
                            <a:schemeClr val="tx1"/>
                          </a:solidFill>
                          <a:latin typeface="Calibri" panose="020F0502020204030204" pitchFamily="34" charset="0"/>
                          <a:ea typeface="+mn-ea"/>
                          <a:cs typeface="Calibri" panose="020F0502020204030204" pitchFamily="34" charset="0"/>
                        </a:rPr>
                        <a:t>method returns the characters in a string beginning at the specified location through the specified number of characters.</a:t>
                      </a:r>
                    </a:p>
                  </a:txBody>
                  <a:tcPr marL="76200" marR="76200" marT="57150" marB="57150" anchor="ct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toString</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kern="1200" dirty="0" smtClean="0">
                          <a:solidFill>
                            <a:schemeClr val="tx1"/>
                          </a:solidFill>
                          <a:latin typeface="Calibri" panose="020F0502020204030204" pitchFamily="34" charset="0"/>
                          <a:ea typeface="+mn-ea"/>
                          <a:cs typeface="Calibri" panose="020F0502020204030204" pitchFamily="34" charset="0"/>
                        </a:rPr>
                        <a:t>The </a:t>
                      </a:r>
                      <a:r>
                        <a:rPr kumimoji="0" lang="en-IN" sz="1800" kern="1200" dirty="0" smtClean="0">
                          <a:solidFill>
                            <a:srgbClr val="0070C0"/>
                          </a:solidFill>
                          <a:latin typeface="Calibri" panose="020F0502020204030204" pitchFamily="34" charset="0"/>
                          <a:ea typeface="+mn-ea"/>
                          <a:cs typeface="Calibri" panose="020F0502020204030204" pitchFamily="34" charset="0"/>
                        </a:rPr>
                        <a:t>toString() </a:t>
                      </a:r>
                      <a:r>
                        <a:rPr kumimoji="0" lang="en-IN" sz="1800" kern="1200" dirty="0" smtClean="0">
                          <a:solidFill>
                            <a:schemeClr val="tx1"/>
                          </a:solidFill>
                          <a:latin typeface="Calibri" panose="020F0502020204030204" pitchFamily="34" charset="0"/>
                          <a:ea typeface="+mn-ea"/>
                          <a:cs typeface="Calibri" panose="020F0502020204030204" pitchFamily="34" charset="0"/>
                        </a:rPr>
                        <a:t>method returns a string representing the specified object.</a:t>
                      </a:r>
                    </a:p>
                  </a:txBody>
                  <a:tcPr marL="76200" marR="76200" marT="57150" marB="57150" anchor="ctr"/>
                </a:tc>
              </a:tr>
            </a:tbl>
          </a:graphicData>
        </a:graphic>
      </p:graphicFrame>
      <p:sp>
        <p:nvSpPr>
          <p:cNvPr id="4" name="Rectangle 3"/>
          <p:cNvSpPr/>
          <p:nvPr/>
        </p:nvSpPr>
        <p:spPr>
          <a:xfrm>
            <a:off x="2286000" y="3013502"/>
            <a:ext cx="4572000" cy="461665"/>
          </a:xfrm>
          <a:prstGeom prst="rect">
            <a:avLst/>
          </a:prstGeom>
        </p:spPr>
        <p:txBody>
          <a:bodyPr>
            <a:spAutoFit/>
          </a:bodyPr>
          <a:lstStyle/>
          <a:p>
            <a:endParaRPr lang="en-IN" dirty="0"/>
          </a:p>
        </p:txBody>
      </p:sp>
    </p:spTree>
    <p:extLst>
      <p:ext uri="{BB962C8B-B14F-4D97-AF65-F5344CB8AC3E}">
        <p14:creationId xmlns:p14="http://schemas.microsoft.com/office/powerpoint/2010/main" val="3799038071"/>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String</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2522142033"/>
              </p:ext>
            </p:extLst>
          </p:nvPr>
        </p:nvGraphicFramePr>
        <p:xfrm>
          <a:off x="152400" y="1031240"/>
          <a:ext cx="8821882" cy="1993900"/>
        </p:xfrm>
        <a:graphic>
          <a:graphicData uri="http://schemas.openxmlformats.org/drawingml/2006/table">
            <a:tbl>
              <a:tblPr firstRow="1" bandRow="1">
                <a:tableStyleId>{7E9639D4-E3E2-4D34-9284-5A2195B3D0D7}</a:tableStyleId>
              </a:tblPr>
              <a:tblGrid>
                <a:gridCol w="2590800"/>
                <a:gridCol w="6231082"/>
              </a:tblGrid>
              <a:tr h="370840">
                <a:tc>
                  <a:txBody>
                    <a:bodyPr/>
                    <a:lstStyle/>
                    <a:p>
                      <a:r>
                        <a:rPr kumimoji="0" lang="en-IN" b="1" kern="1200" dirty="0" smtClean="0">
                          <a:solidFill>
                            <a:schemeClr val="bg1"/>
                          </a:solidFill>
                          <a:latin typeface="Calibri" panose="020F0502020204030204" pitchFamily="34" charset="0"/>
                          <a:ea typeface="+mn-ea"/>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replace</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err="1" smtClean="0">
                          <a:solidFill>
                            <a:schemeClr val="bg2">
                              <a:lumMod val="75000"/>
                            </a:schemeClr>
                          </a:solidFill>
                          <a:latin typeface="Calibri" panose="020F0502020204030204" pitchFamily="34" charset="0"/>
                          <a:ea typeface="+mn-ea"/>
                          <a:cs typeface="Calibri" panose="020F0502020204030204" pitchFamily="34" charset="0"/>
                        </a:rPr>
                        <a:t>regexp|substr</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 </a:t>
                      </a:r>
                      <a:r>
                        <a:rPr kumimoji="0" lang="en-IN" sz="1800" kern="1200" dirty="0" err="1" smtClean="0">
                          <a:solidFill>
                            <a:schemeClr val="bg2">
                              <a:lumMod val="75000"/>
                            </a:schemeClr>
                          </a:solidFill>
                          <a:latin typeface="Calibri" panose="020F0502020204030204" pitchFamily="34" charset="0"/>
                          <a:ea typeface="+mn-ea"/>
                          <a:cs typeface="Calibri" panose="020F0502020204030204" pitchFamily="34" charset="0"/>
                        </a:rPr>
                        <a:t>newSubstr|function</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kern="1200" dirty="0" smtClean="0">
                          <a:solidFill>
                            <a:schemeClr val="tx1"/>
                          </a:solidFill>
                          <a:latin typeface="Calibri" panose="020F0502020204030204" pitchFamily="34" charset="0"/>
                          <a:ea typeface="+mn-ea"/>
                          <a:cs typeface="Calibri" panose="020F0502020204030204" pitchFamily="34" charset="0"/>
                        </a:rPr>
                        <a:t>A new string with some or all matches of a pattern replaced by a replacement.</a:t>
                      </a:r>
                    </a:p>
                    <a:p>
                      <a:endParaRPr kumimoji="0" lang="en-IN" sz="1800" kern="1200" dirty="0" smtClean="0">
                        <a:solidFill>
                          <a:schemeClr val="tx1"/>
                        </a:solidFill>
                        <a:latin typeface="Calibri" panose="020F0502020204030204" pitchFamily="34" charset="0"/>
                        <a:ea typeface="+mn-ea"/>
                        <a:cs typeface="Calibri" panose="020F0502020204030204" pitchFamily="34" charset="0"/>
                      </a:endParaRPr>
                    </a:p>
                    <a:p>
                      <a:r>
                        <a:rPr lang="en-IN" dirty="0" smtClean="0">
                          <a:solidFill>
                            <a:srgbClr val="000000"/>
                          </a:solidFill>
                          <a:latin typeface="Consolas" panose="020B0609020204030204" pitchFamily="49" charset="0"/>
                        </a:rPr>
                        <a:t> console.log(</a:t>
                      </a:r>
                      <a:r>
                        <a:rPr lang="en-IN" dirty="0" smtClean="0">
                          <a:solidFill>
                            <a:srgbClr val="A31515"/>
                          </a:solidFill>
                          <a:latin typeface="Consolas" panose="020B0609020204030204" pitchFamily="49" charset="0"/>
                        </a:rPr>
                        <a:t>"Hello World"</a:t>
                      </a:r>
                      <a:r>
                        <a:rPr lang="en-IN" dirty="0" smtClean="0">
                          <a:solidFill>
                            <a:srgbClr val="000000"/>
                          </a:solidFill>
                          <a:latin typeface="Consolas" panose="020B0609020204030204" pitchFamily="49" charset="0"/>
                        </a:rPr>
                        <a:t>.replace(</a:t>
                      </a:r>
                      <a:r>
                        <a:rPr lang="en-IN" dirty="0" smtClean="0">
                          <a:solidFill>
                            <a:srgbClr val="A31515"/>
                          </a:solidFill>
                          <a:latin typeface="Consolas" panose="020B0609020204030204" pitchFamily="49" charset="0"/>
                        </a:rPr>
                        <a:t>"o"</a:t>
                      </a:r>
                      <a:r>
                        <a:rPr lang="en-IN" dirty="0" smtClean="0">
                          <a:solidFill>
                            <a:srgbClr val="000000"/>
                          </a:solidFill>
                          <a:latin typeface="Consolas" panose="020B0609020204030204" pitchFamily="49" charset="0"/>
                        </a:rPr>
                        <a:t>, </a:t>
                      </a:r>
                      <a:r>
                        <a:rPr lang="en-IN" dirty="0" smtClean="0">
                          <a:solidFill>
                            <a:srgbClr val="A31515"/>
                          </a:solidFill>
                          <a:latin typeface="Consolas" panose="020B0609020204030204" pitchFamily="49" charset="0"/>
                        </a:rPr>
                        <a:t>"O"</a:t>
                      </a:r>
                      <a:r>
                        <a:rPr lang="en-IN" dirty="0" smtClean="0">
                          <a:solidFill>
                            <a:srgbClr val="000000"/>
                          </a:solidFill>
                          <a:latin typeface="Consolas" panose="020B0609020204030204" pitchFamily="49" charset="0"/>
                        </a:rPr>
                        <a:t>));</a:t>
                      </a:r>
                    </a:p>
                    <a:p>
                      <a:r>
                        <a:rPr lang="en-IN" dirty="0" smtClean="0">
                          <a:solidFill>
                            <a:srgbClr val="000000"/>
                          </a:solidFill>
                          <a:latin typeface="Consolas" panose="020B0609020204030204" pitchFamily="49" charset="0"/>
                        </a:rPr>
                        <a:t> console.log(</a:t>
                      </a:r>
                      <a:r>
                        <a:rPr lang="en-IN" dirty="0" smtClean="0">
                          <a:solidFill>
                            <a:srgbClr val="A31515"/>
                          </a:solidFill>
                          <a:latin typeface="Consolas" panose="020B0609020204030204" pitchFamily="49" charset="0"/>
                        </a:rPr>
                        <a:t>"Hello World"</a:t>
                      </a:r>
                      <a:r>
                        <a:rPr lang="en-IN" dirty="0" smtClean="0">
                          <a:solidFill>
                            <a:srgbClr val="000000"/>
                          </a:solidFill>
                          <a:latin typeface="Consolas" panose="020B0609020204030204" pitchFamily="49" charset="0"/>
                        </a:rPr>
                        <a:t>.replace(</a:t>
                      </a:r>
                      <a:r>
                        <a:rPr lang="en-IN" dirty="0" smtClean="0">
                          <a:solidFill>
                            <a:srgbClr val="800000"/>
                          </a:solidFill>
                          <a:latin typeface="Consolas" panose="020B0609020204030204" pitchFamily="49" charset="0"/>
                        </a:rPr>
                        <a:t>/o/g</a:t>
                      </a:r>
                      <a:r>
                        <a:rPr lang="en-IN" dirty="0" smtClean="0">
                          <a:solidFill>
                            <a:srgbClr val="000000"/>
                          </a:solidFill>
                          <a:latin typeface="Consolas" panose="020B0609020204030204" pitchFamily="49" charset="0"/>
                        </a:rPr>
                        <a:t>, </a:t>
                      </a:r>
                      <a:r>
                        <a:rPr lang="en-IN" dirty="0" smtClean="0">
                          <a:solidFill>
                            <a:srgbClr val="A31515"/>
                          </a:solidFill>
                          <a:latin typeface="Consolas" panose="020B0609020204030204" pitchFamily="49" charset="0"/>
                        </a:rPr>
                        <a:t>"O"</a:t>
                      </a:r>
                      <a:r>
                        <a:rPr lang="en-IN" dirty="0" smtClean="0">
                          <a:solidFill>
                            <a:srgbClr val="000000"/>
                          </a:solidFill>
                          <a:latin typeface="Consolas" panose="020B0609020204030204" pitchFamily="49" charset="0"/>
                        </a:rPr>
                        <a:t>));</a:t>
                      </a:r>
                      <a:endParaRPr lang="en-IN" dirty="0" smtClean="0"/>
                    </a:p>
                    <a:p>
                      <a:endParaRPr kumimoji="0" lang="en-IN" sz="1800" kern="1200" dirty="0" smtClean="0">
                        <a:solidFill>
                          <a:schemeClr val="tx1"/>
                        </a:solidFill>
                        <a:latin typeface="Calibri" panose="020F0502020204030204" pitchFamily="34" charset="0"/>
                        <a:ea typeface="+mn-ea"/>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3352800"/>
            <a:ext cx="8839200" cy="800219"/>
          </a:xfrm>
          <a:prstGeom prst="rect">
            <a:avLst/>
          </a:prstGeom>
          <a:solidFill>
            <a:srgbClr val="5E5544"/>
          </a:solidFill>
        </p:spPr>
        <p:txBody>
          <a:bodyPr wrap="square">
            <a:spAutoFit/>
          </a:bodyPr>
          <a:lstStyle/>
          <a:p>
            <a:r>
              <a:rPr lang="en-IN" sz="2300" i="1" dirty="0">
                <a:solidFill>
                  <a:schemeClr val="accent4">
                    <a:lumMod val="60000"/>
                    <a:lumOff val="40000"/>
                  </a:schemeClr>
                </a:solidFill>
                <a:latin typeface="Arial" panose="020B0604020202020204" pitchFamily="34" charset="0"/>
                <a:cs typeface="Arial" panose="020B0604020202020204" pitchFamily="34" charset="0"/>
              </a:rPr>
              <a:t>Note: Only the first occurrence will be replaced. To perform a global search and replace, include the g switch in the expression.</a:t>
            </a:r>
          </a:p>
        </p:txBody>
      </p:sp>
      <p:sp>
        <p:nvSpPr>
          <p:cNvPr id="4" name="Rectangle 3"/>
          <p:cNvSpPr/>
          <p:nvPr/>
        </p:nvSpPr>
        <p:spPr>
          <a:xfrm>
            <a:off x="152400" y="4343400"/>
            <a:ext cx="8839200"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set</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12</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23</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34</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65</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45</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75</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26</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45</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x</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set</a:t>
            </a:r>
            <a:r>
              <a:rPr lang="en-IN" sz="1800" dirty="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0</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toString</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replace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 "</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 "</a:t>
            </a:r>
            <a:r>
              <a:rPr lang="en-IN" sz="1800" dirty="0">
                <a:solidFill>
                  <a:srgbClr val="D4D4D4"/>
                </a:solidFill>
                <a:latin typeface="Consolas" panose="020B0609020204030204" pitchFamily="49" charset="0"/>
              </a:rPr>
              <a:t> + </a:t>
            </a:r>
          </a:p>
          <a:p>
            <a:r>
              <a:rPr lang="en-IN" sz="1800" dirty="0" smtClean="0">
                <a:solidFill>
                  <a:srgbClr val="9CDCFE"/>
                </a:solidFill>
                <a:latin typeface="Consolas" panose="020B0609020204030204" pitchFamily="49" charset="0"/>
              </a:rPr>
              <a:t>  set</a:t>
            </a:r>
            <a:r>
              <a:rPr lang="en-IN" sz="1800" dirty="0" smtClean="0">
                <a:solidFill>
                  <a:srgbClr val="D4D4D4"/>
                </a:solidFill>
                <a:latin typeface="Consolas" panose="020B0609020204030204" pitchFamily="49" charset="0"/>
              </a:rPr>
              <a:t>[</a:t>
            </a:r>
            <a:r>
              <a:rPr lang="en-IN" sz="1800" dirty="0" smtClean="0">
                <a:solidFill>
                  <a:srgbClr val="B5CEA8"/>
                </a:solidFill>
                <a:latin typeface="Consolas" panose="020B0609020204030204" pitchFamily="49" charset="0"/>
              </a:rPr>
              <a:t>3</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toString</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replace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 "</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2124382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dirty="0">
                <a:latin typeface="Arial" pitchFamily="34" charset="0"/>
                <a:cs typeface="Arial" pitchFamily="34" charset="0"/>
              </a:rPr>
              <a:t>Places to put JavaScript code</a:t>
            </a:r>
          </a:p>
        </p:txBody>
      </p:sp>
      <p:sp>
        <p:nvSpPr>
          <p:cNvPr id="7" name="Rectangle 6"/>
          <p:cNvSpPr/>
          <p:nvPr/>
        </p:nvSpPr>
        <p:spPr>
          <a:xfrm>
            <a:off x="152400" y="1245275"/>
            <a:ext cx="8839200" cy="2031325"/>
          </a:xfrm>
          <a:prstGeom prst="rect">
            <a:avLst/>
          </a:prstGeom>
          <a:solidFill>
            <a:srgbClr val="2C2C2C"/>
          </a:solidFill>
        </p:spPr>
        <p:txBody>
          <a:bodyPr wrap="square">
            <a:spAutoFit/>
          </a:bodyPr>
          <a:lstStyle/>
          <a:p>
            <a:pPr marL="457200" indent="-457200">
              <a:lnSpc>
                <a:spcPct val="150000"/>
              </a:lnSpc>
              <a:buFont typeface="Arial" panose="020B0604020202020204" pitchFamily="34" charset="0"/>
              <a:buChar char="•"/>
            </a:pPr>
            <a:r>
              <a:rPr lang="en-US" sz="2000" dirty="0">
                <a:solidFill>
                  <a:srgbClr val="BBF74F"/>
                </a:solidFill>
                <a:latin typeface="Arial" panose="020B0604020202020204" pitchFamily="34" charset="0"/>
                <a:cs typeface="Arial" panose="020B0604020202020204" pitchFamily="34" charset="0"/>
              </a:rPr>
              <a:t>Between the </a:t>
            </a:r>
            <a:r>
              <a:rPr lang="en-US" sz="2800" b="1" dirty="0">
                <a:solidFill>
                  <a:srgbClr val="BBF74F"/>
                </a:solidFill>
                <a:latin typeface="Arial" panose="020B0604020202020204" pitchFamily="34" charset="0"/>
                <a:cs typeface="Arial" panose="020B0604020202020204" pitchFamily="34" charset="0"/>
              </a:rPr>
              <a:t>head</a:t>
            </a:r>
            <a:r>
              <a:rPr lang="en-US" sz="2000" b="1" dirty="0">
                <a:solidFill>
                  <a:srgbClr val="BBF74F"/>
                </a:solidFill>
                <a:latin typeface="Arial" panose="020B0604020202020204" pitchFamily="34" charset="0"/>
                <a:cs typeface="Arial" panose="020B0604020202020204" pitchFamily="34" charset="0"/>
              </a:rPr>
              <a:t> </a:t>
            </a:r>
            <a:r>
              <a:rPr lang="en-US" sz="2800" b="1" dirty="0">
                <a:solidFill>
                  <a:srgbClr val="BBF74F"/>
                </a:solidFill>
                <a:latin typeface="Arial" panose="020B0604020202020204" pitchFamily="34" charset="0"/>
                <a:cs typeface="Arial" panose="020B0604020202020204" pitchFamily="34" charset="0"/>
              </a:rPr>
              <a:t>tag</a:t>
            </a:r>
            <a:r>
              <a:rPr lang="en-US" sz="2000" b="1" dirty="0">
                <a:solidFill>
                  <a:srgbClr val="BBF74F"/>
                </a:solidFill>
                <a:latin typeface="Arial" panose="020B0604020202020204" pitchFamily="34" charset="0"/>
                <a:cs typeface="Arial" panose="020B0604020202020204" pitchFamily="34" charset="0"/>
              </a:rPr>
              <a:t> </a:t>
            </a:r>
            <a:r>
              <a:rPr lang="en-US" sz="2000" dirty="0">
                <a:solidFill>
                  <a:srgbClr val="BBF74F"/>
                </a:solidFill>
                <a:latin typeface="Arial" panose="020B0604020202020204" pitchFamily="34" charset="0"/>
                <a:cs typeface="Arial" panose="020B0604020202020204" pitchFamily="34" charset="0"/>
              </a:rPr>
              <a:t>of html</a:t>
            </a:r>
          </a:p>
          <a:p>
            <a:pPr marL="457200" indent="-457200">
              <a:lnSpc>
                <a:spcPct val="150000"/>
              </a:lnSpc>
              <a:buFont typeface="Arial" panose="020B0604020202020204" pitchFamily="34" charset="0"/>
              <a:buChar char="•"/>
            </a:pPr>
            <a:r>
              <a:rPr lang="en-US" sz="2000" dirty="0" smtClean="0">
                <a:solidFill>
                  <a:srgbClr val="BBF74F"/>
                </a:solidFill>
                <a:latin typeface="Arial" panose="020B0604020202020204" pitchFamily="34" charset="0"/>
                <a:cs typeface="Arial" panose="020B0604020202020204" pitchFamily="34" charset="0"/>
              </a:rPr>
              <a:t>Between </a:t>
            </a:r>
            <a:r>
              <a:rPr lang="en-US" sz="2000" dirty="0">
                <a:solidFill>
                  <a:srgbClr val="BBF74F"/>
                </a:solidFill>
                <a:latin typeface="Arial" panose="020B0604020202020204" pitchFamily="34" charset="0"/>
                <a:cs typeface="Arial" panose="020B0604020202020204" pitchFamily="34" charset="0"/>
              </a:rPr>
              <a:t>the </a:t>
            </a:r>
            <a:r>
              <a:rPr lang="en-US" sz="2800" b="1" dirty="0">
                <a:solidFill>
                  <a:srgbClr val="BBF74F"/>
                </a:solidFill>
                <a:latin typeface="Arial" panose="020B0604020202020204" pitchFamily="34" charset="0"/>
                <a:cs typeface="Arial" panose="020B0604020202020204" pitchFamily="34" charset="0"/>
              </a:rPr>
              <a:t>body tag </a:t>
            </a:r>
            <a:r>
              <a:rPr lang="en-US" sz="2000" dirty="0">
                <a:solidFill>
                  <a:srgbClr val="BBF74F"/>
                </a:solidFill>
                <a:latin typeface="Arial" panose="020B0604020202020204" pitchFamily="34" charset="0"/>
                <a:cs typeface="Arial" panose="020B0604020202020204" pitchFamily="34" charset="0"/>
              </a:rPr>
              <a:t>of html</a:t>
            </a:r>
          </a:p>
          <a:p>
            <a:pPr marL="457200" indent="-457200">
              <a:lnSpc>
                <a:spcPct val="150000"/>
              </a:lnSpc>
              <a:buFont typeface="Arial" panose="020B0604020202020204" pitchFamily="34" charset="0"/>
              <a:buChar char="•"/>
            </a:pPr>
            <a:r>
              <a:rPr lang="en-US" sz="2000" dirty="0" smtClean="0">
                <a:solidFill>
                  <a:srgbClr val="BBF74F"/>
                </a:solidFill>
                <a:latin typeface="Arial" panose="020B0604020202020204" pitchFamily="34" charset="0"/>
                <a:cs typeface="Arial" panose="020B0604020202020204" pitchFamily="34" charset="0"/>
              </a:rPr>
              <a:t>In </a:t>
            </a:r>
            <a:r>
              <a:rPr lang="en-US" sz="2800" b="1" dirty="0">
                <a:solidFill>
                  <a:srgbClr val="BBF74F"/>
                </a:solidFill>
                <a:latin typeface="Arial" panose="020B0604020202020204" pitchFamily="34" charset="0"/>
                <a:cs typeface="Arial" panose="020B0604020202020204" pitchFamily="34" charset="0"/>
              </a:rPr>
              <a:t>.js file </a:t>
            </a:r>
            <a:r>
              <a:rPr lang="en-US" sz="2000" dirty="0">
                <a:solidFill>
                  <a:srgbClr val="BBF74F"/>
                </a:solidFill>
                <a:latin typeface="Arial" panose="020B0604020202020204" pitchFamily="34" charset="0"/>
                <a:cs typeface="Arial" panose="020B0604020202020204" pitchFamily="34" charset="0"/>
              </a:rPr>
              <a:t>(external </a:t>
            </a:r>
            <a:r>
              <a:rPr lang="en-US" sz="2000" dirty="0" smtClean="0">
                <a:solidFill>
                  <a:srgbClr val="BBF74F"/>
                </a:solidFill>
                <a:latin typeface="Arial" panose="020B0604020202020204" pitchFamily="34" charset="0"/>
                <a:cs typeface="Arial" panose="020B0604020202020204" pitchFamily="34" charset="0"/>
              </a:rPr>
              <a:t>JavaScript)</a:t>
            </a:r>
          </a:p>
        </p:txBody>
      </p:sp>
      <p:cxnSp>
        <p:nvCxnSpPr>
          <p:cNvPr id="6" name="Straight Connector 5"/>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54000" y="5638743"/>
            <a:ext cx="8432800" cy="400110"/>
          </a:xfrm>
          <a:prstGeom prst="rect">
            <a:avLst/>
          </a:prstGeom>
        </p:spPr>
        <p:txBody>
          <a:bodyPr wrap="square">
            <a:spAutoFit/>
          </a:bodyPr>
          <a:lstStyle/>
          <a:p>
            <a:r>
              <a:rPr lang="en-IN" sz="2000" b="1" dirty="0">
                <a:solidFill>
                  <a:srgbClr val="E9DE49"/>
                </a:solidFill>
                <a:latin typeface="Verdana" panose="020B0604030504040204" pitchFamily="34" charset="0"/>
              </a:rPr>
              <a:t>Note:</a:t>
            </a:r>
            <a:r>
              <a:rPr lang="en-IN" sz="2000" dirty="0">
                <a:solidFill>
                  <a:srgbClr val="E9DE49"/>
                </a:solidFill>
                <a:latin typeface="Verdana" panose="020B0604030504040204" pitchFamily="34" charset="0"/>
              </a:rPr>
              <a:t> The external script file cannot contain the &lt;script&gt; tag.</a:t>
            </a:r>
            <a:endParaRPr lang="en-IN" sz="2000" dirty="0">
              <a:solidFill>
                <a:srgbClr val="E9DE49"/>
              </a:solidFill>
            </a:endParaRPr>
          </a:p>
        </p:txBody>
      </p:sp>
      <p:sp>
        <p:nvSpPr>
          <p:cNvPr id="5" name="Rectangle 4"/>
          <p:cNvSpPr/>
          <p:nvPr/>
        </p:nvSpPr>
        <p:spPr>
          <a:xfrm>
            <a:off x="152400" y="3474184"/>
            <a:ext cx="8839200" cy="1785104"/>
          </a:xfrm>
          <a:prstGeom prst="rect">
            <a:avLst/>
          </a:prstGeom>
        </p:spPr>
        <p:txBody>
          <a:bodyPr wrap="square">
            <a:spAutoFit/>
          </a:bodyPr>
          <a:lstStyle/>
          <a:p>
            <a:r>
              <a:rPr lang="fr-FR" sz="2200" dirty="0">
                <a:solidFill>
                  <a:srgbClr val="808080"/>
                </a:solidFill>
                <a:latin typeface="Consolas" panose="020B0609020204030204" pitchFamily="49" charset="0"/>
              </a:rPr>
              <a:t>&lt;</a:t>
            </a:r>
            <a:r>
              <a:rPr lang="fr-FR" sz="2200" dirty="0">
                <a:solidFill>
                  <a:srgbClr val="569CD6"/>
                </a:solidFill>
                <a:latin typeface="Consolas" panose="020B0609020204030204" pitchFamily="49" charset="0"/>
              </a:rPr>
              <a:t>script</a:t>
            </a:r>
            <a:r>
              <a:rPr lang="fr-FR" sz="2200" dirty="0">
                <a:solidFill>
                  <a:srgbClr val="808080"/>
                </a:solidFill>
                <a:latin typeface="Consolas" panose="020B0609020204030204" pitchFamily="49" charset="0"/>
              </a:rPr>
              <a:t>&gt;</a:t>
            </a:r>
            <a:r>
              <a:rPr lang="fr-FR" sz="2200" dirty="0">
                <a:solidFill>
                  <a:srgbClr val="D4D4D4"/>
                </a:solidFill>
                <a:latin typeface="Consolas" panose="020B0609020204030204" pitchFamily="49" charset="0"/>
              </a:rPr>
              <a:t> </a:t>
            </a:r>
            <a:r>
              <a:rPr lang="fr-FR" sz="2200" dirty="0">
                <a:solidFill>
                  <a:srgbClr val="9CDCFE"/>
                </a:solidFill>
                <a:latin typeface="Consolas" panose="020B0609020204030204" pitchFamily="49" charset="0"/>
              </a:rPr>
              <a:t>Code</a:t>
            </a:r>
            <a:r>
              <a:rPr lang="fr-FR" sz="2200" dirty="0">
                <a:solidFill>
                  <a:srgbClr val="D4D4D4"/>
                </a:solidFill>
                <a:latin typeface="Consolas" panose="020B0609020204030204" pitchFamily="49" charset="0"/>
              </a:rPr>
              <a:t> </a:t>
            </a:r>
            <a:r>
              <a:rPr lang="fr-FR" sz="2200" dirty="0">
                <a:solidFill>
                  <a:srgbClr val="808080"/>
                </a:solidFill>
                <a:latin typeface="Consolas" panose="020B0609020204030204" pitchFamily="49" charset="0"/>
              </a:rPr>
              <a:t>&lt;/</a:t>
            </a:r>
            <a:r>
              <a:rPr lang="fr-FR" sz="2200" dirty="0">
                <a:solidFill>
                  <a:srgbClr val="569CD6"/>
                </a:solidFill>
                <a:latin typeface="Consolas" panose="020B0609020204030204" pitchFamily="49" charset="0"/>
              </a:rPr>
              <a:t>script</a:t>
            </a:r>
            <a:r>
              <a:rPr lang="fr-FR" sz="2200" dirty="0">
                <a:solidFill>
                  <a:srgbClr val="808080"/>
                </a:solidFill>
                <a:latin typeface="Consolas" panose="020B0609020204030204" pitchFamily="49" charset="0"/>
              </a:rPr>
              <a:t>&gt;</a:t>
            </a:r>
            <a:endParaRPr lang="fr-FR" sz="2200" dirty="0">
              <a:solidFill>
                <a:srgbClr val="D4D4D4"/>
              </a:solidFill>
              <a:latin typeface="Consolas" panose="020B0609020204030204" pitchFamily="49" charset="0"/>
            </a:endParaRPr>
          </a:p>
          <a:p>
            <a:r>
              <a:rPr lang="fr-FR" sz="2200" dirty="0">
                <a:solidFill>
                  <a:srgbClr val="D4D4D4"/>
                </a:solidFill>
                <a:latin typeface="Consolas" panose="020B0609020204030204" pitchFamily="49" charset="0"/>
              </a:rPr>
              <a:t/>
            </a:r>
            <a:br>
              <a:rPr lang="fr-FR" sz="2200" dirty="0">
                <a:solidFill>
                  <a:srgbClr val="D4D4D4"/>
                </a:solidFill>
                <a:latin typeface="Consolas" panose="020B0609020204030204" pitchFamily="49" charset="0"/>
              </a:rPr>
            </a:br>
            <a:r>
              <a:rPr lang="fr-FR" sz="2200" dirty="0">
                <a:solidFill>
                  <a:srgbClr val="808080"/>
                </a:solidFill>
                <a:latin typeface="Consolas" panose="020B0609020204030204" pitchFamily="49" charset="0"/>
              </a:rPr>
              <a:t>&lt;</a:t>
            </a:r>
            <a:r>
              <a:rPr lang="fr-FR" sz="2200" dirty="0">
                <a:solidFill>
                  <a:srgbClr val="569CD6"/>
                </a:solidFill>
                <a:latin typeface="Consolas" panose="020B0609020204030204" pitchFamily="49" charset="0"/>
              </a:rPr>
              <a:t>script</a:t>
            </a:r>
            <a:r>
              <a:rPr lang="fr-FR" sz="2200" dirty="0">
                <a:solidFill>
                  <a:srgbClr val="D4D4D4"/>
                </a:solidFill>
                <a:latin typeface="Consolas" panose="020B0609020204030204" pitchFamily="49" charset="0"/>
              </a:rPr>
              <a:t> </a:t>
            </a:r>
            <a:r>
              <a:rPr lang="fr-FR" sz="2200" dirty="0">
                <a:solidFill>
                  <a:srgbClr val="9CDCFE"/>
                </a:solidFill>
                <a:latin typeface="Consolas" panose="020B0609020204030204" pitchFamily="49" charset="0"/>
              </a:rPr>
              <a:t>type</a:t>
            </a:r>
            <a:r>
              <a:rPr lang="fr-FR" sz="2200" dirty="0">
                <a:solidFill>
                  <a:srgbClr val="D4D4D4"/>
                </a:solidFill>
                <a:latin typeface="Consolas" panose="020B0609020204030204" pitchFamily="49" charset="0"/>
              </a:rPr>
              <a:t>=</a:t>
            </a:r>
            <a:r>
              <a:rPr lang="fr-FR" sz="2200" dirty="0">
                <a:solidFill>
                  <a:srgbClr val="CE9178"/>
                </a:solidFill>
                <a:latin typeface="Consolas" panose="020B0609020204030204" pitchFamily="49" charset="0"/>
              </a:rPr>
              <a:t>"text/javascript"</a:t>
            </a:r>
            <a:r>
              <a:rPr lang="fr-FR" sz="2200" dirty="0">
                <a:solidFill>
                  <a:srgbClr val="808080"/>
                </a:solidFill>
                <a:latin typeface="Consolas" panose="020B0609020204030204" pitchFamily="49" charset="0"/>
              </a:rPr>
              <a:t>&gt;</a:t>
            </a:r>
            <a:r>
              <a:rPr lang="fr-FR" sz="2200" dirty="0">
                <a:solidFill>
                  <a:srgbClr val="D4D4D4"/>
                </a:solidFill>
                <a:latin typeface="Consolas" panose="020B0609020204030204" pitchFamily="49" charset="0"/>
              </a:rPr>
              <a:t> </a:t>
            </a:r>
            <a:r>
              <a:rPr lang="fr-FR" sz="2200" dirty="0">
                <a:solidFill>
                  <a:srgbClr val="9CDCFE"/>
                </a:solidFill>
                <a:latin typeface="Consolas" panose="020B0609020204030204" pitchFamily="49" charset="0"/>
              </a:rPr>
              <a:t>Code</a:t>
            </a:r>
            <a:r>
              <a:rPr lang="fr-FR" sz="2200" dirty="0">
                <a:solidFill>
                  <a:srgbClr val="D4D4D4"/>
                </a:solidFill>
                <a:latin typeface="Consolas" panose="020B0609020204030204" pitchFamily="49" charset="0"/>
              </a:rPr>
              <a:t> </a:t>
            </a:r>
            <a:r>
              <a:rPr lang="fr-FR" sz="2200" dirty="0">
                <a:solidFill>
                  <a:srgbClr val="808080"/>
                </a:solidFill>
                <a:latin typeface="Consolas" panose="020B0609020204030204" pitchFamily="49" charset="0"/>
              </a:rPr>
              <a:t>&lt;/</a:t>
            </a:r>
            <a:r>
              <a:rPr lang="fr-FR" sz="2200" dirty="0">
                <a:solidFill>
                  <a:srgbClr val="569CD6"/>
                </a:solidFill>
                <a:latin typeface="Consolas" panose="020B0609020204030204" pitchFamily="49" charset="0"/>
              </a:rPr>
              <a:t>script</a:t>
            </a:r>
            <a:r>
              <a:rPr lang="fr-FR" sz="2200" dirty="0">
                <a:solidFill>
                  <a:srgbClr val="808080"/>
                </a:solidFill>
                <a:latin typeface="Consolas" panose="020B0609020204030204" pitchFamily="49" charset="0"/>
              </a:rPr>
              <a:t>&gt;</a:t>
            </a:r>
            <a:endParaRPr lang="fr-FR" sz="2200" dirty="0">
              <a:solidFill>
                <a:srgbClr val="D4D4D4"/>
              </a:solidFill>
              <a:latin typeface="Consolas" panose="020B0609020204030204" pitchFamily="49" charset="0"/>
            </a:endParaRPr>
          </a:p>
          <a:p>
            <a:r>
              <a:rPr lang="fr-FR" sz="2200" dirty="0">
                <a:solidFill>
                  <a:srgbClr val="D4D4D4"/>
                </a:solidFill>
                <a:latin typeface="Consolas" panose="020B0609020204030204" pitchFamily="49" charset="0"/>
              </a:rPr>
              <a:t/>
            </a:r>
            <a:br>
              <a:rPr lang="fr-FR" sz="2200" dirty="0">
                <a:solidFill>
                  <a:srgbClr val="D4D4D4"/>
                </a:solidFill>
                <a:latin typeface="Consolas" panose="020B0609020204030204" pitchFamily="49" charset="0"/>
              </a:rPr>
            </a:br>
            <a:r>
              <a:rPr lang="fr-FR" sz="2200" dirty="0">
                <a:solidFill>
                  <a:srgbClr val="808080"/>
                </a:solidFill>
                <a:latin typeface="Consolas" panose="020B0609020204030204" pitchFamily="49" charset="0"/>
              </a:rPr>
              <a:t>&lt;</a:t>
            </a:r>
            <a:r>
              <a:rPr lang="fr-FR" sz="2200" dirty="0">
                <a:solidFill>
                  <a:srgbClr val="569CD6"/>
                </a:solidFill>
                <a:latin typeface="Consolas" panose="020B0609020204030204" pitchFamily="49" charset="0"/>
              </a:rPr>
              <a:t>script</a:t>
            </a:r>
            <a:r>
              <a:rPr lang="fr-FR" sz="2200" dirty="0">
                <a:solidFill>
                  <a:srgbClr val="D4D4D4"/>
                </a:solidFill>
                <a:latin typeface="Consolas" panose="020B0609020204030204" pitchFamily="49" charset="0"/>
              </a:rPr>
              <a:t> </a:t>
            </a:r>
            <a:r>
              <a:rPr lang="fr-FR" sz="2200" dirty="0">
                <a:solidFill>
                  <a:srgbClr val="9CDCFE"/>
                </a:solidFill>
                <a:latin typeface="Consolas" panose="020B0609020204030204" pitchFamily="49" charset="0"/>
              </a:rPr>
              <a:t>type</a:t>
            </a:r>
            <a:r>
              <a:rPr lang="fr-FR" sz="2200" dirty="0">
                <a:solidFill>
                  <a:srgbClr val="D4D4D4"/>
                </a:solidFill>
                <a:latin typeface="Consolas" panose="020B0609020204030204" pitchFamily="49" charset="0"/>
              </a:rPr>
              <a:t>=</a:t>
            </a:r>
            <a:r>
              <a:rPr lang="fr-FR" sz="2200" dirty="0">
                <a:solidFill>
                  <a:srgbClr val="CE9178"/>
                </a:solidFill>
                <a:latin typeface="Consolas" panose="020B0609020204030204" pitchFamily="49" charset="0"/>
              </a:rPr>
              <a:t>'application/javascript'</a:t>
            </a:r>
            <a:r>
              <a:rPr lang="fr-FR" sz="2200" dirty="0">
                <a:solidFill>
                  <a:srgbClr val="808080"/>
                </a:solidFill>
                <a:latin typeface="Consolas" panose="020B0609020204030204" pitchFamily="49" charset="0"/>
              </a:rPr>
              <a:t>&gt;</a:t>
            </a:r>
            <a:r>
              <a:rPr lang="fr-FR" sz="2200" dirty="0">
                <a:solidFill>
                  <a:srgbClr val="D4D4D4"/>
                </a:solidFill>
                <a:latin typeface="Consolas" panose="020B0609020204030204" pitchFamily="49" charset="0"/>
              </a:rPr>
              <a:t> </a:t>
            </a:r>
            <a:r>
              <a:rPr lang="fr-FR" sz="2200" dirty="0">
                <a:solidFill>
                  <a:srgbClr val="9CDCFE"/>
                </a:solidFill>
                <a:latin typeface="Consolas" panose="020B0609020204030204" pitchFamily="49" charset="0"/>
              </a:rPr>
              <a:t>Code</a:t>
            </a:r>
            <a:r>
              <a:rPr lang="fr-FR" sz="2200" dirty="0">
                <a:solidFill>
                  <a:srgbClr val="D4D4D4"/>
                </a:solidFill>
                <a:latin typeface="Consolas" panose="020B0609020204030204" pitchFamily="49" charset="0"/>
              </a:rPr>
              <a:t> </a:t>
            </a:r>
            <a:r>
              <a:rPr lang="fr-FR" sz="2200" dirty="0">
                <a:solidFill>
                  <a:srgbClr val="808080"/>
                </a:solidFill>
                <a:latin typeface="Consolas" panose="020B0609020204030204" pitchFamily="49" charset="0"/>
              </a:rPr>
              <a:t>&lt;/</a:t>
            </a:r>
            <a:r>
              <a:rPr lang="fr-FR" sz="2200" dirty="0">
                <a:solidFill>
                  <a:srgbClr val="569CD6"/>
                </a:solidFill>
                <a:latin typeface="Consolas" panose="020B0609020204030204" pitchFamily="49" charset="0"/>
              </a:rPr>
              <a:t>script</a:t>
            </a:r>
            <a:r>
              <a:rPr lang="fr-FR" sz="2200" dirty="0">
                <a:solidFill>
                  <a:srgbClr val="808080"/>
                </a:solidFill>
                <a:latin typeface="Consolas" panose="020B0609020204030204" pitchFamily="49" charset="0"/>
              </a:rPr>
              <a:t>&gt;</a:t>
            </a:r>
            <a:endParaRPr lang="fr-FR" sz="22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146953768"/>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if condition</a:t>
            </a:r>
            <a:endParaRPr lang="en-US" sz="6000" dirty="0"/>
          </a:p>
        </p:txBody>
      </p:sp>
    </p:spTree>
    <p:extLst>
      <p:ext uri="{BB962C8B-B14F-4D97-AF65-F5344CB8AC3E}">
        <p14:creationId xmlns:p14="http://schemas.microsoft.com/office/powerpoint/2010/main" val="302136261"/>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if...</a:t>
            </a:r>
            <a:r>
              <a:rPr lang="en-IN" sz="3600" i="1" dirty="0" smtClean="0">
                <a:solidFill>
                  <a:srgbClr val="13D9E3"/>
                </a:solidFill>
                <a:latin typeface="Arial" panose="020B0604020202020204" pitchFamily="34" charset="0"/>
                <a:cs typeface="Arial" panose="020B0604020202020204" pitchFamily="34" charset="0"/>
              </a:rPr>
              <a:t>else</a:t>
            </a:r>
            <a:endParaRPr lang="en-US" sz="3600" i="1" dirty="0">
              <a:solidFill>
                <a:srgbClr val="13D9E3"/>
              </a:solidFill>
              <a:latin typeface="Arial" panose="020B0604020202020204" pitchFamily="34" charset="0"/>
              <a:cs typeface="Arial" panose="020B0604020202020204" pitchFamily="34" charset="0"/>
            </a:endParaRPr>
          </a:p>
        </p:txBody>
      </p:sp>
      <p:sp>
        <p:nvSpPr>
          <p:cNvPr id="4" name="Rectangle 3"/>
          <p:cNvSpPr/>
          <p:nvPr/>
        </p:nvSpPr>
        <p:spPr>
          <a:xfrm>
            <a:off x="152400" y="106680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if</a:t>
            </a:r>
            <a:r>
              <a:rPr lang="en-IN" sz="1800" dirty="0">
                <a:latin typeface="Arial" panose="020B0604020202020204" pitchFamily="34" charset="0"/>
                <a:cs typeface="Arial" panose="020B0604020202020204" pitchFamily="34" charset="0"/>
              </a:rPr>
              <a:t> statement executes a statement if a specified condition is truthy. If the condition is falsy, another statement can be executed.</a:t>
            </a:r>
            <a:endParaRPr lang="en-US" sz="1800"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1828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14300" y="2209800"/>
            <a:ext cx="8839200" cy="1692771"/>
          </a:xfrm>
          <a:prstGeom prst="rect">
            <a:avLst/>
          </a:prstGeom>
          <a:noFill/>
        </p:spPr>
        <p:txBody>
          <a:bodyPr wrap="square">
            <a:spAutoFit/>
          </a:bodyPr>
          <a:lstStyle/>
          <a:p>
            <a:r>
              <a:rPr lang="en-IN" sz="2000" dirty="0" smtClean="0">
                <a:solidFill>
                  <a:srgbClr val="FF7F27"/>
                </a:solidFill>
                <a:latin typeface="Consolas" panose="020B0609020204030204" pitchFamily="49" charset="0"/>
                <a:cs typeface="Arial" panose="020B0604020202020204" pitchFamily="34" charset="0"/>
              </a:rPr>
              <a:t>if</a:t>
            </a:r>
            <a:r>
              <a:rPr lang="en-IN" sz="2000" dirty="0" smtClean="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chemeClr val="bg2">
                    <a:lumMod val="75000"/>
                  </a:schemeClr>
                </a:solidFill>
                <a:latin typeface="Consolas" panose="020B0609020204030204" pitchFamily="49" charset="0"/>
                <a:cs typeface="Arial" panose="020B0604020202020204" pitchFamily="34" charset="0"/>
              </a:rPr>
              <a:t>condition</a:t>
            </a:r>
            <a:r>
              <a:rPr lang="en-IN" sz="2000" dirty="0">
                <a:solidFill>
                  <a:schemeClr val="bg1">
                    <a:lumMod val="85000"/>
                  </a:schemeClr>
                </a:solidFill>
                <a:latin typeface="Consolas" panose="020B0609020204030204" pitchFamily="49" charset="0"/>
                <a:cs typeface="Arial" panose="020B0604020202020204" pitchFamily="34" charset="0"/>
              </a:rPr>
              <a:t>)</a:t>
            </a:r>
          </a:p>
          <a:p>
            <a:r>
              <a:rPr lang="en-IN" sz="2000" dirty="0">
                <a:solidFill>
                  <a:srgbClr val="0070C0"/>
                </a:solidFill>
                <a:latin typeface="Consolas" panose="020B0609020204030204" pitchFamily="49" charset="0"/>
                <a:cs typeface="Arial" panose="020B0604020202020204" pitchFamily="34" charset="0"/>
              </a:rPr>
              <a:t>   </a:t>
            </a:r>
            <a:r>
              <a:rPr lang="en-IN" sz="2000" i="1" dirty="0">
                <a:solidFill>
                  <a:schemeClr val="bg1">
                    <a:lumMod val="65000"/>
                  </a:schemeClr>
                </a:solidFill>
                <a:latin typeface="Consolas" panose="020B0609020204030204" pitchFamily="49" charset="0"/>
                <a:cs typeface="Arial" panose="020B0604020202020204" pitchFamily="34" charset="0"/>
              </a:rPr>
              <a:t>statement1</a:t>
            </a:r>
          </a:p>
          <a:p>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rgbClr val="0070C0"/>
                </a:solidFill>
                <a:latin typeface="Consolas" panose="020B0609020204030204" pitchFamily="49" charset="0"/>
                <a:cs typeface="Arial" panose="020B0604020202020204" pitchFamily="34" charset="0"/>
              </a:rPr>
              <a:t> </a:t>
            </a:r>
            <a:r>
              <a:rPr lang="en-IN" sz="2000" dirty="0" smtClean="0">
                <a:solidFill>
                  <a:srgbClr val="FFC90E"/>
                </a:solidFill>
                <a:latin typeface="Consolas" panose="020B0609020204030204" pitchFamily="49" charset="0"/>
                <a:cs typeface="Arial" panose="020B0604020202020204" pitchFamily="34" charset="0"/>
              </a:rPr>
              <a:t>else</a:t>
            </a:r>
            <a:endParaRPr lang="en-IN" sz="2000" dirty="0">
              <a:solidFill>
                <a:srgbClr val="FFC90E"/>
              </a:solidFill>
              <a:latin typeface="Consolas" panose="020B0609020204030204" pitchFamily="49" charset="0"/>
              <a:cs typeface="Arial" panose="020B0604020202020204" pitchFamily="34" charset="0"/>
            </a:endParaRPr>
          </a:p>
          <a:p>
            <a:r>
              <a:rPr lang="en-IN" sz="2000" dirty="0">
                <a:solidFill>
                  <a:srgbClr val="0070C0"/>
                </a:solidFill>
                <a:latin typeface="Consolas" panose="020B0609020204030204" pitchFamily="49" charset="0"/>
                <a:cs typeface="Arial" panose="020B0604020202020204" pitchFamily="34"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statement2</a:t>
            </a:r>
          </a:p>
          <a:p>
            <a:r>
              <a:rPr lang="en-IN" sz="2000" dirty="0" smtClean="0">
                <a:solidFill>
                  <a:schemeClr val="bg1">
                    <a:lumMod val="85000"/>
                  </a:schemeClr>
                </a:solidFill>
                <a:latin typeface="Consolas" panose="020B0609020204030204" pitchFamily="49" charset="0"/>
                <a:cs typeface="Arial" panose="020B0604020202020204" pitchFamily="34" charset="0"/>
              </a:rPr>
              <a:t>]</a:t>
            </a:r>
          </a:p>
        </p:txBody>
      </p:sp>
      <p:sp>
        <p:nvSpPr>
          <p:cNvPr id="11" name="Rectangle 10"/>
          <p:cNvSpPr/>
          <p:nvPr/>
        </p:nvSpPr>
        <p:spPr>
          <a:xfrm>
            <a:off x="3200400" y="1984732"/>
            <a:ext cx="5715000" cy="830997"/>
          </a:xfrm>
          <a:prstGeom prst="rect">
            <a:avLst/>
          </a:prstGeom>
          <a:solidFill>
            <a:srgbClr val="5E5544"/>
          </a:solidFill>
        </p:spPr>
        <p:txBody>
          <a:bodyPr wrap="square">
            <a:spAutoFit/>
          </a:bodyPr>
          <a:lstStyle/>
          <a:p>
            <a:r>
              <a:rPr lang="en-IN" i="1" dirty="0">
                <a:solidFill>
                  <a:schemeClr val="accent4">
                    <a:lumMod val="60000"/>
                    <a:lumOff val="40000"/>
                  </a:schemeClr>
                </a:solidFill>
                <a:latin typeface="Arial" panose="020B0604020202020204" pitchFamily="34" charset="0"/>
                <a:cs typeface="Arial" panose="020B0604020202020204" pitchFamily="34" charset="0"/>
              </a:rPr>
              <a:t>Note that there is no elseif (in one word) keyword in JavaScript.</a:t>
            </a:r>
          </a:p>
        </p:txBody>
      </p:sp>
      <p:sp>
        <p:nvSpPr>
          <p:cNvPr id="3" name="Rectangle 2"/>
          <p:cNvSpPr/>
          <p:nvPr/>
        </p:nvSpPr>
        <p:spPr>
          <a:xfrm>
            <a:off x="3505200" y="110580"/>
            <a:ext cx="54483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Multiple </a:t>
            </a:r>
            <a:r>
              <a:rPr lang="en-IN" sz="2000" b="1" i="1" dirty="0">
                <a:solidFill>
                  <a:srgbClr val="BBF74F"/>
                </a:solidFill>
                <a:latin typeface="Arial" panose="020B0604020202020204" pitchFamily="34" charset="0"/>
                <a:cs typeface="Arial" panose="020B0604020202020204" pitchFamily="34" charset="0"/>
              </a:rPr>
              <a:t>if...else </a:t>
            </a:r>
            <a:r>
              <a:rPr lang="en-IN" sz="2000" i="1" dirty="0">
                <a:solidFill>
                  <a:srgbClr val="FFFF00"/>
                </a:solidFill>
                <a:latin typeface="Arial" panose="020B0604020202020204" pitchFamily="34" charset="0"/>
                <a:cs typeface="Arial" panose="020B0604020202020204" pitchFamily="34" charset="0"/>
              </a:rPr>
              <a:t>statements can be nested to create an else if clause. </a:t>
            </a:r>
          </a:p>
        </p:txBody>
      </p:sp>
      <p:sp>
        <p:nvSpPr>
          <p:cNvPr id="7" name="Rectangle 6"/>
          <p:cNvSpPr/>
          <p:nvPr/>
        </p:nvSpPr>
        <p:spPr>
          <a:xfrm>
            <a:off x="228600" y="4042221"/>
            <a:ext cx="6781800" cy="2308324"/>
          </a:xfrm>
          <a:prstGeom prst="rect">
            <a:avLst/>
          </a:prstGeom>
        </p:spPr>
        <p:txBody>
          <a:bodyPr wrap="square">
            <a:spAutoFit/>
          </a:bodyPr>
          <a:lstStyle/>
          <a:p>
            <a:r>
              <a:rPr lang="en-IN" sz="2000" dirty="0">
                <a:solidFill>
                  <a:srgbClr val="C586C0"/>
                </a:solidFill>
                <a:latin typeface="Consolas" panose="020B0609020204030204" pitchFamily="49" charset="0"/>
              </a:rPr>
              <a:t>if</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x</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5</a:t>
            </a:r>
            <a:r>
              <a:rPr lang="en-IN" sz="2000" dirty="0">
                <a:solidFill>
                  <a:srgbClr val="D4D4D4"/>
                </a:solidFill>
                <a:latin typeface="Consolas" panose="020B0609020204030204" pitchFamily="49" charset="0"/>
              </a:rPr>
              <a:t>) {</a:t>
            </a:r>
          </a:p>
          <a:p>
            <a:r>
              <a:rPr lang="en-IN" sz="2000" dirty="0" smtClean="0">
                <a:solidFill>
                  <a:srgbClr val="608B4E"/>
                </a:solidFill>
                <a:latin typeface="Consolas" panose="020B0609020204030204" pitchFamily="49" charset="0"/>
              </a:rPr>
              <a:t>    /* </a:t>
            </a:r>
            <a:r>
              <a:rPr lang="en-IN" sz="2000" dirty="0">
                <a:solidFill>
                  <a:srgbClr val="608B4E"/>
                </a:solidFill>
                <a:latin typeface="Consolas" panose="020B0609020204030204" pitchFamily="49" charset="0"/>
              </a:rPr>
              <a:t>do something */</a:t>
            </a:r>
            <a:r>
              <a:rPr lang="en-IN" sz="2000" dirty="0">
                <a:solidFill>
                  <a:srgbClr val="D4D4D4"/>
                </a:solidFill>
                <a:latin typeface="Consolas" panose="020B0609020204030204" pitchFamily="49" charset="0"/>
              </a:rPr>
              <a:t> </a:t>
            </a:r>
          </a:p>
          <a:p>
            <a:r>
              <a:rPr lang="en-IN" sz="2000" dirty="0">
                <a:solidFill>
                  <a:srgbClr val="D4D4D4"/>
                </a:solidFill>
                <a:latin typeface="Consolas" panose="020B0609020204030204" pitchFamily="49" charset="0"/>
              </a:rPr>
              <a:t>} </a:t>
            </a:r>
            <a:r>
              <a:rPr lang="en-IN" sz="2000" dirty="0">
                <a:solidFill>
                  <a:srgbClr val="C586C0"/>
                </a:solidFill>
                <a:latin typeface="Consolas" panose="020B0609020204030204" pitchFamily="49" charset="0"/>
              </a:rPr>
              <a:t>else</a:t>
            </a:r>
            <a:r>
              <a:rPr lang="en-IN" sz="2000" dirty="0">
                <a:solidFill>
                  <a:srgbClr val="D4D4D4"/>
                </a:solidFill>
                <a:latin typeface="Consolas" panose="020B0609020204030204" pitchFamily="49" charset="0"/>
              </a:rPr>
              <a:t> </a:t>
            </a:r>
            <a:r>
              <a:rPr lang="en-IN" sz="2000" dirty="0">
                <a:solidFill>
                  <a:srgbClr val="C586C0"/>
                </a:solidFill>
                <a:latin typeface="Consolas" panose="020B0609020204030204" pitchFamily="49" charset="0"/>
              </a:rPr>
              <a:t>if</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x</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50</a:t>
            </a:r>
            <a:r>
              <a:rPr lang="en-IN" sz="2000" dirty="0">
                <a:solidFill>
                  <a:srgbClr val="D4D4D4"/>
                </a:solidFill>
                <a:latin typeface="Consolas" panose="020B0609020204030204" pitchFamily="49" charset="0"/>
              </a:rPr>
              <a:t>) { </a:t>
            </a:r>
          </a:p>
          <a:p>
            <a:r>
              <a:rPr lang="en-IN" sz="2000" dirty="0" smtClean="0">
                <a:solidFill>
                  <a:srgbClr val="608B4E"/>
                </a:solidFill>
                <a:latin typeface="Consolas" panose="020B0609020204030204" pitchFamily="49" charset="0"/>
              </a:rPr>
              <a:t>    /* </a:t>
            </a:r>
            <a:r>
              <a:rPr lang="en-IN" sz="2000" dirty="0">
                <a:solidFill>
                  <a:srgbClr val="608B4E"/>
                </a:solidFill>
                <a:latin typeface="Consolas" panose="020B0609020204030204" pitchFamily="49" charset="0"/>
              </a:rPr>
              <a:t>do something */</a:t>
            </a:r>
            <a:r>
              <a:rPr lang="en-IN" sz="2000" dirty="0">
                <a:solidFill>
                  <a:srgbClr val="D4D4D4"/>
                </a:solidFill>
                <a:latin typeface="Consolas" panose="020B0609020204030204" pitchFamily="49" charset="0"/>
              </a:rPr>
              <a:t> </a:t>
            </a:r>
          </a:p>
          <a:p>
            <a:r>
              <a:rPr lang="en-IN" sz="2000" dirty="0">
                <a:solidFill>
                  <a:srgbClr val="D4D4D4"/>
                </a:solidFill>
                <a:latin typeface="Consolas" panose="020B0609020204030204" pitchFamily="49" charset="0"/>
              </a:rPr>
              <a:t>} </a:t>
            </a:r>
            <a:r>
              <a:rPr lang="en-IN" sz="2000" dirty="0">
                <a:solidFill>
                  <a:srgbClr val="C586C0"/>
                </a:solidFill>
                <a:latin typeface="Consolas" panose="020B0609020204030204" pitchFamily="49" charset="0"/>
              </a:rPr>
              <a:t>else</a:t>
            </a:r>
            <a:r>
              <a:rPr lang="en-IN" sz="2000" dirty="0">
                <a:solidFill>
                  <a:srgbClr val="D4D4D4"/>
                </a:solidFill>
                <a:latin typeface="Consolas" panose="020B0609020204030204" pitchFamily="49" charset="0"/>
              </a:rPr>
              <a:t> { </a:t>
            </a:r>
          </a:p>
          <a:p>
            <a:r>
              <a:rPr lang="en-IN" sz="2000" dirty="0" smtClean="0">
                <a:solidFill>
                  <a:srgbClr val="608B4E"/>
                </a:solidFill>
                <a:latin typeface="Consolas" panose="020B0609020204030204" pitchFamily="49" charset="0"/>
              </a:rPr>
              <a:t>    /* </a:t>
            </a:r>
            <a:r>
              <a:rPr lang="en-IN" sz="2000" dirty="0">
                <a:solidFill>
                  <a:srgbClr val="608B4E"/>
                </a:solidFill>
                <a:latin typeface="Consolas" panose="020B0609020204030204" pitchFamily="49" charset="0"/>
              </a:rPr>
              <a:t>do something */</a:t>
            </a:r>
            <a:r>
              <a:rPr lang="en-IN" sz="2000" dirty="0">
                <a:solidFill>
                  <a:srgbClr val="D4D4D4"/>
                </a:solidFill>
                <a:latin typeface="Consolas" panose="020B0609020204030204" pitchFamily="49" charset="0"/>
              </a:rPr>
              <a:t> </a:t>
            </a:r>
          </a:p>
          <a:p>
            <a:r>
              <a:rPr lang="en-IN" sz="2000" dirty="0">
                <a:solidFill>
                  <a:srgbClr val="D4D4D4"/>
                </a:solidFill>
                <a:latin typeface="Consolas" panose="020B0609020204030204" pitchFamily="49" charset="0"/>
              </a:rPr>
              <a:t>} </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749075414"/>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loops</a:t>
            </a:r>
            <a:endParaRPr lang="en-US" sz="6000" dirty="0"/>
          </a:p>
        </p:txBody>
      </p:sp>
    </p:spTree>
    <p:extLst>
      <p:ext uri="{BB962C8B-B14F-4D97-AF65-F5344CB8AC3E}">
        <p14:creationId xmlns:p14="http://schemas.microsoft.com/office/powerpoint/2010/main" val="4197980681"/>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for statement</a:t>
            </a:r>
            <a:endParaRPr lang="en-US" sz="3600" i="1" dirty="0">
              <a:solidFill>
                <a:srgbClr val="13D9E3"/>
              </a:solidFill>
              <a:latin typeface="Arial" panose="020B0604020202020204" pitchFamily="34" charset="0"/>
              <a:cs typeface="Arial" panose="020B0604020202020204" pitchFamily="34" charset="0"/>
            </a:endParaRPr>
          </a:p>
        </p:txBody>
      </p:sp>
      <p:sp>
        <p:nvSpPr>
          <p:cNvPr id="4" name="Rectangle 3"/>
          <p:cNvSpPr/>
          <p:nvPr/>
        </p:nvSpPr>
        <p:spPr>
          <a:xfrm>
            <a:off x="152400" y="1066800"/>
            <a:ext cx="88392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for</a:t>
            </a:r>
            <a:r>
              <a:rPr lang="en-IN" sz="1800" dirty="0">
                <a:latin typeface="Arial" panose="020B0604020202020204" pitchFamily="34" charset="0"/>
                <a:cs typeface="Arial" panose="020B0604020202020204" pitchFamily="34" charset="0"/>
              </a:rPr>
              <a:t> statement creates a loop that consists of three optional expressions, enclosed in parentheses and separated by semicolons, followed by a statement (usually a block statement) to be executed in the loop.</a:t>
            </a:r>
            <a:endParaRPr lang="en-US" sz="1800"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14300" y="2514600"/>
            <a:ext cx="8839200" cy="707886"/>
          </a:xfrm>
          <a:prstGeom prst="rect">
            <a:avLst/>
          </a:prstGeom>
          <a:noFill/>
        </p:spPr>
        <p:txBody>
          <a:bodyPr wrap="square">
            <a:spAutoFit/>
          </a:bodyPr>
          <a:lstStyle/>
          <a:p>
            <a:r>
              <a:rPr lang="en-IN" sz="2000" dirty="0" smtClean="0">
                <a:solidFill>
                  <a:srgbClr val="FF7F27"/>
                </a:solidFill>
                <a:latin typeface="Consolas" panose="020B0609020204030204" pitchFamily="49" charset="0"/>
                <a:cs typeface="Arial" panose="020B0604020202020204" pitchFamily="34" charset="0"/>
              </a:rPr>
              <a:t>for</a:t>
            </a:r>
            <a:r>
              <a:rPr lang="en-IN" sz="2000" dirty="0" smtClean="0">
                <a:solidFill>
                  <a:srgbClr val="0070C0"/>
                </a:solidFill>
                <a:latin typeface="Consolas" panose="020B0609020204030204" pitchFamily="49" charset="0"/>
                <a:cs typeface="Arial" panose="020B0604020202020204" pitchFamily="34" charset="0"/>
              </a:rPr>
              <a:t> </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initialization</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condition</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final-expression</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rgbClr val="0070C0"/>
                </a:solidFill>
                <a:latin typeface="Consolas" panose="020B0609020204030204" pitchFamily="49" charset="0"/>
                <a:cs typeface="Arial" panose="020B0604020202020204" pitchFamily="34" charset="0"/>
              </a:rPr>
              <a:t> </a:t>
            </a:r>
          </a:p>
          <a:p>
            <a:r>
              <a:rPr lang="en-IN" sz="2000" i="1" dirty="0" smtClean="0">
                <a:solidFill>
                  <a:schemeClr val="bg1">
                    <a:lumMod val="65000"/>
                  </a:schemeClr>
                </a:solidFill>
                <a:latin typeface="Consolas" panose="020B0609020204030204" pitchFamily="49" charset="0"/>
                <a:cs typeface="Arial" panose="020B0604020202020204" pitchFamily="34" charset="0"/>
              </a:rPr>
              <a:t>   statement</a:t>
            </a:r>
            <a:endParaRPr lang="en-IN" sz="2000" i="1" dirty="0">
              <a:solidFill>
                <a:schemeClr val="bg1">
                  <a:lumMod val="65000"/>
                </a:schemeClr>
              </a:solidFill>
              <a:latin typeface="Consolas" panose="020B0609020204030204" pitchFamily="49" charset="0"/>
              <a:cs typeface="Arial" panose="020B0604020202020204" pitchFamily="34" charset="0"/>
            </a:endParaRPr>
          </a:p>
        </p:txBody>
      </p:sp>
      <p:sp>
        <p:nvSpPr>
          <p:cNvPr id="11" name="Rectangle 10"/>
          <p:cNvSpPr/>
          <p:nvPr/>
        </p:nvSpPr>
        <p:spPr>
          <a:xfrm>
            <a:off x="152400" y="5353586"/>
            <a:ext cx="8839200" cy="646331"/>
          </a:xfrm>
          <a:prstGeom prst="rect">
            <a:avLst/>
          </a:prstGeom>
          <a:solidFill>
            <a:srgbClr val="FFE633"/>
          </a:solidFill>
        </p:spPr>
        <p:txBody>
          <a:bodyPr wrap="square">
            <a:spAutoFit/>
          </a:bodyPr>
          <a:lstStyle/>
          <a:p>
            <a:r>
              <a:rPr lang="en-IN" sz="1800" dirty="0">
                <a:latin typeface="Arial" panose="020B0604020202020204" pitchFamily="34" charset="0"/>
                <a:cs typeface="Arial" panose="020B0604020202020204" pitchFamily="34" charset="0"/>
              </a:rPr>
              <a:t>The </a:t>
            </a:r>
            <a:r>
              <a:rPr lang="en-IN" sz="1800" b="1" i="1" dirty="0">
                <a:latin typeface="Arial" panose="020B0604020202020204" pitchFamily="34" charset="0"/>
                <a:cs typeface="Arial" panose="020B0604020202020204" pitchFamily="34" charset="0"/>
              </a:rPr>
              <a:t>break</a:t>
            </a:r>
            <a:r>
              <a:rPr lang="en-IN" sz="1800" dirty="0">
                <a:latin typeface="Arial" panose="020B0604020202020204" pitchFamily="34" charset="0"/>
                <a:cs typeface="Arial" panose="020B0604020202020204" pitchFamily="34" charset="0"/>
              </a:rPr>
              <a:t> statement terminates the current loop, switch, or label statement and transfers program control to the statement following the terminated statement.</a:t>
            </a:r>
          </a:p>
        </p:txBody>
      </p:sp>
      <p:sp>
        <p:nvSpPr>
          <p:cNvPr id="3" name="Rectangle 2"/>
          <p:cNvSpPr/>
          <p:nvPr/>
        </p:nvSpPr>
        <p:spPr>
          <a:xfrm>
            <a:off x="228600" y="3505200"/>
            <a:ext cx="8610600" cy="1754326"/>
          </a:xfrm>
          <a:prstGeom prst="rect">
            <a:avLst/>
          </a:prstGeom>
        </p:spPr>
        <p:txBody>
          <a:bodyPr wrap="square">
            <a:spAutoFit/>
          </a:bodyPr>
          <a:lstStyle/>
          <a:p>
            <a:r>
              <a:rPr lang="en-IN" sz="1800" dirty="0" smtClean="0">
                <a:solidFill>
                  <a:srgbClr val="808080"/>
                </a:solidFill>
                <a:latin typeface="Consolas" panose="020B0609020204030204" pitchFamily="49" charset="0"/>
              </a:rPr>
              <a:t>&lt;</a:t>
            </a:r>
            <a:r>
              <a:rPr lang="en-IN" sz="1800" dirty="0" smtClean="0">
                <a:solidFill>
                  <a:srgbClr val="569CD6"/>
                </a:solidFill>
                <a:latin typeface="Consolas" panose="020B0609020204030204" pitchFamily="49" charset="0"/>
              </a:rPr>
              <a:t>script</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type</a:t>
            </a:r>
            <a:r>
              <a:rPr lang="en-IN" sz="1800" dirty="0" smtClean="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t>
            </a:r>
            <a:r>
              <a:rPr lang="en-IN" sz="1800" dirty="0" smtClean="0">
                <a:solidFill>
                  <a:srgbClr val="CE9178"/>
                </a:solidFill>
                <a:latin typeface="Consolas" panose="020B0609020204030204" pitchFamily="49" charset="0"/>
              </a:rPr>
              <a:t>text/javascript</a:t>
            </a:r>
            <a:r>
              <a:rPr lang="en-IN" sz="1800" dirty="0">
                <a:solidFill>
                  <a:srgbClr val="CE9178"/>
                </a:solidFill>
                <a:latin typeface="Consolas" panose="020B0609020204030204" pitchFamily="49" charset="0"/>
              </a:rPr>
              <a:t>"</a:t>
            </a:r>
            <a:r>
              <a:rPr lang="en-IN" sz="1800" dirty="0" smtClean="0">
                <a:solidFill>
                  <a:srgbClr val="808080"/>
                </a:solidFill>
                <a:latin typeface="Consolas" panose="020B0609020204030204" pitchFamily="49" charset="0"/>
              </a:rPr>
              <a:t>&gt;</a:t>
            </a:r>
            <a:endParaRPr lang="en-IN" sz="1800" dirty="0" smtClean="0">
              <a:solidFill>
                <a:srgbClr val="D4D4D4"/>
              </a:solidFill>
              <a:latin typeface="Consolas" panose="020B0609020204030204" pitchFamily="49" charset="0"/>
            </a:endParaRPr>
          </a:p>
          <a:p>
            <a:r>
              <a:rPr lang="en-IN" sz="1800" dirty="0" smtClean="0">
                <a:solidFill>
                  <a:srgbClr val="C586C0"/>
                </a:solidFill>
                <a:latin typeface="Consolas" panose="020B0609020204030204" pitchFamily="49" charset="0"/>
              </a:rPr>
              <a:t>  for</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0</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&lt; </a:t>
            </a:r>
            <a:r>
              <a:rPr lang="en-IN" sz="1800" dirty="0">
                <a:solidFill>
                  <a:srgbClr val="B5CEA8"/>
                </a:solidFill>
                <a:latin typeface="Consolas" panose="020B0609020204030204" pitchFamily="49" charset="0"/>
              </a:rPr>
              <a:t>9</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a:t>
            </a:r>
          </a:p>
          <a:p>
            <a:r>
              <a:rPr lang="en-IN" sz="1800" dirty="0" smtClean="0">
                <a:solidFill>
                  <a:srgbClr val="608B4E"/>
                </a:solidFill>
                <a:latin typeface="Consolas" panose="020B0609020204030204" pitchFamily="49" charset="0"/>
              </a:rPr>
              <a:t>  </a:t>
            </a:r>
            <a:r>
              <a:rPr lang="en-IN" sz="1800" dirty="0" smtClean="0">
                <a:solidFill>
                  <a:srgbClr val="92D050"/>
                </a:solidFill>
                <a:latin typeface="Consolas" panose="020B0609020204030204" pitchFamily="49" charset="0"/>
              </a:rPr>
              <a:t>  // </a:t>
            </a:r>
            <a:r>
              <a:rPr lang="en-IN" sz="1800" dirty="0">
                <a:solidFill>
                  <a:srgbClr val="92D050"/>
                </a:solidFill>
                <a:latin typeface="Consolas" panose="020B0609020204030204" pitchFamily="49" charset="0"/>
              </a:rPr>
              <a:t>More statements…</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157687503"/>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while loop</a:t>
            </a:r>
            <a:endParaRPr lang="en-US" sz="3600" i="1" dirty="0">
              <a:solidFill>
                <a:srgbClr val="13D9E3"/>
              </a:solidFill>
              <a:latin typeface="Arial" panose="020B0604020202020204" pitchFamily="34" charset="0"/>
              <a:cs typeface="Arial" panose="020B0604020202020204" pitchFamily="34" charset="0"/>
            </a:endParaRPr>
          </a:p>
        </p:txBody>
      </p:sp>
      <p:sp>
        <p:nvSpPr>
          <p:cNvPr id="4" name="Rectangle 3"/>
          <p:cNvSpPr/>
          <p:nvPr/>
        </p:nvSpPr>
        <p:spPr>
          <a:xfrm>
            <a:off x="152400" y="1066800"/>
            <a:ext cx="88392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while</a:t>
            </a:r>
            <a:r>
              <a:rPr lang="en-IN" sz="1800" dirty="0">
                <a:latin typeface="Arial" panose="020B0604020202020204" pitchFamily="34" charset="0"/>
                <a:cs typeface="Arial" panose="020B0604020202020204" pitchFamily="34" charset="0"/>
              </a:rPr>
              <a:t> statement creates a loop that executes a specified statement as long as the test condition evaluates to true. The condition is evaluated before executing the statement.</a:t>
            </a:r>
            <a:endParaRPr lang="en-US" sz="1800"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14300" y="2514600"/>
            <a:ext cx="8839200" cy="707886"/>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while</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chemeClr val="bg2">
                    <a:lumMod val="75000"/>
                  </a:schemeClr>
                </a:solidFill>
                <a:latin typeface="Consolas" panose="020B0609020204030204" pitchFamily="49" charset="0"/>
                <a:cs typeface="Arial" panose="020B0604020202020204" pitchFamily="34" charset="0"/>
              </a:rPr>
              <a:t>condition</a:t>
            </a:r>
            <a:r>
              <a:rPr lang="en-IN" sz="2000" dirty="0">
                <a:solidFill>
                  <a:schemeClr val="bg1">
                    <a:lumMod val="85000"/>
                  </a:schemeClr>
                </a:solidFill>
                <a:latin typeface="Consolas" panose="020B0609020204030204" pitchFamily="49" charset="0"/>
                <a:cs typeface="Arial" panose="020B0604020202020204" pitchFamily="34" charset="0"/>
              </a:rPr>
              <a:t>)</a:t>
            </a:r>
          </a:p>
          <a:p>
            <a:r>
              <a:rPr lang="en-IN" sz="2000" i="1" dirty="0" smtClean="0">
                <a:solidFill>
                  <a:schemeClr val="bg1">
                    <a:lumMod val="65000"/>
                  </a:schemeClr>
                </a:solidFill>
                <a:latin typeface="Consolas" panose="020B0609020204030204" pitchFamily="49" charset="0"/>
                <a:cs typeface="Arial" panose="020B0604020202020204" pitchFamily="34" charset="0"/>
              </a:rPr>
              <a:t>   statement</a:t>
            </a:r>
            <a:endParaRPr lang="en-IN" sz="2000" i="1" dirty="0">
              <a:solidFill>
                <a:schemeClr val="bg1">
                  <a:lumMod val="65000"/>
                </a:schemeClr>
              </a:solidFill>
              <a:latin typeface="Consolas" panose="020B0609020204030204" pitchFamily="49" charset="0"/>
              <a:cs typeface="Arial" panose="020B0604020202020204" pitchFamily="34" charset="0"/>
            </a:endParaRPr>
          </a:p>
        </p:txBody>
      </p:sp>
      <p:sp>
        <p:nvSpPr>
          <p:cNvPr id="11" name="Rectangle 10"/>
          <p:cNvSpPr/>
          <p:nvPr/>
        </p:nvSpPr>
        <p:spPr>
          <a:xfrm>
            <a:off x="3200400" y="1887795"/>
            <a:ext cx="5772150" cy="830997"/>
          </a:xfrm>
          <a:prstGeom prst="rect">
            <a:avLst/>
          </a:prstGeom>
          <a:solidFill>
            <a:srgbClr val="5E5544"/>
          </a:solidFill>
        </p:spPr>
        <p:txBody>
          <a:bodyPr wrap="square">
            <a:spAutoFit/>
          </a:bodyPr>
          <a:lstStyle/>
          <a:p>
            <a:r>
              <a:rPr lang="en-IN" i="1" dirty="0">
                <a:solidFill>
                  <a:schemeClr val="accent4">
                    <a:lumMod val="60000"/>
                    <a:lumOff val="40000"/>
                  </a:schemeClr>
                </a:solidFill>
                <a:latin typeface="Arial" panose="020B0604020202020204" pitchFamily="34" charset="0"/>
                <a:cs typeface="Arial" panose="020B0604020202020204" pitchFamily="34" charset="0"/>
              </a:rPr>
              <a:t>Note:  Use the break statement to stop a loop before condition evaluates to true.</a:t>
            </a:r>
          </a:p>
        </p:txBody>
      </p:sp>
      <p:sp>
        <p:nvSpPr>
          <p:cNvPr id="3" name="Rectangle 1"/>
          <p:cNvSpPr>
            <a:spLocks noChangeArrowheads="1"/>
          </p:cNvSpPr>
          <p:nvPr/>
        </p:nvSpPr>
        <p:spPr bwMode="auto">
          <a:xfrm>
            <a:off x="228600" y="3429000"/>
            <a:ext cx="8724900" cy="207749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sz="1800" b="0" i="0" u="none" strike="noStrike" cap="none" normalizeH="0" baseline="0" dirty="0" smtClean="0">
                <a:ln>
                  <a:noFill/>
                </a:ln>
                <a:solidFill>
                  <a:srgbClr val="0077AA"/>
                </a:solidFill>
                <a:effectLst/>
                <a:latin typeface="Consolas" panose="020B0609020204030204" pitchFamily="49" charset="0"/>
              </a:rPr>
              <a:t> </a:t>
            </a:r>
            <a:r>
              <a:rPr kumimoji="0" lang="en-US" sz="1800" b="0" i="0" u="none" strike="noStrike" cap="none" normalizeH="0" dirty="0" smtClean="0">
                <a:ln>
                  <a:noFill/>
                </a:ln>
                <a:solidFill>
                  <a:srgbClr val="0077AA"/>
                </a:solidFill>
                <a:effectLst/>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var</a:t>
            </a:r>
            <a:r>
              <a:rPr kumimoji="0" lang="en-US" sz="1800" b="0" i="0" u="none" strike="noStrike" cap="none" normalizeH="0" baseline="0" dirty="0" smtClean="0">
                <a:ln>
                  <a:noFill/>
                </a:ln>
                <a:solidFill>
                  <a:srgbClr val="333333"/>
                </a:solidFill>
                <a:effectLst/>
                <a:latin typeface="Consolas" panose="020B0609020204030204" pitchFamily="49" charset="0"/>
              </a:rPr>
              <a:t> n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0</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sz="1800" b="0" i="0" u="none" strike="noStrike" cap="none" normalizeH="0" baseline="0" dirty="0" smtClean="0">
                <a:ln>
                  <a:noFill/>
                </a:ln>
                <a:solidFill>
                  <a:srgbClr val="0077AA"/>
                </a:solidFill>
                <a:effectLst/>
                <a:latin typeface="Consolas" panose="020B0609020204030204" pitchFamily="49" charset="0"/>
              </a:rPr>
              <a:t>  var</a:t>
            </a:r>
            <a:r>
              <a:rPr kumimoji="0" lang="en-US" sz="1800" b="0" i="0" u="none" strike="noStrike" cap="none" normalizeH="0" baseline="0" dirty="0" smtClean="0">
                <a:ln>
                  <a:noFill/>
                </a:ln>
                <a:solidFill>
                  <a:srgbClr val="333333"/>
                </a:solidFill>
                <a:effectLst/>
                <a:latin typeface="Consolas" panose="020B0609020204030204" pitchFamily="49" charset="0"/>
              </a:rPr>
              <a:t> x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0</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sz="1800" b="0" i="0" u="none" strike="noStrike" cap="none" normalizeH="0" baseline="0" dirty="0" smtClean="0">
                <a:ln>
                  <a:noFill/>
                </a:ln>
                <a:solidFill>
                  <a:srgbClr val="0077AA"/>
                </a:solidFill>
                <a:effectLst/>
                <a:latin typeface="Consolas" panose="020B0609020204030204" pitchFamily="49" charset="0"/>
              </a:rPr>
              <a:t>  while</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n </a:t>
            </a:r>
            <a:r>
              <a:rPr kumimoji="0" lang="en-US" sz="1800" b="0" i="0" u="none" strike="noStrike" cap="none" normalizeH="0" baseline="0" dirty="0" smtClean="0">
                <a:ln>
                  <a:noFill/>
                </a:ln>
                <a:solidFill>
                  <a:srgbClr val="A67F59"/>
                </a:solidFill>
                <a:effectLst/>
                <a:latin typeface="Consolas" panose="020B0609020204030204" pitchFamily="49" charset="0"/>
              </a:rPr>
              <a:t>&lt;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3</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333333"/>
                </a:solidFill>
                <a:effectLst/>
                <a:latin typeface="Consolas" panose="020B0609020204030204" pitchFamily="49" charset="0"/>
              </a:rPr>
              <a:t>     n</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333333"/>
                </a:solidFill>
                <a:effectLst/>
                <a:latin typeface="Consolas" panose="020B0609020204030204" pitchFamily="49" charset="0"/>
              </a:rPr>
              <a:t>     x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n</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999999"/>
                </a:solidFill>
                <a:effectLst/>
                <a:latin typeface="Consolas" panose="020B0609020204030204" pitchFamily="49" charset="0"/>
              </a:rPr>
              <a:t>  }</a:t>
            </a:r>
            <a:r>
              <a:rPr kumimoji="0" lang="en-US" sz="1800" b="0" i="0" u="none" strike="noStrike" cap="none" normalizeH="0" baseline="0" dirty="0" smtClean="0">
                <a:ln>
                  <a:noFill/>
                </a:ln>
                <a:solidFill>
                  <a:schemeClr val="tx1"/>
                </a:solidFill>
                <a:effectLst/>
              </a:rPr>
              <a:t> </a:t>
            </a:r>
          </a:p>
        </p:txBody>
      </p:sp>
    </p:spTree>
    <p:extLst>
      <p:ext uri="{BB962C8B-B14F-4D97-AF65-F5344CB8AC3E}">
        <p14:creationId xmlns:p14="http://schemas.microsoft.com/office/powerpoint/2010/main" val="2276288187"/>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do while loop</a:t>
            </a:r>
            <a:endParaRPr lang="en-US" sz="3600" i="1" dirty="0">
              <a:solidFill>
                <a:srgbClr val="13D9E3"/>
              </a:solidFill>
              <a:latin typeface="Arial" panose="020B0604020202020204" pitchFamily="34" charset="0"/>
              <a:cs typeface="Arial" panose="020B0604020202020204" pitchFamily="34" charset="0"/>
            </a:endParaRPr>
          </a:p>
        </p:txBody>
      </p:sp>
      <p:sp>
        <p:nvSpPr>
          <p:cNvPr id="4" name="Rectangle 3"/>
          <p:cNvSpPr/>
          <p:nvPr/>
        </p:nvSpPr>
        <p:spPr>
          <a:xfrm>
            <a:off x="152400" y="1066800"/>
            <a:ext cx="88392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do...while </a:t>
            </a:r>
            <a:r>
              <a:rPr lang="en-IN" sz="1800" dirty="0">
                <a:latin typeface="Arial" panose="020B0604020202020204" pitchFamily="34" charset="0"/>
                <a:cs typeface="Arial" panose="020B0604020202020204" pitchFamily="34" charset="0"/>
              </a:rPr>
              <a:t>statement creates a loop that executes a specified statement until the test condition evaluates to false. The condition is evaluated after executing the statement, resulting in the specified statement executing at least once.</a:t>
            </a:r>
            <a:endParaRPr lang="en-US" sz="1800"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14300" y="2514600"/>
            <a:ext cx="8839200" cy="1015663"/>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do</a:t>
            </a:r>
          </a:p>
          <a:p>
            <a:r>
              <a:rPr lang="en-IN" sz="2000" i="1" dirty="0" smtClean="0">
                <a:solidFill>
                  <a:schemeClr val="bg1">
                    <a:lumMod val="65000"/>
                  </a:schemeClr>
                </a:solidFill>
                <a:latin typeface="Consolas" panose="020B0609020204030204" pitchFamily="49" charset="0"/>
                <a:cs typeface="Arial" panose="020B0604020202020204" pitchFamily="34" charset="0"/>
              </a:rPr>
              <a:t>   statement</a:t>
            </a:r>
            <a:endParaRPr lang="en-IN" sz="2000" dirty="0">
              <a:solidFill>
                <a:schemeClr val="tx1">
                  <a:lumMod val="50000"/>
                  <a:lumOff val="50000"/>
                </a:schemeClr>
              </a:solidFill>
              <a:latin typeface="Consolas" panose="020B0609020204030204" pitchFamily="49" charset="0"/>
              <a:cs typeface="Arial" panose="020B0604020202020204" pitchFamily="34" charset="0"/>
            </a:endParaRPr>
          </a:p>
          <a:p>
            <a:r>
              <a:rPr lang="en-IN" sz="2000" dirty="0">
                <a:solidFill>
                  <a:srgbClr val="FF7F27"/>
                </a:solidFill>
                <a:latin typeface="Consolas" panose="020B0609020204030204" pitchFamily="49" charset="0"/>
                <a:cs typeface="Arial" panose="020B0604020202020204" pitchFamily="34" charset="0"/>
              </a:rPr>
              <a:t>while</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DD4A68"/>
                </a:solidFill>
                <a:latin typeface="Consolas" panose="020B0609020204030204" pitchFamily="49" charset="0"/>
              </a:rPr>
              <a:t>condition</a:t>
            </a:r>
            <a:r>
              <a:rPr lang="en-IN" sz="2000" dirty="0">
                <a:solidFill>
                  <a:schemeClr val="bg1">
                    <a:lumMod val="85000"/>
                  </a:schemeClr>
                </a:solidFill>
                <a:latin typeface="Consolas" panose="020B0609020204030204" pitchFamily="49" charset="0"/>
                <a:cs typeface="Arial" panose="020B0604020202020204" pitchFamily="34" charset="0"/>
              </a:rPr>
              <a:t>);</a:t>
            </a:r>
            <a:endParaRPr lang="en-IN" sz="2000" dirty="0" smtClean="0">
              <a:solidFill>
                <a:schemeClr val="bg1">
                  <a:lumMod val="85000"/>
                </a:schemeClr>
              </a:solidFill>
              <a:latin typeface="Consolas" panose="020B0609020204030204" pitchFamily="49" charset="0"/>
              <a:cs typeface="Arial" panose="020B0604020202020204" pitchFamily="34" charset="0"/>
            </a:endParaRPr>
          </a:p>
        </p:txBody>
      </p:sp>
      <p:sp>
        <p:nvSpPr>
          <p:cNvPr id="11" name="Rectangle 10"/>
          <p:cNvSpPr/>
          <p:nvPr/>
        </p:nvSpPr>
        <p:spPr>
          <a:xfrm>
            <a:off x="2743200" y="2191079"/>
            <a:ext cx="6096000" cy="830997"/>
          </a:xfrm>
          <a:prstGeom prst="rect">
            <a:avLst/>
          </a:prstGeom>
          <a:solidFill>
            <a:srgbClr val="5E5544"/>
          </a:solidFill>
        </p:spPr>
        <p:txBody>
          <a:bodyPr wrap="square">
            <a:spAutoFit/>
          </a:bodyPr>
          <a:lstStyle/>
          <a:p>
            <a:r>
              <a:rPr lang="en-IN" i="1" dirty="0">
                <a:solidFill>
                  <a:schemeClr val="accent4">
                    <a:lumMod val="60000"/>
                    <a:lumOff val="40000"/>
                  </a:schemeClr>
                </a:solidFill>
                <a:latin typeface="Arial" panose="020B0604020202020204" pitchFamily="34" charset="0"/>
                <a:cs typeface="Arial" panose="020B0604020202020204" pitchFamily="34" charset="0"/>
              </a:rPr>
              <a:t>Note:  Use the break statement to stop a loop before condition evaluates to true.</a:t>
            </a:r>
          </a:p>
        </p:txBody>
      </p:sp>
      <p:sp>
        <p:nvSpPr>
          <p:cNvPr id="5" name="Rectangle 1"/>
          <p:cNvSpPr>
            <a:spLocks noChangeArrowheads="1"/>
          </p:cNvSpPr>
          <p:nvPr/>
        </p:nvSpPr>
        <p:spPr bwMode="auto">
          <a:xfrm>
            <a:off x="228600" y="3928408"/>
            <a:ext cx="8724900" cy="193899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77AA"/>
                </a:solidFill>
                <a:effectLst/>
                <a:latin typeface="Consolas" panose="020B0609020204030204" pitchFamily="49" charset="0"/>
              </a:rPr>
              <a:t> var</a:t>
            </a:r>
            <a:r>
              <a:rPr kumimoji="0" lang="en-US" sz="1800" b="0" i="0" u="none" strike="noStrike" cap="none" normalizeH="0" baseline="0" dirty="0" smtClean="0">
                <a:ln>
                  <a:noFill/>
                </a:ln>
                <a:solidFill>
                  <a:srgbClr val="333333"/>
                </a:solidFill>
                <a:effectLst/>
                <a:latin typeface="Consolas" panose="020B0609020204030204" pitchFamily="49" charset="0"/>
              </a:rPr>
              <a:t> result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a:t>
            </a:r>
            <a:r>
              <a:rPr kumimoji="0" lang="en-US" sz="1800" b="0" i="0" u="none" strike="noStrike" cap="none" normalizeH="0" baseline="0" dirty="0" smtClean="0">
                <a:ln>
                  <a:noFill/>
                </a:ln>
                <a:solidFill>
                  <a:srgbClr val="999999"/>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77AA"/>
                </a:solidFill>
                <a:effectLst/>
                <a:latin typeface="Consolas" panose="020B0609020204030204" pitchFamily="49" charset="0"/>
              </a:rPr>
              <a:t> var</a:t>
            </a:r>
            <a:r>
              <a:rPr kumimoji="0" lang="en-US" sz="1800" b="0" i="0" u="none" strike="noStrike" cap="none" normalizeH="0" baseline="0" dirty="0" smtClean="0">
                <a:ln>
                  <a:noFill/>
                </a:ln>
                <a:solidFill>
                  <a:srgbClr val="333333"/>
                </a:solidFill>
                <a:effectLst/>
                <a:latin typeface="Consolas" panose="020B0609020204030204" pitchFamily="49" charset="0"/>
              </a:rPr>
              <a:t> i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0</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a:solidFill>
                  <a:srgbClr val="333333"/>
                </a:solidFill>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do</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a:solidFill>
                  <a:srgbClr val="999999"/>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      i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1</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a:solidFill>
                  <a:srgbClr val="333333"/>
                </a:solidFill>
                <a:latin typeface="Consolas" panose="020B0609020204030204" pitchFamily="49" charset="0"/>
              </a:rPr>
              <a:t> </a:t>
            </a:r>
            <a:r>
              <a:rPr lang="en-US" sz="1800" dirty="0" smtClean="0">
                <a:solidFill>
                  <a:srgbClr val="333333"/>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result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i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a:solidFill>
                  <a:srgbClr val="333333"/>
                </a:solidFill>
                <a:latin typeface="Consolas" panose="020B0609020204030204" pitchFamily="49" charset="0"/>
              </a:rPr>
              <a:t> </a:t>
            </a:r>
            <a:r>
              <a:rPr lang="en-US" sz="1800" dirty="0" smtClean="0">
                <a:solidFill>
                  <a:srgbClr val="333333"/>
                </a:solidFill>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while</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i </a:t>
            </a:r>
            <a:r>
              <a:rPr kumimoji="0" lang="en-US" sz="1800" b="0" i="0" u="none" strike="noStrike" cap="none" normalizeH="0" baseline="0" dirty="0" smtClean="0">
                <a:ln>
                  <a:noFill/>
                </a:ln>
                <a:solidFill>
                  <a:srgbClr val="A67F59"/>
                </a:solidFill>
                <a:effectLst/>
                <a:latin typeface="Consolas" panose="020B0609020204030204" pitchFamily="49" charset="0"/>
              </a:rPr>
              <a:t>&lt;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5</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a:solidFill>
                  <a:srgbClr val="333333"/>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document</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DD4A68"/>
                </a:solidFill>
                <a:effectLst/>
                <a:latin typeface="Consolas" panose="020B0609020204030204" pitchFamily="49" charset="0"/>
              </a:rPr>
              <a:t>getElementById</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669900"/>
                </a:solidFill>
                <a:effectLst/>
                <a:latin typeface="Consolas" panose="020B0609020204030204" pitchFamily="49" charset="0"/>
              </a:rPr>
              <a:t>'example'</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innerHTML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result</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chemeClr val="tx1"/>
                </a:solidFill>
                <a:effectLst/>
              </a:rPr>
              <a:t> </a:t>
            </a:r>
          </a:p>
        </p:txBody>
      </p:sp>
    </p:spTree>
    <p:extLst>
      <p:ext uri="{BB962C8B-B14F-4D97-AF65-F5344CB8AC3E}">
        <p14:creationId xmlns:p14="http://schemas.microsoft.com/office/powerpoint/2010/main" val="3204428719"/>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for...</a:t>
            </a:r>
            <a:r>
              <a:rPr lang="en-US" sz="3600" i="1" dirty="0" smtClean="0">
                <a:solidFill>
                  <a:srgbClr val="13D9E3"/>
                </a:solidFill>
                <a:latin typeface="Arial" panose="020B0604020202020204" pitchFamily="34" charset="0"/>
                <a:cs typeface="Arial" panose="020B0604020202020204" pitchFamily="34" charset="0"/>
              </a:rPr>
              <a:t>in</a:t>
            </a:r>
            <a:endParaRPr lang="en-US" sz="3600" i="1" dirty="0">
              <a:solidFill>
                <a:srgbClr val="13D9E3"/>
              </a:solidFill>
              <a:latin typeface="Arial" panose="020B0604020202020204" pitchFamily="34" charset="0"/>
              <a:cs typeface="Arial" panose="020B0604020202020204" pitchFamily="34" charset="0"/>
            </a:endParaRPr>
          </a:p>
        </p:txBody>
      </p:sp>
      <p:sp>
        <p:nvSpPr>
          <p:cNvPr id="4" name="Rectangle 3"/>
          <p:cNvSpPr/>
          <p:nvPr/>
        </p:nvSpPr>
        <p:spPr>
          <a:xfrm>
            <a:off x="152400" y="106680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for...in </a:t>
            </a:r>
            <a:r>
              <a:rPr lang="en-IN" sz="1800" dirty="0">
                <a:latin typeface="Arial" panose="020B0604020202020204" pitchFamily="34" charset="0"/>
                <a:cs typeface="Arial" panose="020B0604020202020204" pitchFamily="34" charset="0"/>
              </a:rPr>
              <a:t>statement iterates over the enumerable properties of an object, in original insertion order. For each distinct property, statements can be executed.</a:t>
            </a:r>
            <a:endParaRPr lang="en-US" sz="1800"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1828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14300" y="2209800"/>
            <a:ext cx="4533900" cy="1015663"/>
          </a:xfrm>
          <a:prstGeom prst="rect">
            <a:avLst/>
          </a:prstGeom>
          <a:noFill/>
        </p:spPr>
        <p:txBody>
          <a:bodyPr wrap="square">
            <a:spAutoFit/>
          </a:bodyPr>
          <a:lstStyle/>
          <a:p>
            <a:r>
              <a:rPr lang="en-IN" sz="2000" dirty="0" smtClean="0">
                <a:solidFill>
                  <a:srgbClr val="FF7F27"/>
                </a:solidFill>
                <a:latin typeface="Consolas" panose="020B0609020204030204" pitchFamily="49" charset="0"/>
                <a:cs typeface="Arial" panose="020B0604020202020204" pitchFamily="34" charset="0"/>
              </a:rPr>
              <a:t>for</a:t>
            </a:r>
            <a:r>
              <a:rPr lang="en-IN" sz="2000" dirty="0" smtClean="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i="1" dirty="0">
                <a:solidFill>
                  <a:srgbClr val="FFC90E"/>
                </a:solidFill>
                <a:latin typeface="Consolas" panose="020B0609020204030204" pitchFamily="49" charset="0"/>
                <a:cs typeface="Arial" panose="020B0604020202020204" pitchFamily="34" charset="0"/>
              </a:rPr>
              <a:t>variable in </a:t>
            </a:r>
            <a:r>
              <a:rPr lang="en-IN" sz="2000" dirty="0">
                <a:solidFill>
                  <a:schemeClr val="bg2">
                    <a:lumMod val="75000"/>
                  </a:schemeClr>
                </a:solidFill>
                <a:latin typeface="Consolas" panose="020B0609020204030204" pitchFamily="49" charset="0"/>
                <a:cs typeface="Arial" panose="020B0604020202020204" pitchFamily="34" charset="0"/>
              </a:rPr>
              <a:t>object</a:t>
            </a:r>
            <a:r>
              <a:rPr lang="en-IN" sz="2000" dirty="0">
                <a:solidFill>
                  <a:schemeClr val="bg1">
                    <a:lumMod val="85000"/>
                  </a:schemeClr>
                </a:solidFill>
                <a:latin typeface="Consolas" panose="020B0609020204030204" pitchFamily="49" charset="0"/>
                <a:cs typeface="Arial" panose="020B0604020202020204" pitchFamily="34" charset="0"/>
              </a:rPr>
              <a:t>) </a:t>
            </a:r>
            <a:r>
              <a:rPr lang="en-IN" sz="2000" dirty="0" smtClean="0">
                <a:solidFill>
                  <a:schemeClr val="bg1">
                    <a:lumMod val="85000"/>
                  </a:schemeClr>
                </a:solidFill>
                <a:latin typeface="Consolas" panose="020B0609020204030204" pitchFamily="49" charset="0"/>
                <a:cs typeface="Arial" panose="020B0604020202020204" pitchFamily="34" charset="0"/>
              </a:rPr>
              <a:t>{</a:t>
            </a:r>
          </a:p>
          <a:p>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0070C0"/>
                </a:solidFill>
                <a:latin typeface="Consolas" panose="020B0609020204030204" pitchFamily="49" charset="0"/>
                <a:cs typeface="Arial" panose="020B0604020202020204" pitchFamily="34"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statement</a:t>
            </a:r>
            <a:endParaRPr lang="en-IN" sz="2000" dirty="0">
              <a:solidFill>
                <a:srgbClr val="0070C0"/>
              </a:solidFill>
              <a:latin typeface="Consolas" panose="020B0609020204030204" pitchFamily="49" charset="0"/>
              <a:cs typeface="Arial" panose="020B0604020202020204" pitchFamily="34" charset="0"/>
            </a:endParaRPr>
          </a:p>
          <a:p>
            <a:r>
              <a:rPr lang="en-IN" sz="2000" dirty="0">
                <a:solidFill>
                  <a:schemeClr val="bg1">
                    <a:lumMod val="85000"/>
                  </a:schemeClr>
                </a:solidFill>
                <a:latin typeface="Consolas" panose="020B0609020204030204" pitchFamily="49" charset="0"/>
                <a:cs typeface="Arial" panose="020B0604020202020204" pitchFamily="34" charset="0"/>
              </a:rPr>
              <a:t>}</a:t>
            </a:r>
            <a:endParaRPr lang="en-IN" sz="2000" dirty="0" smtClean="0">
              <a:solidFill>
                <a:schemeClr val="bg1">
                  <a:lumMod val="85000"/>
                </a:schemeClr>
              </a:solidFill>
              <a:latin typeface="Consolas" panose="020B0609020204030204" pitchFamily="49" charset="0"/>
              <a:cs typeface="Arial" panose="020B0604020202020204" pitchFamily="34" charset="0"/>
            </a:endParaRPr>
          </a:p>
        </p:txBody>
      </p:sp>
      <p:sp>
        <p:nvSpPr>
          <p:cNvPr id="7" name="Rectangle 6"/>
          <p:cNvSpPr/>
          <p:nvPr/>
        </p:nvSpPr>
        <p:spPr>
          <a:xfrm>
            <a:off x="3505200" y="2590800"/>
            <a:ext cx="5486400"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obj</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'Apple'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'Orange'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'Banana'</a:t>
            </a:r>
            <a:r>
              <a:rPr lang="en-IN" sz="1800" dirty="0">
                <a:solidFill>
                  <a:srgbClr val="D4D4D4"/>
                </a:solidFill>
                <a:latin typeface="Consolas" panose="020B0609020204030204" pitchFamily="49" charset="0"/>
              </a:rPr>
              <a:t>];</a:t>
            </a:r>
          </a:p>
          <a:p>
            <a:r>
              <a:rPr lang="en-IN" sz="1800" dirty="0" smtClean="0">
                <a:solidFill>
                  <a:srgbClr val="C586C0"/>
                </a:solidFill>
                <a:latin typeface="Consolas" panose="020B0609020204030204" pitchFamily="49" charset="0"/>
              </a:rPr>
              <a:t>  for</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in</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obj</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obj</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11" name="Rectangle 10"/>
          <p:cNvSpPr/>
          <p:nvPr/>
        </p:nvSpPr>
        <p:spPr>
          <a:xfrm>
            <a:off x="43542" y="4537712"/>
            <a:ext cx="8991600"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obj</a:t>
            </a:r>
            <a:r>
              <a:rPr lang="en-IN" sz="1800" dirty="0">
                <a:solidFill>
                  <a:srgbClr val="D4D4D4"/>
                </a:solidFill>
                <a:latin typeface="Consolas" panose="020B0609020204030204" pitchFamily="49" charset="0"/>
              </a:rPr>
              <a:t> = { </a:t>
            </a:r>
            <a:r>
              <a:rPr lang="en-IN" sz="1800" dirty="0">
                <a:solidFill>
                  <a:srgbClr val="CE9178"/>
                </a:solidFill>
                <a:latin typeface="Consolas" panose="020B0609020204030204" pitchFamily="49" charset="0"/>
              </a:rPr>
              <a:t>"Key1"</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"Value1"</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"Key2"</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"Value2"</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"Key3"</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"Value3"</a:t>
            </a:r>
            <a:r>
              <a:rPr lang="en-IN" sz="1800" dirty="0">
                <a:solidFill>
                  <a:srgbClr val="D4D4D4"/>
                </a:solidFill>
                <a:latin typeface="Consolas" panose="020B0609020204030204" pitchFamily="49" charset="0"/>
              </a:rPr>
              <a:t> };</a:t>
            </a:r>
          </a:p>
          <a:p>
            <a:r>
              <a:rPr lang="en-IN" sz="1800" dirty="0" smtClean="0">
                <a:solidFill>
                  <a:srgbClr val="C586C0"/>
                </a:solidFill>
                <a:latin typeface="Consolas" panose="020B0609020204030204" pitchFamily="49" charset="0"/>
              </a:rPr>
              <a:t>  for</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in</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obj</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`Key = </a:t>
            </a:r>
            <a:r>
              <a:rPr lang="en-IN" sz="1800" dirty="0">
                <a:solidFill>
                  <a:srgbClr val="569CD6"/>
                </a:solidFill>
                <a:latin typeface="Consolas" panose="020B0609020204030204" pitchFamily="49" charset="0"/>
              </a:rPr>
              <a:t>${</a:t>
            </a:r>
            <a:r>
              <a:rPr lang="en-IN" sz="1800" dirty="0">
                <a:solidFill>
                  <a:srgbClr val="9CDCFE"/>
                </a:solidFill>
                <a:latin typeface="Consolas" panose="020B0609020204030204" pitchFamily="49" charset="0"/>
              </a:rPr>
              <a:t>i</a:t>
            </a:r>
            <a:r>
              <a:rPr lang="en-IN" sz="1800" dirty="0">
                <a:solidFill>
                  <a:srgbClr val="569CD6"/>
                </a:solidFill>
                <a:latin typeface="Consolas" panose="020B0609020204030204" pitchFamily="49" charset="0"/>
              </a:rPr>
              <a:t>}</a:t>
            </a:r>
            <a:r>
              <a:rPr lang="en-IN" sz="1800" dirty="0">
                <a:solidFill>
                  <a:srgbClr val="CE9178"/>
                </a:solidFill>
                <a:latin typeface="Consolas" panose="020B0609020204030204" pitchFamily="49" charset="0"/>
              </a:rPr>
              <a:t> and Value = </a:t>
            </a:r>
            <a:r>
              <a:rPr lang="en-IN" sz="1800" dirty="0">
                <a:solidFill>
                  <a:srgbClr val="569CD6"/>
                </a:solidFill>
                <a:latin typeface="Consolas" panose="020B0609020204030204" pitchFamily="49" charset="0"/>
              </a:rPr>
              <a:t>${</a:t>
            </a:r>
            <a:r>
              <a:rPr lang="en-IN" sz="1800" dirty="0">
                <a:solidFill>
                  <a:srgbClr val="9CDCFE"/>
                </a:solidFill>
                <a:latin typeface="Consolas" panose="020B0609020204030204" pitchFamily="49" charset="0"/>
              </a:rPr>
              <a:t>obj</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445048477"/>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forEach</a:t>
            </a:r>
            <a:r>
              <a:rPr lang="en-US" sz="3600" i="1" dirty="0" smtClean="0">
                <a:solidFill>
                  <a:srgbClr val="13D9E3"/>
                </a:solidFill>
                <a:latin typeface="Arial" panose="020B0604020202020204" pitchFamily="34" charset="0"/>
                <a:cs typeface="Arial" panose="020B0604020202020204" pitchFamily="34" charset="0"/>
              </a:rPr>
              <a:t>()</a:t>
            </a:r>
            <a:endParaRPr lang="en-US" sz="3600" i="1" dirty="0">
              <a:solidFill>
                <a:srgbClr val="13D9E3"/>
              </a:solidFill>
              <a:latin typeface="Arial" panose="020B0604020202020204" pitchFamily="34" charset="0"/>
              <a:cs typeface="Arial" panose="020B0604020202020204" pitchFamily="34" charset="0"/>
            </a:endParaRPr>
          </a:p>
        </p:txBody>
      </p:sp>
      <p:sp>
        <p:nvSpPr>
          <p:cNvPr id="4" name="Rectangle 3"/>
          <p:cNvSpPr/>
          <p:nvPr/>
        </p:nvSpPr>
        <p:spPr>
          <a:xfrm>
            <a:off x="152400" y="1066800"/>
            <a:ext cx="88392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forEach()</a:t>
            </a:r>
            <a:r>
              <a:rPr lang="en-IN" sz="1800" dirty="0">
                <a:latin typeface="Arial" panose="020B0604020202020204" pitchFamily="34" charset="0"/>
                <a:cs typeface="Arial" panose="020B0604020202020204" pitchFamily="34" charset="0"/>
              </a:rPr>
              <a:t> method executes a provided function once for each array element.</a:t>
            </a:r>
            <a:endParaRPr lang="en-US" sz="1800"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1828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14300" y="2209800"/>
            <a:ext cx="8839200" cy="1015663"/>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arr</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forEach</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function </a:t>
            </a:r>
            <a:r>
              <a:rPr lang="en-IN" sz="2000" dirty="0">
                <a:solidFill>
                  <a:srgbClr val="FF6000"/>
                </a:solidFill>
                <a:latin typeface="Consolas" panose="020B0609020204030204" pitchFamily="49" charset="0"/>
                <a:cs typeface="Arial" panose="020B0604020202020204" pitchFamily="34" charset="0"/>
              </a:rPr>
              <a:t>callback</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chemeClr val="bg2">
                    <a:lumMod val="75000"/>
                  </a:schemeClr>
                </a:solidFill>
                <a:latin typeface="Consolas" panose="020B0609020204030204" pitchFamily="49" charset="0"/>
                <a:cs typeface="Arial" panose="020B0604020202020204" pitchFamily="34" charset="0"/>
              </a:rPr>
              <a:t>currentValue</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index</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array</a:t>
            </a:r>
            <a:r>
              <a:rPr lang="en-IN" sz="2000" dirty="0">
                <a:solidFill>
                  <a:schemeClr val="bg1">
                    <a:lumMod val="85000"/>
                  </a:schemeClr>
                </a:solidFill>
                <a:latin typeface="Consolas" panose="020B0609020204030204" pitchFamily="49" charset="0"/>
                <a:cs typeface="Arial" panose="020B0604020202020204" pitchFamily="34" charset="0"/>
              </a:rPr>
              <a:t>) {</a:t>
            </a:r>
          </a:p>
          <a:p>
            <a:r>
              <a:rPr lang="en-IN" sz="2000" i="1" dirty="0" smtClean="0">
                <a:solidFill>
                  <a:schemeClr val="bg1">
                    <a:lumMod val="65000"/>
                  </a:schemeClr>
                </a:solidFill>
                <a:latin typeface="Consolas" panose="020B0609020204030204" pitchFamily="49" charset="0"/>
                <a:cs typeface="Arial" panose="020B0604020202020204" pitchFamily="34" charset="0"/>
              </a:rPr>
              <a:t>   statement</a:t>
            </a:r>
            <a:endParaRPr lang="en-IN" sz="2000" i="1" dirty="0">
              <a:solidFill>
                <a:schemeClr val="bg1">
                  <a:lumMod val="65000"/>
                </a:schemeClr>
              </a:solidFill>
              <a:latin typeface="Consolas" panose="020B0609020204030204" pitchFamily="49" charset="0"/>
              <a:cs typeface="Arial" panose="020B0604020202020204" pitchFamily="34" charset="0"/>
            </a:endParaRPr>
          </a:p>
          <a:p>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thisArg</a:t>
            </a:r>
            <a:r>
              <a:rPr lang="en-IN" sz="2000" dirty="0">
                <a:solidFill>
                  <a:schemeClr val="bg1">
                    <a:lumMod val="85000"/>
                  </a:schemeClr>
                </a:solidFill>
                <a:latin typeface="Consolas" panose="020B0609020204030204" pitchFamily="49" charset="0"/>
                <a:cs typeface="Arial" panose="020B0604020202020204" pitchFamily="34" charset="0"/>
              </a:rPr>
              <a:t>]);</a:t>
            </a:r>
            <a:endParaRPr lang="en-IN" sz="2000" dirty="0" smtClean="0">
              <a:solidFill>
                <a:schemeClr val="bg1">
                  <a:lumMod val="85000"/>
                </a:schemeClr>
              </a:solidFill>
              <a:latin typeface="Consolas" panose="020B0609020204030204" pitchFamily="49" charset="0"/>
              <a:cs typeface="Arial" panose="020B0604020202020204" pitchFamily="34" charset="0"/>
            </a:endParaRPr>
          </a:p>
        </p:txBody>
      </p:sp>
      <p:sp>
        <p:nvSpPr>
          <p:cNvPr id="5" name="Rectangle 4"/>
          <p:cNvSpPr/>
          <p:nvPr/>
        </p:nvSpPr>
        <p:spPr>
          <a:xfrm>
            <a:off x="266700" y="3581400"/>
            <a:ext cx="8534400"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'Apple'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'Orange'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'Banana'</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forEach</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value</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index</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index</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value</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508417022"/>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for</a:t>
            </a:r>
            <a:r>
              <a:rPr lang="en-US" sz="3600" i="1" dirty="0" smtClean="0">
                <a:solidFill>
                  <a:srgbClr val="13D9E3"/>
                </a:solidFill>
                <a:latin typeface="Arial" panose="020B0604020202020204" pitchFamily="34" charset="0"/>
                <a:cs typeface="Arial" panose="020B0604020202020204" pitchFamily="34" charset="0"/>
              </a:rPr>
              <a:t>...of </a:t>
            </a:r>
            <a:r>
              <a:rPr lang="en-US" sz="3600" i="1" dirty="0">
                <a:solidFill>
                  <a:srgbClr val="13D9E3"/>
                </a:solidFill>
                <a:latin typeface="Arial" panose="020B0604020202020204" pitchFamily="34" charset="0"/>
                <a:cs typeface="Arial" panose="020B0604020202020204" pitchFamily="34" charset="0"/>
              </a:rPr>
              <a:t>statement</a:t>
            </a:r>
          </a:p>
        </p:txBody>
      </p:sp>
      <p:sp>
        <p:nvSpPr>
          <p:cNvPr id="4" name="Rectangle 3"/>
          <p:cNvSpPr/>
          <p:nvPr/>
        </p:nvSpPr>
        <p:spPr>
          <a:xfrm>
            <a:off x="152400" y="1066800"/>
            <a:ext cx="88392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for...of </a:t>
            </a:r>
            <a:r>
              <a:rPr lang="en-IN" sz="1800" dirty="0">
                <a:latin typeface="Arial" panose="020B0604020202020204" pitchFamily="34" charset="0"/>
                <a:cs typeface="Arial" panose="020B0604020202020204" pitchFamily="34" charset="0"/>
              </a:rPr>
              <a:t>statement creates a loop iterating over iterable objects.</a:t>
            </a:r>
            <a:endParaRPr lang="en-US" sz="1800"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1828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14300" y="2209800"/>
            <a:ext cx="8839200" cy="1015663"/>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for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variable of </a:t>
            </a:r>
            <a:r>
              <a:rPr lang="en-IN" sz="2000" dirty="0">
                <a:solidFill>
                  <a:schemeClr val="bg2">
                    <a:lumMod val="75000"/>
                  </a:schemeClr>
                </a:solidFill>
                <a:latin typeface="Consolas" panose="020B0609020204030204" pitchFamily="49" charset="0"/>
                <a:cs typeface="Arial" panose="020B0604020202020204" pitchFamily="34" charset="0"/>
              </a:rPr>
              <a:t>iterable</a:t>
            </a:r>
            <a:r>
              <a:rPr lang="en-IN" sz="2000" dirty="0">
                <a:solidFill>
                  <a:schemeClr val="bg1">
                    <a:lumMod val="85000"/>
                  </a:schemeClr>
                </a:solidFill>
                <a:latin typeface="Consolas" panose="020B0609020204030204" pitchFamily="49" charset="0"/>
                <a:cs typeface="Arial" panose="020B0604020202020204" pitchFamily="34" charset="0"/>
              </a:rPr>
              <a:t>) {</a:t>
            </a:r>
          </a:p>
          <a:p>
            <a:r>
              <a:rPr lang="en-IN" sz="2000" i="1" dirty="0" smtClean="0">
                <a:solidFill>
                  <a:schemeClr val="bg1">
                    <a:lumMod val="65000"/>
                  </a:schemeClr>
                </a:solidFill>
                <a:latin typeface="Consolas" panose="020B0609020204030204" pitchFamily="49" charset="0"/>
                <a:cs typeface="Arial" panose="020B0604020202020204" pitchFamily="34" charset="0"/>
              </a:rPr>
              <a:t>   statement</a:t>
            </a:r>
            <a:endParaRPr lang="en-IN" sz="2000" i="1" dirty="0">
              <a:solidFill>
                <a:schemeClr val="bg1">
                  <a:lumMod val="65000"/>
                </a:schemeClr>
              </a:solidFill>
              <a:latin typeface="Consolas" panose="020B0609020204030204" pitchFamily="49" charset="0"/>
              <a:cs typeface="Arial" panose="020B0604020202020204" pitchFamily="34" charset="0"/>
            </a:endParaRPr>
          </a:p>
          <a:p>
            <a:r>
              <a:rPr lang="en-IN" sz="2000" dirty="0">
                <a:solidFill>
                  <a:schemeClr val="bg1">
                    <a:lumMod val="85000"/>
                  </a:schemeClr>
                </a:solidFill>
                <a:latin typeface="Consolas" panose="020B0609020204030204" pitchFamily="49" charset="0"/>
                <a:cs typeface="Arial" panose="020B0604020202020204" pitchFamily="34" charset="0"/>
              </a:rPr>
              <a:t>}</a:t>
            </a:r>
            <a:endParaRPr lang="en-IN" sz="2000" dirty="0" smtClean="0">
              <a:solidFill>
                <a:schemeClr val="bg1">
                  <a:lumMod val="85000"/>
                </a:schemeClr>
              </a:solidFill>
              <a:latin typeface="Consolas" panose="020B0609020204030204" pitchFamily="49" charset="0"/>
              <a:cs typeface="Arial" panose="020B0604020202020204" pitchFamily="34" charset="0"/>
            </a:endParaRPr>
          </a:p>
        </p:txBody>
      </p:sp>
      <p:sp>
        <p:nvSpPr>
          <p:cNvPr id="3" name="Rectangle 2"/>
          <p:cNvSpPr/>
          <p:nvPr/>
        </p:nvSpPr>
        <p:spPr>
          <a:xfrm>
            <a:off x="266700" y="3505200"/>
            <a:ext cx="8648701"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let</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'Apple'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'Orange'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'Banana'</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'Grapes'</a:t>
            </a:r>
            <a:r>
              <a:rPr lang="en-IN" sz="1800" dirty="0">
                <a:solidFill>
                  <a:srgbClr val="D4D4D4"/>
                </a:solidFill>
                <a:latin typeface="Consolas" panose="020B0609020204030204" pitchFamily="49" charset="0"/>
              </a:rPr>
              <a:t>];</a:t>
            </a:r>
          </a:p>
          <a:p>
            <a:r>
              <a:rPr lang="en-IN" sz="1800" dirty="0" smtClean="0">
                <a:solidFill>
                  <a:srgbClr val="C586C0"/>
                </a:solidFill>
                <a:latin typeface="Consolas" panose="020B0609020204030204" pitchFamily="49" charset="0"/>
              </a:rPr>
              <a:t>  for</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let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value</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of</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value</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313577257"/>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storage</a:t>
            </a:r>
            <a:endParaRPr lang="en-US" sz="6000" dirty="0"/>
          </a:p>
        </p:txBody>
      </p:sp>
    </p:spTree>
    <p:extLst>
      <p:ext uri="{BB962C8B-B14F-4D97-AF65-F5344CB8AC3E}">
        <p14:creationId xmlns:p14="http://schemas.microsoft.com/office/powerpoint/2010/main" val="24580730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smtClean="0"/>
              <a:t>comments</a:t>
            </a:r>
            <a:endParaRPr lang="en-US" sz="6000" dirty="0"/>
          </a:p>
        </p:txBody>
      </p:sp>
      <p:sp>
        <p:nvSpPr>
          <p:cNvPr id="3" name="Rectangle 2"/>
          <p:cNvSpPr/>
          <p:nvPr/>
        </p:nvSpPr>
        <p:spPr>
          <a:xfrm>
            <a:off x="2095500" y="2952537"/>
            <a:ext cx="4953000" cy="1200329"/>
          </a:xfrm>
          <a:prstGeom prst="rect">
            <a:avLst/>
          </a:prstGeom>
        </p:spPr>
        <p:txBody>
          <a:bodyPr wrap="square">
            <a:spAutoFit/>
          </a:bodyPr>
          <a:lstStyle/>
          <a:p>
            <a:pPr>
              <a:lnSpc>
                <a:spcPct val="150000"/>
              </a:lnSpc>
            </a:pPr>
            <a:r>
              <a:rPr lang="en-IN" dirty="0" smtClean="0">
                <a:solidFill>
                  <a:schemeClr val="bg2">
                    <a:lumMod val="50000"/>
                  </a:schemeClr>
                </a:solidFill>
                <a:latin typeface="Consolas" panose="020B0609020204030204" pitchFamily="49" charset="0"/>
                <a:cs typeface="Segoe UI Light" panose="020B0502040204020203" pitchFamily="34" charset="0"/>
              </a:rPr>
              <a:t>// - Single </a:t>
            </a:r>
            <a:r>
              <a:rPr lang="en-IN" dirty="0">
                <a:solidFill>
                  <a:schemeClr val="bg2">
                    <a:lumMod val="50000"/>
                  </a:schemeClr>
                </a:solidFill>
                <a:latin typeface="Consolas" panose="020B0609020204030204" pitchFamily="49" charset="0"/>
                <a:cs typeface="Segoe UI Light" panose="020B0502040204020203" pitchFamily="34" charset="0"/>
              </a:rPr>
              <a:t>line </a:t>
            </a:r>
            <a:r>
              <a:rPr lang="en-IN" dirty="0" smtClean="0">
                <a:solidFill>
                  <a:schemeClr val="bg2">
                    <a:lumMod val="50000"/>
                  </a:schemeClr>
                </a:solidFill>
                <a:latin typeface="Consolas" panose="020B0609020204030204" pitchFamily="49" charset="0"/>
                <a:cs typeface="Segoe UI Light" panose="020B0502040204020203" pitchFamily="34" charset="0"/>
              </a:rPr>
              <a:t>comments.</a:t>
            </a:r>
            <a:endParaRPr lang="en-IN" dirty="0">
              <a:solidFill>
                <a:schemeClr val="bg2">
                  <a:lumMod val="50000"/>
                </a:schemeClr>
              </a:solidFill>
              <a:latin typeface="Consolas" panose="020B0609020204030204" pitchFamily="49" charset="0"/>
              <a:cs typeface="Segoe UI Light" panose="020B0502040204020203" pitchFamily="34" charset="0"/>
            </a:endParaRPr>
          </a:p>
          <a:p>
            <a:pPr>
              <a:lnSpc>
                <a:spcPct val="150000"/>
              </a:lnSpc>
            </a:pPr>
            <a:r>
              <a:rPr lang="en-IN" dirty="0">
                <a:solidFill>
                  <a:schemeClr val="bg2">
                    <a:lumMod val="50000"/>
                  </a:schemeClr>
                </a:solidFill>
                <a:latin typeface="Consolas" panose="020B0609020204030204" pitchFamily="49" charset="0"/>
                <a:cs typeface="Segoe UI Light" panose="020B0502040204020203" pitchFamily="34" charset="0"/>
              </a:rPr>
              <a:t>/* </a:t>
            </a:r>
            <a:r>
              <a:rPr lang="en-IN" dirty="0" smtClean="0">
                <a:solidFill>
                  <a:schemeClr val="bg2">
                    <a:lumMod val="50000"/>
                  </a:schemeClr>
                </a:solidFill>
                <a:latin typeface="Consolas" panose="020B0609020204030204" pitchFamily="49" charset="0"/>
                <a:cs typeface="Segoe UI Light" panose="020B0502040204020203" pitchFamily="34" charset="0"/>
              </a:rPr>
              <a:t>*/ - Multi-line comments.</a:t>
            </a:r>
            <a:endParaRPr lang="en-IN" dirty="0">
              <a:solidFill>
                <a:schemeClr val="bg2">
                  <a:lumMod val="50000"/>
                </a:schemeClr>
              </a:solidFill>
              <a:latin typeface="Consolas" panose="020B0609020204030204" pitchFamily="49" charset="0"/>
              <a:cs typeface="Segoe UI Light" panose="020B0502040204020203" pitchFamily="34" charset="0"/>
            </a:endParaRPr>
          </a:p>
        </p:txBody>
      </p:sp>
      <p:sp>
        <p:nvSpPr>
          <p:cNvPr id="4" name="Rectangle 3"/>
          <p:cNvSpPr/>
          <p:nvPr/>
        </p:nvSpPr>
        <p:spPr>
          <a:xfrm>
            <a:off x="247650" y="4648200"/>
            <a:ext cx="8648700" cy="1138773"/>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In most editors a line of code can be commented out </a:t>
            </a:r>
            <a:r>
              <a:rPr lang="en-IN" sz="2000" dirty="0" smtClean="0">
                <a:latin typeface="Arial" panose="020B0604020202020204" pitchFamily="34" charset="0"/>
                <a:cs typeface="Arial" panose="020B0604020202020204" pitchFamily="34" charset="0"/>
              </a:rPr>
              <a:t>by </a:t>
            </a:r>
            <a:r>
              <a:rPr lang="en-IN" b="1" i="1" dirty="0" smtClean="0">
                <a:solidFill>
                  <a:srgbClr val="FFC90E"/>
                </a:solidFill>
                <a:latin typeface="Arial" panose="020B0604020202020204" pitchFamily="34" charset="0"/>
                <a:cs typeface="Arial" panose="020B0604020202020204" pitchFamily="34" charset="0"/>
              </a:rPr>
              <a:t>Ctrl + / </a:t>
            </a:r>
            <a:r>
              <a:rPr lang="en-IN" b="1" i="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sz="2000" dirty="0" smtClean="0">
                <a:latin typeface="Arial" panose="020B0604020202020204" pitchFamily="34" charset="0"/>
                <a:cs typeface="Arial" panose="020B0604020202020204" pitchFamily="34" charset="0"/>
              </a:rPr>
              <a:t>for </a:t>
            </a:r>
            <a:r>
              <a:rPr lang="en-IN" sz="2000" dirty="0">
                <a:latin typeface="Arial" panose="020B0604020202020204" pitchFamily="34" charset="0"/>
                <a:cs typeface="Arial" panose="020B0604020202020204" pitchFamily="34" charset="0"/>
              </a:rPr>
              <a:t>a </a:t>
            </a:r>
            <a:r>
              <a:rPr lang="en-IN" sz="2000" dirty="0" smtClean="0">
                <a:latin typeface="Arial" panose="020B0604020202020204" pitchFamily="34" charset="0"/>
                <a:cs typeface="Arial" panose="020B0604020202020204" pitchFamily="34" charset="0"/>
              </a:rPr>
              <a:t>single-line  </a:t>
            </a:r>
            <a:r>
              <a:rPr lang="en-IN" sz="2000" b="1" dirty="0" smtClean="0">
                <a:solidFill>
                  <a:srgbClr val="E90919"/>
                </a:solidFill>
                <a:latin typeface="Arial" panose="020B0604020202020204" pitchFamily="34" charset="0"/>
                <a:cs typeface="Arial" panose="020B0604020202020204" pitchFamily="34" charset="0"/>
              </a:rPr>
              <a:t>//</a:t>
            </a:r>
            <a:r>
              <a:rPr lang="en-IN" sz="2000" dirty="0" smtClean="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comment and something like </a:t>
            </a:r>
            <a:r>
              <a:rPr lang="en-IN" b="1" i="1" dirty="0" smtClean="0">
                <a:solidFill>
                  <a:srgbClr val="FFC90E"/>
                </a:solidFill>
                <a:latin typeface="Arial" panose="020B0604020202020204" pitchFamily="34" charset="0"/>
                <a:cs typeface="Arial" panose="020B0604020202020204" pitchFamily="34" charset="0"/>
              </a:rPr>
              <a:t>Shift + Alt + A </a:t>
            </a:r>
            <a:r>
              <a:rPr lang="en-IN" sz="2000" b="1" i="1" dirty="0">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for multiline </a:t>
            </a:r>
            <a:r>
              <a:rPr lang="en-IN" sz="2000" b="1" dirty="0" smtClean="0">
                <a:solidFill>
                  <a:srgbClr val="E90919"/>
                </a:solidFill>
                <a:latin typeface="Arial" panose="020B0604020202020204" pitchFamily="34" charset="0"/>
                <a:cs typeface="Arial" panose="020B0604020202020204" pitchFamily="34" charset="0"/>
              </a:rPr>
              <a:t>/*  */ </a:t>
            </a:r>
            <a:r>
              <a:rPr lang="en-IN" sz="2000" dirty="0" smtClean="0">
                <a:latin typeface="Arial" panose="020B0604020202020204" pitchFamily="34" charset="0"/>
                <a:cs typeface="Arial" panose="020B0604020202020204" pitchFamily="34" charset="0"/>
              </a:rPr>
              <a:t>comments</a:t>
            </a:r>
            <a:r>
              <a:rPr lang="en-IN" sz="2000" dirty="0">
                <a:latin typeface="Arial" panose="020B0604020202020204" pitchFamily="34" charset="0"/>
                <a:cs typeface="Arial" panose="020B0604020202020204" pitchFamily="34" charset="0"/>
              </a:rPr>
              <a:t>.</a:t>
            </a:r>
          </a:p>
        </p:txBody>
      </p:sp>
      <p:sp>
        <p:nvSpPr>
          <p:cNvPr id="5" name="Rectangle 4"/>
          <p:cNvSpPr/>
          <p:nvPr/>
        </p:nvSpPr>
        <p:spPr>
          <a:xfrm>
            <a:off x="152400" y="184687"/>
            <a:ext cx="8722179" cy="707886"/>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Nested comments are not supported! </a:t>
            </a:r>
            <a:r>
              <a:rPr lang="en-IN" sz="2000" b="1" i="1" dirty="0">
                <a:latin typeface="Arial" panose="020B0604020202020204" pitchFamily="34" charset="0"/>
                <a:cs typeface="Arial" panose="020B0604020202020204" pitchFamily="34" charset="0"/>
              </a:rPr>
              <a:t>There may not be /*...*/ inside another /*...*/.</a:t>
            </a:r>
            <a:r>
              <a:rPr lang="en-IN" sz="2000" dirty="0">
                <a:latin typeface="Arial" panose="020B0604020202020204" pitchFamily="34" charset="0"/>
                <a:cs typeface="Arial" panose="020B0604020202020204" pitchFamily="34" charset="0"/>
              </a:rPr>
              <a:t> Such code will die with an error:</a:t>
            </a:r>
          </a:p>
        </p:txBody>
      </p:sp>
      <p:sp>
        <p:nvSpPr>
          <p:cNvPr id="7" name="Rectangle 6"/>
          <p:cNvSpPr/>
          <p:nvPr/>
        </p:nvSpPr>
        <p:spPr>
          <a:xfrm>
            <a:off x="152400" y="944940"/>
            <a:ext cx="8839200" cy="1569660"/>
          </a:xfrm>
          <a:prstGeom prst="rect">
            <a:avLst/>
          </a:prstGeom>
        </p:spPr>
        <p:txBody>
          <a:bodyPr wrap="square">
            <a:spAutoFit/>
          </a:bodyPr>
          <a:lstStyle/>
          <a:p>
            <a:r>
              <a:rPr lang="en-IN" dirty="0">
                <a:solidFill>
                  <a:srgbClr val="92D050"/>
                </a:solidFill>
                <a:latin typeface="Consolas" panose="020B0609020204030204" pitchFamily="49" charset="0"/>
              </a:rPr>
              <a:t>/* </a:t>
            </a:r>
          </a:p>
          <a:p>
            <a:r>
              <a:rPr lang="en-IN" dirty="0" smtClean="0">
                <a:solidFill>
                  <a:srgbClr val="92D050"/>
                </a:solidFill>
                <a:latin typeface="Consolas" panose="020B0609020204030204" pitchFamily="49" charset="0"/>
              </a:rPr>
              <a:t>    /* </a:t>
            </a:r>
            <a:r>
              <a:rPr lang="en-IN" dirty="0">
                <a:solidFill>
                  <a:srgbClr val="92D050"/>
                </a:solidFill>
                <a:latin typeface="Consolas" panose="020B0609020204030204" pitchFamily="49" charset="0"/>
              </a:rPr>
              <a:t>nested comment ?!? */</a:t>
            </a:r>
            <a:r>
              <a:rPr lang="en-IN" dirty="0">
                <a:solidFill>
                  <a:srgbClr val="D4D4D4"/>
                </a:solidFill>
                <a:latin typeface="Consolas" panose="020B0609020204030204" pitchFamily="49" charset="0"/>
              </a:rPr>
              <a:t> </a:t>
            </a:r>
          </a:p>
          <a:p>
            <a:r>
              <a:rPr lang="en-IN" dirty="0">
                <a:solidFill>
                  <a:srgbClr val="D4D4D4"/>
                </a:solidFill>
                <a:latin typeface="Consolas" panose="020B0609020204030204" pitchFamily="49" charset="0"/>
              </a:rPr>
              <a:t>*/ </a:t>
            </a:r>
          </a:p>
          <a:p>
            <a:r>
              <a:rPr lang="en-IN" dirty="0">
                <a:solidFill>
                  <a:srgbClr val="DCDCAA"/>
                </a:solidFill>
                <a:latin typeface="Consolas" panose="020B0609020204030204" pitchFamily="49" charset="0"/>
              </a:rPr>
              <a:t>alert</a:t>
            </a:r>
            <a:r>
              <a:rPr lang="en-IN" dirty="0">
                <a:solidFill>
                  <a:srgbClr val="D4D4D4"/>
                </a:solidFill>
                <a:latin typeface="Consolas" panose="020B0609020204030204" pitchFamily="49" charset="0"/>
              </a:rPr>
              <a:t>( </a:t>
            </a:r>
            <a:r>
              <a:rPr lang="en-IN" dirty="0">
                <a:solidFill>
                  <a:srgbClr val="CE9178"/>
                </a:solidFill>
                <a:latin typeface="Consolas" panose="020B0609020204030204" pitchFamily="49" charset="0"/>
              </a:rPr>
              <a:t>'World'</a:t>
            </a:r>
            <a:r>
              <a:rPr lang="en-IN" dirty="0">
                <a:solidFill>
                  <a:srgbClr val="D4D4D4"/>
                </a:solidFill>
                <a:latin typeface="Consolas" panose="020B0609020204030204" pitchFamily="49" charset="0"/>
              </a:rPr>
              <a:t> );</a:t>
            </a:r>
            <a:endParaRPr lang="en-IN" b="0" dirty="0">
              <a:solidFill>
                <a:srgbClr val="D4D4D4"/>
              </a:solidFill>
              <a:effectLst/>
              <a:latin typeface="Consolas" panose="020B0609020204030204" pitchFamily="49" charset="0"/>
            </a:endParaRP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4332232"/>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window.localStorage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1477328"/>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read-only </a:t>
            </a:r>
            <a:r>
              <a:rPr lang="en-IN" sz="1800" dirty="0">
                <a:solidFill>
                  <a:srgbClr val="0000FF"/>
                </a:solidFill>
                <a:latin typeface="Consolas" panose="020B0609020204030204" pitchFamily="49" charset="0"/>
              </a:rPr>
              <a:t>localStorage</a:t>
            </a:r>
            <a:r>
              <a:rPr lang="en-IN" sz="1800" dirty="0">
                <a:latin typeface="Arial" panose="020B0604020202020204" pitchFamily="34" charset="0"/>
                <a:cs typeface="Arial" panose="020B0604020202020204" pitchFamily="34" charset="0"/>
              </a:rPr>
              <a:t> property allows you to access a Storage object for the Document's origin; the stored data is saved across browser sessions. </a:t>
            </a:r>
            <a:r>
              <a:rPr lang="en-IN" sz="1800" dirty="0">
                <a:solidFill>
                  <a:srgbClr val="0000FF"/>
                </a:solidFill>
                <a:latin typeface="Consolas" panose="020B0609020204030204" pitchFamily="49" charset="0"/>
              </a:rPr>
              <a:t>localStorage</a:t>
            </a:r>
            <a:r>
              <a:rPr lang="en-IN" sz="1800" dirty="0">
                <a:latin typeface="Arial" panose="020B0604020202020204" pitchFamily="34" charset="0"/>
                <a:cs typeface="Arial" panose="020B0604020202020204" pitchFamily="34" charset="0"/>
              </a:rPr>
              <a:t> is similar to </a:t>
            </a:r>
            <a:r>
              <a:rPr lang="en-IN" sz="1800" dirty="0">
                <a:solidFill>
                  <a:srgbClr val="0000FF"/>
                </a:solidFill>
                <a:latin typeface="Consolas" panose="020B0609020204030204" pitchFamily="49" charset="0"/>
              </a:rPr>
              <a:t>sessionStorage</a:t>
            </a:r>
            <a:r>
              <a:rPr lang="en-IN" sz="1800" dirty="0">
                <a:latin typeface="Arial" panose="020B0604020202020204" pitchFamily="34" charset="0"/>
                <a:cs typeface="Arial" panose="020B0604020202020204" pitchFamily="34" charset="0"/>
              </a:rPr>
              <a:t>, except that while data stored in </a:t>
            </a:r>
            <a:r>
              <a:rPr lang="en-IN" sz="1800" dirty="0">
                <a:solidFill>
                  <a:srgbClr val="0000FF"/>
                </a:solidFill>
                <a:latin typeface="Consolas" panose="020B0609020204030204" pitchFamily="49" charset="0"/>
              </a:rPr>
              <a:t>localStorage</a:t>
            </a:r>
            <a:r>
              <a:rPr lang="en-IN" sz="1800" dirty="0">
                <a:latin typeface="Arial" panose="020B0604020202020204" pitchFamily="34" charset="0"/>
                <a:cs typeface="Arial" panose="020B0604020202020204" pitchFamily="34" charset="0"/>
              </a:rPr>
              <a:t> has no expiration time, data stored in </a:t>
            </a:r>
            <a:r>
              <a:rPr lang="en-IN" sz="1800" dirty="0">
                <a:solidFill>
                  <a:srgbClr val="0000FF"/>
                </a:solidFill>
                <a:latin typeface="Consolas" panose="020B0609020204030204" pitchFamily="49" charset="0"/>
              </a:rPr>
              <a:t>sessionStorage</a:t>
            </a:r>
            <a:r>
              <a:rPr lang="en-IN" sz="1800" dirty="0">
                <a:latin typeface="Arial" panose="020B0604020202020204" pitchFamily="34" charset="0"/>
                <a:cs typeface="Arial" panose="020B0604020202020204" pitchFamily="34" charset="0"/>
              </a:rPr>
              <a:t> gets cleared when the page session ends — that is, when the page is closed.</a:t>
            </a:r>
          </a:p>
        </p:txBody>
      </p:sp>
      <p:sp>
        <p:nvSpPr>
          <p:cNvPr id="6" name="Rectangle 5"/>
          <p:cNvSpPr/>
          <p:nvPr/>
        </p:nvSpPr>
        <p:spPr>
          <a:xfrm>
            <a:off x="228600" y="3516868"/>
            <a:ext cx="8686800" cy="400110"/>
          </a:xfrm>
          <a:prstGeom prst="rect">
            <a:avLst/>
          </a:prstGeom>
          <a:noFill/>
        </p:spPr>
        <p:txBody>
          <a:bodyPr wrap="square">
            <a:spAutoFit/>
          </a:bodyPr>
          <a:lstStyle/>
          <a:p>
            <a:r>
              <a:rPr lang="en-IN" sz="2000" dirty="0">
                <a:solidFill>
                  <a:srgbClr val="DD4A68"/>
                </a:solidFill>
                <a:latin typeface="Consolas" panose="020B0609020204030204" pitchFamily="49" charset="0"/>
              </a:rPr>
              <a:t>myStorage</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rPr>
              <a:t>wi</a:t>
            </a:r>
            <a:r>
              <a:rPr lang="en-IN" sz="2000" dirty="0">
                <a:solidFill>
                  <a:srgbClr val="FF7F27"/>
                </a:solidFill>
                <a:latin typeface="Consolas" panose="020B0609020204030204" pitchFamily="49" charset="0"/>
                <a:cs typeface="Arial" panose="020B0604020202020204" pitchFamily="34" charset="0"/>
              </a:rPr>
              <a:t>nd</a:t>
            </a:r>
            <a:r>
              <a:rPr lang="en-IN" sz="2000" dirty="0">
                <a:solidFill>
                  <a:srgbClr val="FF7F27"/>
                </a:solidFill>
                <a:latin typeface="Consolas" panose="020B0609020204030204" pitchFamily="49" charset="0"/>
              </a:rPr>
              <a:t>ow</a:t>
            </a:r>
            <a:r>
              <a:rPr lang="en-IN" sz="2000" dirty="0">
                <a:solidFill>
                  <a:srgbClr val="0077AA"/>
                </a:solidFill>
                <a:latin typeface="Consolas" panose="020B0609020204030204" pitchFamily="49" charset="0"/>
              </a:rPr>
              <a:t>.</a:t>
            </a:r>
            <a:r>
              <a:rPr lang="en-IN" sz="2000" dirty="0">
                <a:solidFill>
                  <a:srgbClr val="FFC90E"/>
                </a:solidFill>
                <a:latin typeface="Consolas" panose="020B0609020204030204" pitchFamily="49" charset="0"/>
              </a:rPr>
              <a:t>localStorage</a:t>
            </a:r>
            <a:r>
              <a:rPr lang="en-IN" sz="2000" dirty="0">
                <a:solidFill>
                  <a:schemeClr val="bg1">
                    <a:lumMod val="85000"/>
                  </a:schemeClr>
                </a:solidFill>
                <a:latin typeface="Consolas" panose="020B0609020204030204" pitchFamily="49" charset="0"/>
              </a:rPr>
              <a:t>;</a:t>
            </a:r>
          </a:p>
        </p:txBody>
      </p:sp>
      <p:sp>
        <p:nvSpPr>
          <p:cNvPr id="13" name="Rectangle 12"/>
          <p:cNvSpPr/>
          <p:nvPr/>
        </p:nvSpPr>
        <p:spPr>
          <a:xfrm>
            <a:off x="152400" y="3200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86600" y="50198"/>
            <a:ext cx="1576178" cy="1474270"/>
          </a:xfrm>
          <a:prstGeom prst="rect">
            <a:avLst/>
          </a:prstGeom>
        </p:spPr>
      </p:pic>
    </p:spTree>
    <p:extLst>
      <p:ext uri="{BB962C8B-B14F-4D97-AF65-F5344CB8AC3E}">
        <p14:creationId xmlns:p14="http://schemas.microsoft.com/office/powerpoint/2010/main" val="2444902105"/>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window.localStorage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11" name="Table 10"/>
          <p:cNvGraphicFramePr>
            <a:graphicFrameLocks noGrp="1"/>
          </p:cNvGraphicFramePr>
          <p:nvPr>
            <p:extLst>
              <p:ext uri="{D42A27DB-BD31-4B8C-83A1-F6EECF244321}">
                <p14:modId xmlns:p14="http://schemas.microsoft.com/office/powerpoint/2010/main" val="1412914197"/>
              </p:ext>
            </p:extLst>
          </p:nvPr>
        </p:nvGraphicFramePr>
        <p:xfrm>
          <a:off x="152400" y="1488440"/>
          <a:ext cx="8821882" cy="2702560"/>
        </p:xfrm>
        <a:graphic>
          <a:graphicData uri="http://schemas.openxmlformats.org/drawingml/2006/table">
            <a:tbl>
              <a:tblPr firstRow="1" bandRow="1">
                <a:tableStyleId>{7E9639D4-E3E2-4D34-9284-5A2195B3D0D7}</a:tableStyleId>
              </a:tblPr>
              <a:tblGrid>
                <a:gridCol w="4267200"/>
                <a:gridCol w="4554682"/>
              </a:tblGrid>
              <a:tr h="370840">
                <a:tc>
                  <a:txBody>
                    <a:bodyPr/>
                    <a:lstStyle/>
                    <a:p>
                      <a:r>
                        <a:rPr lang="en-IN" dirty="0" smtClean="0">
                          <a:latin typeface="Calibri" panose="020F0502020204030204" pitchFamily="34" charset="0"/>
                          <a:cs typeface="Calibri" panose="020F0502020204030204" pitchFamily="34" charset="0"/>
                        </a:rPr>
                        <a:t>Class and</a:t>
                      </a:r>
                      <a:r>
                        <a:rPr lang="en-IN" baseline="0" dirty="0" smtClean="0">
                          <a:latin typeface="Calibri" panose="020F0502020204030204" pitchFamily="34" charset="0"/>
                          <a:cs typeface="Calibri" panose="020F0502020204030204" pitchFamily="34" charset="0"/>
                        </a:rPr>
                        <a:t> </a:t>
                      </a:r>
                      <a:r>
                        <a:rPr lang="en-IN" dirty="0" smtClean="0">
                          <a:latin typeface="Calibri" panose="020F0502020204030204" pitchFamily="34" charset="0"/>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Example</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localStorage.setItem(String key, String data)</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localStorage.setItem("key1", "Saleel")</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localStorage.getItem(String key)</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localStorage.getItem("key1")</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localStorage.removeItem(String key)</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localStorage.removeItem("key1");</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localStorage.clear()</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tx1"/>
                          </a:solidFill>
                          <a:latin typeface="+mn-lt"/>
                          <a:ea typeface="+mn-ea"/>
                          <a:cs typeface="+mn-cs"/>
                        </a:rPr>
                        <a:t>localStorage.clear();</a:t>
                      </a: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localStorage.key(Number index)</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tx1"/>
                          </a:solidFill>
                          <a:latin typeface="+mn-lt"/>
                          <a:ea typeface="+mn-ea"/>
                          <a:cs typeface="+mn-cs"/>
                        </a:rPr>
                        <a:t>localStorage.key(0)</a:t>
                      </a: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localStorage.length()</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tx1"/>
                          </a:solidFill>
                          <a:latin typeface="+mn-lt"/>
                          <a:ea typeface="+mn-ea"/>
                          <a:cs typeface="+mn-cs"/>
                        </a:rPr>
                        <a:t>localStorage.length()</a:t>
                      </a:r>
                    </a:p>
                  </a:txBody>
                  <a:tcPr marL="76200" marR="76200" marT="57150" marB="57150" anchor="ctr"/>
                </a:tc>
              </a:tr>
            </a:tbl>
          </a:graphicData>
        </a:graphic>
      </p:graphicFrame>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86600" y="50198"/>
            <a:ext cx="1576178" cy="1474270"/>
          </a:xfrm>
          <a:prstGeom prst="rect">
            <a:avLst/>
          </a:prstGeom>
        </p:spPr>
      </p:pic>
      <p:sp>
        <p:nvSpPr>
          <p:cNvPr id="4" name="Rectangle 3"/>
          <p:cNvSpPr/>
          <p:nvPr/>
        </p:nvSpPr>
        <p:spPr>
          <a:xfrm>
            <a:off x="152400" y="4293275"/>
            <a:ext cx="8839200" cy="2031325"/>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9CDCFE"/>
                </a:solidFill>
                <a:latin typeface="Consolas" panose="020B0609020204030204" pitchFamily="49" charset="0"/>
              </a:rPr>
              <a:t>  localStorage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setItem</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"key1"</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localStorage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setItem</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"key2"</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"Sharmin"</a:t>
            </a:r>
            <a:r>
              <a:rPr lang="en-IN" sz="1800" dirty="0">
                <a:solidFill>
                  <a:srgbClr val="D4D4D4"/>
                </a:solidFill>
                <a:latin typeface="Consolas" panose="020B0609020204030204" pitchFamily="49" charset="0"/>
              </a:rPr>
              <a:t>);</a:t>
            </a:r>
          </a:p>
          <a:p>
            <a:r>
              <a:rPr lang="en-IN" sz="1800" dirty="0" smtClean="0">
                <a:solidFill>
                  <a:srgbClr val="C586C0"/>
                </a:solidFill>
                <a:latin typeface="Consolas" panose="020B0609020204030204" pitchFamily="49" charset="0"/>
              </a:rPr>
              <a:t>  for</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0</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&lt; </a:t>
            </a:r>
            <a:r>
              <a:rPr lang="en-IN" sz="1800" dirty="0">
                <a:solidFill>
                  <a:srgbClr val="9CDCFE"/>
                </a:solidFill>
                <a:latin typeface="Consolas" panose="020B0609020204030204" pitchFamily="49" charset="0"/>
              </a:rPr>
              <a:t>localStorage</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localStorage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getItem</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localStorage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key</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12" name="Rectangle 11"/>
          <p:cNvSpPr/>
          <p:nvPr/>
        </p:nvSpPr>
        <p:spPr>
          <a:xfrm>
            <a:off x="152400" y="990600"/>
            <a:ext cx="8686800" cy="400110"/>
          </a:xfrm>
          <a:prstGeom prst="rect">
            <a:avLst/>
          </a:prstGeom>
          <a:noFill/>
        </p:spPr>
        <p:txBody>
          <a:bodyPr wrap="square">
            <a:spAutoFit/>
          </a:bodyPr>
          <a:lstStyle/>
          <a:p>
            <a:r>
              <a:rPr lang="en-IN" sz="2000" dirty="0">
                <a:solidFill>
                  <a:srgbClr val="DD4A68"/>
                </a:solidFill>
                <a:latin typeface="Consolas" panose="020B0609020204030204" pitchFamily="49" charset="0"/>
              </a:rPr>
              <a:t>myStorage</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rPr>
              <a:t>wi</a:t>
            </a:r>
            <a:r>
              <a:rPr lang="en-IN" sz="2000" dirty="0">
                <a:solidFill>
                  <a:srgbClr val="FF7F27"/>
                </a:solidFill>
                <a:latin typeface="Consolas" panose="020B0609020204030204" pitchFamily="49" charset="0"/>
                <a:cs typeface="Arial" panose="020B0604020202020204" pitchFamily="34" charset="0"/>
              </a:rPr>
              <a:t>nd</a:t>
            </a:r>
            <a:r>
              <a:rPr lang="en-IN" sz="2000" dirty="0">
                <a:solidFill>
                  <a:srgbClr val="FF7F27"/>
                </a:solidFill>
                <a:latin typeface="Consolas" panose="020B0609020204030204" pitchFamily="49" charset="0"/>
              </a:rPr>
              <a:t>ow</a:t>
            </a:r>
            <a:r>
              <a:rPr lang="en-IN" sz="2000" dirty="0">
                <a:solidFill>
                  <a:srgbClr val="0077AA"/>
                </a:solidFill>
                <a:latin typeface="Consolas" panose="020B0609020204030204" pitchFamily="49" charset="0"/>
              </a:rPr>
              <a:t>.</a:t>
            </a:r>
            <a:r>
              <a:rPr lang="en-IN" sz="2000" dirty="0">
                <a:solidFill>
                  <a:srgbClr val="FFC90E"/>
                </a:solidFill>
                <a:latin typeface="Consolas" panose="020B0609020204030204" pitchFamily="49" charset="0"/>
              </a:rPr>
              <a:t>localStorage</a:t>
            </a:r>
            <a:r>
              <a:rPr lang="en-IN" sz="2000" dirty="0">
                <a:solidFill>
                  <a:schemeClr val="bg1">
                    <a:lumMod val="85000"/>
                  </a:schemeClr>
                </a:solidFill>
                <a:latin typeface="Consolas" panose="020B0609020204030204" pitchFamily="49" charset="0"/>
              </a:rPr>
              <a:t>;</a:t>
            </a:r>
          </a:p>
        </p:txBody>
      </p:sp>
    </p:spTree>
    <p:extLst>
      <p:ext uri="{BB962C8B-B14F-4D97-AF65-F5344CB8AC3E}">
        <p14:creationId xmlns:p14="http://schemas.microsoft.com/office/powerpoint/2010/main" val="1943160297"/>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window.sessionStorage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2031325"/>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sessionStorage</a:t>
            </a:r>
            <a:r>
              <a:rPr lang="en-IN" sz="1800" dirty="0">
                <a:latin typeface="Arial" panose="020B0604020202020204" pitchFamily="34" charset="0"/>
                <a:cs typeface="Arial" panose="020B0604020202020204" pitchFamily="34" charset="0"/>
              </a:rPr>
              <a:t> property allows you to access a session Storage object for the current origin. </a:t>
            </a:r>
            <a:r>
              <a:rPr lang="en-IN" sz="1800" dirty="0">
                <a:solidFill>
                  <a:srgbClr val="0000FF"/>
                </a:solidFill>
                <a:latin typeface="Consolas" panose="020B0609020204030204" pitchFamily="49" charset="0"/>
              </a:rPr>
              <a:t>sessionStorage</a:t>
            </a:r>
            <a:r>
              <a:rPr lang="en-IN" sz="1800" dirty="0">
                <a:latin typeface="Arial" panose="020B0604020202020204" pitchFamily="34" charset="0"/>
                <a:cs typeface="Arial" panose="020B0604020202020204" pitchFamily="34" charset="0"/>
              </a:rPr>
              <a:t> is similar to Window.localStorage, </a:t>
            </a:r>
            <a:r>
              <a:rPr lang="en-IN" sz="1800" i="1" dirty="0">
                <a:solidFill>
                  <a:srgbClr val="FF0000"/>
                </a:solidFill>
                <a:latin typeface="Arial" panose="020B0604020202020204" pitchFamily="34" charset="0"/>
                <a:cs typeface="Arial" panose="020B0604020202020204" pitchFamily="34" charset="0"/>
              </a:rPr>
              <a:t>the only difference is while data stored in localStorage has no expiration set, data stored in sessionStorage gets cleared when the page session ends.</a:t>
            </a:r>
            <a:r>
              <a:rPr lang="en-IN" sz="1800" dirty="0">
                <a:latin typeface="Arial" panose="020B0604020202020204" pitchFamily="34" charset="0"/>
                <a:cs typeface="Arial" panose="020B0604020202020204" pitchFamily="34" charset="0"/>
              </a:rPr>
              <a:t> A page session lasts for as long as the browser is open and survives over page reloads and restores. Opening a page in a new tab or window will cause a new session to be initiated, which differs from how session cookies work.</a:t>
            </a:r>
          </a:p>
        </p:txBody>
      </p:sp>
      <p:sp>
        <p:nvSpPr>
          <p:cNvPr id="11" name="Rectangle 10"/>
          <p:cNvSpPr/>
          <p:nvPr/>
        </p:nvSpPr>
        <p:spPr>
          <a:xfrm>
            <a:off x="152400" y="3779222"/>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1200" y="3636763"/>
            <a:ext cx="3276600" cy="2490262"/>
          </a:xfrm>
          <a:prstGeom prst="rect">
            <a:avLst/>
          </a:prstGeom>
        </p:spPr>
      </p:pic>
      <p:sp>
        <p:nvSpPr>
          <p:cNvPr id="12" name="Rectangle 11"/>
          <p:cNvSpPr/>
          <p:nvPr/>
        </p:nvSpPr>
        <p:spPr>
          <a:xfrm>
            <a:off x="228600" y="4095690"/>
            <a:ext cx="8686800" cy="400110"/>
          </a:xfrm>
          <a:prstGeom prst="rect">
            <a:avLst/>
          </a:prstGeom>
          <a:noFill/>
        </p:spPr>
        <p:txBody>
          <a:bodyPr wrap="square">
            <a:spAutoFit/>
          </a:bodyPr>
          <a:lstStyle/>
          <a:p>
            <a:r>
              <a:rPr lang="en-IN" sz="2000" dirty="0">
                <a:solidFill>
                  <a:srgbClr val="DD4A68"/>
                </a:solidFill>
                <a:latin typeface="Consolas" panose="020B0609020204030204" pitchFamily="49" charset="0"/>
              </a:rPr>
              <a:t>myStorage</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rPr>
              <a:t>window</a:t>
            </a:r>
            <a:r>
              <a:rPr lang="en-IN" sz="2000" dirty="0" smtClean="0">
                <a:solidFill>
                  <a:srgbClr val="0077AA"/>
                </a:solidFill>
                <a:latin typeface="Consolas" panose="020B0609020204030204" pitchFamily="49" charset="0"/>
              </a:rPr>
              <a:t>.</a:t>
            </a:r>
            <a:r>
              <a:rPr lang="en-IN" sz="2000" dirty="0" smtClean="0">
                <a:solidFill>
                  <a:srgbClr val="FFC90E"/>
                </a:solidFill>
                <a:latin typeface="Consolas" panose="020B0609020204030204" pitchFamily="49" charset="0"/>
              </a:rPr>
              <a:t>sessionStorage</a:t>
            </a:r>
            <a:r>
              <a:rPr lang="en-IN" sz="2000" dirty="0">
                <a:solidFill>
                  <a:schemeClr val="bg1">
                    <a:lumMod val="85000"/>
                  </a:schemeClr>
                </a:solidFill>
                <a:latin typeface="Consolas" panose="020B0609020204030204" pitchFamily="49" charset="0"/>
              </a:rPr>
              <a:t>;</a:t>
            </a:r>
          </a:p>
        </p:txBody>
      </p:sp>
    </p:spTree>
    <p:extLst>
      <p:ext uri="{BB962C8B-B14F-4D97-AF65-F5344CB8AC3E}">
        <p14:creationId xmlns:p14="http://schemas.microsoft.com/office/powerpoint/2010/main" val="4179968647"/>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window.sessionStorage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152400" y="12192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graphicFrame>
        <p:nvGraphicFramePr>
          <p:cNvPr id="11" name="Table 10"/>
          <p:cNvGraphicFramePr>
            <a:graphicFrameLocks noGrp="1"/>
          </p:cNvGraphicFramePr>
          <p:nvPr>
            <p:extLst>
              <p:ext uri="{D42A27DB-BD31-4B8C-83A1-F6EECF244321}">
                <p14:modId xmlns:p14="http://schemas.microsoft.com/office/powerpoint/2010/main" val="658928476"/>
              </p:ext>
            </p:extLst>
          </p:nvPr>
        </p:nvGraphicFramePr>
        <p:xfrm>
          <a:off x="152400" y="2204720"/>
          <a:ext cx="8821882" cy="2702560"/>
        </p:xfrm>
        <a:graphic>
          <a:graphicData uri="http://schemas.openxmlformats.org/drawingml/2006/table">
            <a:tbl>
              <a:tblPr firstRow="1" bandRow="1">
                <a:tableStyleId>{7E9639D4-E3E2-4D34-9284-5A2195B3D0D7}</a:tableStyleId>
              </a:tblPr>
              <a:tblGrid>
                <a:gridCol w="4876800"/>
                <a:gridCol w="3945082"/>
              </a:tblGrid>
              <a:tr h="370840">
                <a:tc>
                  <a:txBody>
                    <a:bodyPr/>
                    <a:lstStyle/>
                    <a:p>
                      <a:r>
                        <a:rPr lang="en-IN" dirty="0" smtClean="0">
                          <a:latin typeface="Calibri" panose="020F0502020204030204" pitchFamily="34" charset="0"/>
                          <a:cs typeface="Calibri" panose="020F0502020204030204" pitchFamily="34" charset="0"/>
                        </a:rPr>
                        <a:t>Class and</a:t>
                      </a:r>
                      <a:r>
                        <a:rPr lang="en-IN" baseline="0" dirty="0" smtClean="0">
                          <a:latin typeface="Calibri" panose="020F0502020204030204" pitchFamily="34" charset="0"/>
                          <a:cs typeface="Calibri" panose="020F0502020204030204" pitchFamily="34" charset="0"/>
                        </a:rPr>
                        <a:t> </a:t>
                      </a:r>
                      <a:r>
                        <a:rPr lang="en-IN" dirty="0" smtClean="0">
                          <a:latin typeface="Calibri" panose="020F0502020204030204" pitchFamily="34" charset="0"/>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Example</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sessionStorage.setItem(String key, String data)</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sessionStorage.setItem("key1", "Saleel")</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sessionStorage.getItem(String key)</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sessionStorage.getItem("key1")</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sessionStorage.removeItem(String key)</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sessionStorage.removeItem("key1");</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sessionStorage.clear()</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tx1"/>
                          </a:solidFill>
                          <a:latin typeface="+mn-lt"/>
                          <a:ea typeface="+mn-ea"/>
                          <a:cs typeface="+mn-cs"/>
                        </a:rPr>
                        <a:t>sessionStorage.clear();</a:t>
                      </a: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sessionStorage.key(Number index)</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tx1"/>
                          </a:solidFill>
                          <a:latin typeface="+mn-lt"/>
                          <a:ea typeface="+mn-ea"/>
                          <a:cs typeface="+mn-cs"/>
                        </a:rPr>
                        <a:t>sessionStorage.key(0)</a:t>
                      </a: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sessionStorage.length()</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tx1"/>
                          </a:solidFill>
                          <a:latin typeface="+mn-lt"/>
                          <a:ea typeface="+mn-ea"/>
                          <a:cs typeface="+mn-cs"/>
                        </a:rPr>
                        <a:t>sessionStorage.length()</a:t>
                      </a:r>
                    </a:p>
                  </a:txBody>
                  <a:tcPr marL="76200" marR="76200" marT="57150" marB="57150" anchor="ctr"/>
                </a:tc>
              </a:tr>
            </a:tbl>
          </a:graphicData>
        </a:graphic>
      </p:graphicFrame>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8492" y="128771"/>
            <a:ext cx="2674773" cy="1942514"/>
          </a:xfrm>
          <a:prstGeom prst="rect">
            <a:avLst/>
          </a:prstGeom>
        </p:spPr>
      </p:pic>
      <p:sp>
        <p:nvSpPr>
          <p:cNvPr id="10" name="Rectangle 9"/>
          <p:cNvSpPr/>
          <p:nvPr/>
        </p:nvSpPr>
        <p:spPr>
          <a:xfrm>
            <a:off x="228600" y="1524000"/>
            <a:ext cx="8686800" cy="400110"/>
          </a:xfrm>
          <a:prstGeom prst="rect">
            <a:avLst/>
          </a:prstGeom>
          <a:noFill/>
        </p:spPr>
        <p:txBody>
          <a:bodyPr wrap="square">
            <a:spAutoFit/>
          </a:bodyPr>
          <a:lstStyle/>
          <a:p>
            <a:r>
              <a:rPr lang="en-IN" sz="2000" dirty="0">
                <a:solidFill>
                  <a:srgbClr val="DD4A68"/>
                </a:solidFill>
                <a:latin typeface="Consolas" panose="020B0609020204030204" pitchFamily="49" charset="0"/>
              </a:rPr>
              <a:t>myStorage</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rPr>
              <a:t>window</a:t>
            </a:r>
            <a:r>
              <a:rPr lang="en-IN" sz="2000" dirty="0" smtClean="0">
                <a:solidFill>
                  <a:srgbClr val="0077AA"/>
                </a:solidFill>
                <a:latin typeface="Consolas" panose="020B0609020204030204" pitchFamily="49" charset="0"/>
              </a:rPr>
              <a:t>.</a:t>
            </a:r>
            <a:r>
              <a:rPr lang="en-IN" sz="2000" dirty="0" smtClean="0">
                <a:solidFill>
                  <a:srgbClr val="FFC90E"/>
                </a:solidFill>
                <a:latin typeface="Consolas" panose="020B0609020204030204" pitchFamily="49" charset="0"/>
              </a:rPr>
              <a:t>sessionStorage</a:t>
            </a:r>
            <a:r>
              <a:rPr lang="en-IN" sz="2000" dirty="0">
                <a:solidFill>
                  <a:schemeClr val="bg1">
                    <a:lumMod val="85000"/>
                  </a:schemeClr>
                </a:solidFill>
                <a:latin typeface="Consolas" panose="020B0609020204030204" pitchFamily="49" charset="0"/>
              </a:rPr>
              <a:t>;</a:t>
            </a:r>
          </a:p>
        </p:txBody>
      </p:sp>
    </p:spTree>
    <p:extLst>
      <p:ext uri="{BB962C8B-B14F-4D97-AF65-F5344CB8AC3E}">
        <p14:creationId xmlns:p14="http://schemas.microsoft.com/office/powerpoint/2010/main" val="2399426632"/>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window.location()</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2602468"/>
            <a:ext cx="8686800" cy="707886"/>
          </a:xfrm>
          <a:prstGeom prst="rect">
            <a:avLst/>
          </a:prstGeom>
          <a:noFill/>
        </p:spPr>
        <p:txBody>
          <a:bodyPr wrap="square">
            <a:spAutoFit/>
          </a:bodyPr>
          <a:lstStyle/>
          <a:p>
            <a:r>
              <a:rPr lang="en-IN" sz="2000" dirty="0">
                <a:solidFill>
                  <a:srgbClr val="0070C0"/>
                </a:solidFill>
                <a:latin typeface="Consolas" panose="020B0609020204030204" pitchFamily="49" charset="0"/>
                <a:cs typeface="Arial" panose="020B0604020202020204" pitchFamily="34" charset="0"/>
              </a:rPr>
              <a:t>var oldLocation = location;</a:t>
            </a:r>
          </a:p>
          <a:p>
            <a:r>
              <a:rPr lang="en-IN" sz="2000" dirty="0">
                <a:solidFill>
                  <a:srgbClr val="0070C0"/>
                </a:solidFill>
                <a:latin typeface="Consolas" panose="020B0609020204030204" pitchFamily="49" charset="0"/>
                <a:cs typeface="Arial" panose="020B0604020202020204" pitchFamily="34" charset="0"/>
              </a:rPr>
              <a:t>location = newLocation;</a:t>
            </a:r>
          </a:p>
        </p:txBody>
      </p:sp>
      <p:sp>
        <p:nvSpPr>
          <p:cNvPr id="13" name="Rectangle 12"/>
          <p:cNvSpPr/>
          <p:nvPr/>
        </p:nvSpPr>
        <p:spPr>
          <a:xfrm>
            <a:off x="217714" y="22860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646331"/>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a:t>
            </a:r>
            <a:r>
              <a:rPr lang="en-IN" sz="1800" dirty="0">
                <a:solidFill>
                  <a:srgbClr val="FF7F27"/>
                </a:solidFill>
                <a:latin typeface="Consolas" panose="020B0609020204030204" pitchFamily="49" charset="0"/>
              </a:rPr>
              <a:t>window</a:t>
            </a:r>
            <a:r>
              <a:rPr lang="en-IN" sz="1800" dirty="0">
                <a:solidFill>
                  <a:srgbClr val="0000FF"/>
                </a:solidFill>
                <a:latin typeface="Consolas" panose="020B0609020204030204" pitchFamily="49" charset="0"/>
              </a:rPr>
              <a:t>.</a:t>
            </a:r>
            <a:r>
              <a:rPr lang="en-IN" sz="1800" dirty="0">
                <a:solidFill>
                  <a:srgbClr val="FFC90E"/>
                </a:solidFill>
                <a:latin typeface="Consolas" panose="020B0609020204030204" pitchFamily="49" charset="0"/>
              </a:rPr>
              <a:t>location</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read-only property returns a Location object with information about the current location of the document.</a:t>
            </a:r>
          </a:p>
        </p:txBody>
      </p:sp>
      <p:sp>
        <p:nvSpPr>
          <p:cNvPr id="3" name="Rectangle 2"/>
          <p:cNvSpPr/>
          <p:nvPr/>
        </p:nvSpPr>
        <p:spPr>
          <a:xfrm>
            <a:off x="228600" y="3531275"/>
            <a:ext cx="8686800" cy="2169825"/>
          </a:xfrm>
          <a:prstGeom prst="rect">
            <a:avLst/>
          </a:prstGeom>
          <a:solidFill>
            <a:schemeClr val="bg1"/>
          </a:solidFill>
        </p:spPr>
        <p:txBody>
          <a:bodyPr wrap="square">
            <a:spAutoFit/>
          </a:bodyPr>
          <a:lstStyle/>
          <a:p>
            <a:pPr marL="285750" indent="-285750">
              <a:lnSpc>
                <a:spcPct val="150000"/>
              </a:lnSpc>
              <a:buFont typeface="Arial" panose="020B0604020202020204" pitchFamily="34" charset="0"/>
              <a:buChar char="•"/>
            </a:pPr>
            <a:r>
              <a:rPr lang="en-IN" sz="1800" dirty="0">
                <a:solidFill>
                  <a:srgbClr val="9CDCFE"/>
                </a:solidFill>
                <a:latin typeface="Consolas" panose="020B0609020204030204" pitchFamily="49" charset="0"/>
              </a:rPr>
              <a:t>window</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location</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href</a:t>
            </a:r>
            <a:r>
              <a:rPr lang="en-IN" sz="1800" dirty="0" smtClean="0">
                <a:latin typeface="Arial" panose="020B0604020202020204" pitchFamily="34" charset="0"/>
                <a:cs typeface="Arial" panose="020B0604020202020204" pitchFamily="34" charset="0"/>
              </a:rPr>
              <a:t>          </a:t>
            </a:r>
            <a:r>
              <a:rPr lang="en-IN" sz="1800" dirty="0" smtClean="0">
                <a:solidFill>
                  <a:srgbClr val="92D050"/>
                </a:solidFill>
                <a:latin typeface="Arial" panose="020B0604020202020204" pitchFamily="34" charset="0"/>
                <a:cs typeface="Arial" panose="020B0604020202020204" pitchFamily="34" charset="0"/>
              </a:rPr>
              <a:t>returns </a:t>
            </a:r>
            <a:r>
              <a:rPr lang="en-IN" sz="1800" dirty="0">
                <a:solidFill>
                  <a:srgbClr val="92D050"/>
                </a:solidFill>
                <a:latin typeface="Arial" panose="020B0604020202020204" pitchFamily="34" charset="0"/>
                <a:cs typeface="Arial" panose="020B0604020202020204" pitchFamily="34" charset="0"/>
              </a:rPr>
              <a:t>the href (URL) of the current page</a:t>
            </a:r>
          </a:p>
          <a:p>
            <a:pPr marL="285750" indent="-285750">
              <a:lnSpc>
                <a:spcPct val="150000"/>
              </a:lnSpc>
              <a:buFont typeface="Arial" panose="020B0604020202020204" pitchFamily="34" charset="0"/>
              <a:buChar char="•"/>
            </a:pPr>
            <a:r>
              <a:rPr lang="en-IN" sz="1800" dirty="0">
                <a:solidFill>
                  <a:srgbClr val="9CDCFE"/>
                </a:solidFill>
                <a:latin typeface="Consolas" panose="020B0609020204030204" pitchFamily="49" charset="0"/>
              </a:rPr>
              <a:t>window.location.hostname</a:t>
            </a:r>
            <a:r>
              <a:rPr lang="en-IN" sz="1800" dirty="0">
                <a:latin typeface="Arial" panose="020B0604020202020204" pitchFamily="34" charset="0"/>
                <a:cs typeface="Arial" panose="020B0604020202020204" pitchFamily="34" charset="0"/>
              </a:rPr>
              <a:t> </a:t>
            </a:r>
            <a:r>
              <a:rPr lang="en-IN" sz="1800" dirty="0" smtClean="0">
                <a:latin typeface="Arial" panose="020B0604020202020204" pitchFamily="34" charset="0"/>
                <a:cs typeface="Arial" panose="020B0604020202020204" pitchFamily="34" charset="0"/>
              </a:rPr>
              <a:t> </a:t>
            </a:r>
            <a:r>
              <a:rPr lang="en-IN" sz="1800" dirty="0">
                <a:solidFill>
                  <a:srgbClr val="92D050"/>
                </a:solidFill>
                <a:latin typeface="Arial" panose="020B0604020202020204" pitchFamily="34" charset="0"/>
                <a:cs typeface="Arial" panose="020B0604020202020204" pitchFamily="34" charset="0"/>
              </a:rPr>
              <a:t>returns the domain name of the web host</a:t>
            </a:r>
          </a:p>
          <a:p>
            <a:pPr marL="285750" indent="-285750">
              <a:lnSpc>
                <a:spcPct val="150000"/>
              </a:lnSpc>
              <a:buFont typeface="Arial" panose="020B0604020202020204" pitchFamily="34" charset="0"/>
              <a:buChar char="•"/>
            </a:pPr>
            <a:r>
              <a:rPr lang="en-IN" sz="1800" dirty="0">
                <a:solidFill>
                  <a:srgbClr val="9CDCFE"/>
                </a:solidFill>
                <a:latin typeface="Consolas" panose="020B0609020204030204" pitchFamily="49" charset="0"/>
              </a:rPr>
              <a:t>window.location.pathname</a:t>
            </a:r>
            <a:r>
              <a:rPr lang="en-IN" sz="1800" dirty="0">
                <a:latin typeface="Arial" panose="020B0604020202020204" pitchFamily="34" charset="0"/>
                <a:cs typeface="Arial" panose="020B0604020202020204" pitchFamily="34" charset="0"/>
              </a:rPr>
              <a:t> </a:t>
            </a:r>
            <a:r>
              <a:rPr lang="en-IN" sz="1800" dirty="0" smtClean="0">
                <a:latin typeface="Arial" panose="020B0604020202020204" pitchFamily="34" charset="0"/>
                <a:cs typeface="Arial" panose="020B0604020202020204" pitchFamily="34" charset="0"/>
              </a:rPr>
              <a:t> </a:t>
            </a:r>
            <a:r>
              <a:rPr lang="en-IN" sz="1800" dirty="0">
                <a:solidFill>
                  <a:srgbClr val="92D050"/>
                </a:solidFill>
                <a:latin typeface="Arial" panose="020B0604020202020204" pitchFamily="34" charset="0"/>
                <a:cs typeface="Arial" panose="020B0604020202020204" pitchFamily="34" charset="0"/>
              </a:rPr>
              <a:t>returns the path and filename of the current page</a:t>
            </a:r>
          </a:p>
          <a:p>
            <a:pPr marL="285750" indent="-285750">
              <a:lnSpc>
                <a:spcPct val="150000"/>
              </a:lnSpc>
              <a:buFont typeface="Arial" panose="020B0604020202020204" pitchFamily="34" charset="0"/>
              <a:buChar char="•"/>
            </a:pPr>
            <a:r>
              <a:rPr lang="en-IN" sz="1800" dirty="0">
                <a:solidFill>
                  <a:srgbClr val="9CDCFE"/>
                </a:solidFill>
                <a:latin typeface="Consolas" panose="020B0609020204030204" pitchFamily="49" charset="0"/>
              </a:rPr>
              <a:t>window.location.protocol</a:t>
            </a:r>
            <a:r>
              <a:rPr lang="en-IN" sz="1800" dirty="0">
                <a:solidFill>
                  <a:srgbClr val="0000FF"/>
                </a:solidFill>
                <a:latin typeface="Consolas" panose="020B0609020204030204" pitchFamily="49" charset="0"/>
              </a:rPr>
              <a:t> </a:t>
            </a:r>
            <a:r>
              <a:rPr lang="en-IN" sz="1800" dirty="0">
                <a:solidFill>
                  <a:srgbClr val="92D050"/>
                </a:solidFill>
                <a:latin typeface="Arial" panose="020B0604020202020204" pitchFamily="34" charset="0"/>
                <a:cs typeface="Arial" panose="020B0604020202020204" pitchFamily="34" charset="0"/>
              </a:rPr>
              <a:t>returns the web protocol used (http: or https:)</a:t>
            </a:r>
          </a:p>
          <a:p>
            <a:pPr marL="285750" indent="-285750">
              <a:lnSpc>
                <a:spcPct val="150000"/>
              </a:lnSpc>
              <a:buFont typeface="Arial" panose="020B0604020202020204" pitchFamily="34" charset="0"/>
              <a:buChar char="•"/>
            </a:pPr>
            <a:r>
              <a:rPr lang="en-IN" sz="1800" dirty="0">
                <a:solidFill>
                  <a:srgbClr val="9CDCFE"/>
                </a:solidFill>
                <a:latin typeface="Consolas" panose="020B0609020204030204" pitchFamily="49" charset="0"/>
              </a:rPr>
              <a:t>window.location.assign</a:t>
            </a:r>
            <a:r>
              <a:rPr lang="en-IN" sz="1800" dirty="0">
                <a:latin typeface="Arial" panose="020B0604020202020204" pitchFamily="34" charset="0"/>
                <a:cs typeface="Arial" panose="020B0604020202020204" pitchFamily="34" charset="0"/>
              </a:rPr>
              <a:t> </a:t>
            </a:r>
            <a:r>
              <a:rPr lang="en-IN" sz="1800" dirty="0" smtClean="0">
                <a:latin typeface="Arial" panose="020B0604020202020204" pitchFamily="34" charset="0"/>
                <a:cs typeface="Arial" panose="020B0604020202020204" pitchFamily="34" charset="0"/>
              </a:rPr>
              <a:t>     </a:t>
            </a:r>
            <a:r>
              <a:rPr lang="en-IN" sz="1800" dirty="0">
                <a:solidFill>
                  <a:srgbClr val="92D050"/>
                </a:solidFill>
                <a:latin typeface="Arial" panose="020B0604020202020204" pitchFamily="34" charset="0"/>
                <a:cs typeface="Arial" panose="020B0604020202020204" pitchFamily="34" charset="0"/>
              </a:rPr>
              <a:t>loads a new document</a:t>
            </a:r>
          </a:p>
        </p:txBody>
      </p:sp>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30095" y="22833"/>
            <a:ext cx="1594390" cy="1594390"/>
          </a:xfrm>
          <a:prstGeom prst="rect">
            <a:avLst/>
          </a:prstGeom>
        </p:spPr>
      </p:pic>
    </p:spTree>
    <p:extLst>
      <p:ext uri="{BB962C8B-B14F-4D97-AF65-F5344CB8AC3E}">
        <p14:creationId xmlns:p14="http://schemas.microsoft.com/office/powerpoint/2010/main" val="2789287218"/>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window.location()</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535668"/>
            <a:ext cx="8686800" cy="707886"/>
          </a:xfrm>
          <a:prstGeom prst="rect">
            <a:avLst/>
          </a:prstGeom>
          <a:noFill/>
        </p:spPr>
        <p:txBody>
          <a:bodyPr wrap="square">
            <a:spAutoFit/>
          </a:bodyPr>
          <a:lstStyle/>
          <a:p>
            <a:r>
              <a:rPr lang="en-IN" sz="2000" dirty="0">
                <a:solidFill>
                  <a:srgbClr val="0070C0"/>
                </a:solidFill>
                <a:latin typeface="Consolas" panose="020B0609020204030204" pitchFamily="49" charset="0"/>
                <a:cs typeface="Arial" panose="020B0604020202020204" pitchFamily="34" charset="0"/>
              </a:rPr>
              <a:t>var oldLocation = location;</a:t>
            </a:r>
          </a:p>
          <a:p>
            <a:r>
              <a:rPr lang="en-IN" sz="2000" dirty="0">
                <a:solidFill>
                  <a:srgbClr val="0070C0"/>
                </a:solidFill>
                <a:latin typeface="Consolas" panose="020B0609020204030204" pitchFamily="49" charset="0"/>
                <a:cs typeface="Arial" panose="020B0604020202020204" pitchFamily="34" charset="0"/>
              </a:rPr>
              <a:t>location = newLocation;</a:t>
            </a:r>
          </a:p>
        </p:txBody>
      </p:sp>
      <p:sp>
        <p:nvSpPr>
          <p:cNvPr id="13" name="Rectangle 12"/>
          <p:cNvSpPr/>
          <p:nvPr/>
        </p:nvSpPr>
        <p:spPr>
          <a:xfrm>
            <a:off x="152400" y="12192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graphicFrame>
        <p:nvGraphicFramePr>
          <p:cNvPr id="10" name="Table 9"/>
          <p:cNvGraphicFramePr>
            <a:graphicFrameLocks noGrp="1"/>
          </p:cNvGraphicFramePr>
          <p:nvPr>
            <p:extLst>
              <p:ext uri="{D42A27DB-BD31-4B8C-83A1-F6EECF244321}">
                <p14:modId xmlns:p14="http://schemas.microsoft.com/office/powerpoint/2010/main" val="1264177349"/>
              </p:ext>
            </p:extLst>
          </p:nvPr>
        </p:nvGraphicFramePr>
        <p:xfrm>
          <a:off x="152400" y="2509520"/>
          <a:ext cx="8821882" cy="2702560"/>
        </p:xfrm>
        <a:graphic>
          <a:graphicData uri="http://schemas.openxmlformats.org/drawingml/2006/table">
            <a:tbl>
              <a:tblPr firstRow="1" bandRow="1">
                <a:tableStyleId>{7E9639D4-E3E2-4D34-9284-5A2195B3D0D7}</a:tableStyleId>
              </a:tblPr>
              <a:tblGrid>
                <a:gridCol w="2209800"/>
                <a:gridCol w="6612082"/>
              </a:tblGrid>
              <a:tr h="370840">
                <a:tc>
                  <a:txBody>
                    <a:bodyPr/>
                    <a:lstStyle/>
                    <a:p>
                      <a:r>
                        <a:rPr lang="en-IN" dirty="0" smtClean="0">
                          <a:latin typeface="Calibri" panose="020F0502020204030204" pitchFamily="34" charset="0"/>
                          <a:cs typeface="Calibri" panose="020F0502020204030204" pitchFamily="34" charset="0"/>
                        </a:rPr>
                        <a:t>Class and</a:t>
                      </a:r>
                      <a:r>
                        <a:rPr lang="en-IN" baseline="0" dirty="0" smtClean="0">
                          <a:latin typeface="Calibri" panose="020F0502020204030204" pitchFamily="34" charset="0"/>
                          <a:cs typeface="Calibri" panose="020F0502020204030204" pitchFamily="34" charset="0"/>
                        </a:rPr>
                        <a:t> </a:t>
                      </a:r>
                      <a:r>
                        <a:rPr lang="en-IN" dirty="0" smtClean="0">
                          <a:latin typeface="Calibri" panose="020F0502020204030204" pitchFamily="34" charset="0"/>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Example</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location.hostname</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console.log(location.hostname)</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location.host</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console.log(location.host)</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location.href</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console.log(location.href)</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location.pathname</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smtClean="0">
                          <a:solidFill>
                            <a:schemeClr val="tx1"/>
                          </a:solidFill>
                          <a:latin typeface="+mn-lt"/>
                          <a:ea typeface="+mn-ea"/>
                          <a:cs typeface="+mn-cs"/>
                        </a:rPr>
                        <a:t>console.log(location.pathname</a:t>
                      </a:r>
                      <a:r>
                        <a:rPr kumimoji="0" lang="en-IN" sz="1800" kern="1200" dirty="0" smtClean="0">
                          <a:solidFill>
                            <a:schemeClr val="tx1"/>
                          </a:solidFill>
                          <a:latin typeface="+mn-lt"/>
                          <a:ea typeface="+mn-ea"/>
                          <a:cs typeface="+mn-cs"/>
                        </a:rPr>
                        <a:t>)</a:t>
                      </a: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location.protocol</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tx1"/>
                          </a:solidFill>
                          <a:latin typeface="+mn-lt"/>
                          <a:ea typeface="+mn-ea"/>
                          <a:cs typeface="+mn-cs"/>
                        </a:rPr>
                        <a:t>console.log(location.protocol);</a:t>
                      </a: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location.assign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tx1"/>
                          </a:solidFill>
                          <a:latin typeface="+mn-lt"/>
                          <a:ea typeface="+mn-ea"/>
                          <a:cs typeface="+mn-cs"/>
                        </a:rPr>
                        <a:t>location.assign("http://timesofindia.indiatimes.com/");</a:t>
                      </a:r>
                    </a:p>
                  </a:txBody>
                  <a:tcPr marL="76200" marR="76200" marT="57150" marB="57150" anchor="ctr"/>
                </a:tc>
              </a:tr>
            </a:tbl>
          </a:graphicData>
        </a:graphic>
      </p:graphicFrame>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30095" y="22833"/>
            <a:ext cx="1594390" cy="1594390"/>
          </a:xfrm>
          <a:prstGeom prst="rect">
            <a:avLst/>
          </a:prstGeom>
        </p:spPr>
      </p:pic>
    </p:spTree>
    <p:extLst>
      <p:ext uri="{BB962C8B-B14F-4D97-AF65-F5344CB8AC3E}">
        <p14:creationId xmlns:p14="http://schemas.microsoft.com/office/powerpoint/2010/main" val="2144472748"/>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window.screen()</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2724090"/>
            <a:ext cx="8686800" cy="400110"/>
          </a:xfrm>
          <a:prstGeom prst="rect">
            <a:avLst/>
          </a:prstGeom>
          <a:noFill/>
        </p:spPr>
        <p:txBody>
          <a:bodyPr wrap="square">
            <a:spAutoFit/>
          </a:bodyPr>
          <a:lstStyle/>
          <a:p>
            <a:r>
              <a:rPr lang="en-IN" sz="2000" dirty="0">
                <a:solidFill>
                  <a:srgbClr val="DD4A68"/>
                </a:solidFill>
                <a:latin typeface="Consolas" panose="020B0609020204030204" pitchFamily="49" charset="0"/>
              </a:rPr>
              <a:t>screenObj</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window</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screen</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13" name="Rectangle 12"/>
          <p:cNvSpPr/>
          <p:nvPr/>
        </p:nvSpPr>
        <p:spPr>
          <a:xfrm>
            <a:off x="152400" y="2407622"/>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923330"/>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Returns a reference to the </a:t>
            </a:r>
            <a:r>
              <a:rPr lang="en-IN" sz="1800" dirty="0">
                <a:solidFill>
                  <a:srgbClr val="FFC90E"/>
                </a:solidFill>
                <a:latin typeface="Consolas" panose="020B0609020204030204" pitchFamily="49" charset="0"/>
              </a:rPr>
              <a:t>screen</a:t>
            </a:r>
            <a:r>
              <a:rPr lang="en-IN" sz="1800" dirty="0">
                <a:solidFill>
                  <a:srgbClr val="FFC90E"/>
                </a:solidFill>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object associated with the window. The screen object, implementing the Screen interface, is a special object for inspecting properties of the screen on which the current window is being rendered.</a:t>
            </a:r>
          </a:p>
        </p:txBody>
      </p:sp>
      <p:sp>
        <p:nvSpPr>
          <p:cNvPr id="3" name="Rectangle 2"/>
          <p:cNvSpPr/>
          <p:nvPr/>
        </p:nvSpPr>
        <p:spPr>
          <a:xfrm>
            <a:off x="228600" y="4343400"/>
            <a:ext cx="8686799" cy="1692771"/>
          </a:xfrm>
          <a:prstGeom prst="rect">
            <a:avLst/>
          </a:prstGeom>
          <a:solidFill>
            <a:srgbClr val="F1F3F9"/>
          </a:solidFill>
        </p:spPr>
        <p:txBody>
          <a:bodyPr wrap="square">
            <a:spAutoFit/>
          </a:bodyPr>
          <a:lstStyle/>
          <a:p>
            <a:r>
              <a:rPr lang="en-IN" dirty="0">
                <a:solidFill>
                  <a:srgbClr val="00B0F0"/>
                </a:solidFill>
                <a:latin typeface="Segoe UI Light" panose="020B0502040204020203" pitchFamily="34" charset="0"/>
                <a:cs typeface="Segoe UI Light" panose="020B0502040204020203" pitchFamily="34" charset="0"/>
              </a:rPr>
              <a:t>Properties:</a:t>
            </a:r>
          </a:p>
          <a:p>
            <a:r>
              <a:rPr lang="en-IN" sz="2000" dirty="0">
                <a:latin typeface="Segoe UI Light" panose="020B0502040204020203" pitchFamily="34" charset="0"/>
                <a:cs typeface="Segoe UI Light" panose="020B0502040204020203" pitchFamily="34" charset="0"/>
              </a:rPr>
              <a:t>screen.width</a:t>
            </a:r>
          </a:p>
          <a:p>
            <a:r>
              <a:rPr lang="en-IN" sz="2000" dirty="0">
                <a:latin typeface="Segoe UI Light" panose="020B0502040204020203" pitchFamily="34" charset="0"/>
                <a:cs typeface="Segoe UI Light" panose="020B0502040204020203" pitchFamily="34" charset="0"/>
              </a:rPr>
              <a:t>screen.height</a:t>
            </a:r>
          </a:p>
          <a:p>
            <a:r>
              <a:rPr lang="en-IN" sz="2000" dirty="0">
                <a:latin typeface="Segoe UI Light" panose="020B0502040204020203" pitchFamily="34" charset="0"/>
                <a:cs typeface="Segoe UI Light" panose="020B0502040204020203" pitchFamily="34" charset="0"/>
              </a:rPr>
              <a:t>screen.availWidth</a:t>
            </a:r>
          </a:p>
          <a:p>
            <a:r>
              <a:rPr lang="en-IN" sz="2000" dirty="0">
                <a:latin typeface="Segoe UI Light" panose="020B0502040204020203" pitchFamily="34" charset="0"/>
                <a:cs typeface="Segoe UI Light" panose="020B0502040204020203" pitchFamily="34" charset="0"/>
              </a:rPr>
              <a:t>screen.availHeight</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29400" y="47470"/>
            <a:ext cx="1638300" cy="1520072"/>
          </a:xfrm>
          <a:prstGeom prst="rect">
            <a:avLst/>
          </a:prstGeom>
        </p:spPr>
      </p:pic>
      <p:sp>
        <p:nvSpPr>
          <p:cNvPr id="10" name="Rectangle 9"/>
          <p:cNvSpPr/>
          <p:nvPr/>
        </p:nvSpPr>
        <p:spPr>
          <a:xfrm>
            <a:off x="228600" y="3143071"/>
            <a:ext cx="8610600" cy="923330"/>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window</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screen</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screen</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width</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screen</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height</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746220728"/>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window.screenX() and window.screenY()</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3409890"/>
            <a:ext cx="8686800" cy="707886"/>
          </a:xfrm>
          <a:prstGeom prst="rect">
            <a:avLst/>
          </a:prstGeom>
          <a:noFill/>
        </p:spPr>
        <p:txBody>
          <a:bodyPr wrap="square">
            <a:spAutoFit/>
          </a:bodyPr>
          <a:lstStyle/>
          <a:p>
            <a:r>
              <a:rPr lang="en-IN" sz="2000" dirty="0">
                <a:solidFill>
                  <a:srgbClr val="DD4A68"/>
                </a:solidFill>
                <a:latin typeface="Consolas" panose="020B0609020204030204" pitchFamily="49" charset="0"/>
              </a:rPr>
              <a:t>x</a:t>
            </a:r>
            <a:r>
              <a:rPr lang="en-IN" sz="2000" dirty="0" smtClean="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window</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screenX</a:t>
            </a:r>
            <a:r>
              <a:rPr lang="en-IN" sz="2000" dirty="0">
                <a:solidFill>
                  <a:srgbClr val="0070C0"/>
                </a:solidFill>
                <a:latin typeface="Consolas" panose="020B0609020204030204" pitchFamily="49" charset="0"/>
                <a:cs typeface="Arial" panose="020B0604020202020204" pitchFamily="34" charset="0"/>
              </a:rPr>
              <a:t> </a:t>
            </a:r>
          </a:p>
          <a:p>
            <a:r>
              <a:rPr lang="en-IN" sz="2000" dirty="0">
                <a:solidFill>
                  <a:srgbClr val="DD4A68"/>
                </a:solidFill>
                <a:latin typeface="Consolas" panose="020B0609020204030204" pitchFamily="49" charset="0"/>
              </a:rPr>
              <a:t>y</a:t>
            </a:r>
            <a:r>
              <a:rPr lang="en-IN" sz="2000" dirty="0" smtClean="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window</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screenY</a:t>
            </a:r>
          </a:p>
        </p:txBody>
      </p:sp>
      <p:sp>
        <p:nvSpPr>
          <p:cNvPr id="13" name="Rectangle 12"/>
          <p:cNvSpPr/>
          <p:nvPr/>
        </p:nvSpPr>
        <p:spPr>
          <a:xfrm>
            <a:off x="152400" y="3093422"/>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1477328"/>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a:t>
            </a:r>
            <a:r>
              <a:rPr lang="en-IN" sz="1800" dirty="0">
                <a:solidFill>
                  <a:srgbClr val="FF7F27"/>
                </a:solidFill>
                <a:latin typeface="Consolas" panose="020B0609020204030204" pitchFamily="49" charset="0"/>
              </a:rPr>
              <a:t>window</a:t>
            </a:r>
            <a:r>
              <a:rPr lang="en-IN" sz="1800" dirty="0">
                <a:solidFill>
                  <a:srgbClr val="0000FF"/>
                </a:solidFill>
                <a:latin typeface="Consolas" panose="020B0609020204030204" pitchFamily="49" charset="0"/>
              </a:rPr>
              <a:t>.</a:t>
            </a:r>
            <a:r>
              <a:rPr lang="en-IN" sz="1800" dirty="0">
                <a:solidFill>
                  <a:srgbClr val="FFC90E"/>
                </a:solidFill>
                <a:latin typeface="Consolas" panose="020B0609020204030204" pitchFamily="49" charset="0"/>
              </a:rPr>
              <a:t>screenX</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read-only property returns the horizontal distance, in CSS pixels, of the left border of the user's browser from the left side of the screen</a:t>
            </a:r>
            <a:r>
              <a:rPr lang="en-IN" sz="1800" dirty="0" smtClean="0">
                <a:latin typeface="Arial" panose="020B0604020202020204" pitchFamily="34" charset="0"/>
                <a:cs typeface="Arial" panose="020B0604020202020204" pitchFamily="34" charset="0"/>
              </a:rPr>
              <a:t>.</a:t>
            </a:r>
          </a:p>
          <a:p>
            <a:pPr algn="just"/>
            <a:endParaRPr lang="en-IN" sz="1800" dirty="0">
              <a:latin typeface="Arial" panose="020B0604020202020204" pitchFamily="34" charset="0"/>
              <a:cs typeface="Arial" panose="020B0604020202020204" pitchFamily="34" charset="0"/>
            </a:endParaRPr>
          </a:p>
          <a:p>
            <a:pPr algn="just"/>
            <a:r>
              <a:rPr lang="en-IN" sz="1800" dirty="0">
                <a:latin typeface="Arial" panose="020B0604020202020204" pitchFamily="34" charset="0"/>
                <a:cs typeface="Arial" panose="020B0604020202020204" pitchFamily="34" charset="0"/>
              </a:rPr>
              <a:t>The </a:t>
            </a:r>
            <a:r>
              <a:rPr lang="en-IN" sz="1800" dirty="0">
                <a:solidFill>
                  <a:srgbClr val="FF7F27"/>
                </a:solidFill>
                <a:latin typeface="Consolas" panose="020B0609020204030204" pitchFamily="49" charset="0"/>
              </a:rPr>
              <a:t>window</a:t>
            </a:r>
            <a:r>
              <a:rPr lang="en-IN" sz="1800" dirty="0">
                <a:solidFill>
                  <a:srgbClr val="0000FF"/>
                </a:solidFill>
                <a:latin typeface="Consolas" panose="020B0609020204030204" pitchFamily="49" charset="0"/>
              </a:rPr>
              <a:t>.</a:t>
            </a:r>
            <a:r>
              <a:rPr lang="en-IN" sz="1800" dirty="0">
                <a:solidFill>
                  <a:srgbClr val="FFC90E"/>
                </a:solidFill>
                <a:latin typeface="Consolas" panose="020B0609020204030204" pitchFamily="49" charset="0"/>
              </a:rPr>
              <a:t>screenY</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read-only property returns the vertical distance, in CSS pixels of the top border of the user's browser from the top edge of the screen.</a:t>
            </a:r>
          </a:p>
        </p:txBody>
      </p:sp>
      <p:sp>
        <p:nvSpPr>
          <p:cNvPr id="4" name="Rectangle 3"/>
          <p:cNvSpPr/>
          <p:nvPr/>
        </p:nvSpPr>
        <p:spPr>
          <a:xfrm>
            <a:off x="261256" y="4434244"/>
            <a:ext cx="8577943" cy="923330"/>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a:solidFill>
                  <a:srgbClr val="4EC9B0"/>
                </a:solidFill>
                <a:latin typeface="Consolas" panose="020B0609020204030204" pitchFamily="49" charset="0"/>
              </a:rPr>
              <a:t> </a:t>
            </a:r>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window</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screenX</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screenY</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80749426"/>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window.scrollX() and window.scrollY()</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3409890"/>
            <a:ext cx="8686800" cy="707886"/>
          </a:xfrm>
          <a:prstGeom prst="rect">
            <a:avLst/>
          </a:prstGeom>
          <a:noFill/>
        </p:spPr>
        <p:txBody>
          <a:bodyPr wrap="square">
            <a:spAutoFit/>
          </a:bodyPr>
          <a:lstStyle/>
          <a:p>
            <a:r>
              <a:rPr lang="en-IN" sz="2000" dirty="0">
                <a:solidFill>
                  <a:srgbClr val="0070C0"/>
                </a:solidFill>
                <a:latin typeface="Consolas" panose="020B0609020204030204" pitchFamily="49" charset="0"/>
                <a:cs typeface="Arial" panose="020B0604020202020204" pitchFamily="34" charset="0"/>
              </a:rPr>
              <a:t>var </a:t>
            </a:r>
            <a:r>
              <a:rPr lang="en-IN" sz="2000" dirty="0">
                <a:solidFill>
                  <a:srgbClr val="DD4A68"/>
                </a:solidFill>
                <a:latin typeface="Consolas" panose="020B0609020204030204" pitchFamily="49" charset="0"/>
              </a:rPr>
              <a:t>x</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FF7F27"/>
                </a:solidFill>
                <a:latin typeface="Consolas" panose="020B0609020204030204" pitchFamily="49" charset="0"/>
                <a:cs typeface="Arial" panose="020B0604020202020204" pitchFamily="34" charset="0"/>
              </a:rPr>
              <a:t>window</a:t>
            </a:r>
            <a:r>
              <a:rPr lang="en-IN" sz="2000" dirty="0" smtClean="0">
                <a:solidFill>
                  <a:srgbClr val="0070C0"/>
                </a:solidFill>
                <a:latin typeface="Consolas" panose="020B0609020204030204" pitchFamily="49" charset="0"/>
                <a:cs typeface="Arial" panose="020B0604020202020204" pitchFamily="34" charset="0"/>
              </a:rPr>
              <a:t>.</a:t>
            </a:r>
            <a:r>
              <a:rPr lang="en-IN" sz="2000" dirty="0" smtClean="0">
                <a:solidFill>
                  <a:srgbClr val="FFC90E"/>
                </a:solidFill>
                <a:latin typeface="Consolas" panose="020B0609020204030204" pitchFamily="49" charset="0"/>
                <a:cs typeface="Arial" panose="020B0604020202020204" pitchFamily="34" charset="0"/>
              </a:rPr>
              <a:t>scrollX</a:t>
            </a:r>
            <a:r>
              <a:rPr lang="en-IN" sz="2000" dirty="0" smtClean="0">
                <a:solidFill>
                  <a:schemeClr val="bg1">
                    <a:lumMod val="85000"/>
                  </a:schemeClr>
                </a:solidFill>
                <a:latin typeface="Consolas" panose="020B0609020204030204" pitchFamily="49" charset="0"/>
                <a:cs typeface="Arial" panose="020B0604020202020204" pitchFamily="34" charset="0"/>
              </a:rPr>
              <a:t>;</a:t>
            </a:r>
            <a:endParaRPr lang="en-IN" sz="2000" dirty="0">
              <a:solidFill>
                <a:schemeClr val="bg1">
                  <a:lumMod val="85000"/>
                </a:schemeClr>
              </a:solidFill>
              <a:latin typeface="Consolas" panose="020B0609020204030204" pitchFamily="49" charset="0"/>
              <a:cs typeface="Arial" panose="020B0604020202020204" pitchFamily="34" charset="0"/>
            </a:endParaRPr>
          </a:p>
          <a:p>
            <a:r>
              <a:rPr lang="en-IN" sz="2000" dirty="0">
                <a:solidFill>
                  <a:srgbClr val="0070C0"/>
                </a:solidFill>
                <a:latin typeface="Consolas" panose="020B0609020204030204" pitchFamily="49" charset="0"/>
                <a:cs typeface="Arial" panose="020B0604020202020204" pitchFamily="34" charset="0"/>
              </a:rPr>
              <a:t>var </a:t>
            </a:r>
            <a:r>
              <a:rPr lang="en-IN" sz="2000" dirty="0">
                <a:solidFill>
                  <a:srgbClr val="DD4A68"/>
                </a:solidFill>
                <a:latin typeface="Consolas" panose="020B0609020204030204" pitchFamily="49" charset="0"/>
              </a:rPr>
              <a:t>y</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FF7F27"/>
                </a:solidFill>
                <a:latin typeface="Consolas" panose="020B0609020204030204" pitchFamily="49" charset="0"/>
                <a:cs typeface="Arial" panose="020B0604020202020204" pitchFamily="34" charset="0"/>
              </a:rPr>
              <a:t>window</a:t>
            </a:r>
            <a:r>
              <a:rPr lang="en-IN" sz="2000" dirty="0" smtClean="0">
                <a:solidFill>
                  <a:srgbClr val="0070C0"/>
                </a:solidFill>
                <a:latin typeface="Consolas" panose="020B0609020204030204" pitchFamily="49" charset="0"/>
                <a:cs typeface="Arial" panose="020B0604020202020204" pitchFamily="34" charset="0"/>
              </a:rPr>
              <a:t>.</a:t>
            </a:r>
            <a:r>
              <a:rPr lang="en-IN" sz="2000" dirty="0" smtClean="0">
                <a:solidFill>
                  <a:srgbClr val="FFC90E"/>
                </a:solidFill>
                <a:latin typeface="Consolas" panose="020B0609020204030204" pitchFamily="49" charset="0"/>
                <a:cs typeface="Arial" panose="020B0604020202020204" pitchFamily="34" charset="0"/>
              </a:rPr>
              <a:t>scrollY</a:t>
            </a:r>
            <a:r>
              <a:rPr lang="en-IN" sz="2000" dirty="0" smtClean="0">
                <a:solidFill>
                  <a:schemeClr val="bg1">
                    <a:lumMod val="85000"/>
                  </a:schemeClr>
                </a:solidFill>
                <a:latin typeface="Consolas" panose="020B0609020204030204" pitchFamily="49" charset="0"/>
                <a:cs typeface="Arial" panose="020B0604020202020204" pitchFamily="34" charset="0"/>
              </a:rPr>
              <a:t>;</a:t>
            </a:r>
            <a:endParaRPr lang="en-IN" sz="2000" dirty="0">
              <a:solidFill>
                <a:schemeClr val="bg1">
                  <a:lumMod val="85000"/>
                </a:schemeClr>
              </a:solidFill>
              <a:latin typeface="Consolas" panose="020B0609020204030204" pitchFamily="49" charset="0"/>
              <a:cs typeface="Arial" panose="020B0604020202020204" pitchFamily="34" charset="0"/>
            </a:endParaRPr>
          </a:p>
        </p:txBody>
      </p:sp>
      <p:sp>
        <p:nvSpPr>
          <p:cNvPr id="13" name="Rectangle 12"/>
          <p:cNvSpPr/>
          <p:nvPr/>
        </p:nvSpPr>
        <p:spPr>
          <a:xfrm>
            <a:off x="152400" y="3093422"/>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1477328"/>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read-only </a:t>
            </a:r>
            <a:r>
              <a:rPr lang="en-IN" sz="1800" dirty="0">
                <a:solidFill>
                  <a:srgbClr val="FFC90E"/>
                </a:solidFill>
                <a:latin typeface="Consolas" panose="020B0609020204030204" pitchFamily="49" charset="0"/>
              </a:rPr>
              <a:t>scrollX</a:t>
            </a:r>
            <a:r>
              <a:rPr lang="en-IN" sz="1800" dirty="0">
                <a:solidFill>
                  <a:srgbClr val="FFC90E"/>
                </a:solidFill>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property of the Window interface returns the number of pixels that the document is currently scrolled horizontally.</a:t>
            </a:r>
          </a:p>
          <a:p>
            <a:pPr algn="just"/>
            <a:endParaRPr lang="en-IN" sz="1800" dirty="0">
              <a:latin typeface="Arial" panose="020B0604020202020204" pitchFamily="34" charset="0"/>
              <a:cs typeface="Arial" panose="020B0604020202020204" pitchFamily="34" charset="0"/>
            </a:endParaRPr>
          </a:p>
          <a:p>
            <a:pPr algn="just"/>
            <a:r>
              <a:rPr lang="en-IN" sz="1800" dirty="0">
                <a:latin typeface="Arial" panose="020B0604020202020204" pitchFamily="34" charset="0"/>
                <a:cs typeface="Arial" panose="020B0604020202020204" pitchFamily="34" charset="0"/>
              </a:rPr>
              <a:t>The read-only </a:t>
            </a:r>
            <a:r>
              <a:rPr lang="en-IN" sz="1800" dirty="0">
                <a:solidFill>
                  <a:srgbClr val="FFC90E"/>
                </a:solidFill>
                <a:latin typeface="Consolas" panose="020B0609020204030204" pitchFamily="49" charset="0"/>
              </a:rPr>
              <a:t>scrollY</a:t>
            </a:r>
            <a:r>
              <a:rPr lang="en-IN" sz="1800" dirty="0">
                <a:solidFill>
                  <a:srgbClr val="FFC90E"/>
                </a:solidFill>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property of the Window interface returns the number of pixels that the document is currently scrolled vertically. </a:t>
            </a:r>
          </a:p>
        </p:txBody>
      </p:sp>
    </p:spTree>
    <p:extLst>
      <p:ext uri="{BB962C8B-B14F-4D97-AF65-F5344CB8AC3E}">
        <p14:creationId xmlns:p14="http://schemas.microsoft.com/office/powerpoint/2010/main" val="1795031325"/>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timer</a:t>
            </a:r>
            <a:endParaRPr lang="en-US" sz="60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8400" y="3581400"/>
            <a:ext cx="2590800" cy="2590800"/>
          </a:xfrm>
          <a:prstGeom prst="rect">
            <a:avLst/>
          </a:prstGeom>
        </p:spPr>
      </p:pic>
    </p:spTree>
    <p:extLst>
      <p:ext uri="{BB962C8B-B14F-4D97-AF65-F5344CB8AC3E}">
        <p14:creationId xmlns:p14="http://schemas.microsoft.com/office/powerpoint/2010/main" val="10324042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smtClean="0"/>
              <a:t>folding </a:t>
            </a:r>
            <a:r>
              <a:rPr lang="en-IN" sz="6000" dirty="0"/>
              <a:t>regions#</a:t>
            </a:r>
            <a:endParaRPr lang="en-US" sz="6000" dirty="0"/>
          </a:p>
        </p:txBody>
      </p:sp>
      <p:sp>
        <p:nvSpPr>
          <p:cNvPr id="3" name="Rectangle 2"/>
          <p:cNvSpPr/>
          <p:nvPr/>
        </p:nvSpPr>
        <p:spPr>
          <a:xfrm>
            <a:off x="2036989" y="2971800"/>
            <a:ext cx="4953000" cy="751872"/>
          </a:xfrm>
          <a:prstGeom prst="rect">
            <a:avLst/>
          </a:prstGeom>
        </p:spPr>
        <p:txBody>
          <a:bodyPr wrap="square">
            <a:spAutoFit/>
          </a:bodyPr>
          <a:lstStyle/>
          <a:p>
            <a:pPr algn="ctr">
              <a:lnSpc>
                <a:spcPct val="150000"/>
              </a:lnSpc>
            </a:pPr>
            <a:r>
              <a:rPr lang="en-IN" sz="3200" dirty="0" smtClean="0">
                <a:solidFill>
                  <a:schemeClr val="bg2">
                    <a:lumMod val="50000"/>
                  </a:schemeClr>
                </a:solidFill>
                <a:latin typeface="Consolas" panose="020B0609020204030204" pitchFamily="49" charset="0"/>
                <a:cs typeface="Segoe UI Light" panose="020B0502040204020203" pitchFamily="34" charset="0"/>
              </a:rPr>
              <a:t>Typescript/JavaScript</a:t>
            </a:r>
            <a:endParaRPr lang="en-IN" sz="3200" dirty="0">
              <a:solidFill>
                <a:schemeClr val="bg2">
                  <a:lumMod val="50000"/>
                </a:schemeClr>
              </a:solidFill>
              <a:latin typeface="Consolas" panose="020B0609020204030204" pitchFamily="49" charset="0"/>
              <a:cs typeface="Segoe UI Light" panose="020B0502040204020203" pitchFamily="34" charset="0"/>
            </a:endParaRPr>
          </a:p>
        </p:txBody>
      </p:sp>
      <p:sp>
        <p:nvSpPr>
          <p:cNvPr id="8" name="Rectangle 7"/>
          <p:cNvSpPr/>
          <p:nvPr/>
        </p:nvSpPr>
        <p:spPr>
          <a:xfrm>
            <a:off x="76200" y="152400"/>
            <a:ext cx="4260195" cy="1477328"/>
          </a:xfrm>
          <a:prstGeom prst="rect">
            <a:avLst/>
          </a:prstGeom>
        </p:spPr>
        <p:txBody>
          <a:bodyPr wrap="square">
            <a:spAutoFit/>
          </a:bodyPr>
          <a:lstStyle/>
          <a:p>
            <a:pPr marL="342900" indent="-342900">
              <a:lnSpc>
                <a:spcPct val="150000"/>
              </a:lnSpc>
              <a:buFont typeface="Arial" panose="020B0604020202020204" pitchFamily="34" charset="0"/>
              <a:buChar char="•"/>
            </a:pPr>
            <a:r>
              <a:rPr lang="en-IN" sz="2000" dirty="0">
                <a:solidFill>
                  <a:srgbClr val="17A889"/>
                </a:solidFill>
                <a:latin typeface="Segoe UI Light" panose="020B0502040204020203" pitchFamily="34" charset="0"/>
                <a:cs typeface="Segoe UI Light" panose="020B0502040204020203" pitchFamily="34" charset="0"/>
              </a:rPr>
              <a:t>/* #region </a:t>
            </a:r>
            <a:r>
              <a:rPr lang="en-IN" sz="2000" dirty="0" smtClean="0">
                <a:solidFill>
                  <a:srgbClr val="17A889"/>
                </a:solidFill>
                <a:latin typeface="Segoe UI Light" panose="020B0502040204020203" pitchFamily="34" charset="0"/>
                <a:cs typeface="Segoe UI Light" panose="020B0502040204020203" pitchFamily="34" charset="0"/>
              </a:rPr>
              <a:t>*/ </a:t>
            </a:r>
            <a:r>
              <a:rPr lang="en-IN" sz="2000" dirty="0" smtClean="0">
                <a:latin typeface="Segoe UI Light" panose="020B0502040204020203" pitchFamily="34" charset="0"/>
                <a:cs typeface="Segoe UI Light" panose="020B0502040204020203" pitchFamily="34" charset="0"/>
              </a:rPr>
              <a:t>and</a:t>
            </a:r>
            <a:r>
              <a:rPr lang="en-IN" sz="2000" dirty="0" smtClean="0">
                <a:solidFill>
                  <a:srgbClr val="17A889"/>
                </a:solidFill>
                <a:latin typeface="Segoe UI Light" panose="020B0502040204020203" pitchFamily="34" charset="0"/>
                <a:cs typeface="Segoe UI Light" panose="020B0502040204020203" pitchFamily="34" charset="0"/>
              </a:rPr>
              <a:t> /* </a:t>
            </a:r>
            <a:r>
              <a:rPr lang="en-IN" sz="2000" dirty="0">
                <a:solidFill>
                  <a:srgbClr val="17A889"/>
                </a:solidFill>
                <a:latin typeface="Segoe UI Light" panose="020B0502040204020203" pitchFamily="34" charset="0"/>
                <a:cs typeface="Segoe UI Light" panose="020B0502040204020203" pitchFamily="34" charset="0"/>
              </a:rPr>
              <a:t>#endregion </a:t>
            </a:r>
            <a:r>
              <a:rPr lang="en-IN" sz="2000" dirty="0" smtClean="0">
                <a:solidFill>
                  <a:srgbClr val="17A889"/>
                </a:solidFill>
                <a:latin typeface="Segoe UI Light" panose="020B0502040204020203" pitchFamily="34" charset="0"/>
                <a:cs typeface="Segoe UI Light" panose="020B0502040204020203" pitchFamily="34" charset="0"/>
              </a:rPr>
              <a:t>*/</a:t>
            </a:r>
          </a:p>
          <a:p>
            <a:pPr marL="342900" indent="-342900">
              <a:lnSpc>
                <a:spcPct val="150000"/>
              </a:lnSpc>
              <a:buFont typeface="Arial" panose="020B0604020202020204" pitchFamily="34" charset="0"/>
              <a:buChar char="•"/>
            </a:pPr>
            <a:r>
              <a:rPr lang="en-IN" sz="2000" dirty="0" smtClean="0">
                <a:solidFill>
                  <a:srgbClr val="17A889"/>
                </a:solidFill>
                <a:latin typeface="Segoe UI Light" panose="020B0502040204020203" pitchFamily="34" charset="0"/>
                <a:cs typeface="Segoe UI Light" panose="020B0502040204020203" pitchFamily="34" charset="0"/>
              </a:rPr>
              <a:t>// #</a:t>
            </a:r>
            <a:r>
              <a:rPr lang="en-IN" sz="2000" dirty="0">
                <a:solidFill>
                  <a:srgbClr val="17A889"/>
                </a:solidFill>
                <a:latin typeface="Segoe UI Light" panose="020B0502040204020203" pitchFamily="34" charset="0"/>
                <a:cs typeface="Segoe UI Light" panose="020B0502040204020203" pitchFamily="34" charset="0"/>
              </a:rPr>
              <a:t>region </a:t>
            </a:r>
            <a:r>
              <a:rPr lang="en-IN" sz="2000" dirty="0">
                <a:latin typeface="Segoe UI Light" panose="020B0502040204020203" pitchFamily="34" charset="0"/>
                <a:cs typeface="Segoe UI Light" panose="020B0502040204020203" pitchFamily="34" charset="0"/>
              </a:rPr>
              <a:t>and</a:t>
            </a:r>
            <a:r>
              <a:rPr lang="en-IN" sz="2000" dirty="0">
                <a:solidFill>
                  <a:srgbClr val="17A889"/>
                </a:solidFill>
                <a:latin typeface="Segoe UI Light" panose="020B0502040204020203" pitchFamily="34" charset="0"/>
                <a:cs typeface="Segoe UI Light" panose="020B0502040204020203" pitchFamily="34" charset="0"/>
              </a:rPr>
              <a:t> </a:t>
            </a:r>
            <a:r>
              <a:rPr lang="en-IN" sz="2000" dirty="0" smtClean="0">
                <a:solidFill>
                  <a:srgbClr val="17A889"/>
                </a:solidFill>
                <a:latin typeface="Segoe UI Light" panose="020B0502040204020203" pitchFamily="34" charset="0"/>
                <a:cs typeface="Segoe UI Light" panose="020B0502040204020203" pitchFamily="34" charset="0"/>
              </a:rPr>
              <a:t>// #</a:t>
            </a:r>
            <a:r>
              <a:rPr lang="en-IN" sz="2000" dirty="0">
                <a:solidFill>
                  <a:srgbClr val="17A889"/>
                </a:solidFill>
                <a:latin typeface="Segoe UI Light" panose="020B0502040204020203" pitchFamily="34" charset="0"/>
                <a:cs typeface="Segoe UI Light" panose="020B0502040204020203" pitchFamily="34" charset="0"/>
              </a:rPr>
              <a:t>endregion </a:t>
            </a:r>
          </a:p>
          <a:p>
            <a:pPr marL="342900" indent="-342900">
              <a:lnSpc>
                <a:spcPct val="150000"/>
              </a:lnSpc>
              <a:buFont typeface="Arial" panose="020B0604020202020204" pitchFamily="34" charset="0"/>
              <a:buChar char="•"/>
            </a:pPr>
            <a:r>
              <a:rPr lang="en-IN" sz="2000" dirty="0" smtClean="0">
                <a:solidFill>
                  <a:srgbClr val="17A889"/>
                </a:solidFill>
                <a:latin typeface="Segoe UI Light" panose="020B0502040204020203" pitchFamily="34" charset="0"/>
                <a:cs typeface="Segoe UI Light" panose="020B0502040204020203" pitchFamily="34" charset="0"/>
              </a:rPr>
              <a:t>// region </a:t>
            </a:r>
            <a:r>
              <a:rPr lang="en-IN" sz="2000" dirty="0">
                <a:latin typeface="Segoe UI Light" panose="020B0502040204020203" pitchFamily="34" charset="0"/>
                <a:cs typeface="Segoe UI Light" panose="020B0502040204020203" pitchFamily="34" charset="0"/>
              </a:rPr>
              <a:t>and</a:t>
            </a:r>
            <a:r>
              <a:rPr lang="en-IN" sz="2000" dirty="0">
                <a:solidFill>
                  <a:srgbClr val="17A889"/>
                </a:solidFill>
                <a:latin typeface="Segoe UI Light" panose="020B0502040204020203" pitchFamily="34" charset="0"/>
                <a:cs typeface="Segoe UI Light" panose="020B0502040204020203" pitchFamily="34" charset="0"/>
              </a:rPr>
              <a:t> </a:t>
            </a:r>
            <a:r>
              <a:rPr lang="en-IN" sz="2000" dirty="0" smtClean="0">
                <a:solidFill>
                  <a:srgbClr val="17A889"/>
                </a:solidFill>
                <a:latin typeface="Segoe UI Light" panose="020B0502040204020203" pitchFamily="34" charset="0"/>
                <a:cs typeface="Segoe UI Light" panose="020B0502040204020203" pitchFamily="34" charset="0"/>
              </a:rPr>
              <a:t>// endregion</a:t>
            </a:r>
            <a:endParaRPr lang="en-IN" sz="2000" dirty="0">
              <a:solidFill>
                <a:srgbClr val="17A889"/>
              </a:solidFill>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3"/>
          <a:stretch>
            <a:fillRect/>
          </a:stretch>
        </p:blipFill>
        <p:spPr>
          <a:xfrm>
            <a:off x="4550229" y="177463"/>
            <a:ext cx="4485115" cy="1317306"/>
          </a:xfrm>
          <a:prstGeom prst="rect">
            <a:avLst/>
          </a:prstGeom>
        </p:spPr>
      </p:pic>
      <p:pic>
        <p:nvPicPr>
          <p:cNvPr id="5" name="Picture 4"/>
          <p:cNvPicPr>
            <a:picLocks noChangeAspect="1"/>
          </p:cNvPicPr>
          <p:nvPr/>
        </p:nvPicPr>
        <p:blipFill>
          <a:blip r:embed="rId4"/>
          <a:stretch>
            <a:fillRect/>
          </a:stretch>
        </p:blipFill>
        <p:spPr>
          <a:xfrm>
            <a:off x="304800" y="4572000"/>
            <a:ext cx="4245429" cy="1279546"/>
          </a:xfrm>
          <a:prstGeom prst="rect">
            <a:avLst/>
          </a:prstGeom>
        </p:spPr>
      </p:pic>
      <p:cxnSp>
        <p:nvCxnSpPr>
          <p:cNvPr id="7" name="Straight Connector 6"/>
          <p:cNvCxnSpPr/>
          <p:nvPr/>
        </p:nvCxnSpPr>
        <p:spPr>
          <a:xfrm>
            <a:off x="-21771" y="1658527"/>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9707641"/>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window.setInterval</a:t>
            </a:r>
            <a:r>
              <a:rPr lang="en-IN" sz="3600" i="1" dirty="0">
                <a:solidFill>
                  <a:srgbClr val="13D9E3"/>
                </a:solidFill>
                <a:latin typeface="Arial" panose="020B0604020202020204" pitchFamily="34" charset="0"/>
                <a:cs typeface="Arial" panose="020B0604020202020204" pitchFamily="34" charset="0"/>
              </a:rPr>
              <a:t>()</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152400" y="22860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646331"/>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setInterval</a:t>
            </a:r>
            <a:r>
              <a:rPr lang="en-IN" sz="1800" dirty="0">
                <a:latin typeface="Arial" panose="020B0604020202020204" pitchFamily="34" charset="0"/>
                <a:cs typeface="Arial" panose="020B0604020202020204" pitchFamily="34" charset="0"/>
              </a:rPr>
              <a:t>() method repeatedly calls a function or executes a code snippet, with a fixed time delay between each call.</a:t>
            </a:r>
          </a:p>
        </p:txBody>
      </p:sp>
      <p:sp>
        <p:nvSpPr>
          <p:cNvPr id="3" name="Rectangle 2"/>
          <p:cNvSpPr/>
          <p:nvPr/>
        </p:nvSpPr>
        <p:spPr>
          <a:xfrm>
            <a:off x="228600" y="3733800"/>
            <a:ext cx="8686800" cy="2585323"/>
          </a:xfrm>
          <a:prstGeom prst="rect">
            <a:avLst/>
          </a:prstGeom>
          <a:solidFill>
            <a:schemeClr val="bg1">
              <a:lumMod val="95000"/>
            </a:schemeClr>
          </a:solidFill>
        </p:spPr>
        <p:txBody>
          <a:bodyPr wrap="square">
            <a:spAutoFit/>
          </a:bodyPr>
          <a:lstStyle/>
          <a:p>
            <a:pPr marL="285750" indent="-285750">
              <a:buFont typeface="Arial" panose="020B0604020202020204" pitchFamily="34" charset="0"/>
              <a:buChar char="•"/>
            </a:pPr>
            <a:r>
              <a:rPr lang="en-IN" sz="1800" b="1" i="1" dirty="0">
                <a:latin typeface="Arial" panose="020B0604020202020204" pitchFamily="34" charset="0"/>
                <a:cs typeface="Arial" panose="020B0604020202020204" pitchFamily="34" charset="0"/>
              </a:rPr>
              <a:t>func:</a:t>
            </a:r>
            <a:r>
              <a:rPr lang="en-IN" sz="1800" dirty="0">
                <a:latin typeface="Arial" panose="020B0604020202020204" pitchFamily="34" charset="0"/>
                <a:cs typeface="Arial" panose="020B0604020202020204" pitchFamily="34" charset="0"/>
              </a:rPr>
              <a:t> A function to be executed every delay milliseconds. The function is not passed any parameters, and no return value is expected</a:t>
            </a:r>
            <a:r>
              <a:rPr lang="en-IN" sz="18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800" b="1" i="1" dirty="0">
                <a:latin typeface="Arial" panose="020B0604020202020204" pitchFamily="34" charset="0"/>
                <a:cs typeface="Arial" panose="020B0604020202020204" pitchFamily="34" charset="0"/>
              </a:rPr>
              <a:t>code:</a:t>
            </a:r>
            <a:r>
              <a:rPr lang="en-IN" sz="1800" dirty="0">
                <a:latin typeface="Arial" panose="020B0604020202020204" pitchFamily="34" charset="0"/>
                <a:cs typeface="Arial" panose="020B0604020202020204" pitchFamily="34" charset="0"/>
              </a:rPr>
              <a:t> An optional syntax allows you to include a string instead of a function, which is compiled and executed every delay milliseconds</a:t>
            </a:r>
            <a:r>
              <a:rPr lang="en-IN" sz="18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800" b="1" i="1" dirty="0">
                <a:latin typeface="Arial" panose="020B0604020202020204" pitchFamily="34" charset="0"/>
                <a:cs typeface="Arial" panose="020B0604020202020204" pitchFamily="34" charset="0"/>
              </a:rPr>
              <a:t>delay:</a:t>
            </a:r>
            <a:r>
              <a:rPr lang="en-IN" sz="1800" dirty="0">
                <a:latin typeface="Arial" panose="020B0604020202020204" pitchFamily="34" charset="0"/>
                <a:cs typeface="Arial" panose="020B0604020202020204" pitchFamily="34" charset="0"/>
              </a:rPr>
              <a:t> The time, in milliseconds (thousandths of a second), the timer should delay in between executions of the specified function or code. If this parameter is less than 10, a value of 10 is used.</a:t>
            </a:r>
          </a:p>
        </p:txBody>
      </p:sp>
      <p:sp>
        <p:nvSpPr>
          <p:cNvPr id="4" name="Rectangle 3"/>
          <p:cNvSpPr/>
          <p:nvPr/>
        </p:nvSpPr>
        <p:spPr>
          <a:xfrm>
            <a:off x="4457700" y="46672"/>
            <a:ext cx="4610100" cy="1477328"/>
          </a:xfrm>
          <a:prstGeom prst="rect">
            <a:avLst/>
          </a:prstGeom>
          <a:solidFill>
            <a:srgbClr val="FF5733"/>
          </a:solidFill>
        </p:spPr>
        <p:txBody>
          <a:bodyPr wrap="square">
            <a:spAutoFit/>
          </a:bodyPr>
          <a:lstStyle/>
          <a:p>
            <a:r>
              <a:rPr lang="en-IN" sz="1800" i="1" dirty="0">
                <a:solidFill>
                  <a:srgbClr val="FFFF00"/>
                </a:solidFill>
                <a:latin typeface="Arial" panose="020B0604020202020204" pitchFamily="34" charset="0"/>
                <a:cs typeface="Arial" panose="020B0604020202020204" pitchFamily="34" charset="0"/>
              </a:rPr>
              <a:t>A block of JavaScript code is generally executed synchronously. But there are some JavaScript native functions (timers) which allow us to delay the execution of arbitrary instructions.</a:t>
            </a:r>
          </a:p>
        </p:txBody>
      </p:sp>
      <p:sp>
        <p:nvSpPr>
          <p:cNvPr id="10" name="Rectangle 9"/>
          <p:cNvSpPr/>
          <p:nvPr/>
        </p:nvSpPr>
        <p:spPr>
          <a:xfrm>
            <a:off x="228600" y="2602468"/>
            <a:ext cx="8686800" cy="1015663"/>
          </a:xfrm>
          <a:prstGeom prst="rect">
            <a:avLst/>
          </a:prstGeom>
          <a:noFill/>
        </p:spPr>
        <p:txBody>
          <a:bodyPr wrap="square">
            <a:spAutoFit/>
          </a:bodyPr>
          <a:lstStyle/>
          <a:p>
            <a:r>
              <a:rPr lang="en-IN" sz="2000" dirty="0">
                <a:solidFill>
                  <a:srgbClr val="0077AA"/>
                </a:solidFill>
                <a:latin typeface="Consolas" panose="020B0609020204030204" pitchFamily="49" charset="0"/>
              </a:rPr>
              <a:t>var </a:t>
            </a:r>
            <a:r>
              <a:rPr lang="en-IN" sz="2000" dirty="0">
                <a:solidFill>
                  <a:srgbClr val="DD4A68"/>
                </a:solidFill>
                <a:latin typeface="Consolas" panose="020B0609020204030204" pitchFamily="49" charset="0"/>
              </a:rPr>
              <a:t>intervalID</a:t>
            </a:r>
            <a:r>
              <a:rPr lang="en-IN" sz="2000" dirty="0">
                <a:solidFill>
                  <a:srgbClr val="0077AA"/>
                </a:solidFill>
                <a:latin typeface="Consolas" panose="020B0609020204030204" pitchFamily="49" charset="0"/>
              </a:rPr>
              <a:t> </a:t>
            </a:r>
            <a:r>
              <a:rPr lang="en-IN" sz="2000" dirty="0">
                <a:solidFill>
                  <a:srgbClr val="333333"/>
                </a:solidFill>
                <a:latin typeface="Consolas" panose="020B0609020204030204" pitchFamily="49"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scope</a:t>
            </a:r>
            <a:r>
              <a:rPr lang="en-IN" sz="2000" dirty="0" smtClean="0">
                <a:solidFill>
                  <a:srgbClr val="0077AA"/>
                </a:solidFill>
                <a:latin typeface="Consolas" panose="020B0609020204030204" pitchFamily="49" charset="0"/>
              </a:rPr>
              <a:t>.</a:t>
            </a:r>
            <a:r>
              <a:rPr lang="en-IN" sz="2000" dirty="0">
                <a:solidFill>
                  <a:srgbClr val="FFC90E"/>
                </a:solidFill>
                <a:latin typeface="Consolas" panose="020B0609020204030204" pitchFamily="49" charset="0"/>
                <a:cs typeface="Arial" panose="020B0604020202020204" pitchFamily="34" charset="0"/>
              </a:rPr>
              <a:t>setInterval</a:t>
            </a:r>
            <a:r>
              <a:rPr lang="en-IN" sz="2000" dirty="0" smtClean="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func</a:t>
            </a:r>
            <a:r>
              <a:rPr lang="en-IN" sz="2000" dirty="0">
                <a:solidFill>
                  <a:srgbClr val="333333"/>
                </a:solidFill>
                <a:latin typeface="Consolas" panose="020B0609020204030204" pitchFamily="49" charset="0"/>
              </a:rPr>
              <a:t>, </a:t>
            </a:r>
            <a:r>
              <a:rPr lang="en-IN" sz="2000" dirty="0" smtClean="0">
                <a:solidFill>
                  <a:srgbClr val="333333"/>
                </a:solidFill>
                <a:latin typeface="Consolas" panose="020B0609020204030204" pitchFamily="49" charset="0"/>
              </a:rPr>
              <a:t>delay </a:t>
            </a:r>
            <a:r>
              <a:rPr lang="en-IN" sz="2000" dirty="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 </a:t>
            </a:r>
            <a:r>
              <a:rPr lang="en-IN" sz="2000" dirty="0">
                <a:solidFill>
                  <a:srgbClr val="333333"/>
                </a:solidFill>
                <a:latin typeface="Consolas" panose="020B0609020204030204" pitchFamily="49" charset="0"/>
              </a:rPr>
              <a:t>param1, param2, </a:t>
            </a:r>
            <a:r>
              <a:rPr lang="en-IN" sz="2000" dirty="0" smtClean="0">
                <a:solidFill>
                  <a:srgbClr val="333333"/>
                </a:solidFill>
                <a:latin typeface="Consolas" panose="020B0609020204030204" pitchFamily="49" charset="0"/>
              </a:rPr>
              <a:t>...</a:t>
            </a:r>
            <a:r>
              <a:rPr lang="en-IN" sz="2000" dirty="0" smtClean="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a:t>
            </a:r>
            <a:endParaRPr lang="en-IN" sz="2000" dirty="0">
              <a:solidFill>
                <a:srgbClr val="333333"/>
              </a:solidFill>
              <a:latin typeface="Consolas" panose="020B0609020204030204" pitchFamily="49" charset="0"/>
            </a:endParaRPr>
          </a:p>
          <a:p>
            <a:r>
              <a:rPr lang="en-IN" sz="2000" dirty="0">
                <a:solidFill>
                  <a:srgbClr val="0077AA"/>
                </a:solidFill>
                <a:latin typeface="Consolas" panose="020B0609020204030204" pitchFamily="49" charset="0"/>
              </a:rPr>
              <a:t>var </a:t>
            </a:r>
            <a:r>
              <a:rPr lang="en-IN" sz="2000" dirty="0">
                <a:solidFill>
                  <a:srgbClr val="DD4A68"/>
                </a:solidFill>
                <a:latin typeface="Consolas" panose="020B0609020204030204" pitchFamily="49" charset="0"/>
              </a:rPr>
              <a:t>intervalID</a:t>
            </a:r>
            <a:r>
              <a:rPr lang="en-IN" sz="2000" dirty="0">
                <a:solidFill>
                  <a:srgbClr val="0077AA"/>
                </a:solidFill>
                <a:latin typeface="Consolas" panose="020B0609020204030204" pitchFamily="49" charset="0"/>
              </a:rPr>
              <a:t> </a:t>
            </a:r>
            <a:r>
              <a:rPr lang="en-IN" sz="2000" dirty="0">
                <a:solidFill>
                  <a:srgbClr val="333333"/>
                </a:solidFill>
                <a:latin typeface="Consolas" panose="020B0609020204030204" pitchFamily="49"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scope</a:t>
            </a:r>
            <a:r>
              <a:rPr lang="en-IN" sz="2000" dirty="0" smtClean="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setInterval</a:t>
            </a:r>
            <a:r>
              <a:rPr lang="en-IN" sz="2000" dirty="0" smtClean="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code</a:t>
            </a:r>
            <a:r>
              <a:rPr lang="en-IN" sz="2000" dirty="0">
                <a:solidFill>
                  <a:srgbClr val="333333"/>
                </a:solidFill>
                <a:latin typeface="Consolas" panose="020B0609020204030204" pitchFamily="49" charset="0"/>
              </a:rPr>
              <a:t>, </a:t>
            </a:r>
            <a:r>
              <a:rPr lang="en-IN" sz="2000" dirty="0" smtClean="0">
                <a:solidFill>
                  <a:srgbClr val="333333"/>
                </a:solidFill>
                <a:latin typeface="Consolas" panose="020B0609020204030204" pitchFamily="49" charset="0"/>
              </a:rPr>
              <a:t>delay</a:t>
            </a:r>
            <a:r>
              <a:rPr lang="en-IN" sz="2000" dirty="0" smtClean="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a:t>
            </a:r>
            <a:endParaRPr lang="en-IN" sz="2000"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3019114651"/>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window.setInterval()</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152400" y="22860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646331"/>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a:t>
            </a:r>
            <a:r>
              <a:rPr lang="en-IN" sz="1800" dirty="0" smtClean="0">
                <a:solidFill>
                  <a:srgbClr val="0000FF"/>
                </a:solidFill>
                <a:latin typeface="Consolas" panose="020B0609020204030204" pitchFamily="49" charset="0"/>
              </a:rPr>
              <a:t>setInterval</a:t>
            </a:r>
            <a:r>
              <a:rPr lang="en-IN" sz="1800" dirty="0">
                <a:solidFill>
                  <a:srgbClr val="0000FF"/>
                </a:solidFill>
                <a:latin typeface="Consolas" panose="020B0609020204030204" pitchFamily="49" charset="0"/>
              </a:rPr>
              <a:t>() </a:t>
            </a:r>
            <a:r>
              <a:rPr lang="en-IN" sz="1800" dirty="0" smtClean="0">
                <a:latin typeface="Arial" panose="020B0604020202020204" pitchFamily="34" charset="0"/>
                <a:cs typeface="Arial" panose="020B0604020202020204" pitchFamily="34" charset="0"/>
              </a:rPr>
              <a:t>method </a:t>
            </a:r>
            <a:r>
              <a:rPr lang="en-IN" sz="1800" dirty="0">
                <a:latin typeface="Arial" panose="020B0604020202020204" pitchFamily="34" charset="0"/>
                <a:cs typeface="Arial" panose="020B0604020202020204" pitchFamily="34" charset="0"/>
              </a:rPr>
              <a:t>repeatedly calls a function or executes a code snippet, with a fixed time delay between each call.</a:t>
            </a:r>
          </a:p>
        </p:txBody>
      </p:sp>
      <p:sp>
        <p:nvSpPr>
          <p:cNvPr id="4" name="Rectangle 3"/>
          <p:cNvSpPr/>
          <p:nvPr/>
        </p:nvSpPr>
        <p:spPr>
          <a:xfrm>
            <a:off x="304800" y="3923390"/>
            <a:ext cx="4038600" cy="1200329"/>
          </a:xfrm>
          <a:prstGeom prst="rect">
            <a:avLst/>
          </a:prstGeom>
          <a:solidFill>
            <a:schemeClr val="bg1">
              <a:lumMod val="95000"/>
            </a:schemeClr>
          </a:solidFill>
        </p:spPr>
        <p:txBody>
          <a:bodyPr wrap="square">
            <a:spAutoFit/>
          </a:bodyPr>
          <a:lstStyle/>
          <a:p>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f1() {</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8000"/>
                </a:solidFill>
                <a:latin typeface="Consolas" panose="020B0609020204030204" pitchFamily="49" charset="0"/>
              </a:rPr>
              <a:t>/// Some code here </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var</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f = setInterval(f1, 1000);</a:t>
            </a:r>
            <a:endParaRPr lang="en-IN" sz="1800" dirty="0"/>
          </a:p>
        </p:txBody>
      </p:sp>
      <p:sp>
        <p:nvSpPr>
          <p:cNvPr id="5" name="Rectangle 4"/>
          <p:cNvSpPr/>
          <p:nvPr/>
        </p:nvSpPr>
        <p:spPr>
          <a:xfrm>
            <a:off x="4533900" y="3923390"/>
            <a:ext cx="4343400" cy="923330"/>
          </a:xfrm>
          <a:prstGeom prst="rect">
            <a:avLst/>
          </a:prstGeom>
          <a:solidFill>
            <a:schemeClr val="bg1">
              <a:lumMod val="95000"/>
            </a:schemeClr>
          </a:solidFill>
        </p:spPr>
        <p:txBody>
          <a:bodyPr wrap="square">
            <a:spAutoFit/>
          </a:bodyPr>
          <a:lstStyle/>
          <a:p>
            <a:r>
              <a:rPr lang="en-IN" sz="1800" dirty="0" smtClean="0">
                <a:solidFill>
                  <a:srgbClr val="0000FF"/>
                </a:solidFill>
                <a:latin typeface="Consolas" panose="020B0609020204030204" pitchFamily="49" charset="0"/>
              </a:rPr>
              <a:t>var</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f = setInterval(</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 {</a:t>
            </a:r>
          </a:p>
          <a:p>
            <a:r>
              <a:rPr lang="en-IN" sz="1800" dirty="0" smtClean="0">
                <a:solidFill>
                  <a:srgbClr val="000000"/>
                </a:solidFill>
                <a:latin typeface="Consolas" panose="020B0609020204030204" pitchFamily="49" charset="0"/>
              </a:rPr>
              <a:t>   </a:t>
            </a:r>
            <a:r>
              <a:rPr lang="en-IN" sz="1800" dirty="0">
                <a:solidFill>
                  <a:srgbClr val="008000"/>
                </a:solidFill>
                <a:latin typeface="Consolas" panose="020B0609020204030204" pitchFamily="49" charset="0"/>
              </a:rPr>
              <a:t>/// Some code here</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a:t>
            </a:r>
            <a:r>
              <a:rPr lang="en-IN" sz="1800" dirty="0">
                <a:solidFill>
                  <a:srgbClr val="000000"/>
                </a:solidFill>
                <a:latin typeface="Consolas" panose="020B0609020204030204" pitchFamily="49" charset="0"/>
              </a:rPr>
              <a:t>1000);</a:t>
            </a:r>
            <a:endParaRPr lang="en-IN" sz="1800" dirty="0"/>
          </a:p>
        </p:txBody>
      </p:sp>
      <p:sp>
        <p:nvSpPr>
          <p:cNvPr id="3" name="Rectangle 2"/>
          <p:cNvSpPr/>
          <p:nvPr/>
        </p:nvSpPr>
        <p:spPr>
          <a:xfrm>
            <a:off x="5410200" y="143178"/>
            <a:ext cx="35814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There are 1000 milliseconds in one second.</a:t>
            </a:r>
          </a:p>
        </p:txBody>
      </p:sp>
      <p:sp>
        <p:nvSpPr>
          <p:cNvPr id="11" name="Rectangle 10"/>
          <p:cNvSpPr/>
          <p:nvPr/>
        </p:nvSpPr>
        <p:spPr>
          <a:xfrm>
            <a:off x="228600" y="2641937"/>
            <a:ext cx="8686800" cy="1015663"/>
          </a:xfrm>
          <a:prstGeom prst="rect">
            <a:avLst/>
          </a:prstGeom>
          <a:noFill/>
        </p:spPr>
        <p:txBody>
          <a:bodyPr wrap="square">
            <a:spAutoFit/>
          </a:bodyPr>
          <a:lstStyle/>
          <a:p>
            <a:r>
              <a:rPr lang="en-IN" sz="2000" dirty="0">
                <a:solidFill>
                  <a:srgbClr val="0077AA"/>
                </a:solidFill>
                <a:latin typeface="Consolas" panose="020B0609020204030204" pitchFamily="49" charset="0"/>
              </a:rPr>
              <a:t>var </a:t>
            </a:r>
            <a:r>
              <a:rPr lang="en-IN" sz="2000" dirty="0">
                <a:solidFill>
                  <a:srgbClr val="DD4A68"/>
                </a:solidFill>
                <a:latin typeface="Consolas" panose="020B0609020204030204" pitchFamily="49" charset="0"/>
              </a:rPr>
              <a:t>intervalID</a:t>
            </a:r>
            <a:r>
              <a:rPr lang="en-IN" sz="2000" dirty="0">
                <a:solidFill>
                  <a:srgbClr val="0077AA"/>
                </a:solidFill>
                <a:latin typeface="Consolas" panose="020B0609020204030204" pitchFamily="49" charset="0"/>
              </a:rPr>
              <a:t> </a:t>
            </a:r>
            <a:r>
              <a:rPr lang="en-IN" sz="2000" dirty="0">
                <a:solidFill>
                  <a:srgbClr val="333333"/>
                </a:solidFill>
                <a:latin typeface="Consolas" panose="020B0609020204030204" pitchFamily="49"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scope</a:t>
            </a:r>
            <a:r>
              <a:rPr lang="en-IN" sz="2000" dirty="0" smtClean="0">
                <a:solidFill>
                  <a:srgbClr val="0077AA"/>
                </a:solidFill>
                <a:latin typeface="Consolas" panose="020B0609020204030204" pitchFamily="49" charset="0"/>
              </a:rPr>
              <a:t>.</a:t>
            </a:r>
            <a:r>
              <a:rPr lang="en-IN" sz="2000" dirty="0">
                <a:solidFill>
                  <a:srgbClr val="FFC90E"/>
                </a:solidFill>
                <a:latin typeface="Consolas" panose="020B0609020204030204" pitchFamily="49" charset="0"/>
                <a:cs typeface="Arial" panose="020B0604020202020204" pitchFamily="34" charset="0"/>
              </a:rPr>
              <a:t>setInterval</a:t>
            </a:r>
            <a:r>
              <a:rPr lang="en-IN" sz="2000" dirty="0" smtClean="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func</a:t>
            </a:r>
            <a:r>
              <a:rPr lang="en-IN" sz="2000" dirty="0">
                <a:solidFill>
                  <a:srgbClr val="333333"/>
                </a:solidFill>
                <a:latin typeface="Consolas" panose="020B0609020204030204" pitchFamily="49" charset="0"/>
              </a:rPr>
              <a:t>, </a:t>
            </a:r>
            <a:r>
              <a:rPr lang="en-IN" sz="2000" dirty="0" smtClean="0">
                <a:solidFill>
                  <a:srgbClr val="333333"/>
                </a:solidFill>
                <a:latin typeface="Consolas" panose="020B0609020204030204" pitchFamily="49" charset="0"/>
              </a:rPr>
              <a:t>delay </a:t>
            </a:r>
            <a:r>
              <a:rPr lang="en-IN" sz="2000" dirty="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 </a:t>
            </a:r>
            <a:r>
              <a:rPr lang="en-IN" sz="2000" dirty="0">
                <a:solidFill>
                  <a:srgbClr val="333333"/>
                </a:solidFill>
                <a:latin typeface="Consolas" panose="020B0609020204030204" pitchFamily="49" charset="0"/>
              </a:rPr>
              <a:t>param1, param2, </a:t>
            </a:r>
            <a:r>
              <a:rPr lang="en-IN" sz="2000" dirty="0" smtClean="0">
                <a:solidFill>
                  <a:srgbClr val="333333"/>
                </a:solidFill>
                <a:latin typeface="Consolas" panose="020B0609020204030204" pitchFamily="49" charset="0"/>
              </a:rPr>
              <a:t>...</a:t>
            </a:r>
            <a:r>
              <a:rPr lang="en-IN" sz="2000" dirty="0" smtClean="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a:t>
            </a:r>
            <a:endParaRPr lang="en-IN" sz="2000" dirty="0">
              <a:solidFill>
                <a:srgbClr val="333333"/>
              </a:solidFill>
              <a:latin typeface="Consolas" panose="020B0609020204030204" pitchFamily="49" charset="0"/>
            </a:endParaRPr>
          </a:p>
          <a:p>
            <a:r>
              <a:rPr lang="en-IN" sz="2000" dirty="0">
                <a:solidFill>
                  <a:srgbClr val="0077AA"/>
                </a:solidFill>
                <a:latin typeface="Consolas" panose="020B0609020204030204" pitchFamily="49" charset="0"/>
              </a:rPr>
              <a:t>var </a:t>
            </a:r>
            <a:r>
              <a:rPr lang="en-IN" sz="2000" dirty="0">
                <a:solidFill>
                  <a:srgbClr val="DD4A68"/>
                </a:solidFill>
                <a:latin typeface="Consolas" panose="020B0609020204030204" pitchFamily="49" charset="0"/>
              </a:rPr>
              <a:t>intervalID</a:t>
            </a:r>
            <a:r>
              <a:rPr lang="en-IN" sz="2000" dirty="0">
                <a:solidFill>
                  <a:srgbClr val="0077AA"/>
                </a:solidFill>
                <a:latin typeface="Consolas" panose="020B0609020204030204" pitchFamily="49" charset="0"/>
              </a:rPr>
              <a:t> </a:t>
            </a:r>
            <a:r>
              <a:rPr lang="en-IN" sz="2000" dirty="0">
                <a:solidFill>
                  <a:srgbClr val="333333"/>
                </a:solidFill>
                <a:latin typeface="Consolas" panose="020B0609020204030204" pitchFamily="49"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scope</a:t>
            </a:r>
            <a:r>
              <a:rPr lang="en-IN" sz="2000" dirty="0" smtClean="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setInterval</a:t>
            </a:r>
            <a:r>
              <a:rPr lang="en-IN" sz="2000" dirty="0" smtClean="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code</a:t>
            </a:r>
            <a:r>
              <a:rPr lang="en-IN" sz="2000" dirty="0">
                <a:solidFill>
                  <a:srgbClr val="333333"/>
                </a:solidFill>
                <a:latin typeface="Consolas" panose="020B0609020204030204" pitchFamily="49" charset="0"/>
              </a:rPr>
              <a:t>, </a:t>
            </a:r>
            <a:r>
              <a:rPr lang="en-IN" sz="2000" dirty="0" smtClean="0">
                <a:solidFill>
                  <a:srgbClr val="333333"/>
                </a:solidFill>
                <a:latin typeface="Consolas" panose="020B0609020204030204" pitchFamily="49" charset="0"/>
              </a:rPr>
              <a:t>delay</a:t>
            </a:r>
            <a:r>
              <a:rPr lang="en-IN" sz="2000" dirty="0" smtClean="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a:t>
            </a:r>
            <a:endParaRPr lang="en-IN" sz="2000"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3528678497"/>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window.clearInterval()</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2602468"/>
            <a:ext cx="8686800" cy="400110"/>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scope</a:t>
            </a:r>
            <a:r>
              <a:rPr lang="en-IN" sz="2000" dirty="0" smtClean="0">
                <a:solidFill>
                  <a:srgbClr val="0077AA"/>
                </a:solidFill>
                <a:latin typeface="Consolas" panose="020B0609020204030204" pitchFamily="49" charset="0"/>
              </a:rPr>
              <a:t>.</a:t>
            </a:r>
            <a:r>
              <a:rPr lang="en-IN" sz="2000" dirty="0">
                <a:solidFill>
                  <a:srgbClr val="FFC90E"/>
                </a:solidFill>
                <a:latin typeface="Consolas" panose="020B0609020204030204" pitchFamily="49" charset="0"/>
                <a:cs typeface="Arial" panose="020B0604020202020204" pitchFamily="34" charset="0"/>
              </a:rPr>
              <a:t>clearInterval</a:t>
            </a:r>
            <a:r>
              <a:rPr lang="en-IN" sz="2000" dirty="0" smtClean="0">
                <a:solidFill>
                  <a:srgbClr val="999999"/>
                </a:solidFill>
                <a:latin typeface="Consolas" panose="020B0609020204030204" pitchFamily="49" charset="0"/>
              </a:rPr>
              <a:t>(</a:t>
            </a:r>
            <a:r>
              <a:rPr lang="en-IN" sz="2000" dirty="0">
                <a:solidFill>
                  <a:srgbClr val="DD4A68"/>
                </a:solidFill>
                <a:latin typeface="Consolas" panose="020B0609020204030204" pitchFamily="49" charset="0"/>
              </a:rPr>
              <a:t>timeoutID</a:t>
            </a:r>
            <a:r>
              <a:rPr lang="en-IN" sz="2000" dirty="0" smtClean="0">
                <a:solidFill>
                  <a:srgbClr val="999999"/>
                </a:solidFill>
                <a:latin typeface="Consolas" panose="020B0609020204030204" pitchFamily="49" charset="0"/>
              </a:rPr>
              <a:t>)</a:t>
            </a:r>
            <a:endParaRPr lang="en-IN" sz="2000" dirty="0">
              <a:solidFill>
                <a:srgbClr val="999999"/>
              </a:solidFill>
              <a:latin typeface="Consolas" panose="020B0609020204030204" pitchFamily="49" charset="0"/>
            </a:endParaRPr>
          </a:p>
        </p:txBody>
      </p:sp>
      <p:sp>
        <p:nvSpPr>
          <p:cNvPr id="13" name="Rectangle 12"/>
          <p:cNvSpPr/>
          <p:nvPr/>
        </p:nvSpPr>
        <p:spPr>
          <a:xfrm>
            <a:off x="152400" y="22860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646331"/>
          </a:xfrm>
          <a:prstGeom prst="rect">
            <a:avLst/>
          </a:prstGeom>
        </p:spPr>
        <p:txBody>
          <a:bodyPr wrap="square">
            <a:spAutoFit/>
          </a:bodyPr>
          <a:lstStyle/>
          <a:p>
            <a:r>
              <a:rPr lang="en-IN" sz="1800" dirty="0" smtClean="0">
                <a:latin typeface="Arial" panose="020B0604020202020204" pitchFamily="34" charset="0"/>
                <a:cs typeface="Arial" panose="020B0604020202020204" pitchFamily="34" charset="0"/>
              </a:rPr>
              <a:t>The </a:t>
            </a:r>
            <a:r>
              <a:rPr lang="en-IN" sz="1800" dirty="0" smtClean="0">
                <a:solidFill>
                  <a:srgbClr val="0000FF"/>
                </a:solidFill>
                <a:latin typeface="Consolas" panose="020B0609020204030204" pitchFamily="49" charset="0"/>
              </a:rPr>
              <a:t>clearInterval() </a:t>
            </a:r>
            <a:r>
              <a:rPr lang="en-IN" sz="1800" dirty="0">
                <a:latin typeface="Arial" panose="020B0604020202020204" pitchFamily="34" charset="0"/>
                <a:cs typeface="Arial" panose="020B0604020202020204" pitchFamily="34" charset="0"/>
              </a:rPr>
              <a:t>method cancels a timeout previously established by calling setTimeout().</a:t>
            </a:r>
          </a:p>
        </p:txBody>
      </p:sp>
      <p:sp>
        <p:nvSpPr>
          <p:cNvPr id="3" name="Rectangle 2"/>
          <p:cNvSpPr/>
          <p:nvPr/>
        </p:nvSpPr>
        <p:spPr>
          <a:xfrm>
            <a:off x="0" y="3124200"/>
            <a:ext cx="9144000" cy="2862322"/>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DCDCAA"/>
                </a:solidFill>
                <a:latin typeface="Consolas" panose="020B0609020204030204" pitchFamily="49" charset="0"/>
              </a:rPr>
              <a:t>setInterval</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 {</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dt</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Date</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document</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getElementById</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"hh1"</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innerHTML</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dt</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toLocaleTimeString</a:t>
            </a:r>
            <a:r>
              <a:rPr lang="en-IN" sz="1800" dirty="0" smtClean="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1000</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document</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getElementById</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"b1"</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addEventListener</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"click"</a:t>
            </a:r>
            <a:r>
              <a:rPr lang="en-IN" sz="1800" dirty="0">
                <a:solidFill>
                  <a:srgbClr val="D4D4D4"/>
                </a:solidFill>
                <a:latin typeface="Consolas" panose="020B0609020204030204" pitchFamily="49" charset="0"/>
              </a:rPr>
              <a:t>, </a:t>
            </a:r>
            <a:r>
              <a:rPr lang="en-IN" sz="1800" dirty="0" smtClean="0">
                <a:solidFill>
                  <a:srgbClr val="569CD6"/>
                </a:solidFill>
                <a:latin typeface="Consolas" panose="020B0609020204030204" pitchFamily="49" charset="0"/>
              </a:rPr>
              <a:t>function</a:t>
            </a:r>
            <a:r>
              <a:rPr lang="en-IN" sz="1800" dirty="0" smtClean="0">
                <a:solidFill>
                  <a:srgbClr val="D4D4D4"/>
                </a:solidFill>
                <a:latin typeface="Consolas" panose="020B0609020204030204" pitchFamily="49" charset="0"/>
              </a:rPr>
              <a:t>() </a:t>
            </a:r>
          </a:p>
          <a:p>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DCDCAA"/>
                </a:solidFill>
                <a:latin typeface="Consolas" panose="020B0609020204030204" pitchFamily="49" charset="0"/>
              </a:rPr>
              <a:t>    clearInterval</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false</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589077733"/>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489537"/>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array V/S object</a:t>
            </a:r>
            <a:endParaRPr lang="en-US" sz="6000" dirty="0"/>
          </a:p>
        </p:txBody>
      </p:sp>
      <p:sp>
        <p:nvSpPr>
          <p:cNvPr id="4" name="Rectangle 3"/>
          <p:cNvSpPr/>
          <p:nvPr/>
        </p:nvSpPr>
        <p:spPr>
          <a:xfrm>
            <a:off x="228600" y="76200"/>
            <a:ext cx="8686800" cy="830997"/>
          </a:xfrm>
          <a:prstGeom prst="rect">
            <a:avLst/>
          </a:prstGeom>
          <a:solidFill>
            <a:srgbClr val="3C475E"/>
          </a:solidFill>
        </p:spPr>
        <p:txBody>
          <a:bodyPr wrap="square">
            <a:spAutoFit/>
          </a:bodyPr>
          <a:lstStyle/>
          <a:p>
            <a:r>
              <a:rPr lang="en-IN" dirty="0">
                <a:solidFill>
                  <a:srgbClr val="FFFF00"/>
                </a:solidFill>
                <a:latin typeface="Arial" panose="020B0604020202020204" pitchFamily="34" charset="0"/>
              </a:rPr>
              <a:t>Arrays are for numerically indexed </a:t>
            </a:r>
            <a:r>
              <a:rPr lang="en-IN" dirty="0" smtClean="0">
                <a:solidFill>
                  <a:srgbClr val="FFFF00"/>
                </a:solidFill>
                <a:latin typeface="Arial" panose="020B0604020202020204" pitchFamily="34" charset="0"/>
              </a:rPr>
              <a:t>data,  and for </a:t>
            </a:r>
            <a:r>
              <a:rPr lang="en-IN" dirty="0">
                <a:solidFill>
                  <a:srgbClr val="FFFF00"/>
                </a:solidFill>
                <a:latin typeface="Arial" panose="020B0604020202020204" pitchFamily="34" charset="0"/>
              </a:rPr>
              <a:t>non-numeric keys, use an Object.</a:t>
            </a:r>
            <a:endParaRPr lang="en-IN" dirty="0">
              <a:solidFill>
                <a:srgbClr val="FFFF00"/>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8200" y="3352800"/>
            <a:ext cx="3999445" cy="2999584"/>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914400"/>
            <a:ext cx="6057900" cy="1789501"/>
          </a:xfrm>
          <a:prstGeom prst="rect">
            <a:avLst/>
          </a:prstGeom>
        </p:spPr>
      </p:pic>
    </p:spTree>
    <p:extLst>
      <p:ext uri="{BB962C8B-B14F-4D97-AF65-F5344CB8AC3E}">
        <p14:creationId xmlns:p14="http://schemas.microsoft.com/office/powerpoint/2010/main" val="3003771906"/>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Array v/s Object</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258288" y="685800"/>
            <a:ext cx="960912" cy="461665"/>
          </a:xfrm>
          <a:prstGeom prst="rect">
            <a:avLst/>
          </a:prstGeom>
        </p:spPr>
        <p:txBody>
          <a:bodyPr wrap="square">
            <a:spAutoFit/>
          </a:bodyPr>
          <a:lstStyle/>
          <a:p>
            <a:r>
              <a:rPr lang="en-IN" i="1" dirty="0">
                <a:solidFill>
                  <a:srgbClr val="FF6000"/>
                </a:solidFill>
                <a:latin typeface="Arial" panose="020B0604020202020204" pitchFamily="34" charset="0"/>
                <a:cs typeface="Arial" panose="020B0604020202020204" pitchFamily="34" charset="0"/>
              </a:rPr>
              <a:t>Array </a:t>
            </a:r>
            <a:endParaRPr lang="en-IN" dirty="0">
              <a:solidFill>
                <a:srgbClr val="FF6000"/>
              </a:solidFill>
            </a:endParaRPr>
          </a:p>
        </p:txBody>
      </p:sp>
      <p:grpSp>
        <p:nvGrpSpPr>
          <p:cNvPr id="3" name="Group 2"/>
          <p:cNvGrpSpPr/>
          <p:nvPr/>
        </p:nvGrpSpPr>
        <p:grpSpPr>
          <a:xfrm>
            <a:off x="261257" y="1257449"/>
            <a:ext cx="8610600" cy="4216539"/>
            <a:chOff x="261257" y="2466201"/>
            <a:chExt cx="8610600" cy="4216539"/>
          </a:xfrm>
        </p:grpSpPr>
        <p:sp>
          <p:nvSpPr>
            <p:cNvPr id="4" name="Rectangle 3"/>
            <p:cNvSpPr/>
            <p:nvPr/>
          </p:nvSpPr>
          <p:spPr>
            <a:xfrm>
              <a:off x="261257" y="2466201"/>
              <a:ext cx="8610600" cy="4216539"/>
            </a:xfrm>
            <a:prstGeom prst="rect">
              <a:avLst/>
            </a:prstGeom>
            <a:solidFill>
              <a:schemeClr val="bg1"/>
            </a:solidFill>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smtClean="0">
                <a:solidFill>
                  <a:srgbClr val="569CD6"/>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'Sharmin'</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firstName: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 </a:t>
              </a:r>
              <a:r>
                <a:rPr lang="en-IN" sz="1800" dirty="0" smtClean="0">
                  <a:solidFill>
                    <a:srgbClr val="CE9178"/>
                  </a:solidFill>
                  <a:latin typeface="Consolas" panose="020B0609020204030204" pitchFamily="49" charset="0"/>
                </a:rPr>
                <a:t>Bagde</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age:</a:t>
              </a:r>
              <a:r>
                <a:rPr lang="en-IN" sz="1800" dirty="0">
                  <a:solidFill>
                    <a:srgbClr val="B5CEA8"/>
                  </a:solidFill>
                  <a:latin typeface="Consolas" panose="020B0609020204030204" pitchFamily="49" charset="0"/>
                </a:rPr>
                <a:t>47</a:t>
              </a:r>
              <a:r>
                <a:rPr lang="en-IN" sz="1800" dirty="0" smtClean="0">
                  <a:solidFill>
                    <a:srgbClr val="D4D4D4"/>
                  </a:solidFill>
                  <a:latin typeface="Consolas" panose="020B0609020204030204" pitchFamily="49" charset="0"/>
                </a:rPr>
                <a:t>}];</a:t>
              </a:r>
            </a:p>
            <a:p>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smtClean="0">
                  <a:solidFill>
                    <a:srgbClr val="B5CEA8"/>
                  </a:solidFill>
                  <a:latin typeface="Consolas" panose="020B0609020204030204" pitchFamily="49" charset="0"/>
                </a:rPr>
                <a:t>0</a:t>
              </a:r>
              <a:r>
                <a:rPr lang="en-IN" sz="1800" dirty="0" smtClean="0">
                  <a:solidFill>
                    <a:srgbClr val="D4D4D4"/>
                  </a:solidFill>
                  <a:latin typeface="Consolas" panose="020B0609020204030204" pitchFamily="49" charset="0"/>
                </a:rPr>
                <a:t>] );  </a:t>
              </a:r>
              <a:r>
                <a:rPr lang="en-IN" sz="15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1</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1</a:t>
              </a:r>
              <a:r>
                <a:rPr lang="en-IN" sz="1800" dirty="0" smtClean="0">
                  <a:solidFill>
                    <a:srgbClr val="D4D4D4"/>
                  </a:solidFill>
                  <a:latin typeface="Consolas" panose="020B0609020204030204" pitchFamily="49" charset="0"/>
                </a:rPr>
                <a:t>] );  </a:t>
              </a:r>
              <a:r>
                <a:rPr lang="en-IN" sz="15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Sharmin</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2</a:t>
              </a:r>
              <a:r>
                <a:rPr lang="en-IN" sz="1800" dirty="0" smtClean="0">
                  <a:solidFill>
                    <a:srgbClr val="D4D4D4"/>
                  </a:solidFill>
                  <a:latin typeface="Consolas" panose="020B0609020204030204" pitchFamily="49" charset="0"/>
                </a:rPr>
                <a:t>] );   </a:t>
              </a:r>
              <a:r>
                <a:rPr lang="en-IN" sz="1500" dirty="0" smtClean="0">
                  <a:solidFill>
                    <a:srgbClr val="92D050"/>
                  </a:solidFill>
                  <a:latin typeface="Consolas" panose="020B0609020204030204" pitchFamily="49" charset="0"/>
                </a:rPr>
                <a:t>// </a:t>
              </a:r>
              <a:r>
                <a:rPr lang="en-IN" sz="1500" dirty="0">
                  <a:solidFill>
                    <a:srgbClr val="92D050"/>
                  </a:solidFill>
                  <a:latin typeface="Consolas" panose="020B0609020204030204" pitchFamily="49" charset="0"/>
                </a:rPr>
                <a:t>{ firstName: 'Saleel </a:t>
              </a:r>
              <a:r>
                <a:rPr lang="en-IN" sz="1500" dirty="0" smtClean="0">
                  <a:solidFill>
                    <a:srgbClr val="92D050"/>
                  </a:solidFill>
                  <a:latin typeface="Consolas" panose="020B0609020204030204" pitchFamily="49" charset="0"/>
                </a:rPr>
                <a:t>Bagde</a:t>
              </a:r>
              <a:r>
                <a:rPr lang="en-IN" sz="1500" dirty="0">
                  <a:solidFill>
                    <a:srgbClr val="92D050"/>
                  </a:solidFill>
                  <a:latin typeface="Consolas" panose="020B0609020204030204" pitchFamily="49" charset="0"/>
                </a:rPr>
                <a:t>', </a:t>
              </a:r>
              <a:r>
                <a:rPr lang="en-IN" sz="1500" dirty="0" smtClean="0">
                  <a:solidFill>
                    <a:srgbClr val="92D050"/>
                  </a:solidFill>
                  <a:latin typeface="Consolas" panose="020B0609020204030204" pitchFamily="49" charset="0"/>
                </a:rPr>
                <a:t>  age</a:t>
              </a:r>
              <a:r>
                <a:rPr lang="en-IN" sz="1500" dirty="0">
                  <a:solidFill>
                    <a:srgbClr val="92D050"/>
                  </a:solidFill>
                  <a:latin typeface="Consolas" panose="020B0609020204030204" pitchFamily="49" charset="0"/>
                </a:rPr>
                <a:t>: 47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2</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firstName</a:t>
              </a:r>
              <a:r>
                <a:rPr lang="en-IN" sz="1800" dirty="0" smtClean="0">
                  <a:solidFill>
                    <a:srgbClr val="D4D4D4"/>
                  </a:solidFill>
                  <a:latin typeface="Consolas" panose="020B0609020204030204" pitchFamily="49" charset="0"/>
                </a:rPr>
                <a:t>); </a:t>
              </a:r>
              <a:r>
                <a:rPr lang="en-IN" sz="16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a:t>
              </a:r>
              <a:r>
                <a:rPr lang="en-IN" sz="1500" dirty="0">
                  <a:solidFill>
                    <a:srgbClr val="92D050"/>
                  </a:solidFill>
                  <a:latin typeface="Consolas" panose="020B0609020204030204" pitchFamily="49" charset="0"/>
                </a:rPr>
                <a:t>Saleel </a:t>
              </a:r>
              <a:r>
                <a:rPr lang="en-IN" sz="1500" dirty="0" smtClean="0">
                  <a:solidFill>
                    <a:srgbClr val="92D050"/>
                  </a:solidFill>
                  <a:latin typeface="Consolas" panose="020B0609020204030204" pitchFamily="49" charset="0"/>
                </a:rPr>
                <a:t>Bagde</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2</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age</a:t>
              </a:r>
              <a:r>
                <a:rPr lang="en-IN" sz="1800" dirty="0" smtClean="0">
                  <a:solidFill>
                    <a:srgbClr val="D4D4D4"/>
                  </a:solidFill>
                  <a:latin typeface="Consolas" panose="020B0609020204030204" pitchFamily="49" charset="0"/>
                </a:rPr>
                <a:t>);	 </a:t>
              </a:r>
              <a:r>
                <a:rPr lang="en-IN" sz="15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47</a:t>
              </a:r>
              <a:endParaRPr lang="en-IN" sz="1500" dirty="0">
                <a:solidFill>
                  <a:srgbClr val="92D050"/>
                </a:solidFill>
                <a:latin typeface="Consolas" panose="020B0609020204030204" pitchFamily="49" charset="0"/>
              </a:endParaRPr>
            </a:p>
            <a:p>
              <a:r>
                <a:rPr lang="en-IN" sz="1800" dirty="0">
                  <a:solidFill>
                    <a:srgbClr val="D4D4D4"/>
                  </a:solidFill>
                  <a:latin typeface="Consolas" panose="020B0609020204030204" pitchFamily="49" charset="0"/>
                </a:rPr>
                <a:t/>
              </a:r>
              <a:br>
                <a:rPr lang="en-IN" sz="1800" dirty="0">
                  <a:solidFill>
                    <a:srgbClr val="D4D4D4"/>
                  </a:solidFill>
                  <a:latin typeface="Consolas" panose="020B0609020204030204" pitchFamily="49" charset="0"/>
                </a:rPr>
              </a:br>
              <a:r>
                <a:rPr lang="en-IN" sz="1800" dirty="0" smtClean="0">
                  <a:solidFill>
                    <a:srgbClr val="D4D4D4"/>
                  </a:solidFill>
                  <a:latin typeface="Consolas" panose="020B0609020204030204" pitchFamily="49" charset="0"/>
                </a:rPr>
                <a:t>  </a:t>
              </a:r>
              <a:r>
                <a:rPr lang="en-IN" sz="1800" dirty="0" smtClean="0">
                  <a:solidFill>
                    <a:srgbClr val="4EC9B0"/>
                  </a:solidFill>
                  <a:latin typeface="Consolas" panose="020B0609020204030204" pitchFamily="49" charset="0"/>
                </a:rPr>
                <a:t>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0</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a:t>
              </a:r>
              <a:r>
                <a:rPr lang="en-IN" sz="1500" dirty="0">
                  <a:solidFill>
                    <a:srgbClr val="92D050"/>
                  </a:solidFill>
                  <a:latin typeface="Consolas" panose="020B0609020204030204" pitchFamily="49" charset="0"/>
                </a:rPr>
                <a:t>number</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1</a:t>
              </a:r>
              <a:r>
                <a:rPr lang="en-IN" sz="1800" dirty="0" smtClean="0">
                  <a:solidFill>
                    <a:srgbClr val="D4D4D4"/>
                  </a:solidFill>
                  <a:latin typeface="Consolas" panose="020B0609020204030204" pitchFamily="49" charset="0"/>
                </a:rPr>
                <a:t>] ));	      </a:t>
              </a:r>
              <a:r>
                <a:rPr lang="en-IN" sz="1500" dirty="0" smtClean="0">
                  <a:solidFill>
                    <a:srgbClr val="92D050"/>
                  </a:solidFill>
                  <a:latin typeface="Consolas" panose="020B0609020204030204" pitchFamily="49" charset="0"/>
                </a:rPr>
                <a:t>// string</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2</a:t>
              </a:r>
              <a:r>
                <a:rPr lang="en-IN" sz="1800" dirty="0" smtClean="0">
                  <a:solidFill>
                    <a:srgbClr val="D4D4D4"/>
                  </a:solidFill>
                  <a:latin typeface="Consolas" panose="020B0609020204030204" pitchFamily="49" charset="0"/>
                </a:rPr>
                <a:t>] ));	</a:t>
              </a:r>
              <a:r>
                <a:rPr lang="en-IN" sz="1500" dirty="0">
                  <a:solidFill>
                    <a:srgbClr val="D4D4D4"/>
                  </a:solidFill>
                  <a:latin typeface="Consolas" panose="020B0609020204030204" pitchFamily="49" charset="0"/>
                </a:rPr>
                <a:t> </a:t>
              </a:r>
              <a:r>
                <a:rPr lang="en-IN" sz="15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object</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2</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firstName</a:t>
              </a:r>
              <a:r>
                <a:rPr lang="en-IN" sz="18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string</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2</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age</a:t>
              </a:r>
              <a:r>
                <a:rPr lang="en-IN" sz="1800" dirty="0" smtClean="0">
                  <a:solidFill>
                    <a:srgbClr val="D4D4D4"/>
                  </a:solidFill>
                  <a:latin typeface="Consolas" panose="020B0609020204030204" pitchFamily="49" charset="0"/>
                </a:rPr>
                <a:t>));	</a:t>
              </a:r>
              <a:r>
                <a:rPr lang="en-IN" sz="15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number</a:t>
              </a:r>
            </a:p>
            <a:p>
              <a:r>
                <a:rPr lang="en-IN" sz="1600" dirty="0">
                  <a:solidFill>
                    <a:srgbClr val="808080"/>
                  </a:solidFill>
                  <a:latin typeface="Consolas" panose="020B0609020204030204" pitchFamily="49" charset="0"/>
                </a:rPr>
                <a:t>&lt;/</a:t>
              </a:r>
              <a:r>
                <a:rPr lang="en-IN" sz="1600" dirty="0">
                  <a:solidFill>
                    <a:srgbClr val="569CD6"/>
                  </a:solidFill>
                  <a:latin typeface="Consolas" panose="020B0609020204030204" pitchFamily="49" charset="0"/>
                </a:rPr>
                <a:t>script</a:t>
              </a:r>
              <a:r>
                <a:rPr lang="en-IN" sz="1600" dirty="0" smtClean="0">
                  <a:solidFill>
                    <a:srgbClr val="808080"/>
                  </a:solidFill>
                  <a:latin typeface="Consolas" panose="020B0609020204030204" pitchFamily="49" charset="0"/>
                </a:rPr>
                <a:t>&gt;</a:t>
              </a:r>
              <a:endParaRPr lang="en-IN" sz="1500" dirty="0" smtClean="0">
                <a:solidFill>
                  <a:srgbClr val="92D050"/>
                </a:solidFill>
                <a:latin typeface="Consolas" panose="020B0609020204030204" pitchFamily="49" charset="0"/>
              </a:endParaRPr>
            </a:p>
          </p:txBody>
        </p:sp>
        <p:sp>
          <p:nvSpPr>
            <p:cNvPr id="6" name="Rectangle 5"/>
            <p:cNvSpPr/>
            <p:nvPr/>
          </p:nvSpPr>
          <p:spPr>
            <a:xfrm>
              <a:off x="2312126" y="3320580"/>
              <a:ext cx="457200" cy="1447800"/>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3320144" y="4953438"/>
              <a:ext cx="457200" cy="1447800"/>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0" name="Rectangle 9"/>
          <p:cNvSpPr/>
          <p:nvPr/>
        </p:nvSpPr>
        <p:spPr>
          <a:xfrm>
            <a:off x="3744686" y="175605"/>
            <a:ext cx="5410200" cy="707886"/>
          </a:xfrm>
          <a:prstGeom prst="rect">
            <a:avLst/>
          </a:prstGeom>
        </p:spPr>
        <p:txBody>
          <a:bodyPr wrap="square">
            <a:spAutoFit/>
          </a:bodyPr>
          <a:lstStyle/>
          <a:p>
            <a:r>
              <a:rPr lang="en-IN" sz="2000" dirty="0">
                <a:latin typeface="Arial" panose="020B0604020202020204" pitchFamily="34" charset="0"/>
              </a:rPr>
              <a:t>Arrays are for numerically indexed data,  and for non-numeric keys, use an Object.</a:t>
            </a:r>
            <a:endParaRPr lang="en-IN" sz="2000" dirty="0"/>
          </a:p>
        </p:txBody>
      </p:sp>
    </p:spTree>
    <p:extLst>
      <p:ext uri="{BB962C8B-B14F-4D97-AF65-F5344CB8AC3E}">
        <p14:creationId xmlns:p14="http://schemas.microsoft.com/office/powerpoint/2010/main" val="3230976319"/>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Array v/s Object</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258288" y="681335"/>
            <a:ext cx="1265712" cy="461665"/>
          </a:xfrm>
          <a:prstGeom prst="rect">
            <a:avLst/>
          </a:prstGeom>
        </p:spPr>
        <p:txBody>
          <a:bodyPr wrap="square">
            <a:spAutoFit/>
          </a:bodyPr>
          <a:lstStyle/>
          <a:p>
            <a:r>
              <a:rPr lang="en-IN" i="1" dirty="0" smtClean="0">
                <a:solidFill>
                  <a:srgbClr val="FF6000"/>
                </a:solidFill>
                <a:latin typeface="Arial" panose="020B0604020202020204" pitchFamily="34" charset="0"/>
                <a:cs typeface="Arial" panose="020B0604020202020204" pitchFamily="34" charset="0"/>
              </a:rPr>
              <a:t>Object</a:t>
            </a:r>
            <a:endParaRPr lang="en-IN" dirty="0">
              <a:solidFill>
                <a:srgbClr val="FF6000"/>
              </a:solidFill>
            </a:endParaRPr>
          </a:p>
        </p:txBody>
      </p:sp>
      <p:sp>
        <p:nvSpPr>
          <p:cNvPr id="11" name="Rectangle 10"/>
          <p:cNvSpPr/>
          <p:nvPr/>
        </p:nvSpPr>
        <p:spPr>
          <a:xfrm>
            <a:off x="3744686" y="175605"/>
            <a:ext cx="5410200" cy="707886"/>
          </a:xfrm>
          <a:prstGeom prst="rect">
            <a:avLst/>
          </a:prstGeom>
        </p:spPr>
        <p:txBody>
          <a:bodyPr wrap="square">
            <a:spAutoFit/>
          </a:bodyPr>
          <a:lstStyle/>
          <a:p>
            <a:r>
              <a:rPr lang="en-IN" sz="2000" dirty="0">
                <a:latin typeface="Arial" panose="020B0604020202020204" pitchFamily="34" charset="0"/>
              </a:rPr>
              <a:t>Arrays are for numerically indexed data,  and for non-numeric keys, use an Object.</a:t>
            </a:r>
            <a:endParaRPr lang="en-IN" sz="2000" dirty="0"/>
          </a:p>
        </p:txBody>
      </p:sp>
      <p:grpSp>
        <p:nvGrpSpPr>
          <p:cNvPr id="4" name="Group 3"/>
          <p:cNvGrpSpPr/>
          <p:nvPr/>
        </p:nvGrpSpPr>
        <p:grpSpPr>
          <a:xfrm>
            <a:off x="141514" y="1043255"/>
            <a:ext cx="8850086" cy="5601533"/>
            <a:chOff x="141514" y="1143000"/>
            <a:chExt cx="8850086" cy="5601533"/>
          </a:xfrm>
        </p:grpSpPr>
        <p:sp>
          <p:nvSpPr>
            <p:cNvPr id="3" name="Rectangle 2"/>
            <p:cNvSpPr/>
            <p:nvPr/>
          </p:nvSpPr>
          <p:spPr>
            <a:xfrm>
              <a:off x="141514" y="1143000"/>
              <a:ext cx="8850086" cy="5601533"/>
            </a:xfrm>
            <a:prstGeom prst="rect">
              <a:avLst/>
            </a:prstGeom>
            <a:solidFill>
              <a:schemeClr val="bg1"/>
            </a:solidFill>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smtClean="0">
                <a:solidFill>
                  <a:srgbClr val="569CD6"/>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Student</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Object</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Student</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ID </a:t>
              </a:r>
              <a:r>
                <a:rPr lang="en-IN" sz="1800" dirty="0" smtClean="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Student</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Name</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 Bagde'</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Student</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Qualification</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Object</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Student</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Qualification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SSC</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"Gujarat Board"</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Student</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Qualification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percentage </a:t>
              </a:r>
              <a:r>
                <a:rPr lang="en-IN" sz="1800" dirty="0" smtClean="0">
                  <a:solidFill>
                    <a:srgbClr val="D4D4D4"/>
                  </a:solidFill>
                  <a:latin typeface="Consolas" panose="020B0609020204030204" pitchFamily="49" charset="0"/>
                </a:rPr>
                <a:t>= </a:t>
              </a:r>
              <a:r>
                <a:rPr lang="en-IN" sz="1800" dirty="0" smtClean="0">
                  <a:solidFill>
                    <a:srgbClr val="B5CEA8"/>
                  </a:solidFill>
                  <a:latin typeface="Consolas" panose="020B0609020204030204" pitchFamily="49" charset="0"/>
                </a:rPr>
                <a:t>60</a:t>
              </a:r>
              <a:r>
                <a:rPr lang="en-IN" sz="1800" dirty="0">
                  <a:solidFill>
                    <a:srgbClr val="D4D4D4"/>
                  </a:solidFill>
                  <a:latin typeface="Consolas" panose="020B0609020204030204" pitchFamily="49" charset="0"/>
                </a:rPr>
                <a:t>;</a:t>
              </a:r>
            </a:p>
            <a:p>
              <a:r>
                <a:rPr lang="en-IN" sz="1800" dirty="0">
                  <a:solidFill>
                    <a:srgbClr val="D4D4D4"/>
                  </a:solidFill>
                  <a:latin typeface="Consolas" panose="020B0609020204030204" pitchFamily="49" charset="0"/>
                </a:rPr>
                <a:t/>
              </a:r>
              <a:br>
                <a:rPr lang="en-IN" sz="1800" dirty="0">
                  <a:solidFill>
                    <a:srgbClr val="D4D4D4"/>
                  </a:solidFill>
                  <a:latin typeface="Consolas" panose="020B0609020204030204" pitchFamily="49" charset="0"/>
                </a:rPr>
              </a:br>
              <a:r>
                <a:rPr lang="en-IN" sz="1800" dirty="0" smtClean="0">
                  <a:solidFill>
                    <a:srgbClr val="D4D4D4"/>
                  </a:solidFill>
                  <a:latin typeface="Consolas" panose="020B0609020204030204" pitchFamily="49" charset="0"/>
                </a:rPr>
                <a:t>  </a:t>
              </a:r>
              <a:r>
                <a:rPr lang="en-IN" sz="1800" dirty="0" smtClean="0">
                  <a:solidFill>
                    <a:srgbClr val="4EC9B0"/>
                  </a:solidFill>
                  <a:latin typeface="Consolas" panose="020B0609020204030204" pitchFamily="49" charset="0"/>
                </a:rPr>
                <a:t>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ID</a:t>
              </a:r>
              <a:r>
                <a:rPr lang="en-IN" sz="1800" dirty="0" smtClean="0">
                  <a:solidFill>
                    <a:srgbClr val="D4D4D4"/>
                  </a:solidFill>
                  <a:latin typeface="Consolas" panose="020B0609020204030204" pitchFamily="49" charset="0"/>
                </a:rPr>
                <a:t>);		           </a:t>
              </a:r>
              <a:r>
                <a:rPr lang="en-IN" sz="1800" dirty="0" smtClean="0">
                  <a:solidFill>
                    <a:srgbClr val="09FF15"/>
                  </a:solidFill>
                  <a:latin typeface="Consolas" panose="020B0609020204030204" pitchFamily="49" charset="0"/>
                </a:rPr>
                <a:t> </a:t>
              </a:r>
              <a:r>
                <a:rPr lang="en-IN" sz="1500" dirty="0" smtClean="0">
                  <a:solidFill>
                    <a:srgbClr val="92D050"/>
                  </a:solidFill>
                  <a:latin typeface="Consolas" panose="020B0609020204030204" pitchFamily="49" charset="0"/>
                </a:rPr>
                <a:t>// 1001</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Name</a:t>
              </a:r>
              <a:r>
                <a:rPr lang="en-IN" sz="1800" dirty="0" smtClean="0">
                  <a:solidFill>
                    <a:srgbClr val="D4D4D4"/>
                  </a:solidFill>
                  <a:latin typeface="Consolas" panose="020B0609020204030204" pitchFamily="49" charset="0"/>
                </a:rPr>
                <a:t>);		  </a:t>
              </a:r>
              <a:r>
                <a:rPr lang="en-IN" sz="1800" dirty="0" smtClean="0">
                  <a:solidFill>
                    <a:srgbClr val="09FF15"/>
                  </a:solidFill>
                  <a:latin typeface="Consolas" panose="020B0609020204030204" pitchFamily="49" charset="0"/>
                </a:rPr>
                <a:t>   </a:t>
              </a:r>
              <a:r>
                <a:rPr lang="en-IN" sz="1500" dirty="0" smtClean="0">
                  <a:solidFill>
                    <a:srgbClr val="92D050"/>
                  </a:solidFill>
                  <a:latin typeface="Consolas" panose="020B0609020204030204" pitchFamily="49" charset="0"/>
                </a:rPr>
                <a:t>// Saleel Bagde</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500" dirty="0" smtClean="0">
                  <a:solidFill>
                    <a:srgbClr val="FF0000"/>
                  </a:solidFill>
                  <a:latin typeface="Consolas" panose="020B0609020204030204" pitchFamily="49" charset="0"/>
                </a:rPr>
                <a:t>// Output On next slide</a:t>
              </a:r>
              <a:endParaRPr lang="en-IN" sz="1800" dirty="0" smtClean="0">
                <a:solidFill>
                  <a:srgbClr val="FF000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Qualification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SSC</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a:t>
              </a:r>
              <a:r>
                <a:rPr lang="en-IN" sz="1500" dirty="0">
                  <a:solidFill>
                    <a:srgbClr val="92D050"/>
                  </a:solidFill>
                  <a:latin typeface="Consolas" panose="020B0609020204030204" pitchFamily="49" charset="0"/>
                </a:rPr>
                <a:t>Gujarat Board</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Qualification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percentage</a:t>
              </a:r>
              <a:r>
                <a:rPr lang="en-IN" sz="1800" dirty="0" smtClean="0">
                  <a:solidFill>
                    <a:srgbClr val="D4D4D4"/>
                  </a:solidFill>
                  <a:latin typeface="Consolas" panose="020B0609020204030204" pitchFamily="49" charset="0"/>
                </a:rPr>
                <a:t>); </a:t>
              </a:r>
              <a:r>
                <a:rPr lang="en-IN" sz="1500" dirty="0">
                  <a:solidFill>
                    <a:srgbClr val="92D050"/>
                  </a:solidFill>
                  <a:latin typeface="Consolas" panose="020B0609020204030204" pitchFamily="49" charset="0"/>
                </a:rPr>
                <a:t>// 60</a:t>
              </a:r>
            </a:p>
            <a:p>
              <a:endParaRPr lang="en-IN" sz="1800" dirty="0" smtClean="0">
                <a:solidFill>
                  <a:srgbClr val="4EC9B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ID</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500" dirty="0">
                  <a:solidFill>
                    <a:srgbClr val="92D050"/>
                  </a:solidFill>
                  <a:latin typeface="Consolas" panose="020B0609020204030204" pitchFamily="49" charset="0"/>
                </a:rPr>
                <a:t>// number</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500" dirty="0">
                  <a:solidFill>
                    <a:srgbClr val="92D050"/>
                  </a:solidFill>
                  <a:latin typeface="Consolas" panose="020B0609020204030204" pitchFamily="49" charset="0"/>
                </a:rPr>
                <a:t>// string</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500" dirty="0">
                  <a:solidFill>
                    <a:srgbClr val="92D050"/>
                  </a:solidFill>
                  <a:latin typeface="Consolas" panose="020B0609020204030204" pitchFamily="49" charset="0"/>
                </a:rPr>
                <a:t>// </a:t>
              </a:r>
              <a:r>
                <a:rPr lang="en-IN" sz="1500" dirty="0" smtClean="0">
                  <a:solidFill>
                    <a:srgbClr val="92D050"/>
                  </a:solidFill>
                  <a:latin typeface="Consolas" panose="020B0609020204030204" pitchFamily="49" charset="0"/>
                </a:rPr>
                <a:t>object</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Qualification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SSC</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500" dirty="0" smtClean="0">
                  <a:solidFill>
                    <a:srgbClr val="92D050"/>
                  </a:solidFill>
                  <a:latin typeface="Consolas" panose="020B0609020204030204" pitchFamily="49" charset="0"/>
                </a:rPr>
                <a:t>// </a:t>
              </a:r>
              <a:r>
                <a:rPr lang="en-IN" sz="1500" dirty="0">
                  <a:solidFill>
                    <a:srgbClr val="92D050"/>
                  </a:solidFill>
                  <a:latin typeface="Consolas" panose="020B0609020204030204" pitchFamily="49" charset="0"/>
                </a:rPr>
                <a:t>string</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Qualification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percentage</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500" dirty="0">
                  <a:solidFill>
                    <a:srgbClr val="92D050"/>
                  </a:solidFill>
                  <a:latin typeface="Consolas" panose="020B0609020204030204" pitchFamily="49" charset="0"/>
                </a:rPr>
                <a:t>//</a:t>
              </a:r>
              <a:r>
                <a:rPr lang="en-IN" sz="1500" dirty="0" smtClean="0">
                  <a:solidFill>
                    <a:srgbClr val="92D050"/>
                  </a:solidFill>
                  <a:latin typeface="Consolas" panose="020B0609020204030204" pitchFamily="49" charset="0"/>
                </a:rPr>
                <a:t> number</a:t>
              </a:r>
            </a:p>
            <a:p>
              <a:r>
                <a:rPr lang="en-IN" sz="1600" dirty="0">
                  <a:solidFill>
                    <a:srgbClr val="808080"/>
                  </a:solidFill>
                  <a:latin typeface="Consolas" panose="020B0609020204030204" pitchFamily="49" charset="0"/>
                </a:rPr>
                <a:t>&lt;/</a:t>
              </a:r>
              <a:r>
                <a:rPr lang="en-IN" sz="1600" dirty="0">
                  <a:solidFill>
                    <a:srgbClr val="569CD6"/>
                  </a:solidFill>
                  <a:latin typeface="Consolas" panose="020B0609020204030204" pitchFamily="49" charset="0"/>
                </a:rPr>
                <a:t>script</a:t>
              </a:r>
              <a:r>
                <a:rPr lang="en-IN" sz="1600" dirty="0">
                  <a:solidFill>
                    <a:srgbClr val="808080"/>
                  </a:solidFill>
                  <a:latin typeface="Consolas" panose="020B0609020204030204" pitchFamily="49" charset="0"/>
                </a:rPr>
                <a:t>&gt;</a:t>
              </a:r>
              <a:endParaRPr lang="en-IN" sz="1500" dirty="0" smtClean="0">
                <a:solidFill>
                  <a:srgbClr val="92D050"/>
                </a:solidFill>
                <a:latin typeface="Consolas" panose="020B0609020204030204" pitchFamily="49" charset="0"/>
              </a:endParaRPr>
            </a:p>
          </p:txBody>
        </p:sp>
        <p:sp>
          <p:nvSpPr>
            <p:cNvPr id="12" name="Rectangle 11"/>
            <p:cNvSpPr/>
            <p:nvPr/>
          </p:nvSpPr>
          <p:spPr>
            <a:xfrm>
              <a:off x="2024744" y="3352800"/>
              <a:ext cx="1066800" cy="1447800"/>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p:cNvSpPr/>
            <p:nvPr/>
          </p:nvSpPr>
          <p:spPr>
            <a:xfrm>
              <a:off x="2917370" y="5029200"/>
              <a:ext cx="1066800" cy="1447800"/>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p:cNvSpPr/>
            <p:nvPr/>
          </p:nvSpPr>
          <p:spPr>
            <a:xfrm>
              <a:off x="419989" y="1448333"/>
              <a:ext cx="3491199" cy="304267"/>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p:cNvSpPr/>
            <p:nvPr/>
          </p:nvSpPr>
          <p:spPr>
            <a:xfrm>
              <a:off x="419989" y="2286533"/>
              <a:ext cx="4750725" cy="304267"/>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6" name="Rectangle 5"/>
          <p:cNvSpPr/>
          <p:nvPr/>
        </p:nvSpPr>
        <p:spPr>
          <a:xfrm>
            <a:off x="6019800" y="1369633"/>
            <a:ext cx="184731" cy="369332"/>
          </a:xfrm>
          <a:prstGeom prst="rect">
            <a:avLst/>
          </a:prstGeom>
        </p:spPr>
        <p:txBody>
          <a:bodyPr wrap="none">
            <a:spAutoFit/>
          </a:bodyPr>
          <a:lstStyle/>
          <a:p>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34906137"/>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15926" y="1771471"/>
            <a:ext cx="8447073" cy="1938992"/>
          </a:xfrm>
          <a:prstGeom prst="rect">
            <a:avLst/>
          </a:prstGeom>
        </p:spPr>
        <p:txBody>
          <a:bodyPr wrap="square">
            <a:spAutoFit/>
          </a:bodyPr>
          <a:lstStyle/>
          <a:p>
            <a:r>
              <a:rPr lang="en-IN" dirty="0">
                <a:solidFill>
                  <a:schemeClr val="bg1">
                    <a:lumMod val="65000"/>
                  </a:schemeClr>
                </a:solidFill>
              </a:rPr>
              <a:t>{</a:t>
            </a:r>
            <a:r>
              <a:rPr lang="en-IN" dirty="0"/>
              <a:t> </a:t>
            </a:r>
            <a:endParaRPr lang="en-IN" dirty="0" smtClean="0"/>
          </a:p>
          <a:p>
            <a:r>
              <a:rPr lang="en-IN" dirty="0"/>
              <a:t> </a:t>
            </a:r>
            <a:r>
              <a:rPr lang="en-IN" dirty="0" smtClean="0"/>
              <a:t> </a:t>
            </a:r>
            <a:r>
              <a:rPr lang="en-IN" dirty="0" smtClean="0">
                <a:solidFill>
                  <a:srgbClr val="0070C0"/>
                </a:solidFill>
              </a:rPr>
              <a:t>ID</a:t>
            </a:r>
            <a:r>
              <a:rPr lang="en-IN" dirty="0"/>
              <a:t>: </a:t>
            </a:r>
            <a:r>
              <a:rPr lang="en-IN" dirty="0">
                <a:solidFill>
                  <a:srgbClr val="92D050"/>
                </a:solidFill>
              </a:rPr>
              <a:t>1001</a:t>
            </a:r>
            <a:r>
              <a:rPr lang="en-IN" dirty="0"/>
              <a:t>,</a:t>
            </a:r>
          </a:p>
          <a:p>
            <a:r>
              <a:rPr lang="en-IN" dirty="0"/>
              <a:t>  </a:t>
            </a:r>
            <a:r>
              <a:rPr lang="en-IN" dirty="0">
                <a:solidFill>
                  <a:srgbClr val="0070C0"/>
                </a:solidFill>
              </a:rPr>
              <a:t>Name</a:t>
            </a:r>
            <a:r>
              <a:rPr lang="en-IN" dirty="0"/>
              <a:t>: '</a:t>
            </a:r>
            <a:r>
              <a:rPr lang="en-IN" dirty="0">
                <a:solidFill>
                  <a:srgbClr val="92D050"/>
                </a:solidFill>
              </a:rPr>
              <a:t>Saleel Bagde</a:t>
            </a:r>
            <a:r>
              <a:rPr lang="en-IN" dirty="0"/>
              <a:t>',</a:t>
            </a:r>
          </a:p>
          <a:p>
            <a:r>
              <a:rPr lang="en-IN" dirty="0"/>
              <a:t>  </a:t>
            </a:r>
            <a:r>
              <a:rPr lang="en-IN" dirty="0">
                <a:solidFill>
                  <a:srgbClr val="0070C0"/>
                </a:solidFill>
              </a:rPr>
              <a:t>Qualification</a:t>
            </a:r>
            <a:r>
              <a:rPr lang="en-IN" dirty="0"/>
              <a:t>: </a:t>
            </a:r>
            <a:r>
              <a:rPr lang="en-IN" dirty="0">
                <a:solidFill>
                  <a:schemeClr val="bg1">
                    <a:lumMod val="65000"/>
                  </a:schemeClr>
                </a:solidFill>
              </a:rPr>
              <a:t>{</a:t>
            </a:r>
            <a:r>
              <a:rPr lang="en-IN" dirty="0"/>
              <a:t> </a:t>
            </a:r>
            <a:r>
              <a:rPr lang="en-IN" dirty="0">
                <a:solidFill>
                  <a:srgbClr val="0070C0"/>
                </a:solidFill>
              </a:rPr>
              <a:t>SSC</a:t>
            </a:r>
            <a:r>
              <a:rPr lang="en-IN" dirty="0"/>
              <a:t>: '</a:t>
            </a:r>
            <a:r>
              <a:rPr lang="en-IN" dirty="0">
                <a:solidFill>
                  <a:srgbClr val="92D050"/>
                </a:solidFill>
              </a:rPr>
              <a:t>Gujarat Board</a:t>
            </a:r>
            <a:r>
              <a:rPr lang="en-IN" dirty="0"/>
              <a:t>', </a:t>
            </a:r>
            <a:r>
              <a:rPr lang="en-IN" dirty="0">
                <a:solidFill>
                  <a:srgbClr val="0070C0"/>
                </a:solidFill>
              </a:rPr>
              <a:t>percentage</a:t>
            </a:r>
            <a:r>
              <a:rPr lang="en-IN" dirty="0"/>
              <a:t>: </a:t>
            </a:r>
            <a:r>
              <a:rPr lang="en-IN" dirty="0">
                <a:solidFill>
                  <a:srgbClr val="92D050"/>
                </a:solidFill>
              </a:rPr>
              <a:t>60</a:t>
            </a:r>
            <a:r>
              <a:rPr lang="en-IN" dirty="0"/>
              <a:t> </a:t>
            </a:r>
            <a:r>
              <a:rPr lang="en-IN" dirty="0">
                <a:solidFill>
                  <a:schemeClr val="bg1">
                    <a:lumMod val="65000"/>
                  </a:schemeClr>
                </a:solidFill>
              </a:rPr>
              <a:t>} </a:t>
            </a:r>
            <a:endParaRPr lang="en-IN" dirty="0" smtClean="0">
              <a:solidFill>
                <a:schemeClr val="bg1">
                  <a:lumMod val="65000"/>
                </a:schemeClr>
              </a:solidFill>
            </a:endParaRPr>
          </a:p>
          <a:p>
            <a:r>
              <a:rPr lang="en-IN" dirty="0" smtClean="0">
                <a:solidFill>
                  <a:schemeClr val="bg1">
                    <a:lumMod val="65000"/>
                  </a:schemeClr>
                </a:solidFill>
              </a:rPr>
              <a:t>}</a:t>
            </a:r>
            <a:endParaRPr lang="en-IN" dirty="0">
              <a:solidFill>
                <a:schemeClr val="bg1">
                  <a:lumMod val="65000"/>
                </a:schemeClr>
              </a:solidFill>
            </a:endParaRPr>
          </a:p>
        </p:txBody>
      </p:sp>
      <p:sp>
        <p:nvSpPr>
          <p:cNvPr id="4" name="Rectangle 3"/>
          <p:cNvSpPr/>
          <p:nvPr/>
        </p:nvSpPr>
        <p:spPr>
          <a:xfrm>
            <a:off x="315927" y="1161871"/>
            <a:ext cx="3752950" cy="461665"/>
          </a:xfrm>
          <a:prstGeom prst="rect">
            <a:avLst/>
          </a:prstGeom>
        </p:spPr>
        <p:txBody>
          <a:bodyPr wrap="none">
            <a:spAutoFit/>
          </a:bodyPr>
          <a:lstStyle/>
          <a:p>
            <a:r>
              <a:rPr lang="en-IN" dirty="0" smtClean="0">
                <a:solidFill>
                  <a:srgbClr val="4EC9B0"/>
                </a:solidFill>
                <a:latin typeface="Consolas" panose="020B0609020204030204" pitchFamily="49" charset="0"/>
              </a:rPr>
              <a:t>console</a:t>
            </a:r>
            <a:r>
              <a:rPr lang="en-IN" dirty="0" smtClean="0">
                <a:solidFill>
                  <a:srgbClr val="D4D4D4"/>
                </a:solidFill>
                <a:latin typeface="Consolas" panose="020B0609020204030204" pitchFamily="49" charset="0"/>
              </a:rPr>
              <a:t>.</a:t>
            </a:r>
            <a:r>
              <a:rPr lang="en-IN" dirty="0" smtClean="0">
                <a:solidFill>
                  <a:srgbClr val="DCDCAA"/>
                </a:solidFill>
                <a:latin typeface="Consolas" panose="020B0609020204030204" pitchFamily="49" charset="0"/>
              </a:rPr>
              <a:t>log</a:t>
            </a:r>
            <a:r>
              <a:rPr lang="en-IN" dirty="0" smtClean="0">
                <a:solidFill>
                  <a:srgbClr val="D4D4D4"/>
                </a:solidFill>
                <a:latin typeface="Consolas" panose="020B0609020204030204" pitchFamily="49" charset="0"/>
              </a:rPr>
              <a:t>(</a:t>
            </a:r>
            <a:r>
              <a:rPr lang="en-IN" dirty="0" smtClean="0">
                <a:solidFill>
                  <a:srgbClr val="9CDCFE"/>
                </a:solidFill>
                <a:latin typeface="Consolas" panose="020B0609020204030204" pitchFamily="49" charset="0"/>
              </a:rPr>
              <a:t>Student</a:t>
            </a:r>
            <a:r>
              <a:rPr lang="en-IN" dirty="0" smtClean="0">
                <a:solidFill>
                  <a:srgbClr val="D4D4D4"/>
                </a:solidFill>
                <a:latin typeface="Consolas" panose="020B0609020204030204" pitchFamily="49" charset="0"/>
              </a:rPr>
              <a:t>);</a:t>
            </a:r>
            <a:endParaRPr lang="en-IN" dirty="0"/>
          </a:p>
        </p:txBody>
      </p:sp>
      <p:sp>
        <p:nvSpPr>
          <p:cNvPr id="11" name="Rectangle 10"/>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Array v/s Object</a:t>
            </a:r>
            <a:endParaRPr lang="en-US" sz="3600" i="1" dirty="0">
              <a:solidFill>
                <a:srgbClr val="13D9E3"/>
              </a:solidFill>
              <a:latin typeface="Arial" panose="020B0604020202020204" pitchFamily="34" charset="0"/>
              <a:cs typeface="Arial" panose="020B0604020202020204" pitchFamily="34" charset="0"/>
            </a:endParaRPr>
          </a:p>
        </p:txBody>
      </p:sp>
      <p:cxnSp>
        <p:nvCxnSpPr>
          <p:cNvPr id="12" name="Straight Connector 11"/>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58288" y="681335"/>
            <a:ext cx="1265712" cy="461665"/>
          </a:xfrm>
          <a:prstGeom prst="rect">
            <a:avLst/>
          </a:prstGeom>
        </p:spPr>
        <p:txBody>
          <a:bodyPr wrap="square">
            <a:spAutoFit/>
          </a:bodyPr>
          <a:lstStyle/>
          <a:p>
            <a:r>
              <a:rPr lang="en-IN" i="1" dirty="0" smtClean="0">
                <a:solidFill>
                  <a:srgbClr val="FF6000"/>
                </a:solidFill>
                <a:latin typeface="Arial" panose="020B0604020202020204" pitchFamily="34" charset="0"/>
                <a:cs typeface="Arial" panose="020B0604020202020204" pitchFamily="34" charset="0"/>
              </a:rPr>
              <a:t>Object</a:t>
            </a:r>
            <a:endParaRPr lang="en-IN" dirty="0">
              <a:solidFill>
                <a:srgbClr val="FF6000"/>
              </a:solidFill>
            </a:endParaRPr>
          </a:p>
        </p:txBody>
      </p:sp>
    </p:spTree>
    <p:extLst>
      <p:ext uri="{BB962C8B-B14F-4D97-AF65-F5344CB8AC3E}">
        <p14:creationId xmlns:p14="http://schemas.microsoft.com/office/powerpoint/2010/main" val="728139262"/>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array</a:t>
            </a:r>
            <a:endParaRPr lang="en-US" sz="60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3276600"/>
            <a:ext cx="2895600" cy="2895600"/>
          </a:xfrm>
          <a:prstGeom prst="rect">
            <a:avLst/>
          </a:prstGeom>
        </p:spPr>
      </p:pic>
      <p:sp>
        <p:nvSpPr>
          <p:cNvPr id="4" name="Rectangle 3"/>
          <p:cNvSpPr/>
          <p:nvPr/>
        </p:nvSpPr>
        <p:spPr>
          <a:xfrm>
            <a:off x="2950029" y="3055203"/>
            <a:ext cx="4365171" cy="830997"/>
          </a:xfrm>
          <a:prstGeom prst="rect">
            <a:avLst/>
          </a:prstGeom>
        </p:spPr>
        <p:txBody>
          <a:bodyPr wrap="square">
            <a:spAutoFit/>
          </a:bodyPr>
          <a:lstStyle/>
          <a:p>
            <a:r>
              <a:rPr lang="en-IN" dirty="0">
                <a:solidFill>
                  <a:schemeClr val="accent2">
                    <a:lumMod val="50000"/>
                  </a:schemeClr>
                </a:solidFill>
                <a:latin typeface="Arial" panose="020B0604020202020204" pitchFamily="34" charset="0"/>
                <a:cs typeface="Arial" panose="020B0604020202020204" pitchFamily="34" charset="0"/>
              </a:rPr>
              <a:t>collection of </a:t>
            </a:r>
            <a:r>
              <a:rPr lang="en-IN" b="1" i="1" dirty="0">
                <a:solidFill>
                  <a:schemeClr val="accent2">
                    <a:lumMod val="50000"/>
                  </a:schemeClr>
                </a:solidFill>
                <a:latin typeface="Arial" panose="020B0604020202020204" pitchFamily="34" charset="0"/>
                <a:cs typeface="Arial" panose="020B0604020202020204" pitchFamily="34" charset="0"/>
              </a:rPr>
              <a:t>heterogeneous</a:t>
            </a:r>
            <a:r>
              <a:rPr lang="en-IN" dirty="0">
                <a:solidFill>
                  <a:schemeClr val="accent2">
                    <a:lumMod val="50000"/>
                  </a:schemeClr>
                </a:solidFill>
                <a:latin typeface="Arial" panose="020B0604020202020204" pitchFamily="34" charset="0"/>
                <a:cs typeface="Arial" panose="020B0604020202020204" pitchFamily="34" charset="0"/>
              </a:rPr>
              <a:t> type of elements.</a:t>
            </a:r>
            <a:endParaRPr lang="en-IN" dirty="0">
              <a:solidFill>
                <a:schemeClr val="accent2">
                  <a:lumMod val="50000"/>
                </a:schemeClr>
              </a:solidFill>
            </a:endParaRPr>
          </a:p>
        </p:txBody>
      </p:sp>
    </p:spTree>
    <p:extLst>
      <p:ext uri="{BB962C8B-B14F-4D97-AF65-F5344CB8AC3E}">
        <p14:creationId xmlns:p14="http://schemas.microsoft.com/office/powerpoint/2010/main" val="2141403708"/>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166843"/>
            <a:ext cx="8686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JavaScript array is an object that represents a collection of heterogeneous</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type of elements</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7" name="Rectangle 6"/>
          <p:cNvSpPr/>
          <p:nvPr/>
        </p:nvSpPr>
        <p:spPr>
          <a:xfrm>
            <a:off x="228600" y="2328208"/>
            <a:ext cx="8686800" cy="1938992"/>
          </a:xfrm>
          <a:prstGeom prst="rect">
            <a:avLst/>
          </a:prstGeom>
          <a:solidFill>
            <a:srgbClr val="FF5733"/>
          </a:solidFill>
        </p:spPr>
        <p:txBody>
          <a:bodyPr wrap="square">
            <a:spAutoFit/>
          </a:bodyPr>
          <a:lstStyle/>
          <a:p>
            <a:pPr marL="342900" indent="-342900">
              <a:buFont typeface="Arial" panose="020B0604020202020204" pitchFamily="34" charset="0"/>
              <a:buChar char="•"/>
            </a:pPr>
            <a:r>
              <a:rPr lang="en-IN" sz="2000" i="1" dirty="0" smtClean="0">
                <a:solidFill>
                  <a:srgbClr val="FFFF00"/>
                </a:solidFill>
                <a:latin typeface="Arial" panose="020B0604020202020204" pitchFamily="34" charset="0"/>
                <a:cs typeface="Arial" panose="020B0604020202020204" pitchFamily="34" charset="0"/>
              </a:rPr>
              <a:t>JavaScript </a:t>
            </a:r>
            <a:r>
              <a:rPr lang="en-IN" sz="2000" i="1" dirty="0">
                <a:solidFill>
                  <a:srgbClr val="FFFF00"/>
                </a:solidFill>
                <a:latin typeface="Arial" panose="020B0604020202020204" pitchFamily="34" charset="0"/>
                <a:cs typeface="Arial" panose="020B0604020202020204" pitchFamily="34" charset="0"/>
              </a:rPr>
              <a:t>does not support associative arrays</a:t>
            </a:r>
            <a:r>
              <a:rPr lang="en-IN" sz="2000" i="1" dirty="0" smtClean="0">
                <a:solidFill>
                  <a:srgbClr val="FFFF00"/>
                </a:solidFill>
                <a:latin typeface="Arial" panose="020B0604020202020204" pitchFamily="34" charset="0"/>
                <a:cs typeface="Arial" panose="020B0604020202020204" pitchFamily="34" charset="0"/>
              </a:rPr>
              <a:t>.</a:t>
            </a:r>
          </a:p>
          <a:p>
            <a:endParaRPr lang="en-IN" sz="2000" i="1" dirty="0">
              <a:solidFill>
                <a:srgbClr val="FFFF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i="1" dirty="0">
                <a:solidFill>
                  <a:srgbClr val="FFFF00"/>
                </a:solidFill>
                <a:latin typeface="Arial" panose="020B0604020202020204" pitchFamily="34" charset="0"/>
                <a:cs typeface="Arial" panose="020B0604020202020204" pitchFamily="34" charset="0"/>
              </a:rPr>
              <a:t>You should use objects when you want the element names to be </a:t>
            </a:r>
            <a:r>
              <a:rPr lang="en-IN" sz="2000" i="1" dirty="0" smtClean="0">
                <a:solidFill>
                  <a:srgbClr val="FFFF00"/>
                </a:solidFill>
                <a:latin typeface="Arial" panose="020B0604020202020204" pitchFamily="34" charset="0"/>
                <a:cs typeface="Arial" panose="020B0604020202020204" pitchFamily="34" charset="0"/>
              </a:rPr>
              <a:t>strings.</a:t>
            </a:r>
          </a:p>
          <a:p>
            <a:endParaRPr lang="en-IN" sz="2000" i="1" dirty="0">
              <a:solidFill>
                <a:srgbClr val="FFFF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i="1" dirty="0">
                <a:solidFill>
                  <a:srgbClr val="FFFF00"/>
                </a:solidFill>
                <a:latin typeface="Arial" panose="020B0604020202020204" pitchFamily="34" charset="0"/>
                <a:cs typeface="Arial" panose="020B0604020202020204" pitchFamily="34" charset="0"/>
              </a:rPr>
              <a:t>You should use arrays when you want the element names to be numbers.</a:t>
            </a:r>
          </a:p>
        </p:txBody>
      </p:sp>
      <p:sp>
        <p:nvSpPr>
          <p:cNvPr id="3" name="Rectangle 2"/>
          <p:cNvSpPr/>
          <p:nvPr/>
        </p:nvSpPr>
        <p:spPr>
          <a:xfrm>
            <a:off x="228600" y="1905000"/>
            <a:ext cx="8610600" cy="400110"/>
          </a:xfrm>
          <a:prstGeom prst="rect">
            <a:avLst/>
          </a:prstGeom>
        </p:spPr>
        <p:txBody>
          <a:bodyPr wrap="square">
            <a:spAutoFit/>
          </a:bodyPr>
          <a:lstStyle/>
          <a:p>
            <a:r>
              <a:rPr lang="en-IN" sz="2000" i="1" dirty="0">
                <a:solidFill>
                  <a:schemeClr val="accent2">
                    <a:lumMod val="50000"/>
                  </a:schemeClr>
                </a:solidFill>
                <a:latin typeface="Arial" panose="020B0604020202020204" pitchFamily="34" charset="0"/>
                <a:cs typeface="Arial" panose="020B0604020202020204" pitchFamily="34" charset="0"/>
              </a:rPr>
              <a:t>When to Use Arrays. When to use Objects.</a:t>
            </a:r>
          </a:p>
        </p:txBody>
      </p:sp>
    </p:spTree>
    <p:extLst>
      <p:ext uri="{BB962C8B-B14F-4D97-AF65-F5344CB8AC3E}">
        <p14:creationId xmlns:p14="http://schemas.microsoft.com/office/powerpoint/2010/main" val="3133920840"/>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166843"/>
            <a:ext cx="86868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JavaScript array is an object that represents a collection of similar type of elements</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3" name="Rectangle 2"/>
          <p:cNvSpPr/>
          <p:nvPr/>
        </p:nvSpPr>
        <p:spPr>
          <a:xfrm>
            <a:off x="228600" y="1723072"/>
            <a:ext cx="8610600" cy="1938992"/>
          </a:xfrm>
          <a:prstGeom prst="rect">
            <a:avLst/>
          </a:prstGeom>
        </p:spPr>
        <p:txBody>
          <a:bodyPr wrap="square">
            <a:spAutoFit/>
          </a:bodyPr>
          <a:lstStyle/>
          <a:p>
            <a:pPr marL="342900" indent="-342900">
              <a:lnSpc>
                <a:spcPct val="150000"/>
              </a:lnSpc>
              <a:buFont typeface="Arial" panose="020B0604020202020204" pitchFamily="34" charset="0"/>
              <a:buChar char="•"/>
            </a:pPr>
            <a:r>
              <a:rPr lang="en-IN" sz="2000" dirty="0" smtClean="0">
                <a:solidFill>
                  <a:srgbClr val="999999"/>
                </a:solidFill>
                <a:latin typeface="Consolas" panose="020B0609020204030204" pitchFamily="49" charset="0"/>
              </a:rPr>
              <a:t>[] </a:t>
            </a:r>
            <a:r>
              <a:rPr lang="en-IN" sz="2000" dirty="0">
                <a:solidFill>
                  <a:schemeClr val="bg1">
                    <a:lumMod val="75000"/>
                  </a:schemeClr>
                </a:solidFill>
                <a:latin typeface="Consolas" panose="020B0609020204030204" pitchFamily="49" charset="0"/>
              </a:rPr>
              <a:t>// empty array</a:t>
            </a:r>
            <a:endParaRPr lang="en-IN" sz="2000" dirty="0" smtClean="0">
              <a:solidFill>
                <a:srgbClr val="999999"/>
              </a:solidFill>
              <a:latin typeface="Consolas" panose="020B0609020204030204" pitchFamily="49" charset="0"/>
            </a:endParaRPr>
          </a:p>
          <a:p>
            <a:pPr marL="342900" indent="-342900">
              <a:lnSpc>
                <a:spcPct val="150000"/>
              </a:lnSpc>
              <a:buFont typeface="Arial" panose="020B0604020202020204" pitchFamily="34" charset="0"/>
              <a:buChar char="•"/>
            </a:pPr>
            <a:r>
              <a:rPr lang="en-IN" sz="2000" dirty="0" smtClean="0">
                <a:solidFill>
                  <a:srgbClr val="999999"/>
                </a:solidFill>
                <a:latin typeface="Consolas" panose="020B0609020204030204" pitchFamily="49" charset="0"/>
              </a:rPr>
              <a:t>[</a:t>
            </a:r>
            <a:r>
              <a:rPr lang="en-IN" sz="2000" dirty="0">
                <a:solidFill>
                  <a:srgbClr val="DD4A68"/>
                </a:solidFill>
                <a:latin typeface="Consolas" panose="020B0609020204030204" pitchFamily="49" charset="0"/>
              </a:rPr>
              <a:t>element0</a:t>
            </a:r>
            <a:r>
              <a:rPr lang="en-IN" sz="2000" dirty="0">
                <a:solidFill>
                  <a:srgbClr val="333333"/>
                </a:solidFill>
                <a:latin typeface="Consolas" panose="020B0609020204030204" pitchFamily="49" charset="0"/>
              </a:rPr>
              <a:t>, </a:t>
            </a:r>
            <a:r>
              <a:rPr lang="en-IN" sz="2000" dirty="0">
                <a:solidFill>
                  <a:srgbClr val="DD4A68"/>
                </a:solidFill>
                <a:latin typeface="Consolas" panose="020B0609020204030204" pitchFamily="49" charset="0"/>
              </a:rPr>
              <a:t>element1</a:t>
            </a:r>
            <a:r>
              <a:rPr lang="en-IN" sz="2000" dirty="0">
                <a:solidFill>
                  <a:srgbClr val="333333"/>
                </a:solidFill>
                <a:latin typeface="Consolas" panose="020B0609020204030204" pitchFamily="49" charset="0"/>
              </a:rPr>
              <a:t>, ..., </a:t>
            </a:r>
            <a:r>
              <a:rPr lang="en-IN" sz="2000" dirty="0">
                <a:solidFill>
                  <a:srgbClr val="DD4A68"/>
                </a:solidFill>
                <a:latin typeface="Consolas" panose="020B0609020204030204" pitchFamily="49" charset="0"/>
              </a:rPr>
              <a:t>elementN</a:t>
            </a:r>
            <a:r>
              <a:rPr lang="en-IN" sz="2000" dirty="0">
                <a:solidFill>
                  <a:srgbClr val="999999"/>
                </a:solidFill>
                <a:latin typeface="Consolas" panose="020B0609020204030204" pitchFamily="49" charset="0"/>
              </a:rPr>
              <a:t>]</a:t>
            </a:r>
          </a:p>
          <a:p>
            <a:pPr marL="342900" indent="-342900">
              <a:lnSpc>
                <a:spcPct val="150000"/>
              </a:lnSpc>
              <a:buFont typeface="Arial" panose="020B0604020202020204" pitchFamily="34" charset="0"/>
              <a:buChar char="•"/>
            </a:pPr>
            <a:r>
              <a:rPr lang="en-IN" sz="2000" dirty="0">
                <a:solidFill>
                  <a:srgbClr val="FF7F27"/>
                </a:solidFill>
                <a:latin typeface="Consolas" panose="020B0609020204030204" pitchFamily="49" charset="0"/>
                <a:cs typeface="Arial" panose="020B0604020202020204" pitchFamily="34" charset="0"/>
              </a:rPr>
              <a:t>new</a:t>
            </a:r>
            <a:r>
              <a:rPr lang="en-IN" sz="2000" dirty="0">
                <a:solidFill>
                  <a:srgbClr val="0077AA"/>
                </a:solidFill>
                <a:latin typeface="Consolas" panose="020B0609020204030204" pitchFamily="49" charset="0"/>
              </a:rPr>
              <a:t> </a:t>
            </a:r>
            <a:r>
              <a:rPr lang="en-IN" sz="2000" dirty="0">
                <a:solidFill>
                  <a:srgbClr val="FFC90E"/>
                </a:solidFill>
                <a:latin typeface="Consolas" panose="020B0609020204030204" pitchFamily="49" charset="0"/>
                <a:cs typeface="Arial" panose="020B0604020202020204" pitchFamily="34" charset="0"/>
              </a:rPr>
              <a:t>Array</a:t>
            </a:r>
            <a:r>
              <a:rPr lang="en-IN" sz="2000" dirty="0" smtClean="0">
                <a:solidFill>
                  <a:srgbClr val="999999"/>
                </a:solidFill>
                <a:latin typeface="Consolas" panose="020B0609020204030204" pitchFamily="49" charset="0"/>
              </a:rPr>
              <a:t>(</a:t>
            </a:r>
            <a:r>
              <a:rPr lang="en-IN" sz="2000" dirty="0">
                <a:solidFill>
                  <a:srgbClr val="DD4A68"/>
                </a:solidFill>
                <a:latin typeface="Consolas" panose="020B0609020204030204" pitchFamily="49" charset="0"/>
              </a:rPr>
              <a:t>element0</a:t>
            </a:r>
            <a:r>
              <a:rPr lang="en-IN" sz="2000" dirty="0">
                <a:solidFill>
                  <a:srgbClr val="333333"/>
                </a:solidFill>
                <a:latin typeface="Consolas" panose="020B0609020204030204" pitchFamily="49" charset="0"/>
              </a:rPr>
              <a:t>, </a:t>
            </a:r>
            <a:r>
              <a:rPr lang="en-IN" sz="2000" dirty="0">
                <a:solidFill>
                  <a:srgbClr val="DD4A68"/>
                </a:solidFill>
                <a:latin typeface="Consolas" panose="020B0609020204030204" pitchFamily="49" charset="0"/>
              </a:rPr>
              <a:t>element1</a:t>
            </a:r>
            <a:r>
              <a:rPr lang="en-IN" sz="2000" dirty="0">
                <a:solidFill>
                  <a:srgbClr val="999999"/>
                </a:solidFill>
                <a:latin typeface="Consolas" panose="020B0609020204030204" pitchFamily="49" charset="0"/>
              </a:rPr>
              <a:t>[</a:t>
            </a:r>
            <a:r>
              <a:rPr lang="en-IN" sz="2000" dirty="0">
                <a:solidFill>
                  <a:srgbClr val="333333"/>
                </a:solidFill>
                <a:latin typeface="Consolas" panose="020B0609020204030204" pitchFamily="49" charset="0"/>
              </a:rPr>
              <a:t>, ...</a:t>
            </a:r>
            <a:r>
              <a:rPr lang="en-IN" sz="2000" dirty="0">
                <a:solidFill>
                  <a:srgbClr val="999999"/>
                </a:solidFill>
                <a:latin typeface="Consolas" panose="020B0609020204030204" pitchFamily="49" charset="0"/>
              </a:rPr>
              <a:t>[</a:t>
            </a:r>
            <a:r>
              <a:rPr lang="en-IN" sz="2000" dirty="0">
                <a:solidFill>
                  <a:srgbClr val="333333"/>
                </a:solidFill>
                <a:latin typeface="Consolas" panose="020B0609020204030204" pitchFamily="49" charset="0"/>
              </a:rPr>
              <a:t>, </a:t>
            </a:r>
            <a:r>
              <a:rPr lang="en-IN" sz="2000" dirty="0">
                <a:solidFill>
                  <a:srgbClr val="DD4A68"/>
                </a:solidFill>
                <a:latin typeface="Consolas" panose="020B0609020204030204" pitchFamily="49" charset="0"/>
              </a:rPr>
              <a:t>elementN</a:t>
            </a:r>
            <a:r>
              <a:rPr lang="en-IN" sz="2000" dirty="0">
                <a:solidFill>
                  <a:srgbClr val="999999"/>
                </a:solidFill>
                <a:latin typeface="Consolas" panose="020B0609020204030204" pitchFamily="49" charset="0"/>
              </a:rPr>
              <a:t>]])</a:t>
            </a:r>
          </a:p>
          <a:p>
            <a:pPr marL="342900" indent="-342900">
              <a:lnSpc>
                <a:spcPct val="150000"/>
              </a:lnSpc>
              <a:buFont typeface="Arial" panose="020B0604020202020204" pitchFamily="34" charset="0"/>
              <a:buChar char="•"/>
            </a:pPr>
            <a:r>
              <a:rPr lang="en-IN" sz="2000" dirty="0">
                <a:solidFill>
                  <a:srgbClr val="FF7F27"/>
                </a:solidFill>
                <a:latin typeface="Consolas" panose="020B0609020204030204" pitchFamily="49" charset="0"/>
                <a:cs typeface="Arial" panose="020B0604020202020204" pitchFamily="34" charset="0"/>
              </a:rPr>
              <a:t>new</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C90E"/>
                </a:solidFill>
                <a:latin typeface="Consolas" panose="020B0609020204030204" pitchFamily="49" charset="0"/>
                <a:cs typeface="Arial" panose="020B0604020202020204" pitchFamily="34" charset="0"/>
              </a:rPr>
              <a:t>Array</a:t>
            </a:r>
            <a:r>
              <a:rPr lang="en-IN" sz="2000" dirty="0" smtClean="0">
                <a:solidFill>
                  <a:srgbClr val="999999"/>
                </a:solidFill>
                <a:latin typeface="Consolas" panose="020B0609020204030204" pitchFamily="49" charset="0"/>
              </a:rPr>
              <a:t>(</a:t>
            </a:r>
            <a:r>
              <a:rPr lang="en-IN" sz="2000" dirty="0">
                <a:solidFill>
                  <a:srgbClr val="DD4A68"/>
                </a:solidFill>
                <a:latin typeface="Consolas" panose="020B0609020204030204" pitchFamily="49" charset="0"/>
              </a:rPr>
              <a:t>arrayLength</a:t>
            </a:r>
            <a:r>
              <a:rPr lang="en-IN" sz="2000" dirty="0" smtClean="0">
                <a:solidFill>
                  <a:srgbClr val="999999"/>
                </a:solidFill>
                <a:latin typeface="Consolas" panose="020B0609020204030204" pitchFamily="49" charset="0"/>
              </a:rPr>
              <a:t>)</a:t>
            </a:r>
            <a:endParaRPr lang="en-IN" sz="2000" dirty="0">
              <a:solidFill>
                <a:srgbClr val="999999"/>
              </a:solidFill>
              <a:latin typeface="Consolas" panose="020B0609020204030204" pitchFamily="49" charset="0"/>
            </a:endParaRPr>
          </a:p>
        </p:txBody>
      </p:sp>
      <p:sp>
        <p:nvSpPr>
          <p:cNvPr id="7" name="Rectangle 6"/>
          <p:cNvSpPr/>
          <p:nvPr/>
        </p:nvSpPr>
        <p:spPr>
          <a:xfrm>
            <a:off x="1676400" y="142284"/>
            <a:ext cx="73152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Array indexes start with 0. [0] is the first array element, [1] is the second, [2] is the third ...</a:t>
            </a:r>
          </a:p>
        </p:txBody>
      </p:sp>
      <p:graphicFrame>
        <p:nvGraphicFramePr>
          <p:cNvPr id="15" name="Table 14"/>
          <p:cNvGraphicFramePr>
            <a:graphicFrameLocks noGrp="1"/>
          </p:cNvGraphicFramePr>
          <p:nvPr>
            <p:extLst>
              <p:ext uri="{D42A27DB-BD31-4B8C-83A1-F6EECF244321}">
                <p14:modId xmlns:p14="http://schemas.microsoft.com/office/powerpoint/2010/main" val="873574468"/>
              </p:ext>
            </p:extLst>
          </p:nvPr>
        </p:nvGraphicFramePr>
        <p:xfrm>
          <a:off x="228600" y="3819613"/>
          <a:ext cx="4844400" cy="523787"/>
        </p:xfrm>
        <a:graphic>
          <a:graphicData uri="http://schemas.openxmlformats.org/drawingml/2006/table">
            <a:tbl>
              <a:tblPr firstRow="1" bandRow="1">
                <a:tableStyleId>{5940675A-B579-460E-94D1-54222C63F5DA}</a:tableStyleId>
              </a:tblPr>
              <a:tblGrid>
                <a:gridCol w="1676400"/>
                <a:gridCol w="633600"/>
                <a:gridCol w="633600"/>
                <a:gridCol w="633600"/>
                <a:gridCol w="633600"/>
                <a:gridCol w="633600"/>
              </a:tblGrid>
              <a:tr h="523787">
                <a:tc>
                  <a:txBody>
                    <a:bodyPr/>
                    <a:lstStyle/>
                    <a:p>
                      <a:endParaRPr lang="en-IN" sz="1800" dirty="0" smtClean="0">
                        <a:solidFill>
                          <a:srgbClr val="000000"/>
                        </a:solidFill>
                        <a:latin typeface="Consolas" panose="020B0609020204030204" pitchFamily="49" charset="0"/>
                      </a:endParaRPr>
                    </a:p>
                  </a:txBody>
                  <a:tcPr/>
                </a:tc>
                <a:tc>
                  <a:txBody>
                    <a:bodyPr/>
                    <a:lstStyle/>
                    <a:p>
                      <a:endParaRPr lang="en-IN" dirty="0"/>
                    </a:p>
                  </a:txBody>
                  <a:tcPr/>
                </a:tc>
                <a:tc>
                  <a:txBody>
                    <a:bodyPr/>
                    <a:lstStyle/>
                    <a:p>
                      <a:pPr algn="ctr"/>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r>
            </a:tbl>
          </a:graphicData>
        </a:graphic>
      </p:graphicFrame>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7365" y="3818523"/>
            <a:ext cx="502920" cy="50292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03394" y="3840295"/>
            <a:ext cx="502920" cy="502920"/>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74261" y="3818523"/>
            <a:ext cx="502920" cy="502920"/>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51157" y="3818523"/>
            <a:ext cx="502920" cy="502920"/>
          </a:xfrm>
          <a:prstGeom prst="rect">
            <a:avLst/>
          </a:prstGeom>
        </p:spPr>
      </p:pic>
      <p:pic>
        <p:nvPicPr>
          <p:cNvPr id="11" name="Pictur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58370" y="3829411"/>
            <a:ext cx="502920" cy="502920"/>
          </a:xfrm>
          <a:prstGeom prst="rect">
            <a:avLst/>
          </a:prstGeom>
        </p:spPr>
      </p:pic>
      <p:sp>
        <p:nvSpPr>
          <p:cNvPr id="20" name="Rectangle 19"/>
          <p:cNvSpPr/>
          <p:nvPr/>
        </p:nvSpPr>
        <p:spPr>
          <a:xfrm>
            <a:off x="193965" y="3895812"/>
            <a:ext cx="1704313" cy="369332"/>
          </a:xfrm>
          <a:prstGeom prst="rect">
            <a:avLst/>
          </a:prstGeom>
        </p:spPr>
        <p:txBody>
          <a:bodyPr wrap="none">
            <a:spAutoFit/>
          </a:bodyPr>
          <a:lstStyle/>
          <a:p>
            <a:r>
              <a:rPr lang="en-IN" sz="1800" dirty="0">
                <a:solidFill>
                  <a:srgbClr val="0000FF"/>
                </a:solidFill>
                <a:latin typeface="Consolas" panose="020B0609020204030204" pitchFamily="49" charset="0"/>
              </a:rPr>
              <a:t>let</a:t>
            </a:r>
            <a:r>
              <a:rPr lang="en-IN" sz="1800" dirty="0">
                <a:latin typeface="Consolas" panose="020B0609020204030204" pitchFamily="49" charset="0"/>
              </a:rPr>
              <a:t> fruits =</a:t>
            </a:r>
            <a:endParaRPr lang="en-IN" sz="1800" dirty="0">
              <a:solidFill>
                <a:srgbClr val="000000"/>
              </a:solidFill>
              <a:latin typeface="Consolas" panose="020B0609020204030204" pitchFamily="49" charset="0"/>
            </a:endParaRPr>
          </a:p>
        </p:txBody>
      </p:sp>
      <p:graphicFrame>
        <p:nvGraphicFramePr>
          <p:cNvPr id="29" name="Table 28"/>
          <p:cNvGraphicFramePr>
            <a:graphicFrameLocks noGrp="1"/>
          </p:cNvGraphicFramePr>
          <p:nvPr>
            <p:extLst>
              <p:ext uri="{D42A27DB-BD31-4B8C-83A1-F6EECF244321}">
                <p14:modId xmlns:p14="http://schemas.microsoft.com/office/powerpoint/2010/main" val="1255201243"/>
              </p:ext>
            </p:extLst>
          </p:nvPr>
        </p:nvGraphicFramePr>
        <p:xfrm>
          <a:off x="263239" y="4810213"/>
          <a:ext cx="6137560" cy="559634"/>
        </p:xfrm>
        <a:graphic>
          <a:graphicData uri="http://schemas.openxmlformats.org/drawingml/2006/table">
            <a:tbl>
              <a:tblPr firstRow="1" bandRow="1">
                <a:tableStyleId>{5940675A-B579-460E-94D1-54222C63F5DA}</a:tableStyleId>
              </a:tblPr>
              <a:tblGrid>
                <a:gridCol w="1683523"/>
                <a:gridCol w="636291"/>
                <a:gridCol w="636291"/>
                <a:gridCol w="636291"/>
                <a:gridCol w="636291"/>
                <a:gridCol w="636291"/>
                <a:gridCol w="636291"/>
                <a:gridCol w="636291"/>
              </a:tblGrid>
              <a:tr h="559634">
                <a:tc>
                  <a:txBody>
                    <a:bodyPr/>
                    <a:lstStyle/>
                    <a:p>
                      <a:endParaRPr lang="en-IN" sz="1800" dirty="0" smtClean="0">
                        <a:solidFill>
                          <a:srgbClr val="000000"/>
                        </a:solidFill>
                        <a:latin typeface="Consolas" panose="020B0609020204030204" pitchFamily="49" charset="0"/>
                      </a:endParaRPr>
                    </a:p>
                  </a:txBody>
                  <a:tcPr/>
                </a:tc>
                <a:tc>
                  <a:txBody>
                    <a:bodyPr/>
                    <a:lstStyle/>
                    <a:p>
                      <a:endParaRPr lang="en-IN" dirty="0"/>
                    </a:p>
                  </a:txBody>
                  <a:tcPr/>
                </a:tc>
                <a:tc>
                  <a:txBody>
                    <a:bodyPr/>
                    <a:lstStyle/>
                    <a:p>
                      <a:pPr algn="ctr"/>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r>
            </a:tbl>
          </a:graphicData>
        </a:graphic>
      </p:graphicFrame>
      <p:pic>
        <p:nvPicPr>
          <p:cNvPr id="30" name="Picture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19398" y="4794863"/>
            <a:ext cx="553212" cy="553212"/>
          </a:xfrm>
          <a:prstGeom prst="rect">
            <a:avLst/>
          </a:prstGeom>
        </p:spPr>
      </p:pic>
      <p:pic>
        <p:nvPicPr>
          <p:cNvPr id="31" name="Picture 3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23769" y="4805749"/>
            <a:ext cx="553212" cy="553212"/>
          </a:xfrm>
          <a:prstGeom prst="rect">
            <a:avLst/>
          </a:prstGeom>
        </p:spPr>
      </p:pic>
      <p:pic>
        <p:nvPicPr>
          <p:cNvPr id="32" name="Picture 3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74524" y="4783977"/>
            <a:ext cx="553212" cy="553212"/>
          </a:xfrm>
          <a:prstGeom prst="rect">
            <a:avLst/>
          </a:prstGeom>
        </p:spPr>
      </p:pic>
      <p:pic>
        <p:nvPicPr>
          <p:cNvPr id="33" name="Picture 3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61250" y="4816635"/>
            <a:ext cx="553212" cy="553212"/>
          </a:xfrm>
          <a:prstGeom prst="rect">
            <a:avLst/>
          </a:prstGeom>
        </p:spPr>
      </p:pic>
      <p:pic>
        <p:nvPicPr>
          <p:cNvPr id="34" name="Picture 3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89631" y="4794865"/>
            <a:ext cx="553212" cy="553212"/>
          </a:xfrm>
          <a:prstGeom prst="rect">
            <a:avLst/>
          </a:prstGeom>
        </p:spPr>
      </p:pic>
      <p:sp>
        <p:nvSpPr>
          <p:cNvPr id="35" name="Rectangle 34"/>
          <p:cNvSpPr/>
          <p:nvPr/>
        </p:nvSpPr>
        <p:spPr>
          <a:xfrm>
            <a:off x="228600" y="4886412"/>
            <a:ext cx="1704313" cy="369332"/>
          </a:xfrm>
          <a:prstGeom prst="rect">
            <a:avLst/>
          </a:prstGeom>
        </p:spPr>
        <p:txBody>
          <a:bodyPr wrap="none">
            <a:spAutoFit/>
          </a:bodyPr>
          <a:lstStyle/>
          <a:p>
            <a:r>
              <a:rPr lang="en-IN" sz="1800" dirty="0">
                <a:solidFill>
                  <a:srgbClr val="0000FF"/>
                </a:solidFill>
                <a:latin typeface="Consolas" panose="020B0609020204030204" pitchFamily="49" charset="0"/>
              </a:rPr>
              <a:t>let</a:t>
            </a:r>
            <a:r>
              <a:rPr lang="en-IN" sz="1800" dirty="0">
                <a:latin typeface="Consolas" panose="020B0609020204030204" pitchFamily="49" charset="0"/>
              </a:rPr>
              <a:t> fruits =</a:t>
            </a:r>
            <a:endParaRPr lang="en-IN" sz="1800" dirty="0">
              <a:solidFill>
                <a:srgbClr val="000000"/>
              </a:solidFill>
              <a:latin typeface="Consolas" panose="020B0609020204030204" pitchFamily="49" charset="0"/>
            </a:endParaRPr>
          </a:p>
        </p:txBody>
      </p:sp>
      <p:pic>
        <p:nvPicPr>
          <p:cNvPr id="9" name="Picture 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902905" y="4817910"/>
            <a:ext cx="553212" cy="553212"/>
          </a:xfrm>
          <a:prstGeom prst="rect">
            <a:avLst/>
          </a:prstGeom>
        </p:spPr>
      </p:pic>
      <p:pic>
        <p:nvPicPr>
          <p:cNvPr id="12" name="Picture 1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523994" y="4805749"/>
            <a:ext cx="553212" cy="553212"/>
          </a:xfrm>
          <a:prstGeom prst="rect">
            <a:avLst/>
          </a:prstGeom>
        </p:spPr>
      </p:pic>
    </p:spTree>
    <p:extLst>
      <p:ext uri="{BB962C8B-B14F-4D97-AF65-F5344CB8AC3E}">
        <p14:creationId xmlns:p14="http://schemas.microsoft.com/office/powerpoint/2010/main" val="36400652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a:t>JSDoc comment format</a:t>
            </a:r>
            <a:endParaRPr lang="en-US" sz="6000" dirty="0"/>
          </a:p>
        </p:txBody>
      </p:sp>
      <p:pic>
        <p:nvPicPr>
          <p:cNvPr id="4" name="Picture 3"/>
          <p:cNvPicPr>
            <a:picLocks noChangeAspect="1"/>
          </p:cNvPicPr>
          <p:nvPr/>
        </p:nvPicPr>
        <p:blipFill>
          <a:blip r:embed="rId3"/>
          <a:stretch>
            <a:fillRect/>
          </a:stretch>
        </p:blipFill>
        <p:spPr>
          <a:xfrm>
            <a:off x="446315" y="3505200"/>
            <a:ext cx="4103914" cy="2670262"/>
          </a:xfrm>
          <a:prstGeom prst="rect">
            <a:avLst/>
          </a:prstGeom>
        </p:spPr>
      </p:pic>
    </p:spTree>
    <p:extLst>
      <p:ext uri="{BB962C8B-B14F-4D97-AF65-F5344CB8AC3E}">
        <p14:creationId xmlns:p14="http://schemas.microsoft.com/office/powerpoint/2010/main" val="1308676715"/>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52400" y="1065074"/>
            <a:ext cx="8839200" cy="1754326"/>
          </a:xfrm>
          <a:prstGeom prst="rect">
            <a:avLst/>
          </a:prstGeom>
        </p:spPr>
        <p:txBody>
          <a:bodyPr wrap="square">
            <a:spAutoFit/>
          </a:bodyPr>
          <a:lstStyle/>
          <a:p>
            <a:pPr>
              <a:lnSpc>
                <a:spcPct val="150000"/>
              </a:lnSpc>
            </a:pPr>
            <a:r>
              <a:rPr lang="en-IN" sz="1800" dirty="0" smtClean="0">
                <a:solidFill>
                  <a:srgbClr val="0000FF"/>
                </a:solidFill>
                <a:latin typeface="Consolas" panose="020B0609020204030204" pitchFamily="49" charset="0"/>
              </a:rPr>
              <a:t>   let</a:t>
            </a:r>
            <a:r>
              <a:rPr lang="en-IN" sz="1800" dirty="0" smtClean="0">
                <a:solidFill>
                  <a:srgbClr val="000000"/>
                </a:solidFill>
                <a:latin typeface="Consolas" panose="020B0609020204030204" pitchFamily="49" charset="0"/>
              </a:rPr>
              <a:t> </a:t>
            </a:r>
            <a:r>
              <a:rPr lang="en-IN" sz="1800" dirty="0">
                <a:latin typeface="Consolas" panose="020B0609020204030204" pitchFamily="49" charset="0"/>
              </a:rPr>
              <a:t>colors </a:t>
            </a:r>
            <a:r>
              <a:rPr lang="en-IN" sz="1800" dirty="0">
                <a:solidFill>
                  <a:srgbClr val="000000"/>
                </a:solidFill>
                <a:latin typeface="Consolas" panose="020B0609020204030204" pitchFamily="49" charset="0"/>
              </a:rPr>
              <a:t>= []; </a:t>
            </a:r>
            <a:r>
              <a:rPr lang="en-IN" sz="1800" dirty="0">
                <a:solidFill>
                  <a:schemeClr val="bg1">
                    <a:lumMod val="75000"/>
                  </a:schemeClr>
                </a:solidFill>
                <a:latin typeface="Consolas" panose="020B0609020204030204" pitchFamily="49" charset="0"/>
              </a:rPr>
              <a:t>// empty array</a:t>
            </a:r>
            <a:endParaRPr lang="en-IN" sz="1800" dirty="0" smtClean="0">
              <a:solidFill>
                <a:schemeClr val="bg1">
                  <a:lumMod val="75000"/>
                </a:schemeClr>
              </a:solidFill>
              <a:latin typeface="Consolas" panose="020B0609020204030204" pitchFamily="49" charset="0"/>
            </a:endParaRPr>
          </a:p>
          <a:p>
            <a:pPr>
              <a:lnSpc>
                <a:spcPct val="150000"/>
              </a:lnSpc>
            </a:pPr>
            <a:r>
              <a:rPr lang="en-IN" sz="1800" dirty="0" smtClean="0">
                <a:solidFill>
                  <a:srgbClr val="0000FF"/>
                </a:solidFill>
                <a:latin typeface="Consolas" panose="020B0609020204030204" pitchFamily="49" charset="0"/>
              </a:rPr>
              <a:t>   let</a:t>
            </a:r>
            <a:r>
              <a:rPr lang="en-IN" sz="1800" dirty="0" smtClean="0">
                <a:solidFill>
                  <a:srgbClr val="000000"/>
                </a:solidFill>
                <a:latin typeface="Consolas" panose="020B0609020204030204" pitchFamily="49" charset="0"/>
              </a:rPr>
              <a:t> </a:t>
            </a:r>
            <a:r>
              <a:rPr lang="en-IN" sz="1800" dirty="0">
                <a:latin typeface="Consolas" panose="020B0609020204030204" pitchFamily="49" charset="0"/>
              </a:rPr>
              <a:t>colors </a:t>
            </a:r>
            <a:r>
              <a:rPr lang="en-IN" sz="1800" dirty="0" smtClean="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a:t>
            </a:r>
            <a:r>
              <a:rPr lang="en-IN" sz="1800" dirty="0" smtClean="0">
                <a:solidFill>
                  <a:srgbClr val="A31515"/>
                </a:solidFill>
                <a:latin typeface="Consolas" panose="020B0609020204030204" pitchFamily="49" charset="0"/>
              </a:rPr>
              <a:t>Red'</a:t>
            </a:r>
            <a:r>
              <a:rPr lang="en-IN" sz="1800" dirty="0" smtClean="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a:t>
            </a:r>
            <a:r>
              <a:rPr lang="en-IN" sz="1800" dirty="0" smtClean="0">
                <a:solidFill>
                  <a:srgbClr val="A31515"/>
                </a:solidFill>
                <a:latin typeface="Consolas" panose="020B0609020204030204" pitchFamily="49" charset="0"/>
              </a:rPr>
              <a:t>Blue'</a:t>
            </a:r>
            <a:r>
              <a:rPr lang="en-IN" sz="1800" dirty="0" smtClean="0">
                <a:solidFill>
                  <a:srgbClr val="000000"/>
                </a:solidFill>
                <a:latin typeface="Consolas" panose="020B0609020204030204" pitchFamily="49" charset="0"/>
              </a:rPr>
              <a:t>, </a:t>
            </a:r>
            <a:r>
              <a:rPr lang="en-IN" sz="1800" dirty="0" smtClean="0">
                <a:solidFill>
                  <a:srgbClr val="A31515"/>
                </a:solidFill>
                <a:latin typeface="Consolas" panose="020B0609020204030204" pitchFamily="49" charset="0"/>
              </a:rPr>
              <a:t>'Green</a:t>
            </a:r>
            <a:r>
              <a:rPr lang="en-IN" sz="1800" dirty="0">
                <a:solidFill>
                  <a:srgbClr val="A31515"/>
                </a:solidFill>
                <a:latin typeface="Consolas" panose="020B0609020204030204" pitchFamily="49" charset="0"/>
              </a:rPr>
              <a:t>'</a:t>
            </a:r>
            <a:r>
              <a:rPr lang="en-IN" sz="1800" dirty="0" smtClean="0">
                <a:solidFill>
                  <a:srgbClr val="A31515"/>
                </a:solidFill>
                <a:latin typeface="Consolas" panose="020B0609020204030204" pitchFamily="49" charset="0"/>
              </a:rPr>
              <a:t>, </a:t>
            </a:r>
            <a:r>
              <a:rPr lang="en-IN" sz="1800" dirty="0">
                <a:solidFill>
                  <a:srgbClr val="A31515"/>
                </a:solidFill>
                <a:latin typeface="Consolas" panose="020B0609020204030204" pitchFamily="49" charset="0"/>
              </a:rPr>
              <a:t>'</a:t>
            </a:r>
            <a:r>
              <a:rPr lang="en-IN" sz="1800" dirty="0" smtClean="0">
                <a:solidFill>
                  <a:srgbClr val="A31515"/>
                </a:solidFill>
                <a:latin typeface="Consolas" panose="020B0609020204030204" pitchFamily="49" charset="0"/>
              </a:rPr>
              <a:t>Yellow'</a:t>
            </a:r>
            <a:r>
              <a:rPr lang="en-IN" sz="1800" dirty="0" smtClean="0">
                <a:solidFill>
                  <a:srgbClr val="000000"/>
                </a:solidFill>
                <a:latin typeface="Consolas" panose="020B0609020204030204" pitchFamily="49" charset="0"/>
              </a:rPr>
              <a:t>];</a:t>
            </a:r>
            <a:endParaRPr lang="en-IN" sz="1800" dirty="0">
              <a:solidFill>
                <a:srgbClr val="000000"/>
              </a:solidFill>
              <a:latin typeface="Consolas" panose="020B0609020204030204" pitchFamily="49" charset="0"/>
            </a:endParaRPr>
          </a:p>
          <a:p>
            <a:pPr>
              <a:lnSpc>
                <a:spcPct val="150000"/>
              </a:lnSpc>
            </a:pPr>
            <a:r>
              <a:rPr lang="en-IN" sz="1800" dirty="0" smtClean="0">
                <a:solidFill>
                  <a:srgbClr val="0000FF"/>
                </a:solidFill>
                <a:latin typeface="Consolas" panose="020B0609020204030204" pitchFamily="49" charset="0"/>
              </a:rPr>
              <a:t>   let</a:t>
            </a:r>
            <a:r>
              <a:rPr lang="en-IN" sz="1800" dirty="0" smtClean="0">
                <a:solidFill>
                  <a:srgbClr val="000000"/>
                </a:solidFill>
                <a:latin typeface="Consolas" panose="020B0609020204030204" pitchFamily="49" charset="0"/>
              </a:rPr>
              <a:t> </a:t>
            </a:r>
            <a:r>
              <a:rPr lang="en-IN" sz="1800" dirty="0">
                <a:latin typeface="Consolas" panose="020B0609020204030204" pitchFamily="49" charset="0"/>
              </a:rPr>
              <a:t>colors </a:t>
            </a:r>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Array(</a:t>
            </a:r>
            <a:r>
              <a:rPr lang="en-IN" sz="1800" dirty="0">
                <a:solidFill>
                  <a:srgbClr val="A31515"/>
                </a:solidFill>
                <a:latin typeface="Consolas" panose="020B0609020204030204" pitchFamily="49" charset="0"/>
              </a:rPr>
              <a:t>'Red'</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'Blue'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'Green', 'Yellow</a:t>
            </a:r>
            <a:r>
              <a:rPr lang="en-IN" sz="1800" dirty="0" smtClean="0">
                <a:solidFill>
                  <a:srgbClr val="A31515"/>
                </a:solidFill>
                <a:latin typeface="Consolas" panose="020B0609020204030204" pitchFamily="49" charset="0"/>
              </a:rPr>
              <a:t>'</a:t>
            </a:r>
            <a:r>
              <a:rPr lang="en-IN" sz="1800" dirty="0" smtClean="0">
                <a:solidFill>
                  <a:srgbClr val="000000"/>
                </a:solidFill>
                <a:latin typeface="Consolas" panose="020B0609020204030204" pitchFamily="49" charset="0"/>
              </a:rPr>
              <a:t>);</a:t>
            </a:r>
          </a:p>
          <a:p>
            <a:pPr>
              <a:lnSpc>
                <a:spcPct val="150000"/>
              </a:lnSpc>
            </a:pPr>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let</a:t>
            </a:r>
            <a:r>
              <a:rPr lang="en-IN" sz="1800" dirty="0">
                <a:solidFill>
                  <a:srgbClr val="000000"/>
                </a:solidFill>
                <a:latin typeface="Consolas" panose="020B0609020204030204" pitchFamily="49" charset="0"/>
              </a:rPr>
              <a:t> </a:t>
            </a:r>
            <a:r>
              <a:rPr lang="en-IN" sz="1800" dirty="0">
                <a:latin typeface="Consolas" panose="020B0609020204030204" pitchFamily="49" charset="0"/>
              </a:rPr>
              <a:t>colors </a:t>
            </a:r>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Array(4);</a:t>
            </a:r>
          </a:p>
        </p:txBody>
      </p:sp>
      <p:sp>
        <p:nvSpPr>
          <p:cNvPr id="3" name="Rectangle 2"/>
          <p:cNvSpPr/>
          <p:nvPr/>
        </p:nvSpPr>
        <p:spPr>
          <a:xfrm>
            <a:off x="304800" y="3205877"/>
            <a:ext cx="8610600" cy="2862322"/>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p1</a:t>
            </a:r>
            <a:r>
              <a:rPr lang="en-IN" sz="1800" dirty="0">
                <a:solidFill>
                  <a:srgbClr val="D4D4D4"/>
                </a:solidFill>
                <a:latin typeface="Consolas" panose="020B0609020204030204" pitchFamily="49" charset="0"/>
              </a:rPr>
              <a:t> = []; </a:t>
            </a:r>
            <a:r>
              <a:rPr lang="en-IN" sz="1800" dirty="0">
                <a:solidFill>
                  <a:srgbClr val="92D050"/>
                </a:solidFill>
                <a:latin typeface="Consolas" panose="020B0609020204030204" pitchFamily="49" charset="0"/>
              </a:rPr>
              <a:t>// Associative Array</a:t>
            </a:r>
          </a:p>
          <a:p>
            <a:r>
              <a:rPr lang="en-IN" sz="1800" dirty="0" smtClean="0">
                <a:solidFill>
                  <a:srgbClr val="9CDCFE"/>
                </a:solidFill>
                <a:latin typeface="Consolas" panose="020B0609020204030204" pitchFamily="49" charset="0"/>
              </a:rPr>
              <a:t>  p1</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'ID'</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p1</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'Name'</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'Saleel Bagde'</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a:t>
            </a:r>
          </a:p>
          <a:p>
            <a:r>
              <a:rPr lang="en-IN" sz="1800" dirty="0">
                <a:solidFill>
                  <a:srgbClr val="569CD6"/>
                </a:solidFill>
                <a:latin typeface="Consolas" panose="020B0609020204030204" pitchFamily="49" charset="0"/>
              </a:rPr>
              <a:t> </a:t>
            </a:r>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p2</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Array</a:t>
            </a:r>
            <a:r>
              <a:rPr lang="en-IN" sz="1800" dirty="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20</a:t>
            </a:r>
            <a:r>
              <a:rPr lang="en-IN" sz="1800" dirty="0">
                <a:solidFill>
                  <a:srgbClr val="D4D4D4"/>
                </a:solidFill>
                <a:latin typeface="Consolas" panose="020B0609020204030204" pitchFamily="49" charset="0"/>
              </a:rPr>
              <a:t>); </a:t>
            </a:r>
          </a:p>
          <a:p>
            <a:r>
              <a:rPr lang="en-IN" sz="1800" dirty="0" smtClean="0">
                <a:solidFill>
                  <a:srgbClr val="608B4E"/>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800" dirty="0">
                <a:solidFill>
                  <a:srgbClr val="92D050"/>
                </a:solidFill>
                <a:latin typeface="Consolas" panose="020B0609020204030204" pitchFamily="49" charset="0"/>
              </a:rPr>
              <a:t>Creates an array with two elements (1 and 20)</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p3</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Array</a:t>
            </a:r>
            <a:r>
              <a:rPr lang="en-IN" sz="1800" dirty="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20</a:t>
            </a:r>
            <a:r>
              <a:rPr lang="en-IN" sz="1800" dirty="0">
                <a:solidFill>
                  <a:srgbClr val="D4D4D4"/>
                </a:solidFill>
                <a:latin typeface="Consolas" panose="020B0609020204030204" pitchFamily="49" charset="0"/>
              </a:rPr>
              <a:t>);</a:t>
            </a:r>
          </a:p>
          <a:p>
            <a:r>
              <a:rPr lang="en-IN" sz="1800" dirty="0" smtClean="0">
                <a:solidFill>
                  <a:srgbClr val="608B4E"/>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800" dirty="0">
                <a:solidFill>
                  <a:srgbClr val="92D050"/>
                </a:solidFill>
                <a:latin typeface="Consolas" panose="020B0609020204030204" pitchFamily="49" charset="0"/>
              </a:rPr>
              <a:t>Creates an array with 20 undefined elements !!!!!</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055224410"/>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length</a:t>
            </a:r>
            <a:r>
              <a:rPr lang="en-US" sz="3600" i="1" dirty="0" smtClean="0">
                <a:solidFill>
                  <a:schemeClr val="bg2">
                    <a:lumMod val="75000"/>
                  </a:schemeClr>
                </a:solidFill>
                <a:latin typeface="Arial" panose="020B0604020202020204" pitchFamily="34" charset="0"/>
                <a:cs typeface="Arial" panose="020B0604020202020204" pitchFamily="34" charset="0"/>
              </a:rPr>
              <a:t> </a:t>
            </a:r>
            <a:r>
              <a:rPr lang="en-US" sz="3600" i="1" dirty="0">
                <a:solidFill>
                  <a:srgbClr val="13D9E3"/>
                </a:solidFill>
                <a:latin typeface="Arial" panose="020B0604020202020204" pitchFamily="34" charset="0"/>
                <a:cs typeface="Arial" panose="020B0604020202020204" pitchFamily="34" charset="0"/>
              </a:rPr>
              <a:t>property</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28600" y="1182469"/>
            <a:ext cx="8686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length</a:t>
            </a:r>
            <a:r>
              <a:rPr lang="en-IN" sz="1800" dirty="0">
                <a:latin typeface="Arial" panose="020B0604020202020204" pitchFamily="34" charset="0"/>
                <a:cs typeface="Arial" panose="020B0604020202020204" pitchFamily="34" charset="0"/>
              </a:rPr>
              <a:t> property of an object which is an instance of type Array sets or returns the number of elements in that array.</a:t>
            </a:r>
          </a:p>
        </p:txBody>
      </p:sp>
      <p:sp>
        <p:nvSpPr>
          <p:cNvPr id="6" name="Rectangle 5"/>
          <p:cNvSpPr/>
          <p:nvPr/>
        </p:nvSpPr>
        <p:spPr>
          <a:xfrm>
            <a:off x="5181600" y="128825"/>
            <a:ext cx="3906982"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You can set the length property to truncate an array at any time.</a:t>
            </a:r>
          </a:p>
        </p:txBody>
      </p:sp>
      <p:graphicFrame>
        <p:nvGraphicFramePr>
          <p:cNvPr id="8" name="Table 7"/>
          <p:cNvGraphicFramePr>
            <a:graphicFrameLocks noGrp="1"/>
          </p:cNvGraphicFramePr>
          <p:nvPr>
            <p:extLst>
              <p:ext uri="{D42A27DB-BD31-4B8C-83A1-F6EECF244321}">
                <p14:modId xmlns:p14="http://schemas.microsoft.com/office/powerpoint/2010/main" val="797895668"/>
              </p:ext>
            </p:extLst>
          </p:nvPr>
        </p:nvGraphicFramePr>
        <p:xfrm>
          <a:off x="261000" y="5572213"/>
          <a:ext cx="4844400" cy="523787"/>
        </p:xfrm>
        <a:graphic>
          <a:graphicData uri="http://schemas.openxmlformats.org/drawingml/2006/table">
            <a:tbl>
              <a:tblPr firstRow="1" bandRow="1">
                <a:tableStyleId>{5940675A-B579-460E-94D1-54222C63F5DA}</a:tableStyleId>
              </a:tblPr>
              <a:tblGrid>
                <a:gridCol w="1676400"/>
                <a:gridCol w="633600"/>
                <a:gridCol w="633600"/>
                <a:gridCol w="633600"/>
                <a:gridCol w="633600"/>
                <a:gridCol w="633600"/>
              </a:tblGrid>
              <a:tr h="523787">
                <a:tc>
                  <a:txBody>
                    <a:bodyPr/>
                    <a:lstStyle/>
                    <a:p>
                      <a:endParaRPr lang="en-IN" sz="1800" dirty="0" smtClean="0">
                        <a:solidFill>
                          <a:srgbClr val="000000"/>
                        </a:solidFill>
                        <a:latin typeface="Consolas" panose="020B0609020204030204" pitchFamily="49" charset="0"/>
                      </a:endParaRPr>
                    </a:p>
                  </a:txBody>
                  <a:tcPr/>
                </a:tc>
                <a:tc>
                  <a:txBody>
                    <a:bodyPr/>
                    <a:lstStyle/>
                    <a:p>
                      <a:endParaRPr lang="en-IN" dirty="0"/>
                    </a:p>
                  </a:txBody>
                  <a:tcPr/>
                </a:tc>
                <a:tc>
                  <a:txBody>
                    <a:bodyPr/>
                    <a:lstStyle/>
                    <a:p>
                      <a:pPr algn="ctr"/>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r>
            </a:tbl>
          </a:graphicData>
        </a:graphic>
      </p:graphicFrame>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9765" y="5571123"/>
            <a:ext cx="502920" cy="502920"/>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8654" y="5615755"/>
            <a:ext cx="457200" cy="457200"/>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06661" y="5571123"/>
            <a:ext cx="502920" cy="502920"/>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83557" y="5571123"/>
            <a:ext cx="502920" cy="502920"/>
          </a:xfrm>
          <a:prstGeom prst="rect">
            <a:avLst/>
          </a:prstGeom>
        </p:spPr>
      </p:pic>
      <p:pic>
        <p:nvPicPr>
          <p:cNvPr id="13" name="Picture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90770" y="5582011"/>
            <a:ext cx="502920" cy="502920"/>
          </a:xfrm>
          <a:prstGeom prst="rect">
            <a:avLst/>
          </a:prstGeom>
        </p:spPr>
      </p:pic>
      <p:sp>
        <p:nvSpPr>
          <p:cNvPr id="15" name="Rectangle 14"/>
          <p:cNvSpPr/>
          <p:nvPr/>
        </p:nvSpPr>
        <p:spPr>
          <a:xfrm>
            <a:off x="226365" y="5648412"/>
            <a:ext cx="1704313" cy="369332"/>
          </a:xfrm>
          <a:prstGeom prst="rect">
            <a:avLst/>
          </a:prstGeom>
        </p:spPr>
        <p:txBody>
          <a:bodyPr wrap="none">
            <a:spAutoFit/>
          </a:bodyPr>
          <a:lstStyle/>
          <a:p>
            <a:r>
              <a:rPr lang="en-IN" sz="1800" dirty="0">
                <a:solidFill>
                  <a:srgbClr val="0000FF"/>
                </a:solidFill>
                <a:latin typeface="Consolas" panose="020B0609020204030204" pitchFamily="49" charset="0"/>
              </a:rPr>
              <a:t>let</a:t>
            </a:r>
            <a:r>
              <a:rPr lang="en-IN" sz="1800" dirty="0">
                <a:latin typeface="Consolas" panose="020B0609020204030204" pitchFamily="49" charset="0"/>
              </a:rPr>
              <a:t> fruits =</a:t>
            </a:r>
            <a:endParaRPr lang="en-IN" sz="1800" dirty="0">
              <a:solidFill>
                <a:srgbClr val="000000"/>
              </a:solidFill>
              <a:latin typeface="Consolas" panose="020B0609020204030204" pitchFamily="49" charset="0"/>
            </a:endParaRPr>
          </a:p>
        </p:txBody>
      </p:sp>
      <p:sp>
        <p:nvSpPr>
          <p:cNvPr id="16" name="Rectangle 15"/>
          <p:cNvSpPr/>
          <p:nvPr/>
        </p:nvSpPr>
        <p:spPr>
          <a:xfrm>
            <a:off x="5334000" y="5556079"/>
            <a:ext cx="2223686" cy="461665"/>
          </a:xfrm>
          <a:prstGeom prst="rect">
            <a:avLst/>
          </a:prstGeom>
        </p:spPr>
        <p:txBody>
          <a:bodyPr wrap="none">
            <a:spAutoFit/>
          </a:bodyPr>
          <a:lstStyle/>
          <a:p>
            <a:r>
              <a:rPr lang="en-IN" dirty="0">
                <a:solidFill>
                  <a:srgbClr val="92D050"/>
                </a:solidFill>
                <a:latin typeface="Consolas" panose="020B0609020204030204" pitchFamily="49" charset="0"/>
              </a:rPr>
              <a:t>// returns </a:t>
            </a:r>
            <a:r>
              <a:rPr lang="en-IN" dirty="0" smtClean="0">
                <a:solidFill>
                  <a:srgbClr val="92D050"/>
                </a:solidFill>
                <a:latin typeface="Consolas" panose="020B0609020204030204" pitchFamily="49" charset="0"/>
              </a:rPr>
              <a:t>5</a:t>
            </a:r>
            <a:endParaRPr lang="en-IN" dirty="0">
              <a:solidFill>
                <a:srgbClr val="92D050"/>
              </a:solidFill>
              <a:latin typeface="Consolas" panose="020B0609020204030204" pitchFamily="49" charset="0"/>
            </a:endParaRPr>
          </a:p>
        </p:txBody>
      </p:sp>
      <p:sp>
        <p:nvSpPr>
          <p:cNvPr id="4" name="Rectangle 3"/>
          <p:cNvSpPr/>
          <p:nvPr/>
        </p:nvSpPr>
        <p:spPr>
          <a:xfrm>
            <a:off x="226365" y="1923871"/>
            <a:ext cx="8612835" cy="1200329"/>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colors</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'Red'</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'Blue'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'Green'</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'Yellow'</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colors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17" name="Rectangle 16"/>
          <p:cNvSpPr/>
          <p:nvPr/>
        </p:nvSpPr>
        <p:spPr>
          <a:xfrm>
            <a:off x="226364" y="3351074"/>
            <a:ext cx="8689035"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colors</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'Red'</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'Blue'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'Green'</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'Yellow'</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colors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length -&gt; 4</a:t>
            </a:r>
          </a:p>
          <a:p>
            <a:r>
              <a:rPr lang="en-IN" sz="1800" dirty="0" smtClean="0">
                <a:solidFill>
                  <a:srgbClr val="9CDCFE"/>
                </a:solidFill>
                <a:latin typeface="Consolas" panose="020B0609020204030204" pitchFamily="49" charset="0"/>
              </a:rPr>
              <a:t>  colors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length</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2</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colors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length -&gt; 2</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131863367"/>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length</a:t>
            </a:r>
            <a:r>
              <a:rPr lang="en-US" sz="3600" i="1" dirty="0">
                <a:solidFill>
                  <a:schemeClr val="bg2">
                    <a:lumMod val="75000"/>
                  </a:schemeClr>
                </a:solidFill>
                <a:latin typeface="Arial" panose="020B0604020202020204" pitchFamily="34" charset="0"/>
                <a:cs typeface="Arial" panose="020B0604020202020204" pitchFamily="34" charset="0"/>
              </a:rPr>
              <a:t> </a:t>
            </a:r>
            <a:r>
              <a:rPr lang="en-US" sz="3600" i="1" dirty="0">
                <a:solidFill>
                  <a:srgbClr val="13D9E3"/>
                </a:solidFill>
                <a:latin typeface="Arial" panose="020B0604020202020204" pitchFamily="34" charset="0"/>
                <a:cs typeface="Arial" panose="020B0604020202020204" pitchFamily="34" charset="0"/>
              </a:rPr>
              <a:t>property</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28600" y="1182469"/>
            <a:ext cx="86868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length</a:t>
            </a:r>
            <a:r>
              <a:rPr lang="en-IN" sz="1800" dirty="0">
                <a:latin typeface="Arial" panose="020B0604020202020204" pitchFamily="34" charset="0"/>
                <a:cs typeface="Arial" panose="020B0604020202020204" pitchFamily="34" charset="0"/>
              </a:rPr>
              <a:t> property provides an easy way to append a new element to an array.</a:t>
            </a:r>
          </a:p>
        </p:txBody>
      </p:sp>
      <p:sp>
        <p:nvSpPr>
          <p:cNvPr id="6" name="Rectangle 5"/>
          <p:cNvSpPr/>
          <p:nvPr/>
        </p:nvSpPr>
        <p:spPr>
          <a:xfrm>
            <a:off x="5181600" y="128825"/>
            <a:ext cx="3906982"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You can set the length property to truncate an array at any time.</a:t>
            </a:r>
          </a:p>
        </p:txBody>
      </p:sp>
      <p:sp>
        <p:nvSpPr>
          <p:cNvPr id="5" name="Rectangle 4"/>
          <p:cNvSpPr/>
          <p:nvPr/>
        </p:nvSpPr>
        <p:spPr>
          <a:xfrm>
            <a:off x="228600" y="1788973"/>
            <a:ext cx="8610600"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colors</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'Red'</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'Blue'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'Green'</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'Yellow'</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colors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colors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'Pink'</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colors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7" name="Rectangle 6"/>
          <p:cNvSpPr/>
          <p:nvPr/>
        </p:nvSpPr>
        <p:spPr>
          <a:xfrm>
            <a:off x="228600" y="3628072"/>
            <a:ext cx="8610600"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800" dirty="0">
                <a:solidFill>
                  <a:srgbClr val="92D050"/>
                </a:solidFill>
                <a:latin typeface="Consolas" panose="020B0609020204030204" pitchFamily="49" charset="0"/>
              </a:rPr>
              <a:t>// returns 0</a:t>
            </a:r>
          </a:p>
          <a:p>
            <a:r>
              <a:rPr lang="en-IN" sz="1800" dirty="0" smtClean="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'Red'</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'Blue'</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 </a:t>
            </a:r>
            <a:r>
              <a:rPr lang="en-IN" sz="1800" dirty="0">
                <a:solidFill>
                  <a:srgbClr val="92D050"/>
                </a:solidFill>
                <a:latin typeface="Consolas" panose="020B0609020204030204" pitchFamily="49" charset="0"/>
              </a:rPr>
              <a:t>returns 2</a:t>
            </a:r>
          </a:p>
          <a:p>
            <a:r>
              <a:rPr lang="en-IN" sz="1800" dirty="0" smtClean="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'Red'</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'Blue'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'Green'</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'Yellow'</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a:t>
            </a:r>
            <a:r>
              <a:rPr lang="en-IN" sz="1800" dirty="0">
                <a:solidFill>
                  <a:srgbClr val="92D050"/>
                </a:solidFill>
                <a:latin typeface="Consolas" panose="020B0609020204030204" pitchFamily="49" charset="0"/>
              </a:rPr>
              <a:t> // returns 4</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248556099"/>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prototype</a:t>
            </a:r>
            <a:r>
              <a:rPr lang="en-US" sz="3600" i="1" dirty="0">
                <a:solidFill>
                  <a:schemeClr val="bg2">
                    <a:lumMod val="75000"/>
                  </a:schemeClr>
                </a:solidFill>
                <a:latin typeface="Arial" panose="020B0604020202020204" pitchFamily="34" charset="0"/>
                <a:cs typeface="Arial" panose="020B0604020202020204" pitchFamily="34" charset="0"/>
              </a:rPr>
              <a:t> </a:t>
            </a:r>
            <a:r>
              <a:rPr lang="en-US" sz="3600" i="1" dirty="0">
                <a:solidFill>
                  <a:srgbClr val="13D9E3"/>
                </a:solidFill>
                <a:latin typeface="Arial" panose="020B0604020202020204" pitchFamily="34" charset="0"/>
                <a:cs typeface="Arial" panose="020B0604020202020204" pitchFamily="34" charset="0"/>
              </a:rPr>
              <a:t>property</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43000"/>
            <a:ext cx="8686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Array.prototype</a:t>
            </a:r>
            <a:r>
              <a:rPr lang="en-IN" sz="1800" dirty="0">
                <a:latin typeface="Arial" panose="020B0604020202020204" pitchFamily="34" charset="0"/>
                <a:cs typeface="Arial" panose="020B0604020202020204" pitchFamily="34" charset="0"/>
              </a:rPr>
              <a:t> property represents the prototype for the Array constructor and allows you to add new </a:t>
            </a:r>
            <a:r>
              <a:rPr lang="en-IN" sz="1800" dirty="0">
                <a:solidFill>
                  <a:srgbClr val="C00000"/>
                </a:solidFill>
                <a:latin typeface="Arial" panose="020B0604020202020204" pitchFamily="34" charset="0"/>
                <a:cs typeface="Arial" panose="020B0604020202020204" pitchFamily="34" charset="0"/>
              </a:rPr>
              <a:t>properties</a:t>
            </a:r>
            <a:r>
              <a:rPr lang="en-IN" sz="1800" dirty="0">
                <a:latin typeface="Arial" panose="020B0604020202020204" pitchFamily="34" charset="0"/>
                <a:cs typeface="Arial" panose="020B0604020202020204" pitchFamily="34" charset="0"/>
              </a:rPr>
              <a:t> and </a:t>
            </a:r>
            <a:r>
              <a:rPr lang="en-IN" sz="1800" dirty="0">
                <a:solidFill>
                  <a:srgbClr val="C00000"/>
                </a:solidFill>
                <a:latin typeface="Arial" panose="020B0604020202020204" pitchFamily="34" charset="0"/>
                <a:cs typeface="Arial" panose="020B0604020202020204" pitchFamily="34" charset="0"/>
              </a:rPr>
              <a:t>methods</a:t>
            </a:r>
            <a:r>
              <a:rPr lang="en-IN" sz="1800" dirty="0">
                <a:latin typeface="Arial" panose="020B0604020202020204" pitchFamily="34" charset="0"/>
                <a:cs typeface="Arial" panose="020B0604020202020204" pitchFamily="34" charset="0"/>
              </a:rPr>
              <a:t> to all Array objects.</a:t>
            </a:r>
          </a:p>
        </p:txBody>
      </p:sp>
      <p:sp>
        <p:nvSpPr>
          <p:cNvPr id="3" name="Rectangle 2"/>
          <p:cNvSpPr/>
          <p:nvPr/>
        </p:nvSpPr>
        <p:spPr>
          <a:xfrm>
            <a:off x="304800" y="2042279"/>
            <a:ext cx="8534400" cy="3139321"/>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colors</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'Red'</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'Blue'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'Green'</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'Yellow'</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colorString</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Array</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prototype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displayAll</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myColor</a:t>
            </a:r>
            <a:r>
              <a:rPr lang="en-IN" sz="1800" dirty="0">
                <a:solidFill>
                  <a:srgbClr val="D4D4D4"/>
                </a:solidFill>
                <a:latin typeface="Consolas" panose="020B0609020204030204" pitchFamily="49" charset="0"/>
              </a:rPr>
              <a:t>) {</a:t>
            </a:r>
          </a:p>
          <a:p>
            <a:r>
              <a:rPr lang="en-IN" sz="1800" dirty="0" smtClean="0">
                <a:solidFill>
                  <a:srgbClr val="C586C0"/>
                </a:solidFill>
                <a:latin typeface="Consolas" panose="020B0609020204030204" pitchFamily="49" charset="0"/>
              </a:rPr>
              <a:t>    for</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0</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&lt;= </a:t>
            </a:r>
            <a:r>
              <a:rPr lang="en-IN" sz="1800" dirty="0">
                <a:solidFill>
                  <a:srgbClr val="9CDCFE"/>
                </a:solidFill>
                <a:latin typeface="Consolas" panose="020B0609020204030204" pitchFamily="49" charset="0"/>
              </a:rPr>
              <a:t>myColor</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a:t>
            </a:r>
          </a:p>
          <a:p>
            <a:r>
              <a:rPr lang="en-IN" sz="1800" dirty="0" smtClean="0">
                <a:solidFill>
                  <a:srgbClr val="9CDCFE"/>
                </a:solidFill>
                <a:latin typeface="Consolas" panose="020B0609020204030204" pitchFamily="49" charset="0"/>
              </a:rPr>
              <a:t>      colorString</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myColor</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 "</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C586C0"/>
                </a:solidFill>
                <a:latin typeface="Consolas" panose="020B0609020204030204" pitchFamily="49" charset="0"/>
              </a:rPr>
              <a:t>    return</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colorString</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colors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length</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 "</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colors</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displayAll</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colors</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1765615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1582699442"/>
              </p:ext>
            </p:extLst>
          </p:nvPr>
        </p:nvGraphicFramePr>
        <p:xfrm>
          <a:off x="76200" y="1066800"/>
          <a:ext cx="9000000" cy="1971040"/>
        </p:xfrm>
        <a:graphic>
          <a:graphicData uri="http://schemas.openxmlformats.org/drawingml/2006/table">
            <a:tbl>
              <a:tblPr firstRow="1" bandRow="1">
                <a:tableStyleId>{7E9639D4-E3E2-4D34-9284-5A2195B3D0D7}</a:tableStyleId>
              </a:tblPr>
              <a:tblGrid>
                <a:gridCol w="2743200"/>
                <a:gridCol w="62568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toString()</a:t>
                      </a:r>
                      <a:endParaRPr lang="en-IN" sz="1800" kern="1200" dirty="0">
                        <a:solidFill>
                          <a:srgbClr val="0070C0"/>
                        </a:solidFill>
                        <a:latin typeface="Arial" panose="020B0604020202020204" pitchFamily="34" charset="0"/>
                        <a:ea typeface="+mn-ea"/>
                        <a:cs typeface="Arial" panose="020B060402020202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Converts an array to a string of </a:t>
                      </a:r>
                      <a:r>
                        <a:rPr kumimoji="0" lang="en-IN" sz="1800" b="1" i="1" kern="1200" dirty="0" smtClean="0">
                          <a:solidFill>
                            <a:srgbClr val="BC1454"/>
                          </a:solidFill>
                          <a:effectLst/>
                          <a:latin typeface="Calibri" panose="020F0502020204030204" pitchFamily="34" charset="0"/>
                          <a:ea typeface="+mn-ea"/>
                          <a:cs typeface="Calibri" panose="020F0502020204030204" pitchFamily="34" charset="0"/>
                        </a:rPr>
                        <a:t>(comma separated) </a:t>
                      </a:r>
                      <a:r>
                        <a:rPr lang="en-IN" sz="1800" dirty="0" smtClean="0">
                          <a:effectLst/>
                          <a:latin typeface="Calibri" panose="020F0502020204030204" pitchFamily="34" charset="0"/>
                          <a:cs typeface="Calibri" panose="020F0502020204030204" pitchFamily="34" charset="0"/>
                        </a:rPr>
                        <a:t>array values.</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FF7F27"/>
                          </a:solidFill>
                          <a:latin typeface="Arial" panose="020B0604020202020204" pitchFamily="34" charset="0"/>
                          <a:ea typeface="+mn-ea"/>
                          <a:cs typeface="Arial" panose="020B0604020202020204" pitchFamily="34" charset="0"/>
                        </a:rPr>
                        <a:t>join</a:t>
                      </a:r>
                      <a:r>
                        <a:rPr kumimoji="0" lang="en-IN" sz="1800" kern="1200" dirty="0" smtClean="0">
                          <a:solidFill>
                            <a:schemeClr val="bg1">
                              <a:lumMod val="85000"/>
                            </a:schemeClr>
                          </a:solidFill>
                          <a:latin typeface="Arial" panose="020B0604020202020204" pitchFamily="34" charset="0"/>
                          <a:ea typeface="+mn-ea"/>
                          <a:cs typeface="Arial" panose="020B0604020202020204" pitchFamily="34" charset="0"/>
                        </a:rPr>
                        <a:t>()</a:t>
                      </a:r>
                    </a:p>
                    <a:p>
                      <a:pPr algn="l"/>
                      <a:endParaRPr kumimoji="0" lang="en-IN" sz="1800" kern="1200" dirty="0" smtClean="0">
                        <a:solidFill>
                          <a:srgbClr val="0070C0"/>
                        </a:solidFill>
                        <a:latin typeface="Arial" panose="020B0604020202020204" pitchFamily="34" charset="0"/>
                        <a:ea typeface="+mn-ea"/>
                        <a:cs typeface="Arial" panose="020B0604020202020204" pitchFamily="34" charset="0"/>
                      </a:endParaRPr>
                    </a:p>
                    <a:p>
                      <a:pPr algn="l"/>
                      <a:r>
                        <a:rPr lang="en-IN" sz="1800" kern="1200" dirty="0" smtClean="0">
                          <a:solidFill>
                            <a:srgbClr val="FF7F27"/>
                          </a:solidFill>
                          <a:latin typeface="Consolas" panose="020B0609020204030204" pitchFamily="49" charset="0"/>
                          <a:ea typeface="+mn-ea"/>
                          <a:cs typeface="+mn-cs"/>
                        </a:rPr>
                        <a:t>arr</a:t>
                      </a:r>
                      <a:r>
                        <a:rPr lang="en-IN" sz="1800" kern="1200" dirty="0" smtClean="0">
                          <a:solidFill>
                            <a:srgbClr val="0000FF"/>
                          </a:solidFill>
                          <a:latin typeface="Consolas" panose="020B0609020204030204" pitchFamily="49" charset="0"/>
                          <a:ea typeface="+mn-ea"/>
                          <a:cs typeface="+mn-cs"/>
                        </a:rPr>
                        <a:t>.</a:t>
                      </a:r>
                      <a:r>
                        <a:rPr lang="en-IN" sz="1800" kern="1200" dirty="0" smtClean="0">
                          <a:solidFill>
                            <a:srgbClr val="FFC90E"/>
                          </a:solidFill>
                          <a:latin typeface="Consolas" panose="020B0609020204030204" pitchFamily="49" charset="0"/>
                          <a:ea typeface="+mn-ea"/>
                          <a:cs typeface="+mn-cs"/>
                        </a:rPr>
                        <a:t>join</a:t>
                      </a:r>
                      <a:r>
                        <a:rPr lang="en-IN" sz="1800" kern="1200" dirty="0" smtClean="0">
                          <a:solidFill>
                            <a:schemeClr val="bg1">
                              <a:lumMod val="85000"/>
                            </a:schemeClr>
                          </a:solidFill>
                          <a:latin typeface="Consolas" panose="020B0609020204030204" pitchFamily="49" charset="0"/>
                          <a:ea typeface="+mn-ea"/>
                          <a:cs typeface="+mn-cs"/>
                        </a:rPr>
                        <a:t>()</a:t>
                      </a:r>
                      <a:r>
                        <a:rPr lang="en-IN" sz="1800" kern="1200" dirty="0" smtClean="0">
                          <a:solidFill>
                            <a:srgbClr val="0000FF"/>
                          </a:solidFill>
                          <a:latin typeface="Consolas" panose="020B0609020204030204" pitchFamily="49" charset="0"/>
                          <a:ea typeface="+mn-ea"/>
                          <a:cs typeface="+mn-cs"/>
                        </a:rPr>
                        <a:t> </a:t>
                      </a:r>
                      <a:r>
                        <a:rPr lang="en-IN" sz="1800" kern="1200" dirty="0" smtClean="0">
                          <a:solidFill>
                            <a:srgbClr val="FF7F27"/>
                          </a:solidFill>
                          <a:latin typeface="Consolas" panose="020B0609020204030204" pitchFamily="49" charset="0"/>
                          <a:ea typeface="+mn-ea"/>
                          <a:cs typeface="+mn-cs"/>
                        </a:rPr>
                        <a:t>arr</a:t>
                      </a:r>
                      <a:r>
                        <a:rPr lang="en-IN" sz="1800" kern="1200" dirty="0" smtClean="0">
                          <a:solidFill>
                            <a:srgbClr val="0000FF"/>
                          </a:solidFill>
                          <a:latin typeface="Consolas" panose="020B0609020204030204" pitchFamily="49" charset="0"/>
                          <a:ea typeface="+mn-ea"/>
                          <a:cs typeface="+mn-cs"/>
                        </a:rPr>
                        <a:t>.</a:t>
                      </a:r>
                      <a:r>
                        <a:rPr lang="en-IN" sz="1800" kern="1200" dirty="0" smtClean="0">
                          <a:solidFill>
                            <a:srgbClr val="FFC90E"/>
                          </a:solidFill>
                          <a:latin typeface="Consolas" panose="020B0609020204030204" pitchFamily="49" charset="0"/>
                          <a:ea typeface="+mn-ea"/>
                          <a:cs typeface="+mn-cs"/>
                        </a:rPr>
                        <a:t>join</a:t>
                      </a:r>
                      <a:r>
                        <a:rPr lang="en-IN" sz="1800" kern="1200" dirty="0" smtClean="0">
                          <a:solidFill>
                            <a:schemeClr val="bg1">
                              <a:lumMod val="85000"/>
                            </a:schemeClr>
                          </a:solidFill>
                          <a:latin typeface="Consolas" panose="020B0609020204030204" pitchFamily="49" charset="0"/>
                          <a:ea typeface="+mn-ea"/>
                          <a:cs typeface="+mn-cs"/>
                        </a:rPr>
                        <a:t>(</a:t>
                      </a:r>
                      <a:r>
                        <a:rPr lang="en-IN" sz="1800" kern="1200" dirty="0" smtClean="0">
                          <a:solidFill>
                            <a:schemeClr val="bg2">
                              <a:lumMod val="75000"/>
                            </a:schemeClr>
                          </a:solidFill>
                          <a:latin typeface="Consolas" panose="020B0609020204030204" pitchFamily="49" charset="0"/>
                          <a:ea typeface="+mn-ea"/>
                          <a:cs typeface="+mn-cs"/>
                        </a:rPr>
                        <a:t>separator</a:t>
                      </a:r>
                      <a:r>
                        <a:rPr lang="en-IN" sz="1800" kern="1200" dirty="0" smtClean="0">
                          <a:solidFill>
                            <a:schemeClr val="bg1">
                              <a:lumMod val="85000"/>
                            </a:schemeClr>
                          </a:solidFill>
                          <a:latin typeface="Consolas" panose="020B0609020204030204" pitchFamily="49" charset="0"/>
                          <a:ea typeface="+mn-ea"/>
                          <a:cs typeface="+mn-cs"/>
                        </a:rPr>
                        <a:t>)</a:t>
                      </a:r>
                      <a:endParaRPr lang="en-IN" sz="1800" kern="1200" dirty="0">
                        <a:solidFill>
                          <a:schemeClr val="bg1">
                            <a:lumMod val="85000"/>
                          </a:schemeClr>
                        </a:solidFill>
                        <a:latin typeface="Consolas" panose="020B0609020204030204" pitchFamily="49" charset="0"/>
                        <a:ea typeface="+mn-ea"/>
                        <a:cs typeface="+mn-cs"/>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This method also joins all array elements into a string. It behaves just like toString(), but in addition you can specify the separator.</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246554976"/>
              </p:ext>
            </p:extLst>
          </p:nvPr>
        </p:nvGraphicFramePr>
        <p:xfrm>
          <a:off x="1566600" y="4237777"/>
          <a:ext cx="3386399" cy="539401"/>
        </p:xfrm>
        <a:graphic>
          <a:graphicData uri="http://schemas.openxmlformats.org/drawingml/2006/table">
            <a:tbl>
              <a:tblPr firstRow="1" bandRow="1">
                <a:tableStyleId>{5940675A-B579-460E-94D1-54222C63F5DA}</a:tableStyleId>
              </a:tblPr>
              <a:tblGrid>
                <a:gridCol w="1700937"/>
                <a:gridCol w="422201"/>
                <a:gridCol w="421087"/>
                <a:gridCol w="421087"/>
                <a:gridCol w="421087"/>
              </a:tblGrid>
              <a:tr h="539401">
                <a:tc>
                  <a:txBody>
                    <a:bodyPr/>
                    <a:lstStyle/>
                    <a:p>
                      <a:endParaRPr lang="en-IN" sz="1800" dirty="0" smtClean="0">
                        <a:solidFill>
                          <a:srgbClr val="000000"/>
                        </a:solidFill>
                        <a:latin typeface="Consolas" panose="020B0609020204030204" pitchFamily="49" charset="0"/>
                      </a:endParaRPr>
                    </a:p>
                  </a:txBody>
                  <a:tcPr/>
                </a:tc>
                <a:tc>
                  <a:txBody>
                    <a:bodyPr/>
                    <a:lstStyle/>
                    <a:p>
                      <a:endParaRPr lang="en-IN" dirty="0"/>
                    </a:p>
                  </a:txBody>
                  <a:tcPr/>
                </a:tc>
                <a:tc>
                  <a:txBody>
                    <a:bodyPr/>
                    <a:lstStyle/>
                    <a:p>
                      <a:pPr algn="ctr"/>
                      <a:endParaRPr lang="en-IN" dirty="0"/>
                    </a:p>
                  </a:txBody>
                  <a:tcPr/>
                </a:tc>
                <a:tc>
                  <a:txBody>
                    <a:bodyPr/>
                    <a:lstStyle/>
                    <a:p>
                      <a:endParaRPr lang="en-IN" dirty="0"/>
                    </a:p>
                  </a:txBody>
                  <a:tcPr/>
                </a:tc>
                <a:tc>
                  <a:txBody>
                    <a:bodyPr/>
                    <a:lstStyle/>
                    <a:p>
                      <a:endParaRPr lang="en-IN" dirty="0"/>
                    </a:p>
                  </a:txBody>
                  <a:tcPr/>
                </a:tc>
              </a:tr>
            </a:tbl>
          </a:graphicData>
        </a:graphic>
      </p:graphicFrame>
      <p:sp>
        <p:nvSpPr>
          <p:cNvPr id="13" name="Rectangle 12"/>
          <p:cNvSpPr/>
          <p:nvPr/>
        </p:nvSpPr>
        <p:spPr>
          <a:xfrm>
            <a:off x="2228250" y="4285907"/>
            <a:ext cx="817853" cy="369332"/>
          </a:xfrm>
          <a:prstGeom prst="rect">
            <a:avLst/>
          </a:prstGeom>
        </p:spPr>
        <p:txBody>
          <a:bodyPr wrap="none">
            <a:spAutoFit/>
          </a:bodyPr>
          <a:lstStyle/>
          <a:p>
            <a:r>
              <a:rPr lang="en-IN" sz="1800" dirty="0" smtClean="0">
                <a:solidFill>
                  <a:srgbClr val="FF6000"/>
                </a:solidFill>
                <a:latin typeface="Consolas" panose="020B0609020204030204" pitchFamily="49" charset="0"/>
              </a:rPr>
              <a:t>Array</a:t>
            </a:r>
            <a:endParaRPr lang="en-IN" sz="1800" dirty="0">
              <a:solidFill>
                <a:srgbClr val="FF6000"/>
              </a:solidFill>
              <a:latin typeface="Consolas" panose="020B0609020204030204" pitchFamily="49" charset="0"/>
            </a:endParaRPr>
          </a:p>
        </p:txBody>
      </p:sp>
      <p:grpSp>
        <p:nvGrpSpPr>
          <p:cNvPr id="3" name="Group 2"/>
          <p:cNvGrpSpPr/>
          <p:nvPr/>
        </p:nvGrpSpPr>
        <p:grpSpPr>
          <a:xfrm>
            <a:off x="3314700" y="4267384"/>
            <a:ext cx="1562100" cy="458055"/>
            <a:chOff x="2467754" y="5749805"/>
            <a:chExt cx="1626398" cy="405689"/>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07792" y="5756576"/>
              <a:ext cx="368808" cy="368808"/>
            </a:xfrm>
            <a:prstGeom prst="rect">
              <a:avLst/>
            </a:prstGeom>
          </p:spPr>
        </p:pic>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88463" y="5749805"/>
              <a:ext cx="405689" cy="405689"/>
            </a:xfrm>
            <a:prstGeom prst="rect">
              <a:avLst/>
            </a:prstGeom>
          </p:spPr>
        </p:pic>
        <p:pic>
          <p:nvPicPr>
            <p:cNvPr id="16" name="Picture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55697" y="5768245"/>
              <a:ext cx="368808" cy="368808"/>
            </a:xfrm>
            <a:prstGeom prst="rect">
              <a:avLst/>
            </a:prstGeom>
          </p:spPr>
        </p:pic>
        <p:pic>
          <p:nvPicPr>
            <p:cNvPr id="17" name="Picture 1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67754" y="5768245"/>
              <a:ext cx="368808" cy="368808"/>
            </a:xfrm>
            <a:prstGeom prst="rect">
              <a:avLst/>
            </a:prstGeom>
          </p:spPr>
        </p:pic>
      </p:grpSp>
      <p:graphicFrame>
        <p:nvGraphicFramePr>
          <p:cNvPr id="18" name="Table 17"/>
          <p:cNvGraphicFramePr>
            <a:graphicFrameLocks noGrp="1"/>
          </p:cNvGraphicFramePr>
          <p:nvPr>
            <p:extLst>
              <p:ext uri="{D42A27DB-BD31-4B8C-83A1-F6EECF244321}">
                <p14:modId xmlns:p14="http://schemas.microsoft.com/office/powerpoint/2010/main" val="3293029826"/>
              </p:ext>
            </p:extLst>
          </p:nvPr>
        </p:nvGraphicFramePr>
        <p:xfrm>
          <a:off x="4568535" y="5818109"/>
          <a:ext cx="4423065" cy="445531"/>
        </p:xfrm>
        <a:graphic>
          <a:graphicData uri="http://schemas.openxmlformats.org/drawingml/2006/table">
            <a:tbl>
              <a:tblPr firstRow="1" bandRow="1">
                <a:tableStyleId>{5940675A-B579-460E-94D1-54222C63F5DA}</a:tableStyleId>
              </a:tblPr>
              <a:tblGrid>
                <a:gridCol w="1587943"/>
                <a:gridCol w="406364"/>
                <a:gridCol w="404793"/>
                <a:gridCol w="404793"/>
                <a:gridCol w="404793"/>
                <a:gridCol w="404793"/>
                <a:gridCol w="404793"/>
                <a:gridCol w="404793"/>
              </a:tblGrid>
              <a:tr h="445531">
                <a:tc>
                  <a:txBody>
                    <a:bodyPr/>
                    <a:lstStyle/>
                    <a:p>
                      <a:endParaRPr lang="en-IN" sz="1800" dirty="0" smtClean="0">
                        <a:solidFill>
                          <a:srgbClr val="000000"/>
                        </a:solidFill>
                        <a:latin typeface="Consolas" panose="020B0609020204030204" pitchFamily="49" charset="0"/>
                      </a:endParaRPr>
                    </a:p>
                  </a:txBody>
                  <a:tcPr/>
                </a:tc>
                <a:tc>
                  <a:txBody>
                    <a:bodyPr/>
                    <a:lstStyle/>
                    <a:p>
                      <a:endParaRPr lang="en-IN" dirty="0"/>
                    </a:p>
                  </a:txBody>
                  <a:tcPr/>
                </a:tc>
                <a:tc>
                  <a:txBody>
                    <a:bodyPr/>
                    <a:lstStyle/>
                    <a:p>
                      <a:pPr algn="ctr"/>
                      <a:r>
                        <a:rPr lang="en-IN" dirty="0" smtClean="0"/>
                        <a:t>-</a:t>
                      </a:r>
                      <a:endParaRPr lang="en-IN" dirty="0"/>
                    </a:p>
                  </a:txBody>
                  <a:tcPr/>
                </a:tc>
                <a:tc>
                  <a:txBody>
                    <a:bodyPr/>
                    <a:lstStyle/>
                    <a:p>
                      <a:endParaRPr lang="en-IN" dirty="0"/>
                    </a:p>
                  </a:txBody>
                  <a:tcPr/>
                </a:tc>
                <a:tc>
                  <a:txBody>
                    <a:bodyPr/>
                    <a:lstStyle/>
                    <a:p>
                      <a:r>
                        <a:rPr lang="en-IN" dirty="0" smtClean="0"/>
                        <a:t> -</a:t>
                      </a:r>
                      <a:endParaRPr lang="en-IN" dirty="0"/>
                    </a:p>
                  </a:txBody>
                  <a:tcPr/>
                </a:tc>
                <a:tc>
                  <a:txBody>
                    <a:bodyPr/>
                    <a:lstStyle/>
                    <a:p>
                      <a:endParaRPr lang="en-IN" dirty="0"/>
                    </a:p>
                  </a:txBody>
                  <a:tcPr/>
                </a:tc>
                <a:tc>
                  <a:txBody>
                    <a:bodyPr/>
                    <a:lstStyle/>
                    <a:p>
                      <a:r>
                        <a:rPr lang="en-IN" dirty="0" smtClean="0"/>
                        <a:t> -</a:t>
                      </a:r>
                      <a:endParaRPr lang="en-IN" dirty="0"/>
                    </a:p>
                  </a:txBody>
                  <a:tcPr/>
                </a:tc>
                <a:tc>
                  <a:txBody>
                    <a:bodyPr/>
                    <a:lstStyle/>
                    <a:p>
                      <a:endParaRPr lang="en-IN" dirty="0"/>
                    </a:p>
                  </a:txBody>
                  <a:tcPr/>
                </a:tc>
              </a:tr>
            </a:tbl>
          </a:graphicData>
        </a:graphic>
      </p:graphicFrame>
      <p:sp>
        <p:nvSpPr>
          <p:cNvPr id="19" name="Rectangle 18"/>
          <p:cNvSpPr/>
          <p:nvPr/>
        </p:nvSpPr>
        <p:spPr>
          <a:xfrm>
            <a:off x="5127915" y="5869914"/>
            <a:ext cx="944489" cy="369332"/>
          </a:xfrm>
          <a:prstGeom prst="rect">
            <a:avLst/>
          </a:prstGeom>
        </p:spPr>
        <p:txBody>
          <a:bodyPr wrap="none">
            <a:spAutoFit/>
          </a:bodyPr>
          <a:lstStyle/>
          <a:p>
            <a:r>
              <a:rPr lang="en-IN" sz="1800" dirty="0">
                <a:solidFill>
                  <a:srgbClr val="FF6000"/>
                </a:solidFill>
                <a:latin typeface="Consolas" panose="020B0609020204030204" pitchFamily="49" charset="0"/>
              </a:rPr>
              <a:t>Output</a:t>
            </a:r>
          </a:p>
        </p:txBody>
      </p:sp>
      <p:grpSp>
        <p:nvGrpSpPr>
          <p:cNvPr id="5" name="Group 4"/>
          <p:cNvGrpSpPr/>
          <p:nvPr/>
        </p:nvGrpSpPr>
        <p:grpSpPr>
          <a:xfrm>
            <a:off x="6173551" y="5841242"/>
            <a:ext cx="2807923" cy="405689"/>
            <a:chOff x="6173551" y="5739642"/>
            <a:chExt cx="2807923" cy="405689"/>
          </a:xfrm>
        </p:grpSpPr>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95378" y="5758082"/>
              <a:ext cx="368808" cy="368808"/>
            </a:xfrm>
            <a:prstGeom prst="rect">
              <a:avLst/>
            </a:prstGeom>
          </p:spPr>
        </p:pic>
        <p:pic>
          <p:nvPicPr>
            <p:cNvPr id="21" name="Picture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75785" y="5739642"/>
              <a:ext cx="405689" cy="405689"/>
            </a:xfrm>
            <a:prstGeom prst="rect">
              <a:avLst/>
            </a:prstGeom>
          </p:spPr>
        </p:pic>
        <p:pic>
          <p:nvPicPr>
            <p:cNvPr id="22" name="Picture 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17206" y="5758082"/>
              <a:ext cx="368808" cy="368808"/>
            </a:xfrm>
            <a:prstGeom prst="rect">
              <a:avLst/>
            </a:prstGeom>
          </p:spPr>
        </p:pic>
        <p:pic>
          <p:nvPicPr>
            <p:cNvPr id="23" name="Picture 2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73551" y="5758082"/>
              <a:ext cx="368808" cy="368808"/>
            </a:xfrm>
            <a:prstGeom prst="rect">
              <a:avLst/>
            </a:prstGeom>
          </p:spPr>
        </p:pic>
      </p:grpSp>
      <p:sp>
        <p:nvSpPr>
          <p:cNvPr id="8" name="Rectangle 7"/>
          <p:cNvSpPr/>
          <p:nvPr/>
        </p:nvSpPr>
        <p:spPr>
          <a:xfrm>
            <a:off x="77720" y="3211929"/>
            <a:ext cx="8832377" cy="1200329"/>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fruits</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'Watermelon'</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'Banana'</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'Cherry'</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'Pineapple'</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colors</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toString</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9" name="Rectangle 8"/>
          <p:cNvSpPr/>
          <p:nvPr/>
        </p:nvSpPr>
        <p:spPr>
          <a:xfrm>
            <a:off x="157702" y="4876800"/>
            <a:ext cx="8752395" cy="1200329"/>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fruits</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'Watermelon'</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'Banana'</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'Cherry'</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'Pineapple'</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fruits</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join</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 - "</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FF6000"/>
              </a:solidFill>
              <a:effectLst/>
              <a:latin typeface="Consolas" panose="020B0609020204030204" pitchFamily="49" charset="0"/>
            </a:endParaRPr>
          </a:p>
        </p:txBody>
      </p:sp>
    </p:spTree>
    <p:extLst>
      <p:ext uri="{BB962C8B-B14F-4D97-AF65-F5344CB8AC3E}">
        <p14:creationId xmlns:p14="http://schemas.microsoft.com/office/powerpoint/2010/main" val="1225642098"/>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3291959226"/>
              </p:ext>
            </p:extLst>
          </p:nvPr>
        </p:nvGraphicFramePr>
        <p:xfrm>
          <a:off x="76200" y="1066800"/>
          <a:ext cx="9000000" cy="1971040"/>
        </p:xfrm>
        <a:graphic>
          <a:graphicData uri="http://schemas.openxmlformats.org/drawingml/2006/table">
            <a:tbl>
              <a:tblPr firstRow="1" bandRow="1">
                <a:tableStyleId>{7E9639D4-E3E2-4D34-9284-5A2195B3D0D7}</a:tableStyleId>
              </a:tblPr>
              <a:tblGrid>
                <a:gridCol w="1371600"/>
                <a:gridCol w="76284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Arial" panose="020B0604020202020204" pitchFamily="34" charset="0"/>
                          <a:ea typeface="+mn-ea"/>
                          <a:cs typeface="Arial" panose="020B0604020202020204" pitchFamily="34" charset="0"/>
                        </a:rPr>
                        <a:t>pop()</a:t>
                      </a:r>
                    </a:p>
                    <a:p>
                      <a:pPr algn="l"/>
                      <a:endParaRPr kumimoji="0" lang="en-IN" sz="1800" kern="1200" dirty="0" smtClean="0">
                        <a:solidFill>
                          <a:srgbClr val="0070C0"/>
                        </a:solidFill>
                        <a:latin typeface="Arial" panose="020B0604020202020204" pitchFamily="34" charset="0"/>
                        <a:ea typeface="+mn-ea"/>
                        <a:cs typeface="Arial" panose="020B0604020202020204" pitchFamily="34" charset="0"/>
                      </a:endParaRPr>
                    </a:p>
                    <a:p>
                      <a:pPr algn="l"/>
                      <a:r>
                        <a:rPr kumimoji="0" lang="en-IN" sz="1800" kern="1200" dirty="0" smtClean="0">
                          <a:solidFill>
                            <a:srgbClr val="0000FF"/>
                          </a:solidFill>
                          <a:latin typeface="Consolas" panose="020B0609020204030204" pitchFamily="49" charset="0"/>
                          <a:ea typeface="+mn-ea"/>
                          <a:cs typeface="+mn-cs"/>
                        </a:rPr>
                        <a:t>arr.pop()</a:t>
                      </a:r>
                      <a:endParaRPr kumimoji="0" lang="en-IN" sz="1800" kern="1200" dirty="0">
                        <a:solidFill>
                          <a:srgbClr val="0000FF"/>
                        </a:solidFill>
                        <a:latin typeface="Consolas" panose="020B0609020204030204" pitchFamily="49" charset="0"/>
                        <a:ea typeface="+mn-ea"/>
                        <a:cs typeface="+mn-cs"/>
                      </a:endParaRP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This method removes the last element from an array. The pop() method returns the value that was "popped out"</a:t>
                      </a:r>
                      <a:endParaRPr kumimoji="0"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Arial" panose="020B0604020202020204" pitchFamily="34" charset="0"/>
                          <a:ea typeface="+mn-ea"/>
                          <a:cs typeface="Arial" panose="020B0604020202020204" pitchFamily="34" charset="0"/>
                        </a:rPr>
                        <a:t>push()</a:t>
                      </a:r>
                    </a:p>
                    <a:p>
                      <a:pPr algn="l"/>
                      <a:endParaRPr kumimoji="0" lang="en-IN" sz="1800" kern="1200" dirty="0" smtClean="0">
                        <a:solidFill>
                          <a:srgbClr val="0070C0"/>
                        </a:solidFill>
                        <a:latin typeface="Arial" panose="020B0604020202020204" pitchFamily="34" charset="0"/>
                        <a:ea typeface="+mn-ea"/>
                        <a:cs typeface="Arial" panose="020B060402020202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This method adds a new element to an array </a:t>
                      </a:r>
                      <a:r>
                        <a:rPr kumimoji="0" lang="en-IN" sz="1800" b="1" i="1" kern="1200" dirty="0" smtClean="0">
                          <a:solidFill>
                            <a:srgbClr val="BC1454"/>
                          </a:solidFill>
                          <a:effectLst/>
                          <a:latin typeface="Calibri" panose="020F0502020204030204" pitchFamily="34" charset="0"/>
                          <a:ea typeface="+mn-ea"/>
                          <a:cs typeface="Calibri" panose="020F0502020204030204" pitchFamily="34" charset="0"/>
                        </a:rPr>
                        <a:t>(at the end). </a:t>
                      </a:r>
                      <a:r>
                        <a:rPr kumimoji="0" lang="en-IN" b="0" i="0" kern="1200" dirty="0" smtClean="0">
                          <a:solidFill>
                            <a:schemeClr val="tx1"/>
                          </a:solidFill>
                          <a:effectLst/>
                          <a:latin typeface="+mn-lt"/>
                          <a:ea typeface="+mn-ea"/>
                          <a:cs typeface="+mn-cs"/>
                        </a:rPr>
                        <a:t>The push() method returns the new array length</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5" name="Rectangle 4"/>
          <p:cNvSpPr/>
          <p:nvPr/>
        </p:nvSpPr>
        <p:spPr>
          <a:xfrm>
            <a:off x="114300" y="31242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152400" y="3440668"/>
            <a:ext cx="8839200" cy="400110"/>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arr</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push</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chemeClr val="bg1">
                    <a:lumMod val="75000"/>
                  </a:schemeClr>
                </a:solidFill>
                <a:latin typeface="Consolas" panose="020B0609020204030204" pitchFamily="49" charset="0"/>
              </a:rPr>
              <a:t>element1</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a:t>
            </a:r>
            <a:r>
              <a:rPr lang="en-IN" sz="2000" dirty="0">
                <a:solidFill>
                  <a:schemeClr val="bg1">
                    <a:lumMod val="75000"/>
                  </a:schemeClr>
                </a:solidFill>
                <a:latin typeface="Consolas" panose="020B0609020204030204" pitchFamily="49" charset="0"/>
              </a:rPr>
              <a:t>elementN</a:t>
            </a:r>
            <a:r>
              <a:rPr lang="en-IN" sz="2000" dirty="0">
                <a:solidFill>
                  <a:schemeClr val="bg1">
                    <a:lumMod val="75000"/>
                  </a:schemeClr>
                </a:solidFill>
                <a:latin typeface="Consolas" panose="020B0609020204030204" pitchFamily="49" charset="0"/>
                <a:cs typeface="Arial" panose="020B0604020202020204" pitchFamily="34" charset="0"/>
              </a:rPr>
              <a:t>]]])</a:t>
            </a:r>
          </a:p>
        </p:txBody>
      </p:sp>
    </p:spTree>
    <p:extLst>
      <p:ext uri="{BB962C8B-B14F-4D97-AF65-F5344CB8AC3E}">
        <p14:creationId xmlns:p14="http://schemas.microsoft.com/office/powerpoint/2010/main" val="695045751"/>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342072"/>
            <a:ext cx="8839200" cy="1477328"/>
          </a:xfrm>
          <a:prstGeom prst="rect">
            <a:avLst/>
          </a:prstGeom>
        </p:spPr>
        <p:txBody>
          <a:bodyPr wrap="square">
            <a:spAutoFit/>
          </a:bodyPr>
          <a:lstStyle/>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colors = [</a:t>
            </a:r>
            <a:r>
              <a:rPr lang="en-IN" sz="1800" dirty="0">
                <a:solidFill>
                  <a:srgbClr val="A31515"/>
                </a:solidFill>
                <a:latin typeface="Consolas" panose="020B0609020204030204" pitchFamily="49" charset="0"/>
              </a:rPr>
              <a:t>'Red'</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'Blue'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'Green'</a:t>
            </a:r>
            <a:r>
              <a:rPr lang="en-IN" sz="1800" dirty="0">
                <a:solidFill>
                  <a:srgbClr val="000000"/>
                </a:solidFill>
                <a:latin typeface="Consolas" panose="020B0609020204030204" pitchFamily="49" charset="0"/>
              </a:rPr>
              <a:t>, </a:t>
            </a:r>
            <a:r>
              <a:rPr lang="en-IN" sz="1800" dirty="0" smtClean="0">
                <a:solidFill>
                  <a:srgbClr val="A31515"/>
                </a:solidFill>
                <a:latin typeface="Consolas" panose="020B0609020204030204" pitchFamily="49" charset="0"/>
              </a:rPr>
              <a:t>'Yellow'</a:t>
            </a:r>
            <a:r>
              <a:rPr lang="en-IN" sz="1800" dirty="0" smtClean="0">
                <a:solidFill>
                  <a:srgbClr val="000000"/>
                </a:solidFill>
                <a:latin typeface="Consolas" panose="020B0609020204030204" pitchFamily="49" charset="0"/>
              </a:rPr>
              <a: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console.log(colors.pop()); </a:t>
            </a:r>
            <a:r>
              <a:rPr lang="en-IN" sz="1800" dirty="0">
                <a:solidFill>
                  <a:srgbClr val="008000"/>
                </a:solidFill>
                <a:latin typeface="Consolas" panose="020B0609020204030204" pitchFamily="49" charset="0"/>
              </a:rPr>
              <a:t>// Removes the last element </a:t>
            </a:r>
            <a:r>
              <a:rPr lang="en-IN" sz="1800" dirty="0" smtClean="0">
                <a:solidFill>
                  <a:srgbClr val="008000"/>
                </a:solidFill>
                <a:latin typeface="Consolas" panose="020B0609020204030204" pitchFamily="49" charset="0"/>
              </a:rPr>
              <a:t>(</a:t>
            </a:r>
            <a:r>
              <a:rPr lang="en-IN" sz="1800" dirty="0">
                <a:solidFill>
                  <a:srgbClr val="008000"/>
                </a:solidFill>
                <a:latin typeface="Consolas" panose="020B0609020204030204" pitchFamily="49" charset="0"/>
              </a:rPr>
              <a:t>"</a:t>
            </a:r>
            <a:r>
              <a:rPr lang="en-IN" sz="1800" dirty="0" smtClean="0">
                <a:solidFill>
                  <a:srgbClr val="008000"/>
                </a:solidFill>
                <a:latin typeface="Consolas" panose="020B0609020204030204" pitchFamily="49" charset="0"/>
              </a:rPr>
              <a:t>Yellow")</a:t>
            </a:r>
          </a:p>
          <a:p>
            <a:r>
              <a:rPr lang="en-IN" sz="1800" dirty="0">
                <a:solidFill>
                  <a:srgbClr val="008000"/>
                </a:solidFill>
                <a:latin typeface="Consolas" panose="020B0609020204030204" pitchFamily="49" charset="0"/>
              </a:rPr>
              <a:t> </a:t>
            </a:r>
            <a:r>
              <a:rPr lang="en-IN" sz="1800" dirty="0" smtClean="0">
                <a:solidFill>
                  <a:srgbClr val="008000"/>
                </a:solidFill>
                <a:latin typeface="Consolas" panose="020B0609020204030204" pitchFamily="49" charset="0"/>
              </a:rPr>
              <a:t>                             // from colors</a:t>
            </a:r>
            <a:endParaRPr lang="en-IN" sz="1800" dirty="0">
              <a:solidFill>
                <a:srgbClr val="008000"/>
              </a:solidFill>
              <a:latin typeface="Consolas" panose="020B0609020204030204" pitchFamily="49" charset="0"/>
            </a:endParaRP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4" name="Rectangle 3"/>
          <p:cNvSpPr/>
          <p:nvPr/>
        </p:nvSpPr>
        <p:spPr>
          <a:xfrm>
            <a:off x="152400" y="3351074"/>
            <a:ext cx="8839200" cy="1754326"/>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colors = [</a:t>
            </a:r>
            <a:r>
              <a:rPr lang="en-IN" sz="1800" dirty="0">
                <a:solidFill>
                  <a:srgbClr val="A31515"/>
                </a:solidFill>
                <a:latin typeface="Consolas" panose="020B0609020204030204" pitchFamily="49" charset="0"/>
              </a:rPr>
              <a:t>'Red'</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'Blue'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'Green'</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'Yellow'</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console.log(colors.length);</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colors.push(</a:t>
            </a:r>
            <a:r>
              <a:rPr lang="en-IN" sz="1800" dirty="0">
                <a:solidFill>
                  <a:srgbClr val="A31515"/>
                </a:solidFill>
                <a:latin typeface="Consolas" panose="020B0609020204030204" pitchFamily="49" charset="0"/>
              </a:rPr>
              <a:t>'Pink'</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'Cyan'</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console.log(colors.length);</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2668067620"/>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3647484352"/>
              </p:ext>
            </p:extLst>
          </p:nvPr>
        </p:nvGraphicFramePr>
        <p:xfrm>
          <a:off x="76200" y="1066800"/>
          <a:ext cx="8610690" cy="2245360"/>
        </p:xfrm>
        <a:graphic>
          <a:graphicData uri="http://schemas.openxmlformats.org/drawingml/2006/table">
            <a:tbl>
              <a:tblPr firstRow="1" bandRow="1">
                <a:tableStyleId>{7E9639D4-E3E2-4D34-9284-5A2195B3D0D7}</a:tableStyleId>
              </a:tblPr>
              <a:tblGrid>
                <a:gridCol w="1676400"/>
                <a:gridCol w="693429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shift()</a:t>
                      </a:r>
                    </a:p>
                    <a:p>
                      <a:pPr algn="l"/>
                      <a:endParaRPr lang="en-IN" sz="1800" kern="1200" dirty="0" smtClean="0">
                        <a:solidFill>
                          <a:srgbClr val="0070C0"/>
                        </a:solidFill>
                        <a:latin typeface="Arial" panose="020B0604020202020204" pitchFamily="34" charset="0"/>
                        <a:ea typeface="+mn-ea"/>
                        <a:cs typeface="Arial" panose="020B0604020202020204" pitchFamily="34" charset="0"/>
                      </a:endParaRPr>
                    </a:p>
                    <a:p>
                      <a:pPr algn="l"/>
                      <a:r>
                        <a:rPr kumimoji="0" lang="en-IN" sz="1800" kern="1200" dirty="0" smtClean="0">
                          <a:solidFill>
                            <a:srgbClr val="0000FF"/>
                          </a:solidFill>
                          <a:latin typeface="Consolas" panose="020B0609020204030204" pitchFamily="49" charset="0"/>
                          <a:ea typeface="+mn-ea"/>
                          <a:cs typeface="+mn-cs"/>
                        </a:rPr>
                        <a:t>arr.shift()</a:t>
                      </a:r>
                      <a:endParaRPr kumimoji="0" lang="en-IN" sz="1800" kern="1200" dirty="0">
                        <a:solidFill>
                          <a:srgbClr val="0000FF"/>
                        </a:solidFill>
                        <a:latin typeface="Consolas" panose="020B0609020204030204" pitchFamily="49" charset="0"/>
                        <a:ea typeface="+mn-ea"/>
                        <a:cs typeface="+mn-cs"/>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This method removes the first array element and "shifts" all other elements to a lower index.</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Arial" panose="020B0604020202020204" pitchFamily="34" charset="0"/>
                          <a:ea typeface="+mn-ea"/>
                          <a:cs typeface="Arial" panose="020B0604020202020204" pitchFamily="34" charset="0"/>
                        </a:rPr>
                        <a:t>unshift()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This method adds a new element to an array </a:t>
                      </a:r>
                      <a:r>
                        <a:rPr lang="en-IN" sz="1800" b="1" i="1" dirty="0" smtClean="0">
                          <a:solidFill>
                            <a:srgbClr val="BC1454"/>
                          </a:solidFill>
                          <a:effectLst/>
                          <a:latin typeface="Calibri" panose="020F0502020204030204" pitchFamily="34" charset="0"/>
                          <a:cs typeface="Calibri" panose="020F0502020204030204" pitchFamily="34" charset="0"/>
                        </a:rPr>
                        <a:t>(at the beginning)</a:t>
                      </a:r>
                      <a:r>
                        <a:rPr lang="en-IN" sz="1800" dirty="0" smtClean="0">
                          <a:effectLst/>
                          <a:latin typeface="Calibri" panose="020F0502020204030204" pitchFamily="34" charset="0"/>
                          <a:cs typeface="Calibri" panose="020F0502020204030204" pitchFamily="34" charset="0"/>
                        </a:rPr>
                        <a:t>, and "unshifts" older elements. </a:t>
                      </a:r>
                      <a:r>
                        <a:rPr kumimoji="0" lang="en-IN" sz="1800" kern="1200" dirty="0" smtClean="0">
                          <a:solidFill>
                            <a:schemeClr val="tx1"/>
                          </a:solidFill>
                          <a:effectLst/>
                          <a:latin typeface="Calibri" panose="020F0502020204030204" pitchFamily="34" charset="0"/>
                          <a:ea typeface="+mn-ea"/>
                          <a:cs typeface="Calibri" panose="020F0502020204030204" pitchFamily="34" charset="0"/>
                        </a:rPr>
                        <a:t>The unshift() method returns the new array length.</a:t>
                      </a:r>
                      <a:endParaRPr kumimoji="0"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bl>
          </a:graphicData>
        </a:graphic>
      </p:graphicFrame>
      <p:sp>
        <p:nvSpPr>
          <p:cNvPr id="5" name="Rectangle 4"/>
          <p:cNvSpPr/>
          <p:nvPr/>
        </p:nvSpPr>
        <p:spPr>
          <a:xfrm>
            <a:off x="152400" y="3398967"/>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152400" y="3733800"/>
            <a:ext cx="8839200" cy="400110"/>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arr</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unshift</a:t>
            </a:r>
            <a:r>
              <a:rPr lang="en-IN" sz="2000" dirty="0">
                <a:solidFill>
                  <a:schemeClr val="bg1">
                    <a:lumMod val="75000"/>
                  </a:schemeClr>
                </a:solidFill>
                <a:latin typeface="Consolas" panose="020B0609020204030204" pitchFamily="49" charset="0"/>
              </a:rPr>
              <a:t>([element1[</a:t>
            </a:r>
            <a:r>
              <a:rPr lang="en-IN" sz="2000" dirty="0">
                <a:solidFill>
                  <a:srgbClr val="0070C0"/>
                </a:solidFill>
                <a:latin typeface="Consolas" panose="020B0609020204030204" pitchFamily="49" charset="0"/>
                <a:cs typeface="Arial" panose="020B0604020202020204" pitchFamily="34" charset="0"/>
              </a:rPr>
              <a:t>,</a:t>
            </a:r>
            <a:r>
              <a:rPr lang="en-IN" sz="2000" dirty="0">
                <a:solidFill>
                  <a:schemeClr val="bg1">
                    <a:lumMod val="75000"/>
                  </a:schemeClr>
                </a:solidFill>
                <a:latin typeface="Consolas" panose="020B0609020204030204" pitchFamily="49" charset="0"/>
              </a:rPr>
              <a:t>...[</a:t>
            </a:r>
            <a:r>
              <a:rPr lang="en-IN" sz="2000" dirty="0">
                <a:solidFill>
                  <a:srgbClr val="0070C0"/>
                </a:solidFill>
                <a:latin typeface="Consolas" panose="020B0609020204030204" pitchFamily="49" charset="0"/>
                <a:cs typeface="Arial" panose="020B0604020202020204" pitchFamily="34" charset="0"/>
              </a:rPr>
              <a:t>,</a:t>
            </a:r>
            <a:r>
              <a:rPr lang="en-IN" sz="2000" dirty="0">
                <a:solidFill>
                  <a:schemeClr val="bg1">
                    <a:lumMod val="75000"/>
                  </a:schemeClr>
                </a:solidFill>
                <a:latin typeface="Consolas" panose="020B0609020204030204" pitchFamily="49" charset="0"/>
              </a:rPr>
              <a:t>elementN]]])</a:t>
            </a:r>
          </a:p>
        </p:txBody>
      </p:sp>
    </p:spTree>
    <p:extLst>
      <p:ext uri="{BB962C8B-B14F-4D97-AF65-F5344CB8AC3E}">
        <p14:creationId xmlns:p14="http://schemas.microsoft.com/office/powerpoint/2010/main" val="1325864968"/>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217474"/>
            <a:ext cx="8839200" cy="1754326"/>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smtClean="0">
                <a:solidFill>
                  <a:srgbClr val="800000"/>
                </a:solidFill>
                <a:latin typeface="Consolas" panose="020B0609020204030204" pitchFamily="49" charset="0"/>
              </a:rPr>
              <a:t>script</a:t>
            </a:r>
            <a:r>
              <a:rPr lang="en-IN" sz="1800" dirty="0" smtClean="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colors = [</a:t>
            </a:r>
            <a:r>
              <a:rPr lang="en-IN" sz="1800" dirty="0">
                <a:solidFill>
                  <a:srgbClr val="A31515"/>
                </a:solidFill>
                <a:latin typeface="Consolas" panose="020B0609020204030204" pitchFamily="49" charset="0"/>
              </a:rPr>
              <a:t>'Red'</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'Blue'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'Green'</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'Yellow'</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colsole.log(colors.shift()); </a:t>
            </a:r>
            <a:r>
              <a:rPr lang="en-IN" sz="1800" dirty="0">
                <a:solidFill>
                  <a:srgbClr val="008000"/>
                </a:solidFill>
                <a:latin typeface="Consolas" panose="020B0609020204030204" pitchFamily="49" charset="0"/>
              </a:rPr>
              <a:t>// Removes the first element </a:t>
            </a:r>
            <a:r>
              <a:rPr lang="en-IN" sz="1800" dirty="0" smtClean="0">
                <a:solidFill>
                  <a:srgbClr val="008000"/>
                </a:solidFill>
                <a:latin typeface="Consolas" panose="020B0609020204030204" pitchFamily="49" charset="0"/>
              </a:rPr>
              <a:t>"Red"</a:t>
            </a:r>
          </a:p>
          <a:p>
            <a:r>
              <a:rPr lang="en-IN" sz="1800" dirty="0">
                <a:solidFill>
                  <a:srgbClr val="008000"/>
                </a:solidFill>
                <a:latin typeface="Consolas" panose="020B0609020204030204" pitchFamily="49" charset="0"/>
              </a:rPr>
              <a:t> </a:t>
            </a:r>
            <a:r>
              <a:rPr lang="en-IN" sz="1800" dirty="0" smtClean="0">
                <a:solidFill>
                  <a:srgbClr val="008000"/>
                </a:solidFill>
                <a:latin typeface="Consolas" panose="020B0609020204030204" pitchFamily="49" charset="0"/>
              </a:rPr>
              <a:t>                               // from colors</a:t>
            </a:r>
            <a:endParaRPr lang="en-IN" sz="1800" dirty="0">
              <a:solidFill>
                <a:srgbClr val="008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console.log(colors[0]);</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4" name="Rectangle 3"/>
          <p:cNvSpPr/>
          <p:nvPr/>
        </p:nvSpPr>
        <p:spPr>
          <a:xfrm>
            <a:off x="228600" y="3429000"/>
            <a:ext cx="8763000" cy="1477328"/>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colors = [</a:t>
            </a:r>
            <a:r>
              <a:rPr lang="en-IN" sz="1800" dirty="0">
                <a:solidFill>
                  <a:srgbClr val="A31515"/>
                </a:solidFill>
                <a:latin typeface="Consolas" panose="020B0609020204030204" pitchFamily="49" charset="0"/>
              </a:rPr>
              <a:t>'Red'</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'Blue'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'Green'</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'Yellow'</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colors.unshift(</a:t>
            </a:r>
            <a:r>
              <a:rPr lang="en-IN" sz="1800" dirty="0">
                <a:solidFill>
                  <a:srgbClr val="A31515"/>
                </a:solidFill>
                <a:latin typeface="Consolas" panose="020B0609020204030204" pitchFamily="49" charset="0"/>
              </a:rPr>
              <a:t>"Pink"</a:t>
            </a:r>
            <a:r>
              <a:rPr lang="en-IN" sz="1800" dirty="0">
                <a:solidFill>
                  <a:srgbClr val="000000"/>
                </a:solidFill>
                <a:latin typeface="Consolas" panose="020B0609020204030204" pitchFamily="49" charset="0"/>
              </a:rPr>
              <a:t>,</a:t>
            </a:r>
            <a:r>
              <a:rPr lang="en-IN" sz="1800" dirty="0">
                <a:solidFill>
                  <a:srgbClr val="A31515"/>
                </a:solidFill>
                <a:latin typeface="Consolas" panose="020B0609020204030204" pitchFamily="49" charset="0"/>
              </a:rPr>
              <a:t>'Cyan</a:t>
            </a:r>
            <a:r>
              <a:rPr lang="en-IN" sz="1800" dirty="0" smtClean="0">
                <a:solidFill>
                  <a:srgbClr val="A31515"/>
                </a:solidFill>
                <a:latin typeface="Consolas" panose="020B0609020204030204" pitchFamily="49" charset="0"/>
              </a:rPr>
              <a:t>'</a:t>
            </a:r>
            <a:r>
              <a:rPr lang="en-IN" sz="1800" dirty="0" smtClean="0">
                <a:solidFill>
                  <a:srgbClr val="000000"/>
                </a:solidFill>
                <a:latin typeface="Consolas" panose="020B0609020204030204" pitchFamily="49" charset="0"/>
              </a:rPr>
              <a:t>); </a:t>
            </a:r>
            <a:r>
              <a:rPr lang="en-IN" sz="1800" dirty="0">
                <a:solidFill>
                  <a:srgbClr val="008000"/>
                </a:solidFill>
                <a:latin typeface="Consolas" panose="020B0609020204030204" pitchFamily="49" charset="0"/>
              </a:rPr>
              <a:t>// Adds a new element to an array </a:t>
            </a:r>
            <a:endParaRPr lang="en-IN" sz="1800" dirty="0" smtClean="0">
              <a:solidFill>
                <a:srgbClr val="008000"/>
              </a:solidFill>
              <a:latin typeface="Consolas" panose="020B0609020204030204" pitchFamily="49" charset="0"/>
            </a:endParaRPr>
          </a:p>
          <a:p>
            <a:r>
              <a:rPr lang="en-IN" sz="1800" dirty="0">
                <a:solidFill>
                  <a:srgbClr val="008000"/>
                </a:solidFill>
                <a:latin typeface="Consolas" panose="020B0609020204030204" pitchFamily="49" charset="0"/>
              </a:rPr>
              <a:t>	</a:t>
            </a:r>
            <a:r>
              <a:rPr lang="en-IN" sz="1800" dirty="0" smtClean="0">
                <a:solidFill>
                  <a:srgbClr val="008000"/>
                </a:solidFill>
                <a:latin typeface="Consolas" panose="020B0609020204030204" pitchFamily="49" charset="0"/>
              </a:rPr>
              <a:t>			     // at </a:t>
            </a:r>
            <a:r>
              <a:rPr lang="en-IN" sz="1800" dirty="0">
                <a:solidFill>
                  <a:srgbClr val="008000"/>
                </a:solidFill>
                <a:latin typeface="Consolas" panose="020B0609020204030204" pitchFamily="49" charset="0"/>
              </a:rPr>
              <a:t>the </a:t>
            </a:r>
            <a:r>
              <a:rPr lang="en-IN" sz="1800" dirty="0" smtClean="0">
                <a:solidFill>
                  <a:srgbClr val="008000"/>
                </a:solidFill>
                <a:latin typeface="Consolas" panose="020B0609020204030204" pitchFamily="49" charset="0"/>
              </a:rPr>
              <a:t>beginning.</a:t>
            </a:r>
            <a:endParaRPr lang="en-IN" sz="1800" dirty="0">
              <a:solidFill>
                <a:srgbClr val="008000"/>
              </a:solidFill>
              <a:latin typeface="Consolas" panose="020B0609020204030204" pitchFamily="49" charset="0"/>
            </a:endParaRP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877872113"/>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ext uri="{D42A27DB-BD31-4B8C-83A1-F6EECF244321}">
                <p14:modId xmlns:p14="http://schemas.microsoft.com/office/powerpoint/2010/main" val="2022516777"/>
              </p:ext>
            </p:extLst>
          </p:nvPr>
        </p:nvGraphicFramePr>
        <p:xfrm>
          <a:off x="76200" y="1066800"/>
          <a:ext cx="9000000" cy="1033780"/>
        </p:xfrm>
        <a:graphic>
          <a:graphicData uri="http://schemas.openxmlformats.org/drawingml/2006/table">
            <a:tbl>
              <a:tblPr firstRow="1" bandRow="1">
                <a:tableStyleId>{7E9639D4-E3E2-4D34-9284-5A2195B3D0D7}</a:tableStyleId>
              </a:tblPr>
              <a:tblGrid>
                <a:gridCol w="1371600"/>
                <a:gridCol w="76284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splice()</a:t>
                      </a:r>
                    </a:p>
                    <a:p>
                      <a:pPr algn="l"/>
                      <a:endParaRPr lang="en-IN" sz="1800" kern="1200" dirty="0" smtClean="0">
                        <a:solidFill>
                          <a:srgbClr val="0070C0"/>
                        </a:solidFill>
                        <a:latin typeface="Arial" panose="020B0604020202020204" pitchFamily="34" charset="0"/>
                        <a:ea typeface="+mn-ea"/>
                        <a:cs typeface="Arial" panose="020B0604020202020204" pitchFamily="34" charset="0"/>
                      </a:endParaRP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The splice() method changes the contents of an array by removing existing elements and/or adding new elements.</a:t>
                      </a:r>
                    </a:p>
                  </a:txBody>
                  <a:tcPr marL="76200" marR="76200" marT="57150" marB="57150" anchor="ctr"/>
                </a:tc>
              </a:tr>
            </a:tbl>
          </a:graphicData>
        </a:graphic>
      </p:graphicFrame>
      <p:sp>
        <p:nvSpPr>
          <p:cNvPr id="7" name="Rectangle 6"/>
          <p:cNvSpPr/>
          <p:nvPr/>
        </p:nvSpPr>
        <p:spPr>
          <a:xfrm>
            <a:off x="4191000" y="46166"/>
            <a:ext cx="4876800" cy="830997"/>
          </a:xfrm>
          <a:prstGeom prst="rect">
            <a:avLst/>
          </a:prstGeom>
        </p:spPr>
        <p:txBody>
          <a:bodyPr wrap="square">
            <a:spAutoFit/>
          </a:bodyPr>
          <a:lstStyle/>
          <a:p>
            <a:r>
              <a:rPr lang="en-IN" i="1" dirty="0">
                <a:solidFill>
                  <a:srgbClr val="FF0000"/>
                </a:solidFill>
                <a:latin typeface="Calibri" panose="020F0502020204030204" pitchFamily="34" charset="0"/>
                <a:cs typeface="Calibri" panose="020F0502020204030204" pitchFamily="34" charset="0"/>
              </a:rPr>
              <a:t>If deleteCount is 0, no elements are removed.</a:t>
            </a:r>
          </a:p>
        </p:txBody>
      </p:sp>
      <p:sp>
        <p:nvSpPr>
          <p:cNvPr id="9" name="Rectangle 8"/>
          <p:cNvSpPr/>
          <p:nvPr/>
        </p:nvSpPr>
        <p:spPr>
          <a:xfrm>
            <a:off x="152400" y="3461772"/>
            <a:ext cx="8839200" cy="1338828"/>
          </a:xfrm>
          <a:prstGeom prst="rect">
            <a:avLst/>
          </a:prstGeom>
          <a:solidFill>
            <a:srgbClr val="FFFF00"/>
          </a:solidFill>
        </p:spPr>
        <p:txBody>
          <a:bodyPr wrap="square">
            <a:spAutoFit/>
          </a:bodyPr>
          <a:lstStyle/>
          <a:p>
            <a:pPr marL="342900" indent="-342900">
              <a:lnSpc>
                <a:spcPct val="150000"/>
              </a:lnSpc>
              <a:buFont typeface="+mj-lt"/>
              <a:buAutoNum type="arabicPeriod"/>
            </a:pPr>
            <a:r>
              <a:rPr lang="en-IN" sz="1800" dirty="0" smtClean="0">
                <a:latin typeface="Arial" panose="020B0604020202020204" pitchFamily="34" charset="0"/>
                <a:cs typeface="Arial" panose="020B0604020202020204" pitchFamily="34" charset="0"/>
              </a:rPr>
              <a:t>First </a:t>
            </a:r>
            <a:r>
              <a:rPr lang="en-IN" sz="1800" dirty="0">
                <a:latin typeface="Arial" panose="020B0604020202020204" pitchFamily="34" charset="0"/>
                <a:cs typeface="Arial" panose="020B0604020202020204" pitchFamily="34" charset="0"/>
              </a:rPr>
              <a:t>parameter </a:t>
            </a:r>
            <a:r>
              <a:rPr lang="en-IN" sz="1800" dirty="0" smtClean="0">
                <a:latin typeface="Arial" panose="020B0604020202020204" pitchFamily="34" charset="0"/>
                <a:cs typeface="Arial" panose="020B0604020202020204" pitchFamily="34" charset="0"/>
              </a:rPr>
              <a:t>(1) </a:t>
            </a:r>
            <a:r>
              <a:rPr lang="en-IN" sz="1800" dirty="0">
                <a:latin typeface="Arial" panose="020B0604020202020204" pitchFamily="34" charset="0"/>
                <a:cs typeface="Arial" panose="020B0604020202020204" pitchFamily="34" charset="0"/>
              </a:rPr>
              <a:t>defines the position where new elements should be </a:t>
            </a:r>
            <a:r>
              <a:rPr lang="en-IN" sz="1800" dirty="0" smtClean="0">
                <a:latin typeface="Arial" panose="020B0604020202020204" pitchFamily="34" charset="0"/>
                <a:cs typeface="Arial" panose="020B0604020202020204" pitchFamily="34" charset="0"/>
              </a:rPr>
              <a:t>added.</a:t>
            </a:r>
            <a:endParaRPr lang="en-IN" sz="1800" dirty="0">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IN" sz="1800" dirty="0" smtClean="0">
                <a:latin typeface="Arial" panose="020B0604020202020204" pitchFamily="34" charset="0"/>
                <a:cs typeface="Arial" panose="020B0604020202020204" pitchFamily="34" charset="0"/>
              </a:rPr>
              <a:t>Second </a:t>
            </a:r>
            <a:r>
              <a:rPr lang="en-IN" sz="1800" dirty="0">
                <a:latin typeface="Arial" panose="020B0604020202020204" pitchFamily="34" charset="0"/>
                <a:cs typeface="Arial" panose="020B0604020202020204" pitchFamily="34" charset="0"/>
              </a:rPr>
              <a:t>parameter (0) defines how many elements should be removed.</a:t>
            </a:r>
          </a:p>
          <a:p>
            <a:pPr marL="342900" indent="-342900">
              <a:lnSpc>
                <a:spcPct val="150000"/>
              </a:lnSpc>
              <a:buFont typeface="+mj-lt"/>
              <a:buAutoNum type="arabicPeriod"/>
            </a:pPr>
            <a:r>
              <a:rPr lang="en-IN" sz="1800" dirty="0" smtClean="0">
                <a:latin typeface="Arial" panose="020B0604020202020204" pitchFamily="34" charset="0"/>
                <a:cs typeface="Arial" panose="020B0604020202020204" pitchFamily="34" charset="0"/>
              </a:rPr>
              <a:t>Rest </a:t>
            </a:r>
            <a:r>
              <a:rPr lang="en-IN" sz="1800" dirty="0">
                <a:latin typeface="Arial" panose="020B0604020202020204" pitchFamily="34" charset="0"/>
                <a:cs typeface="Arial" panose="020B0604020202020204" pitchFamily="34" charset="0"/>
              </a:rPr>
              <a:t>of the parameters </a:t>
            </a:r>
            <a:r>
              <a:rPr lang="en-IN" sz="1800" dirty="0" smtClean="0">
                <a:latin typeface="Arial" panose="020B0604020202020204" pitchFamily="34" charset="0"/>
                <a:cs typeface="Arial" panose="020B0604020202020204" pitchFamily="34" charset="0"/>
              </a:rPr>
              <a:t>(</a:t>
            </a:r>
            <a:r>
              <a:rPr lang="en-IN" sz="1800" dirty="0">
                <a:latin typeface="Arial" panose="020B0604020202020204" pitchFamily="34" charset="0"/>
                <a:cs typeface="Arial" panose="020B0604020202020204" pitchFamily="34" charset="0"/>
              </a:rPr>
              <a:t>"</a:t>
            </a:r>
            <a:r>
              <a:rPr lang="en-IN" sz="1800" dirty="0" smtClean="0">
                <a:latin typeface="Arial" panose="020B0604020202020204" pitchFamily="34" charset="0"/>
                <a:cs typeface="Arial" panose="020B0604020202020204" pitchFamily="34" charset="0"/>
              </a:rPr>
              <a:t>Green</a:t>
            </a:r>
            <a:r>
              <a:rPr lang="en-IN" sz="1800" dirty="0">
                <a:latin typeface="Arial" panose="020B0604020202020204" pitchFamily="34" charset="0"/>
                <a:cs typeface="Arial" panose="020B0604020202020204" pitchFamily="34" charset="0"/>
              </a:rPr>
              <a:t>"</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 "</a:t>
            </a:r>
            <a:r>
              <a:rPr lang="en-IN" sz="1800" dirty="0" smtClean="0">
                <a:latin typeface="Arial" panose="020B0604020202020204" pitchFamily="34" charset="0"/>
                <a:cs typeface="Arial" panose="020B0604020202020204" pitchFamily="34" charset="0"/>
              </a:rPr>
              <a:t>Yellow") </a:t>
            </a:r>
            <a:r>
              <a:rPr lang="en-IN" sz="1800" dirty="0">
                <a:latin typeface="Arial" panose="020B0604020202020204" pitchFamily="34" charset="0"/>
                <a:cs typeface="Arial" panose="020B0604020202020204" pitchFamily="34" charset="0"/>
              </a:rPr>
              <a:t>define the new elements to be added.</a:t>
            </a:r>
          </a:p>
        </p:txBody>
      </p:sp>
      <p:sp>
        <p:nvSpPr>
          <p:cNvPr id="10" name="Rectangle 9"/>
          <p:cNvSpPr/>
          <p:nvPr/>
        </p:nvSpPr>
        <p:spPr>
          <a:xfrm>
            <a:off x="152400" y="4875074"/>
            <a:ext cx="8839200" cy="1754326"/>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colors = [</a:t>
            </a:r>
            <a:r>
              <a:rPr lang="en-IN" sz="1800" dirty="0">
                <a:solidFill>
                  <a:srgbClr val="A31515"/>
                </a:solidFill>
                <a:latin typeface="Consolas" panose="020B0609020204030204" pitchFamily="49" charset="0"/>
              </a:rPr>
              <a:t>'Red'</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'Blue'</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console.log(colors[1]);</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colors.splice(1, 0, </a:t>
            </a:r>
            <a:r>
              <a:rPr lang="en-IN" sz="1800" dirty="0">
                <a:solidFill>
                  <a:srgbClr val="A31515"/>
                </a:solidFill>
                <a:latin typeface="Consolas" panose="020B0609020204030204" pitchFamily="49" charset="0"/>
              </a:rPr>
              <a:t>'Green'</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'Yellow'</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console.log(colors[1]);</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8" name="Rectangle 7"/>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152400" y="2459504"/>
            <a:ext cx="8839200" cy="1015663"/>
          </a:xfrm>
          <a:prstGeom prst="rect">
            <a:avLst/>
          </a:prstGeom>
          <a:noFill/>
        </p:spPr>
        <p:txBody>
          <a:bodyPr wrap="square">
            <a:spAutoFit/>
          </a:bodyPr>
          <a:lstStyle/>
          <a:p>
            <a:pPr marL="342900" indent="-342900">
              <a:buFont typeface="Arial" panose="020B0604020202020204" pitchFamily="34" charset="0"/>
              <a:buChar char="•"/>
            </a:pPr>
            <a:r>
              <a:rPr lang="en-IN" sz="2000" dirty="0">
                <a:solidFill>
                  <a:srgbClr val="FF7F27"/>
                </a:solidFill>
                <a:latin typeface="Consolas" panose="020B0609020204030204" pitchFamily="49" charset="0"/>
                <a:cs typeface="Arial" panose="020B0604020202020204" pitchFamily="34" charset="0"/>
              </a:rPr>
              <a:t>array</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splice</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chemeClr val="bg2">
                    <a:lumMod val="75000"/>
                  </a:schemeClr>
                </a:solidFill>
                <a:latin typeface="Consolas" panose="020B0609020204030204" pitchFamily="49" charset="0"/>
                <a:cs typeface="Arial" panose="020B0604020202020204" pitchFamily="34" charset="0"/>
              </a:rPr>
              <a:t>start</a:t>
            </a:r>
            <a:r>
              <a:rPr lang="en-IN" sz="2000" dirty="0">
                <a:solidFill>
                  <a:schemeClr val="bg1">
                    <a:lumMod val="75000"/>
                  </a:schemeClr>
                </a:solidFill>
                <a:latin typeface="Consolas" panose="020B0609020204030204" pitchFamily="49" charset="0"/>
                <a:cs typeface="Arial" panose="020B0604020202020204" pitchFamily="34" charset="0"/>
              </a:rPr>
              <a:t>)</a:t>
            </a:r>
          </a:p>
          <a:p>
            <a:pPr marL="342900" indent="-342900">
              <a:buFont typeface="Arial" panose="020B0604020202020204" pitchFamily="34" charset="0"/>
              <a:buChar char="•"/>
            </a:pPr>
            <a:r>
              <a:rPr lang="en-IN" sz="2000" dirty="0">
                <a:solidFill>
                  <a:srgbClr val="FF7F27"/>
                </a:solidFill>
                <a:latin typeface="Consolas" panose="020B0609020204030204" pitchFamily="49" charset="0"/>
                <a:cs typeface="Arial" panose="020B0604020202020204" pitchFamily="34" charset="0"/>
              </a:rPr>
              <a:t>array</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splice</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chemeClr val="bg2">
                    <a:lumMod val="75000"/>
                  </a:schemeClr>
                </a:solidFill>
                <a:latin typeface="Consolas" panose="020B0609020204030204" pitchFamily="49" charset="0"/>
                <a:cs typeface="Arial" panose="020B0604020202020204" pitchFamily="34" charset="0"/>
              </a:rPr>
              <a:t>start</a:t>
            </a:r>
            <a:r>
              <a:rPr lang="en-IN" sz="2000" dirty="0" smtClean="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deleteCount</a:t>
            </a:r>
            <a:r>
              <a:rPr lang="en-IN" sz="2000" dirty="0">
                <a:solidFill>
                  <a:schemeClr val="bg1">
                    <a:lumMod val="75000"/>
                  </a:schemeClr>
                </a:solidFill>
                <a:latin typeface="Consolas" panose="020B0609020204030204" pitchFamily="49" charset="0"/>
                <a:cs typeface="Arial" panose="020B0604020202020204" pitchFamily="34" charset="0"/>
              </a:rPr>
              <a:t>)</a:t>
            </a:r>
          </a:p>
          <a:p>
            <a:pPr marL="342900" indent="-342900">
              <a:buFont typeface="Arial" panose="020B0604020202020204" pitchFamily="34" charset="0"/>
              <a:buChar char="•"/>
            </a:pPr>
            <a:r>
              <a:rPr lang="en-IN" sz="2000" dirty="0">
                <a:solidFill>
                  <a:srgbClr val="FF7F27"/>
                </a:solidFill>
                <a:latin typeface="Consolas" panose="020B0609020204030204" pitchFamily="49" charset="0"/>
                <a:cs typeface="Arial" panose="020B0604020202020204" pitchFamily="34" charset="0"/>
              </a:rPr>
              <a:t>array</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splice</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chemeClr val="bg2">
                    <a:lumMod val="75000"/>
                  </a:schemeClr>
                </a:solidFill>
                <a:latin typeface="Consolas" panose="020B0609020204030204" pitchFamily="49" charset="0"/>
                <a:cs typeface="Arial" panose="020B0604020202020204" pitchFamily="34" charset="0"/>
              </a:rPr>
              <a:t>start</a:t>
            </a:r>
            <a:r>
              <a:rPr lang="en-IN" sz="2000" dirty="0" smtClean="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deleteCount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item1</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item2</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75000"/>
                  </a:schemeClr>
                </a:solidFill>
                <a:latin typeface="Consolas" panose="020B0609020204030204" pitchFamily="49" charset="0"/>
                <a:cs typeface="Arial" panose="020B0604020202020204" pitchFamily="34" charset="0"/>
              </a:rPr>
              <a:t>...)</a:t>
            </a:r>
          </a:p>
        </p:txBody>
      </p:sp>
    </p:spTree>
    <p:extLst>
      <p:ext uri="{BB962C8B-B14F-4D97-AF65-F5344CB8AC3E}">
        <p14:creationId xmlns:p14="http://schemas.microsoft.com/office/powerpoint/2010/main" val="20677675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569660"/>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4800" dirty="0" smtClean="0"/>
              <a:t>Difference between parameters and arguments?</a:t>
            </a:r>
            <a:endParaRPr lang="en-US" sz="4800" dirty="0"/>
          </a:p>
        </p:txBody>
      </p:sp>
      <p:sp>
        <p:nvSpPr>
          <p:cNvPr id="3" name="Rectangle 2"/>
          <p:cNvSpPr/>
          <p:nvPr/>
        </p:nvSpPr>
        <p:spPr>
          <a:xfrm>
            <a:off x="152400" y="3886200"/>
            <a:ext cx="8839200" cy="1200329"/>
          </a:xfrm>
          <a:prstGeom prst="rect">
            <a:avLst/>
          </a:prstGeom>
          <a:solidFill>
            <a:srgbClr val="F6F23A"/>
          </a:solidFill>
        </p:spPr>
        <p:txBody>
          <a:bodyPr wrap="square">
            <a:spAutoFit/>
          </a:bodyPr>
          <a:lstStyle/>
          <a:p>
            <a:pPr marL="342900" indent="-342900">
              <a:buFont typeface="Arial" panose="020B0604020202020204" pitchFamily="34" charset="0"/>
              <a:buChar char="•"/>
            </a:pPr>
            <a:r>
              <a:rPr lang="en-IN" b="1" i="1" dirty="0">
                <a:latin typeface="Segoe UI Light" panose="020B0502040204020203" pitchFamily="34" charset="0"/>
                <a:cs typeface="Segoe UI Light" panose="020B0502040204020203" pitchFamily="34" charset="0"/>
              </a:rPr>
              <a:t>Parameter</a:t>
            </a:r>
            <a:r>
              <a:rPr lang="en-IN" dirty="0">
                <a:latin typeface="Segoe UI Light" panose="020B0502040204020203" pitchFamily="34" charset="0"/>
                <a:cs typeface="Segoe UI Light" panose="020B0502040204020203" pitchFamily="34" charset="0"/>
              </a:rPr>
              <a:t> is variable in the declaration of function.</a:t>
            </a:r>
          </a:p>
          <a:p>
            <a:pPr marL="342900" indent="-342900">
              <a:buFont typeface="Arial" panose="020B0604020202020204" pitchFamily="34" charset="0"/>
              <a:buChar char="•"/>
            </a:pPr>
            <a:r>
              <a:rPr lang="en-IN" b="1" i="1" dirty="0">
                <a:latin typeface="Segoe UI Light" panose="020B0502040204020203" pitchFamily="34" charset="0"/>
                <a:cs typeface="Segoe UI Light" panose="020B0502040204020203" pitchFamily="34" charset="0"/>
              </a:rPr>
              <a:t>Argument</a:t>
            </a:r>
            <a:r>
              <a:rPr lang="en-IN" dirty="0">
                <a:latin typeface="Segoe UI Light" panose="020B0502040204020203" pitchFamily="34" charset="0"/>
                <a:cs typeface="Segoe UI Light" panose="020B0502040204020203" pitchFamily="34" charset="0"/>
              </a:rPr>
              <a:t> is the actual value of this variable that gets passed to </a:t>
            </a:r>
            <a:r>
              <a:rPr lang="en-IN" dirty="0" smtClean="0">
                <a:latin typeface="Segoe UI Light" panose="020B0502040204020203" pitchFamily="34" charset="0"/>
                <a:cs typeface="Segoe UI Light" panose="020B0502040204020203" pitchFamily="34" charset="0"/>
              </a:rPr>
              <a:t>functions.</a:t>
            </a:r>
            <a:endParaRPr lang="en-IN"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42408860"/>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4223716867"/>
              </p:ext>
            </p:extLst>
          </p:nvPr>
        </p:nvGraphicFramePr>
        <p:xfrm>
          <a:off x="76200" y="1066800"/>
          <a:ext cx="9000000" cy="1673860"/>
        </p:xfrm>
        <a:graphic>
          <a:graphicData uri="http://schemas.openxmlformats.org/drawingml/2006/table">
            <a:tbl>
              <a:tblPr firstRow="1" bandRow="1">
                <a:tableStyleId>{7E9639D4-E3E2-4D34-9284-5A2195B3D0D7}</a:tableStyleId>
              </a:tblPr>
              <a:tblGrid>
                <a:gridCol w="3505200"/>
                <a:gridCol w="54948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FF7F27"/>
                          </a:solidFill>
                          <a:latin typeface="Consolas" panose="020B0609020204030204" pitchFamily="49" charset="0"/>
                          <a:ea typeface="+mn-ea"/>
                          <a:cs typeface="Arial" panose="020B0604020202020204" pitchFamily="34" charset="0"/>
                        </a:rPr>
                        <a:t>slice</a:t>
                      </a:r>
                      <a:r>
                        <a:rPr lang="en-IN" sz="1800" kern="1200" dirty="0" smtClean="0">
                          <a:solidFill>
                            <a:schemeClr val="bg1">
                              <a:lumMod val="85000"/>
                            </a:schemeClr>
                          </a:solidFill>
                          <a:latin typeface="Consolas" panose="020B0609020204030204" pitchFamily="49" charset="0"/>
                          <a:ea typeface="+mn-ea"/>
                          <a:cs typeface="Arial" panose="020B0604020202020204" pitchFamily="34" charset="0"/>
                        </a:rPr>
                        <a:t>()</a:t>
                      </a:r>
                    </a:p>
                    <a:p>
                      <a:pPr marL="342900" indent="-342900" algn="l">
                        <a:buFont typeface="Arial" panose="020B0604020202020204" pitchFamily="34" charset="0"/>
                        <a:buChar char="•"/>
                      </a:pPr>
                      <a:r>
                        <a:rPr lang="en-IN" sz="2000" kern="1200" dirty="0" smtClean="0">
                          <a:solidFill>
                            <a:srgbClr val="FF7F27"/>
                          </a:solidFill>
                          <a:latin typeface="Consolas" panose="020B0609020204030204" pitchFamily="49" charset="0"/>
                          <a:ea typeface="+mn-ea"/>
                          <a:cs typeface="Arial" panose="020B0604020202020204" pitchFamily="34" charset="0"/>
                        </a:rPr>
                        <a:t>arr</a:t>
                      </a:r>
                      <a:r>
                        <a:rPr lang="en-IN" sz="2000" kern="1200" dirty="0" smtClean="0">
                          <a:solidFill>
                            <a:srgbClr val="0070C0"/>
                          </a:solidFill>
                          <a:latin typeface="Consolas" panose="020B0609020204030204" pitchFamily="49" charset="0"/>
                          <a:ea typeface="+mn-ea"/>
                          <a:cs typeface="Arial" panose="020B0604020202020204" pitchFamily="34" charset="0"/>
                        </a:rPr>
                        <a:t>.</a:t>
                      </a:r>
                      <a:r>
                        <a:rPr lang="en-IN" sz="2000" kern="1200" dirty="0" smtClean="0">
                          <a:solidFill>
                            <a:srgbClr val="FFC90E"/>
                          </a:solidFill>
                          <a:latin typeface="Consolas" panose="020B0609020204030204" pitchFamily="49" charset="0"/>
                          <a:ea typeface="+mn-ea"/>
                          <a:cs typeface="Arial" panose="020B0604020202020204" pitchFamily="34" charset="0"/>
                        </a:rPr>
                        <a:t>slice</a:t>
                      </a:r>
                      <a:r>
                        <a:rPr lang="en-IN" sz="2000" kern="1200" dirty="0" smtClean="0">
                          <a:solidFill>
                            <a:schemeClr val="bg1">
                              <a:lumMod val="85000"/>
                            </a:schemeClr>
                          </a:solidFill>
                          <a:latin typeface="Consolas" panose="020B0609020204030204" pitchFamily="49" charset="0"/>
                          <a:ea typeface="+mn-ea"/>
                          <a:cs typeface="Arial" panose="020B0604020202020204" pitchFamily="34" charset="0"/>
                        </a:rPr>
                        <a:t>()</a:t>
                      </a:r>
                      <a:r>
                        <a:rPr lang="en-IN" sz="2000" kern="1200" dirty="0" smtClean="0">
                          <a:solidFill>
                            <a:srgbClr val="0070C0"/>
                          </a:solidFill>
                          <a:latin typeface="Consolas" panose="020B0609020204030204" pitchFamily="49" charset="0"/>
                          <a:ea typeface="+mn-ea"/>
                          <a:cs typeface="Arial" panose="020B0604020202020204" pitchFamily="34" charset="0"/>
                        </a:rPr>
                        <a:t> </a:t>
                      </a:r>
                    </a:p>
                    <a:p>
                      <a:pPr marL="342900" indent="-342900" algn="l">
                        <a:buFont typeface="Arial" panose="020B0604020202020204" pitchFamily="34" charset="0"/>
                        <a:buChar char="•"/>
                      </a:pPr>
                      <a:r>
                        <a:rPr lang="en-IN" sz="2000" kern="1200" dirty="0" smtClean="0">
                          <a:solidFill>
                            <a:srgbClr val="FF7F27"/>
                          </a:solidFill>
                          <a:latin typeface="Consolas" panose="020B0609020204030204" pitchFamily="49" charset="0"/>
                          <a:ea typeface="+mn-ea"/>
                          <a:cs typeface="Arial" panose="020B0604020202020204" pitchFamily="34" charset="0"/>
                        </a:rPr>
                        <a:t>arr</a:t>
                      </a:r>
                      <a:r>
                        <a:rPr lang="en-IN" sz="2000" kern="1200" dirty="0" smtClean="0">
                          <a:solidFill>
                            <a:srgbClr val="0070C0"/>
                          </a:solidFill>
                          <a:latin typeface="Consolas" panose="020B0609020204030204" pitchFamily="49" charset="0"/>
                          <a:ea typeface="+mn-ea"/>
                          <a:cs typeface="Arial" panose="020B0604020202020204" pitchFamily="34" charset="0"/>
                        </a:rPr>
                        <a:t>.</a:t>
                      </a:r>
                      <a:r>
                        <a:rPr lang="en-IN" sz="2000" kern="1200" dirty="0" smtClean="0">
                          <a:solidFill>
                            <a:srgbClr val="FFC90E"/>
                          </a:solidFill>
                          <a:latin typeface="Consolas" panose="020B0609020204030204" pitchFamily="49" charset="0"/>
                          <a:ea typeface="+mn-ea"/>
                          <a:cs typeface="Arial" panose="020B0604020202020204" pitchFamily="34" charset="0"/>
                        </a:rPr>
                        <a:t>slice</a:t>
                      </a:r>
                      <a:r>
                        <a:rPr lang="en-IN" sz="2000" kern="1200" dirty="0" smtClean="0">
                          <a:solidFill>
                            <a:schemeClr val="bg1">
                              <a:lumMod val="85000"/>
                            </a:schemeClr>
                          </a:solidFill>
                          <a:latin typeface="Consolas" panose="020B0609020204030204" pitchFamily="49" charset="0"/>
                          <a:ea typeface="+mn-ea"/>
                          <a:cs typeface="Arial" panose="020B0604020202020204" pitchFamily="34" charset="0"/>
                        </a:rPr>
                        <a:t>(</a:t>
                      </a:r>
                      <a:r>
                        <a:rPr lang="en-IN" sz="2000" kern="1200" dirty="0" smtClean="0">
                          <a:solidFill>
                            <a:schemeClr val="bg2">
                              <a:lumMod val="75000"/>
                            </a:schemeClr>
                          </a:solidFill>
                          <a:latin typeface="Consolas" panose="020B0609020204030204" pitchFamily="49" charset="0"/>
                          <a:ea typeface="+mn-ea"/>
                          <a:cs typeface="Arial" panose="020B0604020202020204" pitchFamily="34" charset="0"/>
                        </a:rPr>
                        <a:t>begin</a:t>
                      </a:r>
                      <a:r>
                        <a:rPr lang="en-IN" sz="2000" kern="1200" dirty="0" smtClean="0">
                          <a:solidFill>
                            <a:schemeClr val="bg1">
                              <a:lumMod val="85000"/>
                            </a:schemeClr>
                          </a:solidFill>
                          <a:latin typeface="Consolas" panose="020B0609020204030204" pitchFamily="49" charset="0"/>
                          <a:ea typeface="+mn-ea"/>
                          <a:cs typeface="Arial" panose="020B0604020202020204" pitchFamily="34" charset="0"/>
                        </a:rPr>
                        <a:t>)</a:t>
                      </a:r>
                    </a:p>
                    <a:p>
                      <a:pPr marL="342900" indent="-342900" algn="l">
                        <a:buFont typeface="Arial" panose="020B0604020202020204" pitchFamily="34" charset="0"/>
                        <a:buChar char="•"/>
                      </a:pPr>
                      <a:r>
                        <a:rPr lang="en-IN" sz="2000" kern="1200" dirty="0" smtClean="0">
                          <a:solidFill>
                            <a:srgbClr val="FF7F27"/>
                          </a:solidFill>
                          <a:latin typeface="Consolas" panose="020B0609020204030204" pitchFamily="49" charset="0"/>
                          <a:ea typeface="+mn-ea"/>
                          <a:cs typeface="Arial" panose="020B0604020202020204" pitchFamily="34" charset="0"/>
                        </a:rPr>
                        <a:t>arr</a:t>
                      </a:r>
                      <a:r>
                        <a:rPr lang="en-IN" sz="2000" kern="1200" dirty="0" smtClean="0">
                          <a:solidFill>
                            <a:srgbClr val="0070C0"/>
                          </a:solidFill>
                          <a:latin typeface="Consolas" panose="020B0609020204030204" pitchFamily="49" charset="0"/>
                          <a:ea typeface="+mn-ea"/>
                          <a:cs typeface="Arial" panose="020B0604020202020204" pitchFamily="34" charset="0"/>
                        </a:rPr>
                        <a:t>.</a:t>
                      </a:r>
                      <a:r>
                        <a:rPr lang="en-IN" sz="2000" kern="1200" dirty="0" smtClean="0">
                          <a:solidFill>
                            <a:srgbClr val="FFC90E"/>
                          </a:solidFill>
                          <a:latin typeface="Consolas" panose="020B0609020204030204" pitchFamily="49" charset="0"/>
                          <a:ea typeface="+mn-ea"/>
                          <a:cs typeface="Arial" panose="020B0604020202020204" pitchFamily="34" charset="0"/>
                        </a:rPr>
                        <a:t>slice</a:t>
                      </a:r>
                      <a:r>
                        <a:rPr lang="en-IN" sz="2000" kern="1200" dirty="0" smtClean="0">
                          <a:solidFill>
                            <a:schemeClr val="bg1">
                              <a:lumMod val="85000"/>
                            </a:schemeClr>
                          </a:solidFill>
                          <a:latin typeface="Consolas" panose="020B0609020204030204" pitchFamily="49" charset="0"/>
                          <a:ea typeface="+mn-ea"/>
                          <a:cs typeface="Arial" panose="020B0604020202020204" pitchFamily="34" charset="0"/>
                        </a:rPr>
                        <a:t>(</a:t>
                      </a:r>
                      <a:r>
                        <a:rPr lang="en-IN" sz="2000" kern="1200" dirty="0" smtClean="0">
                          <a:solidFill>
                            <a:schemeClr val="bg2">
                              <a:lumMod val="75000"/>
                            </a:schemeClr>
                          </a:solidFill>
                          <a:latin typeface="Consolas" panose="020B0609020204030204" pitchFamily="49" charset="0"/>
                          <a:ea typeface="+mn-ea"/>
                          <a:cs typeface="Arial" panose="020B0604020202020204" pitchFamily="34" charset="0"/>
                        </a:rPr>
                        <a:t>begin</a:t>
                      </a:r>
                      <a:r>
                        <a:rPr kumimoji="0" lang="en-IN" sz="2000" kern="1200" dirty="0" smtClean="0">
                          <a:solidFill>
                            <a:schemeClr val="bg2">
                              <a:lumMod val="75000"/>
                            </a:schemeClr>
                          </a:solidFill>
                          <a:latin typeface="Consolas" panose="020B0609020204030204" pitchFamily="49" charset="0"/>
                          <a:ea typeface="+mn-ea"/>
                          <a:cs typeface="Arial" panose="020B0604020202020204" pitchFamily="34" charset="0"/>
                        </a:rPr>
                        <a:t>,</a:t>
                      </a:r>
                      <a:r>
                        <a:rPr lang="en-IN" sz="2000" kern="1200" dirty="0" smtClean="0">
                          <a:solidFill>
                            <a:srgbClr val="0070C0"/>
                          </a:solidFill>
                          <a:latin typeface="Consolas" panose="020B0609020204030204" pitchFamily="49" charset="0"/>
                          <a:ea typeface="+mn-ea"/>
                          <a:cs typeface="Arial" panose="020B0604020202020204" pitchFamily="34" charset="0"/>
                        </a:rPr>
                        <a:t> </a:t>
                      </a:r>
                      <a:r>
                        <a:rPr lang="en-IN" sz="2000" kern="1200" dirty="0" smtClean="0">
                          <a:solidFill>
                            <a:schemeClr val="bg2">
                              <a:lumMod val="75000"/>
                            </a:schemeClr>
                          </a:solidFill>
                          <a:latin typeface="Consolas" panose="020B0609020204030204" pitchFamily="49" charset="0"/>
                          <a:ea typeface="+mn-ea"/>
                          <a:cs typeface="Arial" panose="020B0604020202020204" pitchFamily="34" charset="0"/>
                        </a:rPr>
                        <a:t>end</a:t>
                      </a:r>
                      <a:r>
                        <a:rPr lang="en-IN" sz="2000" kern="1200" dirty="0" smtClean="0">
                          <a:solidFill>
                            <a:schemeClr val="bg1">
                              <a:lumMod val="85000"/>
                            </a:schemeClr>
                          </a:solidFill>
                          <a:latin typeface="Consolas" panose="020B0609020204030204" pitchFamily="49" charset="0"/>
                          <a:ea typeface="+mn-ea"/>
                          <a:cs typeface="Arial" panose="020B0604020202020204" pitchFamily="34" charset="0"/>
                        </a:rPr>
                        <a:t>)</a:t>
                      </a: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This method slices out a piece of an array into a new array. </a:t>
                      </a:r>
                    </a:p>
                  </a:txBody>
                  <a:tcPr marL="76200" marR="76200" marT="57150" marB="57150" anchor="ctr"/>
                </a:tc>
              </a:tr>
            </a:tbl>
          </a:graphicData>
        </a:graphic>
      </p:graphicFrame>
      <p:sp>
        <p:nvSpPr>
          <p:cNvPr id="3" name="Rectangle 2"/>
          <p:cNvSpPr/>
          <p:nvPr/>
        </p:nvSpPr>
        <p:spPr>
          <a:xfrm>
            <a:off x="4189800" y="83403"/>
            <a:ext cx="4878000" cy="830997"/>
          </a:xfrm>
          <a:prstGeom prst="rect">
            <a:avLst/>
          </a:prstGeom>
        </p:spPr>
        <p:txBody>
          <a:bodyPr wrap="square">
            <a:spAutoFit/>
          </a:bodyPr>
          <a:lstStyle/>
          <a:p>
            <a:r>
              <a:rPr lang="en-IN" i="1" dirty="0">
                <a:solidFill>
                  <a:srgbClr val="FF0000"/>
                </a:solidFill>
                <a:latin typeface="Calibri" panose="020F0502020204030204" pitchFamily="34" charset="0"/>
                <a:cs typeface="Calibri" panose="020F0502020204030204" pitchFamily="34" charset="0"/>
              </a:rPr>
              <a:t>It does not remove any elements from the source array.</a:t>
            </a:r>
          </a:p>
        </p:txBody>
      </p:sp>
      <p:sp>
        <p:nvSpPr>
          <p:cNvPr id="4" name="Rectangle 3"/>
          <p:cNvSpPr/>
          <p:nvPr/>
        </p:nvSpPr>
        <p:spPr>
          <a:xfrm>
            <a:off x="152400" y="2971800"/>
            <a:ext cx="8763000" cy="3600986"/>
          </a:xfrm>
          <a:prstGeom prst="rect">
            <a:avLst/>
          </a:prstGeom>
        </p:spPr>
        <p:txBody>
          <a:bodyPr wrap="square">
            <a:spAutoFit/>
          </a:bodyPr>
          <a:lstStyle/>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type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'application/javascript'</a:t>
            </a:r>
            <a:r>
              <a:rPr lang="en-IN" sz="2000" dirty="0">
                <a:solidFill>
                  <a:srgbClr val="808080"/>
                </a:solidFill>
                <a:latin typeface="Consolas" panose="020B0609020204030204" pitchFamily="49" charset="0"/>
              </a:rPr>
              <a:t>&gt;</a:t>
            </a:r>
            <a:endParaRPr lang="en-IN" sz="2000" dirty="0">
              <a:solidFill>
                <a:srgbClr val="D4D4D4"/>
              </a:solidFill>
              <a:latin typeface="Consolas" panose="020B0609020204030204" pitchFamily="49" charset="0"/>
            </a:endParaRP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colors</a:t>
            </a:r>
            <a:r>
              <a:rPr lang="en-IN" sz="2000" dirty="0">
                <a:solidFill>
                  <a:srgbClr val="D4D4D4"/>
                </a:solidFill>
                <a:latin typeface="Consolas" panose="020B0609020204030204" pitchFamily="49" charset="0"/>
              </a:rPr>
              <a:t> = [</a:t>
            </a:r>
            <a:r>
              <a:rPr lang="en-IN" sz="2000" dirty="0">
                <a:solidFill>
                  <a:srgbClr val="CE9178"/>
                </a:solidFill>
                <a:latin typeface="Consolas" panose="020B0609020204030204" pitchFamily="49" charset="0"/>
              </a:rPr>
              <a:t>'Red'</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'Blue'</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'Green'</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'Yellow'</a:t>
            </a:r>
            <a:r>
              <a:rPr lang="en-IN" sz="2000" dirty="0">
                <a:solidFill>
                  <a:srgbClr val="D4D4D4"/>
                </a:solidFill>
                <a:latin typeface="Consolas" panose="020B0609020204030204" pitchFamily="49" charset="0"/>
              </a:rPr>
              <a:t>];</a:t>
            </a: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a1</a:t>
            </a:r>
            <a:r>
              <a:rPr lang="en-IN" sz="2000" dirty="0">
                <a:solidFill>
                  <a:srgbClr val="D4D4D4"/>
                </a:solidFill>
                <a:latin typeface="Consolas" panose="020B0609020204030204" pitchFamily="49" charset="0"/>
              </a:rPr>
              <a:t> = </a:t>
            </a:r>
            <a:r>
              <a:rPr lang="en-IN" sz="2000" dirty="0">
                <a:solidFill>
                  <a:srgbClr val="9CDCFE"/>
                </a:solidFill>
                <a:latin typeface="Consolas" panose="020B0609020204030204" pitchFamily="49" charset="0"/>
              </a:rPr>
              <a:t>colors</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slice</a:t>
            </a:r>
            <a:r>
              <a:rPr lang="en-IN" sz="2000" dirty="0">
                <a:solidFill>
                  <a:srgbClr val="D4D4D4"/>
                </a:solidFill>
                <a:latin typeface="Consolas" panose="020B0609020204030204" pitchFamily="49" charset="0"/>
              </a:rPr>
              <a:t>();</a:t>
            </a: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a2</a:t>
            </a:r>
            <a:r>
              <a:rPr lang="en-IN" sz="2000" dirty="0">
                <a:solidFill>
                  <a:srgbClr val="D4D4D4"/>
                </a:solidFill>
                <a:latin typeface="Consolas" panose="020B0609020204030204" pitchFamily="49" charset="0"/>
              </a:rPr>
              <a:t> = </a:t>
            </a:r>
            <a:r>
              <a:rPr lang="en-IN" sz="2000" dirty="0">
                <a:solidFill>
                  <a:srgbClr val="9CDCFE"/>
                </a:solidFill>
                <a:latin typeface="Consolas" panose="020B0609020204030204" pitchFamily="49" charset="0"/>
              </a:rPr>
              <a:t>colors</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slice</a:t>
            </a:r>
            <a:r>
              <a:rPr lang="en-IN" sz="2000" dirty="0">
                <a:solidFill>
                  <a:srgbClr val="D4D4D4"/>
                </a:solidFill>
                <a:latin typeface="Consolas" panose="020B0609020204030204" pitchFamily="49" charset="0"/>
              </a:rPr>
              <a:t>(</a:t>
            </a:r>
            <a:r>
              <a:rPr lang="en-IN" sz="2000" dirty="0">
                <a:solidFill>
                  <a:srgbClr val="B5CEA8"/>
                </a:solidFill>
                <a:latin typeface="Consolas" panose="020B0609020204030204" pitchFamily="49" charset="0"/>
              </a:rPr>
              <a:t>1</a:t>
            </a:r>
            <a:r>
              <a:rPr lang="en-IN" sz="2000" dirty="0">
                <a:solidFill>
                  <a:srgbClr val="D4D4D4"/>
                </a:solidFill>
                <a:latin typeface="Consolas" panose="020B0609020204030204" pitchFamily="49" charset="0"/>
              </a:rPr>
              <a:t>);</a:t>
            </a: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a3</a:t>
            </a:r>
            <a:r>
              <a:rPr lang="en-IN" sz="2000" dirty="0">
                <a:solidFill>
                  <a:srgbClr val="D4D4D4"/>
                </a:solidFill>
                <a:latin typeface="Consolas" panose="020B0609020204030204" pitchFamily="49" charset="0"/>
              </a:rPr>
              <a:t> = </a:t>
            </a:r>
            <a:r>
              <a:rPr lang="en-IN" sz="2000" dirty="0">
                <a:solidFill>
                  <a:srgbClr val="9CDCFE"/>
                </a:solidFill>
                <a:latin typeface="Consolas" panose="020B0609020204030204" pitchFamily="49" charset="0"/>
              </a:rPr>
              <a:t>colors</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slice</a:t>
            </a:r>
            <a:r>
              <a:rPr lang="en-IN" sz="2000" dirty="0">
                <a:solidFill>
                  <a:srgbClr val="D4D4D4"/>
                </a:solidFill>
                <a:latin typeface="Consolas" panose="020B0609020204030204" pitchFamily="49" charset="0"/>
              </a:rPr>
              <a:t>(</a:t>
            </a:r>
            <a:r>
              <a:rPr lang="en-IN" sz="2000" dirty="0">
                <a:solidFill>
                  <a:srgbClr val="B5CEA8"/>
                </a:solidFill>
                <a:latin typeface="Consolas" panose="020B0609020204030204" pitchFamily="49" charset="0"/>
              </a:rPr>
              <a:t>1</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3</a:t>
            </a:r>
            <a:r>
              <a:rPr lang="en-IN" sz="2000" dirty="0">
                <a:solidFill>
                  <a:srgbClr val="D4D4D4"/>
                </a:solidFill>
                <a:latin typeface="Consolas" panose="020B0609020204030204" pitchFamily="49" charset="0"/>
              </a:rPr>
              <a:t>);</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table</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colors</a:t>
            </a:r>
            <a:r>
              <a:rPr lang="en-IN" sz="2000" dirty="0">
                <a:solidFill>
                  <a:srgbClr val="D4D4D4"/>
                </a:solidFill>
                <a:latin typeface="Consolas" panose="020B0609020204030204" pitchFamily="49" charset="0"/>
              </a:rPr>
              <a:t>]);</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table</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a1</a:t>
            </a:r>
            <a:r>
              <a:rPr lang="en-IN" sz="2000" dirty="0">
                <a:solidFill>
                  <a:srgbClr val="D4D4D4"/>
                </a:solidFill>
                <a:latin typeface="Consolas" panose="020B0609020204030204" pitchFamily="49" charset="0"/>
              </a:rPr>
              <a:t>]);</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table</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a2</a:t>
            </a:r>
            <a:r>
              <a:rPr lang="en-IN" sz="2000" dirty="0">
                <a:solidFill>
                  <a:srgbClr val="D4D4D4"/>
                </a:solidFill>
                <a:latin typeface="Consolas" panose="020B0609020204030204" pitchFamily="49" charset="0"/>
              </a:rPr>
              <a:t>]);</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table</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a3</a:t>
            </a:r>
            <a:r>
              <a:rPr lang="en-IN" sz="2000" dirty="0">
                <a:solidFill>
                  <a:srgbClr val="D4D4D4"/>
                </a:solidFill>
                <a:latin typeface="Consolas" panose="020B0609020204030204" pitchFamily="49" charset="0"/>
              </a:rPr>
              <a:t>]);</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table</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colors</a:t>
            </a:r>
            <a:r>
              <a:rPr lang="en-IN" sz="2000" dirty="0">
                <a:solidFill>
                  <a:srgbClr val="D4D4D4"/>
                </a:solidFill>
                <a:latin typeface="Consolas" panose="020B0609020204030204" pitchFamily="49" charset="0"/>
              </a:rPr>
              <a:t>]);</a:t>
            </a:r>
          </a:p>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808080"/>
                </a:solidFill>
                <a:latin typeface="Consolas" panose="020B0609020204030204" pitchFamily="49" charset="0"/>
              </a:rPr>
              <a:t>&gt;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042998195"/>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ext uri="{D42A27DB-BD31-4B8C-83A1-F6EECF244321}">
                <p14:modId xmlns:p14="http://schemas.microsoft.com/office/powerpoint/2010/main" val="3647685111"/>
              </p:ext>
            </p:extLst>
          </p:nvPr>
        </p:nvGraphicFramePr>
        <p:xfrm>
          <a:off x="76200" y="1066800"/>
          <a:ext cx="9000000" cy="103378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concat()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concat() method is used to merge two or more arrays. This method does not change the existing arrays, but instead returns a new array.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450068"/>
            <a:ext cx="8839200" cy="707886"/>
          </a:xfrm>
          <a:prstGeom prst="rect">
            <a:avLst/>
          </a:prstGeom>
          <a:noFill/>
        </p:spPr>
        <p:txBody>
          <a:bodyPr wrap="square">
            <a:spAutoFit/>
          </a:bodyPr>
          <a:lstStyle/>
          <a:p>
            <a:r>
              <a:rPr lang="en-IN" sz="2000" dirty="0">
                <a:solidFill>
                  <a:srgbClr val="0070C0"/>
                </a:solidFill>
                <a:latin typeface="Consolas" panose="020B0609020204030204" pitchFamily="49" charset="0"/>
                <a:cs typeface="Arial" panose="020B0604020202020204" pitchFamily="34" charset="0"/>
              </a:rPr>
              <a:t>var new_array = old_array.concat(value1[, value2[, ...[, valueN]]])</a:t>
            </a:r>
          </a:p>
        </p:txBody>
      </p:sp>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3"/>
          <p:cNvSpPr/>
          <p:nvPr/>
        </p:nvSpPr>
        <p:spPr>
          <a:xfrm>
            <a:off x="152400" y="3276600"/>
            <a:ext cx="8839200" cy="1477328"/>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colors1 = [</a:t>
            </a:r>
            <a:r>
              <a:rPr lang="en-IN" sz="1800" dirty="0">
                <a:solidFill>
                  <a:srgbClr val="A31515"/>
                </a:solidFill>
                <a:latin typeface="Consolas" panose="020B0609020204030204" pitchFamily="49" charset="0"/>
              </a:rPr>
              <a:t>'Red'</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'Blue'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'Green'</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'Yellow'</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colors2 = [</a:t>
            </a:r>
            <a:r>
              <a:rPr lang="en-IN" sz="1800" dirty="0">
                <a:solidFill>
                  <a:srgbClr val="A31515"/>
                </a:solidFill>
                <a:latin typeface="Consolas" panose="020B0609020204030204" pitchFamily="49" charset="0"/>
              </a:rPr>
              <a:t>'Pink'</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'Cyan'</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console.table([colors1.concat(colors2)]);</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3610699825"/>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nvPr>
        </p:nvGraphicFramePr>
        <p:xfrm>
          <a:off x="76200" y="1066800"/>
          <a:ext cx="9000000" cy="103378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concat()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concat() method is used to merge two or more arrays. This method does not change the existing arrays, but instead returns a new array.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450068"/>
            <a:ext cx="8839200" cy="707886"/>
          </a:xfrm>
          <a:prstGeom prst="rect">
            <a:avLst/>
          </a:prstGeom>
          <a:noFill/>
        </p:spPr>
        <p:txBody>
          <a:bodyPr wrap="square">
            <a:spAutoFit/>
          </a:bodyPr>
          <a:lstStyle/>
          <a:p>
            <a:r>
              <a:rPr lang="en-IN" sz="2000" dirty="0">
                <a:solidFill>
                  <a:srgbClr val="0070C0"/>
                </a:solidFill>
                <a:latin typeface="Consolas" panose="020B0609020204030204" pitchFamily="49" charset="0"/>
                <a:cs typeface="Arial" panose="020B0604020202020204" pitchFamily="34" charset="0"/>
              </a:rPr>
              <a:t>var new_array = old_array.concat(value1[, value2[, ...[, valueN]]])</a:t>
            </a:r>
          </a:p>
        </p:txBody>
      </p:sp>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7" name="Rectangle 6"/>
          <p:cNvSpPr/>
          <p:nvPr/>
        </p:nvSpPr>
        <p:spPr>
          <a:xfrm>
            <a:off x="152400" y="3124200"/>
            <a:ext cx="8839200" cy="2031325"/>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colors1 = [</a:t>
            </a:r>
            <a:r>
              <a:rPr lang="en-IN" sz="1800" dirty="0">
                <a:solidFill>
                  <a:srgbClr val="A31515"/>
                </a:solidFill>
                <a:latin typeface="Consolas" panose="020B0609020204030204" pitchFamily="49" charset="0"/>
              </a:rPr>
              <a:t>'Red'</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'Blue'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'Green'</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'Yellow'</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colors2 = [</a:t>
            </a:r>
            <a:r>
              <a:rPr lang="en-IN" sz="1800" dirty="0">
                <a:solidFill>
                  <a:srgbClr val="A31515"/>
                </a:solidFill>
                <a:latin typeface="Consolas" panose="020B0609020204030204" pitchFamily="49" charset="0"/>
              </a:rPr>
              <a:t>'Pink'</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'Cyan'</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console.table([colors1.concat(colors2)]);</a:t>
            </a:r>
          </a:p>
          <a:p>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console.table([colors1.concat(</a:t>
            </a:r>
            <a:r>
              <a:rPr lang="en-IN" sz="1800" dirty="0">
                <a:solidFill>
                  <a:srgbClr val="A31515"/>
                </a:solidFill>
                <a:latin typeface="Consolas" panose="020B0609020204030204" pitchFamily="49" charset="0"/>
              </a:rPr>
              <a:t>"Lemon Yellow</a:t>
            </a:r>
            <a:r>
              <a:rPr lang="en-IN" sz="1800" dirty="0" smtClean="0">
                <a:solidFill>
                  <a:srgbClr val="A31515"/>
                </a:solidFill>
                <a:latin typeface="Consolas" panose="020B0609020204030204" pitchFamily="49" charset="0"/>
              </a:rPr>
              <a:t>"</a:t>
            </a:r>
            <a:r>
              <a:rPr lang="en-IN" sz="1800" dirty="0" smtClean="0">
                <a:solidFill>
                  <a:srgbClr val="000000"/>
                </a:solidFill>
                <a:latin typeface="Consolas" panose="020B0609020204030204" pitchFamily="49" charset="0"/>
              </a:rPr>
              <a:t>, </a:t>
            </a:r>
            <a:r>
              <a:rPr lang="en-IN" sz="1800" dirty="0" smtClean="0">
                <a:solidFill>
                  <a:srgbClr val="A31515"/>
                </a:solidFill>
                <a:latin typeface="Consolas" panose="020B0609020204030204" pitchFamily="49" charset="0"/>
              </a:rPr>
              <a:t>"</a:t>
            </a:r>
            <a:r>
              <a:rPr lang="en-IN" sz="1800" dirty="0">
                <a:solidFill>
                  <a:srgbClr val="A31515"/>
                </a:solidFill>
                <a:latin typeface="Consolas" panose="020B0609020204030204" pitchFamily="49" charset="0"/>
              </a:rPr>
              <a:t>Silver"</a:t>
            </a:r>
            <a:r>
              <a:rPr lang="en-IN" sz="1800" dirty="0">
                <a:solidFill>
                  <a:srgbClr val="000000"/>
                </a:solidFill>
                <a:latin typeface="Consolas" panose="020B0609020204030204" pitchFamily="49" charset="0"/>
              </a:rPr>
              <a:t>)])</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3504280984"/>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ext uri="{D42A27DB-BD31-4B8C-83A1-F6EECF244321}">
                <p14:modId xmlns:p14="http://schemas.microsoft.com/office/powerpoint/2010/main" val="4236750592"/>
              </p:ext>
            </p:extLst>
          </p:nvPr>
        </p:nvGraphicFramePr>
        <p:xfrm>
          <a:off x="76200" y="1066800"/>
          <a:ext cx="9000000" cy="103378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FF7F27"/>
                          </a:solidFill>
                          <a:latin typeface="Consolas" panose="020B0609020204030204" pitchFamily="49" charset="0"/>
                          <a:ea typeface="+mn-ea"/>
                          <a:cs typeface="Arial" panose="020B0604020202020204" pitchFamily="34" charset="0"/>
                        </a:rPr>
                        <a:t>find</a:t>
                      </a:r>
                      <a:r>
                        <a:rPr lang="en-IN" sz="1800" kern="1200" dirty="0" smtClean="0">
                          <a:solidFill>
                            <a:schemeClr val="bg1">
                              <a:lumMod val="85000"/>
                            </a:schemeClr>
                          </a:solidFill>
                          <a:latin typeface="Consolas" panose="020B0609020204030204" pitchFamily="49" charset="0"/>
                          <a:ea typeface="+mn-ea"/>
                          <a:cs typeface="Arial" panose="020B0604020202020204" pitchFamily="34" charset="0"/>
                        </a:rPr>
                        <a: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find() method returns the value of the first element in the array that satisfies the provided testing function. Otherwise undefined is returned.</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52400" y="2450068"/>
            <a:ext cx="8839200" cy="400110"/>
          </a:xfrm>
          <a:prstGeom prst="rect">
            <a:avLst/>
          </a:prstGeom>
          <a:noFill/>
        </p:spPr>
        <p:txBody>
          <a:bodyPr wrap="square">
            <a:spAutoFit/>
          </a:bodyPr>
          <a:lstStyle/>
          <a:p>
            <a:r>
              <a:rPr lang="en-IN" sz="2000" dirty="0" smtClean="0">
                <a:solidFill>
                  <a:srgbClr val="FF7F27"/>
                </a:solidFill>
                <a:latin typeface="Consolas" panose="020B0609020204030204" pitchFamily="49" charset="0"/>
                <a:cs typeface="Arial" panose="020B0604020202020204" pitchFamily="34" charset="0"/>
              </a:rPr>
              <a:t>arr</a:t>
            </a:r>
            <a:r>
              <a:rPr lang="en-IN" sz="2000" dirty="0" smtClean="0">
                <a:solidFill>
                  <a:srgbClr val="0070C0"/>
                </a:solidFill>
                <a:latin typeface="Consolas" panose="020B0609020204030204" pitchFamily="49" charset="0"/>
                <a:cs typeface="Arial" panose="020B0604020202020204" pitchFamily="34" charset="0"/>
              </a:rPr>
              <a:t>.</a:t>
            </a:r>
            <a:r>
              <a:rPr lang="en-IN" sz="2000" dirty="0" smtClean="0">
                <a:solidFill>
                  <a:srgbClr val="FFC90E"/>
                </a:solidFill>
                <a:latin typeface="Consolas" panose="020B0609020204030204" pitchFamily="49" charset="0"/>
                <a:cs typeface="Arial" panose="020B0604020202020204" pitchFamily="34" charset="0"/>
              </a:rPr>
              <a:t>find</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a:solidFill>
                  <a:srgbClr val="DD4A68"/>
                </a:solidFill>
                <a:latin typeface="Consolas" panose="020B0609020204030204" pitchFamily="49" charset="0"/>
              </a:rPr>
              <a:t>callback</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thisArg</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3" name="Rectangle 2"/>
          <p:cNvSpPr/>
          <p:nvPr/>
        </p:nvSpPr>
        <p:spPr>
          <a:xfrm>
            <a:off x="152400" y="2908432"/>
            <a:ext cx="8839200" cy="3477875"/>
          </a:xfrm>
          <a:prstGeom prst="rect">
            <a:avLst/>
          </a:prstGeom>
        </p:spPr>
        <p:txBody>
          <a:bodyPr wrap="square">
            <a:spAutoFit/>
          </a:bodyPr>
          <a:lstStyle/>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type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'application/javascript'</a:t>
            </a:r>
            <a:r>
              <a:rPr lang="en-IN" sz="2000" dirty="0">
                <a:solidFill>
                  <a:srgbClr val="808080"/>
                </a:solidFill>
                <a:latin typeface="Consolas" panose="020B0609020204030204" pitchFamily="49" charset="0"/>
              </a:rPr>
              <a:t>&gt;</a:t>
            </a:r>
            <a:endParaRPr lang="en-IN" sz="2000" dirty="0">
              <a:solidFill>
                <a:srgbClr val="D4D4D4"/>
              </a:solidFill>
              <a:latin typeface="Consolas" panose="020B0609020204030204" pitchFamily="49" charset="0"/>
            </a:endParaRP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fruits</a:t>
            </a:r>
            <a:r>
              <a:rPr lang="en-IN" sz="2000" dirty="0">
                <a:solidFill>
                  <a:srgbClr val="D4D4D4"/>
                </a:solidFill>
                <a:latin typeface="Consolas" panose="020B0609020204030204" pitchFamily="49" charset="0"/>
              </a:rPr>
              <a:t> = [</a:t>
            </a:r>
            <a:r>
              <a:rPr lang="en-IN" sz="2000" dirty="0">
                <a:solidFill>
                  <a:srgbClr val="CE9178"/>
                </a:solidFill>
                <a:latin typeface="Consolas" panose="020B0609020204030204" pitchFamily="49" charset="0"/>
              </a:rPr>
              <a:t>'Orange'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'Grapes'</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'Apple'</a:t>
            </a:r>
            <a:r>
              <a:rPr lang="en-IN" sz="2000" dirty="0">
                <a:solidFill>
                  <a:srgbClr val="D4D4D4"/>
                </a:solidFill>
                <a:latin typeface="Consolas" panose="020B0609020204030204" pitchFamily="49" charset="0"/>
              </a:rPr>
              <a:t>,</a:t>
            </a:r>
            <a:r>
              <a:rPr lang="en-IN" sz="2000" dirty="0" smtClean="0">
                <a:solidFill>
                  <a:srgbClr val="CE9178"/>
                </a:solidFill>
                <a:latin typeface="Consolas" panose="020B0609020204030204" pitchFamily="49" charset="0"/>
              </a:rPr>
              <a:t>'Grapes</a:t>
            </a:r>
            <a:r>
              <a:rPr lang="en-IN" sz="2000" dirty="0">
                <a:solidFill>
                  <a:srgbClr val="CE9178"/>
                </a:solidFill>
                <a:latin typeface="Consolas" panose="020B0609020204030204" pitchFamily="49" charset="0"/>
              </a:rPr>
              <a:t>'</a:t>
            </a:r>
            <a:r>
              <a:rPr lang="en-IN" sz="2000" dirty="0" smtClean="0">
                <a:solidFill>
                  <a:srgbClr val="CE9178"/>
                </a:solidFill>
                <a:latin typeface="Consolas" panose="020B0609020204030204" pitchFamily="49" charset="0"/>
              </a:rPr>
              <a:t>,'Mango</a:t>
            </a:r>
            <a:r>
              <a:rPr lang="en-IN" sz="2000" dirty="0">
                <a:solidFill>
                  <a:srgbClr val="CE9178"/>
                </a:solidFill>
                <a:latin typeface="Consolas" panose="020B0609020204030204" pitchFamily="49" charset="0"/>
              </a:rPr>
              <a:t>'</a:t>
            </a:r>
            <a:r>
              <a:rPr lang="en-IN" sz="2000" dirty="0">
                <a:solidFill>
                  <a:srgbClr val="D4D4D4"/>
                </a:solidFill>
                <a:latin typeface="Consolas" panose="020B0609020204030204" pitchFamily="49" charset="0"/>
              </a:rPr>
              <a:t>];</a:t>
            </a: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x</a:t>
            </a:r>
            <a:r>
              <a:rPr lang="en-IN" sz="2000" dirty="0">
                <a:solidFill>
                  <a:srgbClr val="D4D4D4"/>
                </a:solidFill>
                <a:latin typeface="Consolas" panose="020B0609020204030204" pitchFamily="49" charset="0"/>
              </a:rPr>
              <a:t> = </a:t>
            </a:r>
            <a:r>
              <a:rPr lang="en-IN" sz="2000" dirty="0">
                <a:solidFill>
                  <a:srgbClr val="9CDCFE"/>
                </a:solidFill>
                <a:latin typeface="Consolas" panose="020B0609020204030204" pitchFamily="49" charset="0"/>
              </a:rPr>
              <a:t>fruits</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find</a:t>
            </a:r>
            <a:r>
              <a:rPr lang="en-IN" sz="2000" dirty="0">
                <a:solidFill>
                  <a:srgbClr val="D4D4D4"/>
                </a:solidFill>
                <a:latin typeface="Consolas" panose="020B0609020204030204" pitchFamily="49" charset="0"/>
              </a:rPr>
              <a:t>(</a:t>
            </a:r>
            <a:r>
              <a:rPr lang="en-IN" sz="2000" dirty="0">
                <a:solidFill>
                  <a:srgbClr val="569CD6"/>
                </a:solidFill>
                <a:latin typeface="Consolas" panose="020B0609020204030204" pitchFamily="49" charset="0"/>
              </a:rPr>
              <a:t>function</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value</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index</a:t>
            </a:r>
            <a:r>
              <a:rPr lang="en-IN" sz="2000" dirty="0" smtClean="0">
                <a:solidFill>
                  <a:srgbClr val="D4D4D4"/>
                </a:solidFill>
                <a:latin typeface="Consolas" panose="020B0609020204030204" pitchFamily="49" charset="0"/>
              </a:rPr>
              <a:t>) {   </a:t>
            </a:r>
            <a:endParaRPr lang="en-IN" sz="2000" dirty="0">
              <a:solidFill>
                <a:srgbClr val="D4D4D4"/>
              </a:solidFill>
              <a:latin typeface="Consolas" panose="020B0609020204030204" pitchFamily="49" charset="0"/>
            </a:endParaRPr>
          </a:p>
          <a:p>
            <a:r>
              <a:rPr lang="en-IN" sz="2000" dirty="0" smtClean="0">
                <a:solidFill>
                  <a:srgbClr val="C586C0"/>
                </a:solidFill>
                <a:latin typeface="Consolas" panose="020B0609020204030204" pitchFamily="49" charset="0"/>
              </a:rPr>
              <a:t>      return</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value</a:t>
            </a:r>
            <a:r>
              <a:rPr lang="en-IN" sz="2000" dirty="0">
                <a:solidFill>
                  <a:srgbClr val="D4D4D4"/>
                </a:solidFill>
                <a:latin typeface="Consolas" panose="020B0609020204030204" pitchFamily="49" charset="0"/>
              </a:rPr>
              <a:t> == </a:t>
            </a:r>
            <a:r>
              <a:rPr lang="en-IN" sz="2000" dirty="0">
                <a:solidFill>
                  <a:srgbClr val="CE9178"/>
                </a:solidFill>
                <a:latin typeface="Consolas" panose="020B0609020204030204" pitchFamily="49" charset="0"/>
              </a:rPr>
              <a:t>'Apple'</a:t>
            </a:r>
            <a:r>
              <a:rPr lang="en-IN" sz="2000" dirty="0">
                <a:solidFill>
                  <a:srgbClr val="D4D4D4"/>
                </a:solidFill>
                <a:latin typeface="Consolas" panose="020B0609020204030204" pitchFamily="49" charset="0"/>
              </a:rPr>
              <a:t>;</a:t>
            </a:r>
          </a:p>
          <a:p>
            <a:r>
              <a:rPr lang="en-IN" sz="2000" dirty="0" smtClean="0">
                <a:solidFill>
                  <a:srgbClr val="D4D4D4"/>
                </a:solidFill>
                <a:latin typeface="Consolas" panose="020B0609020204030204" pitchFamily="49" charset="0"/>
              </a:rPr>
              <a:t>  });</a:t>
            </a:r>
            <a:endParaRPr lang="en-IN" sz="2000" dirty="0">
              <a:solidFill>
                <a:srgbClr val="D4D4D4"/>
              </a:solidFill>
              <a:latin typeface="Consolas" panose="020B0609020204030204" pitchFamily="49" charset="0"/>
            </a:endParaRP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x</a:t>
            </a:r>
            <a:r>
              <a:rPr lang="en-IN" sz="2000" dirty="0">
                <a:solidFill>
                  <a:srgbClr val="D4D4D4"/>
                </a:solidFill>
                <a:latin typeface="Consolas" panose="020B0609020204030204" pitchFamily="49" charset="0"/>
              </a:rPr>
              <a:t>); </a:t>
            </a:r>
            <a:r>
              <a:rPr lang="en-IN" sz="2000" dirty="0">
                <a:solidFill>
                  <a:srgbClr val="92D050"/>
                </a:solidFill>
                <a:latin typeface="Consolas" panose="020B0609020204030204" pitchFamily="49" charset="0"/>
              </a:rPr>
              <a:t>//returns Apple using value</a:t>
            </a: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x1</a:t>
            </a:r>
            <a:r>
              <a:rPr lang="en-IN" sz="2000" dirty="0">
                <a:solidFill>
                  <a:srgbClr val="D4D4D4"/>
                </a:solidFill>
                <a:latin typeface="Consolas" panose="020B0609020204030204" pitchFamily="49" charset="0"/>
              </a:rPr>
              <a:t> = </a:t>
            </a:r>
            <a:r>
              <a:rPr lang="en-IN" sz="2000" dirty="0">
                <a:solidFill>
                  <a:srgbClr val="9CDCFE"/>
                </a:solidFill>
                <a:latin typeface="Consolas" panose="020B0609020204030204" pitchFamily="49" charset="0"/>
              </a:rPr>
              <a:t>fruits</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find</a:t>
            </a:r>
            <a:r>
              <a:rPr lang="en-IN" sz="2000" dirty="0">
                <a:solidFill>
                  <a:srgbClr val="D4D4D4"/>
                </a:solidFill>
                <a:latin typeface="Consolas" panose="020B0609020204030204" pitchFamily="49" charset="0"/>
              </a:rPr>
              <a:t>(</a:t>
            </a:r>
            <a:r>
              <a:rPr lang="en-IN" sz="2000" dirty="0">
                <a:solidFill>
                  <a:srgbClr val="569CD6"/>
                </a:solidFill>
                <a:latin typeface="Consolas" panose="020B0609020204030204" pitchFamily="49" charset="0"/>
              </a:rPr>
              <a:t>function</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value</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index</a:t>
            </a:r>
            <a:r>
              <a:rPr lang="en-IN" sz="2000" dirty="0">
                <a:solidFill>
                  <a:srgbClr val="D4D4D4"/>
                </a:solidFill>
                <a:latin typeface="Consolas" panose="020B0609020204030204" pitchFamily="49" charset="0"/>
              </a:rPr>
              <a:t>){</a:t>
            </a:r>
          </a:p>
          <a:p>
            <a:r>
              <a:rPr lang="en-IN" sz="2000" dirty="0" smtClean="0">
                <a:solidFill>
                  <a:srgbClr val="C586C0"/>
                </a:solidFill>
                <a:latin typeface="Consolas" panose="020B0609020204030204" pitchFamily="49" charset="0"/>
              </a:rPr>
              <a:t>      return</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index</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2</a:t>
            </a:r>
            <a:r>
              <a:rPr lang="en-IN" sz="2000" dirty="0">
                <a:solidFill>
                  <a:srgbClr val="D4D4D4"/>
                </a:solidFill>
                <a:latin typeface="Consolas" panose="020B0609020204030204" pitchFamily="49" charset="0"/>
              </a:rPr>
              <a:t>;</a:t>
            </a:r>
          </a:p>
          <a:p>
            <a:r>
              <a:rPr lang="en-IN" sz="2000" dirty="0" smtClean="0">
                <a:solidFill>
                  <a:srgbClr val="D4D4D4"/>
                </a:solidFill>
                <a:latin typeface="Consolas" panose="020B0609020204030204" pitchFamily="49" charset="0"/>
              </a:rPr>
              <a:t>  });</a:t>
            </a:r>
            <a:endParaRPr lang="en-IN" sz="2000" dirty="0">
              <a:solidFill>
                <a:srgbClr val="D4D4D4"/>
              </a:solidFill>
              <a:latin typeface="Consolas" panose="020B0609020204030204" pitchFamily="49" charset="0"/>
            </a:endParaRP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x1</a:t>
            </a:r>
            <a:r>
              <a:rPr lang="en-IN" sz="2000" dirty="0">
                <a:solidFill>
                  <a:srgbClr val="D4D4D4"/>
                </a:solidFill>
                <a:latin typeface="Consolas" panose="020B0609020204030204" pitchFamily="49" charset="0"/>
              </a:rPr>
              <a:t>); </a:t>
            </a:r>
            <a:r>
              <a:rPr lang="en-IN" sz="2000" dirty="0">
                <a:solidFill>
                  <a:srgbClr val="92D050"/>
                </a:solidFill>
                <a:latin typeface="Consolas" panose="020B0609020204030204" pitchFamily="49" charset="0"/>
              </a:rPr>
              <a:t>//returns Apple using index</a:t>
            </a:r>
          </a:p>
          <a:p>
            <a:r>
              <a:rPr lang="en-IN" sz="2000" dirty="0" smtClean="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808080"/>
                </a:solidFill>
                <a:latin typeface="Consolas" panose="020B0609020204030204" pitchFamily="49" charset="0"/>
              </a:rPr>
              <a:t>&gt;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536810839"/>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nvPr>
        </p:nvGraphicFramePr>
        <p:xfrm>
          <a:off x="76200" y="1066800"/>
          <a:ext cx="9000000" cy="103378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FF7F27"/>
                          </a:solidFill>
                          <a:latin typeface="Arial" panose="020B0604020202020204" pitchFamily="34" charset="0"/>
                          <a:ea typeface="+mn-ea"/>
                          <a:cs typeface="Arial" panose="020B0604020202020204" pitchFamily="34" charset="0"/>
                        </a:rPr>
                        <a:t>find</a:t>
                      </a:r>
                      <a:r>
                        <a:rPr lang="en-IN" sz="1800" kern="1200" dirty="0" smtClean="0">
                          <a:solidFill>
                            <a:schemeClr val="bg1">
                              <a:lumMod val="85000"/>
                            </a:schemeClr>
                          </a:solidFill>
                          <a:latin typeface="Arial" panose="020B0604020202020204" pitchFamily="34" charset="0"/>
                          <a:ea typeface="+mn-ea"/>
                          <a:cs typeface="Arial" panose="020B0604020202020204" pitchFamily="34" charset="0"/>
                        </a:rPr>
                        <a: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find() method returns the value of the first element in the array that satisfies the provided testing function. Otherwise undefined is returned.</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152400" y="2450068"/>
            <a:ext cx="8839200" cy="400110"/>
          </a:xfrm>
          <a:prstGeom prst="rect">
            <a:avLst/>
          </a:prstGeom>
          <a:noFill/>
        </p:spPr>
        <p:txBody>
          <a:bodyPr wrap="square">
            <a:spAutoFit/>
          </a:bodyPr>
          <a:lstStyle/>
          <a:p>
            <a:r>
              <a:rPr lang="en-IN" sz="2000" dirty="0" smtClean="0">
                <a:solidFill>
                  <a:srgbClr val="FF7F27"/>
                </a:solidFill>
                <a:latin typeface="Consolas" panose="020B0609020204030204" pitchFamily="49" charset="0"/>
                <a:cs typeface="Arial" panose="020B0604020202020204" pitchFamily="34" charset="0"/>
              </a:rPr>
              <a:t>arr</a:t>
            </a:r>
            <a:r>
              <a:rPr lang="en-IN" sz="2000" dirty="0" smtClean="0">
                <a:solidFill>
                  <a:srgbClr val="0070C0"/>
                </a:solidFill>
                <a:latin typeface="Consolas" panose="020B0609020204030204" pitchFamily="49" charset="0"/>
                <a:cs typeface="Arial" panose="020B0604020202020204" pitchFamily="34" charset="0"/>
              </a:rPr>
              <a:t>.</a:t>
            </a:r>
            <a:r>
              <a:rPr lang="en-IN" sz="2000" dirty="0" smtClean="0">
                <a:solidFill>
                  <a:srgbClr val="FFC90E"/>
                </a:solidFill>
                <a:latin typeface="Consolas" panose="020B0609020204030204" pitchFamily="49" charset="0"/>
                <a:cs typeface="Arial" panose="020B0604020202020204" pitchFamily="34" charset="0"/>
              </a:rPr>
              <a:t>find</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a:solidFill>
                  <a:srgbClr val="DD4A68"/>
                </a:solidFill>
                <a:latin typeface="Consolas" panose="020B0609020204030204" pitchFamily="49" charset="0"/>
              </a:rPr>
              <a:t>callback</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thisArg</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3" name="Rectangle 2"/>
          <p:cNvSpPr/>
          <p:nvPr/>
        </p:nvSpPr>
        <p:spPr>
          <a:xfrm>
            <a:off x="152400" y="3019723"/>
            <a:ext cx="8610600" cy="2246769"/>
          </a:xfrm>
          <a:prstGeom prst="rect">
            <a:avLst/>
          </a:prstGeom>
        </p:spPr>
        <p:txBody>
          <a:bodyPr wrap="square">
            <a:spAutoFit/>
          </a:bodyPr>
          <a:lstStyle/>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type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'application/javascript'</a:t>
            </a:r>
            <a:r>
              <a:rPr lang="en-IN" sz="2000" dirty="0">
                <a:solidFill>
                  <a:srgbClr val="808080"/>
                </a:solidFill>
                <a:latin typeface="Consolas" panose="020B0609020204030204" pitchFamily="49" charset="0"/>
              </a:rPr>
              <a:t>&gt;</a:t>
            </a:r>
            <a:endParaRPr lang="en-IN" sz="2000" dirty="0">
              <a:solidFill>
                <a:srgbClr val="D4D4D4"/>
              </a:solidFill>
              <a:latin typeface="Consolas" panose="020B0609020204030204" pitchFamily="49" charset="0"/>
            </a:endParaRP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age</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4</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6</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18</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20</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25</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30</a:t>
            </a:r>
            <a:r>
              <a:rPr lang="en-IN" sz="2000" dirty="0">
                <a:solidFill>
                  <a:srgbClr val="D4D4D4"/>
                </a:solidFill>
                <a:latin typeface="Consolas" panose="020B0609020204030204" pitchFamily="49" charset="0"/>
              </a:rPr>
              <a:t>];</a:t>
            </a: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x</a:t>
            </a:r>
            <a:r>
              <a:rPr lang="en-IN" sz="2000" dirty="0">
                <a:solidFill>
                  <a:srgbClr val="D4D4D4"/>
                </a:solidFill>
                <a:latin typeface="Consolas" panose="020B0609020204030204" pitchFamily="49" charset="0"/>
              </a:rPr>
              <a:t> = </a:t>
            </a:r>
            <a:r>
              <a:rPr lang="en-IN" sz="2000" dirty="0">
                <a:solidFill>
                  <a:srgbClr val="9CDCFE"/>
                </a:solidFill>
                <a:latin typeface="Consolas" panose="020B0609020204030204" pitchFamily="49" charset="0"/>
              </a:rPr>
              <a:t>age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find</a:t>
            </a:r>
            <a:r>
              <a:rPr lang="en-IN" sz="2000" dirty="0">
                <a:solidFill>
                  <a:srgbClr val="D4D4D4"/>
                </a:solidFill>
                <a:latin typeface="Consolas" panose="020B0609020204030204" pitchFamily="49" charset="0"/>
              </a:rPr>
              <a:t>(</a:t>
            </a:r>
            <a:r>
              <a:rPr lang="en-IN" sz="2000" dirty="0">
                <a:solidFill>
                  <a:srgbClr val="569CD6"/>
                </a:solidFill>
                <a:latin typeface="Consolas" panose="020B0609020204030204" pitchFamily="49" charset="0"/>
              </a:rPr>
              <a:t>function</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value</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index</a:t>
            </a:r>
            <a:r>
              <a:rPr lang="en-IN" sz="2000" dirty="0">
                <a:solidFill>
                  <a:srgbClr val="D4D4D4"/>
                </a:solidFill>
                <a:latin typeface="Consolas" panose="020B0609020204030204" pitchFamily="49" charset="0"/>
              </a:rPr>
              <a:t>) {</a:t>
            </a:r>
          </a:p>
          <a:p>
            <a:r>
              <a:rPr lang="en-IN" sz="2000" dirty="0" smtClean="0">
                <a:solidFill>
                  <a:srgbClr val="C586C0"/>
                </a:solidFill>
                <a:latin typeface="Consolas" panose="020B0609020204030204" pitchFamily="49" charset="0"/>
              </a:rPr>
              <a:t>      return</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value</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20</a:t>
            </a:r>
            <a:r>
              <a:rPr lang="en-IN" sz="2000" dirty="0">
                <a:solidFill>
                  <a:srgbClr val="D4D4D4"/>
                </a:solidFill>
                <a:latin typeface="Consolas" panose="020B0609020204030204" pitchFamily="49" charset="0"/>
              </a:rPr>
              <a:t>)</a:t>
            </a:r>
          </a:p>
          <a:p>
            <a:r>
              <a:rPr lang="en-IN" sz="2000" dirty="0" smtClean="0">
                <a:solidFill>
                  <a:srgbClr val="D4D4D4"/>
                </a:solidFill>
                <a:latin typeface="Consolas" panose="020B0609020204030204" pitchFamily="49" charset="0"/>
              </a:rPr>
              <a:t>  });</a:t>
            </a:r>
            <a:endParaRPr lang="en-IN" sz="2000" dirty="0">
              <a:solidFill>
                <a:srgbClr val="D4D4D4"/>
              </a:solidFill>
              <a:latin typeface="Consolas" panose="020B0609020204030204" pitchFamily="49" charset="0"/>
            </a:endParaRP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x</a:t>
            </a:r>
            <a:r>
              <a:rPr lang="en-IN" sz="2000" dirty="0" smtClean="0">
                <a:solidFill>
                  <a:srgbClr val="D4D4D4"/>
                </a:solidFill>
                <a:latin typeface="Consolas" panose="020B0609020204030204" pitchFamily="49" charset="0"/>
              </a:rPr>
              <a:t>); </a:t>
            </a:r>
            <a:r>
              <a:rPr lang="en-IN" sz="2000" dirty="0" smtClean="0">
                <a:solidFill>
                  <a:srgbClr val="92D050"/>
                </a:solidFill>
                <a:latin typeface="Consolas" panose="020B0609020204030204" pitchFamily="49" charset="0"/>
              </a:rPr>
              <a:t>//returns 25</a:t>
            </a:r>
            <a:endParaRPr lang="en-IN" sz="2000" dirty="0">
              <a:solidFill>
                <a:srgbClr val="92D050"/>
              </a:solidFill>
              <a:latin typeface="Consolas" panose="020B0609020204030204" pitchFamily="49" charset="0"/>
            </a:endParaRPr>
          </a:p>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808080"/>
                </a:solidFill>
                <a:latin typeface="Consolas" panose="020B0609020204030204" pitchFamily="49" charset="0"/>
              </a:rPr>
              <a:t>&gt;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951287215"/>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nvPr>
        </p:nvGraphicFramePr>
        <p:xfrm>
          <a:off x="76200" y="1066800"/>
          <a:ext cx="9000000" cy="103378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findIndex()</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findIndex() method returns the index of the first element in the array that satisfies the provided testing function. Otherwise -1 is returned.</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450068"/>
            <a:ext cx="8839200" cy="400110"/>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arr</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findIndex</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rgbClr val="DD4A68"/>
                </a:solidFill>
                <a:latin typeface="Consolas" panose="020B0609020204030204" pitchFamily="49" charset="0"/>
              </a:rPr>
              <a:t>callback</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thisArg</a:t>
            </a:r>
            <a:r>
              <a:rPr lang="en-IN" sz="2000" dirty="0">
                <a:solidFill>
                  <a:schemeClr val="bg1">
                    <a:lumMod val="75000"/>
                  </a:schemeClr>
                </a:solidFill>
                <a:latin typeface="Consolas" panose="020B0609020204030204" pitchFamily="49" charset="0"/>
                <a:cs typeface="Arial" panose="020B0604020202020204" pitchFamily="34" charset="0"/>
              </a:rPr>
              <a:t>])</a:t>
            </a:r>
          </a:p>
        </p:txBody>
      </p:sp>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3"/>
          <p:cNvSpPr/>
          <p:nvPr/>
        </p:nvSpPr>
        <p:spPr>
          <a:xfrm>
            <a:off x="152400" y="2908280"/>
            <a:ext cx="8839200" cy="3416320"/>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customerName = [</a:t>
            </a:r>
            <a:r>
              <a:rPr lang="en-IN" sz="1800" dirty="0">
                <a:solidFill>
                  <a:srgbClr val="A31515"/>
                </a:solidFill>
                <a:latin typeface="Consolas" panose="020B0609020204030204" pitchFamily="49" charset="0"/>
              </a:rPr>
              <a:t>'Saleel'</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'Sharmin'</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'Vrushali'</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a:t>
            </a:r>
            <a:r>
              <a:rPr lang="en-IN" sz="1800" dirty="0" err="1">
                <a:solidFill>
                  <a:srgbClr val="A31515"/>
                </a:solidFill>
                <a:latin typeface="Consolas" panose="020B0609020204030204" pitchFamily="49" charset="0"/>
              </a:rPr>
              <a:t>Janhavi</a:t>
            </a:r>
            <a:r>
              <a:rPr lang="en-IN" sz="1800" dirty="0">
                <a:solidFill>
                  <a:srgbClr val="A31515"/>
                </a:solidFill>
                <a:latin typeface="Consolas" panose="020B0609020204030204" pitchFamily="49" charset="0"/>
              </a:rPr>
              <a:t>'</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x = customerName.findIndex(</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(value, index) {</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return</a:t>
            </a:r>
            <a:r>
              <a:rPr lang="en-IN" sz="1800" dirty="0">
                <a:solidFill>
                  <a:srgbClr val="000000"/>
                </a:solidFill>
                <a:latin typeface="Consolas" panose="020B0609020204030204" pitchFamily="49" charset="0"/>
              </a:rPr>
              <a:t> value == </a:t>
            </a:r>
            <a:r>
              <a:rPr lang="en-IN" sz="1800" dirty="0">
                <a:solidFill>
                  <a:srgbClr val="A31515"/>
                </a:solidFill>
                <a:latin typeface="Consolas" panose="020B0609020204030204" pitchFamily="49" charset="0"/>
              </a:rPr>
              <a:t>'</a:t>
            </a:r>
            <a:r>
              <a:rPr lang="en-IN" sz="1800" dirty="0" err="1">
                <a:solidFill>
                  <a:srgbClr val="A31515"/>
                </a:solidFill>
                <a:latin typeface="Consolas" panose="020B0609020204030204" pitchFamily="49" charset="0"/>
              </a:rPr>
              <a:t>Sharmin</a:t>
            </a:r>
            <a:r>
              <a:rPr lang="en-IN" sz="1800" dirty="0">
                <a:solidFill>
                  <a:srgbClr val="A31515"/>
                </a:solidFill>
                <a:latin typeface="Consolas" panose="020B0609020204030204" pitchFamily="49" charset="0"/>
              </a:rPr>
              <a:t>'</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console.log(x);</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age = [4, 6, 18, 20, 25, 30];</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x = age.findIndex(</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(value, index) {</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return</a:t>
            </a:r>
            <a:r>
              <a:rPr lang="en-IN" sz="1800" dirty="0">
                <a:solidFill>
                  <a:srgbClr val="000000"/>
                </a:solidFill>
                <a:latin typeface="Consolas" panose="020B0609020204030204" pitchFamily="49" charset="0"/>
              </a:rPr>
              <a:t> (value &gt; 21)</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console.log(x);</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1886955473"/>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ext uri="{D42A27DB-BD31-4B8C-83A1-F6EECF244321}">
                <p14:modId xmlns:p14="http://schemas.microsoft.com/office/powerpoint/2010/main" val="903023660"/>
              </p:ext>
            </p:extLst>
          </p:nvPr>
        </p:nvGraphicFramePr>
        <p:xfrm>
          <a:off x="76200" y="1066800"/>
          <a:ext cx="9000000" cy="75946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sort()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sort() method sorts the elements of an array and returns the array.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325469"/>
            <a:ext cx="8839200" cy="707886"/>
          </a:xfrm>
          <a:prstGeom prst="rect">
            <a:avLst/>
          </a:prstGeom>
          <a:noFill/>
        </p:spPr>
        <p:txBody>
          <a:bodyPr wrap="square">
            <a:spAutoFit/>
          </a:bodyPr>
          <a:lstStyle/>
          <a:p>
            <a:pPr marL="342900" indent="-342900">
              <a:buFont typeface="Arial" panose="020B0604020202020204" pitchFamily="34" charset="0"/>
              <a:buChar char="•"/>
            </a:pPr>
            <a:r>
              <a:rPr lang="en-IN" sz="2000" dirty="0">
                <a:solidFill>
                  <a:srgbClr val="FF7F27"/>
                </a:solidFill>
                <a:latin typeface="Consolas" panose="020B0609020204030204" pitchFamily="49" charset="0"/>
                <a:cs typeface="Arial" panose="020B0604020202020204" pitchFamily="34" charset="0"/>
              </a:rPr>
              <a:t>arr</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sort</a:t>
            </a:r>
            <a:r>
              <a:rPr lang="en-IN" sz="2000" dirty="0">
                <a:solidFill>
                  <a:schemeClr val="bg1">
                    <a:lumMod val="75000"/>
                  </a:schemeClr>
                </a:solidFill>
                <a:latin typeface="Consolas" panose="020B0609020204030204" pitchFamily="49" charset="0"/>
                <a:cs typeface="Arial" panose="020B0604020202020204" pitchFamily="34" charset="0"/>
              </a:rPr>
              <a:t>()</a:t>
            </a:r>
          </a:p>
          <a:p>
            <a:pPr marL="342900" indent="-342900">
              <a:buFont typeface="Arial" panose="020B0604020202020204" pitchFamily="34" charset="0"/>
              <a:buChar char="•"/>
            </a:pPr>
            <a:r>
              <a:rPr lang="en-IN" sz="2000" dirty="0">
                <a:solidFill>
                  <a:srgbClr val="FF7F27"/>
                </a:solidFill>
                <a:latin typeface="Consolas" panose="020B0609020204030204" pitchFamily="49" charset="0"/>
                <a:cs typeface="Arial" panose="020B0604020202020204" pitchFamily="34" charset="0"/>
              </a:rPr>
              <a:t>arr</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sort</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rgbClr val="DD4A68"/>
                </a:solidFill>
                <a:latin typeface="Consolas" panose="020B0609020204030204" pitchFamily="49" charset="0"/>
              </a:rPr>
              <a:t>compareFunction</a:t>
            </a:r>
            <a:r>
              <a:rPr lang="en-IN" sz="2000" dirty="0">
                <a:solidFill>
                  <a:schemeClr val="bg1">
                    <a:lumMod val="75000"/>
                  </a:schemeClr>
                </a:solidFill>
                <a:latin typeface="Consolas" panose="020B0609020204030204" pitchFamily="49" charset="0"/>
                <a:cs typeface="Arial" panose="020B0604020202020204" pitchFamily="34" charset="0"/>
              </a:rPr>
              <a:t>)</a:t>
            </a:r>
          </a:p>
        </p:txBody>
      </p:sp>
      <p:sp>
        <p:nvSpPr>
          <p:cNvPr id="6" name="Rectangle 5"/>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3"/>
          <p:cNvSpPr/>
          <p:nvPr/>
        </p:nvSpPr>
        <p:spPr>
          <a:xfrm>
            <a:off x="152400" y="3295471"/>
            <a:ext cx="8839200" cy="1200329"/>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smtClean="0">
                <a:solidFill>
                  <a:srgbClr val="800000"/>
                </a:solidFill>
                <a:latin typeface="Consolas" panose="020B0609020204030204" pitchFamily="49" charset="0"/>
              </a:rPr>
              <a:t>script</a:t>
            </a:r>
            <a:r>
              <a:rPr lang="en-IN" sz="1800" dirty="0" smtClean="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customerName = [</a:t>
            </a:r>
            <a:r>
              <a:rPr lang="en-IN" sz="1800" dirty="0">
                <a:solidFill>
                  <a:srgbClr val="A31515"/>
                </a:solidFill>
                <a:latin typeface="Consolas" panose="020B0609020204030204" pitchFamily="49" charset="0"/>
              </a:rPr>
              <a:t>'Saleel'</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'Sharmin'</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'Vrushali'</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a:t>
            </a:r>
            <a:r>
              <a:rPr lang="en-IN" sz="1800" dirty="0" err="1">
                <a:solidFill>
                  <a:srgbClr val="A31515"/>
                </a:solidFill>
                <a:latin typeface="Consolas" panose="020B0609020204030204" pitchFamily="49" charset="0"/>
              </a:rPr>
              <a:t>Janhavi</a:t>
            </a:r>
            <a:r>
              <a:rPr lang="en-IN" sz="1800" dirty="0">
                <a:solidFill>
                  <a:srgbClr val="A31515"/>
                </a:solidFill>
                <a:latin typeface="Consolas" panose="020B0609020204030204" pitchFamily="49" charset="0"/>
              </a:rPr>
              <a:t>'</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console.log(customerName.sort());</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99213252"/>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nvPr>
        </p:nvGraphicFramePr>
        <p:xfrm>
          <a:off x="76200" y="1066800"/>
          <a:ext cx="9000000" cy="75946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sort()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sort() method sorts the elements of an array and returns the array.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325469"/>
            <a:ext cx="8839200" cy="400110"/>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arr</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sort</a:t>
            </a:r>
            <a:r>
              <a:rPr lang="en-IN" sz="2000" dirty="0" smtClean="0">
                <a:solidFill>
                  <a:schemeClr val="bg1">
                    <a:lumMod val="75000"/>
                  </a:schemeClr>
                </a:solidFill>
                <a:latin typeface="Consolas" panose="020B0609020204030204" pitchFamily="49" charset="0"/>
                <a:cs typeface="Arial" panose="020B0604020202020204" pitchFamily="34" charset="0"/>
              </a:rPr>
              <a:t>()</a:t>
            </a:r>
            <a:endParaRPr lang="en-IN" sz="2000" dirty="0">
              <a:solidFill>
                <a:schemeClr val="bg1">
                  <a:lumMod val="75000"/>
                </a:schemeClr>
              </a:solidFill>
              <a:latin typeface="Consolas" panose="020B0609020204030204" pitchFamily="49" charset="0"/>
              <a:cs typeface="Arial" panose="020B0604020202020204" pitchFamily="34" charset="0"/>
            </a:endParaRPr>
          </a:p>
        </p:txBody>
      </p:sp>
      <p:sp>
        <p:nvSpPr>
          <p:cNvPr id="6" name="Rectangle 5"/>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90500" y="2886670"/>
            <a:ext cx="8801100" cy="923330"/>
          </a:xfrm>
          <a:prstGeom prst="rect">
            <a:avLst/>
          </a:prstGeom>
          <a:solidFill>
            <a:schemeClr val="bg1"/>
          </a:solidFill>
        </p:spPr>
        <p:txBody>
          <a:bodyPr wrap="square" anchor="ctr">
            <a:spAutoFit/>
          </a:bodyPr>
          <a:lstStyle/>
          <a:p>
            <a:pPr algn="just"/>
            <a:r>
              <a:rPr lang="en-IN" sz="1800" dirty="0">
                <a:latin typeface="Arial" panose="020B0604020202020204" pitchFamily="34" charset="0"/>
                <a:cs typeface="Arial" panose="020B0604020202020204" pitchFamily="34" charset="0"/>
              </a:rPr>
              <a:t>When the sort() function compares two values, it sends the values to the compare function, and sorts the values according to the returned (</a:t>
            </a:r>
            <a:r>
              <a:rPr lang="en-IN" sz="1800" i="1" dirty="0">
                <a:solidFill>
                  <a:srgbClr val="C00000"/>
                </a:solidFill>
                <a:latin typeface="Arial" panose="020B0604020202020204" pitchFamily="34" charset="0"/>
                <a:cs typeface="Arial" panose="020B0604020202020204" pitchFamily="34" charset="0"/>
              </a:rPr>
              <a:t>negative, zero, positive</a:t>
            </a:r>
            <a:r>
              <a:rPr lang="en-IN" sz="1800" dirty="0">
                <a:latin typeface="Arial" panose="020B0604020202020204" pitchFamily="34" charset="0"/>
                <a:cs typeface="Arial" panose="020B0604020202020204" pitchFamily="34" charset="0"/>
              </a:rPr>
              <a:t>) value.</a:t>
            </a:r>
          </a:p>
        </p:txBody>
      </p:sp>
    </p:spTree>
    <p:extLst>
      <p:ext uri="{BB962C8B-B14F-4D97-AF65-F5344CB8AC3E}">
        <p14:creationId xmlns:p14="http://schemas.microsoft.com/office/powerpoint/2010/main" val="2902963345"/>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nvPr>
        </p:nvGraphicFramePr>
        <p:xfrm>
          <a:off x="76200" y="1066800"/>
          <a:ext cx="9000000" cy="75946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sort()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sort() method sorts the elements of an array and returns the array.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325469"/>
            <a:ext cx="8839200" cy="400110"/>
          </a:xfrm>
          <a:prstGeom prst="rect">
            <a:avLst/>
          </a:prstGeom>
          <a:noFill/>
        </p:spPr>
        <p:txBody>
          <a:bodyPr wrap="square">
            <a:spAutoFit/>
          </a:bodyPr>
          <a:lstStyle/>
          <a:p>
            <a:r>
              <a:rPr lang="en-IN" sz="2000" dirty="0" smtClean="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arr</a:t>
            </a:r>
            <a:r>
              <a:rPr lang="en-IN" sz="2000" dirty="0" smtClean="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sort</a:t>
            </a:r>
            <a:r>
              <a:rPr lang="en-IN" sz="2000" dirty="0" smtClean="0">
                <a:solidFill>
                  <a:schemeClr val="bg1">
                    <a:lumMod val="75000"/>
                  </a:schemeClr>
                </a:solidFill>
                <a:latin typeface="Consolas" panose="020B0609020204030204" pitchFamily="49" charset="0"/>
                <a:cs typeface="Arial" panose="020B0604020202020204" pitchFamily="34" charset="0"/>
              </a:rPr>
              <a:t>(</a:t>
            </a:r>
            <a:r>
              <a:rPr lang="en-IN" sz="2000" dirty="0">
                <a:solidFill>
                  <a:srgbClr val="DD4A68"/>
                </a:solidFill>
                <a:latin typeface="Consolas" panose="020B0609020204030204" pitchFamily="49" charset="0"/>
              </a:rPr>
              <a:t>compareFunction</a:t>
            </a:r>
            <a:r>
              <a:rPr lang="en-IN" sz="2000" dirty="0">
                <a:solidFill>
                  <a:schemeClr val="bg1">
                    <a:lumMod val="75000"/>
                  </a:schemeClr>
                </a:solidFill>
                <a:latin typeface="Consolas" panose="020B0609020204030204" pitchFamily="49" charset="0"/>
                <a:cs typeface="Arial" panose="020B0604020202020204" pitchFamily="34" charset="0"/>
              </a:rPr>
              <a:t>)</a:t>
            </a:r>
          </a:p>
        </p:txBody>
      </p:sp>
      <p:sp>
        <p:nvSpPr>
          <p:cNvPr id="6" name="Rectangle 5"/>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90500" y="2886670"/>
            <a:ext cx="8801100" cy="923330"/>
          </a:xfrm>
          <a:prstGeom prst="rect">
            <a:avLst/>
          </a:prstGeom>
          <a:solidFill>
            <a:schemeClr val="bg1"/>
          </a:solidFill>
        </p:spPr>
        <p:txBody>
          <a:bodyPr wrap="square" anchor="ctr">
            <a:spAutoFit/>
          </a:bodyPr>
          <a:lstStyle/>
          <a:p>
            <a:pPr algn="just"/>
            <a:r>
              <a:rPr lang="en-IN" sz="1800" dirty="0">
                <a:latin typeface="Arial" panose="020B0604020202020204" pitchFamily="34" charset="0"/>
                <a:cs typeface="Arial" panose="020B0604020202020204" pitchFamily="34" charset="0"/>
              </a:rPr>
              <a:t>When the sort() function compares two values, it sends the values to the compare function, and sorts the values according to the returned (</a:t>
            </a:r>
            <a:r>
              <a:rPr lang="en-IN" sz="1800" i="1" dirty="0">
                <a:solidFill>
                  <a:srgbClr val="C00000"/>
                </a:solidFill>
                <a:latin typeface="Arial" panose="020B0604020202020204" pitchFamily="34" charset="0"/>
                <a:cs typeface="Arial" panose="020B0604020202020204" pitchFamily="34" charset="0"/>
              </a:rPr>
              <a:t>negative, zero, positive</a:t>
            </a:r>
            <a:r>
              <a:rPr lang="en-IN" sz="1800" dirty="0">
                <a:latin typeface="Arial" panose="020B0604020202020204" pitchFamily="34" charset="0"/>
                <a:cs typeface="Arial" panose="020B0604020202020204" pitchFamily="34" charset="0"/>
              </a:rPr>
              <a:t>) value.</a:t>
            </a:r>
          </a:p>
        </p:txBody>
      </p:sp>
      <p:sp>
        <p:nvSpPr>
          <p:cNvPr id="4" name="Rectangle 3"/>
          <p:cNvSpPr/>
          <p:nvPr/>
        </p:nvSpPr>
        <p:spPr>
          <a:xfrm>
            <a:off x="180108" y="4099173"/>
            <a:ext cx="8811491" cy="1477328"/>
          </a:xfrm>
          <a:prstGeom prst="rect">
            <a:avLst/>
          </a:prstGeom>
          <a:solidFill>
            <a:schemeClr val="bg1">
              <a:lumMod val="95000"/>
            </a:schemeClr>
          </a:solidFill>
        </p:spPr>
        <p:txBody>
          <a:bodyPr wrap="square" anchor="ctr">
            <a:spAutoFit/>
          </a:bodyPr>
          <a:lstStyle/>
          <a:p>
            <a:pPr marL="285750" indent="-285750" algn="just">
              <a:buFont typeface="Arial" panose="020B0604020202020204" pitchFamily="34" charset="0"/>
              <a:buChar char="•"/>
            </a:pPr>
            <a:r>
              <a:rPr lang="en-IN" sz="1800" dirty="0">
                <a:solidFill>
                  <a:srgbClr val="C00000"/>
                </a:solidFill>
                <a:latin typeface="Arial" panose="020B0604020202020204" pitchFamily="34" charset="0"/>
                <a:cs typeface="Arial" panose="020B0604020202020204" pitchFamily="34" charset="0"/>
              </a:rPr>
              <a:t>When comparing </a:t>
            </a:r>
            <a:r>
              <a:rPr lang="en-IN" sz="1800" dirty="0" smtClean="0">
                <a:solidFill>
                  <a:srgbClr val="C00000"/>
                </a:solidFill>
                <a:latin typeface="Arial" panose="020B0604020202020204" pitchFamily="34" charset="0"/>
                <a:cs typeface="Arial" panose="020B0604020202020204" pitchFamily="34" charset="0"/>
              </a:rPr>
              <a:t>10 </a:t>
            </a:r>
            <a:r>
              <a:rPr lang="en-IN" sz="1800" dirty="0">
                <a:solidFill>
                  <a:srgbClr val="C00000"/>
                </a:solidFill>
                <a:latin typeface="Arial" panose="020B0604020202020204" pitchFamily="34" charset="0"/>
                <a:cs typeface="Arial" panose="020B0604020202020204" pitchFamily="34" charset="0"/>
              </a:rPr>
              <a:t>and </a:t>
            </a:r>
            <a:r>
              <a:rPr lang="en-IN" sz="1800" dirty="0" smtClean="0">
                <a:solidFill>
                  <a:srgbClr val="C00000"/>
                </a:solidFill>
                <a:latin typeface="Arial" panose="020B0604020202020204" pitchFamily="34" charset="0"/>
                <a:cs typeface="Arial" panose="020B0604020202020204" pitchFamily="34" charset="0"/>
              </a:rPr>
              <a:t>20</a:t>
            </a:r>
            <a:r>
              <a:rPr lang="en-IN" sz="1800" dirty="0">
                <a:solidFill>
                  <a:srgbClr val="C00000"/>
                </a:solidFill>
                <a:latin typeface="Arial" panose="020B0604020202020204" pitchFamily="34" charset="0"/>
                <a:cs typeface="Arial" panose="020B0604020202020204" pitchFamily="34" charset="0"/>
              </a:rPr>
              <a:t>, the sort() method calls the compare </a:t>
            </a:r>
            <a:r>
              <a:rPr lang="en-IN" sz="1800" dirty="0" smtClean="0">
                <a:solidFill>
                  <a:srgbClr val="C00000"/>
                </a:solidFill>
                <a:latin typeface="Arial" panose="020B0604020202020204" pitchFamily="34" charset="0"/>
                <a:cs typeface="Arial" panose="020B0604020202020204" pitchFamily="34" charset="0"/>
              </a:rPr>
              <a:t>function (10, 20).</a:t>
            </a:r>
          </a:p>
          <a:p>
            <a:pPr marL="285750" indent="-285750" algn="just">
              <a:buFont typeface="Arial" panose="020B0604020202020204" pitchFamily="34" charset="0"/>
              <a:buChar char="•"/>
            </a:pPr>
            <a:endParaRPr lang="en-IN" sz="1800" dirty="0">
              <a:solidFill>
                <a:srgbClr val="C00000"/>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sz="1800" dirty="0">
                <a:solidFill>
                  <a:srgbClr val="C00000"/>
                </a:solidFill>
                <a:latin typeface="Arial" panose="020B0604020202020204" pitchFamily="34" charset="0"/>
                <a:cs typeface="Arial" panose="020B0604020202020204" pitchFamily="34" charset="0"/>
              </a:rPr>
              <a:t>The function calculates </a:t>
            </a:r>
            <a:r>
              <a:rPr lang="en-IN" sz="1800" dirty="0" smtClean="0">
                <a:solidFill>
                  <a:srgbClr val="C00000"/>
                </a:solidFill>
                <a:latin typeface="Arial" panose="020B0604020202020204" pitchFamily="34" charset="0"/>
                <a:cs typeface="Arial" panose="020B0604020202020204" pitchFamily="34" charset="0"/>
              </a:rPr>
              <a:t>10 - 20</a:t>
            </a:r>
            <a:r>
              <a:rPr lang="en-IN" sz="1800" dirty="0">
                <a:solidFill>
                  <a:srgbClr val="C00000"/>
                </a:solidFill>
                <a:latin typeface="Arial" panose="020B0604020202020204" pitchFamily="34" charset="0"/>
                <a:cs typeface="Arial" panose="020B0604020202020204" pitchFamily="34" charset="0"/>
              </a:rPr>
              <a:t>, and returns </a:t>
            </a:r>
            <a:r>
              <a:rPr lang="en-IN" sz="1800" dirty="0" smtClean="0">
                <a:solidFill>
                  <a:srgbClr val="C00000"/>
                </a:solidFill>
                <a:latin typeface="Arial" panose="020B0604020202020204" pitchFamily="34" charset="0"/>
                <a:cs typeface="Arial" panose="020B0604020202020204" pitchFamily="34" charset="0"/>
              </a:rPr>
              <a:t>-10 </a:t>
            </a:r>
            <a:r>
              <a:rPr lang="en-IN" sz="1800" dirty="0">
                <a:solidFill>
                  <a:srgbClr val="C00000"/>
                </a:solidFill>
                <a:latin typeface="Arial" panose="020B0604020202020204" pitchFamily="34" charset="0"/>
                <a:cs typeface="Arial" panose="020B0604020202020204" pitchFamily="34" charset="0"/>
              </a:rPr>
              <a:t>(a negative value</a:t>
            </a:r>
            <a:r>
              <a:rPr lang="en-IN" sz="1800" dirty="0" smtClean="0">
                <a:solidFill>
                  <a:srgbClr val="C00000"/>
                </a:solidFill>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sz="1800" dirty="0">
              <a:solidFill>
                <a:srgbClr val="C00000"/>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sz="1800" dirty="0">
                <a:solidFill>
                  <a:srgbClr val="C00000"/>
                </a:solidFill>
                <a:latin typeface="Arial" panose="020B0604020202020204" pitchFamily="34" charset="0"/>
                <a:cs typeface="Arial" panose="020B0604020202020204" pitchFamily="34" charset="0"/>
              </a:rPr>
              <a:t>The sort function will sort </a:t>
            </a:r>
            <a:r>
              <a:rPr lang="en-IN" sz="1800" dirty="0" smtClean="0">
                <a:solidFill>
                  <a:srgbClr val="C00000"/>
                </a:solidFill>
                <a:latin typeface="Arial" panose="020B0604020202020204" pitchFamily="34" charset="0"/>
                <a:cs typeface="Arial" panose="020B0604020202020204" pitchFamily="34" charset="0"/>
              </a:rPr>
              <a:t>10 </a:t>
            </a:r>
            <a:r>
              <a:rPr lang="en-IN" sz="1800" dirty="0">
                <a:solidFill>
                  <a:srgbClr val="C00000"/>
                </a:solidFill>
                <a:latin typeface="Arial" panose="020B0604020202020204" pitchFamily="34" charset="0"/>
                <a:cs typeface="Arial" panose="020B0604020202020204" pitchFamily="34" charset="0"/>
              </a:rPr>
              <a:t>as a value lower than </a:t>
            </a:r>
            <a:r>
              <a:rPr lang="en-IN" sz="1800" dirty="0" smtClean="0">
                <a:solidFill>
                  <a:srgbClr val="C00000"/>
                </a:solidFill>
                <a:latin typeface="Arial" panose="020B0604020202020204" pitchFamily="34" charset="0"/>
                <a:cs typeface="Arial" panose="020B0604020202020204" pitchFamily="34" charset="0"/>
              </a:rPr>
              <a:t>20</a:t>
            </a:r>
            <a:r>
              <a:rPr lang="en-IN" sz="1800" dirty="0">
                <a:solidFill>
                  <a:srgbClr val="C00000"/>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82602207"/>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ext uri="{D42A27DB-BD31-4B8C-83A1-F6EECF244321}">
                <p14:modId xmlns:p14="http://schemas.microsoft.com/office/powerpoint/2010/main" val="4213366841"/>
              </p:ext>
            </p:extLst>
          </p:nvPr>
        </p:nvGraphicFramePr>
        <p:xfrm>
          <a:off x="76200" y="1066800"/>
          <a:ext cx="9000000" cy="75946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sort()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sort() method sorts the elements of an array and returns the array.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325469"/>
            <a:ext cx="8839200" cy="400110"/>
          </a:xfrm>
          <a:prstGeom prst="rect">
            <a:avLst/>
          </a:prstGeom>
          <a:noFill/>
        </p:spPr>
        <p:txBody>
          <a:bodyPr wrap="square">
            <a:spAutoFit/>
          </a:bodyPr>
          <a:lstStyle/>
          <a:p>
            <a:r>
              <a:rPr lang="en-IN" sz="2000" dirty="0" smtClean="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arr</a:t>
            </a:r>
            <a:r>
              <a:rPr lang="en-IN" sz="2000" dirty="0" smtClean="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sort</a:t>
            </a:r>
            <a:r>
              <a:rPr lang="en-IN" sz="2000" dirty="0" smtClean="0">
                <a:solidFill>
                  <a:schemeClr val="bg1">
                    <a:lumMod val="75000"/>
                  </a:schemeClr>
                </a:solidFill>
                <a:latin typeface="Consolas" panose="020B0609020204030204" pitchFamily="49" charset="0"/>
                <a:cs typeface="Arial" panose="020B0604020202020204" pitchFamily="34" charset="0"/>
              </a:rPr>
              <a:t>(</a:t>
            </a:r>
            <a:r>
              <a:rPr lang="en-IN" sz="2000" dirty="0">
                <a:solidFill>
                  <a:srgbClr val="DD4A68"/>
                </a:solidFill>
                <a:latin typeface="Consolas" panose="020B0609020204030204" pitchFamily="49" charset="0"/>
              </a:rPr>
              <a:t>compareFunction</a:t>
            </a:r>
            <a:r>
              <a:rPr lang="en-IN" sz="2000" dirty="0">
                <a:solidFill>
                  <a:schemeClr val="bg1">
                    <a:lumMod val="75000"/>
                  </a:schemeClr>
                </a:solidFill>
                <a:latin typeface="Consolas" panose="020B0609020204030204" pitchFamily="49" charset="0"/>
                <a:cs typeface="Arial" panose="020B0604020202020204" pitchFamily="34" charset="0"/>
              </a:rPr>
              <a:t>)</a:t>
            </a:r>
          </a:p>
        </p:txBody>
      </p:sp>
      <p:sp>
        <p:nvSpPr>
          <p:cNvPr id="6" name="Rectangle 5"/>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90500" y="2886670"/>
            <a:ext cx="8801100" cy="923330"/>
          </a:xfrm>
          <a:prstGeom prst="rect">
            <a:avLst/>
          </a:prstGeom>
          <a:solidFill>
            <a:schemeClr val="bg1"/>
          </a:solidFill>
        </p:spPr>
        <p:txBody>
          <a:bodyPr wrap="square" anchor="ctr">
            <a:spAutoFit/>
          </a:bodyPr>
          <a:lstStyle/>
          <a:p>
            <a:pPr algn="just"/>
            <a:r>
              <a:rPr lang="en-IN" sz="1800" dirty="0">
                <a:latin typeface="Arial" panose="020B0604020202020204" pitchFamily="34" charset="0"/>
                <a:cs typeface="Arial" panose="020B0604020202020204" pitchFamily="34" charset="0"/>
              </a:rPr>
              <a:t>When the sort() function compares two values, it sends the values to the compare function, and sorts the values according to the returned (</a:t>
            </a:r>
            <a:r>
              <a:rPr lang="en-IN" sz="1800" i="1" dirty="0">
                <a:solidFill>
                  <a:srgbClr val="C00000"/>
                </a:solidFill>
                <a:latin typeface="Arial" panose="020B0604020202020204" pitchFamily="34" charset="0"/>
                <a:cs typeface="Arial" panose="020B0604020202020204" pitchFamily="34" charset="0"/>
              </a:rPr>
              <a:t>negative, zero, positive</a:t>
            </a:r>
            <a:r>
              <a:rPr lang="en-IN" sz="1800" dirty="0">
                <a:latin typeface="Arial" panose="020B0604020202020204" pitchFamily="34" charset="0"/>
                <a:cs typeface="Arial" panose="020B0604020202020204" pitchFamily="34" charset="0"/>
              </a:rPr>
              <a:t>) value.</a:t>
            </a:r>
          </a:p>
        </p:txBody>
      </p:sp>
      <p:sp>
        <p:nvSpPr>
          <p:cNvPr id="9" name="Rectangle 8"/>
          <p:cNvSpPr/>
          <p:nvPr/>
        </p:nvSpPr>
        <p:spPr>
          <a:xfrm>
            <a:off x="152400" y="4038600"/>
            <a:ext cx="8839200" cy="1754326"/>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age = [1,2,2,1];</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age.sort(</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(a , b) {</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console.log(a +</a:t>
            </a:r>
            <a:r>
              <a:rPr lang="en-IN" sz="1800" dirty="0">
                <a:solidFill>
                  <a:srgbClr val="A31515"/>
                </a:solidFill>
                <a:latin typeface="Consolas" panose="020B0609020204030204" pitchFamily="49" charset="0"/>
              </a:rPr>
              <a:t>" &amp;</a:t>
            </a:r>
            <a:r>
              <a:rPr lang="en-IN" sz="1800" dirty="0" smtClean="0">
                <a:solidFill>
                  <a:srgbClr val="A31515"/>
                </a:solidFill>
                <a:latin typeface="Consolas" panose="020B0609020204030204" pitchFamily="49" charset="0"/>
              </a:rPr>
              <a:t> </a:t>
            </a:r>
            <a:r>
              <a:rPr lang="en-IN" sz="1800" dirty="0">
                <a:solidFill>
                  <a:srgbClr val="A31515"/>
                </a:solidFill>
                <a:latin typeface="Consolas" panose="020B0609020204030204" pitchFamily="49" charset="0"/>
              </a:rPr>
              <a:t>"</a:t>
            </a:r>
            <a:r>
              <a:rPr lang="en-IN" sz="1800" dirty="0">
                <a:solidFill>
                  <a:srgbClr val="000000"/>
                </a:solidFill>
                <a:latin typeface="Consolas" panose="020B0609020204030204" pitchFamily="49" charset="0"/>
              </a:rPr>
              <a:t> + b + </a:t>
            </a:r>
            <a:r>
              <a:rPr lang="en-IN" sz="1800" dirty="0">
                <a:solidFill>
                  <a:srgbClr val="A31515"/>
                </a:solidFill>
                <a:latin typeface="Consolas" panose="020B0609020204030204" pitchFamily="49" charset="0"/>
              </a:rPr>
              <a:t>" "</a:t>
            </a:r>
            <a:r>
              <a:rPr lang="en-IN" sz="1800" dirty="0">
                <a:solidFill>
                  <a:srgbClr val="000000"/>
                </a:solidFill>
                <a:latin typeface="Consolas" panose="020B0609020204030204" pitchFamily="49" charset="0"/>
              </a:rPr>
              <a:t> + (a-b));</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38140353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dirty="0" smtClean="0">
                <a:solidFill>
                  <a:srgbClr val="13D9E3"/>
                </a:solidFill>
                <a:latin typeface="Arial" panose="020B0604020202020204" pitchFamily="34" charset="0"/>
                <a:cs typeface="Arial" panose="020B0604020202020204" pitchFamily="34" charset="0"/>
              </a:rPr>
              <a:t>parameters</a:t>
            </a:r>
            <a:r>
              <a:rPr lang="en-IN" sz="3600" dirty="0" smtClean="0"/>
              <a:t> </a:t>
            </a:r>
            <a:r>
              <a:rPr lang="en-IN" sz="3600" dirty="0">
                <a:solidFill>
                  <a:srgbClr val="13D9E3"/>
                </a:solidFill>
                <a:latin typeface="Arial" panose="020B0604020202020204" pitchFamily="34" charset="0"/>
                <a:cs typeface="Arial" panose="020B0604020202020204" pitchFamily="34" charset="0"/>
              </a:rPr>
              <a:t>and</a:t>
            </a:r>
            <a:r>
              <a:rPr lang="en-IN" sz="3600" dirty="0"/>
              <a:t> </a:t>
            </a:r>
            <a:r>
              <a:rPr lang="en-IN" sz="3600">
                <a:solidFill>
                  <a:srgbClr val="13D9E3"/>
                </a:solidFill>
                <a:latin typeface="Arial" panose="020B0604020202020204" pitchFamily="34" charset="0"/>
                <a:cs typeface="Arial" panose="020B0604020202020204" pitchFamily="34" charset="0"/>
              </a:rPr>
              <a:t>arguments</a:t>
            </a:r>
            <a:r>
              <a:rPr lang="en-IN" sz="3600" smtClean="0">
                <a:solidFill>
                  <a:srgbClr val="13D9E3"/>
                </a:solidFill>
                <a:latin typeface="Arial" panose="020B0604020202020204" pitchFamily="34" charset="0"/>
                <a:cs typeface="Arial" panose="020B0604020202020204" pitchFamily="34" charset="0"/>
              </a:rPr>
              <a:t>?</a:t>
            </a:r>
            <a:endParaRPr lang="en-US" sz="3600" dirty="0">
              <a:solidFill>
                <a:srgbClr val="13D9E3"/>
              </a:solidFill>
              <a:latin typeface="Arial" panose="020B0604020202020204" pitchFamily="34" charset="0"/>
              <a:cs typeface="Arial" panose="020B0604020202020204" pitchFamily="34" charset="0"/>
            </a:endParaRP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pSp>
        <p:nvGrpSpPr>
          <p:cNvPr id="4" name="Group 3"/>
          <p:cNvGrpSpPr/>
          <p:nvPr/>
        </p:nvGrpSpPr>
        <p:grpSpPr>
          <a:xfrm>
            <a:off x="1143000" y="281368"/>
            <a:ext cx="7035330" cy="4136301"/>
            <a:chOff x="1143000" y="281368"/>
            <a:chExt cx="7035330" cy="4136301"/>
          </a:xfrm>
        </p:grpSpPr>
        <p:grpSp>
          <p:nvGrpSpPr>
            <p:cNvPr id="20" name="Group 19"/>
            <p:cNvGrpSpPr/>
            <p:nvPr/>
          </p:nvGrpSpPr>
          <p:grpSpPr>
            <a:xfrm>
              <a:off x="2436264" y="3505202"/>
              <a:ext cx="2097636" cy="912467"/>
              <a:chOff x="1474823" y="4038600"/>
              <a:chExt cx="1597984" cy="1179350"/>
            </a:xfrm>
          </p:grpSpPr>
          <p:cxnSp>
            <p:nvCxnSpPr>
              <p:cNvPr id="16" name="Elbow Connector 15"/>
              <p:cNvCxnSpPr/>
              <p:nvPr/>
            </p:nvCxnSpPr>
            <p:spPr>
              <a:xfrm rot="16200000" flipV="1">
                <a:off x="1676400" y="4038600"/>
                <a:ext cx="685800" cy="685800"/>
              </a:xfrm>
              <a:prstGeom prst="bentConnector3">
                <a:avLst>
                  <a:gd name="adj1" fmla="val 37302"/>
                </a:avLst>
              </a:prstGeom>
              <a:ln w="19050">
                <a:solidFill>
                  <a:srgbClr val="F6F23A"/>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1474823" y="4629524"/>
                <a:ext cx="1597984" cy="588426"/>
              </a:xfrm>
              <a:prstGeom prst="rect">
                <a:avLst/>
              </a:prstGeom>
            </p:spPr>
            <p:txBody>
              <a:bodyPr wrap="none">
                <a:spAutoFit/>
              </a:bodyPr>
              <a:lstStyle/>
              <a:p>
                <a:r>
                  <a:rPr lang="en-IN" sz="2800" b="1" i="1" dirty="0" smtClean="0">
                    <a:solidFill>
                      <a:srgbClr val="FF6000"/>
                    </a:solidFill>
                    <a:latin typeface="Segoe UI Light" panose="020B0502040204020203" pitchFamily="34" charset="0"/>
                    <a:cs typeface="Segoe UI Light" panose="020B0502040204020203" pitchFamily="34" charset="0"/>
                  </a:rPr>
                  <a:t>Argument List</a:t>
                </a:r>
                <a:r>
                  <a:rPr lang="en-IN" sz="2800" dirty="0" smtClean="0">
                    <a:solidFill>
                      <a:srgbClr val="FF6000"/>
                    </a:solidFill>
                    <a:latin typeface="Segoe UI Light" panose="020B0502040204020203" pitchFamily="34" charset="0"/>
                    <a:cs typeface="Segoe UI Light" panose="020B0502040204020203" pitchFamily="34" charset="0"/>
                  </a:rPr>
                  <a:t> </a:t>
                </a:r>
                <a:endParaRPr lang="en-IN" sz="2800" dirty="0">
                  <a:solidFill>
                    <a:srgbClr val="FF6000"/>
                  </a:solidFill>
                </a:endParaRPr>
              </a:p>
            </p:txBody>
          </p:sp>
        </p:grpSp>
        <p:pic>
          <p:nvPicPr>
            <p:cNvPr id="8" name="Picture 7"/>
            <p:cNvPicPr>
              <a:picLocks noChangeAspect="1"/>
            </p:cNvPicPr>
            <p:nvPr/>
          </p:nvPicPr>
          <p:blipFill>
            <a:blip r:embed="rId2"/>
            <a:stretch>
              <a:fillRect/>
            </a:stretch>
          </p:blipFill>
          <p:spPr>
            <a:xfrm>
              <a:off x="1143000" y="1213700"/>
              <a:ext cx="6422219" cy="2171590"/>
            </a:xfrm>
            <a:prstGeom prst="rect">
              <a:avLst/>
            </a:prstGeom>
          </p:spPr>
        </p:pic>
        <p:grpSp>
          <p:nvGrpSpPr>
            <p:cNvPr id="21" name="Group 20"/>
            <p:cNvGrpSpPr/>
            <p:nvPr/>
          </p:nvGrpSpPr>
          <p:grpSpPr>
            <a:xfrm>
              <a:off x="6019800" y="281368"/>
              <a:ext cx="2158530" cy="1049131"/>
              <a:chOff x="3617571" y="1011732"/>
              <a:chExt cx="1644373" cy="1308468"/>
            </a:xfrm>
          </p:grpSpPr>
          <p:cxnSp>
            <p:nvCxnSpPr>
              <p:cNvPr id="13" name="Elbow Connector 12"/>
              <p:cNvCxnSpPr/>
              <p:nvPr/>
            </p:nvCxnSpPr>
            <p:spPr>
              <a:xfrm rot="5400000">
                <a:off x="3762000" y="1510200"/>
                <a:ext cx="720000" cy="900000"/>
              </a:xfrm>
              <a:prstGeom prst="bentConnector3">
                <a:avLst/>
              </a:prstGeom>
              <a:ln w="19050">
                <a:solidFill>
                  <a:srgbClr val="F6F23A"/>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3617571" y="1011732"/>
                <a:ext cx="1644373" cy="567806"/>
              </a:xfrm>
              <a:prstGeom prst="rect">
                <a:avLst/>
              </a:prstGeom>
            </p:spPr>
            <p:txBody>
              <a:bodyPr wrap="none">
                <a:spAutoFit/>
              </a:bodyPr>
              <a:lstStyle/>
              <a:p>
                <a:r>
                  <a:rPr lang="en-IN" sz="2800" b="1" i="1" dirty="0" smtClean="0">
                    <a:solidFill>
                      <a:srgbClr val="FF6000"/>
                    </a:solidFill>
                    <a:latin typeface="Segoe UI Light" panose="020B0502040204020203" pitchFamily="34" charset="0"/>
                    <a:cs typeface="Segoe UI Light" panose="020B0502040204020203" pitchFamily="34" charset="0"/>
                  </a:rPr>
                  <a:t>Parameter List</a:t>
                </a:r>
                <a:r>
                  <a:rPr lang="en-IN" sz="2800" dirty="0" smtClean="0">
                    <a:solidFill>
                      <a:srgbClr val="FF6000"/>
                    </a:solidFill>
                    <a:latin typeface="Segoe UI Light" panose="020B0502040204020203" pitchFamily="34" charset="0"/>
                    <a:cs typeface="Segoe UI Light" panose="020B0502040204020203" pitchFamily="34" charset="0"/>
                  </a:rPr>
                  <a:t> </a:t>
                </a:r>
                <a:endParaRPr lang="en-IN" sz="2800" dirty="0">
                  <a:solidFill>
                    <a:srgbClr val="FF6000"/>
                  </a:solidFill>
                </a:endParaRPr>
              </a:p>
            </p:txBody>
          </p:sp>
        </p:grpSp>
      </p:grpSp>
      <p:sp>
        <p:nvSpPr>
          <p:cNvPr id="3" name="Rectangle 2"/>
          <p:cNvSpPr/>
          <p:nvPr/>
        </p:nvSpPr>
        <p:spPr>
          <a:xfrm>
            <a:off x="-10886" y="4724400"/>
            <a:ext cx="9165772" cy="1200329"/>
          </a:xfrm>
          <a:prstGeom prst="rect">
            <a:avLst/>
          </a:prstGeom>
        </p:spPr>
        <p:txBody>
          <a:bodyPr wrap="square">
            <a:spAutoFit/>
          </a:bodyPr>
          <a:lstStyle/>
          <a:p>
            <a:r>
              <a:rPr lang="en-IN" dirty="0" smtClean="0">
                <a:solidFill>
                  <a:schemeClr val="accent5">
                    <a:lumMod val="50000"/>
                  </a:schemeClr>
                </a:solidFill>
                <a:latin typeface="+mn-lt"/>
              </a:rPr>
              <a:t> A</a:t>
            </a:r>
            <a:r>
              <a:rPr lang="en-IN" dirty="0">
                <a:solidFill>
                  <a:schemeClr val="accent5">
                    <a:lumMod val="50000"/>
                  </a:schemeClr>
                </a:solidFill>
                <a:latin typeface="+mn-lt"/>
              </a:rPr>
              <a:t> </a:t>
            </a:r>
            <a:r>
              <a:rPr lang="en-IN" b="1" i="1" dirty="0">
                <a:solidFill>
                  <a:schemeClr val="accent5">
                    <a:lumMod val="50000"/>
                  </a:schemeClr>
                </a:solidFill>
                <a:latin typeface="+mn-lt"/>
              </a:rPr>
              <a:t>parameter</a:t>
            </a:r>
            <a:r>
              <a:rPr lang="en-IN" dirty="0">
                <a:solidFill>
                  <a:schemeClr val="accent5">
                    <a:lumMod val="50000"/>
                  </a:schemeClr>
                </a:solidFill>
                <a:latin typeface="+mn-lt"/>
              </a:rPr>
              <a:t> is a variable </a:t>
            </a:r>
            <a:r>
              <a:rPr lang="en-IN" b="1" i="1" dirty="0">
                <a:solidFill>
                  <a:schemeClr val="accent5">
                    <a:lumMod val="50000"/>
                  </a:schemeClr>
                </a:solidFill>
                <a:latin typeface="+mn-lt"/>
              </a:rPr>
              <a:t>in a</a:t>
            </a:r>
            <a:r>
              <a:rPr lang="en-IN" dirty="0">
                <a:solidFill>
                  <a:schemeClr val="accent5">
                    <a:lumMod val="50000"/>
                  </a:schemeClr>
                </a:solidFill>
                <a:latin typeface="+mn-lt"/>
              </a:rPr>
              <a:t> method definition. When a method is </a:t>
            </a:r>
            <a:r>
              <a:rPr lang="en-IN" dirty="0" smtClean="0">
                <a:solidFill>
                  <a:schemeClr val="accent5">
                    <a:lumMod val="50000"/>
                  </a:schemeClr>
                </a:solidFill>
                <a:latin typeface="+mn-lt"/>
              </a:rPr>
              <a:t> called</a:t>
            </a:r>
            <a:r>
              <a:rPr lang="en-IN" dirty="0">
                <a:solidFill>
                  <a:schemeClr val="accent5">
                    <a:lumMod val="50000"/>
                  </a:schemeClr>
                </a:solidFill>
                <a:latin typeface="+mn-lt"/>
              </a:rPr>
              <a:t>, the </a:t>
            </a:r>
            <a:r>
              <a:rPr lang="en-IN" b="1" i="1" dirty="0">
                <a:solidFill>
                  <a:schemeClr val="accent5">
                    <a:lumMod val="50000"/>
                  </a:schemeClr>
                </a:solidFill>
                <a:latin typeface="+mn-lt"/>
              </a:rPr>
              <a:t>arguments</a:t>
            </a:r>
            <a:r>
              <a:rPr lang="en-IN" dirty="0">
                <a:solidFill>
                  <a:schemeClr val="accent5">
                    <a:lumMod val="50000"/>
                  </a:schemeClr>
                </a:solidFill>
                <a:latin typeface="+mn-lt"/>
              </a:rPr>
              <a:t> are the data you pass into the method's  </a:t>
            </a:r>
            <a:r>
              <a:rPr lang="en-IN" b="1" i="1" dirty="0">
                <a:solidFill>
                  <a:schemeClr val="accent5">
                    <a:lumMod val="50000"/>
                  </a:schemeClr>
                </a:solidFill>
                <a:latin typeface="+mn-lt"/>
              </a:rPr>
              <a:t>parameters</a:t>
            </a:r>
            <a:r>
              <a:rPr lang="en-IN" dirty="0">
                <a:solidFill>
                  <a:schemeClr val="accent5">
                    <a:lumMod val="50000"/>
                  </a:schemeClr>
                </a:solidFill>
                <a:latin typeface="+mn-lt"/>
              </a:rPr>
              <a:t>.</a:t>
            </a:r>
          </a:p>
        </p:txBody>
      </p:sp>
    </p:spTree>
    <p:extLst>
      <p:ext uri="{BB962C8B-B14F-4D97-AF65-F5344CB8AC3E}">
        <p14:creationId xmlns:p14="http://schemas.microsoft.com/office/powerpoint/2010/main" val="1420146876"/>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ext uri="{D42A27DB-BD31-4B8C-83A1-F6EECF244321}">
                <p14:modId xmlns:p14="http://schemas.microsoft.com/office/powerpoint/2010/main" val="1068114047"/>
              </p:ext>
            </p:extLst>
          </p:nvPr>
        </p:nvGraphicFramePr>
        <p:xfrm>
          <a:off x="76200" y="1066800"/>
          <a:ext cx="9000000" cy="75946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onsolas" panose="020B0609020204030204" pitchFamily="49" charset="0"/>
                          <a:ea typeface="+mn-ea"/>
                          <a:cs typeface="Arial" panose="020B0604020202020204" pitchFamily="34" charset="0"/>
                        </a:rPr>
                        <a:t>forEach</a:t>
                      </a:r>
                      <a:r>
                        <a:rPr kumimoji="0" lang="en-IN" sz="1800" kern="1200" dirty="0" smtClean="0">
                          <a:solidFill>
                            <a:schemeClr val="bg1">
                              <a:lumMod val="85000"/>
                            </a:schemeClr>
                          </a:solidFill>
                          <a:latin typeface="Consolas" panose="020B0609020204030204" pitchFamily="49" charset="0"/>
                          <a:ea typeface="+mn-ea"/>
                          <a:cs typeface="Arial" panose="020B0604020202020204" pitchFamily="34" charset="0"/>
                        </a:rPr>
                        <a:t>()</a:t>
                      </a: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The forEach() method executes a provided function once for each array element.</a:t>
                      </a:r>
                      <a:endParaRPr kumimoji="0"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450068"/>
            <a:ext cx="8839200" cy="1015663"/>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arr</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forEach</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function </a:t>
            </a:r>
            <a:r>
              <a:rPr lang="en-IN" sz="2000" dirty="0">
                <a:solidFill>
                  <a:srgbClr val="FF6000"/>
                </a:solidFill>
                <a:latin typeface="Consolas" panose="020B0609020204030204" pitchFamily="49" charset="0"/>
                <a:cs typeface="Arial" panose="020B0604020202020204" pitchFamily="34" charset="0"/>
              </a:rPr>
              <a:t>callback</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chemeClr val="bg2">
                    <a:lumMod val="75000"/>
                  </a:schemeClr>
                </a:solidFill>
                <a:latin typeface="Consolas" panose="020B0609020204030204" pitchFamily="49" charset="0"/>
                <a:cs typeface="Arial" panose="020B0604020202020204" pitchFamily="34" charset="0"/>
              </a:rPr>
              <a:t>currentValue</a:t>
            </a:r>
            <a:r>
              <a:rPr lang="en-IN" sz="2000" dirty="0">
                <a:solidFill>
                  <a:schemeClr val="bg2">
                    <a:lumMod val="75000"/>
                  </a:schemeClr>
                </a:solidFill>
                <a:latin typeface="Consolas" panose="020B0609020204030204" pitchFamily="49" charset="0"/>
                <a:cs typeface="Arial" panose="020B0604020202020204" pitchFamily="34" charset="0"/>
              </a:rPr>
              <a:t>, index, array</a:t>
            </a:r>
            <a:r>
              <a:rPr lang="en-IN" sz="2000" dirty="0">
                <a:solidFill>
                  <a:schemeClr val="bg1">
                    <a:lumMod val="85000"/>
                  </a:schemeClr>
                </a:solidFill>
                <a:latin typeface="Consolas" panose="020B0609020204030204" pitchFamily="49" charset="0"/>
                <a:cs typeface="Arial" panose="020B0604020202020204" pitchFamily="34" charset="0"/>
              </a:rPr>
              <a:t>) {</a:t>
            </a:r>
          </a:p>
          <a:p>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50000"/>
                  </a:schemeClr>
                </a:solidFill>
                <a:latin typeface="Consolas" panose="020B0609020204030204" pitchFamily="49" charset="0"/>
                <a:cs typeface="Arial" panose="020B0604020202020204" pitchFamily="34" charset="0"/>
              </a:rPr>
              <a:t>//your iterator</a:t>
            </a:r>
          </a:p>
          <a:p>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thisArg</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3"/>
          <p:cNvSpPr/>
          <p:nvPr/>
        </p:nvSpPr>
        <p:spPr>
          <a:xfrm>
            <a:off x="152400" y="3586877"/>
            <a:ext cx="8839200" cy="2585323"/>
          </a:xfrm>
          <a:prstGeom prst="rect">
            <a:avLst/>
          </a:prstGeom>
          <a:solidFill>
            <a:srgbClr val="FFFF00"/>
          </a:solidFill>
        </p:spPr>
        <p:txBody>
          <a:bodyPr wrap="square">
            <a:spAutoFit/>
          </a:bodyPr>
          <a:lstStyle/>
          <a:p>
            <a:pPr marL="285750" indent="-285750">
              <a:lnSpc>
                <a:spcPct val="150000"/>
              </a:lnSpc>
              <a:buFont typeface="Arial" panose="020B0604020202020204" pitchFamily="34" charset="0"/>
              <a:buChar char="•"/>
            </a:pPr>
            <a:r>
              <a:rPr lang="en-IN" sz="1800" b="1" i="1" dirty="0">
                <a:latin typeface="Arial" panose="020B0604020202020204" pitchFamily="34" charset="0"/>
                <a:cs typeface="Arial" panose="020B0604020202020204" pitchFamily="34" charset="0"/>
              </a:rPr>
              <a:t>Callback</a:t>
            </a:r>
            <a:r>
              <a:rPr lang="en-IN" sz="1800" dirty="0">
                <a:latin typeface="Arial" panose="020B0604020202020204" pitchFamily="34" charset="0"/>
                <a:cs typeface="Arial" panose="020B0604020202020204" pitchFamily="34" charset="0"/>
              </a:rPr>
              <a:t>: Function to execute for each element, taking three arguments:</a:t>
            </a:r>
          </a:p>
          <a:p>
            <a:pPr marL="285750" indent="-285750">
              <a:lnSpc>
                <a:spcPct val="150000"/>
              </a:lnSpc>
              <a:buFont typeface="Arial" panose="020B0604020202020204" pitchFamily="34" charset="0"/>
              <a:buChar char="•"/>
            </a:pPr>
            <a:r>
              <a:rPr lang="en-IN" sz="1800" b="1" i="1" dirty="0">
                <a:latin typeface="Arial" panose="020B0604020202020204" pitchFamily="34" charset="0"/>
                <a:cs typeface="Arial" panose="020B0604020202020204" pitchFamily="34" charset="0"/>
              </a:rPr>
              <a:t>currentValue</a:t>
            </a:r>
            <a:r>
              <a:rPr lang="en-IN" sz="1800" dirty="0">
                <a:latin typeface="Arial" panose="020B0604020202020204" pitchFamily="34" charset="0"/>
                <a:cs typeface="Arial" panose="020B0604020202020204" pitchFamily="34" charset="0"/>
              </a:rPr>
              <a:t>: The value of the current element being processed in the array.</a:t>
            </a:r>
          </a:p>
          <a:p>
            <a:pPr marL="285750" indent="-285750">
              <a:lnSpc>
                <a:spcPct val="150000"/>
              </a:lnSpc>
              <a:buFont typeface="Arial" panose="020B0604020202020204" pitchFamily="34" charset="0"/>
              <a:buChar char="•"/>
            </a:pPr>
            <a:r>
              <a:rPr lang="en-IN" sz="1800" b="1" i="1" dirty="0">
                <a:latin typeface="Arial" panose="020B0604020202020204" pitchFamily="34" charset="0"/>
                <a:cs typeface="Arial" panose="020B0604020202020204" pitchFamily="34" charset="0"/>
              </a:rPr>
              <a:t>Index</a:t>
            </a:r>
            <a:r>
              <a:rPr lang="en-IN" sz="1800" dirty="0">
                <a:latin typeface="Arial" panose="020B0604020202020204" pitchFamily="34" charset="0"/>
                <a:cs typeface="Arial" panose="020B0604020202020204" pitchFamily="34" charset="0"/>
              </a:rPr>
              <a:t>: The index of the current element being processed in the array.</a:t>
            </a:r>
          </a:p>
          <a:p>
            <a:pPr marL="285750" indent="-285750">
              <a:lnSpc>
                <a:spcPct val="150000"/>
              </a:lnSpc>
              <a:buFont typeface="Arial" panose="020B0604020202020204" pitchFamily="34" charset="0"/>
              <a:buChar char="•"/>
            </a:pPr>
            <a:r>
              <a:rPr lang="en-IN" sz="1800" b="1" i="1" dirty="0">
                <a:latin typeface="Arial" panose="020B0604020202020204" pitchFamily="34" charset="0"/>
                <a:cs typeface="Arial" panose="020B0604020202020204" pitchFamily="34" charset="0"/>
              </a:rPr>
              <a:t>Array</a:t>
            </a:r>
            <a:r>
              <a:rPr lang="en-IN" sz="1800" dirty="0">
                <a:latin typeface="Arial" panose="020B0604020202020204" pitchFamily="34" charset="0"/>
                <a:cs typeface="Arial" panose="020B0604020202020204" pitchFamily="34" charset="0"/>
              </a:rPr>
              <a:t>: The array that forEach() is being applied to.</a:t>
            </a:r>
          </a:p>
          <a:p>
            <a:pPr marL="285750" indent="-285750">
              <a:lnSpc>
                <a:spcPct val="150000"/>
              </a:lnSpc>
              <a:buFont typeface="Arial" panose="020B0604020202020204" pitchFamily="34" charset="0"/>
              <a:buChar char="•"/>
            </a:pPr>
            <a:r>
              <a:rPr lang="en-IN" sz="1800" b="1" i="1" dirty="0">
                <a:latin typeface="Arial" panose="020B0604020202020204" pitchFamily="34" charset="0"/>
                <a:cs typeface="Arial" panose="020B0604020202020204" pitchFamily="34" charset="0"/>
              </a:rPr>
              <a:t>thisArg</a:t>
            </a:r>
            <a:r>
              <a:rPr lang="en-IN" sz="1800" dirty="0">
                <a:latin typeface="Arial" panose="020B0604020202020204" pitchFamily="34" charset="0"/>
                <a:cs typeface="Arial" panose="020B0604020202020204" pitchFamily="34" charset="0"/>
              </a:rPr>
              <a:t> Optional: Value to use as this (</a:t>
            </a:r>
            <a:r>
              <a:rPr lang="en-IN" sz="1800" dirty="0" err="1">
                <a:latin typeface="Arial" panose="020B0604020202020204" pitchFamily="34" charset="0"/>
                <a:cs typeface="Arial" panose="020B0604020202020204" pitchFamily="34" charset="0"/>
              </a:rPr>
              <a:t>i.e</a:t>
            </a:r>
            <a:r>
              <a:rPr lang="en-IN" sz="1800" dirty="0">
                <a:latin typeface="Arial" panose="020B0604020202020204" pitchFamily="34" charset="0"/>
                <a:cs typeface="Arial" panose="020B0604020202020204" pitchFamily="34" charset="0"/>
              </a:rPr>
              <a:t> the reference Object) when executing callback.</a:t>
            </a:r>
          </a:p>
        </p:txBody>
      </p:sp>
    </p:spTree>
    <p:extLst>
      <p:ext uri="{BB962C8B-B14F-4D97-AF65-F5344CB8AC3E}">
        <p14:creationId xmlns:p14="http://schemas.microsoft.com/office/powerpoint/2010/main" val="2975285785"/>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nvPr>
        </p:nvGraphicFramePr>
        <p:xfrm>
          <a:off x="76200" y="1066800"/>
          <a:ext cx="9000000" cy="75946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onsolas" panose="020B0609020204030204" pitchFamily="49" charset="0"/>
                          <a:ea typeface="+mn-ea"/>
                          <a:cs typeface="Arial" panose="020B0604020202020204" pitchFamily="34" charset="0"/>
                        </a:rPr>
                        <a:t>forEach</a:t>
                      </a:r>
                      <a:r>
                        <a:rPr kumimoji="0" lang="en-IN" sz="1800" kern="1200" dirty="0" smtClean="0">
                          <a:solidFill>
                            <a:schemeClr val="bg1">
                              <a:lumMod val="85000"/>
                            </a:schemeClr>
                          </a:solidFill>
                          <a:latin typeface="Consolas" panose="020B0609020204030204" pitchFamily="49" charset="0"/>
                          <a:ea typeface="+mn-ea"/>
                          <a:cs typeface="Arial" panose="020B0604020202020204" pitchFamily="34" charset="0"/>
                        </a:rPr>
                        <a:t>()</a:t>
                      </a:r>
                      <a:endParaRPr kumimoji="0" lang="en-IN" sz="1800" kern="1200" dirty="0" smtClean="0">
                        <a:solidFill>
                          <a:srgbClr val="0070C0"/>
                        </a:solidFill>
                        <a:latin typeface="Arial" panose="020B0604020202020204" pitchFamily="34" charset="0"/>
                        <a:ea typeface="+mn-ea"/>
                        <a:cs typeface="Arial" panose="020B0604020202020204" pitchFamily="34" charset="0"/>
                      </a:endParaRP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The forEach() method executes a provided function once for each array element.</a:t>
                      </a:r>
                      <a:endParaRPr kumimoji="0"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bl>
          </a:graphicData>
        </a:graphic>
      </p:graphicFrame>
      <p:sp>
        <p:nvSpPr>
          <p:cNvPr id="6" name="Rectangle 5"/>
          <p:cNvSpPr/>
          <p:nvPr/>
        </p:nvSpPr>
        <p:spPr>
          <a:xfrm>
            <a:off x="152400" y="19050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52400" y="2260937"/>
            <a:ext cx="8839200" cy="1015663"/>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arr</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forEach</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function </a:t>
            </a:r>
            <a:r>
              <a:rPr lang="en-IN" sz="2000" dirty="0">
                <a:solidFill>
                  <a:srgbClr val="FF6000"/>
                </a:solidFill>
                <a:latin typeface="Consolas" panose="020B0609020204030204" pitchFamily="49" charset="0"/>
                <a:cs typeface="Arial" panose="020B0604020202020204" pitchFamily="34" charset="0"/>
              </a:rPr>
              <a:t>callback</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chemeClr val="bg2">
                    <a:lumMod val="75000"/>
                  </a:schemeClr>
                </a:solidFill>
                <a:latin typeface="Consolas" panose="020B0609020204030204" pitchFamily="49" charset="0"/>
                <a:cs typeface="Arial" panose="020B0604020202020204" pitchFamily="34" charset="0"/>
              </a:rPr>
              <a:t>currentValue</a:t>
            </a:r>
            <a:r>
              <a:rPr lang="en-IN" sz="2000" dirty="0">
                <a:solidFill>
                  <a:schemeClr val="bg2">
                    <a:lumMod val="75000"/>
                  </a:schemeClr>
                </a:solidFill>
                <a:latin typeface="Consolas" panose="020B0609020204030204" pitchFamily="49" charset="0"/>
                <a:cs typeface="Arial" panose="020B0604020202020204" pitchFamily="34" charset="0"/>
              </a:rPr>
              <a:t>, index, array</a:t>
            </a:r>
            <a:r>
              <a:rPr lang="en-IN" sz="2000" dirty="0">
                <a:solidFill>
                  <a:schemeClr val="bg1">
                    <a:lumMod val="85000"/>
                  </a:schemeClr>
                </a:solidFill>
                <a:latin typeface="Consolas" panose="020B0609020204030204" pitchFamily="49" charset="0"/>
                <a:cs typeface="Arial" panose="020B0604020202020204" pitchFamily="34" charset="0"/>
              </a:rPr>
              <a:t>) {</a:t>
            </a:r>
          </a:p>
          <a:p>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50000"/>
                  </a:schemeClr>
                </a:solidFill>
                <a:latin typeface="Consolas" panose="020B0609020204030204" pitchFamily="49" charset="0"/>
                <a:cs typeface="Arial" panose="020B0604020202020204" pitchFamily="34" charset="0"/>
              </a:rPr>
              <a:t>//your iterator</a:t>
            </a:r>
          </a:p>
          <a:p>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thisArg</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4" name="Rectangle 3"/>
          <p:cNvSpPr/>
          <p:nvPr/>
        </p:nvSpPr>
        <p:spPr>
          <a:xfrm>
            <a:off x="152400" y="3276600"/>
            <a:ext cx="8686800"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'application/javascript'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fruits</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'Orange'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'Apple'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'Grapes'</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'Banana'</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fruits</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forEach</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function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value</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index</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index</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value</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9" name="Rectangle 8"/>
          <p:cNvSpPr/>
          <p:nvPr/>
        </p:nvSpPr>
        <p:spPr>
          <a:xfrm>
            <a:off x="0" y="5107126"/>
            <a:ext cx="9144000"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'application/javascript'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'Orange'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'Apple'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'Grapes'</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'Banana'</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forEach</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value</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index</a:t>
            </a:r>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index</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value</a:t>
            </a:r>
            <a:r>
              <a:rPr lang="en-IN" sz="1800" dirty="0">
                <a:solidFill>
                  <a:srgbClr val="D4D4D4"/>
                </a:solidFill>
                <a:latin typeface="Consolas" panose="020B0609020204030204" pitchFamily="49" charset="0"/>
              </a:rPr>
              <a:t>);</a:t>
            </a:r>
          </a:p>
          <a:p>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665649402"/>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nvPr>
        </p:nvGraphicFramePr>
        <p:xfrm>
          <a:off x="76200" y="1066800"/>
          <a:ext cx="9000000" cy="75946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endParaRPr lang="en-IN" sz="1800" kern="1200" dirty="0" smtClean="0">
                        <a:solidFill>
                          <a:srgbClr val="0070C0"/>
                        </a:solidFill>
                        <a:latin typeface="Arial" panose="020B0604020202020204" pitchFamily="34" charset="0"/>
                        <a:ea typeface="+mn-ea"/>
                        <a:cs typeface="Arial" panose="020B0604020202020204" pitchFamily="34" charset="0"/>
                      </a:endParaRPr>
                    </a:p>
                  </a:txBody>
                  <a:tcPr marL="76200" marR="76200" marT="57150" marB="57150" anchor="ctr"/>
                </a:tc>
                <a:tc>
                  <a:txBody>
                    <a:bodyPr/>
                    <a:lstStyle/>
                    <a:p>
                      <a:pPr algn="l"/>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450068"/>
            <a:ext cx="8839200" cy="400110"/>
          </a:xfrm>
          <a:prstGeom prst="rect">
            <a:avLst/>
          </a:prstGeom>
          <a:noFill/>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var new_array = old_array.concat(value1[, value2[, ...[, valueN]]])</a:t>
            </a:r>
          </a:p>
        </p:txBody>
      </p:sp>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Tree>
    <p:extLst>
      <p:ext uri="{BB962C8B-B14F-4D97-AF65-F5344CB8AC3E}">
        <p14:creationId xmlns:p14="http://schemas.microsoft.com/office/powerpoint/2010/main" val="1549047728"/>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nvPr>
        </p:nvGraphicFramePr>
        <p:xfrm>
          <a:off x="76200" y="1066800"/>
          <a:ext cx="9000000" cy="75946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endParaRPr lang="en-IN" sz="1800" kern="1200" dirty="0" smtClean="0">
                        <a:solidFill>
                          <a:srgbClr val="0070C0"/>
                        </a:solidFill>
                        <a:latin typeface="Arial" panose="020B0604020202020204" pitchFamily="34" charset="0"/>
                        <a:ea typeface="+mn-ea"/>
                        <a:cs typeface="Arial" panose="020B0604020202020204" pitchFamily="34" charset="0"/>
                      </a:endParaRPr>
                    </a:p>
                  </a:txBody>
                  <a:tcPr marL="76200" marR="76200" marT="57150" marB="57150" anchor="ctr"/>
                </a:tc>
                <a:tc>
                  <a:txBody>
                    <a:bodyPr/>
                    <a:lstStyle/>
                    <a:p>
                      <a:pPr algn="l"/>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450068"/>
            <a:ext cx="8839200" cy="400110"/>
          </a:xfrm>
          <a:prstGeom prst="rect">
            <a:avLst/>
          </a:prstGeom>
          <a:noFill/>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var new_array = old_array.concat(value1[, value2[, ...[, valueN]]])</a:t>
            </a:r>
          </a:p>
        </p:txBody>
      </p:sp>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Tree>
    <p:extLst>
      <p:ext uri="{BB962C8B-B14F-4D97-AF65-F5344CB8AC3E}">
        <p14:creationId xmlns:p14="http://schemas.microsoft.com/office/powerpoint/2010/main" val="1422187840"/>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923330"/>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i="0" dirty="0" smtClean="0"/>
              <a:t>associative array</a:t>
            </a:r>
            <a:endParaRPr lang="en-IN" i="0" dirty="0"/>
          </a:p>
        </p:txBody>
      </p:sp>
      <p:sp>
        <p:nvSpPr>
          <p:cNvPr id="6" name="Rectangle 5"/>
          <p:cNvSpPr/>
          <p:nvPr/>
        </p:nvSpPr>
        <p:spPr>
          <a:xfrm>
            <a:off x="152400" y="3014008"/>
            <a:ext cx="8839200" cy="400110"/>
          </a:xfrm>
          <a:prstGeom prst="rect">
            <a:avLst/>
          </a:prstGeom>
        </p:spPr>
        <p:txBody>
          <a:bodyPr wrap="square">
            <a:spAutoFit/>
          </a:bodyPr>
          <a:lstStyle/>
          <a:p>
            <a:pPr algn="just"/>
            <a:r>
              <a:rPr lang="en-IN" sz="2000" dirty="0" smtClean="0">
                <a:solidFill>
                  <a:srgbClr val="3C475E"/>
                </a:solidFill>
                <a:latin typeface="Calibri" panose="020F0502020204030204" pitchFamily="34" charset="0"/>
                <a:cs typeface="Calibri" panose="020F0502020204030204" pitchFamily="34" charset="0"/>
              </a:rPr>
              <a:t>TODO</a:t>
            </a:r>
            <a:endParaRPr lang="en-IN" sz="2000" dirty="0">
              <a:solidFill>
                <a:srgbClr val="3C475E"/>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67538433"/>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eval()</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14744" y="1014845"/>
            <a:ext cx="8624455"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Arial" panose="020B0604020202020204" pitchFamily="34" charset="0"/>
                <a:cs typeface="Arial" panose="020B0604020202020204" pitchFamily="34" charset="0"/>
              </a:rPr>
              <a:t>eval() </a:t>
            </a:r>
            <a:r>
              <a:rPr lang="en-IN" sz="1800" dirty="0">
                <a:latin typeface="Arial" panose="020B0604020202020204" pitchFamily="34" charset="0"/>
                <a:cs typeface="Arial" panose="020B0604020202020204" pitchFamily="34" charset="0"/>
              </a:rPr>
              <a:t>function evaluates JavaScript code represented as a string.</a:t>
            </a:r>
          </a:p>
        </p:txBody>
      </p:sp>
      <p:sp>
        <p:nvSpPr>
          <p:cNvPr id="10" name="Rectangle 9"/>
          <p:cNvSpPr/>
          <p:nvPr/>
        </p:nvSpPr>
        <p:spPr>
          <a:xfrm>
            <a:off x="1905000" y="76200"/>
            <a:ext cx="7148944" cy="830997"/>
          </a:xfrm>
          <a:prstGeom prst="rect">
            <a:avLst/>
          </a:prstGeom>
        </p:spPr>
        <p:txBody>
          <a:bodyPr wrap="square">
            <a:spAutoFit/>
          </a:bodyPr>
          <a:lstStyle/>
          <a:p>
            <a:r>
              <a:rPr lang="en-IN" i="1" dirty="0">
                <a:solidFill>
                  <a:srgbClr val="FF0000"/>
                </a:solidFill>
                <a:latin typeface="Calibri" panose="020F0502020204030204" pitchFamily="34" charset="0"/>
                <a:cs typeface="Calibri" panose="020F0502020204030204" pitchFamily="34" charset="0"/>
              </a:rPr>
              <a:t>If you construct an arithmetic expression as a string, you can use eval() to evaluate it at a later time. </a:t>
            </a:r>
          </a:p>
        </p:txBody>
      </p:sp>
      <p:sp>
        <p:nvSpPr>
          <p:cNvPr id="13" name="Rectangle 12"/>
          <p:cNvSpPr/>
          <p:nvPr/>
        </p:nvSpPr>
        <p:spPr>
          <a:xfrm>
            <a:off x="228600" y="2667000"/>
            <a:ext cx="4572000" cy="1200329"/>
          </a:xfrm>
          <a:prstGeom prst="rect">
            <a:avLst/>
          </a:prstGeom>
        </p:spPr>
        <p:txBody>
          <a:bodyPr>
            <a:spAutoFit/>
          </a:bodyPr>
          <a:lstStyle/>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x = </a:t>
            </a:r>
            <a:r>
              <a:rPr lang="en-IN" sz="1800" dirty="0">
                <a:solidFill>
                  <a:srgbClr val="A31515"/>
                </a:solidFill>
                <a:latin typeface="Consolas" panose="020B0609020204030204" pitchFamily="49" charset="0"/>
              </a:rPr>
              <a:t>'10 + 10'</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alert(eval(x));</a:t>
            </a:r>
          </a:p>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15" name="Rectangle 14"/>
          <p:cNvSpPr/>
          <p:nvPr/>
        </p:nvSpPr>
        <p:spPr>
          <a:xfrm>
            <a:off x="214744" y="4191000"/>
            <a:ext cx="5562600" cy="1200329"/>
          </a:xfrm>
          <a:prstGeom prst="rect">
            <a:avLst/>
          </a:prstGeom>
        </p:spPr>
        <p:txBody>
          <a:bodyPr wrap="square">
            <a:spAutoFit/>
          </a:bodyPr>
          <a:lstStyle/>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expression = </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String(</a:t>
            </a:r>
            <a:r>
              <a:rPr lang="en-IN" sz="1800" dirty="0">
                <a:solidFill>
                  <a:srgbClr val="A31515"/>
                </a:solidFill>
                <a:latin typeface="Consolas" panose="020B0609020204030204" pitchFamily="49" charset="0"/>
              </a:rPr>
              <a:t>'2 + 2'</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alert(eval(expression.toString</a:t>
            </a:r>
            <a:r>
              <a:rPr lang="en-IN" sz="1800" dirty="0">
                <a:solidFill>
                  <a:srgbClr val="000000"/>
                </a:solidFill>
                <a:latin typeface="Consolas" panose="020B0609020204030204" pitchFamily="49" charset="0"/>
              </a:rPr>
              <a:t>()));</a:t>
            </a:r>
          </a:p>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12" name="Rectangle 11"/>
          <p:cNvSpPr/>
          <p:nvPr/>
        </p:nvSpPr>
        <p:spPr>
          <a:xfrm>
            <a:off x="152400" y="2038290"/>
            <a:ext cx="8839200" cy="400110"/>
          </a:xfrm>
          <a:prstGeom prst="rect">
            <a:avLst/>
          </a:prstGeom>
          <a:noFill/>
        </p:spPr>
        <p:txBody>
          <a:bodyPr wrap="square">
            <a:spAutoFit/>
          </a:bodyPr>
          <a:lstStyle/>
          <a:p>
            <a:r>
              <a:rPr lang="en-IN" sz="2000" dirty="0" smtClean="0">
                <a:solidFill>
                  <a:srgbClr val="FF7F27"/>
                </a:solidFill>
                <a:latin typeface="Arial" panose="020B0604020202020204" pitchFamily="34" charset="0"/>
                <a:cs typeface="Arial" panose="020B0604020202020204" pitchFamily="34" charset="0"/>
              </a:rPr>
              <a:t>eval</a:t>
            </a:r>
            <a:r>
              <a:rPr lang="en-IN" sz="2000" dirty="0" smtClean="0">
                <a:solidFill>
                  <a:schemeClr val="bg1">
                    <a:lumMod val="85000"/>
                  </a:schemeClr>
                </a:solidFill>
                <a:latin typeface="Arial" panose="020B0604020202020204" pitchFamily="34" charset="0"/>
                <a:cs typeface="Arial" panose="020B0604020202020204" pitchFamily="34" charset="0"/>
              </a:rPr>
              <a:t>(</a:t>
            </a:r>
            <a:r>
              <a:rPr lang="en-IN" sz="2000" dirty="0" smtClean="0">
                <a:solidFill>
                  <a:schemeClr val="bg2">
                    <a:lumMod val="75000"/>
                  </a:schemeClr>
                </a:solidFill>
                <a:latin typeface="Arial" panose="020B0604020202020204" pitchFamily="34" charset="0"/>
                <a:cs typeface="Arial" panose="020B0604020202020204" pitchFamily="34" charset="0"/>
              </a:rPr>
              <a:t>string</a:t>
            </a:r>
            <a:r>
              <a:rPr lang="en-IN" sz="2000" dirty="0" smtClean="0">
                <a:solidFill>
                  <a:schemeClr val="bg1">
                    <a:lumMod val="85000"/>
                  </a:schemeClr>
                </a:solidFill>
                <a:latin typeface="Arial" panose="020B0604020202020204" pitchFamily="34" charset="0"/>
                <a:cs typeface="Arial" panose="020B0604020202020204" pitchFamily="34" charset="0"/>
              </a:rPr>
              <a:t>)</a:t>
            </a:r>
            <a:endParaRPr lang="en-IN" sz="2000" dirty="0">
              <a:solidFill>
                <a:schemeClr val="bg1">
                  <a:lumMod val="85000"/>
                </a:schemeClr>
              </a:solidFill>
              <a:latin typeface="Arial" panose="020B0604020202020204" pitchFamily="34" charset="0"/>
              <a:cs typeface="Arial" panose="020B0604020202020204" pitchFamily="34" charset="0"/>
            </a:endParaRPr>
          </a:p>
        </p:txBody>
      </p:sp>
      <p:sp>
        <p:nvSpPr>
          <p:cNvPr id="16" name="Rectangle 15"/>
          <p:cNvSpPr/>
          <p:nvPr/>
        </p:nvSpPr>
        <p:spPr>
          <a:xfrm>
            <a:off x="152400" y="1676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Tree>
    <p:extLst>
      <p:ext uri="{BB962C8B-B14F-4D97-AF65-F5344CB8AC3E}">
        <p14:creationId xmlns:p14="http://schemas.microsoft.com/office/powerpoint/2010/main" val="3271584362"/>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eval()</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304800" y="1106108"/>
            <a:ext cx="85344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If the argument of </a:t>
            </a:r>
            <a:r>
              <a:rPr lang="en-IN" sz="1800" dirty="0">
                <a:solidFill>
                  <a:srgbClr val="0000FF"/>
                </a:solidFill>
                <a:latin typeface="Consolas" panose="020B0609020204030204" pitchFamily="49" charset="0"/>
              </a:rPr>
              <a:t>eval() </a:t>
            </a:r>
            <a:r>
              <a:rPr lang="en-IN" sz="1800" dirty="0">
                <a:latin typeface="Arial" panose="020B0604020202020204" pitchFamily="34" charset="0"/>
                <a:cs typeface="Arial" panose="020B0604020202020204" pitchFamily="34" charset="0"/>
              </a:rPr>
              <a:t>is not a string, eval() returns the argument unchanged. In the following example, the String constructor is specified, and eval() returns a String object rather than evaluating the string.</a:t>
            </a:r>
          </a:p>
        </p:txBody>
      </p:sp>
      <p:sp>
        <p:nvSpPr>
          <p:cNvPr id="4" name="Rectangle 3"/>
          <p:cNvSpPr/>
          <p:nvPr/>
        </p:nvSpPr>
        <p:spPr>
          <a:xfrm>
            <a:off x="304800" y="3045968"/>
            <a:ext cx="8534400" cy="1477328"/>
          </a:xfrm>
          <a:prstGeom prst="rect">
            <a:avLst/>
          </a:prstGeom>
        </p:spPr>
        <p:txBody>
          <a:bodyPr wrap="square">
            <a:spAutoFit/>
          </a:bodyPr>
          <a:lstStyle/>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expression = eval(</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String(</a:t>
            </a:r>
            <a:r>
              <a:rPr lang="en-IN" sz="1800" dirty="0">
                <a:solidFill>
                  <a:srgbClr val="A31515"/>
                </a:solidFill>
                <a:latin typeface="Consolas" panose="020B0609020204030204" pitchFamily="49" charset="0"/>
              </a:rPr>
              <a:t>'2 + 2'</a:t>
            </a:r>
            <a:r>
              <a:rPr lang="en-IN" sz="1800" dirty="0">
                <a:solidFill>
                  <a:srgbClr val="000000"/>
                </a:solidFill>
                <a:latin typeface="Consolas" panose="020B0609020204030204" pitchFamily="49" charset="0"/>
              </a:rPr>
              <a:t>));   </a:t>
            </a:r>
            <a:r>
              <a:rPr lang="en-IN" sz="1800" dirty="0">
                <a:solidFill>
                  <a:srgbClr val="008000"/>
                </a:solidFill>
                <a:latin typeface="Consolas" panose="020B0609020204030204" pitchFamily="49" charset="0"/>
              </a:rPr>
              <a:t>// returns a String object containing "2 + 2"</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alert(eval(expression));</a:t>
            </a:r>
          </a:p>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8" name="Rectangle 7"/>
          <p:cNvSpPr/>
          <p:nvPr/>
        </p:nvSpPr>
        <p:spPr>
          <a:xfrm>
            <a:off x="1905000" y="76200"/>
            <a:ext cx="7148944" cy="830997"/>
          </a:xfrm>
          <a:prstGeom prst="rect">
            <a:avLst/>
          </a:prstGeom>
        </p:spPr>
        <p:txBody>
          <a:bodyPr wrap="square">
            <a:spAutoFit/>
          </a:bodyPr>
          <a:lstStyle/>
          <a:p>
            <a:r>
              <a:rPr lang="en-IN" i="1" dirty="0">
                <a:solidFill>
                  <a:srgbClr val="FF0000"/>
                </a:solidFill>
                <a:latin typeface="Calibri" panose="020F0502020204030204" pitchFamily="34" charset="0"/>
                <a:cs typeface="Calibri" panose="020F0502020204030204" pitchFamily="34" charset="0"/>
              </a:rPr>
              <a:t>If you construct an arithmetic expression as a string, you can use eval() to evaluate it at a later time. </a:t>
            </a:r>
          </a:p>
        </p:txBody>
      </p:sp>
      <p:sp>
        <p:nvSpPr>
          <p:cNvPr id="9" name="Rectangle 8"/>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10" name="Rectangle 9"/>
          <p:cNvSpPr/>
          <p:nvPr/>
        </p:nvSpPr>
        <p:spPr>
          <a:xfrm>
            <a:off x="152400" y="2495490"/>
            <a:ext cx="8839200" cy="400110"/>
          </a:xfrm>
          <a:prstGeom prst="rect">
            <a:avLst/>
          </a:prstGeom>
          <a:noFill/>
        </p:spPr>
        <p:txBody>
          <a:bodyPr wrap="square">
            <a:spAutoFit/>
          </a:bodyPr>
          <a:lstStyle/>
          <a:p>
            <a:r>
              <a:rPr lang="en-IN" sz="2000" dirty="0" smtClean="0">
                <a:solidFill>
                  <a:srgbClr val="FF7F27"/>
                </a:solidFill>
                <a:latin typeface="Arial" panose="020B0604020202020204" pitchFamily="34" charset="0"/>
                <a:cs typeface="Arial" panose="020B0604020202020204" pitchFamily="34" charset="0"/>
              </a:rPr>
              <a:t>eval</a:t>
            </a:r>
            <a:r>
              <a:rPr lang="en-IN" sz="2000" dirty="0" smtClean="0">
                <a:solidFill>
                  <a:schemeClr val="bg1">
                    <a:lumMod val="85000"/>
                  </a:schemeClr>
                </a:solidFill>
                <a:latin typeface="Arial" panose="020B0604020202020204" pitchFamily="34" charset="0"/>
                <a:cs typeface="Arial" panose="020B0604020202020204" pitchFamily="34" charset="0"/>
              </a:rPr>
              <a:t>(</a:t>
            </a:r>
            <a:r>
              <a:rPr lang="en-IN" sz="2000" dirty="0" smtClean="0">
                <a:solidFill>
                  <a:schemeClr val="bg2">
                    <a:lumMod val="75000"/>
                  </a:schemeClr>
                </a:solidFill>
                <a:latin typeface="Arial" panose="020B0604020202020204" pitchFamily="34" charset="0"/>
                <a:cs typeface="Arial" panose="020B0604020202020204" pitchFamily="34" charset="0"/>
              </a:rPr>
              <a:t>string</a:t>
            </a:r>
            <a:r>
              <a:rPr lang="en-IN" sz="2000" dirty="0" smtClean="0">
                <a:solidFill>
                  <a:schemeClr val="bg1">
                    <a:lumMod val="85000"/>
                  </a:schemeClr>
                </a:solidFill>
                <a:latin typeface="Arial" panose="020B0604020202020204" pitchFamily="34" charset="0"/>
                <a:cs typeface="Arial" panose="020B0604020202020204" pitchFamily="34" charset="0"/>
              </a:rPr>
              <a:t>)</a:t>
            </a:r>
            <a:endParaRPr lang="en-IN" sz="2000" dirty="0">
              <a:solidFill>
                <a:schemeClr val="bg1">
                  <a:lumMod val="8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55215008"/>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debugger</a:t>
            </a:r>
            <a:endParaRPr lang="en-US" sz="3600" i="1" dirty="0">
              <a:solidFill>
                <a:srgbClr val="13D9E3"/>
              </a:solidFill>
              <a:latin typeface="Arial" panose="020B0604020202020204" pitchFamily="34" charset="0"/>
              <a:cs typeface="Arial" panose="020B0604020202020204" pitchFamily="34" charset="0"/>
            </a:endParaRPr>
          </a:p>
        </p:txBody>
      </p:sp>
      <p:sp>
        <p:nvSpPr>
          <p:cNvPr id="5" name="Rectangle 4"/>
          <p:cNvSpPr/>
          <p:nvPr/>
        </p:nvSpPr>
        <p:spPr>
          <a:xfrm>
            <a:off x="152400" y="2495490"/>
            <a:ext cx="8839200" cy="400110"/>
          </a:xfrm>
          <a:prstGeom prst="rect">
            <a:avLst/>
          </a:prstGeom>
          <a:noFill/>
        </p:spPr>
        <p:txBody>
          <a:bodyPr wrap="square">
            <a:spAutoFit/>
          </a:bodyPr>
          <a:lstStyle/>
          <a:p>
            <a:r>
              <a:rPr lang="en-IN" sz="2000" dirty="0">
                <a:solidFill>
                  <a:srgbClr val="FF7F27"/>
                </a:solidFill>
                <a:latin typeface="Arial" panose="020B0604020202020204" pitchFamily="34" charset="0"/>
                <a:cs typeface="Arial" panose="020B0604020202020204" pitchFamily="34" charset="0"/>
              </a:rPr>
              <a:t>debugger</a:t>
            </a:r>
            <a:r>
              <a:rPr lang="en-IN" sz="2000" dirty="0">
                <a:solidFill>
                  <a:srgbClr val="0070C0"/>
                </a:solidFill>
                <a:latin typeface="Arial" panose="020B0604020202020204" pitchFamily="34" charset="0"/>
                <a:cs typeface="Arial" panose="020B0604020202020204" pitchFamily="34" charset="0"/>
              </a:rPr>
              <a:t>;</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304800" y="1106108"/>
            <a:ext cx="85344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debugger</a:t>
            </a:r>
            <a:r>
              <a:rPr lang="en-IN" sz="1800" dirty="0">
                <a:latin typeface="Arial" panose="020B0604020202020204" pitchFamily="34" charset="0"/>
                <a:cs typeface="Arial" panose="020B0604020202020204" pitchFamily="34" charset="0"/>
              </a:rPr>
              <a:t> statement invokes any available debugging functionality, such as setting a breakpoint. If no debugging functionality is available, this statement has no effect.</a:t>
            </a:r>
          </a:p>
        </p:txBody>
      </p:sp>
      <p:sp>
        <p:nvSpPr>
          <p:cNvPr id="9" name="Rectangle 8"/>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6" name="Rectangle 5"/>
          <p:cNvSpPr/>
          <p:nvPr/>
        </p:nvSpPr>
        <p:spPr>
          <a:xfrm>
            <a:off x="304800" y="3505200"/>
            <a:ext cx="8534400" cy="1200329"/>
          </a:xfrm>
          <a:prstGeom prst="rect">
            <a:avLst/>
          </a:prstGeom>
        </p:spPr>
        <p:txBody>
          <a:bodyPr wrap="square">
            <a:spAutoFit/>
          </a:bodyPr>
          <a:lstStyle/>
          <a:p>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f1() {</a:t>
            </a:r>
          </a:p>
          <a:p>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debugger</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alert(</a:t>
            </a:r>
            <a:r>
              <a:rPr lang="en-IN" sz="1800" dirty="0">
                <a:solidFill>
                  <a:srgbClr val="A31515"/>
                </a:solidFill>
                <a:latin typeface="Consolas" panose="020B0609020204030204" pitchFamily="49" charset="0"/>
              </a:rPr>
              <a:t>"hello"</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a:t>
            </a:r>
            <a:endParaRPr lang="en-IN" sz="1800" dirty="0"/>
          </a:p>
        </p:txBody>
      </p:sp>
    </p:spTree>
    <p:extLst>
      <p:ext uri="{BB962C8B-B14F-4D97-AF65-F5344CB8AC3E}">
        <p14:creationId xmlns:p14="http://schemas.microsoft.com/office/powerpoint/2010/main" val="1237316501"/>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923330"/>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dirty="0" smtClean="0"/>
              <a:t>udf functions</a:t>
            </a:r>
            <a:endParaRPr lang="en-US" dirty="0"/>
          </a:p>
        </p:txBody>
      </p:sp>
      <p:sp>
        <p:nvSpPr>
          <p:cNvPr id="4" name="Rectangle 3"/>
          <p:cNvSpPr/>
          <p:nvPr/>
        </p:nvSpPr>
        <p:spPr>
          <a:xfrm>
            <a:off x="3352800" y="228600"/>
            <a:ext cx="5638800" cy="830997"/>
          </a:xfrm>
          <a:prstGeom prst="rect">
            <a:avLst/>
          </a:prstGeom>
          <a:solidFill>
            <a:srgbClr val="FF5733"/>
          </a:solidFill>
        </p:spPr>
        <p:txBody>
          <a:bodyPr wrap="square">
            <a:spAutoFit/>
          </a:bodyPr>
          <a:lstStyle/>
          <a:p>
            <a:r>
              <a:rPr lang="en-US" i="1" dirty="0">
                <a:solidFill>
                  <a:srgbClr val="FFFF00"/>
                </a:solidFill>
                <a:latin typeface="Arial" panose="020B0604020202020204" pitchFamily="34" charset="0"/>
                <a:cs typeface="Arial" panose="020B0604020202020204" pitchFamily="34" charset="0"/>
              </a:rPr>
              <a:t>Functions are the basic building blocks of JavaScript.</a:t>
            </a:r>
          </a:p>
        </p:txBody>
      </p:sp>
      <p:sp>
        <p:nvSpPr>
          <p:cNvPr id="6" name="Rectangle 5"/>
          <p:cNvSpPr/>
          <p:nvPr/>
        </p:nvSpPr>
        <p:spPr>
          <a:xfrm>
            <a:off x="152400" y="3014008"/>
            <a:ext cx="8839200" cy="1323439"/>
          </a:xfrm>
          <a:prstGeom prst="rect">
            <a:avLst/>
          </a:prstGeom>
        </p:spPr>
        <p:txBody>
          <a:bodyPr wrap="square">
            <a:spAutoFit/>
          </a:bodyPr>
          <a:lstStyle/>
          <a:p>
            <a:pPr algn="just"/>
            <a:r>
              <a:rPr lang="en-IN" sz="2000" dirty="0">
                <a:solidFill>
                  <a:srgbClr val="3C475E"/>
                </a:solidFill>
                <a:latin typeface="Calibri" panose="020F0502020204030204" pitchFamily="34" charset="0"/>
                <a:cs typeface="Calibri" panose="020F0502020204030204" pitchFamily="34" charset="0"/>
              </a:rPr>
              <a:t>In JavaScript, functions are first-class objects; that is, functions are of the type Object and they can be used </a:t>
            </a:r>
            <a:r>
              <a:rPr lang="en-IN" sz="2000" dirty="0" smtClean="0">
                <a:solidFill>
                  <a:srgbClr val="3C475E"/>
                </a:solidFill>
                <a:latin typeface="Calibri" panose="020F0502020204030204" pitchFamily="34" charset="0"/>
                <a:cs typeface="Calibri" panose="020F0502020204030204" pitchFamily="34" charset="0"/>
              </a:rPr>
              <a:t>like any </a:t>
            </a:r>
            <a:r>
              <a:rPr lang="en-IN" sz="2000" dirty="0">
                <a:solidFill>
                  <a:srgbClr val="3C475E"/>
                </a:solidFill>
                <a:latin typeface="Calibri" panose="020F0502020204030204" pitchFamily="34" charset="0"/>
                <a:cs typeface="Calibri" panose="020F0502020204030204" pitchFamily="34" charset="0"/>
              </a:rPr>
              <a:t>other object </a:t>
            </a:r>
            <a:r>
              <a:rPr lang="en-IN" sz="2000" dirty="0" smtClean="0">
                <a:solidFill>
                  <a:srgbClr val="3C475E"/>
                </a:solidFill>
                <a:latin typeface="Calibri" panose="020F0502020204030204" pitchFamily="34" charset="0"/>
                <a:cs typeface="Calibri" panose="020F0502020204030204" pitchFamily="34" charset="0"/>
              </a:rPr>
              <a:t>(like String</a:t>
            </a:r>
            <a:r>
              <a:rPr lang="en-IN" sz="2000" dirty="0">
                <a:solidFill>
                  <a:srgbClr val="3C475E"/>
                </a:solidFill>
                <a:latin typeface="Calibri" panose="020F0502020204030204" pitchFamily="34" charset="0"/>
                <a:cs typeface="Calibri" panose="020F0502020204030204" pitchFamily="34" charset="0"/>
              </a:rPr>
              <a:t>, Array, Number, etc</a:t>
            </a:r>
            <a:r>
              <a:rPr lang="en-IN" sz="2000" dirty="0" smtClean="0">
                <a:solidFill>
                  <a:srgbClr val="3C475E"/>
                </a:solidFill>
                <a:latin typeface="Calibri" panose="020F0502020204030204" pitchFamily="34" charset="0"/>
                <a:cs typeface="Calibri" panose="020F0502020204030204" pitchFamily="34" charset="0"/>
              </a:rPr>
              <a:t>.) They </a:t>
            </a:r>
            <a:r>
              <a:rPr lang="en-IN" sz="2000" dirty="0">
                <a:solidFill>
                  <a:srgbClr val="3C475E"/>
                </a:solidFill>
                <a:latin typeface="Calibri" panose="020F0502020204030204" pitchFamily="34" charset="0"/>
                <a:cs typeface="Calibri" panose="020F0502020204030204" pitchFamily="34" charset="0"/>
              </a:rPr>
              <a:t>can be “stored in variables, passed as arguments to functions, created within functions, and returned from functions</a:t>
            </a:r>
            <a:r>
              <a:rPr lang="en-IN" sz="2000" dirty="0" smtClean="0">
                <a:solidFill>
                  <a:srgbClr val="3C475E"/>
                </a:solidFill>
                <a:latin typeface="Calibri" panose="020F0502020204030204" pitchFamily="34" charset="0"/>
                <a:cs typeface="Calibri" panose="020F0502020204030204" pitchFamily="34" charset="0"/>
              </a:rPr>
              <a:t>”.</a:t>
            </a:r>
            <a:endParaRPr lang="en-IN" sz="2000" dirty="0">
              <a:solidFill>
                <a:srgbClr val="3C475E"/>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75050458"/>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functions </a:t>
            </a:r>
            <a:r>
              <a:rPr lang="en-US" sz="3600" dirty="0">
                <a:latin typeface="Arial" panose="020B0604020202020204" pitchFamily="34" charset="0"/>
                <a:cs typeface="Arial" panose="020B0604020202020204" pitchFamily="34" charset="0"/>
              </a:rPr>
              <a:t>– </a:t>
            </a:r>
            <a:r>
              <a:rPr lang="en-US" sz="3600" i="1" dirty="0" smtClean="0">
                <a:solidFill>
                  <a:srgbClr val="13D9E3"/>
                </a:solidFill>
                <a:latin typeface="Arial" panose="020B0604020202020204" pitchFamily="34" charset="0"/>
                <a:cs typeface="Arial" panose="020B0604020202020204" pitchFamily="34" charset="0"/>
              </a:rPr>
              <a:t>points </a:t>
            </a:r>
            <a:r>
              <a:rPr lang="en-US" sz="3600" i="1" dirty="0">
                <a:solidFill>
                  <a:srgbClr val="13D9E3"/>
                </a:solidFill>
                <a:latin typeface="Arial" panose="020B0604020202020204" pitchFamily="34" charset="0"/>
                <a:cs typeface="Arial" panose="020B0604020202020204" pitchFamily="34" charset="0"/>
              </a:rPr>
              <a:t>to </a:t>
            </a:r>
            <a:r>
              <a:rPr lang="en-US" sz="3600" i="1" dirty="0" smtClean="0">
                <a:solidFill>
                  <a:srgbClr val="13D9E3"/>
                </a:solidFill>
                <a:latin typeface="Arial" panose="020B0604020202020204" pitchFamily="34" charset="0"/>
                <a:cs typeface="Arial" panose="020B0604020202020204" pitchFamily="34" charset="0"/>
              </a:rPr>
              <a:t>remember</a:t>
            </a:r>
            <a:r>
              <a:rPr lang="en-US" sz="3600" dirty="0">
                <a:latin typeface="Arial" panose="020B0604020202020204" pitchFamily="34" charset="0"/>
                <a:cs typeface="Arial" panose="020B0604020202020204" pitchFamily="34" charset="0"/>
              </a:rPr>
              <a:t> </a:t>
            </a: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077754"/>
            <a:ext cx="8839200" cy="5170646"/>
          </a:xfrm>
          <a:prstGeom prst="rect">
            <a:avLst/>
          </a:prstGeom>
        </p:spPr>
        <p:txBody>
          <a:bodyPr wrap="square">
            <a:spAutoFit/>
          </a:bodyPr>
          <a:lstStyle/>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JavaScript a function allows you to define a block of code, give it a name and then execute it as many times as you want.</a:t>
            </a:r>
          </a:p>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A function can be defined using function keyword and can be executed using () operator.</a:t>
            </a:r>
          </a:p>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A function can include one or more parameters. It is optional to specify function parameter values while executing it.</a:t>
            </a:r>
          </a:p>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JavaScript is a loosely-typed language. A function parameter can hold value of any data type.</a:t>
            </a:r>
          </a:p>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You can specify less or more arguments while calling function.</a:t>
            </a:r>
          </a:p>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All the functions can access arguments object by default instead of parameter names.</a:t>
            </a:r>
          </a:p>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A function can return a literal value or another function.</a:t>
            </a:r>
          </a:p>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A function can be assigned to a variable with different name.</a:t>
            </a:r>
          </a:p>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JavaScript allows you to create anonymous functions that must be assigned to a variable.</a:t>
            </a:r>
          </a:p>
        </p:txBody>
      </p:sp>
    </p:spTree>
    <p:extLst>
      <p:ext uri="{BB962C8B-B14F-4D97-AF65-F5344CB8AC3E}">
        <p14:creationId xmlns:p14="http://schemas.microsoft.com/office/powerpoint/2010/main" val="4032804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a:t>console</a:t>
            </a:r>
            <a:endParaRPr lang="en-US" sz="6000" dirty="0"/>
          </a:p>
        </p:txBody>
      </p:sp>
      <p:sp>
        <p:nvSpPr>
          <p:cNvPr id="3" name="Rectangle 2"/>
          <p:cNvSpPr/>
          <p:nvPr/>
        </p:nvSpPr>
        <p:spPr>
          <a:xfrm>
            <a:off x="152400" y="76200"/>
            <a:ext cx="8763000" cy="830997"/>
          </a:xfrm>
          <a:prstGeom prst="rect">
            <a:avLst/>
          </a:prstGeom>
        </p:spPr>
        <p:txBody>
          <a:bodyPr wrap="square">
            <a:spAutoFit/>
          </a:bodyPr>
          <a:lstStyle/>
          <a:p>
            <a:r>
              <a:rPr lang="en-IN" dirty="0">
                <a:solidFill>
                  <a:srgbClr val="17A889"/>
                </a:solidFill>
              </a:rPr>
              <a:t>A declared variable that is not yet assigned with a value (uninitialized) is by default </a:t>
            </a:r>
            <a:r>
              <a:rPr lang="en-IN" dirty="0" smtClean="0">
                <a:solidFill>
                  <a:srgbClr val="17A889"/>
                </a:solidFill>
              </a:rPr>
              <a:t>is undefined</a:t>
            </a:r>
            <a:r>
              <a:rPr lang="en-IN" dirty="0">
                <a:solidFill>
                  <a:srgbClr val="17A889"/>
                </a:solidFill>
              </a:rPr>
              <a:t>.</a:t>
            </a:r>
          </a:p>
        </p:txBody>
      </p:sp>
      <p:cxnSp>
        <p:nvCxnSpPr>
          <p:cNvPr id="4" name="Straight Connector 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2902323"/>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functions</a:t>
            </a:r>
            <a:r>
              <a:rPr lang="en-US" sz="3600" dirty="0">
                <a:latin typeface="Arial" panose="020B0604020202020204" pitchFamily="34" charset="0"/>
                <a:cs typeface="Arial" panose="020B0604020202020204" pitchFamily="34" charset="0"/>
              </a:rPr>
              <a:t> </a:t>
            </a:r>
          </a:p>
        </p:txBody>
      </p:sp>
      <p:sp>
        <p:nvSpPr>
          <p:cNvPr id="7" name="Rectangle 6"/>
          <p:cNvSpPr/>
          <p:nvPr/>
        </p:nvSpPr>
        <p:spPr>
          <a:xfrm>
            <a:off x="2895600" y="133290"/>
            <a:ext cx="6172200" cy="400110"/>
          </a:xfrm>
          <a:prstGeom prst="rect">
            <a:avLst/>
          </a:prstGeom>
          <a:solidFill>
            <a:srgbClr val="FF5733"/>
          </a:solidFill>
        </p:spPr>
        <p:txBody>
          <a:bodyPr wrap="square">
            <a:spAutoFit/>
          </a:bodyPr>
          <a:lstStyle/>
          <a:p>
            <a:r>
              <a:rPr lang="en-US" sz="2000" i="1" dirty="0">
                <a:solidFill>
                  <a:srgbClr val="FFFF00"/>
                </a:solidFill>
                <a:latin typeface="Arial" panose="020B0604020202020204" pitchFamily="34" charset="0"/>
                <a:cs typeface="Arial" panose="020B0604020202020204" pitchFamily="34" charset="0"/>
              </a:rPr>
              <a:t>Functions are the basic building blocks of JavaScript.</a:t>
            </a:r>
          </a:p>
        </p:txBody>
      </p:sp>
      <p:sp>
        <p:nvSpPr>
          <p:cNvPr id="13" name="Rectangle 12"/>
          <p:cNvSpPr/>
          <p:nvPr/>
        </p:nvSpPr>
        <p:spPr>
          <a:xfrm>
            <a:off x="228600" y="1371600"/>
            <a:ext cx="8686800" cy="3016210"/>
          </a:xfrm>
          <a:prstGeom prst="rect">
            <a:avLst/>
          </a:prstGeom>
          <a:noFill/>
        </p:spPr>
        <p:txBody>
          <a:bodyPr wrap="square">
            <a:spAutoFit/>
          </a:bodyPr>
          <a:lstStyle/>
          <a:p>
            <a:r>
              <a:rPr lang="en-IN" sz="2800" dirty="0">
                <a:latin typeface="Arial" panose="020B0604020202020204" pitchFamily="34" charset="0"/>
                <a:cs typeface="Arial" panose="020B0604020202020204" pitchFamily="34" charset="0"/>
              </a:rPr>
              <a:t>There are several ways to define functions</a:t>
            </a:r>
            <a:r>
              <a:rPr lang="en-IN" sz="2800" dirty="0" smtClean="0">
                <a:latin typeface="Arial" panose="020B0604020202020204" pitchFamily="34" charset="0"/>
                <a:cs typeface="Arial" panose="020B0604020202020204" pitchFamily="34" charset="0"/>
              </a:rPr>
              <a:t>:</a:t>
            </a:r>
          </a:p>
          <a:p>
            <a:endParaRPr lang="en-US" sz="2800" b="1"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US" sz="2800" b="1" i="1" dirty="0">
                <a:solidFill>
                  <a:srgbClr val="A318F0"/>
                </a:solidFill>
                <a:latin typeface="Cambria" panose="02040503050406030204" pitchFamily="18" charset="0"/>
                <a:cs typeface="Arial" panose="020B0604020202020204" pitchFamily="34" charset="0"/>
              </a:rPr>
              <a:t>Function </a:t>
            </a:r>
            <a:r>
              <a:rPr lang="en-US" sz="2800" b="1" i="1" dirty="0" smtClean="0">
                <a:solidFill>
                  <a:srgbClr val="A318F0"/>
                </a:solidFill>
                <a:latin typeface="Cambria" panose="02040503050406030204" pitchFamily="18" charset="0"/>
                <a:cs typeface="Arial" panose="020B0604020202020204" pitchFamily="34" charset="0"/>
              </a:rPr>
              <a:t>Declarations</a:t>
            </a:r>
          </a:p>
          <a:p>
            <a:pPr marL="342900" indent="-342900">
              <a:lnSpc>
                <a:spcPct val="150000"/>
              </a:lnSpc>
              <a:buFont typeface="Arial" panose="020B0604020202020204" pitchFamily="34" charset="0"/>
              <a:buChar char="•"/>
            </a:pPr>
            <a:r>
              <a:rPr lang="en-US" sz="2800" b="1" i="1" dirty="0">
                <a:solidFill>
                  <a:srgbClr val="A318F0"/>
                </a:solidFill>
                <a:latin typeface="Cambria" panose="02040503050406030204" pitchFamily="18" charset="0"/>
                <a:cs typeface="Arial" panose="020B0604020202020204" pitchFamily="34" charset="0"/>
              </a:rPr>
              <a:t>Function </a:t>
            </a:r>
            <a:r>
              <a:rPr lang="en-US" sz="2800" b="1" i="1" dirty="0" smtClean="0">
                <a:solidFill>
                  <a:srgbClr val="A318F0"/>
                </a:solidFill>
                <a:latin typeface="Cambria" panose="02040503050406030204" pitchFamily="18" charset="0"/>
                <a:cs typeface="Arial" panose="020B0604020202020204" pitchFamily="34" charset="0"/>
              </a:rPr>
              <a:t>Expressions </a:t>
            </a:r>
          </a:p>
          <a:p>
            <a:pPr>
              <a:lnSpc>
                <a:spcPct val="150000"/>
              </a:lnSpc>
            </a:pPr>
            <a:r>
              <a:rPr lang="en-US" sz="2800" b="1" i="1" dirty="0">
                <a:solidFill>
                  <a:srgbClr val="A318F0"/>
                </a:solidFill>
                <a:latin typeface="Cambria" panose="02040503050406030204" pitchFamily="18" charset="0"/>
                <a:cs typeface="Arial" panose="020B0604020202020204" pitchFamily="34" charset="0"/>
              </a:rPr>
              <a:t> </a:t>
            </a:r>
            <a:r>
              <a:rPr lang="en-US" sz="2800" b="1" i="1" dirty="0" smtClean="0">
                <a:solidFill>
                  <a:srgbClr val="A318F0"/>
                </a:solidFill>
                <a:latin typeface="Cambria" panose="02040503050406030204" pitchFamily="18" charset="0"/>
                <a:cs typeface="Arial" panose="020B0604020202020204" pitchFamily="34" charset="0"/>
              </a:rPr>
              <a:t>   and more…</a:t>
            </a:r>
          </a:p>
          <a:p>
            <a:endParaRPr lang="en-US" sz="800" b="1"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457200" y="4343400"/>
            <a:ext cx="8229600" cy="830997"/>
          </a:xfrm>
          <a:prstGeom prst="rect">
            <a:avLst/>
          </a:prstGeom>
        </p:spPr>
        <p:txBody>
          <a:bodyPr wrap="square">
            <a:spAutoFit/>
          </a:bodyPr>
          <a:lstStyle/>
          <a:p>
            <a:r>
              <a:rPr lang="en-IN" dirty="0"/>
              <a:t>Accessing a function without () will return the function definition instead of the function result.</a:t>
            </a:r>
          </a:p>
        </p:txBody>
      </p:sp>
    </p:spTree>
    <p:extLst>
      <p:ext uri="{BB962C8B-B14F-4D97-AF65-F5344CB8AC3E}">
        <p14:creationId xmlns:p14="http://schemas.microsoft.com/office/powerpoint/2010/main" val="1589035640"/>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function declaration </a:t>
            </a:r>
            <a:r>
              <a:rPr lang="en-US" sz="3600" dirty="0">
                <a:latin typeface="Arial" panose="020B0604020202020204" pitchFamily="34" charset="0"/>
                <a:cs typeface="Arial" panose="020B0604020202020204" pitchFamily="34" charset="0"/>
              </a:rPr>
              <a:t> </a:t>
            </a:r>
          </a:p>
        </p:txBody>
      </p:sp>
      <p:sp>
        <p:nvSpPr>
          <p:cNvPr id="3" name="Rectangle 2"/>
          <p:cNvSpPr/>
          <p:nvPr/>
        </p:nvSpPr>
        <p:spPr>
          <a:xfrm>
            <a:off x="152400" y="990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266700" y="2514600"/>
            <a:ext cx="8610600" cy="1846659"/>
          </a:xfrm>
          <a:prstGeom prst="rect">
            <a:avLst/>
          </a:prstGeom>
        </p:spPr>
        <p:txBody>
          <a:bodyPr wrap="square">
            <a:spAutoFit/>
          </a:bodyPr>
          <a:lstStyle/>
          <a:p>
            <a:pPr marL="285750" indent="-285750">
              <a:buFont typeface="Arial" panose="020B0604020202020204" pitchFamily="34" charset="0"/>
              <a:buChar char="•"/>
            </a:pPr>
            <a:r>
              <a:rPr lang="en-IN" sz="2000" dirty="0">
                <a:solidFill>
                  <a:srgbClr val="DD4A68"/>
                </a:solidFill>
                <a:latin typeface="Consolas" panose="020B0609020204030204" pitchFamily="49" charset="0"/>
              </a:rPr>
              <a:t>name</a:t>
            </a:r>
            <a:r>
              <a:rPr lang="en-IN" sz="1800" dirty="0">
                <a:latin typeface="Arial" panose="020B0604020202020204" pitchFamily="34" charset="0"/>
                <a:cs typeface="Arial" panose="020B0604020202020204" pitchFamily="34" charset="0"/>
              </a:rPr>
              <a:t>: </a:t>
            </a:r>
            <a:r>
              <a:rPr lang="en-IN" sz="1800" dirty="0">
                <a:latin typeface="Cambria" panose="02040503050406030204" pitchFamily="18" charset="0"/>
                <a:cs typeface="Arial" panose="020B0604020202020204" pitchFamily="34" charset="0"/>
              </a:rPr>
              <a:t>The function name</a:t>
            </a:r>
            <a:r>
              <a:rPr lang="en-IN" sz="1800" dirty="0" smtClean="0">
                <a:latin typeface="Cambria" panose="02040503050406030204" pitchFamily="18" charset="0"/>
                <a:cs typeface="Arial" panose="020B0604020202020204" pitchFamily="34" charset="0"/>
              </a:rPr>
              <a:t>.</a:t>
            </a:r>
          </a:p>
          <a:p>
            <a:endParaRPr lang="en-IN" sz="1800" dirty="0">
              <a:latin typeface="Cambria" panose="02040503050406030204" pitchFamily="18" charset="0"/>
              <a:cs typeface="Arial" panose="020B0604020202020204" pitchFamily="34" charset="0"/>
            </a:endParaRPr>
          </a:p>
          <a:p>
            <a:pPr marL="285750" indent="-285750">
              <a:buFont typeface="Arial" panose="020B0604020202020204" pitchFamily="34" charset="0"/>
              <a:buChar char="•"/>
            </a:pPr>
            <a:r>
              <a:rPr lang="en-IN" sz="2000" dirty="0">
                <a:solidFill>
                  <a:srgbClr val="333333"/>
                </a:solidFill>
                <a:latin typeface="Consolas" panose="020B0609020204030204" pitchFamily="49" charset="0"/>
              </a:rPr>
              <a:t>param</a:t>
            </a:r>
            <a:r>
              <a:rPr lang="en-IN" sz="1800" dirty="0">
                <a:latin typeface="Arial" panose="020B0604020202020204" pitchFamily="34" charset="0"/>
                <a:cs typeface="Arial" panose="020B0604020202020204" pitchFamily="34" charset="0"/>
              </a:rPr>
              <a:t>: </a:t>
            </a:r>
            <a:r>
              <a:rPr lang="en-IN" sz="1800" dirty="0">
                <a:latin typeface="Cambria" panose="02040503050406030204" pitchFamily="18" charset="0"/>
                <a:cs typeface="Arial" panose="020B0604020202020204" pitchFamily="34" charset="0"/>
              </a:rPr>
              <a:t>The name of an argument to be passed to the function. A function can have up to 255 arguments</a:t>
            </a:r>
            <a:r>
              <a:rPr lang="en-IN" sz="1800" dirty="0" smtClean="0">
                <a:latin typeface="Cambria" panose="02040503050406030204" pitchFamily="18" charset="0"/>
                <a:cs typeface="Arial" panose="020B0604020202020204" pitchFamily="34" charset="0"/>
              </a:rPr>
              <a:t>.</a:t>
            </a:r>
          </a:p>
          <a:p>
            <a:endParaRPr lang="en-IN" sz="1800" dirty="0" smtClean="0">
              <a:solidFill>
                <a:srgbClr val="0070C0"/>
              </a:solidFill>
              <a:latin typeface="Cambria" panose="02040503050406030204" pitchFamily="18" charset="0"/>
              <a:cs typeface="Calibri" panose="020F0502020204030204" pitchFamily="34" charset="0"/>
            </a:endParaRPr>
          </a:p>
          <a:p>
            <a:pPr marL="285750" indent="-285750">
              <a:buFont typeface="Arial" panose="020B0604020202020204" pitchFamily="34" charset="0"/>
              <a:buChar char="•"/>
            </a:pPr>
            <a:r>
              <a:rPr lang="en-IN" sz="2000" dirty="0" smtClean="0">
                <a:solidFill>
                  <a:srgbClr val="999999"/>
                </a:solidFill>
                <a:latin typeface="Consolas" panose="020B0609020204030204" pitchFamily="49" charset="0"/>
              </a:rPr>
              <a:t>statement</a:t>
            </a:r>
            <a:r>
              <a:rPr lang="en-IN" sz="1800" dirty="0" smtClean="0">
                <a:latin typeface="Arial" panose="020B0604020202020204" pitchFamily="34" charset="0"/>
                <a:cs typeface="Arial" panose="020B0604020202020204" pitchFamily="34" charset="0"/>
              </a:rPr>
              <a:t>: </a:t>
            </a:r>
            <a:r>
              <a:rPr lang="en-IN" sz="1800" dirty="0">
                <a:latin typeface="Cambria" panose="02040503050406030204" pitchFamily="18" charset="0"/>
                <a:cs typeface="Arial" panose="020B0604020202020204" pitchFamily="34" charset="0"/>
              </a:rPr>
              <a:t>The statements comprising the body of the function</a:t>
            </a:r>
            <a:r>
              <a:rPr lang="en-IN" sz="1800" dirty="0" smtClean="0">
                <a:latin typeface="Cambria" panose="02040503050406030204" pitchFamily="18" charset="0"/>
                <a:cs typeface="Arial" panose="020B0604020202020204" pitchFamily="34" charset="0"/>
              </a:rPr>
              <a:t>.</a:t>
            </a:r>
            <a:endParaRPr lang="en-IN" sz="1800" dirty="0">
              <a:latin typeface="Cambria" panose="02040503050406030204" pitchFamily="18"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0" y="4419600"/>
            <a:ext cx="9144000" cy="1477328"/>
          </a:xfrm>
          <a:prstGeom prst="rect">
            <a:avLst/>
          </a:prstGeom>
        </p:spPr>
        <p:txBody>
          <a:bodyPr wrap="square">
            <a:spAutoFit/>
          </a:bodyPr>
          <a:lstStyle/>
          <a:p>
            <a:r>
              <a:rPr lang="en-IN" sz="1800" dirty="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a:t>
            </a:r>
            <a:r>
              <a:rPr lang="en-IN" sz="1800" dirty="0" smtClean="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    function f1</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smtClean="0">
                <a:solidFill>
                  <a:srgbClr val="92D050"/>
                </a:solidFill>
                <a:latin typeface="Consolas" panose="020B0609020204030204" pitchFamily="49" charset="0"/>
              </a:rPr>
              <a:t>/* do </a:t>
            </a:r>
            <a:r>
              <a:rPr lang="en-IN" sz="1800" dirty="0">
                <a:solidFill>
                  <a:srgbClr val="92D050"/>
                </a:solidFill>
                <a:latin typeface="Consolas" panose="020B0609020204030204" pitchFamily="49" charset="0"/>
              </a:rPr>
              <a:t>something</a:t>
            </a:r>
            <a:r>
              <a:rPr lang="en-IN" sz="1800" dirty="0" smtClean="0">
                <a:solidFill>
                  <a:srgbClr val="92D050"/>
                </a:solidFill>
                <a:latin typeface="Consolas" panose="020B0609020204030204" pitchFamily="49" charset="0"/>
              </a:rPr>
              <a:t> */</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10" name="Rectangle 9"/>
          <p:cNvSpPr/>
          <p:nvPr/>
        </p:nvSpPr>
        <p:spPr>
          <a:xfrm>
            <a:off x="141514" y="1338064"/>
            <a:ext cx="9144000" cy="1015663"/>
          </a:xfrm>
          <a:prstGeom prst="rect">
            <a:avLst/>
          </a:prstGeom>
          <a:noFill/>
        </p:spPr>
        <p:txBody>
          <a:bodyPr wrap="square">
            <a:spAutoFit/>
          </a:bodyPr>
          <a:lstStyle/>
          <a:p>
            <a:r>
              <a:rPr lang="en-IN" sz="2000" dirty="0">
                <a:solidFill>
                  <a:srgbClr val="98676A"/>
                </a:solidFill>
                <a:latin typeface="Consolas" panose="020B0609020204030204" pitchFamily="49" charset="0"/>
              </a:rPr>
              <a:t>function</a:t>
            </a:r>
            <a:r>
              <a:rPr lang="en-IN" sz="2000" dirty="0">
                <a:solidFill>
                  <a:schemeClr val="bg2">
                    <a:lumMod val="50000"/>
                  </a:schemeClr>
                </a:solidFill>
                <a:latin typeface="Consolas" panose="020B0609020204030204" pitchFamily="49" charset="0"/>
                <a:cs typeface="Arial" panose="020B0604020202020204" pitchFamily="34" charset="0"/>
              </a:rPr>
              <a:t> </a:t>
            </a:r>
            <a:r>
              <a:rPr lang="en-IN" sz="2000" dirty="0" smtClean="0">
                <a:solidFill>
                  <a:srgbClr val="FFC90E"/>
                </a:solidFill>
                <a:latin typeface="Consolas" panose="020B0609020204030204" pitchFamily="49" charset="0"/>
              </a:rPr>
              <a:t>name</a:t>
            </a:r>
            <a:r>
              <a:rPr lang="en-IN" sz="2000" dirty="0" smtClean="0">
                <a:solidFill>
                  <a:schemeClr val="bg1">
                    <a:lumMod val="85000"/>
                  </a:schemeClr>
                </a:solidFill>
                <a:latin typeface="Consolas" panose="020B0609020204030204" pitchFamily="49" charset="0"/>
              </a:rPr>
              <a:t>(</a:t>
            </a:r>
            <a:r>
              <a:rPr lang="en-IN" sz="2000" dirty="0">
                <a:solidFill>
                  <a:schemeClr val="bg1">
                    <a:lumMod val="85000"/>
                  </a:schemeClr>
                </a:solidFill>
                <a:latin typeface="Consolas" panose="020B0609020204030204" pitchFamily="49" charset="0"/>
              </a:rPr>
              <a:t>[</a:t>
            </a:r>
            <a:r>
              <a:rPr lang="en-IN" sz="2000" dirty="0" smtClean="0">
                <a:solidFill>
                  <a:schemeClr val="bg2">
                    <a:lumMod val="75000"/>
                  </a:schemeClr>
                </a:solidFill>
                <a:latin typeface="Consolas" panose="020B0609020204030204" pitchFamily="49" charset="0"/>
              </a:rPr>
              <a:t>para1</a:t>
            </a:r>
            <a:r>
              <a:rPr lang="en-IN" sz="2000" dirty="0" smtClean="0">
                <a:solidFill>
                  <a:srgbClr val="333333"/>
                </a:solidFill>
                <a:latin typeface="Consolas" panose="020B0609020204030204" pitchFamily="49" charset="0"/>
              </a:rPr>
              <a:t>, </a:t>
            </a:r>
            <a:r>
              <a:rPr lang="en-IN" sz="2000" dirty="0">
                <a:solidFill>
                  <a:srgbClr val="999999"/>
                </a:solidFill>
                <a:latin typeface="Consolas" panose="020B0609020204030204" pitchFamily="49" charset="0"/>
              </a:rPr>
              <a:t>[</a:t>
            </a:r>
            <a:r>
              <a:rPr lang="en-IN" sz="2000" dirty="0" smtClean="0">
                <a:solidFill>
                  <a:schemeClr val="bg2">
                    <a:lumMod val="75000"/>
                  </a:schemeClr>
                </a:solidFill>
                <a:latin typeface="Consolas" panose="020B0609020204030204" pitchFamily="49" charset="0"/>
              </a:rPr>
              <a:t>para2</a:t>
            </a:r>
            <a:r>
              <a:rPr lang="en-IN" sz="2000" dirty="0" smtClean="0">
                <a:solidFill>
                  <a:srgbClr val="333333"/>
                </a:solidFill>
                <a:latin typeface="Consolas" panose="020B0609020204030204" pitchFamily="49" charset="0"/>
              </a:rPr>
              <a:t>, </a:t>
            </a:r>
            <a:r>
              <a:rPr lang="en-IN" sz="2000" dirty="0">
                <a:solidFill>
                  <a:schemeClr val="bg1">
                    <a:lumMod val="85000"/>
                  </a:schemeClr>
                </a:solidFill>
                <a:latin typeface="Consolas" panose="020B0609020204030204" pitchFamily="49" charset="0"/>
              </a:rPr>
              <a:t>[</a:t>
            </a:r>
            <a:r>
              <a:rPr lang="en-IN" sz="2000" dirty="0" smtClean="0">
                <a:solidFill>
                  <a:schemeClr val="bg2">
                    <a:lumMod val="75000"/>
                  </a:schemeClr>
                </a:solidFill>
                <a:latin typeface="Consolas" panose="020B0609020204030204" pitchFamily="49" charset="0"/>
              </a:rPr>
              <a:t>paraN</a:t>
            </a:r>
            <a:r>
              <a:rPr lang="en-IN" sz="2000" dirty="0" smtClean="0">
                <a:solidFill>
                  <a:schemeClr val="bg1">
                    <a:lumMod val="85000"/>
                  </a:schemeClr>
                </a:solidFill>
                <a:latin typeface="Consolas" panose="020B0609020204030204" pitchFamily="49" charset="0"/>
              </a:rPr>
              <a:t>]]]) {</a:t>
            </a:r>
          </a:p>
          <a:p>
            <a:r>
              <a:rPr lang="en-IN" sz="2000" dirty="0" smtClean="0">
                <a:solidFill>
                  <a:srgbClr val="999999"/>
                </a:solidFill>
                <a:latin typeface="Consolas" panose="020B0609020204030204" pitchFamily="49" charset="0"/>
              </a:rPr>
              <a:t>   </a:t>
            </a:r>
            <a:r>
              <a:rPr lang="en-IN" sz="2000" i="1" dirty="0" smtClean="0">
                <a:solidFill>
                  <a:srgbClr val="999999"/>
                </a:solidFill>
                <a:latin typeface="Consolas" panose="020B0609020204030204" pitchFamily="49" charset="0"/>
              </a:rPr>
              <a:t>statement</a:t>
            </a:r>
            <a:endParaRPr lang="en-IN" sz="2000" i="1" dirty="0">
              <a:solidFill>
                <a:srgbClr val="999999"/>
              </a:solidFill>
              <a:latin typeface="Consolas" panose="020B0609020204030204" pitchFamily="49" charset="0"/>
            </a:endParaRPr>
          </a:p>
          <a:p>
            <a:r>
              <a:rPr lang="en-IN" sz="2000" dirty="0" smtClean="0">
                <a:solidFill>
                  <a:schemeClr val="bg1">
                    <a:lumMod val="85000"/>
                  </a:schemeClr>
                </a:solidFill>
                <a:latin typeface="Consolas" panose="020B0609020204030204" pitchFamily="49" charset="0"/>
              </a:rPr>
              <a:t>}</a:t>
            </a:r>
            <a:endParaRPr lang="en-IN" sz="2000" dirty="0">
              <a:solidFill>
                <a:schemeClr val="bg1">
                  <a:lumMod val="85000"/>
                </a:schemeClr>
              </a:solidFill>
              <a:latin typeface="Consolas" panose="020B0609020204030204" pitchFamily="49" charset="0"/>
            </a:endParaRPr>
          </a:p>
        </p:txBody>
      </p:sp>
      <p:sp>
        <p:nvSpPr>
          <p:cNvPr id="4" name="Rectangle 3"/>
          <p:cNvSpPr/>
          <p:nvPr/>
        </p:nvSpPr>
        <p:spPr>
          <a:xfrm>
            <a:off x="4495800" y="27583"/>
            <a:ext cx="4659086" cy="1323439"/>
          </a:xfrm>
          <a:prstGeom prst="rect">
            <a:avLst/>
          </a:prstGeom>
        </p:spPr>
        <p:txBody>
          <a:bodyPr wrap="square">
            <a:spAutoFit/>
          </a:bodyPr>
          <a:lstStyle/>
          <a:p>
            <a:pPr algn="just"/>
            <a:r>
              <a:rPr lang="en-IN" sz="2000" dirty="0" smtClean="0">
                <a:solidFill>
                  <a:srgbClr val="FF6000"/>
                </a:solidFill>
                <a:latin typeface="Open Sans"/>
              </a:rPr>
              <a:t>TODO - All arguments </a:t>
            </a:r>
            <a:r>
              <a:rPr lang="en-IN" sz="2000" dirty="0">
                <a:solidFill>
                  <a:srgbClr val="FF6000"/>
                </a:solidFill>
                <a:latin typeface="Open Sans"/>
              </a:rPr>
              <a:t>passed to the function are treated as the names of the identifiers of the </a:t>
            </a:r>
            <a:r>
              <a:rPr lang="en-IN" sz="2000" dirty="0" smtClean="0">
                <a:solidFill>
                  <a:srgbClr val="FF6000"/>
                </a:solidFill>
                <a:latin typeface="Open Sans"/>
              </a:rPr>
              <a:t>parameters, </a:t>
            </a:r>
            <a:r>
              <a:rPr lang="en-IN" sz="2000" dirty="0">
                <a:solidFill>
                  <a:srgbClr val="FF6000"/>
                </a:solidFill>
                <a:latin typeface="Open Sans"/>
              </a:rPr>
              <a:t>in the order in which they are passed.</a:t>
            </a:r>
            <a:endParaRPr lang="en-IN" sz="2000" dirty="0">
              <a:solidFill>
                <a:srgbClr val="FF6000"/>
              </a:solidFill>
            </a:endParaRPr>
          </a:p>
        </p:txBody>
      </p:sp>
    </p:spTree>
    <p:extLst>
      <p:ext uri="{BB962C8B-B14F-4D97-AF65-F5344CB8AC3E}">
        <p14:creationId xmlns:p14="http://schemas.microsoft.com/office/powerpoint/2010/main" val="2588774841"/>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functions properties</a:t>
            </a:r>
            <a:r>
              <a:rPr lang="en-US" sz="3600" dirty="0">
                <a:latin typeface="Arial" panose="020B0604020202020204" pitchFamily="34" charset="0"/>
                <a:cs typeface="Arial" panose="020B0604020202020204" pitchFamily="34" charset="0"/>
              </a:rPr>
              <a:t> </a:t>
            </a: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981200"/>
            <a:ext cx="3581400" cy="1569660"/>
          </a:xfrm>
          <a:prstGeom prst="rect">
            <a:avLst/>
          </a:prstGeom>
        </p:spPr>
        <p:txBody>
          <a:bodyPr wrap="square">
            <a:spAutoFit/>
          </a:bodyPr>
          <a:lstStyle/>
          <a:p>
            <a:r>
              <a:rPr lang="en-IN" dirty="0">
                <a:solidFill>
                  <a:srgbClr val="569CD6"/>
                </a:solidFill>
                <a:latin typeface="Consolas" panose="020B0609020204030204" pitchFamily="49" charset="0"/>
              </a:rPr>
              <a:t>function</a:t>
            </a:r>
            <a:r>
              <a:rPr lang="en-IN" dirty="0">
                <a:solidFill>
                  <a:srgbClr val="D4D4D4"/>
                </a:solidFill>
                <a:latin typeface="Consolas" panose="020B0609020204030204" pitchFamily="49" charset="0"/>
              </a:rPr>
              <a:t> </a:t>
            </a:r>
            <a:r>
              <a:rPr lang="en-IN" dirty="0" smtClean="0">
                <a:solidFill>
                  <a:srgbClr val="DCDCAA"/>
                </a:solidFill>
                <a:latin typeface="Consolas" panose="020B0609020204030204" pitchFamily="49" charset="0"/>
              </a:rPr>
              <a:t>fn</a:t>
            </a:r>
            <a:r>
              <a:rPr lang="en-IN" dirty="0" smtClean="0">
                <a:solidFill>
                  <a:srgbClr val="D4D4D4"/>
                </a:solidFill>
                <a:latin typeface="Consolas" panose="020B0609020204030204" pitchFamily="49" charset="0"/>
              </a:rPr>
              <a:t>(</a:t>
            </a:r>
            <a:r>
              <a:rPr lang="en-IN" dirty="0" smtClean="0">
                <a:solidFill>
                  <a:srgbClr val="9CDCFE"/>
                </a:solidFill>
                <a:latin typeface="Consolas" panose="020B0609020204030204" pitchFamily="49" charset="0"/>
              </a:rPr>
              <a:t>x</a:t>
            </a:r>
            <a:r>
              <a:rPr lang="en-IN" dirty="0" smtClean="0">
                <a:solidFill>
                  <a:srgbClr val="D4D4D4"/>
                </a:solidFill>
                <a:latin typeface="Consolas" panose="020B0609020204030204" pitchFamily="49" charset="0"/>
              </a:rPr>
              <a:t>, </a:t>
            </a:r>
            <a:r>
              <a:rPr lang="en-IN" dirty="0" smtClean="0">
                <a:solidFill>
                  <a:srgbClr val="9CDCFE"/>
                </a:solidFill>
                <a:latin typeface="Consolas" panose="020B0609020204030204" pitchFamily="49" charset="0"/>
              </a:rPr>
              <a:t>y</a:t>
            </a:r>
            <a:r>
              <a:rPr lang="en-IN" dirty="0">
                <a:solidFill>
                  <a:srgbClr val="D4D4D4"/>
                </a:solidFill>
                <a:latin typeface="Consolas" panose="020B0609020204030204" pitchFamily="49" charset="0"/>
              </a:rPr>
              <a:t>)</a:t>
            </a:r>
          </a:p>
          <a:p>
            <a:r>
              <a:rPr lang="en-IN" dirty="0">
                <a:solidFill>
                  <a:srgbClr val="D4D4D4"/>
                </a:solidFill>
                <a:latin typeface="Consolas" panose="020B0609020204030204" pitchFamily="49" charset="0"/>
              </a:rPr>
              <a:t>{</a:t>
            </a:r>
          </a:p>
          <a:p>
            <a:r>
              <a:rPr lang="en-IN" dirty="0" smtClean="0">
                <a:solidFill>
                  <a:srgbClr val="C586C0"/>
                </a:solidFill>
                <a:latin typeface="Consolas" panose="020B0609020204030204" pitchFamily="49" charset="0"/>
              </a:rPr>
              <a:t>  return</a:t>
            </a:r>
            <a:r>
              <a:rPr lang="en-IN" dirty="0" smtClean="0">
                <a:solidFill>
                  <a:srgbClr val="D4D4D4"/>
                </a:solidFill>
                <a:latin typeface="Consolas" panose="020B0609020204030204" pitchFamily="49" charset="0"/>
              </a:rPr>
              <a:t> </a:t>
            </a:r>
            <a:r>
              <a:rPr lang="en-IN" dirty="0" smtClean="0">
                <a:solidFill>
                  <a:srgbClr val="9CDCFE"/>
                </a:solidFill>
                <a:latin typeface="Consolas" panose="020B0609020204030204" pitchFamily="49" charset="0"/>
              </a:rPr>
              <a:t>x </a:t>
            </a:r>
            <a:r>
              <a:rPr lang="en-IN" dirty="0" smtClean="0">
                <a:solidFill>
                  <a:srgbClr val="D4D4D4"/>
                </a:solidFill>
                <a:latin typeface="Consolas" panose="020B0609020204030204" pitchFamily="49" charset="0"/>
              </a:rPr>
              <a:t>+ </a:t>
            </a:r>
            <a:r>
              <a:rPr lang="en-IN" dirty="0" smtClean="0">
                <a:solidFill>
                  <a:srgbClr val="9CDCFE"/>
                </a:solidFill>
                <a:latin typeface="Consolas" panose="020B0609020204030204" pitchFamily="49" charset="0"/>
              </a:rPr>
              <a:t>y</a:t>
            </a:r>
            <a:r>
              <a:rPr lang="en-IN" dirty="0">
                <a:solidFill>
                  <a:srgbClr val="D4D4D4"/>
                </a:solidFill>
                <a:latin typeface="Consolas" panose="020B0609020204030204" pitchFamily="49" charset="0"/>
              </a:rPr>
              <a:t>;</a:t>
            </a:r>
          </a:p>
          <a:p>
            <a:r>
              <a:rPr lang="en-IN" dirty="0">
                <a:solidFill>
                  <a:srgbClr val="D4D4D4"/>
                </a:solidFill>
                <a:latin typeface="Consolas" panose="020B0609020204030204" pitchFamily="49" charset="0"/>
              </a:rPr>
              <a:t>}</a:t>
            </a:r>
            <a:endParaRPr lang="en-IN" b="0" dirty="0">
              <a:solidFill>
                <a:srgbClr val="D4D4D4"/>
              </a:solidFill>
              <a:effectLst/>
              <a:latin typeface="Consolas" panose="020B0609020204030204" pitchFamily="49" charset="0"/>
            </a:endParaRPr>
          </a:p>
        </p:txBody>
      </p:sp>
      <p:sp>
        <p:nvSpPr>
          <p:cNvPr id="6" name="Rectangle 5"/>
          <p:cNvSpPr/>
          <p:nvPr/>
        </p:nvSpPr>
        <p:spPr>
          <a:xfrm>
            <a:off x="190005" y="1028412"/>
            <a:ext cx="8801595" cy="646331"/>
          </a:xfrm>
          <a:prstGeom prst="rect">
            <a:avLst/>
          </a:prstGeom>
        </p:spPr>
        <p:txBody>
          <a:bodyPr wrap="square">
            <a:spAutoFit/>
          </a:bodyPr>
          <a:lstStyle/>
          <a:p>
            <a:r>
              <a:rPr lang="en-IN" sz="1800" dirty="0">
                <a:solidFill>
                  <a:srgbClr val="0070C0"/>
                </a:solidFill>
                <a:latin typeface="Open Sans"/>
                <a:cs typeface="Arial" panose="020B0604020202020204" pitchFamily="34" charset="0"/>
              </a:rPr>
              <a:t>Function.length</a:t>
            </a:r>
            <a:r>
              <a:rPr lang="en-IN" sz="1800" dirty="0">
                <a:latin typeface="Open Sans"/>
              </a:rPr>
              <a:t> : Specifies the number of arguments expected by the function.</a:t>
            </a:r>
          </a:p>
          <a:p>
            <a:r>
              <a:rPr lang="en-IN" sz="1800" dirty="0">
                <a:solidFill>
                  <a:srgbClr val="0070C0"/>
                </a:solidFill>
                <a:latin typeface="Open Sans"/>
                <a:cs typeface="Arial" panose="020B0604020202020204" pitchFamily="34" charset="0"/>
              </a:rPr>
              <a:t>Function.name</a:t>
            </a:r>
            <a:r>
              <a:rPr lang="en-IN" sz="1800" dirty="0">
                <a:latin typeface="Open Sans"/>
              </a:rPr>
              <a:t> : The name of the function</a:t>
            </a:r>
            <a:r>
              <a:rPr lang="en-IN" sz="1800" dirty="0" smtClean="0">
                <a:latin typeface="Open Sans"/>
              </a:rPr>
              <a:t>.</a:t>
            </a:r>
          </a:p>
        </p:txBody>
      </p:sp>
      <p:sp>
        <p:nvSpPr>
          <p:cNvPr id="3" name="Rectangle 2"/>
          <p:cNvSpPr/>
          <p:nvPr/>
        </p:nvSpPr>
        <p:spPr>
          <a:xfrm>
            <a:off x="228600" y="3879088"/>
            <a:ext cx="8610600" cy="707886"/>
          </a:xfrm>
          <a:prstGeom prst="rect">
            <a:avLst/>
          </a:prstGeom>
        </p:spPr>
        <p:txBody>
          <a:bodyPr wrap="square">
            <a:spAutoFit/>
          </a:bodyPr>
          <a:lstStyle/>
          <a:p>
            <a:r>
              <a:rPr lang="en-IN" sz="2000" dirty="0" smtClean="0">
                <a:solidFill>
                  <a:srgbClr val="4EC9B0"/>
                </a:solidFill>
                <a:latin typeface="Consolas" panose="020B0609020204030204" pitchFamily="49" charset="0"/>
              </a:rPr>
              <a:t>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fn</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length</a:t>
            </a:r>
            <a:r>
              <a:rPr lang="en-IN" sz="2000" dirty="0" smtClean="0">
                <a:solidFill>
                  <a:srgbClr val="D4D4D4"/>
                </a:solidFill>
                <a:latin typeface="Consolas" panose="020B0609020204030204" pitchFamily="49" charset="0"/>
              </a:rPr>
              <a:t>);   </a:t>
            </a:r>
            <a:r>
              <a:rPr lang="en-IN" sz="2000" dirty="0" smtClean="0">
                <a:solidFill>
                  <a:srgbClr val="92D050"/>
                </a:solidFill>
                <a:latin typeface="Consolas" panose="020B0609020204030204" pitchFamily="49" charset="0"/>
              </a:rPr>
              <a:t>// 2 arguments.</a:t>
            </a:r>
            <a:endParaRPr lang="en-IN" sz="2000" dirty="0">
              <a:solidFill>
                <a:srgbClr val="92D050"/>
              </a:solidFill>
              <a:latin typeface="Consolas" panose="020B0609020204030204" pitchFamily="49" charset="0"/>
            </a:endParaRPr>
          </a:p>
          <a:p>
            <a:r>
              <a:rPr lang="en-IN" sz="2000" dirty="0" smtClean="0">
                <a:solidFill>
                  <a:srgbClr val="4EC9B0"/>
                </a:solidFill>
                <a:latin typeface="Consolas" panose="020B0609020204030204" pitchFamily="49" charset="0"/>
              </a:rPr>
              <a:t>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fn</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name</a:t>
            </a:r>
            <a:r>
              <a:rPr lang="en-IN" sz="2000" dirty="0" smtClean="0">
                <a:solidFill>
                  <a:srgbClr val="D4D4D4"/>
                </a:solidFill>
                <a:latin typeface="Consolas" panose="020B0609020204030204" pitchFamily="49" charset="0"/>
              </a:rPr>
              <a:t>);     </a:t>
            </a:r>
            <a:r>
              <a:rPr lang="en-IN" sz="2000" dirty="0" smtClean="0">
                <a:solidFill>
                  <a:srgbClr val="92D050"/>
                </a:solidFill>
                <a:latin typeface="Consolas" panose="020B0609020204030204" pitchFamily="49" charset="0"/>
              </a:rPr>
              <a:t>// fn</a:t>
            </a:r>
            <a:endParaRPr lang="en-IN" sz="2000" b="0" dirty="0">
              <a:solidFill>
                <a:srgbClr val="92D050"/>
              </a:solidFill>
              <a:effectLst/>
              <a:latin typeface="Consolas" panose="020B0609020204030204" pitchFamily="49" charset="0"/>
            </a:endParaRPr>
          </a:p>
        </p:txBody>
      </p:sp>
    </p:spTree>
    <p:extLst>
      <p:ext uri="{BB962C8B-B14F-4D97-AF65-F5344CB8AC3E}">
        <p14:creationId xmlns:p14="http://schemas.microsoft.com/office/powerpoint/2010/main" val="393794677"/>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function expression</a:t>
            </a:r>
            <a:endParaRPr lang="en-US" sz="3600" i="1" dirty="0">
              <a:solidFill>
                <a:srgbClr val="13D9E3"/>
              </a:solidFill>
              <a:latin typeface="Arial" panose="020B0604020202020204" pitchFamily="34" charset="0"/>
              <a:cs typeface="Arial" panose="020B0604020202020204" pitchFamily="34" charset="0"/>
            </a:endParaRPr>
          </a:p>
        </p:txBody>
      </p:sp>
      <p:sp>
        <p:nvSpPr>
          <p:cNvPr id="5" name="Rectangle 4"/>
          <p:cNvSpPr/>
          <p:nvPr/>
        </p:nvSpPr>
        <p:spPr>
          <a:xfrm>
            <a:off x="152400" y="1362670"/>
            <a:ext cx="8839200" cy="1015663"/>
          </a:xfrm>
          <a:prstGeom prst="rect">
            <a:avLst/>
          </a:prstGeom>
          <a:noFill/>
        </p:spPr>
        <p:txBody>
          <a:bodyPr wrap="square">
            <a:spAutoFit/>
          </a:bodyPr>
          <a:lstStyle/>
          <a:p>
            <a:r>
              <a:rPr lang="en-IN" sz="2000" dirty="0">
                <a:solidFill>
                  <a:srgbClr val="0077AA"/>
                </a:solidFill>
                <a:latin typeface="Consolas" panose="020B0609020204030204" pitchFamily="49" charset="0"/>
              </a:rPr>
              <a:t>var</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DD4A68"/>
                </a:solidFill>
                <a:latin typeface="Consolas" panose="020B0609020204030204" pitchFamily="49" charset="0"/>
              </a:rPr>
              <a:t>myFunction</a:t>
            </a:r>
            <a:r>
              <a:rPr lang="en-IN" sz="2000" dirty="0">
                <a:solidFill>
                  <a:srgbClr val="0070C0"/>
                </a:solidFill>
                <a:latin typeface="Consolas" panose="020B0609020204030204" pitchFamily="49" charset="0"/>
                <a:cs typeface="Arial" panose="020B0604020202020204" pitchFamily="34" charset="0"/>
              </a:rPr>
              <a:t> = </a:t>
            </a:r>
            <a:r>
              <a:rPr lang="en-IN" sz="2000" dirty="0">
                <a:solidFill>
                  <a:srgbClr val="98676A"/>
                </a:solidFill>
                <a:latin typeface="Consolas" panose="020B0609020204030204" pitchFamily="49" charset="0"/>
              </a:rPr>
              <a:t>function</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rPr>
              <a:t>[</a:t>
            </a:r>
            <a:r>
              <a:rPr lang="en-IN" sz="2000" dirty="0">
                <a:solidFill>
                  <a:srgbClr val="FF6000"/>
                </a:solidFill>
                <a:latin typeface="Consolas" panose="020B0609020204030204" pitchFamily="49" charset="0"/>
                <a:cs typeface="Arial" panose="020B0604020202020204" pitchFamily="34" charset="0"/>
              </a:rPr>
              <a:t>name</a:t>
            </a:r>
            <a:r>
              <a:rPr lang="en-IN" sz="2000" dirty="0" smtClean="0">
                <a:solidFill>
                  <a:schemeClr val="bg1">
                    <a:lumMod val="85000"/>
                  </a:schemeClr>
                </a:solidFill>
                <a:latin typeface="Consolas" panose="020B0609020204030204" pitchFamily="49" charset="0"/>
              </a:rPr>
              <a:t>]([</a:t>
            </a:r>
            <a:r>
              <a:rPr lang="en-IN" sz="2000" dirty="0">
                <a:solidFill>
                  <a:schemeClr val="bg2">
                    <a:lumMod val="75000"/>
                  </a:schemeClr>
                </a:solidFill>
                <a:latin typeface="Consolas" panose="020B0609020204030204" pitchFamily="49" charset="0"/>
              </a:rPr>
              <a:t>para1,</a:t>
            </a:r>
            <a:r>
              <a:rPr lang="en-IN" sz="2000" dirty="0">
                <a:solidFill>
                  <a:srgbClr val="333333"/>
                </a:solidFill>
                <a:latin typeface="Consolas" panose="020B0609020204030204" pitchFamily="49" charset="0"/>
              </a:rPr>
              <a:t> </a:t>
            </a:r>
            <a:r>
              <a:rPr lang="en-IN" sz="2000" dirty="0">
                <a:solidFill>
                  <a:schemeClr val="bg1">
                    <a:lumMod val="85000"/>
                  </a:schemeClr>
                </a:solidFill>
                <a:latin typeface="Consolas" panose="020B0609020204030204" pitchFamily="49" charset="0"/>
              </a:rPr>
              <a:t>[</a:t>
            </a:r>
            <a:r>
              <a:rPr lang="en-IN" sz="2000" dirty="0">
                <a:solidFill>
                  <a:schemeClr val="bg2">
                    <a:lumMod val="75000"/>
                  </a:schemeClr>
                </a:solidFill>
                <a:latin typeface="Consolas" panose="020B0609020204030204" pitchFamily="49" charset="0"/>
              </a:rPr>
              <a:t>para2,</a:t>
            </a:r>
            <a:r>
              <a:rPr lang="en-IN" sz="2000" dirty="0">
                <a:solidFill>
                  <a:srgbClr val="333333"/>
                </a:solidFill>
                <a:latin typeface="Consolas" panose="020B0609020204030204" pitchFamily="49" charset="0"/>
              </a:rPr>
              <a:t> </a:t>
            </a:r>
            <a:r>
              <a:rPr lang="en-IN" sz="2000" dirty="0">
                <a:solidFill>
                  <a:schemeClr val="bg1">
                    <a:lumMod val="85000"/>
                  </a:schemeClr>
                </a:solidFill>
                <a:latin typeface="Consolas" panose="020B0609020204030204" pitchFamily="49" charset="0"/>
              </a:rPr>
              <a:t>[</a:t>
            </a:r>
            <a:r>
              <a:rPr lang="en-IN" sz="2000" dirty="0">
                <a:solidFill>
                  <a:schemeClr val="bg2">
                    <a:lumMod val="75000"/>
                  </a:schemeClr>
                </a:solidFill>
                <a:latin typeface="Consolas" panose="020B0609020204030204" pitchFamily="49" charset="0"/>
              </a:rPr>
              <a:t>paraN</a:t>
            </a:r>
            <a:r>
              <a:rPr lang="en-IN" sz="2000" dirty="0">
                <a:solidFill>
                  <a:schemeClr val="bg1">
                    <a:lumMod val="85000"/>
                  </a:schemeClr>
                </a:solidFill>
                <a:latin typeface="Consolas" panose="020B0609020204030204" pitchFamily="49" charset="0"/>
              </a:rPr>
              <a:t>]]]) {</a:t>
            </a:r>
          </a:p>
          <a:p>
            <a:r>
              <a:rPr lang="en-IN" sz="2000" dirty="0" smtClean="0">
                <a:solidFill>
                  <a:srgbClr val="0070C0"/>
                </a:solidFill>
                <a:latin typeface="Consolas" panose="020B0609020204030204" pitchFamily="49" charset="0"/>
                <a:cs typeface="Arial" panose="020B0604020202020204" pitchFamily="34"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statement</a:t>
            </a:r>
            <a:endParaRPr lang="en-IN" sz="2000" dirty="0">
              <a:solidFill>
                <a:srgbClr val="0070C0"/>
              </a:solidFill>
              <a:latin typeface="Consolas" panose="020B0609020204030204" pitchFamily="49" charset="0"/>
              <a:cs typeface="Arial" panose="020B0604020202020204" pitchFamily="34" charset="0"/>
            </a:endParaRPr>
          </a:p>
          <a:p>
            <a:r>
              <a:rPr lang="en-IN" sz="2000" dirty="0" smtClean="0">
                <a:solidFill>
                  <a:schemeClr val="bg1">
                    <a:lumMod val="85000"/>
                  </a:schemeClr>
                </a:solidFill>
                <a:latin typeface="Consolas" panose="020B0609020204030204" pitchFamily="49" charset="0"/>
                <a:cs typeface="Arial" panose="020B0604020202020204" pitchFamily="34" charset="0"/>
              </a:rPr>
              <a:t>}</a:t>
            </a:r>
            <a:endParaRPr lang="en-IN" sz="2000" dirty="0">
              <a:solidFill>
                <a:schemeClr val="bg1">
                  <a:lumMod val="85000"/>
                </a:schemeClr>
              </a:solidFill>
              <a:latin typeface="Consolas" panose="020B0609020204030204" pitchFamily="49"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52400" y="990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4648200" y="76200"/>
            <a:ext cx="44196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Note that function expressions are not hoisted.</a:t>
            </a:r>
          </a:p>
        </p:txBody>
      </p:sp>
      <p:sp>
        <p:nvSpPr>
          <p:cNvPr id="12" name="Rectangle 11"/>
          <p:cNvSpPr/>
          <p:nvPr/>
        </p:nvSpPr>
        <p:spPr>
          <a:xfrm>
            <a:off x="266700" y="2514600"/>
            <a:ext cx="8610600" cy="1846659"/>
          </a:xfrm>
          <a:prstGeom prst="rect">
            <a:avLst/>
          </a:prstGeom>
        </p:spPr>
        <p:txBody>
          <a:bodyPr wrap="square">
            <a:spAutoFit/>
          </a:bodyPr>
          <a:lstStyle/>
          <a:p>
            <a:pPr marL="285750" indent="-285750">
              <a:buFont typeface="Arial" panose="020B0604020202020204" pitchFamily="34" charset="0"/>
              <a:buChar char="•"/>
            </a:pPr>
            <a:r>
              <a:rPr lang="en-IN" sz="2000" dirty="0">
                <a:solidFill>
                  <a:srgbClr val="FF6000"/>
                </a:solidFill>
                <a:latin typeface="Consolas" panose="020B0609020204030204" pitchFamily="49" charset="0"/>
                <a:cs typeface="Arial" panose="020B0604020202020204" pitchFamily="34" charset="0"/>
              </a:rPr>
              <a:t>name</a:t>
            </a:r>
            <a:r>
              <a:rPr lang="en-IN" sz="1800" dirty="0">
                <a:latin typeface="Arial" panose="020B0604020202020204" pitchFamily="34" charset="0"/>
                <a:cs typeface="Arial" panose="020B0604020202020204" pitchFamily="34" charset="0"/>
              </a:rPr>
              <a:t>: </a:t>
            </a:r>
            <a:r>
              <a:rPr lang="en-IN" sz="1800" dirty="0">
                <a:latin typeface="Cambria" panose="02040503050406030204" pitchFamily="18" charset="0"/>
                <a:cs typeface="Arial" panose="020B0604020202020204" pitchFamily="34" charset="0"/>
              </a:rPr>
              <a:t>The function name</a:t>
            </a:r>
            <a:r>
              <a:rPr lang="en-IN" sz="1800" dirty="0" smtClean="0">
                <a:latin typeface="Cambria" panose="02040503050406030204" pitchFamily="18" charset="0"/>
                <a:cs typeface="Arial" panose="020B0604020202020204" pitchFamily="34" charset="0"/>
              </a:rPr>
              <a:t>.</a:t>
            </a:r>
          </a:p>
          <a:p>
            <a:endParaRPr lang="en-IN" sz="1800" dirty="0">
              <a:latin typeface="Cambria" panose="02040503050406030204" pitchFamily="18" charset="0"/>
              <a:cs typeface="Arial" panose="020B0604020202020204" pitchFamily="34" charset="0"/>
            </a:endParaRPr>
          </a:p>
          <a:p>
            <a:pPr marL="285750" indent="-285750">
              <a:buFont typeface="Arial" panose="020B0604020202020204" pitchFamily="34" charset="0"/>
              <a:buChar char="•"/>
            </a:pPr>
            <a:r>
              <a:rPr lang="en-IN" sz="2000" dirty="0">
                <a:solidFill>
                  <a:schemeClr val="bg2">
                    <a:lumMod val="75000"/>
                  </a:schemeClr>
                </a:solidFill>
                <a:latin typeface="Consolas" panose="020B0609020204030204" pitchFamily="49" charset="0"/>
              </a:rPr>
              <a:t>param</a:t>
            </a:r>
            <a:r>
              <a:rPr lang="en-IN" sz="1800" dirty="0">
                <a:latin typeface="Arial" panose="020B0604020202020204" pitchFamily="34" charset="0"/>
                <a:cs typeface="Arial" panose="020B0604020202020204" pitchFamily="34" charset="0"/>
              </a:rPr>
              <a:t>: </a:t>
            </a:r>
            <a:r>
              <a:rPr lang="en-IN" sz="1800" dirty="0">
                <a:latin typeface="Cambria" panose="02040503050406030204" pitchFamily="18" charset="0"/>
                <a:cs typeface="Arial" panose="020B0604020202020204" pitchFamily="34" charset="0"/>
              </a:rPr>
              <a:t>The name of an argument to be passed to the function. A function can have up to 255 arguments</a:t>
            </a:r>
            <a:r>
              <a:rPr lang="en-IN" sz="1800" dirty="0" smtClean="0">
                <a:latin typeface="Cambria" panose="02040503050406030204" pitchFamily="18" charset="0"/>
                <a:cs typeface="Arial" panose="020B0604020202020204" pitchFamily="34" charset="0"/>
              </a:rPr>
              <a:t>.</a:t>
            </a:r>
          </a:p>
          <a:p>
            <a:endParaRPr lang="en-IN" sz="1800" dirty="0" smtClean="0">
              <a:solidFill>
                <a:srgbClr val="0070C0"/>
              </a:solidFill>
              <a:latin typeface="Cambria" panose="02040503050406030204" pitchFamily="18" charset="0"/>
              <a:cs typeface="Calibri" panose="020F0502020204030204" pitchFamily="34" charset="0"/>
            </a:endParaRPr>
          </a:p>
          <a:p>
            <a:pPr marL="285750" indent="-285750">
              <a:buFont typeface="Arial" panose="020B0604020202020204" pitchFamily="34" charset="0"/>
              <a:buChar char="•"/>
            </a:pPr>
            <a:r>
              <a:rPr lang="en-IN" sz="2000" dirty="0" smtClean="0">
                <a:solidFill>
                  <a:srgbClr val="999999"/>
                </a:solidFill>
                <a:latin typeface="Consolas" panose="020B0609020204030204" pitchFamily="49" charset="0"/>
              </a:rPr>
              <a:t>statement</a:t>
            </a:r>
            <a:r>
              <a:rPr lang="en-IN" sz="1800" dirty="0" smtClean="0">
                <a:latin typeface="Arial" panose="020B0604020202020204" pitchFamily="34" charset="0"/>
                <a:cs typeface="Arial" panose="020B0604020202020204" pitchFamily="34" charset="0"/>
              </a:rPr>
              <a:t>: </a:t>
            </a:r>
            <a:r>
              <a:rPr lang="en-IN" sz="1800" dirty="0">
                <a:latin typeface="Cambria" panose="02040503050406030204" pitchFamily="18" charset="0"/>
                <a:cs typeface="Arial" panose="020B0604020202020204" pitchFamily="34" charset="0"/>
              </a:rPr>
              <a:t>The statements comprising the body of the function</a:t>
            </a:r>
            <a:r>
              <a:rPr lang="en-IN" sz="1800" dirty="0" smtClean="0">
                <a:latin typeface="Cambria" panose="02040503050406030204" pitchFamily="18" charset="0"/>
                <a:cs typeface="Arial" panose="020B0604020202020204" pitchFamily="34" charset="0"/>
              </a:rPr>
              <a:t>.</a:t>
            </a:r>
            <a:endParaRPr lang="en-IN" sz="1800" dirty="0">
              <a:latin typeface="Cambria" panose="02040503050406030204" pitchFamily="18" charset="0"/>
              <a:cs typeface="Arial" panose="020B0604020202020204" pitchFamily="34" charset="0"/>
            </a:endParaRPr>
          </a:p>
        </p:txBody>
      </p:sp>
      <p:sp>
        <p:nvSpPr>
          <p:cNvPr id="4" name="Rectangle 3"/>
          <p:cNvSpPr/>
          <p:nvPr/>
        </p:nvSpPr>
        <p:spPr>
          <a:xfrm>
            <a:off x="76200" y="4464784"/>
            <a:ext cx="4572000" cy="1631216"/>
          </a:xfrm>
          <a:prstGeom prst="rect">
            <a:avLst/>
          </a:prstGeom>
        </p:spPr>
        <p:txBody>
          <a:bodyPr>
            <a:spAutoFit/>
          </a:bodyPr>
          <a:lstStyle/>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type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"text/javascript"</a:t>
            </a:r>
            <a:r>
              <a:rPr lang="en-IN" sz="2000" dirty="0">
                <a:solidFill>
                  <a:srgbClr val="808080"/>
                </a:solidFill>
                <a:latin typeface="Consolas" panose="020B0609020204030204" pitchFamily="49" charset="0"/>
              </a:rPr>
              <a:t>&gt;</a:t>
            </a:r>
            <a:endParaRPr lang="en-IN" sz="2000" dirty="0">
              <a:solidFill>
                <a:srgbClr val="D4D4D4"/>
              </a:solidFill>
              <a:latin typeface="Consolas" panose="020B0609020204030204" pitchFamily="49" charset="0"/>
            </a:endParaRP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i="1" dirty="0" smtClean="0">
                <a:solidFill>
                  <a:srgbClr val="DCDCAA"/>
                </a:solidFill>
                <a:latin typeface="Consolas" panose="020B0609020204030204" pitchFamily="49" charset="0"/>
              </a:rPr>
              <a:t>fn</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function</a:t>
            </a:r>
            <a:r>
              <a:rPr lang="en-IN" sz="2000" dirty="0">
                <a:solidFill>
                  <a:srgbClr val="D4D4D4"/>
                </a:solidFill>
                <a:latin typeface="Consolas" panose="020B0609020204030204" pitchFamily="49" charset="0"/>
              </a:rPr>
              <a:t>() {</a:t>
            </a:r>
          </a:p>
          <a:p>
            <a:r>
              <a:rPr lang="en-IN" sz="2000" dirty="0" smtClean="0">
                <a:solidFill>
                  <a:srgbClr val="608B4E"/>
                </a:solidFill>
                <a:latin typeface="Consolas" panose="020B0609020204030204" pitchFamily="49" charset="0"/>
              </a:rPr>
              <a:t>  </a:t>
            </a:r>
            <a:r>
              <a:rPr lang="en-IN" sz="2000" dirty="0" smtClean="0">
                <a:solidFill>
                  <a:srgbClr val="92D050"/>
                </a:solidFill>
                <a:latin typeface="Consolas" panose="020B0609020204030204" pitchFamily="49" charset="0"/>
              </a:rPr>
              <a:t>/* </a:t>
            </a:r>
            <a:r>
              <a:rPr lang="en-IN" sz="2000" dirty="0">
                <a:solidFill>
                  <a:srgbClr val="92D050"/>
                </a:solidFill>
                <a:latin typeface="Consolas" panose="020B0609020204030204" pitchFamily="49" charset="0"/>
              </a:rPr>
              <a:t>do something */</a:t>
            </a:r>
          </a:p>
          <a:p>
            <a:r>
              <a:rPr lang="en-IN" sz="2000" dirty="0">
                <a:solidFill>
                  <a:srgbClr val="D4D4D4"/>
                </a:solidFill>
                <a:latin typeface="Consolas" panose="020B0609020204030204" pitchFamily="49" charset="0"/>
              </a:rPr>
              <a:t>}</a:t>
            </a:r>
          </a:p>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808080"/>
                </a:solidFill>
                <a:latin typeface="Consolas" panose="020B0609020204030204" pitchFamily="49" charset="0"/>
              </a:rPr>
              <a:t>&gt;</a:t>
            </a:r>
            <a:endParaRPr lang="en-IN" sz="2000" b="0" dirty="0">
              <a:solidFill>
                <a:srgbClr val="D4D4D4"/>
              </a:solidFill>
              <a:effectLst/>
              <a:latin typeface="Consolas" panose="020B0609020204030204" pitchFamily="49" charset="0"/>
            </a:endParaRPr>
          </a:p>
        </p:txBody>
      </p:sp>
      <p:sp>
        <p:nvSpPr>
          <p:cNvPr id="6" name="Rectangle 5"/>
          <p:cNvSpPr/>
          <p:nvPr/>
        </p:nvSpPr>
        <p:spPr>
          <a:xfrm>
            <a:off x="4572000" y="4464784"/>
            <a:ext cx="4593771" cy="1631216"/>
          </a:xfrm>
          <a:prstGeom prst="rect">
            <a:avLst/>
          </a:prstGeom>
        </p:spPr>
        <p:txBody>
          <a:bodyPr wrap="square">
            <a:spAutoFit/>
          </a:bodyPr>
          <a:lstStyle/>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type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"text/javascript"</a:t>
            </a:r>
            <a:r>
              <a:rPr lang="en-IN" sz="2000" dirty="0">
                <a:solidFill>
                  <a:srgbClr val="808080"/>
                </a:solidFill>
                <a:latin typeface="Consolas" panose="020B0609020204030204" pitchFamily="49" charset="0"/>
              </a:rPr>
              <a:t>&gt;</a:t>
            </a:r>
            <a:endParaRPr lang="en-IN" sz="2000" dirty="0">
              <a:solidFill>
                <a:srgbClr val="D4D4D4"/>
              </a:solidFill>
              <a:latin typeface="Consolas" panose="020B0609020204030204" pitchFamily="49" charset="0"/>
            </a:endParaRP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i="1" dirty="0" smtClean="0">
                <a:solidFill>
                  <a:srgbClr val="DCDCAA"/>
                </a:solidFill>
                <a:latin typeface="Consolas" panose="020B0609020204030204" pitchFamily="49" charset="0"/>
              </a:rPr>
              <a:t>fn</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function</a:t>
            </a:r>
            <a:r>
              <a:rPr lang="en-IN" sz="2000" dirty="0">
                <a:solidFill>
                  <a:srgbClr val="D4D4D4"/>
                </a:solidFill>
                <a:latin typeface="Consolas" panose="020B0609020204030204" pitchFamily="49" charset="0"/>
              </a:rPr>
              <a:t> </a:t>
            </a:r>
            <a:r>
              <a:rPr lang="en-IN" sz="2000" dirty="0">
                <a:solidFill>
                  <a:srgbClr val="DCDCAA"/>
                </a:solidFill>
                <a:latin typeface="Consolas" panose="020B0609020204030204" pitchFamily="49" charset="0"/>
              </a:rPr>
              <a:t>add</a:t>
            </a:r>
            <a:r>
              <a:rPr lang="en-IN" sz="2000" dirty="0">
                <a:solidFill>
                  <a:srgbClr val="D4D4D4"/>
                </a:solidFill>
                <a:latin typeface="Consolas" panose="020B0609020204030204" pitchFamily="49" charset="0"/>
              </a:rPr>
              <a:t>() {</a:t>
            </a:r>
          </a:p>
          <a:p>
            <a:r>
              <a:rPr lang="en-IN" sz="2000" dirty="0" smtClean="0">
                <a:solidFill>
                  <a:srgbClr val="608B4E"/>
                </a:solidFill>
                <a:latin typeface="Consolas" panose="020B0609020204030204" pitchFamily="49" charset="0"/>
              </a:rPr>
              <a:t>  </a:t>
            </a:r>
            <a:r>
              <a:rPr lang="en-IN" sz="2000" dirty="0" smtClean="0">
                <a:solidFill>
                  <a:srgbClr val="92D050"/>
                </a:solidFill>
                <a:latin typeface="Consolas" panose="020B0609020204030204" pitchFamily="49" charset="0"/>
              </a:rPr>
              <a:t>/* </a:t>
            </a:r>
            <a:r>
              <a:rPr lang="en-IN" sz="2000" dirty="0">
                <a:solidFill>
                  <a:srgbClr val="92D050"/>
                </a:solidFill>
                <a:latin typeface="Consolas" panose="020B0609020204030204" pitchFamily="49" charset="0"/>
              </a:rPr>
              <a:t>do something */</a:t>
            </a:r>
          </a:p>
          <a:p>
            <a:r>
              <a:rPr lang="en-IN" sz="2000" dirty="0">
                <a:solidFill>
                  <a:srgbClr val="D4D4D4"/>
                </a:solidFill>
                <a:latin typeface="Consolas" panose="020B0609020204030204" pitchFamily="49" charset="0"/>
              </a:rPr>
              <a:t>}</a:t>
            </a:r>
          </a:p>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808080"/>
                </a:solidFill>
                <a:latin typeface="Consolas" panose="020B0609020204030204" pitchFamily="49" charset="0"/>
              </a:rPr>
              <a:t>&gt;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437940354"/>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self invoking / </a:t>
            </a:r>
            <a:r>
              <a:rPr lang="en-IN" sz="3600" i="1" dirty="0">
                <a:solidFill>
                  <a:srgbClr val="13D9E3"/>
                </a:solidFill>
                <a:latin typeface="Arial" panose="020B0604020202020204" pitchFamily="34" charset="0"/>
                <a:cs typeface="Arial" panose="020B0604020202020204" pitchFamily="34" charset="0"/>
              </a:rPr>
              <a:t>anonymous function</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228600" y="1066800"/>
            <a:ext cx="86868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An </a:t>
            </a:r>
            <a:r>
              <a:rPr lang="en-IN" sz="1800" dirty="0">
                <a:solidFill>
                  <a:srgbClr val="0000FF"/>
                </a:solidFill>
                <a:latin typeface="Consolas" panose="020B0609020204030204" pitchFamily="49" charset="0"/>
              </a:rPr>
              <a:t>anonymous</a:t>
            </a:r>
            <a:r>
              <a:rPr lang="en-IN" sz="1800" dirty="0">
                <a:latin typeface="Arial" panose="020B0604020202020204" pitchFamily="34" charset="0"/>
                <a:cs typeface="Arial" panose="020B0604020202020204" pitchFamily="34" charset="0"/>
              </a:rPr>
              <a:t> </a:t>
            </a:r>
            <a:r>
              <a:rPr lang="en-IN" sz="1800" dirty="0">
                <a:solidFill>
                  <a:srgbClr val="0000FF"/>
                </a:solidFill>
                <a:latin typeface="Consolas" panose="020B0609020204030204" pitchFamily="49" charset="0"/>
              </a:rPr>
              <a:t>function</a:t>
            </a:r>
            <a:r>
              <a:rPr lang="en-IN" sz="1800" dirty="0">
                <a:latin typeface="Arial" panose="020B0604020202020204" pitchFamily="34" charset="0"/>
                <a:cs typeface="Arial" panose="020B0604020202020204" pitchFamily="34" charset="0"/>
              </a:rPr>
              <a:t> is a function that is not stored in a program file, but is associated with a variable whose data type is function_handle . Anonymous functions can accept inputs and return outputs, just as standard functions do. </a:t>
            </a:r>
          </a:p>
        </p:txBody>
      </p:sp>
      <p:sp>
        <p:nvSpPr>
          <p:cNvPr id="19" name="Rectangle 18"/>
          <p:cNvSpPr/>
          <p:nvPr/>
        </p:nvSpPr>
        <p:spPr>
          <a:xfrm>
            <a:off x="152400" y="2057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20" name="Rectangle 19"/>
          <p:cNvSpPr/>
          <p:nvPr/>
        </p:nvSpPr>
        <p:spPr>
          <a:xfrm>
            <a:off x="239486" y="3861137"/>
            <a:ext cx="8763000" cy="1015663"/>
          </a:xfrm>
          <a:prstGeom prst="rect">
            <a:avLst/>
          </a:prstGeom>
        </p:spPr>
        <p:txBody>
          <a:bodyPr wrap="square">
            <a:spAutoFit/>
          </a:bodyPr>
          <a:lstStyle/>
          <a:p>
            <a:r>
              <a:rPr lang="en-IN" sz="2000" dirty="0">
                <a:solidFill>
                  <a:schemeClr val="bg1">
                    <a:lumMod val="85000"/>
                  </a:schemeClr>
                </a:solidFill>
                <a:latin typeface="Consolas" panose="020B0609020204030204" pitchFamily="49" charset="0"/>
              </a:rPr>
              <a:t>(</a:t>
            </a:r>
            <a:r>
              <a:rPr lang="en-IN" sz="2000" dirty="0" smtClean="0">
                <a:solidFill>
                  <a:srgbClr val="0077AA"/>
                </a:solidFill>
                <a:latin typeface="Consolas" panose="020B0609020204030204" pitchFamily="49" charset="0"/>
              </a:rPr>
              <a:t>function</a:t>
            </a:r>
            <a:r>
              <a:rPr lang="en-IN" sz="2000" dirty="0">
                <a:solidFill>
                  <a:schemeClr val="bg1">
                    <a:lumMod val="85000"/>
                  </a:schemeClr>
                </a:solidFill>
                <a:latin typeface="Consolas" panose="020B0609020204030204" pitchFamily="49" charset="0"/>
              </a:rPr>
              <a:t>() </a:t>
            </a:r>
            <a:r>
              <a:rPr lang="en-IN" sz="2000" dirty="0" smtClean="0">
                <a:solidFill>
                  <a:schemeClr val="bg1">
                    <a:lumMod val="85000"/>
                  </a:schemeClr>
                </a:solidFill>
                <a:latin typeface="Consolas" panose="020B0609020204030204" pitchFamily="49" charset="0"/>
              </a:rPr>
              <a:t>{</a:t>
            </a:r>
            <a:endParaRPr lang="en-IN" sz="2000" dirty="0">
              <a:solidFill>
                <a:schemeClr val="bg1">
                  <a:lumMod val="85000"/>
                </a:schemeClr>
              </a:solidFill>
              <a:latin typeface="Consolas" panose="020B0609020204030204" pitchFamily="49" charset="0"/>
            </a:endParaRPr>
          </a:p>
          <a:p>
            <a:r>
              <a:rPr lang="en-IN" sz="2000" dirty="0">
                <a:solidFill>
                  <a:schemeClr val="bg1">
                    <a:lumMod val="85000"/>
                  </a:schemeClr>
                </a:solidFill>
                <a:latin typeface="Consolas" panose="020B0609020204030204" pitchFamily="49" charset="0"/>
                <a:cs typeface="Arial" panose="020B0604020202020204" pitchFamily="34" charset="0"/>
              </a:rPr>
              <a:t> </a:t>
            </a:r>
            <a:r>
              <a:rPr lang="en-IN" sz="2000" dirty="0" smtClean="0">
                <a:solidFill>
                  <a:schemeClr val="bg1">
                    <a:lumMod val="85000"/>
                  </a:schemeClr>
                </a:solidFill>
                <a:latin typeface="Consolas" panose="020B0609020204030204" pitchFamily="49" charset="0"/>
                <a:cs typeface="Arial" panose="020B0604020202020204" pitchFamily="34" charset="0"/>
              </a:rPr>
              <a:t>  </a:t>
            </a:r>
            <a:r>
              <a:rPr lang="en-IN" sz="2000" b="1" i="1" dirty="0" smtClean="0">
                <a:solidFill>
                  <a:schemeClr val="bg1">
                    <a:lumMod val="65000"/>
                  </a:schemeClr>
                </a:solidFill>
                <a:latin typeface="Consolas" panose="020B0609020204030204" pitchFamily="49" charset="0"/>
                <a:cs typeface="Arial" panose="020B0604020202020204" pitchFamily="34" charset="0"/>
              </a:rPr>
              <a:t>statement</a:t>
            </a:r>
            <a:endParaRPr lang="en-IN" sz="2000" b="1" dirty="0">
              <a:solidFill>
                <a:schemeClr val="bg1">
                  <a:lumMod val="65000"/>
                </a:schemeClr>
              </a:solidFill>
              <a:latin typeface="Consolas" panose="020B0609020204030204" pitchFamily="49" charset="0"/>
              <a:cs typeface="Arial" panose="020B0604020202020204" pitchFamily="34" charset="0"/>
            </a:endParaRPr>
          </a:p>
          <a:p>
            <a:r>
              <a:rPr lang="en-IN" sz="2000" dirty="0">
                <a:solidFill>
                  <a:schemeClr val="bg1">
                    <a:lumMod val="85000"/>
                  </a:schemeClr>
                </a:solidFill>
                <a:latin typeface="Consolas" panose="020B0609020204030204" pitchFamily="49" charset="0"/>
              </a:rPr>
              <a:t>})();</a:t>
            </a:r>
          </a:p>
        </p:txBody>
      </p:sp>
      <p:sp>
        <p:nvSpPr>
          <p:cNvPr id="21" name="Rectangle 20"/>
          <p:cNvSpPr/>
          <p:nvPr/>
        </p:nvSpPr>
        <p:spPr>
          <a:xfrm>
            <a:off x="239486" y="2558826"/>
            <a:ext cx="8839200" cy="1015663"/>
          </a:xfrm>
          <a:prstGeom prst="rect">
            <a:avLst/>
          </a:prstGeom>
        </p:spPr>
        <p:txBody>
          <a:bodyPr wrap="square">
            <a:spAutoFit/>
          </a:bodyPr>
          <a:lstStyle/>
          <a:p>
            <a:r>
              <a:rPr lang="en-IN" sz="2000" dirty="0">
                <a:solidFill>
                  <a:srgbClr val="999999"/>
                </a:solidFill>
                <a:latin typeface="Consolas" panose="020B0609020204030204" pitchFamily="49" charset="0"/>
              </a:rPr>
              <a:t>(</a:t>
            </a:r>
            <a:r>
              <a:rPr lang="en-IN" sz="2000" dirty="0" smtClean="0">
                <a:solidFill>
                  <a:srgbClr val="0077AA"/>
                </a:solidFill>
                <a:latin typeface="Consolas" panose="020B0609020204030204" pitchFamily="49" charset="0"/>
              </a:rPr>
              <a:t>function</a:t>
            </a:r>
            <a:r>
              <a:rPr lang="en-IN" sz="2000" dirty="0">
                <a:solidFill>
                  <a:schemeClr val="bg1">
                    <a:lumMod val="85000"/>
                  </a:schemeClr>
                </a:solidFill>
                <a:latin typeface="Consolas" panose="020B0609020204030204" pitchFamily="49" charset="0"/>
              </a:rPr>
              <a:t>() </a:t>
            </a:r>
            <a:r>
              <a:rPr lang="en-IN" sz="2000" dirty="0" smtClean="0">
                <a:solidFill>
                  <a:schemeClr val="bg1">
                    <a:lumMod val="85000"/>
                  </a:schemeClr>
                </a:solidFill>
                <a:latin typeface="Consolas" panose="020B0609020204030204" pitchFamily="49" charset="0"/>
              </a:rPr>
              <a:t>{</a:t>
            </a:r>
            <a:endParaRPr lang="en-IN" sz="2000" dirty="0">
              <a:solidFill>
                <a:schemeClr val="bg1">
                  <a:lumMod val="85000"/>
                </a:schemeClr>
              </a:solidFill>
              <a:latin typeface="Consolas" panose="020B0609020204030204" pitchFamily="49" charset="0"/>
            </a:endParaRPr>
          </a:p>
          <a:p>
            <a:r>
              <a:rPr lang="en-IN" sz="2000" dirty="0">
                <a:solidFill>
                  <a:schemeClr val="bg1">
                    <a:lumMod val="85000"/>
                  </a:schemeClr>
                </a:solidFill>
                <a:latin typeface="Consolas" panose="020B0609020204030204" pitchFamily="49" charset="0"/>
                <a:cs typeface="Arial" panose="020B0604020202020204" pitchFamily="34" charset="0"/>
              </a:rPr>
              <a:t> </a:t>
            </a:r>
            <a:r>
              <a:rPr lang="en-IN" sz="2000" dirty="0" smtClean="0">
                <a:solidFill>
                  <a:schemeClr val="bg1">
                    <a:lumMod val="85000"/>
                  </a:schemeClr>
                </a:solidFill>
                <a:latin typeface="Consolas" panose="020B0609020204030204" pitchFamily="49" charset="0"/>
                <a:cs typeface="Arial" panose="020B0604020202020204" pitchFamily="34" charset="0"/>
              </a:rPr>
              <a:t>  </a:t>
            </a:r>
            <a:r>
              <a:rPr lang="en-IN" sz="2000" b="1" i="1" dirty="0">
                <a:solidFill>
                  <a:schemeClr val="bg1">
                    <a:lumMod val="65000"/>
                  </a:schemeClr>
                </a:solidFill>
                <a:latin typeface="Consolas" panose="020B0609020204030204" pitchFamily="49" charset="0"/>
                <a:cs typeface="Arial" panose="020B0604020202020204" pitchFamily="34" charset="0"/>
              </a:rPr>
              <a:t>statement</a:t>
            </a:r>
          </a:p>
          <a:p>
            <a:r>
              <a:rPr lang="en-IN" sz="2000" dirty="0">
                <a:solidFill>
                  <a:schemeClr val="bg1">
                    <a:lumMod val="85000"/>
                  </a:schemeClr>
                </a:solidFill>
                <a:latin typeface="Consolas" panose="020B0609020204030204" pitchFamily="49" charset="0"/>
              </a:rPr>
              <a:t>}());</a:t>
            </a:r>
          </a:p>
        </p:txBody>
      </p:sp>
    </p:spTree>
    <p:extLst>
      <p:ext uri="{BB962C8B-B14F-4D97-AF65-F5344CB8AC3E}">
        <p14:creationId xmlns:p14="http://schemas.microsoft.com/office/powerpoint/2010/main" val="145462211"/>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self invoking / </a:t>
            </a:r>
            <a:r>
              <a:rPr lang="en-IN" sz="3600" i="1" dirty="0">
                <a:solidFill>
                  <a:srgbClr val="13D9E3"/>
                </a:solidFill>
                <a:latin typeface="Arial" panose="020B0604020202020204" pitchFamily="34" charset="0"/>
                <a:cs typeface="Arial" panose="020B0604020202020204" pitchFamily="34" charset="0"/>
              </a:rPr>
              <a:t>anonymous function</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656113" y="1066800"/>
            <a:ext cx="6248400" cy="646331"/>
          </a:xfrm>
          <a:prstGeom prst="rect">
            <a:avLst/>
          </a:prstGeom>
          <a:solidFill>
            <a:srgbClr val="FFA500"/>
          </a:solidFill>
        </p:spPr>
        <p:txBody>
          <a:bodyPr wrap="square">
            <a:spAutoFit/>
          </a:bodyPr>
          <a:lstStyle/>
          <a:p>
            <a:r>
              <a:rPr lang="en-IN" sz="1800" dirty="0">
                <a:latin typeface="arial" panose="020B0604020202020204" pitchFamily="34" charset="0"/>
              </a:rPr>
              <a:t>An </a:t>
            </a:r>
            <a:r>
              <a:rPr lang="en-IN" sz="1800" b="1" dirty="0">
                <a:latin typeface="arial" panose="020B0604020202020204" pitchFamily="34" charset="0"/>
              </a:rPr>
              <a:t>anonymous function</a:t>
            </a:r>
            <a:r>
              <a:rPr lang="en-IN" sz="1800" dirty="0">
                <a:latin typeface="arial" panose="020B0604020202020204" pitchFamily="34" charset="0"/>
              </a:rPr>
              <a:t> is a </a:t>
            </a:r>
            <a:r>
              <a:rPr lang="en-IN" sz="1800" b="1" dirty="0">
                <a:latin typeface="arial" panose="020B0604020202020204" pitchFamily="34" charset="0"/>
              </a:rPr>
              <a:t>function</a:t>
            </a:r>
            <a:r>
              <a:rPr lang="en-IN" sz="1800" dirty="0">
                <a:latin typeface="arial" panose="020B0604020202020204" pitchFamily="34" charset="0"/>
              </a:rPr>
              <a:t> that was declared without any named identifier to refer to it.</a:t>
            </a:r>
            <a:endParaRPr lang="en-IN" sz="1800" dirty="0"/>
          </a:p>
        </p:txBody>
      </p:sp>
      <p:sp>
        <p:nvSpPr>
          <p:cNvPr id="5" name="Rectangle 4"/>
          <p:cNvSpPr/>
          <p:nvPr/>
        </p:nvSpPr>
        <p:spPr>
          <a:xfrm>
            <a:off x="228599" y="1915447"/>
            <a:ext cx="8675913" cy="1692771"/>
          </a:xfrm>
          <a:prstGeom prst="rect">
            <a:avLst/>
          </a:prstGeom>
        </p:spPr>
        <p:txBody>
          <a:bodyPr wrap="square">
            <a:spAutoFit/>
          </a:bodyPr>
          <a:lstStyle/>
          <a:p>
            <a:r>
              <a:rPr lang="en-IN" sz="2000" dirty="0">
                <a:solidFill>
                  <a:srgbClr val="D3AF86"/>
                </a:solidFill>
                <a:latin typeface="Consolas" panose="020B0609020204030204" pitchFamily="49" charset="0"/>
              </a:rPr>
              <a:t>&lt;</a:t>
            </a:r>
            <a:r>
              <a:rPr lang="en-IN" sz="2000" dirty="0">
                <a:solidFill>
                  <a:srgbClr val="DC3958"/>
                </a:solidFill>
                <a:latin typeface="Consolas" panose="020B0609020204030204" pitchFamily="49" charset="0"/>
              </a:rPr>
              <a:t>script</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type</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text/javascript</a:t>
            </a:r>
            <a:r>
              <a:rPr lang="en-IN" sz="2000" dirty="0">
                <a:solidFill>
                  <a:srgbClr val="D3AF86"/>
                </a:solidFill>
                <a:latin typeface="Consolas" panose="020B0609020204030204" pitchFamily="49" charset="0"/>
              </a:rPr>
              <a:t>"&gt;</a:t>
            </a:r>
          </a:p>
          <a:p>
            <a:r>
              <a:rPr lang="en-IN" sz="2000" dirty="0" smtClean="0">
                <a:solidFill>
                  <a:srgbClr val="D3AF86"/>
                </a:solidFill>
                <a:latin typeface="Consolas" panose="020B0609020204030204" pitchFamily="49" charset="0"/>
              </a:rPr>
              <a:t>  (</a:t>
            </a:r>
            <a:r>
              <a:rPr lang="en-IN" sz="2000" dirty="0">
                <a:solidFill>
                  <a:srgbClr val="98676A"/>
                </a:solidFill>
                <a:latin typeface="Consolas" panose="020B0609020204030204" pitchFamily="49" charset="0"/>
              </a:rPr>
              <a:t>function</a:t>
            </a:r>
            <a:r>
              <a:rPr lang="en-IN" sz="2000" dirty="0">
                <a:solidFill>
                  <a:srgbClr val="D3AF86"/>
                </a:solidFill>
                <a:latin typeface="Consolas" panose="020B0609020204030204" pitchFamily="49" charset="0"/>
              </a:rPr>
              <a:t> () {</a:t>
            </a:r>
          </a:p>
          <a:p>
            <a:r>
              <a:rPr lang="en-IN" sz="2000" dirty="0" smtClean="0">
                <a:solidFill>
                  <a:srgbClr val="F06431"/>
                </a:solidFill>
                <a:latin typeface="Consolas" panose="020B0609020204030204" pitchFamily="49" charset="0"/>
              </a:rPr>
              <a:t>     console</a:t>
            </a:r>
            <a:r>
              <a:rPr lang="en-IN" sz="2000" dirty="0" smtClean="0">
                <a:solidFill>
                  <a:srgbClr val="D3AF86"/>
                </a:solidFill>
                <a:latin typeface="Consolas" panose="020B0609020204030204" pitchFamily="49" charset="0"/>
              </a:rPr>
              <a:t>.</a:t>
            </a:r>
            <a:r>
              <a:rPr lang="en-IN" sz="2000" dirty="0" smtClean="0">
                <a:solidFill>
                  <a:srgbClr val="7E602C"/>
                </a:solidFill>
                <a:latin typeface="Consolas" panose="020B0609020204030204" pitchFamily="49" charset="0"/>
              </a:rPr>
              <a:t>log</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This is the self invoking function</a:t>
            </a:r>
            <a:r>
              <a:rPr lang="en-IN" sz="2000" dirty="0">
                <a:solidFill>
                  <a:srgbClr val="D3AF86"/>
                </a:solidFill>
                <a:latin typeface="Consolas" panose="020B0609020204030204" pitchFamily="49" charset="0"/>
              </a:rPr>
              <a:t>');</a:t>
            </a:r>
          </a:p>
          <a:p>
            <a:r>
              <a:rPr lang="en-IN" sz="2000" dirty="0" smtClean="0">
                <a:solidFill>
                  <a:srgbClr val="D3AF86"/>
                </a:solidFill>
                <a:latin typeface="Consolas" panose="020B0609020204030204" pitchFamily="49" charset="0"/>
              </a:rPr>
              <a:t>  }());</a:t>
            </a:r>
            <a:endParaRPr lang="en-IN" sz="2000" dirty="0">
              <a:solidFill>
                <a:srgbClr val="D3AF86"/>
              </a:solidFill>
              <a:latin typeface="Consolas" panose="020B0609020204030204" pitchFamily="49" charset="0"/>
            </a:endParaRPr>
          </a:p>
          <a:p>
            <a:r>
              <a:rPr lang="en-IN" sz="2000" dirty="0">
                <a:solidFill>
                  <a:srgbClr val="D3AF86"/>
                </a:solidFill>
                <a:latin typeface="Consolas" panose="020B0609020204030204" pitchFamily="49" charset="0"/>
              </a:rPr>
              <a:t>&lt;/</a:t>
            </a:r>
            <a:r>
              <a:rPr lang="en-IN" sz="2000" dirty="0">
                <a:solidFill>
                  <a:srgbClr val="DC3958"/>
                </a:solidFill>
                <a:latin typeface="Consolas" panose="020B0609020204030204" pitchFamily="49" charset="0"/>
              </a:rPr>
              <a:t>script</a:t>
            </a:r>
            <a:r>
              <a:rPr lang="en-IN" sz="2000" dirty="0">
                <a:solidFill>
                  <a:srgbClr val="D3AF86"/>
                </a:solidFill>
                <a:latin typeface="Consolas" panose="020B0609020204030204" pitchFamily="49" charset="0"/>
              </a:rPr>
              <a:t>&gt;</a:t>
            </a:r>
            <a:endParaRPr lang="en-IN" sz="2000" b="0" dirty="0">
              <a:solidFill>
                <a:srgbClr val="D3AF86"/>
              </a:solidFill>
              <a:effectLst/>
              <a:latin typeface="Consolas" panose="020B0609020204030204" pitchFamily="49" charset="0"/>
            </a:endParaRPr>
          </a:p>
        </p:txBody>
      </p:sp>
      <p:sp>
        <p:nvSpPr>
          <p:cNvPr id="6" name="Rectangle 5"/>
          <p:cNvSpPr/>
          <p:nvPr/>
        </p:nvSpPr>
        <p:spPr>
          <a:xfrm>
            <a:off x="228598" y="3810534"/>
            <a:ext cx="8675913" cy="1631216"/>
          </a:xfrm>
          <a:prstGeom prst="rect">
            <a:avLst/>
          </a:prstGeom>
        </p:spPr>
        <p:txBody>
          <a:bodyPr wrap="square">
            <a:spAutoFit/>
          </a:bodyPr>
          <a:lstStyle/>
          <a:p>
            <a:r>
              <a:rPr lang="en-IN" sz="2000" dirty="0">
                <a:solidFill>
                  <a:srgbClr val="D3AF86"/>
                </a:solidFill>
                <a:latin typeface="Consolas" panose="020B0609020204030204" pitchFamily="49" charset="0"/>
              </a:rPr>
              <a:t>&lt;</a:t>
            </a:r>
            <a:r>
              <a:rPr lang="en-IN" sz="2000" dirty="0">
                <a:solidFill>
                  <a:srgbClr val="DC3958"/>
                </a:solidFill>
                <a:latin typeface="Consolas" panose="020B0609020204030204" pitchFamily="49" charset="0"/>
              </a:rPr>
              <a:t>script</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type</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text/javascript</a:t>
            </a:r>
            <a:r>
              <a:rPr lang="en-IN" sz="2000" dirty="0">
                <a:solidFill>
                  <a:srgbClr val="D3AF86"/>
                </a:solidFill>
                <a:latin typeface="Consolas" panose="020B0609020204030204" pitchFamily="49" charset="0"/>
              </a:rPr>
              <a:t>"&gt;</a:t>
            </a:r>
          </a:p>
          <a:p>
            <a:r>
              <a:rPr lang="en-IN" sz="2000" dirty="0" smtClean="0">
                <a:solidFill>
                  <a:srgbClr val="D3AF86"/>
                </a:solidFill>
                <a:latin typeface="Consolas" panose="020B0609020204030204" pitchFamily="49" charset="0"/>
              </a:rPr>
              <a:t>  (</a:t>
            </a:r>
            <a:r>
              <a:rPr lang="en-IN" sz="2000" dirty="0">
                <a:solidFill>
                  <a:srgbClr val="98676A"/>
                </a:solidFill>
                <a:latin typeface="Consolas" panose="020B0609020204030204" pitchFamily="49" charset="0"/>
              </a:rPr>
              <a:t>function</a:t>
            </a:r>
            <a:r>
              <a:rPr lang="en-IN" sz="2000" dirty="0">
                <a:solidFill>
                  <a:srgbClr val="D3AF86"/>
                </a:solidFill>
                <a:latin typeface="Consolas" panose="020B0609020204030204" pitchFamily="49" charset="0"/>
              </a:rPr>
              <a:t> () {</a:t>
            </a:r>
          </a:p>
          <a:p>
            <a:r>
              <a:rPr lang="en-IN" sz="2000" dirty="0" smtClean="0">
                <a:solidFill>
                  <a:srgbClr val="F06431"/>
                </a:solidFill>
                <a:latin typeface="Consolas" panose="020B0609020204030204" pitchFamily="49" charset="0"/>
              </a:rPr>
              <a:t>     console</a:t>
            </a:r>
            <a:r>
              <a:rPr lang="en-IN" sz="2000" dirty="0" smtClean="0">
                <a:solidFill>
                  <a:srgbClr val="D3AF86"/>
                </a:solidFill>
                <a:latin typeface="Consolas" panose="020B0609020204030204" pitchFamily="49" charset="0"/>
              </a:rPr>
              <a:t>.</a:t>
            </a:r>
            <a:r>
              <a:rPr lang="en-IN" sz="2000" dirty="0" smtClean="0">
                <a:solidFill>
                  <a:srgbClr val="7E602C"/>
                </a:solidFill>
                <a:latin typeface="Consolas" panose="020B0609020204030204" pitchFamily="49" charset="0"/>
              </a:rPr>
              <a:t>log</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This is the self invoking function</a:t>
            </a:r>
            <a:r>
              <a:rPr lang="en-IN" sz="2000" dirty="0">
                <a:solidFill>
                  <a:srgbClr val="D3AF86"/>
                </a:solidFill>
                <a:latin typeface="Consolas" panose="020B0609020204030204" pitchFamily="49" charset="0"/>
              </a:rPr>
              <a:t>');</a:t>
            </a:r>
          </a:p>
          <a:p>
            <a:r>
              <a:rPr lang="en-IN" sz="2000" dirty="0" smtClean="0">
                <a:solidFill>
                  <a:srgbClr val="D3AF86"/>
                </a:solidFill>
                <a:latin typeface="Consolas" panose="020B0609020204030204" pitchFamily="49" charset="0"/>
              </a:rPr>
              <a:t>  })();</a:t>
            </a:r>
            <a:endParaRPr lang="en-IN" sz="2000" dirty="0">
              <a:solidFill>
                <a:srgbClr val="D3AF86"/>
              </a:solidFill>
              <a:latin typeface="Consolas" panose="020B0609020204030204" pitchFamily="49" charset="0"/>
            </a:endParaRPr>
          </a:p>
          <a:p>
            <a:r>
              <a:rPr lang="en-IN" sz="2000" dirty="0">
                <a:solidFill>
                  <a:srgbClr val="D3AF86"/>
                </a:solidFill>
                <a:latin typeface="Consolas" panose="020B0609020204030204" pitchFamily="49" charset="0"/>
              </a:rPr>
              <a:t>&lt;/</a:t>
            </a:r>
            <a:r>
              <a:rPr lang="en-IN" sz="2000" dirty="0">
                <a:solidFill>
                  <a:srgbClr val="DC3958"/>
                </a:solidFill>
                <a:latin typeface="Consolas" panose="020B0609020204030204" pitchFamily="49" charset="0"/>
              </a:rPr>
              <a:t>script</a:t>
            </a:r>
            <a:r>
              <a:rPr lang="en-IN" sz="2000" dirty="0" smtClean="0">
                <a:solidFill>
                  <a:srgbClr val="D3AF86"/>
                </a:solidFill>
                <a:latin typeface="Consolas" panose="020B0609020204030204" pitchFamily="49" charset="0"/>
              </a:rPr>
              <a:t>&gt;  </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2738085013"/>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923330"/>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dirty="0" smtClean="0"/>
              <a:t>parameters</a:t>
            </a:r>
            <a:endParaRPr lang="en-US" dirty="0"/>
          </a:p>
        </p:txBody>
      </p:sp>
      <p:sp>
        <p:nvSpPr>
          <p:cNvPr id="3" name="Rectangle 2"/>
          <p:cNvSpPr/>
          <p:nvPr/>
        </p:nvSpPr>
        <p:spPr>
          <a:xfrm>
            <a:off x="152400" y="3002340"/>
            <a:ext cx="8763000" cy="1569660"/>
          </a:xfrm>
          <a:prstGeom prst="rect">
            <a:avLst/>
          </a:prstGeom>
        </p:spPr>
        <p:txBody>
          <a:bodyPr wrap="square">
            <a:spAutoFit/>
          </a:bodyPr>
          <a:lstStyle/>
          <a:p>
            <a:pPr marL="342900" indent="-342900">
              <a:buFont typeface="Arial" panose="020B0604020202020204" pitchFamily="34" charset="0"/>
              <a:buChar char="•"/>
            </a:pPr>
            <a:r>
              <a:rPr lang="en-IN" i="1" dirty="0">
                <a:solidFill>
                  <a:srgbClr val="E8FC2C"/>
                </a:solidFill>
                <a:latin typeface="medium-content-serif-font"/>
              </a:rPr>
              <a:t>Parameters</a:t>
            </a:r>
            <a:r>
              <a:rPr lang="en-IN" dirty="0">
                <a:solidFill>
                  <a:srgbClr val="E8FC2C"/>
                </a:solidFill>
                <a:latin typeface="medium-content-serif-font"/>
              </a:rPr>
              <a:t> are variables listed as a part of the function definition.</a:t>
            </a:r>
          </a:p>
          <a:p>
            <a:pPr marL="342900" indent="-342900">
              <a:buFont typeface="Arial" panose="020B0604020202020204" pitchFamily="34" charset="0"/>
              <a:buChar char="•"/>
            </a:pPr>
            <a:r>
              <a:rPr lang="en-IN" i="1" dirty="0">
                <a:solidFill>
                  <a:srgbClr val="E8FC2C"/>
                </a:solidFill>
                <a:latin typeface="medium-content-serif-font"/>
              </a:rPr>
              <a:t>Arguments</a:t>
            </a:r>
            <a:r>
              <a:rPr lang="en-IN" dirty="0">
                <a:solidFill>
                  <a:srgbClr val="E8FC2C"/>
                </a:solidFill>
                <a:latin typeface="medium-content-serif-font"/>
              </a:rPr>
              <a:t> are values passed to the function when it is invoked.</a:t>
            </a:r>
            <a:endParaRPr lang="en-IN" b="0" i="0" dirty="0">
              <a:solidFill>
                <a:srgbClr val="E8FC2C"/>
              </a:solidFill>
              <a:effectLst/>
              <a:latin typeface="medium-content-serif-font"/>
            </a:endParaRPr>
          </a:p>
        </p:txBody>
      </p:sp>
    </p:spTree>
    <p:extLst>
      <p:ext uri="{BB962C8B-B14F-4D97-AF65-F5344CB8AC3E}">
        <p14:creationId xmlns:p14="http://schemas.microsoft.com/office/powerpoint/2010/main" val="3349619558"/>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default</a:t>
            </a:r>
            <a:r>
              <a:rPr lang="en-IN" sz="3600" b="1" dirty="0" smtClean="0"/>
              <a:t> </a:t>
            </a:r>
            <a:r>
              <a:rPr lang="en-IN" sz="3600" i="1" dirty="0" smtClean="0">
                <a:solidFill>
                  <a:srgbClr val="13D9E3"/>
                </a:solidFill>
                <a:latin typeface="Arial" panose="020B0604020202020204" pitchFamily="34" charset="0"/>
                <a:cs typeface="Arial" panose="020B0604020202020204" pitchFamily="34" charset="0"/>
              </a:rPr>
              <a:t>parameters</a:t>
            </a:r>
            <a:endParaRPr lang="en-US" sz="3600" dirty="0">
              <a:latin typeface="Arial" panose="020B0604020202020204" pitchFamily="34" charset="0"/>
              <a:cs typeface="Arial" panose="020B0604020202020204" pitchFamily="34" charset="0"/>
            </a:endParaRPr>
          </a:p>
        </p:txBody>
      </p:sp>
      <p:sp>
        <p:nvSpPr>
          <p:cNvPr id="3" name="Rectangle 2"/>
          <p:cNvSpPr/>
          <p:nvPr/>
        </p:nvSpPr>
        <p:spPr>
          <a:xfrm>
            <a:off x="152400" y="990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152400" y="1371600"/>
            <a:ext cx="8839200" cy="1323439"/>
          </a:xfrm>
          <a:prstGeom prst="rect">
            <a:avLst/>
          </a:prstGeom>
          <a:noFill/>
        </p:spPr>
        <p:txBody>
          <a:bodyPr wrap="square">
            <a:spAutoFit/>
          </a:bodyPr>
          <a:lstStyle/>
          <a:p>
            <a:r>
              <a:rPr lang="en-IN" sz="2000" dirty="0">
                <a:solidFill>
                  <a:srgbClr val="98676A"/>
                </a:solidFill>
                <a:latin typeface="Consolas" panose="020B0609020204030204" pitchFamily="49" charset="0"/>
              </a:rPr>
              <a:t>function</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FF6000"/>
                </a:solidFill>
                <a:latin typeface="Consolas" panose="020B0609020204030204" pitchFamily="49" charset="0"/>
                <a:cs typeface="Arial" panose="020B0604020202020204" pitchFamily="34" charset="0"/>
              </a:rPr>
              <a:t>name</a:t>
            </a:r>
            <a:r>
              <a:rPr lang="en-IN" sz="2000" dirty="0" smtClean="0">
                <a:solidFill>
                  <a:schemeClr val="bg1">
                    <a:lumMod val="85000"/>
                  </a:schemeClr>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param1</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defaultValue1</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 ..., </a:t>
            </a:r>
            <a:r>
              <a:rPr lang="en-IN" sz="2000" dirty="0">
                <a:solidFill>
                  <a:schemeClr val="bg2">
                    <a:lumMod val="75000"/>
                  </a:schemeClr>
                </a:solidFill>
                <a:latin typeface="Consolas" panose="020B0609020204030204" pitchFamily="49" charset="0"/>
                <a:cs typeface="Arial" panose="020B0604020202020204" pitchFamily="34" charset="0"/>
              </a:rPr>
              <a:t>paramN</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defaultValueN</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 {</a:t>
            </a:r>
          </a:p>
          <a:p>
            <a:r>
              <a:rPr lang="en-IN" sz="2000" dirty="0">
                <a:solidFill>
                  <a:srgbClr val="8E908C"/>
                </a:solidFill>
                <a:latin typeface="Consolas" panose="020B0609020204030204" pitchFamily="49" charset="0"/>
              </a:rPr>
              <a:t> </a:t>
            </a:r>
            <a:r>
              <a:rPr lang="en-IN" sz="2000" dirty="0" smtClean="0">
                <a:solidFill>
                  <a:srgbClr val="8E908C"/>
                </a:solidFill>
                <a:latin typeface="Consolas" panose="020B0609020204030204" pitchFamily="49"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statement</a:t>
            </a:r>
            <a:endParaRPr lang="en-IN" sz="2000" dirty="0">
              <a:solidFill>
                <a:srgbClr val="8E908C"/>
              </a:solidFill>
              <a:latin typeface="Consolas" panose="020B0609020204030204" pitchFamily="49" charset="0"/>
            </a:endParaRPr>
          </a:p>
          <a:p>
            <a:r>
              <a:rPr lang="en-IN" sz="2000" dirty="0">
                <a:solidFill>
                  <a:schemeClr val="bg1">
                    <a:lumMod val="85000"/>
                  </a:schemeClr>
                </a:solidFill>
                <a:latin typeface="Consolas" panose="020B0609020204030204" pitchFamily="49" charset="0"/>
                <a:cs typeface="Arial" panose="020B0604020202020204" pitchFamily="34" charset="0"/>
              </a:rPr>
              <a:t>}</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3065153"/>
            <a:ext cx="8839200" cy="1938992"/>
          </a:xfrm>
          <a:prstGeom prst="rect">
            <a:avLst/>
          </a:prstGeom>
        </p:spPr>
        <p:txBody>
          <a:bodyPr wrap="square">
            <a:spAutoFit/>
          </a:bodyPr>
          <a:lstStyle/>
          <a:p>
            <a:r>
              <a:rPr lang="en-IN" sz="2000" dirty="0">
                <a:solidFill>
                  <a:srgbClr val="D3AF86"/>
                </a:solidFill>
                <a:latin typeface="Consolas" panose="020B0609020204030204" pitchFamily="49" charset="0"/>
              </a:rPr>
              <a:t>&lt;</a:t>
            </a:r>
            <a:r>
              <a:rPr lang="en-IN" sz="2000" dirty="0">
                <a:solidFill>
                  <a:srgbClr val="DC3958"/>
                </a:solidFill>
                <a:latin typeface="Consolas" panose="020B0609020204030204" pitchFamily="49" charset="0"/>
              </a:rPr>
              <a:t>script</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type</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text/javascript</a:t>
            </a:r>
            <a:r>
              <a:rPr lang="en-IN" sz="2000" dirty="0">
                <a:solidFill>
                  <a:srgbClr val="D3AF86"/>
                </a:solidFill>
                <a:latin typeface="Consolas" panose="020B0609020204030204" pitchFamily="49" charset="0"/>
              </a:rPr>
              <a:t>"&gt;</a:t>
            </a:r>
          </a:p>
          <a:p>
            <a:r>
              <a:rPr lang="en-IN" sz="2000" dirty="0" smtClean="0">
                <a:solidFill>
                  <a:srgbClr val="98676A"/>
                </a:solidFill>
                <a:latin typeface="Consolas" panose="020B0609020204030204" pitchFamily="49" charset="0"/>
              </a:rPr>
              <a:t>  function</a:t>
            </a:r>
            <a:r>
              <a:rPr lang="en-IN" sz="2000" dirty="0" smtClean="0">
                <a:solidFill>
                  <a:srgbClr val="D3AF86"/>
                </a:solidFill>
                <a:latin typeface="Consolas" panose="020B0609020204030204" pitchFamily="49" charset="0"/>
              </a:rPr>
              <a:t> </a:t>
            </a:r>
            <a:r>
              <a:rPr lang="en-IN" sz="2000" dirty="0">
                <a:solidFill>
                  <a:srgbClr val="8AB1B0"/>
                </a:solidFill>
                <a:latin typeface="Consolas" panose="020B0609020204030204" pitchFamily="49" charset="0"/>
              </a:rPr>
              <a:t>f1</a:t>
            </a:r>
            <a:r>
              <a:rPr lang="en-IN" sz="2000" dirty="0">
                <a:solidFill>
                  <a:srgbClr val="D3AF86"/>
                </a:solidFill>
                <a:latin typeface="Consolas" panose="020B0609020204030204" pitchFamily="49" charset="0"/>
              </a:rPr>
              <a:t>(</a:t>
            </a:r>
            <a:r>
              <a:rPr lang="en-IN" sz="2000" dirty="0">
                <a:solidFill>
                  <a:srgbClr val="DC3958"/>
                </a:solidFill>
                <a:latin typeface="Consolas" panose="020B0609020204030204" pitchFamily="49" charset="0"/>
              </a:rPr>
              <a:t>y</a:t>
            </a:r>
            <a:r>
              <a:rPr lang="en-IN" sz="2000" dirty="0">
                <a:solidFill>
                  <a:srgbClr val="D3AF86"/>
                </a:solidFill>
                <a:latin typeface="Consolas" panose="020B0609020204030204" pitchFamily="49" charset="0"/>
              </a:rPr>
              <a:t>=</a:t>
            </a:r>
            <a:r>
              <a:rPr lang="en-IN" sz="2000" dirty="0">
                <a:solidFill>
                  <a:srgbClr val="F79A32"/>
                </a:solidFill>
                <a:latin typeface="Consolas" panose="020B0609020204030204" pitchFamily="49" charset="0"/>
              </a:rPr>
              <a:t>1</a:t>
            </a:r>
            <a:r>
              <a:rPr lang="en-IN" sz="2000" dirty="0">
                <a:solidFill>
                  <a:srgbClr val="D3AF86"/>
                </a:solidFill>
                <a:latin typeface="Consolas" panose="020B0609020204030204" pitchFamily="49" charset="0"/>
              </a:rPr>
              <a:t>){</a:t>
            </a:r>
          </a:p>
          <a:p>
            <a:r>
              <a:rPr lang="en-IN" sz="2000" dirty="0" smtClean="0">
                <a:solidFill>
                  <a:srgbClr val="A57A4C"/>
                </a:solidFill>
                <a:latin typeface="Consolas" panose="020B0609020204030204" pitchFamily="49" charset="0"/>
              </a:rPr>
              <a:t>    /* </a:t>
            </a:r>
            <a:r>
              <a:rPr lang="en-IN" sz="2000" dirty="0">
                <a:solidFill>
                  <a:srgbClr val="A57A4C"/>
                </a:solidFill>
                <a:latin typeface="Consolas" panose="020B0609020204030204" pitchFamily="49" charset="0"/>
              </a:rPr>
              <a:t>do something */</a:t>
            </a:r>
            <a:endParaRPr lang="en-IN" sz="2000" dirty="0">
              <a:solidFill>
                <a:srgbClr val="D3AF86"/>
              </a:solidFill>
              <a:latin typeface="Consolas" panose="020B0609020204030204" pitchFamily="49" charset="0"/>
            </a:endParaRPr>
          </a:p>
          <a:p>
            <a:r>
              <a:rPr lang="en-IN" sz="2000" dirty="0" smtClean="0">
                <a:solidFill>
                  <a:srgbClr val="D3AF86"/>
                </a:solidFill>
                <a:latin typeface="Consolas" panose="020B0609020204030204" pitchFamily="49" charset="0"/>
              </a:rPr>
              <a:t>  }</a:t>
            </a:r>
            <a:endParaRPr lang="en-IN" sz="2000" dirty="0">
              <a:solidFill>
                <a:srgbClr val="D3AF86"/>
              </a:solidFill>
              <a:latin typeface="Consolas" panose="020B0609020204030204" pitchFamily="49" charset="0"/>
            </a:endParaRPr>
          </a:p>
          <a:p>
            <a:r>
              <a:rPr lang="en-IN" sz="2000" dirty="0" smtClean="0">
                <a:solidFill>
                  <a:srgbClr val="8AB1B0"/>
                </a:solidFill>
                <a:latin typeface="Consolas" panose="020B0609020204030204" pitchFamily="49" charset="0"/>
              </a:rPr>
              <a:t>  f1</a:t>
            </a:r>
            <a:r>
              <a:rPr lang="en-IN" sz="2000" dirty="0">
                <a:solidFill>
                  <a:srgbClr val="D3AF86"/>
                </a:solidFill>
                <a:latin typeface="Consolas" panose="020B0609020204030204" pitchFamily="49" charset="0"/>
              </a:rPr>
              <a:t>();</a:t>
            </a:r>
          </a:p>
          <a:p>
            <a:r>
              <a:rPr lang="en-IN" sz="2000" dirty="0">
                <a:solidFill>
                  <a:srgbClr val="D3AF86"/>
                </a:solidFill>
                <a:latin typeface="Consolas" panose="020B0609020204030204" pitchFamily="49" charset="0"/>
              </a:rPr>
              <a:t>&lt;/</a:t>
            </a:r>
            <a:r>
              <a:rPr lang="en-IN" sz="2000" dirty="0">
                <a:solidFill>
                  <a:srgbClr val="DC3958"/>
                </a:solidFill>
                <a:latin typeface="Consolas" panose="020B0609020204030204" pitchFamily="49" charset="0"/>
              </a:rPr>
              <a:t>script</a:t>
            </a:r>
            <a:r>
              <a:rPr lang="en-IN" sz="2000" dirty="0">
                <a:solidFill>
                  <a:srgbClr val="D3AF86"/>
                </a:solidFill>
                <a:latin typeface="Consolas" panose="020B0609020204030204" pitchFamily="49" charset="0"/>
              </a:rPr>
              <a:t>&gt;</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3037962810"/>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rest</a:t>
            </a:r>
            <a:r>
              <a:rPr lang="en-IN" sz="3600" b="1" dirty="0" smtClean="0"/>
              <a:t> </a:t>
            </a:r>
            <a:r>
              <a:rPr lang="en-IN" sz="3600" i="1" dirty="0" smtClean="0">
                <a:solidFill>
                  <a:srgbClr val="13D9E3"/>
                </a:solidFill>
                <a:latin typeface="Arial" panose="020B0604020202020204" pitchFamily="34" charset="0"/>
                <a:cs typeface="Arial" panose="020B0604020202020204" pitchFamily="34" charset="0"/>
              </a:rPr>
              <a:t>parameters</a:t>
            </a:r>
            <a:endParaRPr lang="en-US" sz="3600" dirty="0">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3733800" y="115669"/>
            <a:ext cx="5334000" cy="646331"/>
          </a:xfrm>
          <a:prstGeom prst="rect">
            <a:avLst/>
          </a:prstGeom>
          <a:solidFill>
            <a:srgbClr val="FF5733"/>
          </a:solidFill>
        </p:spPr>
        <p:txBody>
          <a:bodyPr wrap="square">
            <a:spAutoFit/>
          </a:bodyPr>
          <a:lstStyle/>
          <a:p>
            <a:r>
              <a:rPr lang="en-IN" sz="1800" i="1" dirty="0">
                <a:solidFill>
                  <a:srgbClr val="FFFF00"/>
                </a:solidFill>
                <a:latin typeface="Arial" panose="020B0604020202020204" pitchFamily="34" charset="0"/>
                <a:cs typeface="Arial" panose="020B0604020202020204" pitchFamily="34" charset="0"/>
              </a:rPr>
              <a:t>The rest parameter syntax allows us to represent an indefinite number of arguments as an array.</a:t>
            </a:r>
          </a:p>
        </p:txBody>
      </p:sp>
      <p:sp>
        <p:nvSpPr>
          <p:cNvPr id="9" name="Rectangle 8"/>
          <p:cNvSpPr/>
          <p:nvPr/>
        </p:nvSpPr>
        <p:spPr>
          <a:xfrm>
            <a:off x="152400" y="1211064"/>
            <a:ext cx="8839200" cy="923330"/>
          </a:xfrm>
          <a:prstGeom prst="rect">
            <a:avLst/>
          </a:prstGeom>
        </p:spPr>
        <p:txBody>
          <a:bodyPr wrap="square">
            <a:spAutoFit/>
          </a:bodyPr>
          <a:lstStyle/>
          <a:p>
            <a:r>
              <a:rPr lang="en-IN" sz="1800" dirty="0" smtClean="0">
                <a:latin typeface="Arial" panose="020B0604020202020204" pitchFamily="34" charset="0"/>
                <a:cs typeface="Arial" panose="020B0604020202020204" pitchFamily="34" charset="0"/>
              </a:rPr>
              <a:t>Passing </a:t>
            </a:r>
            <a:r>
              <a:rPr lang="en-IN" sz="1800" dirty="0">
                <a:latin typeface="Arial" panose="020B0604020202020204" pitchFamily="34" charset="0"/>
                <a:cs typeface="Arial" panose="020B0604020202020204" pitchFamily="34" charset="0"/>
              </a:rPr>
              <a:t>arguments for a rest parameter, you can use as many as you want; you can even pass none. The compiler will build an array of the arguments passed in with the name given after the ellipsis (...), allowing you to use it in your function</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4" name="Rectangle 3"/>
          <p:cNvSpPr/>
          <p:nvPr/>
        </p:nvSpPr>
        <p:spPr>
          <a:xfrm>
            <a:off x="228600" y="2819401"/>
            <a:ext cx="8610600" cy="400110"/>
          </a:xfrm>
          <a:prstGeom prst="rect">
            <a:avLst/>
          </a:prstGeom>
        </p:spPr>
        <p:txBody>
          <a:bodyPr wrap="square">
            <a:spAutoFit/>
          </a:bodyPr>
          <a:lstStyle/>
          <a:p>
            <a:r>
              <a:rPr lang="en-IN" sz="2000" dirty="0">
                <a:solidFill>
                  <a:srgbClr val="666633"/>
                </a:solidFill>
                <a:latin typeface="Arial" panose="020B0604020202020204" pitchFamily="34" charset="0"/>
                <a:cs typeface="Arial" panose="020B0604020202020204" pitchFamily="34" charset="0"/>
              </a:rPr>
              <a:t>The ellipsis is also used in the type of the function with rest parameters.</a:t>
            </a:r>
          </a:p>
        </p:txBody>
      </p:sp>
      <p:sp>
        <p:nvSpPr>
          <p:cNvPr id="3" name="Rectangle 2"/>
          <p:cNvSpPr/>
          <p:nvPr/>
        </p:nvSpPr>
        <p:spPr>
          <a:xfrm>
            <a:off x="152400" y="3581400"/>
            <a:ext cx="8839200" cy="1631216"/>
          </a:xfrm>
          <a:prstGeom prst="rect">
            <a:avLst/>
          </a:prstGeom>
        </p:spPr>
        <p:txBody>
          <a:bodyPr wrap="square">
            <a:spAutoFit/>
          </a:bodyPr>
          <a:lstStyle/>
          <a:p>
            <a:r>
              <a:rPr lang="en-IN" sz="2000" dirty="0">
                <a:solidFill>
                  <a:srgbClr val="569CD6"/>
                </a:solidFill>
                <a:latin typeface="Consolas" panose="020B0609020204030204" pitchFamily="49" charset="0"/>
              </a:rPr>
              <a:t>var</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country</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states</a:t>
            </a:r>
            <a:r>
              <a:rPr lang="en-IN" sz="2000" dirty="0">
                <a:solidFill>
                  <a:srgbClr val="D4D4D4"/>
                </a:solidFill>
                <a:latin typeface="Consolas" panose="020B0609020204030204" pitchFamily="49" charset="0"/>
              </a:rPr>
              <a:t>] = [</a:t>
            </a:r>
            <a:r>
              <a:rPr lang="en-IN" sz="2000" dirty="0">
                <a:solidFill>
                  <a:srgbClr val="CE9178"/>
                </a:solidFill>
                <a:latin typeface="Consolas" panose="020B0609020204030204" pitchFamily="49" charset="0"/>
              </a:rPr>
              <a:t>'INDIA</a:t>
            </a:r>
            <a:r>
              <a:rPr lang="en-IN" sz="2000" dirty="0" smtClean="0">
                <a:solidFill>
                  <a:srgbClr val="CE9178"/>
                </a:solidFill>
                <a:latin typeface="Consolas" panose="020B0609020204030204" pitchFamily="49" charset="0"/>
              </a:rPr>
              <a:t>'</a:t>
            </a:r>
            <a:r>
              <a:rPr lang="en-IN" sz="2000" dirty="0" smtClean="0">
                <a:solidFill>
                  <a:srgbClr val="D4D4D4"/>
                </a:solidFill>
                <a:latin typeface="Consolas" panose="020B0609020204030204" pitchFamily="49" charset="0"/>
              </a:rPr>
              <a:t>, </a:t>
            </a:r>
            <a:r>
              <a:rPr lang="en-IN" sz="2000" dirty="0" smtClean="0">
                <a:solidFill>
                  <a:srgbClr val="CE9178"/>
                </a:solidFill>
                <a:latin typeface="Consolas" panose="020B0609020204030204" pitchFamily="49" charset="0"/>
              </a:rPr>
              <a:t>'Gujarat'</a:t>
            </a:r>
            <a:r>
              <a:rPr lang="en-IN" sz="2000" dirty="0" smtClean="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'Bihar'</a:t>
            </a:r>
            <a:r>
              <a:rPr lang="en-IN" sz="2000" dirty="0" smtClean="0">
                <a:solidFill>
                  <a:srgbClr val="D4D4D4"/>
                </a:solidFill>
                <a:latin typeface="Consolas" panose="020B0609020204030204" pitchFamily="49" charset="0"/>
              </a:rPr>
              <a:t>, </a:t>
            </a:r>
            <a:r>
              <a:rPr lang="en-IN" sz="2000" dirty="0" smtClean="0">
                <a:solidFill>
                  <a:srgbClr val="CE9178"/>
                </a:solidFill>
                <a:latin typeface="Consolas" panose="020B0609020204030204" pitchFamily="49" charset="0"/>
              </a:rPr>
              <a:t>'Maharashtra</a:t>
            </a:r>
            <a:r>
              <a:rPr lang="en-IN" sz="2000" dirty="0">
                <a:solidFill>
                  <a:srgbClr val="CE9178"/>
                </a:solidFill>
                <a:latin typeface="Consolas" panose="020B0609020204030204" pitchFamily="49" charset="0"/>
              </a:rPr>
              <a:t>'</a:t>
            </a:r>
            <a:r>
              <a:rPr lang="en-IN" sz="2000" dirty="0" smtClean="0">
                <a:solidFill>
                  <a:srgbClr val="D4D4D4"/>
                </a:solidFill>
                <a:latin typeface="Consolas" panose="020B0609020204030204" pitchFamily="49" charset="0"/>
              </a:rPr>
              <a:t>, </a:t>
            </a:r>
            <a:r>
              <a:rPr lang="en-IN" sz="2000" dirty="0" smtClean="0">
                <a:solidFill>
                  <a:srgbClr val="CE9178"/>
                </a:solidFill>
                <a:latin typeface="Consolas" panose="020B0609020204030204" pitchFamily="49" charset="0"/>
              </a:rPr>
              <a:t>'Goa'</a:t>
            </a:r>
            <a:r>
              <a:rPr lang="en-IN" sz="2000" dirty="0" smtClean="0">
                <a:solidFill>
                  <a:srgbClr val="D4D4D4"/>
                </a:solidFill>
                <a:latin typeface="Consolas" panose="020B0609020204030204" pitchFamily="49" charset="0"/>
              </a:rPr>
              <a:t>, </a:t>
            </a:r>
            <a:r>
              <a:rPr lang="en-IN" sz="2000" dirty="0" smtClean="0">
                <a:solidFill>
                  <a:srgbClr val="CE9178"/>
                </a:solidFill>
                <a:latin typeface="Consolas" panose="020B0609020204030204" pitchFamily="49" charset="0"/>
              </a:rPr>
              <a:t>'Assam'</a:t>
            </a:r>
            <a:r>
              <a:rPr lang="en-IN" sz="2000" dirty="0" smtClean="0">
                <a:solidFill>
                  <a:srgbClr val="D4D4D4"/>
                </a:solidFill>
                <a:latin typeface="Consolas" panose="020B0609020204030204" pitchFamily="49" charset="0"/>
              </a:rPr>
              <a:t>, </a:t>
            </a:r>
            <a:r>
              <a:rPr lang="en-IN" sz="2000" dirty="0" smtClean="0">
                <a:solidFill>
                  <a:srgbClr val="CE9178"/>
                </a:solidFill>
                <a:latin typeface="Consolas" panose="020B0609020204030204" pitchFamily="49" charset="0"/>
              </a:rPr>
              <a:t>'Uttar Pradesh'</a:t>
            </a:r>
            <a:r>
              <a:rPr lang="en-IN" sz="2000" dirty="0" smtClean="0">
                <a:solidFill>
                  <a:srgbClr val="D4D4D4"/>
                </a:solidFill>
                <a:latin typeface="Consolas" panose="020B0609020204030204" pitchFamily="49" charset="0"/>
              </a:rPr>
              <a:t>, </a:t>
            </a:r>
            <a:r>
              <a:rPr lang="en-IN" sz="2000" dirty="0" smtClean="0">
                <a:solidFill>
                  <a:srgbClr val="CE9178"/>
                </a:solidFill>
                <a:latin typeface="Consolas" panose="020B0609020204030204" pitchFamily="49" charset="0"/>
              </a:rPr>
              <a:t>'Rajasthan'</a:t>
            </a:r>
            <a:r>
              <a:rPr lang="en-IN" sz="2000" dirty="0" smtClean="0">
                <a:solidFill>
                  <a:srgbClr val="D4D4D4"/>
                </a:solidFill>
                <a:latin typeface="Consolas" panose="020B0609020204030204" pitchFamily="49" charset="0"/>
              </a:rPr>
              <a:t>];</a:t>
            </a:r>
            <a:endParaRPr lang="en-IN" sz="2000" dirty="0">
              <a:solidFill>
                <a:srgbClr val="D4D4D4"/>
              </a:solidFill>
              <a:latin typeface="Consolas" panose="020B0609020204030204" pitchFamily="49" charset="0"/>
            </a:endParaRPr>
          </a:p>
          <a:p>
            <a:endParaRPr lang="en-IN" sz="2000" dirty="0" smtClean="0">
              <a:solidFill>
                <a:srgbClr val="4EC9B0"/>
              </a:solidFill>
              <a:latin typeface="Consolas" panose="020B0609020204030204" pitchFamily="49" charset="0"/>
            </a:endParaRPr>
          </a:p>
          <a:p>
            <a:r>
              <a:rPr lang="en-IN" sz="2000" dirty="0" smtClean="0">
                <a:solidFill>
                  <a:srgbClr val="4EC9B0"/>
                </a:solidFill>
                <a:latin typeface="Consolas" panose="020B0609020204030204" pitchFamily="49" charset="0"/>
              </a:rPr>
              <a:t>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country</a:t>
            </a:r>
            <a:r>
              <a:rPr lang="en-IN" sz="2000" dirty="0">
                <a:solidFill>
                  <a:srgbClr val="D4D4D4"/>
                </a:solidFill>
                <a:latin typeface="Consolas" panose="020B0609020204030204" pitchFamily="49" charset="0"/>
              </a:rPr>
              <a:t>);</a:t>
            </a:r>
          </a:p>
          <a:p>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states</a:t>
            </a:r>
            <a:r>
              <a:rPr lang="en-IN" sz="2000" dirty="0">
                <a:solidFill>
                  <a:srgbClr val="D4D4D4"/>
                </a:solidFill>
                <a:latin typeface="Consolas" panose="020B0609020204030204" pitchFamily="49" charset="0"/>
              </a:rPr>
              <a: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265316997"/>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rest</a:t>
            </a:r>
            <a:r>
              <a:rPr lang="en-IN" sz="3600" b="1" dirty="0" smtClean="0"/>
              <a:t> </a:t>
            </a:r>
            <a:r>
              <a:rPr lang="en-IN" sz="3600" i="1" dirty="0" smtClean="0">
                <a:solidFill>
                  <a:srgbClr val="13D9E3"/>
                </a:solidFill>
                <a:latin typeface="Arial" panose="020B0604020202020204" pitchFamily="34" charset="0"/>
                <a:cs typeface="Arial" panose="020B0604020202020204" pitchFamily="34" charset="0"/>
              </a:rPr>
              <a:t>parameters</a:t>
            </a:r>
            <a:endParaRPr lang="en-US" sz="3600" dirty="0">
              <a:latin typeface="Arial" panose="020B0604020202020204" pitchFamily="34" charset="0"/>
              <a:cs typeface="Arial" panose="020B0604020202020204" pitchFamily="34" charset="0"/>
            </a:endParaRPr>
          </a:p>
        </p:txBody>
      </p:sp>
      <p:sp>
        <p:nvSpPr>
          <p:cNvPr id="3" name="Rectangle 2"/>
          <p:cNvSpPr/>
          <p:nvPr/>
        </p:nvSpPr>
        <p:spPr>
          <a:xfrm>
            <a:off x="152400" y="1956137"/>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152400" y="2337137"/>
            <a:ext cx="8839200" cy="1015663"/>
          </a:xfrm>
          <a:prstGeom prst="rect">
            <a:avLst/>
          </a:prstGeom>
          <a:noFill/>
        </p:spPr>
        <p:txBody>
          <a:bodyPr wrap="square">
            <a:spAutoFit/>
          </a:bodyPr>
          <a:lstStyle/>
          <a:p>
            <a:r>
              <a:rPr lang="en-IN" sz="2000" dirty="0">
                <a:solidFill>
                  <a:srgbClr val="98676A"/>
                </a:solidFill>
                <a:latin typeface="Consolas" panose="020B0609020204030204" pitchFamily="49" charset="0"/>
              </a:rPr>
              <a:t>function</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FF6000"/>
                </a:solidFill>
                <a:latin typeface="Consolas" panose="020B0609020204030204" pitchFamily="49" charset="0"/>
                <a:cs typeface="Arial" panose="020B0604020202020204" pitchFamily="34" charset="0"/>
              </a:rPr>
              <a:t>name</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chemeClr val="bg2">
                    <a:lumMod val="75000"/>
                  </a:schemeClr>
                </a:solidFill>
                <a:latin typeface="Consolas" panose="020B0609020204030204" pitchFamily="49" charset="0"/>
                <a:cs typeface="Arial" panose="020B0604020202020204" pitchFamily="34" charset="0"/>
              </a:rPr>
              <a:t>a</a:t>
            </a:r>
            <a:r>
              <a:rPr lang="en-IN" sz="2000" dirty="0">
                <a:solidFill>
                  <a:schemeClr val="bg2">
                    <a:lumMod val="75000"/>
                  </a:schemeClr>
                </a:solidFill>
                <a:latin typeface="Consolas" panose="020B0609020204030204" pitchFamily="49" charset="0"/>
                <a:cs typeface="Arial" panose="020B0604020202020204" pitchFamily="34" charset="0"/>
              </a:rPr>
              <a:t>, b, ...theArgs</a:t>
            </a:r>
            <a:r>
              <a:rPr lang="en-IN" sz="2000" dirty="0">
                <a:solidFill>
                  <a:schemeClr val="bg1">
                    <a:lumMod val="85000"/>
                  </a:schemeClr>
                </a:solidFill>
                <a:latin typeface="Consolas" panose="020B0609020204030204" pitchFamily="49" charset="0"/>
                <a:cs typeface="Arial" panose="020B0604020202020204" pitchFamily="34" charset="0"/>
              </a:rPr>
              <a:t>) {</a:t>
            </a:r>
          </a:p>
          <a:p>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0070C0"/>
                </a:solidFill>
                <a:latin typeface="Consolas" panose="020B0609020204030204" pitchFamily="49" charset="0"/>
                <a:cs typeface="Arial" panose="020B0604020202020204" pitchFamily="34"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statement</a:t>
            </a:r>
            <a:endParaRPr lang="en-IN" sz="2000" dirty="0">
              <a:solidFill>
                <a:srgbClr val="0070C0"/>
              </a:solidFill>
              <a:latin typeface="Consolas" panose="020B0609020204030204" pitchFamily="49" charset="0"/>
              <a:cs typeface="Arial" panose="020B0604020202020204" pitchFamily="34" charset="0"/>
            </a:endParaRPr>
          </a:p>
          <a:p>
            <a:r>
              <a:rPr lang="en-IN" sz="2000" dirty="0">
                <a:solidFill>
                  <a:schemeClr val="bg1">
                    <a:lumMod val="85000"/>
                  </a:schemeClr>
                </a:solidFill>
                <a:latin typeface="Consolas" panose="020B0609020204030204" pitchFamily="49" charset="0"/>
                <a:cs typeface="Arial" panose="020B0604020202020204" pitchFamily="34" charset="0"/>
              </a:rPr>
              <a:t>}</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3733800" y="115669"/>
            <a:ext cx="5334000" cy="646331"/>
          </a:xfrm>
          <a:prstGeom prst="rect">
            <a:avLst/>
          </a:prstGeom>
          <a:solidFill>
            <a:srgbClr val="FF5733"/>
          </a:solidFill>
        </p:spPr>
        <p:txBody>
          <a:bodyPr wrap="square">
            <a:spAutoFit/>
          </a:bodyPr>
          <a:lstStyle/>
          <a:p>
            <a:r>
              <a:rPr lang="en-IN" sz="1800" i="1" dirty="0">
                <a:solidFill>
                  <a:srgbClr val="FFFF00"/>
                </a:solidFill>
                <a:latin typeface="Arial" panose="020B0604020202020204" pitchFamily="34" charset="0"/>
                <a:cs typeface="Arial" panose="020B0604020202020204" pitchFamily="34" charset="0"/>
              </a:rPr>
              <a:t>The rest parameter syntax allows us to represent an indefinite number of arguments as an array.</a:t>
            </a:r>
          </a:p>
        </p:txBody>
      </p:sp>
      <p:sp>
        <p:nvSpPr>
          <p:cNvPr id="9" name="Rectangle 8"/>
          <p:cNvSpPr/>
          <p:nvPr/>
        </p:nvSpPr>
        <p:spPr>
          <a:xfrm>
            <a:off x="152400" y="1106108"/>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rest</a:t>
            </a:r>
            <a:r>
              <a:rPr lang="en-IN" sz="1800" dirty="0">
                <a:latin typeface="Arial" panose="020B0604020202020204" pitchFamily="34" charset="0"/>
                <a:cs typeface="Arial" panose="020B0604020202020204" pitchFamily="34" charset="0"/>
              </a:rPr>
              <a:t> parameters can be mentioned in a function definition with </a:t>
            </a:r>
            <a:r>
              <a:rPr lang="en-IN" sz="1800" dirty="0">
                <a:solidFill>
                  <a:srgbClr val="0000FF"/>
                </a:solidFill>
                <a:latin typeface="Consolas" panose="020B0609020204030204" pitchFamily="49" charset="0"/>
              </a:rPr>
              <a:t>three </a:t>
            </a:r>
            <a:r>
              <a:rPr lang="en-IN" sz="1800" dirty="0" smtClean="0">
                <a:solidFill>
                  <a:srgbClr val="0000FF"/>
                </a:solidFill>
                <a:latin typeface="Consolas" panose="020B0609020204030204" pitchFamily="49" charset="0"/>
              </a:rPr>
              <a:t>dots ... </a:t>
            </a:r>
            <a:r>
              <a:rPr lang="en-IN" sz="1800" dirty="0">
                <a:latin typeface="Arial" panose="020B0604020202020204" pitchFamily="34" charset="0"/>
                <a:cs typeface="Arial" panose="020B0604020202020204" pitchFamily="34" charset="0"/>
              </a:rPr>
              <a:t>They literally mean: “gather the remaining parameters into an array</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15" name="Rectangle 14"/>
          <p:cNvSpPr/>
          <p:nvPr/>
        </p:nvSpPr>
        <p:spPr>
          <a:xfrm>
            <a:off x="152400" y="3431738"/>
            <a:ext cx="8610600" cy="1292662"/>
          </a:xfrm>
          <a:prstGeom prst="rect">
            <a:avLst/>
          </a:prstGeom>
        </p:spPr>
        <p:txBody>
          <a:bodyPr wrap="square">
            <a:spAutoFit/>
          </a:bodyPr>
          <a:lstStyle/>
          <a:p>
            <a:r>
              <a:rPr lang="en-IN" sz="2000" dirty="0">
                <a:solidFill>
                  <a:srgbClr val="569CD6"/>
                </a:solidFill>
                <a:latin typeface="Consolas" panose="020B0609020204030204" pitchFamily="49" charset="0"/>
              </a:rPr>
              <a:t>function</a:t>
            </a:r>
            <a:r>
              <a:rPr lang="en-IN" sz="2000" dirty="0">
                <a:solidFill>
                  <a:srgbClr val="D4D4D4"/>
                </a:solidFill>
                <a:latin typeface="Consolas" panose="020B0609020204030204" pitchFamily="49" charset="0"/>
              </a:rPr>
              <a:t> </a:t>
            </a:r>
            <a:r>
              <a:rPr lang="en-IN" sz="2000" i="1" dirty="0">
                <a:solidFill>
                  <a:srgbClr val="DCDCAA"/>
                </a:solidFill>
                <a:latin typeface="Consolas" panose="020B0609020204030204" pitchFamily="49" charset="0"/>
              </a:rPr>
              <a:t>team</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coach</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captain</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players</a:t>
            </a:r>
            <a:r>
              <a:rPr lang="en-IN" sz="2000" dirty="0">
                <a:solidFill>
                  <a:srgbClr val="D4D4D4"/>
                </a:solidFill>
                <a:latin typeface="Consolas" panose="020B0609020204030204" pitchFamily="49" charset="0"/>
              </a:rPr>
              <a:t>) {</a:t>
            </a:r>
          </a:p>
          <a:p>
            <a:r>
              <a:rPr lang="en-IN" sz="2000" dirty="0" smtClean="0">
                <a:solidFill>
                  <a:srgbClr val="608B4E"/>
                </a:solidFill>
                <a:latin typeface="Consolas" panose="020B0609020204030204" pitchFamily="49" charset="0"/>
              </a:rPr>
              <a:t> </a:t>
            </a:r>
            <a:r>
              <a:rPr lang="en-IN" sz="2000" dirty="0" smtClean="0">
                <a:solidFill>
                  <a:srgbClr val="92D050"/>
                </a:solidFill>
                <a:latin typeface="Consolas" panose="020B0609020204030204" pitchFamily="49" charset="0"/>
              </a:rPr>
              <a:t>/* </a:t>
            </a:r>
            <a:r>
              <a:rPr lang="en-IN" sz="2000" dirty="0">
                <a:solidFill>
                  <a:srgbClr val="92D050"/>
                </a:solidFill>
                <a:latin typeface="Consolas" panose="020B0609020204030204" pitchFamily="49" charset="0"/>
              </a:rPr>
              <a:t>do </a:t>
            </a:r>
            <a:r>
              <a:rPr lang="en-IN" sz="2000" dirty="0" smtClean="0">
                <a:solidFill>
                  <a:srgbClr val="92D050"/>
                </a:solidFill>
                <a:latin typeface="Consolas" panose="020B0609020204030204" pitchFamily="49" charset="0"/>
              </a:rPr>
              <a:t>something */</a:t>
            </a:r>
            <a:endParaRPr lang="en-IN" sz="2000" dirty="0">
              <a:solidFill>
                <a:srgbClr val="92D050"/>
              </a:solidFill>
              <a:latin typeface="Consolas" panose="020B0609020204030204" pitchFamily="49" charset="0"/>
            </a:endParaRPr>
          </a:p>
          <a:p>
            <a:r>
              <a:rPr lang="en-IN" sz="2000" dirty="0">
                <a:solidFill>
                  <a:srgbClr val="D4D4D4"/>
                </a:solidFill>
                <a:latin typeface="Consolas" panose="020B0609020204030204" pitchFamily="49" charset="0"/>
              </a:rPr>
              <a:t>}</a:t>
            </a:r>
          </a:p>
          <a:p>
            <a:r>
              <a:rPr lang="en-IN" sz="1800" dirty="0" smtClean="0">
                <a:solidFill>
                  <a:srgbClr val="DCDCAA"/>
                </a:solidFill>
                <a:latin typeface="Consolas" panose="020B0609020204030204" pitchFamily="49" charset="0"/>
              </a:rPr>
              <a:t>team</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"coachName</a:t>
            </a:r>
            <a:r>
              <a:rPr lang="en-IN" sz="1800" dirty="0" smtClean="0">
                <a:solidFill>
                  <a:srgbClr val="CE9178"/>
                </a:solidFill>
                <a:latin typeface="Consolas" panose="020B0609020204030204" pitchFamily="49" charset="0"/>
              </a:rPr>
              <a:t>"</a:t>
            </a:r>
            <a:r>
              <a:rPr lang="en-IN" sz="1800" dirty="0" smtClean="0">
                <a:solidFill>
                  <a:srgbClr val="D4D4D4"/>
                </a:solidFill>
                <a:latin typeface="Consolas" panose="020B0609020204030204" pitchFamily="49" charset="0"/>
              </a:rPr>
              <a:t>, </a:t>
            </a:r>
            <a:r>
              <a:rPr lang="en-IN" sz="1800" dirty="0" smtClean="0">
                <a:solidFill>
                  <a:srgbClr val="CE9178"/>
                </a:solidFill>
                <a:latin typeface="Consolas" panose="020B0609020204030204" pitchFamily="49" charset="0"/>
              </a:rPr>
              <a:t>"</a:t>
            </a:r>
            <a:r>
              <a:rPr lang="en-IN" sz="1800" dirty="0">
                <a:solidFill>
                  <a:srgbClr val="CE9178"/>
                </a:solidFill>
                <a:latin typeface="Consolas" panose="020B0609020204030204" pitchFamily="49" charset="0"/>
              </a:rPr>
              <a:t>captionName"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"player1"</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"player2"</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"player3</a:t>
            </a:r>
            <a:r>
              <a:rPr lang="en-IN" sz="1800" dirty="0" smtClean="0">
                <a:solidFill>
                  <a:srgbClr val="CE9178"/>
                </a:solidFill>
                <a:latin typeface="Consolas" panose="020B0609020204030204" pitchFamily="49" charset="0"/>
              </a:rPr>
              <a:t>"</a:t>
            </a:r>
            <a:r>
              <a:rPr lang="en-IN" sz="1800" dirty="0" smtClean="0">
                <a:solidFill>
                  <a:srgbClr val="D4D4D4"/>
                </a:solidFill>
                <a:latin typeface="Consolas" panose="020B0609020204030204" pitchFamily="49" charset="0"/>
              </a:rPr>
              <a:t>);</a:t>
            </a:r>
            <a:endParaRPr lang="en-IN" sz="1800" b="0" dirty="0">
              <a:solidFill>
                <a:srgbClr val="D4D4D4"/>
              </a:solidFill>
              <a:effectLst/>
              <a:latin typeface="Consolas" panose="020B0609020204030204" pitchFamily="49" charset="0"/>
            </a:endParaRPr>
          </a:p>
        </p:txBody>
      </p:sp>
      <p:sp>
        <p:nvSpPr>
          <p:cNvPr id="16" name="Rectangle 15"/>
          <p:cNvSpPr/>
          <p:nvPr/>
        </p:nvSpPr>
        <p:spPr>
          <a:xfrm>
            <a:off x="152400" y="4825106"/>
            <a:ext cx="8610600" cy="1292662"/>
          </a:xfrm>
          <a:prstGeom prst="rect">
            <a:avLst/>
          </a:prstGeom>
        </p:spPr>
        <p:txBody>
          <a:bodyPr wrap="square">
            <a:spAutoFit/>
          </a:bodyPr>
          <a:lstStyle/>
          <a:p>
            <a:r>
              <a:rPr lang="en-IN" sz="2000" dirty="0">
                <a:solidFill>
                  <a:srgbClr val="569CD6"/>
                </a:solidFill>
                <a:latin typeface="Consolas" panose="020B0609020204030204" pitchFamily="49" charset="0"/>
              </a:rPr>
              <a:t>function</a:t>
            </a:r>
            <a:r>
              <a:rPr lang="en-IN" sz="2000" dirty="0">
                <a:solidFill>
                  <a:srgbClr val="D4D4D4"/>
                </a:solidFill>
                <a:latin typeface="Consolas" panose="020B0609020204030204" pitchFamily="49" charset="0"/>
              </a:rPr>
              <a:t> </a:t>
            </a:r>
            <a:r>
              <a:rPr lang="en-IN" sz="2000" i="1" dirty="0">
                <a:solidFill>
                  <a:srgbClr val="DCDCAA"/>
                </a:solidFill>
                <a:latin typeface="Consolas" panose="020B0609020204030204" pitchFamily="49" charset="0"/>
              </a:rPr>
              <a:t>team</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players</a:t>
            </a:r>
            <a:r>
              <a:rPr lang="en-IN" sz="2000" dirty="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 </a:t>
            </a:r>
            <a:r>
              <a:rPr lang="en-IN" sz="2000" dirty="0">
                <a:solidFill>
                  <a:srgbClr val="9CDCFE"/>
                </a:solidFill>
                <a:latin typeface="Consolas" panose="020B0609020204030204" pitchFamily="49" charset="0"/>
              </a:rPr>
              <a:t>coach</a:t>
            </a:r>
            <a:r>
              <a:rPr lang="en-IN" sz="2000" dirty="0">
                <a:solidFill>
                  <a:srgbClr val="D4D4D4"/>
                </a:solidFill>
                <a:latin typeface="Consolas" panose="020B0609020204030204" pitchFamily="49" charset="0"/>
              </a:rPr>
              <a:t>, </a:t>
            </a:r>
            <a:r>
              <a:rPr lang="en-IN" sz="2000" dirty="0" smtClean="0">
                <a:solidFill>
                  <a:srgbClr val="9CDCFE"/>
                </a:solidFill>
                <a:latin typeface="Consolas" panose="020B0609020204030204" pitchFamily="49" charset="0"/>
              </a:rPr>
              <a:t>captain</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a:t>
            </a:r>
          </a:p>
          <a:p>
            <a:r>
              <a:rPr lang="en-IN" sz="2000" dirty="0" smtClean="0">
                <a:solidFill>
                  <a:srgbClr val="608B4E"/>
                </a:solidFill>
                <a:latin typeface="Consolas" panose="020B0609020204030204" pitchFamily="49" charset="0"/>
              </a:rPr>
              <a:t> </a:t>
            </a:r>
            <a:r>
              <a:rPr lang="en-IN" sz="2000" dirty="0" smtClean="0">
                <a:solidFill>
                  <a:srgbClr val="FF0000"/>
                </a:solidFill>
                <a:latin typeface="Consolas" panose="020B0609020204030204" pitchFamily="49" charset="0"/>
              </a:rPr>
              <a:t>/* This is not possible*/</a:t>
            </a:r>
            <a:endParaRPr lang="en-IN" sz="2000" dirty="0">
              <a:solidFill>
                <a:srgbClr val="FF0000"/>
              </a:solidFill>
              <a:latin typeface="Consolas" panose="020B0609020204030204" pitchFamily="49" charset="0"/>
            </a:endParaRPr>
          </a:p>
          <a:p>
            <a:r>
              <a:rPr lang="en-IN" sz="2000" dirty="0">
                <a:solidFill>
                  <a:srgbClr val="D4D4D4"/>
                </a:solidFill>
                <a:latin typeface="Consolas" panose="020B0609020204030204" pitchFamily="49" charset="0"/>
              </a:rPr>
              <a:t>}</a:t>
            </a:r>
          </a:p>
          <a:p>
            <a:r>
              <a:rPr lang="en-IN" sz="1800" dirty="0" smtClean="0">
                <a:solidFill>
                  <a:srgbClr val="DCDCAA"/>
                </a:solidFill>
                <a:latin typeface="Consolas" panose="020B0609020204030204" pitchFamily="49" charset="0"/>
              </a:rPr>
              <a:t>team</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"coachName</a:t>
            </a:r>
            <a:r>
              <a:rPr lang="en-IN" sz="1800" dirty="0" smtClean="0">
                <a:solidFill>
                  <a:srgbClr val="CE9178"/>
                </a:solidFill>
                <a:latin typeface="Consolas" panose="020B0609020204030204" pitchFamily="49" charset="0"/>
              </a:rPr>
              <a:t>"</a:t>
            </a:r>
            <a:r>
              <a:rPr lang="en-IN" sz="1800" dirty="0" smtClean="0">
                <a:solidFill>
                  <a:srgbClr val="D4D4D4"/>
                </a:solidFill>
                <a:latin typeface="Consolas" panose="020B0609020204030204" pitchFamily="49" charset="0"/>
              </a:rPr>
              <a:t>, </a:t>
            </a:r>
            <a:r>
              <a:rPr lang="en-IN" sz="1800" dirty="0" smtClean="0">
                <a:solidFill>
                  <a:srgbClr val="CE9178"/>
                </a:solidFill>
                <a:latin typeface="Consolas" panose="020B0609020204030204" pitchFamily="49" charset="0"/>
              </a:rPr>
              <a:t>"</a:t>
            </a:r>
            <a:r>
              <a:rPr lang="en-IN" sz="1800" dirty="0">
                <a:solidFill>
                  <a:srgbClr val="CE9178"/>
                </a:solidFill>
                <a:latin typeface="Consolas" panose="020B0609020204030204" pitchFamily="49" charset="0"/>
              </a:rPr>
              <a:t>captionName"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"player1"</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"player2"</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"player3</a:t>
            </a:r>
            <a:r>
              <a:rPr lang="en-IN" sz="1800" dirty="0" smtClean="0">
                <a:solidFill>
                  <a:srgbClr val="CE9178"/>
                </a:solidFill>
                <a:latin typeface="Consolas" panose="020B0609020204030204" pitchFamily="49" charset="0"/>
              </a:rPr>
              <a:t>"</a:t>
            </a:r>
            <a:r>
              <a:rPr lang="en-IN" sz="1800" dirty="0" smtClean="0">
                <a:solidFill>
                  <a:srgbClr val="D4D4D4"/>
                </a:solidFill>
                <a:latin typeface="Consolas" panose="020B0609020204030204" pitchFamily="49" charset="0"/>
              </a:rPr>
              <a:t>);</a:t>
            </a:r>
            <a:endParaRPr lang="en-IN" sz="1800" b="0" dirty="0">
              <a:solidFill>
                <a:srgbClr val="D4D4D4"/>
              </a:solidFill>
              <a:effectLst/>
              <a:latin typeface="Consolas" panose="020B0609020204030204" pitchFamily="49" charset="0"/>
            </a:endParaRPr>
          </a:p>
        </p:txBody>
      </p:sp>
      <p:sp>
        <p:nvSpPr>
          <p:cNvPr id="11" name="Rectangle 10"/>
          <p:cNvSpPr/>
          <p:nvPr/>
        </p:nvSpPr>
        <p:spPr>
          <a:xfrm>
            <a:off x="3657600" y="1788740"/>
            <a:ext cx="5410200" cy="400110"/>
          </a:xfrm>
          <a:prstGeom prst="rect">
            <a:avLst/>
          </a:prstGeom>
        </p:spPr>
        <p:txBody>
          <a:bodyPr wrap="square">
            <a:spAutoFit/>
          </a:bodyPr>
          <a:lstStyle/>
          <a:p>
            <a:r>
              <a:rPr lang="en-IN" sz="2000" dirty="0" smtClean="0">
                <a:solidFill>
                  <a:srgbClr val="FF0000"/>
                </a:solidFill>
                <a:latin typeface="+mn-lt"/>
              </a:rPr>
              <a:t>Note: The </a:t>
            </a:r>
            <a:r>
              <a:rPr lang="en-IN" sz="2000" dirty="0">
                <a:solidFill>
                  <a:srgbClr val="FF0000"/>
                </a:solidFill>
                <a:latin typeface="+mn-lt"/>
              </a:rPr>
              <a:t>rest parameters must be at the </a:t>
            </a:r>
            <a:r>
              <a:rPr lang="en-IN" sz="2000" dirty="0" smtClean="0">
                <a:solidFill>
                  <a:srgbClr val="FF0000"/>
                </a:solidFill>
                <a:latin typeface="+mn-lt"/>
              </a:rPr>
              <a:t>end.</a:t>
            </a:r>
            <a:endParaRPr lang="en-IN" sz="2000" dirty="0">
              <a:solidFill>
                <a:srgbClr val="FF0000"/>
              </a:solidFill>
              <a:latin typeface="+mn-lt"/>
            </a:endParaRPr>
          </a:p>
        </p:txBody>
      </p:sp>
    </p:spTree>
    <p:extLst>
      <p:ext uri="{BB962C8B-B14F-4D97-AF65-F5344CB8AC3E}">
        <p14:creationId xmlns:p14="http://schemas.microsoft.com/office/powerpoint/2010/main" val="377838462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dirty="0">
                <a:solidFill>
                  <a:srgbClr val="13D9E3"/>
                </a:solidFill>
                <a:latin typeface="Arial" panose="020B0604020202020204" pitchFamily="34" charset="0"/>
                <a:cs typeface="Arial" panose="020B0604020202020204" pitchFamily="34" charset="0"/>
              </a:rPr>
              <a:t>console.log</a:t>
            </a: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536174"/>
            <a:ext cx="8686800" cy="369332"/>
          </a:xfrm>
          <a:prstGeom prst="rect">
            <a:avLst/>
          </a:prstGeom>
        </p:spPr>
        <p:txBody>
          <a:bodyPr wrap="square">
            <a:spAutoFit/>
          </a:bodyPr>
          <a:lstStyle/>
          <a:p>
            <a:r>
              <a:rPr lang="en-IN" sz="1800" dirty="0">
                <a:solidFill>
                  <a:srgbClr val="333333"/>
                </a:solidFill>
                <a:latin typeface="Arial" panose="020B0604020202020204" pitchFamily="34" charset="0"/>
                <a:cs typeface="Arial" panose="020B0604020202020204" pitchFamily="34" charset="0"/>
              </a:rPr>
              <a:t>Outputs a message to the Web Console</a:t>
            </a:r>
            <a:r>
              <a:rPr lang="en-IN" sz="1800" dirty="0" smtClean="0">
                <a:solidFill>
                  <a:srgbClr val="333333"/>
                </a:solidFill>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419100" y="2554492"/>
            <a:ext cx="8458200" cy="707886"/>
          </a:xfrm>
          <a:prstGeom prst="rect">
            <a:avLst/>
          </a:prstGeom>
          <a:noFill/>
        </p:spPr>
        <p:txBody>
          <a:bodyPr wrap="square">
            <a:spAutoFit/>
          </a:bodyPr>
          <a:lstStyle/>
          <a:p>
            <a:r>
              <a:rPr lang="nn-NO" sz="2000" dirty="0" smtClean="0">
                <a:solidFill>
                  <a:srgbClr val="FF7F27"/>
                </a:solidFill>
                <a:latin typeface="Consolas" panose="020B0609020204030204" pitchFamily="49" charset="0"/>
              </a:rPr>
              <a:t>console</a:t>
            </a:r>
            <a:r>
              <a:rPr lang="nn-NO" sz="2000" dirty="0" smtClean="0">
                <a:solidFill>
                  <a:srgbClr val="0070C0"/>
                </a:solidFill>
                <a:latin typeface="Arial" panose="020B0604020202020204" pitchFamily="34" charset="0"/>
                <a:cs typeface="Arial" panose="020B0604020202020204" pitchFamily="34" charset="0"/>
              </a:rPr>
              <a:t>.</a:t>
            </a:r>
            <a:r>
              <a:rPr lang="nn-NO" sz="2000" dirty="0" smtClean="0">
                <a:solidFill>
                  <a:srgbClr val="FFC90E"/>
                </a:solidFill>
                <a:latin typeface="Consolas" panose="020B0609020204030204" pitchFamily="49" charset="0"/>
              </a:rPr>
              <a:t>log</a:t>
            </a:r>
            <a:r>
              <a:rPr lang="nn-NO" sz="2000" dirty="0" smtClean="0">
                <a:solidFill>
                  <a:schemeClr val="bg1">
                    <a:lumMod val="85000"/>
                  </a:schemeClr>
                </a:solidFill>
                <a:latin typeface="Consolas" panose="020B0609020204030204" pitchFamily="49" charset="0"/>
              </a:rPr>
              <a:t>(</a:t>
            </a:r>
            <a:r>
              <a:rPr lang="nn-NO" sz="2000" dirty="0" smtClean="0">
                <a:solidFill>
                  <a:srgbClr val="333333"/>
                </a:solidFill>
                <a:latin typeface="Consolas" panose="020B0609020204030204" pitchFamily="49" charset="0"/>
              </a:rPr>
              <a:t>obj1 </a:t>
            </a:r>
            <a:r>
              <a:rPr lang="nn-NO" sz="2000" dirty="0" smtClean="0">
                <a:solidFill>
                  <a:schemeClr val="bg1">
                    <a:lumMod val="85000"/>
                  </a:schemeClr>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a:solidFill>
                  <a:srgbClr val="333333"/>
                </a:solidFill>
                <a:latin typeface="Consolas" panose="020B0609020204030204" pitchFamily="49" charset="0"/>
              </a:rPr>
              <a:t>obj2, ..., objN</a:t>
            </a:r>
            <a:r>
              <a:rPr lang="nn-NO" sz="2000" dirty="0">
                <a:solidFill>
                  <a:schemeClr val="bg1">
                    <a:lumMod val="85000"/>
                  </a:schemeClr>
                </a:solidFill>
                <a:latin typeface="Consolas" panose="020B0609020204030204" pitchFamily="49" charset="0"/>
              </a:rPr>
              <a:t>])</a:t>
            </a:r>
            <a:r>
              <a:rPr lang="nn-NO" sz="2000" dirty="0">
                <a:solidFill>
                  <a:srgbClr val="333333"/>
                </a:solidFill>
                <a:latin typeface="Consolas" panose="020B0609020204030204" pitchFamily="49" charset="0"/>
              </a:rPr>
              <a:t>;</a:t>
            </a:r>
          </a:p>
          <a:p>
            <a:r>
              <a:rPr lang="nn-NO" sz="2000" dirty="0" smtClean="0">
                <a:solidFill>
                  <a:srgbClr val="FF7F27"/>
                </a:solidFill>
                <a:latin typeface="Consolas" panose="020B0609020204030204" pitchFamily="49" charset="0"/>
              </a:rPr>
              <a:t>console</a:t>
            </a:r>
            <a:r>
              <a:rPr lang="nn-NO" sz="2000" dirty="0" smtClean="0">
                <a:solidFill>
                  <a:srgbClr val="0070C0"/>
                </a:solidFill>
                <a:latin typeface="Arial" panose="020B0604020202020204" pitchFamily="34" charset="0"/>
                <a:cs typeface="Arial" panose="020B0604020202020204" pitchFamily="34" charset="0"/>
              </a:rPr>
              <a:t>.</a:t>
            </a:r>
            <a:r>
              <a:rPr lang="nn-NO" sz="2000" dirty="0" smtClean="0">
                <a:solidFill>
                  <a:srgbClr val="FFC000"/>
                </a:solidFill>
                <a:latin typeface="Consolas" panose="020B0609020204030204" pitchFamily="49" charset="0"/>
              </a:rPr>
              <a:t>log</a:t>
            </a:r>
            <a:r>
              <a:rPr lang="nn-NO" sz="2000" dirty="0" smtClean="0">
                <a:solidFill>
                  <a:schemeClr val="bg1">
                    <a:lumMod val="85000"/>
                  </a:schemeClr>
                </a:solidFill>
                <a:latin typeface="Consolas" panose="020B0609020204030204" pitchFamily="49" charset="0"/>
              </a:rPr>
              <a:t>(</a:t>
            </a:r>
            <a:r>
              <a:rPr lang="nn-NO" sz="2000" dirty="0" smtClean="0">
                <a:solidFill>
                  <a:srgbClr val="333333"/>
                </a:solidFill>
                <a:latin typeface="Consolas" panose="020B0609020204030204" pitchFamily="49" charset="0"/>
              </a:rPr>
              <a:t>msg </a:t>
            </a:r>
            <a:r>
              <a:rPr lang="nn-NO" sz="2000" dirty="0">
                <a:solidFill>
                  <a:schemeClr val="bg1">
                    <a:lumMod val="85000"/>
                  </a:schemeClr>
                </a:solidFill>
                <a:latin typeface="Consolas" panose="020B0609020204030204" pitchFamily="49" charset="0"/>
              </a:rPr>
              <a:t>[</a:t>
            </a:r>
            <a:r>
              <a:rPr lang="nn-NO" sz="2000" dirty="0">
                <a:solidFill>
                  <a:srgbClr val="333333"/>
                </a:solidFill>
                <a:latin typeface="Consolas" panose="020B0609020204030204" pitchFamily="49" charset="0"/>
              </a:rPr>
              <a:t>, subst1, ..., substN</a:t>
            </a:r>
            <a:r>
              <a:rPr lang="nn-NO" sz="2000" dirty="0">
                <a:solidFill>
                  <a:schemeClr val="bg1">
                    <a:lumMod val="85000"/>
                  </a:schemeClr>
                </a:solidFill>
                <a:latin typeface="Consolas" panose="020B0609020204030204" pitchFamily="49" charset="0"/>
              </a:rPr>
              <a:t>])</a:t>
            </a:r>
            <a:r>
              <a:rPr lang="nn-NO" sz="2000" dirty="0">
                <a:solidFill>
                  <a:srgbClr val="333333"/>
                </a:solidFill>
                <a:latin typeface="Consolas" panose="020B0609020204030204" pitchFamily="49" charset="0"/>
              </a:rPr>
              <a:t>;</a:t>
            </a:r>
            <a:endParaRPr lang="en-IN" sz="2000" dirty="0">
              <a:solidFill>
                <a:srgbClr val="333333"/>
              </a:solidFill>
              <a:latin typeface="Consolas" panose="020B0609020204030204" pitchFamily="49" charset="0"/>
            </a:endParaRPr>
          </a:p>
        </p:txBody>
      </p:sp>
      <p:sp>
        <p:nvSpPr>
          <p:cNvPr id="10" name="Rectangle 9"/>
          <p:cNvSpPr/>
          <p:nvPr/>
        </p:nvSpPr>
        <p:spPr>
          <a:xfrm>
            <a:off x="152400" y="2209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3"/>
          <p:cNvSpPr/>
          <p:nvPr/>
        </p:nvSpPr>
        <p:spPr>
          <a:xfrm>
            <a:off x="419100" y="3635276"/>
            <a:ext cx="8267700" cy="2308324"/>
          </a:xfrm>
          <a:prstGeom prst="rect">
            <a:avLst/>
          </a:prstGeom>
        </p:spPr>
        <p:txBody>
          <a:bodyPr wrap="square">
            <a:spAutoFit/>
          </a:bodyPr>
          <a:lstStyle/>
          <a:p>
            <a:r>
              <a:rPr lang="en-IN" sz="1800" dirty="0">
                <a:solidFill>
                  <a:srgbClr val="4EC9B0"/>
                </a:solidFill>
                <a:latin typeface="Consolas" panose="020B0609020204030204" pitchFamily="49" charset="0"/>
              </a:rPr>
              <a:t>console</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"Hello"</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"World"</a:t>
            </a:r>
            <a:r>
              <a:rPr lang="en-IN" sz="1800" dirty="0">
                <a:solidFill>
                  <a:srgbClr val="D4D4D4"/>
                </a:solidFill>
                <a:latin typeface="Consolas" panose="020B0609020204030204" pitchFamily="49" charset="0"/>
              </a:rPr>
              <a:t>);</a:t>
            </a:r>
          </a:p>
          <a:p>
            <a:r>
              <a:rPr lang="en-IN" sz="1800" dirty="0">
                <a:solidFill>
                  <a:srgbClr val="D4D4D4"/>
                </a:solidFill>
                <a:latin typeface="Consolas" panose="020B0609020204030204" pitchFamily="49" charset="0"/>
              </a:rPr>
              <a:t/>
            </a:r>
            <a:br>
              <a:rPr lang="en-IN" sz="1800" dirty="0">
                <a:solidFill>
                  <a:srgbClr val="D4D4D4"/>
                </a:solidFill>
                <a:latin typeface="Consolas" panose="020B0609020204030204" pitchFamily="49" charset="0"/>
              </a:rPr>
            </a:br>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a:solidFill>
                  <a:srgbClr val="4EC9B0"/>
                </a:solidFill>
                <a:latin typeface="Consolas" panose="020B0609020204030204" pitchFamily="49" charset="0"/>
              </a:rPr>
              <a:t>console</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"Result"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a:solidFill>
                  <a:srgbClr val="D4D4D4"/>
                </a:solidFill>
                <a:latin typeface="Consolas" panose="020B0609020204030204" pitchFamily="49" charset="0"/>
              </a:rPr>
              <a:t/>
            </a:r>
            <a:br>
              <a:rPr lang="en-IN" sz="1800" dirty="0">
                <a:solidFill>
                  <a:srgbClr val="D4D4D4"/>
                </a:solidFill>
                <a:latin typeface="Consolas" panose="020B0609020204030204" pitchFamily="49" charset="0"/>
              </a:rPr>
            </a:br>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y</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1002</a:t>
            </a:r>
            <a:r>
              <a:rPr lang="en-IN" sz="1800" dirty="0">
                <a:solidFill>
                  <a:srgbClr val="D4D4D4"/>
                </a:solidFill>
                <a:latin typeface="Consolas" panose="020B0609020204030204" pitchFamily="49" charset="0"/>
              </a:rPr>
              <a:t>;</a:t>
            </a:r>
          </a:p>
          <a:p>
            <a:r>
              <a:rPr lang="en-IN" sz="1800" dirty="0">
                <a:solidFill>
                  <a:srgbClr val="4EC9B0"/>
                </a:solidFill>
                <a:latin typeface="Consolas" panose="020B0609020204030204" pitchFamily="49" charset="0"/>
              </a:rPr>
              <a:t>console</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y</a:t>
            </a:r>
            <a:r>
              <a:rPr lang="en-IN" sz="1800" dirty="0">
                <a:solidFill>
                  <a:srgbClr val="D4D4D4"/>
                </a:solidFill>
                <a:latin typeface="Consolas" panose="020B0609020204030204" pitchFamily="49" charset="0"/>
              </a:rPr>
              <a: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306393463"/>
      </p:ext>
    </p:extLst>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rest</a:t>
            </a:r>
            <a:r>
              <a:rPr lang="en-IN" sz="3600" b="1" dirty="0" smtClean="0"/>
              <a:t> </a:t>
            </a:r>
            <a:r>
              <a:rPr lang="en-IN" sz="3600" i="1" dirty="0" smtClean="0">
                <a:solidFill>
                  <a:srgbClr val="13D9E3"/>
                </a:solidFill>
                <a:latin typeface="Arial" panose="020B0604020202020204" pitchFamily="34" charset="0"/>
                <a:cs typeface="Arial" panose="020B0604020202020204" pitchFamily="34" charset="0"/>
              </a:rPr>
              <a:t>parameters</a:t>
            </a:r>
            <a:endParaRPr lang="en-US" sz="3600" dirty="0">
              <a:latin typeface="Arial" panose="020B0604020202020204" pitchFamily="34" charset="0"/>
              <a:cs typeface="Arial" panose="020B0604020202020204" pitchFamily="34" charset="0"/>
            </a:endParaRPr>
          </a:p>
        </p:txBody>
      </p:sp>
      <p:sp>
        <p:nvSpPr>
          <p:cNvPr id="3" name="Rectangle 2"/>
          <p:cNvSpPr/>
          <p:nvPr/>
        </p:nvSpPr>
        <p:spPr>
          <a:xfrm>
            <a:off x="152400" y="1956137"/>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152400" y="2337137"/>
            <a:ext cx="8839200" cy="1015663"/>
          </a:xfrm>
          <a:prstGeom prst="rect">
            <a:avLst/>
          </a:prstGeom>
          <a:noFill/>
        </p:spPr>
        <p:txBody>
          <a:bodyPr wrap="square">
            <a:spAutoFit/>
          </a:bodyPr>
          <a:lstStyle/>
          <a:p>
            <a:r>
              <a:rPr lang="en-IN" sz="2000" dirty="0">
                <a:solidFill>
                  <a:srgbClr val="98676A"/>
                </a:solidFill>
                <a:latin typeface="Consolas" panose="020B0609020204030204" pitchFamily="49" charset="0"/>
              </a:rPr>
              <a:t>function</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FF6000"/>
                </a:solidFill>
                <a:latin typeface="Consolas" panose="020B0609020204030204" pitchFamily="49" charset="0"/>
                <a:cs typeface="Arial" panose="020B0604020202020204" pitchFamily="34" charset="0"/>
              </a:rPr>
              <a:t>name</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chemeClr val="bg2">
                    <a:lumMod val="75000"/>
                  </a:schemeClr>
                </a:solidFill>
                <a:latin typeface="Consolas" panose="020B0609020204030204" pitchFamily="49" charset="0"/>
                <a:cs typeface="Arial" panose="020B0604020202020204" pitchFamily="34" charset="0"/>
              </a:rPr>
              <a:t>a</a:t>
            </a:r>
            <a:r>
              <a:rPr lang="en-IN" sz="2000" dirty="0">
                <a:solidFill>
                  <a:schemeClr val="bg2">
                    <a:lumMod val="75000"/>
                  </a:schemeClr>
                </a:solidFill>
                <a:latin typeface="Consolas" panose="020B0609020204030204" pitchFamily="49" charset="0"/>
                <a:cs typeface="Arial" panose="020B0604020202020204" pitchFamily="34" charset="0"/>
              </a:rPr>
              <a:t>, b, ...theArgs</a:t>
            </a:r>
            <a:r>
              <a:rPr lang="en-IN" sz="2000" dirty="0">
                <a:solidFill>
                  <a:schemeClr val="bg1">
                    <a:lumMod val="85000"/>
                  </a:schemeClr>
                </a:solidFill>
                <a:latin typeface="Consolas" panose="020B0609020204030204" pitchFamily="49" charset="0"/>
                <a:cs typeface="Arial" panose="020B0604020202020204" pitchFamily="34" charset="0"/>
              </a:rPr>
              <a:t>) {</a:t>
            </a:r>
          </a:p>
          <a:p>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0070C0"/>
                </a:solidFill>
                <a:latin typeface="Consolas" panose="020B0609020204030204" pitchFamily="49" charset="0"/>
                <a:cs typeface="Arial" panose="020B0604020202020204" pitchFamily="34"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statement</a:t>
            </a:r>
            <a:endParaRPr lang="en-IN" sz="2000" dirty="0">
              <a:solidFill>
                <a:srgbClr val="0070C0"/>
              </a:solidFill>
              <a:latin typeface="Consolas" panose="020B0609020204030204" pitchFamily="49" charset="0"/>
              <a:cs typeface="Arial" panose="020B0604020202020204" pitchFamily="34" charset="0"/>
            </a:endParaRPr>
          </a:p>
          <a:p>
            <a:r>
              <a:rPr lang="en-IN" sz="2000" dirty="0">
                <a:solidFill>
                  <a:schemeClr val="bg1">
                    <a:lumMod val="85000"/>
                  </a:schemeClr>
                </a:solidFill>
                <a:latin typeface="Consolas" panose="020B0609020204030204" pitchFamily="49" charset="0"/>
                <a:cs typeface="Arial" panose="020B0604020202020204" pitchFamily="34" charset="0"/>
              </a:rPr>
              <a:t>}</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3733800" y="115669"/>
            <a:ext cx="5334000" cy="646331"/>
          </a:xfrm>
          <a:prstGeom prst="rect">
            <a:avLst/>
          </a:prstGeom>
          <a:solidFill>
            <a:srgbClr val="FF5733"/>
          </a:solidFill>
        </p:spPr>
        <p:txBody>
          <a:bodyPr wrap="square">
            <a:spAutoFit/>
          </a:bodyPr>
          <a:lstStyle/>
          <a:p>
            <a:r>
              <a:rPr lang="en-IN" sz="1800" i="1" dirty="0">
                <a:solidFill>
                  <a:srgbClr val="FFFF00"/>
                </a:solidFill>
                <a:latin typeface="Arial" panose="020B0604020202020204" pitchFamily="34" charset="0"/>
                <a:cs typeface="Arial" panose="020B0604020202020204" pitchFamily="34" charset="0"/>
              </a:rPr>
              <a:t>The rest parameter syntax allows us to represent an indefinite number of arguments as an array.</a:t>
            </a:r>
          </a:p>
        </p:txBody>
      </p:sp>
      <p:sp>
        <p:nvSpPr>
          <p:cNvPr id="9" name="Rectangle 8"/>
          <p:cNvSpPr/>
          <p:nvPr/>
        </p:nvSpPr>
        <p:spPr>
          <a:xfrm>
            <a:off x="152400" y="1106108"/>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rest</a:t>
            </a:r>
            <a:r>
              <a:rPr lang="en-IN" sz="1800" dirty="0">
                <a:latin typeface="Arial" panose="020B0604020202020204" pitchFamily="34" charset="0"/>
                <a:cs typeface="Arial" panose="020B0604020202020204" pitchFamily="34" charset="0"/>
              </a:rPr>
              <a:t> parameters can be mentioned in a function definition with </a:t>
            </a:r>
            <a:r>
              <a:rPr lang="en-IN" sz="1800" dirty="0">
                <a:solidFill>
                  <a:srgbClr val="0000FF"/>
                </a:solidFill>
                <a:latin typeface="Consolas" panose="020B0609020204030204" pitchFamily="49" charset="0"/>
              </a:rPr>
              <a:t>three </a:t>
            </a:r>
            <a:r>
              <a:rPr lang="en-IN" sz="1800" dirty="0" smtClean="0">
                <a:solidFill>
                  <a:srgbClr val="0000FF"/>
                </a:solidFill>
                <a:latin typeface="Consolas" panose="020B0609020204030204" pitchFamily="49" charset="0"/>
              </a:rPr>
              <a:t>dots ... </a:t>
            </a:r>
            <a:r>
              <a:rPr lang="en-IN" sz="1800" dirty="0">
                <a:latin typeface="Arial" panose="020B0604020202020204" pitchFamily="34" charset="0"/>
                <a:cs typeface="Arial" panose="020B0604020202020204" pitchFamily="34" charset="0"/>
              </a:rPr>
              <a:t>They literally mean: “gather the remaining parameters into an array</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11" name="Rectangle 10"/>
          <p:cNvSpPr/>
          <p:nvPr/>
        </p:nvSpPr>
        <p:spPr>
          <a:xfrm>
            <a:off x="3657600" y="1788740"/>
            <a:ext cx="5410200" cy="400110"/>
          </a:xfrm>
          <a:prstGeom prst="rect">
            <a:avLst/>
          </a:prstGeom>
        </p:spPr>
        <p:txBody>
          <a:bodyPr wrap="square">
            <a:spAutoFit/>
          </a:bodyPr>
          <a:lstStyle/>
          <a:p>
            <a:r>
              <a:rPr lang="en-IN" sz="2000" dirty="0" smtClean="0">
                <a:solidFill>
                  <a:srgbClr val="FF0000"/>
                </a:solidFill>
                <a:latin typeface="+mn-lt"/>
              </a:rPr>
              <a:t>Note: The </a:t>
            </a:r>
            <a:r>
              <a:rPr lang="en-IN" sz="2000" dirty="0">
                <a:solidFill>
                  <a:srgbClr val="FF0000"/>
                </a:solidFill>
                <a:latin typeface="+mn-lt"/>
              </a:rPr>
              <a:t>rest parameters must be at the </a:t>
            </a:r>
            <a:r>
              <a:rPr lang="en-IN" sz="2000" dirty="0" smtClean="0">
                <a:solidFill>
                  <a:srgbClr val="FF0000"/>
                </a:solidFill>
                <a:latin typeface="+mn-lt"/>
              </a:rPr>
              <a:t>end.</a:t>
            </a:r>
            <a:endParaRPr lang="en-IN" sz="2000" dirty="0">
              <a:solidFill>
                <a:srgbClr val="FF0000"/>
              </a:solidFill>
              <a:latin typeface="+mn-lt"/>
            </a:endParaRPr>
          </a:p>
        </p:txBody>
      </p:sp>
      <p:sp>
        <p:nvSpPr>
          <p:cNvPr id="4" name="Rectangle 3"/>
          <p:cNvSpPr/>
          <p:nvPr/>
        </p:nvSpPr>
        <p:spPr>
          <a:xfrm>
            <a:off x="114300" y="3400723"/>
            <a:ext cx="9029700" cy="2862322"/>
          </a:xfrm>
          <a:prstGeom prst="rect">
            <a:avLst/>
          </a:prstGeom>
        </p:spPr>
        <p:txBody>
          <a:bodyPr wrap="square">
            <a:spAutoFit/>
          </a:bodyPr>
          <a:lstStyle/>
          <a:p>
            <a:r>
              <a:rPr lang="en-IN" sz="1800" dirty="0">
                <a:solidFill>
                  <a:srgbClr val="569CD6"/>
                </a:solidFill>
                <a:latin typeface="Consolas" panose="020B0609020204030204" pitchFamily="49" charset="0"/>
              </a:rPr>
              <a:t>const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fruits</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'Orange '</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'Apple '</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'Grapes '</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'Mango '</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'Banana '</a:t>
            </a:r>
            <a:r>
              <a:rPr lang="en-IN" sz="1800" dirty="0">
                <a:solidFill>
                  <a:srgbClr val="D4D4D4"/>
                </a:solidFill>
                <a:latin typeface="Consolas" panose="020B0609020204030204" pitchFamily="49" charset="0"/>
              </a:rPr>
              <a:t>]</a:t>
            </a:r>
          </a:p>
          <a:p>
            <a:r>
              <a:rPr lang="en-IN" sz="1800" dirty="0">
                <a:solidFill>
                  <a:srgbClr val="D4D4D4"/>
                </a:solidFill>
                <a:latin typeface="Consolas" panose="020B0609020204030204" pitchFamily="49" charset="0"/>
              </a:rPr>
              <a:t/>
            </a:r>
            <a:br>
              <a:rPr lang="en-IN" sz="1800" dirty="0">
                <a:solidFill>
                  <a:srgbClr val="D4D4D4"/>
                </a:solidFill>
                <a:latin typeface="Consolas" panose="020B0609020204030204" pitchFamily="49" charset="0"/>
              </a:rPr>
            </a:b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fn1</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y</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z</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y</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z</a:t>
            </a:r>
            <a:r>
              <a:rPr lang="en-IN" sz="1800" dirty="0" smtClean="0">
                <a:solidFill>
                  <a:srgbClr val="D4D4D4"/>
                </a:solidFill>
                <a:latin typeface="Consolas" panose="020B0609020204030204" pitchFamily="49" charset="0"/>
              </a:rPr>
              <a:t>);</a:t>
            </a:r>
            <a:endParaRPr lang="en-IN" sz="1800" dirty="0">
              <a:solidFill>
                <a:srgbClr val="D4D4D4"/>
              </a:solidFill>
              <a:latin typeface="Consolas" panose="020B0609020204030204" pitchFamily="49" charset="0"/>
            </a:endParaRPr>
          </a:p>
          <a:p>
            <a:r>
              <a:rPr lang="en-IN" sz="1800" dirty="0">
                <a:solidFill>
                  <a:srgbClr val="D4D4D4"/>
                </a:solidFill>
                <a:latin typeface="Consolas" panose="020B0609020204030204" pitchFamily="49" charset="0"/>
              </a:rPr>
              <a:t>}</a:t>
            </a:r>
          </a:p>
          <a:p>
            <a:r>
              <a:rPr lang="en-IN" sz="1800" dirty="0">
                <a:solidFill>
                  <a:srgbClr val="D4D4D4"/>
                </a:solidFill>
                <a:latin typeface="Consolas" panose="020B0609020204030204" pitchFamily="49" charset="0"/>
              </a:rPr>
              <a:t/>
            </a:r>
            <a:br>
              <a:rPr lang="en-IN" sz="1800" dirty="0">
                <a:solidFill>
                  <a:srgbClr val="D4D4D4"/>
                </a:solidFill>
                <a:latin typeface="Consolas" panose="020B0609020204030204" pitchFamily="49" charset="0"/>
              </a:rPr>
            </a:br>
            <a:r>
              <a:rPr lang="en-IN" sz="1800" dirty="0">
                <a:solidFill>
                  <a:srgbClr val="DCDCAA"/>
                </a:solidFill>
                <a:latin typeface="Consolas" panose="020B0609020204030204" pitchFamily="49" charset="0"/>
              </a:rPr>
              <a:t>fn1</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fruits</a:t>
            </a:r>
            <a:r>
              <a:rPr lang="en-IN" sz="1800" dirty="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smtClean="0">
                <a:solidFill>
                  <a:srgbClr val="92D050"/>
                </a:solidFill>
                <a:latin typeface="Consolas" panose="020B0609020204030204" pitchFamily="49" charset="0"/>
              </a:rPr>
              <a:t> </a:t>
            </a:r>
            <a:r>
              <a:rPr lang="en-IN" sz="1800" dirty="0" smtClean="0">
                <a:solidFill>
                  <a:schemeClr val="accent5">
                    <a:lumMod val="75000"/>
                  </a:schemeClr>
                </a:solidFill>
                <a:latin typeface="Consolas" panose="020B0609020204030204" pitchFamily="49" charset="0"/>
              </a:rPr>
              <a:t>=</a:t>
            </a:r>
            <a:r>
              <a:rPr lang="en-IN" sz="1800" dirty="0" smtClean="0">
                <a:solidFill>
                  <a:srgbClr val="92D050"/>
                </a:solidFill>
                <a:latin typeface="Consolas" panose="020B0609020204030204" pitchFamily="49" charset="0"/>
              </a:rPr>
              <a:t> [ 'Orange', 'Apple', 'Grapes', 'Mango', 'Banana' </a:t>
            </a:r>
            <a:r>
              <a:rPr lang="en-IN" sz="1800" dirty="0">
                <a:solidFill>
                  <a:srgbClr val="92D050"/>
                </a:solidFill>
                <a:latin typeface="Consolas" panose="020B0609020204030204" pitchFamily="49" charset="0"/>
              </a:rPr>
              <a:t>] </a:t>
            </a:r>
            <a:endParaRPr lang="en-IN" sz="1800" dirty="0" smtClean="0">
              <a:solidFill>
                <a:srgbClr val="92D050"/>
              </a:solidFill>
              <a:latin typeface="Consolas" panose="020B0609020204030204" pitchFamily="49" charset="0"/>
            </a:endParaRPr>
          </a:p>
          <a:p>
            <a:r>
              <a:rPr lang="en-IN" sz="1800" dirty="0">
                <a:solidFill>
                  <a:srgbClr val="92D050"/>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800" dirty="0" smtClean="0">
                <a:solidFill>
                  <a:srgbClr val="9CDCFE"/>
                </a:solidFill>
                <a:latin typeface="Consolas" panose="020B0609020204030204" pitchFamily="49" charset="0"/>
              </a:rPr>
              <a:t>y</a:t>
            </a:r>
            <a:r>
              <a:rPr lang="en-IN" sz="1800" dirty="0" smtClean="0">
                <a:solidFill>
                  <a:srgbClr val="92D050"/>
                </a:solidFill>
                <a:latin typeface="Consolas" panose="020B0609020204030204" pitchFamily="49" charset="0"/>
              </a:rPr>
              <a:t> </a:t>
            </a:r>
            <a:r>
              <a:rPr lang="en-IN" sz="1800" dirty="0" smtClean="0">
                <a:solidFill>
                  <a:schemeClr val="accent5">
                    <a:lumMod val="75000"/>
                  </a:schemeClr>
                </a:solidFill>
                <a:latin typeface="Consolas" panose="020B0609020204030204" pitchFamily="49" charset="0"/>
              </a:rPr>
              <a:t>=</a:t>
            </a:r>
            <a:r>
              <a:rPr lang="en-IN" sz="1800" dirty="0" smtClean="0">
                <a:solidFill>
                  <a:srgbClr val="92D050"/>
                </a:solidFill>
                <a:latin typeface="Consolas" panose="020B0609020204030204" pitchFamily="49" charset="0"/>
              </a:rPr>
              <a:t> undefined </a:t>
            </a:r>
            <a:r>
              <a:rPr lang="en-IN" sz="1800" dirty="0">
                <a:solidFill>
                  <a:srgbClr val="9CDCFE"/>
                </a:solidFill>
                <a:latin typeface="Consolas" panose="020B0609020204030204" pitchFamily="49" charset="0"/>
              </a:rPr>
              <a:t>z</a:t>
            </a:r>
            <a:r>
              <a:rPr lang="en-IN" sz="1800" dirty="0" smtClean="0">
                <a:solidFill>
                  <a:srgbClr val="92D050"/>
                </a:solidFill>
                <a:latin typeface="Consolas" panose="020B0609020204030204" pitchFamily="49" charset="0"/>
              </a:rPr>
              <a:t> </a:t>
            </a:r>
            <a:r>
              <a:rPr lang="en-IN" sz="1800" dirty="0" smtClean="0">
                <a:solidFill>
                  <a:schemeClr val="accent5">
                    <a:lumMod val="75000"/>
                  </a:schemeClr>
                </a:solidFill>
                <a:latin typeface="Consolas" panose="020B0609020204030204" pitchFamily="49" charset="0"/>
              </a:rPr>
              <a:t>=</a:t>
            </a:r>
            <a:r>
              <a:rPr lang="en-IN" sz="1800" dirty="0" smtClean="0">
                <a:solidFill>
                  <a:srgbClr val="92D050"/>
                </a:solidFill>
                <a:latin typeface="Consolas" panose="020B0609020204030204" pitchFamily="49" charset="0"/>
              </a:rPr>
              <a:t> undefined</a:t>
            </a:r>
            <a:endParaRPr lang="en-IN" sz="1800" dirty="0">
              <a:solidFill>
                <a:srgbClr val="92D050"/>
              </a:solidFill>
              <a:latin typeface="Consolas" panose="020B0609020204030204" pitchFamily="49" charset="0"/>
            </a:endParaRPr>
          </a:p>
          <a:p>
            <a:endParaRPr lang="en-IN" sz="1800" dirty="0">
              <a:solidFill>
                <a:srgbClr val="D4D4D4"/>
              </a:solidFill>
              <a:latin typeface="Consolas" panose="020B0609020204030204" pitchFamily="49" charset="0"/>
            </a:endParaRPr>
          </a:p>
          <a:p>
            <a:r>
              <a:rPr lang="en-IN" sz="1800" dirty="0">
                <a:solidFill>
                  <a:srgbClr val="DCDCAA"/>
                </a:solidFill>
                <a:latin typeface="Consolas" panose="020B0609020204030204" pitchFamily="49" charset="0"/>
              </a:rPr>
              <a:t>fn1</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fruits</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Orange  </a:t>
            </a:r>
            <a:r>
              <a:rPr lang="en-IN" sz="1800" dirty="0">
                <a:solidFill>
                  <a:srgbClr val="92D050"/>
                </a:solidFill>
                <a:latin typeface="Consolas" panose="020B0609020204030204" pitchFamily="49" charset="0"/>
              </a:rPr>
              <a:t>Apple  Grapes</a:t>
            </a:r>
            <a:endParaRPr lang="en-IN" sz="1800" b="0" dirty="0">
              <a:solidFill>
                <a:srgbClr val="92D050"/>
              </a:solidFill>
              <a:effectLst/>
              <a:latin typeface="Consolas" panose="020B0609020204030204" pitchFamily="49" charset="0"/>
            </a:endParaRPr>
          </a:p>
        </p:txBody>
      </p:sp>
    </p:spTree>
    <p:extLst>
      <p:ext uri="{BB962C8B-B14F-4D97-AF65-F5344CB8AC3E}">
        <p14:creationId xmlns:p14="http://schemas.microsoft.com/office/powerpoint/2010/main" val="2573582148"/>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function as parameter </a:t>
            </a:r>
            <a:r>
              <a:rPr lang="en-US" sz="3600" dirty="0">
                <a:latin typeface="Arial" panose="020B0604020202020204" pitchFamily="34" charset="0"/>
                <a:cs typeface="Arial" panose="020B0604020202020204" pitchFamily="34" charset="0"/>
              </a:rPr>
              <a:t>– </a:t>
            </a:r>
            <a:r>
              <a:rPr lang="en-IN" sz="3600" i="1" dirty="0" smtClean="0">
                <a:solidFill>
                  <a:srgbClr val="13D9E3"/>
                </a:solidFill>
                <a:latin typeface="Arial" panose="020B0604020202020204" pitchFamily="34" charset="0"/>
                <a:cs typeface="Arial" panose="020B0604020202020204" pitchFamily="34" charset="0"/>
              </a:rPr>
              <a:t>callback </a:t>
            </a:r>
            <a:r>
              <a:rPr lang="en-IN" sz="3600" i="1" dirty="0">
                <a:solidFill>
                  <a:srgbClr val="13D9E3"/>
                </a:solidFill>
                <a:latin typeface="Arial" panose="020B0604020202020204" pitchFamily="34" charset="0"/>
                <a:cs typeface="Arial" panose="020B0604020202020204" pitchFamily="34" charset="0"/>
              </a:rPr>
              <a:t>function</a:t>
            </a:r>
            <a:endParaRPr lang="en-US" sz="3600" i="1" dirty="0">
              <a:solidFill>
                <a:srgbClr val="13D9E3"/>
              </a:solidFill>
              <a:latin typeface="Arial" panose="020B0604020202020204" pitchFamily="34" charset="0"/>
              <a:cs typeface="Arial" panose="020B0604020202020204" pitchFamily="34" charset="0"/>
            </a:endParaRPr>
          </a:p>
        </p:txBody>
      </p:sp>
      <p:sp>
        <p:nvSpPr>
          <p:cNvPr id="3" name="Rectangle 2"/>
          <p:cNvSpPr/>
          <p:nvPr/>
        </p:nvSpPr>
        <p:spPr>
          <a:xfrm>
            <a:off x="152400" y="20382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152400" y="2337137"/>
            <a:ext cx="8839200" cy="1015663"/>
          </a:xfrm>
          <a:prstGeom prst="rect">
            <a:avLst/>
          </a:prstGeom>
          <a:noFill/>
        </p:spPr>
        <p:txBody>
          <a:bodyPr wrap="square">
            <a:spAutoFit/>
          </a:bodyPr>
          <a:lstStyle/>
          <a:p>
            <a:r>
              <a:rPr lang="en-IN" sz="2000" dirty="0">
                <a:solidFill>
                  <a:srgbClr val="98676A"/>
                </a:solidFill>
                <a:latin typeface="Consolas" panose="020B0609020204030204" pitchFamily="49" charset="0"/>
              </a:rPr>
              <a:t>function</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FF6000"/>
                </a:solidFill>
                <a:latin typeface="Consolas" panose="020B0609020204030204" pitchFamily="49" charset="0"/>
                <a:cs typeface="Arial" panose="020B0604020202020204" pitchFamily="34" charset="0"/>
              </a:rPr>
              <a:t>name</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rgbClr val="F3EF53"/>
                </a:solidFill>
                <a:latin typeface="Consolas" panose="020B0609020204030204" pitchFamily="49" charset="0"/>
                <a:cs typeface="Arial" panose="020B0604020202020204" pitchFamily="34" charset="0"/>
              </a:rPr>
              <a:t>fn</a:t>
            </a:r>
            <a:r>
              <a:rPr lang="en-IN" sz="2000" dirty="0" smtClean="0">
                <a:solidFill>
                  <a:schemeClr val="bg2">
                    <a:lumMod val="75000"/>
                  </a:schemeClr>
                </a:solidFill>
                <a:latin typeface="Consolas" panose="020B0609020204030204" pitchFamily="49" charset="0"/>
                <a:cs typeface="Arial" panose="020B0604020202020204" pitchFamily="34" charset="0"/>
              </a:rPr>
              <a:t>, a , b</a:t>
            </a:r>
            <a:r>
              <a:rPr lang="en-IN" sz="2000" dirty="0" smtClean="0">
                <a:solidFill>
                  <a:schemeClr val="bg1">
                    <a:lumMod val="85000"/>
                  </a:schemeClr>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p>
          <a:p>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0070C0"/>
                </a:solidFill>
                <a:latin typeface="Consolas" panose="020B0609020204030204" pitchFamily="49" charset="0"/>
                <a:cs typeface="Arial" panose="020B0604020202020204" pitchFamily="34"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statement</a:t>
            </a:r>
            <a:endParaRPr lang="en-IN" sz="2000" dirty="0">
              <a:solidFill>
                <a:srgbClr val="0070C0"/>
              </a:solidFill>
              <a:latin typeface="Consolas" panose="020B0609020204030204" pitchFamily="49" charset="0"/>
              <a:cs typeface="Arial" panose="020B0604020202020204" pitchFamily="34" charset="0"/>
            </a:endParaRPr>
          </a:p>
          <a:p>
            <a:r>
              <a:rPr lang="en-IN" sz="2000" dirty="0">
                <a:solidFill>
                  <a:schemeClr val="bg1">
                    <a:lumMod val="85000"/>
                  </a:schemeClr>
                </a:solidFill>
                <a:latin typeface="Consolas" panose="020B0609020204030204" pitchFamily="49" charset="0"/>
                <a:cs typeface="Arial" panose="020B0604020202020204" pitchFamily="34" charset="0"/>
              </a:rPr>
              <a:t>}</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152400" y="1106108"/>
            <a:ext cx="8839200" cy="923330"/>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A </a:t>
            </a:r>
            <a:r>
              <a:rPr lang="en-IN" sz="1800" dirty="0">
                <a:solidFill>
                  <a:srgbClr val="0000FF"/>
                </a:solidFill>
                <a:latin typeface="Consolas" panose="020B0609020204030204" pitchFamily="49" charset="0"/>
              </a:rPr>
              <a:t>callback</a:t>
            </a:r>
            <a:r>
              <a:rPr lang="en-IN" sz="1800" dirty="0">
                <a:latin typeface="Arial" panose="020B0604020202020204" pitchFamily="34" charset="0"/>
                <a:cs typeface="Arial" panose="020B0604020202020204" pitchFamily="34" charset="0"/>
              </a:rPr>
              <a:t> </a:t>
            </a:r>
            <a:r>
              <a:rPr lang="en-IN" sz="1800" dirty="0">
                <a:solidFill>
                  <a:srgbClr val="0000FF"/>
                </a:solidFill>
                <a:latin typeface="Consolas" panose="020B0609020204030204" pitchFamily="49" charset="0"/>
              </a:rPr>
              <a:t>function</a:t>
            </a:r>
            <a:r>
              <a:rPr lang="en-IN" sz="1800" dirty="0">
                <a:latin typeface="Arial" panose="020B0604020202020204" pitchFamily="34" charset="0"/>
                <a:cs typeface="Arial" panose="020B0604020202020204" pitchFamily="34" charset="0"/>
              </a:rPr>
              <a:t>, also known as a </a:t>
            </a:r>
            <a:r>
              <a:rPr lang="en-IN" sz="1800" dirty="0">
                <a:solidFill>
                  <a:srgbClr val="0000FF"/>
                </a:solidFill>
                <a:latin typeface="Consolas" panose="020B0609020204030204" pitchFamily="49" charset="0"/>
              </a:rPr>
              <a:t>higher-order</a:t>
            </a:r>
            <a:r>
              <a:rPr lang="en-IN" sz="1800" dirty="0">
                <a:latin typeface="Arial" panose="020B0604020202020204" pitchFamily="34" charset="0"/>
                <a:cs typeface="Arial" panose="020B0604020202020204" pitchFamily="34" charset="0"/>
              </a:rPr>
              <a:t> </a:t>
            </a:r>
            <a:r>
              <a:rPr lang="en-IN" sz="1800" dirty="0">
                <a:solidFill>
                  <a:srgbClr val="0000FF"/>
                </a:solidFill>
                <a:latin typeface="Consolas" panose="020B0609020204030204" pitchFamily="49" charset="0"/>
              </a:rPr>
              <a:t>function</a:t>
            </a:r>
            <a:r>
              <a:rPr lang="en-IN" sz="1800" dirty="0">
                <a:latin typeface="Arial" panose="020B0604020202020204" pitchFamily="34" charset="0"/>
                <a:cs typeface="Arial" panose="020B0604020202020204" pitchFamily="34" charset="0"/>
              </a:rPr>
              <a:t>, is a function that is passed to another function as a parameter, and the callback function is called (executed) inside the </a:t>
            </a:r>
            <a:r>
              <a:rPr lang="en-IN" sz="1800" dirty="0" smtClean="0">
                <a:latin typeface="Arial" panose="020B0604020202020204" pitchFamily="34" charset="0"/>
                <a:cs typeface="Arial" panose="020B0604020202020204" pitchFamily="34" charset="0"/>
              </a:rPr>
              <a:t>other Function</a:t>
            </a:r>
            <a:r>
              <a:rPr lang="en-IN" sz="1800" dirty="0">
                <a:latin typeface="Arial" panose="020B0604020202020204" pitchFamily="34" charset="0"/>
                <a:cs typeface="Arial" panose="020B0604020202020204" pitchFamily="34" charset="0"/>
              </a:rPr>
              <a:t>.</a:t>
            </a:r>
          </a:p>
        </p:txBody>
      </p:sp>
      <p:sp>
        <p:nvSpPr>
          <p:cNvPr id="4" name="Rectangle 3"/>
          <p:cNvSpPr/>
          <p:nvPr/>
        </p:nvSpPr>
        <p:spPr>
          <a:xfrm>
            <a:off x="152400" y="3429000"/>
            <a:ext cx="8839200" cy="2923877"/>
          </a:xfrm>
          <a:prstGeom prst="rect">
            <a:avLst/>
          </a:prstGeom>
        </p:spPr>
        <p:txBody>
          <a:bodyPr wrap="square">
            <a:spAutoFit/>
          </a:bodyPr>
          <a:lstStyle/>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type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"text/javascript"</a:t>
            </a:r>
            <a:r>
              <a:rPr lang="en-IN" sz="2000" dirty="0">
                <a:solidFill>
                  <a:srgbClr val="808080"/>
                </a:solidFill>
                <a:latin typeface="Consolas" panose="020B0609020204030204" pitchFamily="49" charset="0"/>
              </a:rPr>
              <a:t>&gt;</a:t>
            </a:r>
            <a:endParaRPr lang="en-IN" sz="2000" dirty="0">
              <a:solidFill>
                <a:srgbClr val="D4D4D4"/>
              </a:solidFill>
              <a:latin typeface="Consolas" panose="020B0609020204030204" pitchFamily="49" charset="0"/>
            </a:endParaRPr>
          </a:p>
          <a:p>
            <a:r>
              <a:rPr lang="en-IN" sz="2000" dirty="0" smtClean="0">
                <a:solidFill>
                  <a:srgbClr val="569CD6"/>
                </a:solidFill>
                <a:latin typeface="Consolas" panose="020B0609020204030204" pitchFamily="49" charset="0"/>
              </a:rPr>
              <a:t>  function</a:t>
            </a:r>
            <a:r>
              <a:rPr lang="en-IN" sz="2000" dirty="0" smtClean="0">
                <a:solidFill>
                  <a:srgbClr val="D4D4D4"/>
                </a:solidFill>
                <a:latin typeface="Consolas" panose="020B0609020204030204" pitchFamily="49" charset="0"/>
              </a:rPr>
              <a:t> </a:t>
            </a:r>
            <a:r>
              <a:rPr lang="en-IN" sz="2000" dirty="0">
                <a:solidFill>
                  <a:srgbClr val="DCDCAA"/>
                </a:solidFill>
                <a:latin typeface="Consolas" panose="020B0609020204030204" pitchFamily="49" charset="0"/>
              </a:rPr>
              <a:t>add</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a</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b</a:t>
            </a:r>
            <a:r>
              <a:rPr lang="en-IN" sz="2000" dirty="0">
                <a:solidFill>
                  <a:srgbClr val="D4D4D4"/>
                </a:solidFill>
                <a:latin typeface="Consolas" panose="020B0609020204030204" pitchFamily="49" charset="0"/>
              </a:rPr>
              <a:t>) {</a:t>
            </a:r>
          </a:p>
          <a:p>
            <a:r>
              <a:rPr lang="en-IN" sz="2000" dirty="0" smtClean="0">
                <a:solidFill>
                  <a:srgbClr val="C586C0"/>
                </a:solidFill>
                <a:latin typeface="Consolas" panose="020B0609020204030204" pitchFamily="49" charset="0"/>
              </a:rPr>
              <a:t>    return</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a</a:t>
            </a:r>
            <a:r>
              <a:rPr lang="en-IN" sz="2000" dirty="0">
                <a:solidFill>
                  <a:srgbClr val="D4D4D4"/>
                </a:solidFill>
                <a:latin typeface="Consolas" panose="020B0609020204030204" pitchFamily="49" charset="0"/>
              </a:rPr>
              <a:t> + </a:t>
            </a:r>
            <a:r>
              <a:rPr lang="en-IN" sz="2000" dirty="0">
                <a:solidFill>
                  <a:srgbClr val="9CDCFE"/>
                </a:solidFill>
                <a:latin typeface="Consolas" panose="020B0609020204030204" pitchFamily="49" charset="0"/>
              </a:rPr>
              <a:t>b</a:t>
            </a:r>
            <a:r>
              <a:rPr lang="en-IN" sz="2000" dirty="0">
                <a:solidFill>
                  <a:srgbClr val="D4D4D4"/>
                </a:solidFill>
                <a:latin typeface="Consolas" panose="020B0609020204030204" pitchFamily="49" charset="0"/>
              </a:rPr>
              <a:t>);</a:t>
            </a:r>
          </a:p>
          <a:p>
            <a:r>
              <a:rPr lang="en-IN" sz="2000" dirty="0" smtClean="0">
                <a:solidFill>
                  <a:srgbClr val="D4D4D4"/>
                </a:solidFill>
                <a:latin typeface="Consolas" panose="020B0609020204030204" pitchFamily="49" charset="0"/>
              </a:rPr>
              <a:t>  }</a:t>
            </a:r>
            <a:endParaRPr lang="en-IN" sz="2000" dirty="0">
              <a:solidFill>
                <a:srgbClr val="D4D4D4"/>
              </a:solidFill>
              <a:latin typeface="Consolas" panose="020B0609020204030204" pitchFamily="49" charset="0"/>
            </a:endParaRPr>
          </a:p>
          <a:p>
            <a:r>
              <a:rPr lang="en-IN" sz="2000" dirty="0" smtClean="0">
                <a:solidFill>
                  <a:srgbClr val="569CD6"/>
                </a:solidFill>
                <a:latin typeface="Consolas" panose="020B0609020204030204" pitchFamily="49" charset="0"/>
              </a:rPr>
              <a:t>  function</a:t>
            </a:r>
            <a:r>
              <a:rPr lang="en-IN" sz="2000" dirty="0" smtClean="0">
                <a:solidFill>
                  <a:srgbClr val="D4D4D4"/>
                </a:solidFill>
                <a:latin typeface="Consolas" panose="020B0609020204030204" pitchFamily="49" charset="0"/>
              </a:rPr>
              <a:t> </a:t>
            </a:r>
            <a:r>
              <a:rPr lang="en-IN" sz="2000" dirty="0">
                <a:solidFill>
                  <a:srgbClr val="DCDCAA"/>
                </a:solidFill>
                <a:latin typeface="Consolas" panose="020B0609020204030204" pitchFamily="49" charset="0"/>
              </a:rPr>
              <a:t>runFunction</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fn</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v1</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v2</a:t>
            </a:r>
            <a:r>
              <a:rPr lang="en-IN" sz="2000" dirty="0">
                <a:solidFill>
                  <a:srgbClr val="D4D4D4"/>
                </a:solidFill>
                <a:latin typeface="Consolas" panose="020B0609020204030204" pitchFamily="49" charset="0"/>
              </a:rPr>
              <a:t>) {</a:t>
            </a:r>
          </a:p>
          <a:p>
            <a:r>
              <a:rPr lang="en-IN" sz="2000" dirty="0" smtClean="0">
                <a:solidFill>
                  <a:srgbClr val="C586C0"/>
                </a:solidFill>
                <a:latin typeface="Consolas" panose="020B0609020204030204" pitchFamily="49" charset="0"/>
              </a:rPr>
              <a:t>    return</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fn</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v1</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v2</a:t>
            </a:r>
            <a:r>
              <a:rPr lang="en-IN" sz="2000" dirty="0">
                <a:solidFill>
                  <a:srgbClr val="D4D4D4"/>
                </a:solidFill>
                <a:latin typeface="Consolas" panose="020B0609020204030204" pitchFamily="49" charset="0"/>
              </a:rPr>
              <a:t>));</a:t>
            </a:r>
          </a:p>
          <a:p>
            <a:r>
              <a:rPr lang="en-IN" sz="2000" dirty="0" smtClean="0">
                <a:solidFill>
                  <a:srgbClr val="D4D4D4"/>
                </a:solidFill>
                <a:latin typeface="Consolas" panose="020B0609020204030204" pitchFamily="49" charset="0"/>
              </a:rPr>
              <a:t>  }</a:t>
            </a:r>
            <a:endParaRPr lang="en-IN" sz="2000" dirty="0">
              <a:solidFill>
                <a:srgbClr val="D4D4D4"/>
              </a:solidFill>
              <a:latin typeface="Consolas" panose="020B0609020204030204" pitchFamily="49" charset="0"/>
            </a:endParaRP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runFunction</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add</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1</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2</a:t>
            </a:r>
            <a:r>
              <a:rPr lang="en-IN" sz="2000" dirty="0">
                <a:solidFill>
                  <a:srgbClr val="D4D4D4"/>
                </a:solidFill>
                <a:latin typeface="Consolas" panose="020B0609020204030204" pitchFamily="49" charset="0"/>
              </a:rPr>
              <a:t>));</a:t>
            </a:r>
          </a:p>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smtClean="0">
                <a:solidFill>
                  <a:srgbClr val="808080"/>
                </a:solidFill>
                <a:latin typeface="Consolas" panose="020B0609020204030204" pitchFamily="49" charset="0"/>
              </a:rPr>
              <a:t>&gt; </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815126304"/>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function</a:t>
            </a:r>
            <a:r>
              <a:rPr lang="en-US" sz="3600" dirty="0">
                <a:latin typeface="Arial" panose="020B0604020202020204" pitchFamily="34" charset="0"/>
                <a:cs typeface="Arial" panose="020B0604020202020204" pitchFamily="34" charset="0"/>
              </a:rPr>
              <a:t> </a:t>
            </a:r>
            <a:r>
              <a:rPr lang="en-US" sz="3600" i="1" dirty="0">
                <a:solidFill>
                  <a:srgbClr val="13D9E3"/>
                </a:solidFill>
                <a:latin typeface="Arial" panose="020B0604020202020204" pitchFamily="34" charset="0"/>
                <a:cs typeface="Arial" panose="020B0604020202020204" pitchFamily="34" charset="0"/>
              </a:rPr>
              <a:t>hoisting</a:t>
            </a:r>
          </a:p>
        </p:txBody>
      </p:sp>
      <p:cxnSp>
        <p:nvCxnSpPr>
          <p:cNvPr id="6" name="Straight Connector 5"/>
          <p:cNvCxnSpPr/>
          <p:nvPr/>
        </p:nvCxnSpPr>
        <p:spPr>
          <a:xfrm>
            <a:off x="0" y="182721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52400" y="845403"/>
            <a:ext cx="8839200" cy="707886"/>
          </a:xfrm>
          <a:prstGeom prst="rect">
            <a:avLst/>
          </a:prstGeom>
        </p:spPr>
        <p:txBody>
          <a:bodyPr wrap="square">
            <a:spAutoFit/>
          </a:bodyPr>
          <a:lstStyle/>
          <a:p>
            <a:r>
              <a:rPr lang="en-US" sz="2000" b="1" i="1" dirty="0">
                <a:solidFill>
                  <a:srgbClr val="00FF87"/>
                </a:solidFill>
                <a:latin typeface="Arial" panose="020B0604020202020204" pitchFamily="34" charset="0"/>
                <a:cs typeface="Arial" panose="020B0604020202020204" pitchFamily="34" charset="0"/>
              </a:rPr>
              <a:t>For functions, only function declaration gets hoisted to the top and not the function expression.</a:t>
            </a:r>
          </a:p>
        </p:txBody>
      </p:sp>
      <p:sp>
        <p:nvSpPr>
          <p:cNvPr id="9" name="Rectangle 8"/>
          <p:cNvSpPr/>
          <p:nvPr/>
        </p:nvSpPr>
        <p:spPr>
          <a:xfrm>
            <a:off x="3886200" y="148679"/>
            <a:ext cx="5181600" cy="384721"/>
          </a:xfrm>
          <a:prstGeom prst="rect">
            <a:avLst/>
          </a:prstGeom>
          <a:solidFill>
            <a:srgbClr val="FF5733"/>
          </a:solidFill>
        </p:spPr>
        <p:txBody>
          <a:bodyPr wrap="square">
            <a:spAutoFit/>
          </a:bodyPr>
          <a:lstStyle/>
          <a:p>
            <a:r>
              <a:rPr lang="en-IN" sz="1900" i="1" dirty="0">
                <a:solidFill>
                  <a:srgbClr val="FFFF00"/>
                </a:solidFill>
                <a:latin typeface="Arial" panose="020B0604020202020204" pitchFamily="34" charset="0"/>
                <a:cs typeface="Arial" panose="020B0604020202020204" pitchFamily="34" charset="0"/>
              </a:rPr>
              <a:t>Note that function expressions are not hoisted.</a:t>
            </a:r>
          </a:p>
        </p:txBody>
      </p:sp>
      <p:sp>
        <p:nvSpPr>
          <p:cNvPr id="10" name="Rectangle 9"/>
          <p:cNvSpPr/>
          <p:nvPr/>
        </p:nvSpPr>
        <p:spPr>
          <a:xfrm>
            <a:off x="228600" y="1937658"/>
            <a:ext cx="8686800" cy="1508105"/>
          </a:xfrm>
          <a:prstGeom prst="rect">
            <a:avLst/>
          </a:prstGeom>
        </p:spPr>
        <p:txBody>
          <a:bodyPr wrap="square">
            <a:spAutoFit/>
          </a:bodyPr>
          <a:lstStyle/>
          <a:p>
            <a:r>
              <a:rPr lang="en-US" sz="2300" b="1" dirty="0">
                <a:latin typeface="Arial" panose="020B0604020202020204" pitchFamily="34" charset="0"/>
                <a:cs typeface="Arial" panose="020B0604020202020204" pitchFamily="34" charset="0"/>
              </a:rPr>
              <a:t>Function </a:t>
            </a:r>
            <a:r>
              <a:rPr lang="en-US" sz="2300" b="1" dirty="0" smtClean="0">
                <a:latin typeface="Arial" panose="020B0604020202020204" pitchFamily="34" charset="0"/>
                <a:cs typeface="Arial" panose="020B0604020202020204" pitchFamily="34" charset="0"/>
              </a:rPr>
              <a:t>Declarations</a:t>
            </a:r>
          </a:p>
          <a:p>
            <a:r>
              <a:rPr lang="en-IN" sz="2300" dirty="0" smtClean="0">
                <a:solidFill>
                  <a:srgbClr val="98676A"/>
                </a:solidFill>
                <a:latin typeface="Consolas" panose="020B0609020204030204" pitchFamily="49" charset="0"/>
              </a:rPr>
              <a:t>function</a:t>
            </a:r>
            <a:r>
              <a:rPr lang="en-IN" sz="2300" dirty="0" smtClean="0">
                <a:latin typeface="Consolas" panose="020B0609020204030204" pitchFamily="49" charset="0"/>
              </a:rPr>
              <a:t> </a:t>
            </a:r>
            <a:r>
              <a:rPr lang="en-IN" sz="2300" dirty="0">
                <a:solidFill>
                  <a:srgbClr val="FF6000"/>
                </a:solidFill>
                <a:latin typeface="Consolas" panose="020B0609020204030204" pitchFamily="49" charset="0"/>
                <a:cs typeface="Arial" panose="020B0604020202020204" pitchFamily="34" charset="0"/>
              </a:rPr>
              <a:t>name</a:t>
            </a:r>
            <a:r>
              <a:rPr lang="en-IN" sz="2300" dirty="0">
                <a:solidFill>
                  <a:schemeClr val="bg1">
                    <a:lumMod val="75000"/>
                  </a:schemeClr>
                </a:solidFill>
                <a:latin typeface="Consolas" panose="020B0609020204030204" pitchFamily="49" charset="0"/>
              </a:rPr>
              <a:t>([param[, param,[..., param]]]) {</a:t>
            </a:r>
          </a:p>
          <a:p>
            <a:r>
              <a:rPr lang="en-IN" sz="2300" dirty="0">
                <a:solidFill>
                  <a:schemeClr val="bg1">
                    <a:lumMod val="75000"/>
                  </a:schemeClr>
                </a:solidFill>
                <a:latin typeface="Consolas" panose="020B0609020204030204" pitchFamily="49" charset="0"/>
              </a:rPr>
              <a:t>   [statements]</a:t>
            </a:r>
          </a:p>
          <a:p>
            <a:r>
              <a:rPr lang="en-IN" sz="2300" dirty="0" smtClean="0">
                <a:solidFill>
                  <a:schemeClr val="bg1">
                    <a:lumMod val="75000"/>
                  </a:schemeClr>
                </a:solidFill>
                <a:latin typeface="Consolas" panose="020B0609020204030204" pitchFamily="49" charset="0"/>
              </a:rPr>
              <a:t>}</a:t>
            </a:r>
            <a:endParaRPr lang="en-IN" sz="2300" dirty="0" smtClean="0">
              <a:latin typeface="Consolas" panose="020B0609020204030204" pitchFamily="49" charset="0"/>
            </a:endParaRPr>
          </a:p>
        </p:txBody>
      </p:sp>
      <p:sp>
        <p:nvSpPr>
          <p:cNvPr id="11" name="Rectangle 10"/>
          <p:cNvSpPr/>
          <p:nvPr/>
        </p:nvSpPr>
        <p:spPr>
          <a:xfrm>
            <a:off x="228600" y="4157752"/>
            <a:ext cx="8610600" cy="1862048"/>
          </a:xfrm>
          <a:prstGeom prst="rect">
            <a:avLst/>
          </a:prstGeom>
        </p:spPr>
        <p:txBody>
          <a:bodyPr wrap="square">
            <a:spAutoFit/>
          </a:bodyPr>
          <a:lstStyle/>
          <a:p>
            <a:r>
              <a:rPr lang="en-US" sz="2300" b="1" dirty="0">
                <a:latin typeface="Arial" panose="020B0604020202020204" pitchFamily="34" charset="0"/>
                <a:cs typeface="Arial" panose="020B0604020202020204" pitchFamily="34" charset="0"/>
              </a:rPr>
              <a:t>Function Expressions</a:t>
            </a:r>
          </a:p>
          <a:p>
            <a:r>
              <a:rPr lang="en-IN" sz="2300" dirty="0" smtClean="0">
                <a:solidFill>
                  <a:srgbClr val="0077AA"/>
                </a:solidFill>
                <a:latin typeface="Consolas" panose="020B0609020204030204" pitchFamily="49" charset="0"/>
              </a:rPr>
              <a:t>var</a:t>
            </a:r>
            <a:r>
              <a:rPr lang="en-IN" sz="2300" dirty="0" smtClean="0">
                <a:latin typeface="Consolas" panose="020B0609020204030204" pitchFamily="49" charset="0"/>
              </a:rPr>
              <a:t> </a:t>
            </a:r>
            <a:r>
              <a:rPr lang="en-IN" sz="2300" dirty="0">
                <a:solidFill>
                  <a:srgbClr val="DD4A68"/>
                </a:solidFill>
                <a:latin typeface="Consolas" panose="020B0609020204030204" pitchFamily="49" charset="0"/>
              </a:rPr>
              <a:t>myFunction</a:t>
            </a:r>
            <a:r>
              <a:rPr lang="en-IN" sz="2300" dirty="0">
                <a:solidFill>
                  <a:srgbClr val="0070C0"/>
                </a:solidFill>
                <a:latin typeface="Consolas" panose="020B0609020204030204" pitchFamily="49" charset="0"/>
                <a:cs typeface="Arial" panose="020B0604020202020204" pitchFamily="34" charset="0"/>
              </a:rPr>
              <a:t> </a:t>
            </a:r>
            <a:r>
              <a:rPr lang="en-IN" sz="2300" dirty="0" smtClean="0">
                <a:solidFill>
                  <a:srgbClr val="98676A"/>
                </a:solidFill>
                <a:latin typeface="Consolas" panose="020B0609020204030204" pitchFamily="49" charset="0"/>
              </a:rPr>
              <a:t>=</a:t>
            </a:r>
            <a:r>
              <a:rPr lang="en-IN" sz="2300" dirty="0" smtClean="0">
                <a:latin typeface="Consolas" panose="020B0609020204030204" pitchFamily="49" charset="0"/>
              </a:rPr>
              <a:t> </a:t>
            </a:r>
            <a:r>
              <a:rPr lang="en-IN" sz="2300" dirty="0">
                <a:solidFill>
                  <a:srgbClr val="98676A"/>
                </a:solidFill>
                <a:latin typeface="Consolas" panose="020B0609020204030204" pitchFamily="49" charset="0"/>
              </a:rPr>
              <a:t>function</a:t>
            </a:r>
            <a:r>
              <a:rPr lang="en-IN" sz="2300" dirty="0">
                <a:latin typeface="Consolas" panose="020B0609020204030204" pitchFamily="49" charset="0"/>
              </a:rPr>
              <a:t> </a:t>
            </a:r>
            <a:r>
              <a:rPr lang="en-IN" sz="2300" dirty="0">
                <a:solidFill>
                  <a:schemeClr val="bg1">
                    <a:lumMod val="75000"/>
                  </a:schemeClr>
                </a:solidFill>
                <a:latin typeface="Consolas" panose="020B0609020204030204" pitchFamily="49" charset="0"/>
              </a:rPr>
              <a:t>[</a:t>
            </a:r>
            <a:r>
              <a:rPr lang="en-IN" sz="2300" dirty="0">
                <a:solidFill>
                  <a:srgbClr val="FF6000"/>
                </a:solidFill>
                <a:latin typeface="Consolas" panose="020B0609020204030204" pitchFamily="49" charset="0"/>
                <a:cs typeface="Arial" panose="020B0604020202020204" pitchFamily="34" charset="0"/>
              </a:rPr>
              <a:t>name</a:t>
            </a:r>
            <a:r>
              <a:rPr lang="en-IN" sz="2300" dirty="0">
                <a:solidFill>
                  <a:schemeClr val="bg1">
                    <a:lumMod val="75000"/>
                  </a:schemeClr>
                </a:solidFill>
                <a:latin typeface="Consolas" panose="020B0609020204030204" pitchFamily="49" charset="0"/>
              </a:rPr>
              <a:t>]([param1[, param2[, ..., paramN]]]) {</a:t>
            </a:r>
          </a:p>
          <a:p>
            <a:r>
              <a:rPr lang="en-IN" sz="2300" dirty="0">
                <a:solidFill>
                  <a:schemeClr val="bg1">
                    <a:lumMod val="75000"/>
                  </a:schemeClr>
                </a:solidFill>
                <a:latin typeface="Consolas" panose="020B0609020204030204" pitchFamily="49" charset="0"/>
              </a:rPr>
              <a:t>   statements</a:t>
            </a:r>
          </a:p>
          <a:p>
            <a:r>
              <a:rPr lang="en-IN" sz="2300" dirty="0">
                <a:solidFill>
                  <a:schemeClr val="bg1">
                    <a:lumMod val="75000"/>
                  </a:schemeClr>
                </a:solidFill>
                <a:latin typeface="Consolas" panose="020B0609020204030204" pitchFamily="49" charset="0"/>
              </a:rPr>
              <a:t>};</a:t>
            </a:r>
          </a:p>
        </p:txBody>
      </p:sp>
      <p:sp>
        <p:nvSpPr>
          <p:cNvPr id="3" name="Rectangle 2"/>
          <p:cNvSpPr/>
          <p:nvPr/>
        </p:nvSpPr>
        <p:spPr>
          <a:xfrm>
            <a:off x="3733800" y="2770710"/>
            <a:ext cx="5105400" cy="1446550"/>
          </a:xfrm>
          <a:prstGeom prst="rect">
            <a:avLst/>
          </a:prstGeom>
          <a:ln w="19050">
            <a:solidFill>
              <a:schemeClr val="accent2">
                <a:lumMod val="50000"/>
              </a:schemeClr>
            </a:solidFill>
          </a:ln>
        </p:spPr>
        <p:txBody>
          <a:bodyPr wrap="square">
            <a:spAutoFit/>
          </a:bodyPr>
          <a:lstStyle/>
          <a:p>
            <a:r>
              <a:rPr lang="en-IN" sz="2200" dirty="0" smtClean="0">
                <a:solidFill>
                  <a:srgbClr val="DCDCAA"/>
                </a:solidFill>
                <a:latin typeface="Consolas" panose="020B0609020204030204" pitchFamily="49" charset="0"/>
              </a:rPr>
              <a:t>fn</a:t>
            </a:r>
            <a:r>
              <a:rPr lang="en-IN" sz="2200" dirty="0">
                <a:solidFill>
                  <a:srgbClr val="D4D4D4"/>
                </a:solidFill>
                <a:latin typeface="Consolas" panose="020B0609020204030204" pitchFamily="49" charset="0"/>
              </a:rPr>
              <a:t>();</a:t>
            </a:r>
          </a:p>
          <a:p>
            <a:r>
              <a:rPr lang="en-IN" sz="2200" dirty="0">
                <a:solidFill>
                  <a:srgbClr val="569CD6"/>
                </a:solidFill>
                <a:latin typeface="Consolas" panose="020B0609020204030204" pitchFamily="49" charset="0"/>
              </a:rPr>
              <a:t>function</a:t>
            </a:r>
            <a:r>
              <a:rPr lang="en-IN" sz="2200" dirty="0">
                <a:solidFill>
                  <a:srgbClr val="D4D4D4"/>
                </a:solidFill>
                <a:latin typeface="Consolas" panose="020B0609020204030204" pitchFamily="49" charset="0"/>
              </a:rPr>
              <a:t> </a:t>
            </a:r>
            <a:r>
              <a:rPr lang="en-IN" sz="2200" dirty="0">
                <a:solidFill>
                  <a:srgbClr val="DCDCAA"/>
                </a:solidFill>
                <a:latin typeface="Consolas" panose="020B0609020204030204" pitchFamily="49" charset="0"/>
              </a:rPr>
              <a:t>fn</a:t>
            </a:r>
            <a:r>
              <a:rPr lang="en-IN" sz="2200" dirty="0">
                <a:solidFill>
                  <a:srgbClr val="D4D4D4"/>
                </a:solidFill>
                <a:latin typeface="Consolas" panose="020B0609020204030204" pitchFamily="49" charset="0"/>
              </a:rPr>
              <a:t>() {</a:t>
            </a:r>
          </a:p>
          <a:p>
            <a:r>
              <a:rPr lang="en-IN" sz="2200" dirty="0" smtClean="0">
                <a:solidFill>
                  <a:srgbClr val="4EC9B0"/>
                </a:solidFill>
                <a:latin typeface="Consolas" panose="020B0609020204030204" pitchFamily="49" charset="0"/>
              </a:rPr>
              <a:t>   console</a:t>
            </a:r>
            <a:r>
              <a:rPr lang="en-IN" sz="2200" dirty="0" smtClean="0">
                <a:solidFill>
                  <a:srgbClr val="D4D4D4"/>
                </a:solidFill>
                <a:latin typeface="Consolas" panose="020B0609020204030204" pitchFamily="49" charset="0"/>
              </a:rPr>
              <a:t>.</a:t>
            </a:r>
            <a:r>
              <a:rPr lang="en-IN" sz="2200" dirty="0" smtClean="0">
                <a:solidFill>
                  <a:srgbClr val="DCDCAA"/>
                </a:solidFill>
                <a:latin typeface="Consolas" panose="020B0609020204030204" pitchFamily="49" charset="0"/>
              </a:rPr>
              <a:t>log</a:t>
            </a:r>
            <a:r>
              <a:rPr lang="en-IN" sz="2200" dirty="0">
                <a:solidFill>
                  <a:srgbClr val="D4D4D4"/>
                </a:solidFill>
                <a:latin typeface="Consolas" panose="020B0609020204030204" pitchFamily="49" charset="0"/>
              </a:rPr>
              <a:t>(</a:t>
            </a:r>
            <a:r>
              <a:rPr lang="en-IN" sz="2200" dirty="0">
                <a:solidFill>
                  <a:srgbClr val="CE9178"/>
                </a:solidFill>
                <a:latin typeface="Consolas" panose="020B0609020204030204" pitchFamily="49" charset="0"/>
              </a:rPr>
              <a:t>"Hello World!"</a:t>
            </a:r>
            <a:r>
              <a:rPr lang="en-IN" sz="2200" dirty="0">
                <a:solidFill>
                  <a:srgbClr val="D4D4D4"/>
                </a:solidFill>
                <a:latin typeface="Consolas" panose="020B0609020204030204" pitchFamily="49" charset="0"/>
              </a:rPr>
              <a:t>)</a:t>
            </a:r>
          </a:p>
          <a:p>
            <a:r>
              <a:rPr lang="en-IN" sz="2200" dirty="0">
                <a:solidFill>
                  <a:srgbClr val="D4D4D4"/>
                </a:solidFill>
                <a:latin typeface="Consolas" panose="020B0609020204030204" pitchFamily="49" charset="0"/>
              </a:rPr>
              <a:t>}</a:t>
            </a:r>
            <a:endParaRPr lang="en-IN" sz="2200" b="0" dirty="0">
              <a:solidFill>
                <a:srgbClr val="D4D4D4"/>
              </a:solidFill>
              <a:effectLst/>
              <a:latin typeface="Consolas" panose="020B0609020204030204" pitchFamily="49" charset="0"/>
            </a:endParaRPr>
          </a:p>
        </p:txBody>
      </p:sp>
      <p:sp>
        <p:nvSpPr>
          <p:cNvPr id="4" name="Rectangle 3"/>
          <p:cNvSpPr/>
          <p:nvPr/>
        </p:nvSpPr>
        <p:spPr>
          <a:xfrm>
            <a:off x="3733800" y="5088776"/>
            <a:ext cx="5181600" cy="1446550"/>
          </a:xfrm>
          <a:prstGeom prst="rect">
            <a:avLst/>
          </a:prstGeom>
          <a:ln w="19050">
            <a:solidFill>
              <a:schemeClr val="accent2">
                <a:lumMod val="50000"/>
              </a:schemeClr>
            </a:solidFill>
          </a:ln>
        </p:spPr>
        <p:txBody>
          <a:bodyPr wrap="square">
            <a:spAutoFit/>
          </a:bodyPr>
          <a:lstStyle/>
          <a:p>
            <a:r>
              <a:rPr lang="en-IN" sz="2200" dirty="0">
                <a:solidFill>
                  <a:srgbClr val="DCDCAA"/>
                </a:solidFill>
                <a:latin typeface="Consolas" panose="020B0609020204030204" pitchFamily="49" charset="0"/>
              </a:rPr>
              <a:t>fn</a:t>
            </a:r>
            <a:r>
              <a:rPr lang="en-IN" sz="2200" dirty="0">
                <a:solidFill>
                  <a:srgbClr val="D4D4D4"/>
                </a:solidFill>
                <a:latin typeface="Consolas" panose="020B0609020204030204" pitchFamily="49" charset="0"/>
              </a:rPr>
              <a:t>(); </a:t>
            </a:r>
            <a:r>
              <a:rPr lang="en-IN" sz="2200" dirty="0">
                <a:solidFill>
                  <a:srgbClr val="608B4E"/>
                </a:solidFill>
                <a:latin typeface="Consolas" panose="020B0609020204030204" pitchFamily="49" charset="0"/>
              </a:rPr>
              <a:t>// error fn is not defined</a:t>
            </a:r>
            <a:endParaRPr lang="en-IN" sz="2200" dirty="0">
              <a:solidFill>
                <a:srgbClr val="D4D4D4"/>
              </a:solidFill>
              <a:latin typeface="Consolas" panose="020B0609020204030204" pitchFamily="49" charset="0"/>
            </a:endParaRPr>
          </a:p>
          <a:p>
            <a:r>
              <a:rPr lang="en-IN" sz="2200" dirty="0">
                <a:solidFill>
                  <a:srgbClr val="569CD6"/>
                </a:solidFill>
                <a:latin typeface="Consolas" panose="020B0609020204030204" pitchFamily="49" charset="0"/>
              </a:rPr>
              <a:t>const</a:t>
            </a:r>
            <a:r>
              <a:rPr lang="en-IN" sz="2200" dirty="0">
                <a:solidFill>
                  <a:srgbClr val="D4D4D4"/>
                </a:solidFill>
                <a:latin typeface="Consolas" panose="020B0609020204030204" pitchFamily="49" charset="0"/>
              </a:rPr>
              <a:t> </a:t>
            </a:r>
            <a:r>
              <a:rPr lang="en-IN" sz="2200" dirty="0">
                <a:solidFill>
                  <a:srgbClr val="DCDCAA"/>
                </a:solidFill>
                <a:latin typeface="Consolas" panose="020B0609020204030204" pitchFamily="49" charset="0"/>
              </a:rPr>
              <a:t>fn</a:t>
            </a:r>
            <a:r>
              <a:rPr lang="en-IN" sz="2200" dirty="0">
                <a:solidFill>
                  <a:srgbClr val="D4D4D4"/>
                </a:solidFill>
                <a:latin typeface="Consolas" panose="020B0609020204030204" pitchFamily="49" charset="0"/>
              </a:rPr>
              <a:t> = </a:t>
            </a:r>
            <a:r>
              <a:rPr lang="en-IN" sz="2200" dirty="0">
                <a:solidFill>
                  <a:srgbClr val="569CD6"/>
                </a:solidFill>
                <a:latin typeface="Consolas" panose="020B0609020204030204" pitchFamily="49" charset="0"/>
              </a:rPr>
              <a:t>function</a:t>
            </a:r>
            <a:r>
              <a:rPr lang="en-IN" sz="2200" dirty="0">
                <a:solidFill>
                  <a:srgbClr val="D4D4D4"/>
                </a:solidFill>
                <a:latin typeface="Consolas" panose="020B0609020204030204" pitchFamily="49" charset="0"/>
              </a:rPr>
              <a:t>(){</a:t>
            </a:r>
          </a:p>
          <a:p>
            <a:r>
              <a:rPr lang="en-IN" sz="2200" dirty="0" smtClean="0">
                <a:solidFill>
                  <a:srgbClr val="4EC9B0"/>
                </a:solidFill>
                <a:latin typeface="Consolas" panose="020B0609020204030204" pitchFamily="49" charset="0"/>
              </a:rPr>
              <a:t>    console</a:t>
            </a:r>
            <a:r>
              <a:rPr lang="en-IN" sz="2200" dirty="0" smtClean="0">
                <a:solidFill>
                  <a:srgbClr val="D4D4D4"/>
                </a:solidFill>
                <a:latin typeface="Consolas" panose="020B0609020204030204" pitchFamily="49" charset="0"/>
              </a:rPr>
              <a:t>.</a:t>
            </a:r>
            <a:r>
              <a:rPr lang="en-IN" sz="2200" dirty="0" smtClean="0">
                <a:solidFill>
                  <a:srgbClr val="DCDCAA"/>
                </a:solidFill>
                <a:latin typeface="Consolas" panose="020B0609020204030204" pitchFamily="49" charset="0"/>
              </a:rPr>
              <a:t>log</a:t>
            </a:r>
            <a:r>
              <a:rPr lang="en-IN" sz="2200" dirty="0">
                <a:solidFill>
                  <a:srgbClr val="D4D4D4"/>
                </a:solidFill>
                <a:latin typeface="Consolas" panose="020B0609020204030204" pitchFamily="49" charset="0"/>
              </a:rPr>
              <a:t>(</a:t>
            </a:r>
            <a:r>
              <a:rPr lang="en-IN" sz="2200" dirty="0">
                <a:solidFill>
                  <a:srgbClr val="CE9178"/>
                </a:solidFill>
                <a:latin typeface="Consolas" panose="020B0609020204030204" pitchFamily="49" charset="0"/>
              </a:rPr>
              <a:t>"Hello World!"</a:t>
            </a:r>
            <a:r>
              <a:rPr lang="en-IN" sz="2200" dirty="0">
                <a:solidFill>
                  <a:srgbClr val="D4D4D4"/>
                </a:solidFill>
                <a:latin typeface="Consolas" panose="020B0609020204030204" pitchFamily="49" charset="0"/>
              </a:rPr>
              <a:t>)</a:t>
            </a:r>
          </a:p>
          <a:p>
            <a:r>
              <a:rPr lang="en-IN" sz="2200" dirty="0">
                <a:solidFill>
                  <a:srgbClr val="D4D4D4"/>
                </a:solidFill>
                <a:latin typeface="Consolas" panose="020B0609020204030204" pitchFamily="49" charset="0"/>
              </a:rPr>
              <a:t>}</a:t>
            </a:r>
            <a:endParaRPr lang="en-IN" sz="22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715950425"/>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arguments object </a:t>
            </a: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5" name="Rectangle 4"/>
          <p:cNvSpPr/>
          <p:nvPr/>
        </p:nvSpPr>
        <p:spPr>
          <a:xfrm>
            <a:off x="76200" y="1536174"/>
            <a:ext cx="9067800" cy="1477328"/>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arguments</a:t>
            </a:r>
            <a:r>
              <a:rPr lang="en-IN" sz="1800" dirty="0">
                <a:latin typeface="Arial" panose="020B0604020202020204" pitchFamily="34" charset="0"/>
                <a:cs typeface="Arial" panose="020B0604020202020204" pitchFamily="34" charset="0"/>
              </a:rPr>
              <a:t> </a:t>
            </a:r>
            <a:r>
              <a:rPr lang="en-IN" sz="1800" dirty="0">
                <a:solidFill>
                  <a:srgbClr val="0000FF"/>
                </a:solidFill>
                <a:latin typeface="Consolas" panose="020B0609020204030204" pitchFamily="49" charset="0"/>
              </a:rPr>
              <a:t>object</a:t>
            </a:r>
            <a:r>
              <a:rPr lang="en-IN" sz="1800" dirty="0">
                <a:latin typeface="Arial" panose="020B0604020202020204" pitchFamily="34" charset="0"/>
                <a:cs typeface="Arial" panose="020B0604020202020204" pitchFamily="34" charset="0"/>
              </a:rPr>
              <a:t> is an Array-like object corresponding to the arguments passed to a function</a:t>
            </a:r>
            <a:r>
              <a:rPr lang="en-IN" sz="1800" dirty="0" smtClean="0">
                <a:latin typeface="Arial" panose="020B0604020202020204" pitchFamily="34" charset="0"/>
                <a:cs typeface="Arial" panose="020B0604020202020204" pitchFamily="34" charset="0"/>
              </a:rPr>
              <a:t>.</a:t>
            </a:r>
            <a:r>
              <a:rPr lang="en-IN" sz="1800" dirty="0">
                <a:latin typeface="Arial" panose="020B0604020202020204" pitchFamily="34" charset="0"/>
                <a:cs typeface="Arial" panose="020B0604020202020204" pitchFamily="34" charset="0"/>
              </a:rPr>
              <a:t> The arguments object is a local variable available within </a:t>
            </a:r>
            <a:r>
              <a:rPr lang="en-IN" sz="1800" dirty="0" smtClean="0">
                <a:latin typeface="Arial" panose="020B0604020202020204" pitchFamily="34" charset="0"/>
                <a:cs typeface="Arial" panose="020B0604020202020204" pitchFamily="34" charset="0"/>
              </a:rPr>
              <a:t>all </a:t>
            </a:r>
            <a:r>
              <a:rPr lang="en-IN" sz="1800" dirty="0">
                <a:latin typeface="Arial" panose="020B0604020202020204" pitchFamily="34" charset="0"/>
                <a:cs typeface="Arial" panose="020B0604020202020204" pitchFamily="34" charset="0"/>
              </a:rPr>
              <a:t>functions. You can refer to a function's arguments within the function by using the arguments object. This object contains an entry for each argument passed to the function, the first entry's index starting at 0.</a:t>
            </a:r>
          </a:p>
        </p:txBody>
      </p:sp>
      <p:sp>
        <p:nvSpPr>
          <p:cNvPr id="3" name="Rectangle 1"/>
          <p:cNvSpPr>
            <a:spLocks noChangeArrowheads="1"/>
          </p:cNvSpPr>
          <p:nvPr/>
        </p:nvSpPr>
        <p:spPr bwMode="auto">
          <a:xfrm>
            <a:off x="217714" y="3886200"/>
            <a:ext cx="8621486" cy="830997"/>
          </a:xfrm>
          <a:prstGeom prst="rect">
            <a:avLst/>
          </a:prstGeom>
          <a:noFill/>
          <a:ln>
            <a:noFill/>
          </a:ln>
          <a:effectLst/>
        </p:spPr>
        <p:txBody>
          <a:bodyPr vert="horz" wrap="square" lIns="0" tIns="0" rIns="0" bIns="0" numCol="1" anchor="ctr" anchorCtr="0" compatLnSpc="1">
            <a:prstTxWarp prst="textNoShape">
              <a:avLst/>
            </a:prstTxWarp>
            <a:spAutoFit/>
          </a:bodyPr>
          <a:lstStyle/>
          <a:p>
            <a:pPr marR="0" lvl="0" algn="l" defTabSz="914400" rtl="0" eaLnBrk="0" fontAlgn="base" latinLnBrk="0" hangingPunct="0">
              <a:spcBef>
                <a:spcPct val="0"/>
              </a:spcBef>
              <a:spcAft>
                <a:spcPct val="0"/>
              </a:spcAft>
              <a:buClrTx/>
              <a:buSzTx/>
              <a:tabLst/>
            </a:pPr>
            <a:r>
              <a:rPr kumimoji="0" lang="en-US" sz="1800" b="0" i="0" u="none" strike="noStrike" cap="none" normalizeH="0" baseline="0" dirty="0" smtClean="0">
                <a:ln>
                  <a:noFill/>
                </a:ln>
                <a:solidFill>
                  <a:srgbClr val="333333"/>
                </a:solidFill>
                <a:effectLst/>
                <a:latin typeface="Consolas" panose="020B0609020204030204" pitchFamily="49" charset="0"/>
              </a:rPr>
              <a:t>arguments</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990055"/>
                </a:solidFill>
                <a:effectLst/>
                <a:latin typeface="Consolas" panose="020B0609020204030204" pitchFamily="49" charset="0"/>
              </a:rPr>
              <a:t>0</a:t>
            </a:r>
            <a:r>
              <a:rPr kumimoji="0" lang="en-US" sz="1800" b="0" i="0" u="none" strike="noStrike" cap="none" normalizeH="0" baseline="0" dirty="0" smtClean="0">
                <a:ln>
                  <a:noFill/>
                </a:ln>
                <a:solidFill>
                  <a:srgbClr val="999999"/>
                </a:solidFill>
                <a:effectLst/>
                <a:latin typeface="Consolas" panose="020B0609020204030204" pitchFamily="49" charset="0"/>
              </a:rPr>
              <a:t>];</a:t>
            </a:r>
          </a:p>
          <a:p>
            <a:pPr marR="0" lvl="0" algn="l" defTabSz="914400" rtl="0" eaLnBrk="0" fontAlgn="base" latinLnBrk="0" hangingPunct="0">
              <a:spcBef>
                <a:spcPct val="0"/>
              </a:spcBef>
              <a:spcAft>
                <a:spcPct val="0"/>
              </a:spcAft>
              <a:buClrTx/>
              <a:buSzTx/>
              <a:tabLst/>
            </a:pPr>
            <a:r>
              <a:rPr kumimoji="0" lang="en-US" sz="1800" b="0" i="0" u="none" strike="noStrike" cap="none" normalizeH="0" baseline="0" dirty="0" smtClean="0">
                <a:ln>
                  <a:noFill/>
                </a:ln>
                <a:solidFill>
                  <a:srgbClr val="333333"/>
                </a:solidFill>
                <a:effectLst/>
                <a:latin typeface="Consolas" panose="020B0609020204030204" pitchFamily="49" charset="0"/>
              </a:rPr>
              <a:t>arguments</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990055"/>
                </a:solidFill>
                <a:effectLst/>
                <a:latin typeface="Consolas" panose="020B0609020204030204" pitchFamily="49" charset="0"/>
              </a:rPr>
              <a:t>1</a:t>
            </a:r>
            <a:r>
              <a:rPr kumimoji="0" lang="en-US" sz="1800" b="0" i="0" u="none" strike="noStrike" cap="none" normalizeH="0" baseline="0" dirty="0" smtClean="0">
                <a:ln>
                  <a:noFill/>
                </a:ln>
                <a:solidFill>
                  <a:srgbClr val="999999"/>
                </a:solidFill>
                <a:effectLst/>
                <a:latin typeface="Consolas" panose="020B0609020204030204" pitchFamily="49" charset="0"/>
              </a:rPr>
              <a:t>];</a:t>
            </a:r>
          </a:p>
          <a:p>
            <a:pPr lvl="0"/>
            <a:r>
              <a:rPr kumimoji="0" lang="en-US" sz="1800" b="0" i="0" u="none" strike="noStrike" cap="none" normalizeH="0" baseline="0" dirty="0" smtClean="0">
                <a:ln>
                  <a:noFill/>
                </a:ln>
                <a:solidFill>
                  <a:srgbClr val="333333"/>
                </a:solidFill>
                <a:effectLst/>
                <a:latin typeface="Consolas" panose="020B0609020204030204" pitchFamily="49" charset="0"/>
              </a:rPr>
              <a:t>arguments</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990055"/>
                </a:solidFill>
                <a:effectLst/>
                <a:latin typeface="Consolas" panose="020B0609020204030204" pitchFamily="49" charset="0"/>
              </a:rPr>
              <a:t>2</a:t>
            </a:r>
            <a:r>
              <a:rPr kumimoji="0" lang="en-US" sz="1800" b="0" i="0" u="none" strike="noStrike" cap="none" normalizeH="0" baseline="0" dirty="0" smtClean="0">
                <a:ln>
                  <a:noFill/>
                </a:ln>
                <a:solidFill>
                  <a:srgbClr val="999999"/>
                </a:solidFill>
                <a:effectLst/>
                <a:latin typeface="Consolas" panose="020B0609020204030204" pitchFamily="49" charset="0"/>
              </a:rPr>
              <a:t>]</a:t>
            </a:r>
            <a:r>
              <a:rPr lang="en-US" sz="1800" dirty="0" smtClean="0">
                <a:solidFill>
                  <a:srgbClr val="999999"/>
                </a:solidFill>
                <a:latin typeface="Consolas" panose="020B0609020204030204" pitchFamily="49" charset="0"/>
              </a:rPr>
              <a:t>;</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6"/>
          <p:cNvSpPr/>
          <p:nvPr/>
        </p:nvSpPr>
        <p:spPr>
          <a:xfrm>
            <a:off x="152400" y="3025914"/>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114300" y="3406914"/>
            <a:ext cx="8839200" cy="400110"/>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arguments</a:t>
            </a:r>
            <a:endParaRPr lang="en-IN" sz="2000" dirty="0" smtClean="0">
              <a:solidFill>
                <a:srgbClr val="FF7F27"/>
              </a:solidFill>
              <a:latin typeface="Consolas" panose="020B0609020204030204" pitchFamily="49" charset="0"/>
              <a:cs typeface="Arial" panose="020B0604020202020204" pitchFamily="34" charset="0"/>
            </a:endParaRPr>
          </a:p>
        </p:txBody>
      </p:sp>
      <p:sp>
        <p:nvSpPr>
          <p:cNvPr id="6" name="Rectangle 2"/>
          <p:cNvSpPr>
            <a:spLocks noChangeArrowheads="1"/>
          </p:cNvSpPr>
          <p:nvPr/>
        </p:nvSpPr>
        <p:spPr bwMode="auto">
          <a:xfrm>
            <a:off x="195943" y="4980801"/>
            <a:ext cx="8643257" cy="2769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333333"/>
                </a:solidFill>
                <a:effectLst/>
                <a:latin typeface="Consolas" panose="020B0609020204030204" pitchFamily="49" charset="0"/>
              </a:rPr>
              <a:t>console.</a:t>
            </a:r>
            <a:r>
              <a:rPr lang="en-US" sz="1800" dirty="0">
                <a:solidFill>
                  <a:srgbClr val="FF0000"/>
                </a:solidFill>
                <a:latin typeface="Consolas" panose="020B0609020204030204" pitchFamily="49" charset="0"/>
                <a:cs typeface="Arial" panose="020B0604020202020204" pitchFamily="34" charset="0"/>
              </a:rPr>
              <a:t>log</a:t>
            </a:r>
            <a:r>
              <a:rPr kumimoji="0" lang="en-US" sz="1800" b="0" i="0" u="none" strike="noStrike" cap="none" normalizeH="0" baseline="0" dirty="0" smtClean="0">
                <a:ln>
                  <a:noFill/>
                </a:ln>
                <a:solidFill>
                  <a:srgbClr val="333333"/>
                </a:solidFill>
                <a:effectLst/>
                <a:latin typeface="Consolas" panose="020B0609020204030204" pitchFamily="49" charset="0"/>
              </a:rPr>
              <a:t>(</a:t>
            </a:r>
            <a:r>
              <a:rPr lang="en-US" sz="1800" dirty="0">
                <a:solidFill>
                  <a:srgbClr val="0000FF"/>
                </a:solidFill>
                <a:latin typeface="Consolas" panose="020B0609020204030204" pitchFamily="49" charset="0"/>
              </a:rPr>
              <a:t>typeof</a:t>
            </a:r>
            <a:r>
              <a:rPr kumimoji="0" lang="en-US" sz="1800" b="0" i="0" u="none" strike="noStrike" cap="none" normalizeH="0" baseline="0" dirty="0" smtClean="0">
                <a:ln>
                  <a:noFill/>
                </a:ln>
                <a:solidFill>
                  <a:srgbClr val="333333"/>
                </a:solidFill>
                <a:effectLst/>
                <a:latin typeface="Consolas" panose="020B0609020204030204" pitchFamily="49" charset="0"/>
              </a:rPr>
              <a:t> arguments);    </a:t>
            </a:r>
            <a:r>
              <a:rPr lang="en-US" sz="1800" dirty="0" smtClean="0">
                <a:solidFill>
                  <a:srgbClr val="008000"/>
                </a:solidFill>
                <a:latin typeface="Consolas" panose="020B0609020204030204" pitchFamily="49" charset="0"/>
              </a:rPr>
              <a:t>// </a:t>
            </a:r>
            <a:r>
              <a:rPr lang="en-US" sz="1800" dirty="0">
                <a:solidFill>
                  <a:srgbClr val="008000"/>
                </a:solidFill>
                <a:latin typeface="Consolas" panose="020B0609020204030204" pitchFamily="49" charset="0"/>
              </a:rPr>
              <a:t>'object' </a:t>
            </a:r>
          </a:p>
        </p:txBody>
      </p:sp>
      <p:sp>
        <p:nvSpPr>
          <p:cNvPr id="11" name="Rectangle 3"/>
          <p:cNvSpPr>
            <a:spLocks noChangeArrowheads="1"/>
          </p:cNvSpPr>
          <p:nvPr/>
        </p:nvSpPr>
        <p:spPr bwMode="auto">
          <a:xfrm>
            <a:off x="185057" y="5465802"/>
            <a:ext cx="8654143" cy="553998"/>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r>
              <a:rPr lang="en-US" sz="1800" dirty="0">
                <a:solidFill>
                  <a:srgbClr val="333333"/>
                </a:solidFill>
                <a:latin typeface="Consolas" panose="020B0609020204030204" pitchFamily="49" charset="0"/>
              </a:rPr>
              <a:t>console.</a:t>
            </a:r>
            <a:r>
              <a:rPr lang="en-US" sz="1800" dirty="0">
                <a:solidFill>
                  <a:srgbClr val="FF0000"/>
                </a:solidFill>
                <a:latin typeface="Consolas" panose="020B0609020204030204" pitchFamily="49" charset="0"/>
                <a:cs typeface="Arial" panose="020B0604020202020204" pitchFamily="34" charset="0"/>
              </a:rPr>
              <a:t>log</a:t>
            </a:r>
            <a:r>
              <a:rPr lang="en-US" sz="1800" dirty="0">
                <a:solidFill>
                  <a:srgbClr val="333333"/>
                </a:solidFill>
                <a:latin typeface="Consolas" panose="020B0609020204030204" pitchFamily="49" charset="0"/>
              </a:rPr>
              <a:t>(</a:t>
            </a:r>
            <a:r>
              <a:rPr lang="en-US" sz="1800" dirty="0">
                <a:solidFill>
                  <a:srgbClr val="0000FF"/>
                </a:solidFill>
                <a:latin typeface="Consolas" panose="020B0609020204030204" pitchFamily="49" charset="0"/>
              </a:rPr>
              <a:t>typeof</a:t>
            </a:r>
            <a:r>
              <a:rPr lang="en-US" sz="1800" dirty="0">
                <a:solidFill>
                  <a:srgbClr val="333333"/>
                </a:solidFill>
                <a:latin typeface="Consolas" panose="020B0609020204030204" pitchFamily="49" charset="0"/>
              </a:rPr>
              <a:t> arguments[0]); </a:t>
            </a:r>
            <a:r>
              <a:rPr lang="en-US" sz="1800" dirty="0" smtClean="0">
                <a:solidFill>
                  <a:srgbClr val="008000"/>
                </a:solidFill>
                <a:latin typeface="Consolas" panose="020B0609020204030204" pitchFamily="49" charset="0"/>
              </a:rPr>
              <a:t>// this </a:t>
            </a:r>
            <a:r>
              <a:rPr lang="en-US" sz="1800" dirty="0">
                <a:solidFill>
                  <a:srgbClr val="008000"/>
                </a:solidFill>
                <a:latin typeface="Consolas" panose="020B0609020204030204" pitchFamily="49" charset="0"/>
              </a:rPr>
              <a:t>will return the </a:t>
            </a:r>
            <a:r>
              <a:rPr lang="en-US" sz="1800" dirty="0" smtClean="0">
                <a:solidFill>
                  <a:srgbClr val="008000"/>
                </a:solidFill>
                <a:latin typeface="Consolas" panose="020B0609020204030204" pitchFamily="49" charset="0"/>
              </a:rPr>
              <a:t>typeof</a:t>
            </a:r>
          </a:p>
          <a:p>
            <a:r>
              <a:rPr lang="en-US" sz="1800" dirty="0" smtClean="0">
                <a:solidFill>
                  <a:srgbClr val="008000"/>
                </a:solidFill>
                <a:latin typeface="Consolas" panose="020B0609020204030204" pitchFamily="49" charset="0"/>
              </a:rPr>
              <a:t>                                  // individual </a:t>
            </a:r>
            <a:r>
              <a:rPr lang="en-US" sz="1800" dirty="0">
                <a:solidFill>
                  <a:srgbClr val="008000"/>
                </a:solidFill>
                <a:latin typeface="Consolas" panose="020B0609020204030204" pitchFamily="49" charset="0"/>
              </a:rPr>
              <a:t>arguments.</a:t>
            </a:r>
            <a:r>
              <a:rPr lang="en-US" sz="1800" dirty="0">
                <a:solidFill>
                  <a:srgbClr val="333333"/>
                </a:solidFill>
                <a:latin typeface="Consolas" panose="020B0609020204030204" pitchFamily="49" charset="0"/>
              </a:rPr>
              <a:t> </a:t>
            </a:r>
          </a:p>
        </p:txBody>
      </p:sp>
    </p:spTree>
    <p:extLst>
      <p:ext uri="{BB962C8B-B14F-4D97-AF65-F5344CB8AC3E}">
        <p14:creationId xmlns:p14="http://schemas.microsoft.com/office/powerpoint/2010/main" val="2852364841"/>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arguments.length </a:t>
            </a: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5" name="Rectangle 4"/>
          <p:cNvSpPr/>
          <p:nvPr/>
        </p:nvSpPr>
        <p:spPr>
          <a:xfrm>
            <a:off x="76200" y="1536174"/>
            <a:ext cx="9067800" cy="646331"/>
          </a:xfrm>
          <a:prstGeom prst="rect">
            <a:avLst/>
          </a:prstGeom>
        </p:spPr>
        <p:txBody>
          <a:bodyPr wrap="square">
            <a:spAutoFit/>
          </a:bodyPr>
          <a:lstStyle/>
          <a:p>
            <a:pPr algn="just"/>
            <a:r>
              <a:rPr lang="en-IN" sz="1800" dirty="0" smtClean="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arguments.length</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property contains the number of arguments passed to the function.</a:t>
            </a:r>
          </a:p>
        </p:txBody>
      </p:sp>
      <p:sp>
        <p:nvSpPr>
          <p:cNvPr id="7" name="Rectangle 6"/>
          <p:cNvSpPr/>
          <p:nvPr/>
        </p:nvSpPr>
        <p:spPr>
          <a:xfrm>
            <a:off x="152400" y="2343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114300" y="2724090"/>
            <a:ext cx="8839200" cy="400110"/>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arguments</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length</a:t>
            </a:r>
            <a:endParaRPr lang="en-IN" sz="2000" dirty="0" smtClean="0">
              <a:solidFill>
                <a:srgbClr val="FFC90E"/>
              </a:solidFill>
              <a:latin typeface="Consolas" panose="020B0609020204030204" pitchFamily="49" charset="0"/>
              <a:cs typeface="Arial" panose="020B0604020202020204" pitchFamily="34" charset="0"/>
            </a:endParaRPr>
          </a:p>
        </p:txBody>
      </p:sp>
      <p:sp>
        <p:nvSpPr>
          <p:cNvPr id="6" name="Rectangle 5"/>
          <p:cNvSpPr/>
          <p:nvPr/>
        </p:nvSpPr>
        <p:spPr>
          <a:xfrm>
            <a:off x="228600" y="4648200"/>
            <a:ext cx="8610600" cy="1015663"/>
          </a:xfrm>
          <a:prstGeom prst="rect">
            <a:avLst/>
          </a:prstGeom>
        </p:spPr>
        <p:txBody>
          <a:bodyPr wrap="square">
            <a:spAutoFit/>
          </a:bodyPr>
          <a:lstStyle/>
          <a:p>
            <a:r>
              <a:rPr lang="en-IN" sz="2000" dirty="0">
                <a:solidFill>
                  <a:srgbClr val="C586C0"/>
                </a:solidFill>
                <a:latin typeface="Consolas" panose="020B0609020204030204" pitchFamily="49" charset="0"/>
              </a:rPr>
              <a:t>for</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var</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i</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0</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i</a:t>
            </a:r>
            <a:r>
              <a:rPr lang="en-IN" sz="2000" dirty="0">
                <a:solidFill>
                  <a:srgbClr val="D4D4D4"/>
                </a:solidFill>
                <a:latin typeface="Consolas" panose="020B0609020204030204" pitchFamily="49" charset="0"/>
              </a:rPr>
              <a:t> &lt; </a:t>
            </a:r>
            <a:r>
              <a:rPr lang="en-IN" sz="2000" dirty="0">
                <a:solidFill>
                  <a:srgbClr val="569CD6"/>
                </a:solidFill>
                <a:latin typeface="Consolas" panose="020B0609020204030204" pitchFamily="49" charset="0"/>
              </a:rPr>
              <a:t>arguments</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length</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i</a:t>
            </a:r>
            <a:r>
              <a:rPr lang="en-IN" sz="2000" dirty="0">
                <a:solidFill>
                  <a:srgbClr val="D4D4D4"/>
                </a:solidFill>
                <a:latin typeface="Consolas" panose="020B0609020204030204" pitchFamily="49" charset="0"/>
              </a:rPr>
              <a:t>++) {</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569CD6"/>
                </a:solidFill>
                <a:latin typeface="Consolas" panose="020B0609020204030204" pitchFamily="49" charset="0"/>
              </a:rPr>
              <a:t>arguments</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i</a:t>
            </a:r>
            <a:r>
              <a:rPr lang="en-IN" sz="2000" dirty="0">
                <a:solidFill>
                  <a:srgbClr val="D4D4D4"/>
                </a:solidFill>
                <a:latin typeface="Consolas" panose="020B0609020204030204" pitchFamily="49" charset="0"/>
              </a:rPr>
              <a:t>]);</a:t>
            </a:r>
          </a:p>
          <a:p>
            <a:r>
              <a:rPr lang="en-IN" sz="2000" dirty="0">
                <a:solidFill>
                  <a:srgbClr val="D4D4D4"/>
                </a:solidFill>
                <a:latin typeface="Consolas" panose="020B0609020204030204" pitchFamily="49" charset="0"/>
              </a:rPr>
              <a:t>}</a:t>
            </a:r>
            <a:endParaRPr lang="en-IN" sz="2000" b="0" dirty="0">
              <a:solidFill>
                <a:srgbClr val="D4D4D4"/>
              </a:solidFill>
              <a:effectLst/>
              <a:latin typeface="Consolas" panose="020B0609020204030204" pitchFamily="49" charset="0"/>
            </a:endParaRPr>
          </a:p>
        </p:txBody>
      </p:sp>
      <p:sp>
        <p:nvSpPr>
          <p:cNvPr id="11" name="Rectangle 10"/>
          <p:cNvSpPr/>
          <p:nvPr/>
        </p:nvSpPr>
        <p:spPr>
          <a:xfrm>
            <a:off x="228600" y="3327737"/>
            <a:ext cx="8610600" cy="1015663"/>
          </a:xfrm>
          <a:prstGeom prst="rect">
            <a:avLst/>
          </a:prstGeom>
        </p:spPr>
        <p:txBody>
          <a:bodyPr wrap="square">
            <a:spAutoFit/>
          </a:bodyPr>
          <a:lstStyle/>
          <a:p>
            <a:r>
              <a:rPr lang="en-IN" sz="2000" dirty="0">
                <a:solidFill>
                  <a:srgbClr val="C586C0"/>
                </a:solidFill>
                <a:latin typeface="Consolas" panose="020B0609020204030204" pitchFamily="49" charset="0"/>
              </a:rPr>
              <a:t>for</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var</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i</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0</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i</a:t>
            </a:r>
            <a:r>
              <a:rPr lang="en-IN" sz="2000" dirty="0">
                <a:solidFill>
                  <a:srgbClr val="D4D4D4"/>
                </a:solidFill>
                <a:latin typeface="Consolas" panose="020B0609020204030204" pitchFamily="49" charset="0"/>
              </a:rPr>
              <a:t> &lt; </a:t>
            </a:r>
            <a:r>
              <a:rPr lang="en-IN" sz="2000" dirty="0">
                <a:solidFill>
                  <a:srgbClr val="569CD6"/>
                </a:solidFill>
                <a:latin typeface="Consolas" panose="020B0609020204030204" pitchFamily="49" charset="0"/>
              </a:rPr>
              <a:t>arguments</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length</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i</a:t>
            </a:r>
            <a:r>
              <a:rPr lang="en-IN" sz="2000" dirty="0">
                <a:solidFill>
                  <a:srgbClr val="D4D4D4"/>
                </a:solidFill>
                <a:latin typeface="Consolas" panose="020B0609020204030204" pitchFamily="49" charset="0"/>
              </a:rPr>
              <a:t>++) {</a:t>
            </a:r>
          </a:p>
          <a:p>
            <a:r>
              <a:rPr lang="en-IN" sz="2000" dirty="0" smtClean="0">
                <a:solidFill>
                  <a:srgbClr val="608B4E"/>
                </a:solidFill>
                <a:latin typeface="Consolas" panose="020B0609020204030204" pitchFamily="49" charset="0"/>
              </a:rPr>
              <a:t>    /* </a:t>
            </a:r>
            <a:r>
              <a:rPr lang="en-IN" sz="2000" dirty="0">
                <a:solidFill>
                  <a:srgbClr val="608B4E"/>
                </a:solidFill>
                <a:latin typeface="Consolas" panose="020B0609020204030204" pitchFamily="49" charset="0"/>
              </a:rPr>
              <a:t>do something */</a:t>
            </a:r>
            <a:endParaRPr lang="en-IN" sz="2000" dirty="0">
              <a:solidFill>
                <a:srgbClr val="D4D4D4"/>
              </a:solidFill>
              <a:latin typeface="Consolas" panose="020B0609020204030204" pitchFamily="49" charset="0"/>
            </a:endParaRPr>
          </a:p>
          <a:p>
            <a:r>
              <a:rPr lang="en-IN" sz="2000" dirty="0">
                <a:solidFill>
                  <a:srgbClr val="D4D4D4"/>
                </a:solidFill>
                <a:latin typeface="Consolas" panose="020B0609020204030204" pitchFamily="49" charset="0"/>
              </a:rPr>
              <a: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252951013"/>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promise function</a:t>
            </a:r>
            <a:endParaRPr lang="en-US" sz="6000" dirty="0"/>
          </a:p>
        </p:txBody>
      </p:sp>
    </p:spTree>
    <p:extLst>
      <p:ext uri="{BB962C8B-B14F-4D97-AF65-F5344CB8AC3E}">
        <p14:creationId xmlns:p14="http://schemas.microsoft.com/office/powerpoint/2010/main" val="3320710830"/>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promise function</a:t>
            </a:r>
            <a:endParaRPr lang="en-US" sz="3600" i="1" dirty="0">
              <a:solidFill>
                <a:srgbClr val="13D9E3"/>
              </a:solidFill>
              <a:latin typeface="Arial" panose="020B0604020202020204" pitchFamily="34" charset="0"/>
              <a:cs typeface="Arial" panose="020B0604020202020204" pitchFamily="34" charset="0"/>
            </a:endParaRP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5" name="Rectangle 4"/>
          <p:cNvSpPr/>
          <p:nvPr/>
        </p:nvSpPr>
        <p:spPr>
          <a:xfrm>
            <a:off x="76200" y="1536174"/>
            <a:ext cx="9067800" cy="369332"/>
          </a:xfrm>
          <a:prstGeom prst="rect">
            <a:avLst/>
          </a:prstGeom>
        </p:spPr>
        <p:txBody>
          <a:bodyPr wrap="square">
            <a:spAutoFit/>
          </a:bodyPr>
          <a:lstStyle/>
          <a:p>
            <a:pPr algn="just"/>
            <a:r>
              <a:rPr lang="en-IN" sz="1800" dirty="0" smtClean="0">
                <a:latin typeface="Arial" panose="020B0604020202020204" pitchFamily="34" charset="0"/>
                <a:cs typeface="Arial" panose="020B0604020202020204" pitchFamily="34" charset="0"/>
              </a:rPr>
              <a:t>TODO</a:t>
            </a:r>
            <a:endParaRPr lang="en-IN" sz="1800" dirty="0">
              <a:latin typeface="Arial" panose="020B0604020202020204" pitchFamily="34" charset="0"/>
              <a:cs typeface="Arial" panose="020B0604020202020204" pitchFamily="34" charset="0"/>
            </a:endParaRPr>
          </a:p>
        </p:txBody>
      </p:sp>
      <p:sp>
        <p:nvSpPr>
          <p:cNvPr id="7" name="Rectangle 6"/>
          <p:cNvSpPr/>
          <p:nvPr/>
        </p:nvSpPr>
        <p:spPr>
          <a:xfrm>
            <a:off x="152400" y="1888123"/>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11" name="Rectangle 10"/>
          <p:cNvSpPr/>
          <p:nvPr/>
        </p:nvSpPr>
        <p:spPr>
          <a:xfrm>
            <a:off x="76200" y="2269123"/>
            <a:ext cx="9018814" cy="415498"/>
          </a:xfrm>
          <a:prstGeom prst="rect">
            <a:avLst/>
          </a:prstGeom>
          <a:noFill/>
        </p:spPr>
        <p:txBody>
          <a:bodyPr wrap="square">
            <a:spAutoFit/>
          </a:bodyPr>
          <a:lstStyle/>
          <a:p>
            <a:r>
              <a:rPr lang="en-IN" sz="2100" dirty="0">
                <a:solidFill>
                  <a:srgbClr val="FF7F27"/>
                </a:solidFill>
                <a:latin typeface="Consolas" panose="020B0609020204030204" pitchFamily="49" charset="0"/>
                <a:cs typeface="Arial" panose="020B0604020202020204" pitchFamily="34" charset="0"/>
              </a:rPr>
              <a:t>new </a:t>
            </a:r>
            <a:r>
              <a:rPr lang="en-IN" sz="2100" dirty="0">
                <a:solidFill>
                  <a:srgbClr val="FFC90E"/>
                </a:solidFill>
                <a:latin typeface="Consolas" panose="020B0609020204030204" pitchFamily="49" charset="0"/>
                <a:cs typeface="Arial" panose="020B0604020202020204" pitchFamily="34" charset="0"/>
              </a:rPr>
              <a:t>Promise</a:t>
            </a:r>
            <a:r>
              <a:rPr lang="en-IN" sz="2100" dirty="0" smtClean="0">
                <a:solidFill>
                  <a:schemeClr val="bg1">
                    <a:lumMod val="75000"/>
                  </a:schemeClr>
                </a:solidFill>
                <a:latin typeface="Consolas" panose="020B0609020204030204" pitchFamily="49" charset="0"/>
                <a:cs typeface="Arial" panose="020B0604020202020204" pitchFamily="34" charset="0"/>
              </a:rPr>
              <a:t>(/*executor*/ </a:t>
            </a:r>
            <a:r>
              <a:rPr lang="en-IN" sz="2100" dirty="0" smtClean="0">
                <a:solidFill>
                  <a:srgbClr val="98676A"/>
                </a:solidFill>
                <a:latin typeface="Consolas" panose="020B0609020204030204" pitchFamily="49" charset="0"/>
              </a:rPr>
              <a:t>function</a:t>
            </a:r>
            <a:r>
              <a:rPr lang="en-IN" sz="2100" dirty="0" smtClean="0">
                <a:solidFill>
                  <a:schemeClr val="bg1">
                    <a:lumMod val="75000"/>
                  </a:schemeClr>
                </a:solidFill>
                <a:latin typeface="Consolas" panose="020B0609020204030204" pitchFamily="49" charset="0"/>
                <a:cs typeface="Arial" panose="020B0604020202020204" pitchFamily="34" charset="0"/>
              </a:rPr>
              <a:t>(</a:t>
            </a:r>
            <a:r>
              <a:rPr lang="en-IN" sz="2100" dirty="0" smtClean="0">
                <a:solidFill>
                  <a:srgbClr val="FF7F27"/>
                </a:solidFill>
                <a:latin typeface="Consolas" panose="020B0609020204030204" pitchFamily="49" charset="0"/>
                <a:cs typeface="Arial" panose="020B0604020202020204" pitchFamily="34" charset="0"/>
              </a:rPr>
              <a:t>resolve</a:t>
            </a:r>
            <a:r>
              <a:rPr lang="en-IN" sz="2100" dirty="0">
                <a:solidFill>
                  <a:srgbClr val="FF7F27"/>
                </a:solidFill>
                <a:latin typeface="Consolas" panose="020B0609020204030204" pitchFamily="49" charset="0"/>
                <a:cs typeface="Arial" panose="020B0604020202020204" pitchFamily="34" charset="0"/>
              </a:rPr>
              <a:t>, reject</a:t>
            </a:r>
            <a:r>
              <a:rPr lang="en-IN" sz="2100" dirty="0" smtClean="0">
                <a:solidFill>
                  <a:schemeClr val="bg1">
                    <a:lumMod val="75000"/>
                  </a:schemeClr>
                </a:solidFill>
                <a:latin typeface="Consolas" panose="020B0609020204030204" pitchFamily="49" charset="0"/>
                <a:cs typeface="Arial" panose="020B0604020202020204" pitchFamily="34" charset="0"/>
              </a:rPr>
              <a:t>) { </a:t>
            </a:r>
            <a:r>
              <a:rPr lang="en-IN" sz="2100" dirty="0">
                <a:solidFill>
                  <a:schemeClr val="bg1">
                    <a:lumMod val="75000"/>
                  </a:schemeClr>
                </a:solidFill>
                <a:latin typeface="Consolas" panose="020B0609020204030204" pitchFamily="49" charset="0"/>
                <a:cs typeface="Arial" panose="020B0604020202020204" pitchFamily="34" charset="0"/>
              </a:rPr>
              <a:t>... </a:t>
            </a:r>
            <a:r>
              <a:rPr lang="en-IN" sz="2100" dirty="0" smtClean="0">
                <a:solidFill>
                  <a:schemeClr val="bg1">
                    <a:lumMod val="75000"/>
                  </a:schemeClr>
                </a:solidFill>
                <a:latin typeface="Consolas" panose="020B0609020204030204" pitchFamily="49" charset="0"/>
                <a:cs typeface="Arial" panose="020B0604020202020204" pitchFamily="34" charset="0"/>
              </a:rPr>
              <a:t>})</a:t>
            </a:r>
            <a:endParaRPr lang="en-IN" sz="2100" dirty="0">
              <a:solidFill>
                <a:schemeClr val="bg1">
                  <a:lumMod val="75000"/>
                </a:schemeClr>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978219087"/>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promise function</a:t>
            </a:r>
            <a:endParaRPr lang="en-US" sz="3600" i="1" dirty="0">
              <a:solidFill>
                <a:srgbClr val="13D9E3"/>
              </a:solidFill>
              <a:latin typeface="Arial" panose="020B0604020202020204" pitchFamily="34" charset="0"/>
              <a:cs typeface="Arial" panose="020B0604020202020204" pitchFamily="34" charset="0"/>
            </a:endParaRP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95943" y="1082219"/>
            <a:ext cx="8610600" cy="4708981"/>
          </a:xfrm>
          <a:prstGeom prst="rect">
            <a:avLst/>
          </a:prstGeom>
        </p:spPr>
        <p:txBody>
          <a:bodyPr wrap="square">
            <a:spAutoFit/>
          </a:bodyPr>
          <a:lstStyle/>
          <a:p>
            <a:r>
              <a:rPr lang="en-IN" sz="2000" dirty="0">
                <a:solidFill>
                  <a:srgbClr val="569CD6"/>
                </a:solidFill>
                <a:latin typeface="Consolas" panose="020B0609020204030204" pitchFamily="49" charset="0"/>
              </a:rPr>
              <a:t>let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p</a:t>
            </a:r>
            <a:r>
              <a:rPr lang="en-IN" sz="2000" dirty="0">
                <a:solidFill>
                  <a:srgbClr val="D4D4D4"/>
                </a:solidFill>
                <a:latin typeface="Consolas" panose="020B0609020204030204" pitchFamily="49" charset="0"/>
              </a:rPr>
              <a:t> = </a:t>
            </a:r>
            <a:r>
              <a:rPr lang="en-IN" sz="2000" dirty="0">
                <a:solidFill>
                  <a:srgbClr val="569CD6"/>
                </a:solidFill>
                <a:latin typeface="Consolas" panose="020B0609020204030204" pitchFamily="49" charset="0"/>
              </a:rPr>
              <a:t>new</a:t>
            </a:r>
            <a:r>
              <a:rPr lang="en-IN" sz="2000" dirty="0">
                <a:solidFill>
                  <a:srgbClr val="D4D4D4"/>
                </a:solidFill>
                <a:latin typeface="Consolas" panose="020B0609020204030204" pitchFamily="49" charset="0"/>
              </a:rPr>
              <a:t> </a:t>
            </a:r>
            <a:r>
              <a:rPr lang="en-IN" sz="2000" dirty="0">
                <a:solidFill>
                  <a:srgbClr val="4EC9B0"/>
                </a:solidFill>
                <a:latin typeface="Consolas" panose="020B0609020204030204" pitchFamily="49" charset="0"/>
              </a:rPr>
              <a:t>Promise</a:t>
            </a:r>
            <a:r>
              <a:rPr lang="en-IN" sz="2000" dirty="0">
                <a:solidFill>
                  <a:srgbClr val="D4D4D4"/>
                </a:solidFill>
                <a:latin typeface="Consolas" panose="020B0609020204030204" pitchFamily="49" charset="0"/>
              </a:rPr>
              <a:t>(</a:t>
            </a:r>
            <a:r>
              <a:rPr lang="en-IN" sz="2000" dirty="0">
                <a:solidFill>
                  <a:srgbClr val="569CD6"/>
                </a:solidFill>
                <a:latin typeface="Consolas" panose="020B0609020204030204" pitchFamily="49" charset="0"/>
              </a:rPr>
              <a:t>function</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resolve</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reject</a:t>
            </a:r>
            <a:r>
              <a:rPr lang="en-IN" sz="2000" dirty="0" smtClean="0">
                <a:solidFill>
                  <a:srgbClr val="D4D4D4"/>
                </a:solidFill>
                <a:latin typeface="Consolas" panose="020B0609020204030204" pitchFamily="49" charset="0"/>
              </a:rPr>
              <a:t>) {</a:t>
            </a:r>
            <a:endParaRPr lang="en-IN" sz="2000" dirty="0">
              <a:solidFill>
                <a:srgbClr val="D4D4D4"/>
              </a:solidFill>
              <a:latin typeface="Consolas" panose="020B0609020204030204" pitchFamily="49" charset="0"/>
            </a:endParaRPr>
          </a:p>
          <a:p>
            <a:r>
              <a:rPr lang="en-IN" sz="2000" dirty="0" smtClean="0">
                <a:solidFill>
                  <a:srgbClr val="569CD6"/>
                </a:solidFill>
                <a:latin typeface="Consolas" panose="020B0609020204030204" pitchFamily="49" charset="0"/>
              </a:rPr>
              <a:t>    let</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bool</a:t>
            </a:r>
            <a:r>
              <a:rPr lang="en-IN" sz="2000" dirty="0">
                <a:solidFill>
                  <a:srgbClr val="D4D4D4"/>
                </a:solidFill>
                <a:latin typeface="Consolas" panose="020B0609020204030204" pitchFamily="49" charset="0"/>
              </a:rPr>
              <a:t> = </a:t>
            </a:r>
            <a:r>
              <a:rPr lang="en-IN" sz="2000" dirty="0">
                <a:solidFill>
                  <a:srgbClr val="569CD6"/>
                </a:solidFill>
                <a:latin typeface="Consolas" panose="020B0609020204030204" pitchFamily="49" charset="0"/>
              </a:rPr>
              <a:t>true</a:t>
            </a:r>
            <a:r>
              <a:rPr lang="en-IN" sz="2000" dirty="0">
                <a:solidFill>
                  <a:srgbClr val="D4D4D4"/>
                </a:solidFill>
                <a:latin typeface="Consolas" panose="020B0609020204030204" pitchFamily="49" charset="0"/>
              </a:rPr>
              <a:t>;</a:t>
            </a:r>
          </a:p>
          <a:p>
            <a:r>
              <a:rPr lang="en-IN" sz="2000" dirty="0" smtClean="0">
                <a:solidFill>
                  <a:srgbClr val="C586C0"/>
                </a:solidFill>
                <a:latin typeface="Consolas" panose="020B0609020204030204" pitchFamily="49" charset="0"/>
              </a:rPr>
              <a:t>    if</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bool</a:t>
            </a:r>
            <a:r>
              <a:rPr lang="en-IN" sz="2000" dirty="0">
                <a:solidFill>
                  <a:srgbClr val="D4D4D4"/>
                </a:solidFill>
                <a:latin typeface="Consolas" panose="020B0609020204030204" pitchFamily="49" charset="0"/>
              </a:rPr>
              <a:t>) </a:t>
            </a:r>
            <a:r>
              <a:rPr lang="en-IN" sz="2000" dirty="0" smtClean="0">
                <a:solidFill>
                  <a:srgbClr val="D4D4D4"/>
                </a:solidFill>
                <a:latin typeface="Consolas" panose="020B0609020204030204" pitchFamily="49" charset="0"/>
              </a:rPr>
              <a:t>{ </a:t>
            </a:r>
          </a:p>
          <a:p>
            <a:r>
              <a:rPr lang="en-IN" sz="2000" dirty="0" smtClean="0">
                <a:solidFill>
                  <a:srgbClr val="DCDCAA"/>
                </a:solidFill>
                <a:latin typeface="Consolas" panose="020B0609020204030204" pitchFamily="49" charset="0"/>
              </a:rPr>
              <a:t>       resolve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"done</a:t>
            </a:r>
            <a:r>
              <a:rPr lang="en-IN" sz="2000" dirty="0" smtClean="0">
                <a:solidFill>
                  <a:srgbClr val="CE9178"/>
                </a:solidFill>
                <a:latin typeface="Consolas" panose="020B0609020204030204" pitchFamily="49" charset="0"/>
              </a:rPr>
              <a:t>"</a:t>
            </a:r>
            <a:r>
              <a:rPr lang="en-IN" sz="2000" dirty="0" smtClean="0">
                <a:solidFill>
                  <a:srgbClr val="D4D4D4"/>
                </a:solidFill>
                <a:latin typeface="Consolas" panose="020B0609020204030204" pitchFamily="49" charset="0"/>
              </a:rPr>
              <a:t>); </a:t>
            </a:r>
          </a:p>
          <a:p>
            <a:r>
              <a:rPr lang="en-IN" sz="2000" dirty="0" smtClean="0">
                <a:solidFill>
                  <a:srgbClr val="D4D4D4"/>
                </a:solidFill>
                <a:latin typeface="Consolas" panose="020B0609020204030204" pitchFamily="49" charset="0"/>
              </a:rPr>
              <a:t>    }</a:t>
            </a:r>
            <a:endParaRPr lang="en-IN" sz="2000" dirty="0">
              <a:solidFill>
                <a:srgbClr val="D4D4D4"/>
              </a:solidFill>
              <a:latin typeface="Consolas" panose="020B0609020204030204" pitchFamily="49" charset="0"/>
            </a:endParaRPr>
          </a:p>
          <a:p>
            <a:r>
              <a:rPr lang="en-IN" sz="2000" dirty="0" smtClean="0">
                <a:solidFill>
                  <a:srgbClr val="C586C0"/>
                </a:solidFill>
                <a:latin typeface="Consolas" panose="020B0609020204030204" pitchFamily="49" charset="0"/>
              </a:rPr>
              <a:t>    else</a:t>
            </a:r>
            <a:r>
              <a:rPr lang="en-IN" sz="2000" dirty="0" smtClean="0">
                <a:solidFill>
                  <a:srgbClr val="D4D4D4"/>
                </a:solidFill>
                <a:latin typeface="Consolas" panose="020B0609020204030204" pitchFamily="49" charset="0"/>
              </a:rPr>
              <a:t> { </a:t>
            </a:r>
          </a:p>
          <a:p>
            <a:r>
              <a:rPr lang="en-IN" sz="2000" dirty="0" smtClean="0">
                <a:solidFill>
                  <a:srgbClr val="DCDCAA"/>
                </a:solidFill>
                <a:latin typeface="Consolas" panose="020B0609020204030204" pitchFamily="49" charset="0"/>
              </a:rPr>
              <a:t>       reject</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'not done</a:t>
            </a:r>
            <a:r>
              <a:rPr lang="en-IN" sz="2000" dirty="0" smtClean="0">
                <a:solidFill>
                  <a:srgbClr val="CE9178"/>
                </a:solidFill>
                <a:latin typeface="Consolas" panose="020B0609020204030204" pitchFamily="49" charset="0"/>
              </a:rPr>
              <a:t>'</a:t>
            </a:r>
            <a:r>
              <a:rPr lang="en-IN" sz="2000" dirty="0" smtClean="0">
                <a:solidFill>
                  <a:srgbClr val="D4D4D4"/>
                </a:solidFill>
                <a:latin typeface="Consolas" panose="020B0609020204030204" pitchFamily="49" charset="0"/>
              </a:rPr>
              <a:t>); </a:t>
            </a:r>
          </a:p>
          <a:p>
            <a:r>
              <a:rPr lang="en-IN" sz="2000" dirty="0" smtClean="0">
                <a:solidFill>
                  <a:srgbClr val="D4D4D4"/>
                </a:solidFill>
                <a:latin typeface="Consolas" panose="020B0609020204030204" pitchFamily="49" charset="0"/>
              </a:rPr>
              <a:t>    } </a:t>
            </a:r>
          </a:p>
          <a:p>
            <a:r>
              <a:rPr lang="en-IN" sz="2000" dirty="0" smtClean="0">
                <a:solidFill>
                  <a:srgbClr val="D4D4D4"/>
                </a:solidFill>
                <a:latin typeface="Consolas" panose="020B0609020204030204" pitchFamily="49" charset="0"/>
              </a:rPr>
              <a:t>});</a:t>
            </a:r>
            <a:endParaRPr lang="en-IN" sz="2000" dirty="0">
              <a:solidFill>
                <a:srgbClr val="D4D4D4"/>
              </a:solidFill>
              <a:latin typeface="Consolas" panose="020B0609020204030204" pitchFamily="49" charset="0"/>
            </a:endParaRPr>
          </a:p>
          <a:p>
            <a:endParaRPr lang="en-IN" sz="2000" dirty="0" smtClean="0">
              <a:solidFill>
                <a:srgbClr val="9CDCFE"/>
              </a:solidFill>
              <a:latin typeface="Consolas" panose="020B0609020204030204" pitchFamily="49" charset="0"/>
            </a:endParaRPr>
          </a:p>
          <a:p>
            <a:r>
              <a:rPr lang="en-IN" sz="2000" dirty="0" smtClean="0">
                <a:solidFill>
                  <a:srgbClr val="9CDCFE"/>
                </a:solidFill>
                <a:latin typeface="Consolas" panose="020B0609020204030204" pitchFamily="49" charset="0"/>
              </a:rPr>
              <a:t>p</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then</a:t>
            </a:r>
            <a:r>
              <a:rPr lang="en-IN" sz="2000" dirty="0" smtClean="0">
                <a:solidFill>
                  <a:srgbClr val="D4D4D4"/>
                </a:solidFill>
                <a:latin typeface="Consolas" panose="020B0609020204030204" pitchFamily="49" charset="0"/>
              </a:rPr>
              <a:t>(</a:t>
            </a:r>
            <a:r>
              <a:rPr lang="en-IN" sz="2000" dirty="0" smtClean="0">
                <a:solidFill>
                  <a:srgbClr val="569CD6"/>
                </a:solidFill>
                <a:latin typeface="Consolas" panose="020B0609020204030204" pitchFamily="49" charset="0"/>
              </a:rPr>
              <a:t>function</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msg</a:t>
            </a:r>
            <a:r>
              <a:rPr lang="en-IN" sz="2000" dirty="0">
                <a:solidFill>
                  <a:srgbClr val="D4D4D4"/>
                </a:solidFill>
                <a:latin typeface="Consolas" panose="020B0609020204030204" pitchFamily="49" charset="0"/>
              </a:rPr>
              <a:t>) {</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msg</a:t>
            </a:r>
            <a:r>
              <a:rPr lang="en-IN" sz="2000" dirty="0">
                <a:solidFill>
                  <a:srgbClr val="D4D4D4"/>
                </a:solidFill>
                <a:latin typeface="Consolas" panose="020B0609020204030204" pitchFamily="49" charset="0"/>
              </a:rPr>
              <a:t>);</a:t>
            </a:r>
          </a:p>
          <a:p>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catch</a:t>
            </a:r>
            <a:r>
              <a:rPr lang="en-IN" sz="2000" dirty="0" smtClean="0">
                <a:solidFill>
                  <a:srgbClr val="D4D4D4"/>
                </a:solidFill>
                <a:latin typeface="Consolas" panose="020B0609020204030204" pitchFamily="49" charset="0"/>
              </a:rPr>
              <a:t>(</a:t>
            </a:r>
            <a:r>
              <a:rPr lang="en-IN" sz="2000" dirty="0" smtClean="0">
                <a:solidFill>
                  <a:srgbClr val="569CD6"/>
                </a:solidFill>
                <a:latin typeface="Consolas" panose="020B0609020204030204" pitchFamily="49" charset="0"/>
              </a:rPr>
              <a:t>function</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msg</a:t>
            </a:r>
            <a:r>
              <a:rPr lang="en-IN" sz="2000" dirty="0">
                <a:solidFill>
                  <a:srgbClr val="D4D4D4"/>
                </a:solidFill>
                <a:latin typeface="Consolas" panose="020B0609020204030204" pitchFamily="49" charset="0"/>
              </a:rPr>
              <a:t>){</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msg</a:t>
            </a:r>
            <a:r>
              <a:rPr lang="en-IN" sz="2000" dirty="0">
                <a:solidFill>
                  <a:srgbClr val="D4D4D4"/>
                </a:solidFill>
                <a:latin typeface="Consolas" panose="020B0609020204030204" pitchFamily="49" charset="0"/>
              </a:rPr>
              <a:t>);</a:t>
            </a:r>
          </a:p>
          <a:p>
            <a:r>
              <a:rPr lang="en-IN" sz="2000" dirty="0" smtClean="0">
                <a:solidFill>
                  <a:srgbClr val="D4D4D4"/>
                </a:solidFill>
                <a:latin typeface="Consolas" panose="020B0609020204030204" pitchFamily="49" charset="0"/>
              </a:rPr>
              <a: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24509203"/>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arrow function</a:t>
            </a:r>
            <a:endParaRPr lang="en-US" sz="6000" dirty="0"/>
          </a:p>
        </p:txBody>
      </p:sp>
      <p:sp>
        <p:nvSpPr>
          <p:cNvPr id="4" name="Rectangle 3"/>
          <p:cNvSpPr/>
          <p:nvPr/>
        </p:nvSpPr>
        <p:spPr>
          <a:xfrm>
            <a:off x="1562100" y="2979003"/>
            <a:ext cx="6096000" cy="830997"/>
          </a:xfrm>
          <a:prstGeom prst="rect">
            <a:avLst/>
          </a:prstGeom>
        </p:spPr>
        <p:txBody>
          <a:bodyPr wrap="square">
            <a:spAutoFit/>
          </a:bodyPr>
          <a:lstStyle/>
          <a:p>
            <a:r>
              <a:rPr lang="en-IN" i="1" dirty="0">
                <a:solidFill>
                  <a:srgbClr val="00FF87"/>
                </a:solidFill>
                <a:latin typeface="medium-content-serif-font"/>
              </a:rPr>
              <a:t>An arrow function expression has a shorter syntax </a:t>
            </a:r>
            <a:r>
              <a:rPr lang="en-IN" i="1" dirty="0" smtClean="0">
                <a:solidFill>
                  <a:srgbClr val="00FF87"/>
                </a:solidFill>
                <a:latin typeface="medium-content-serif-font"/>
              </a:rPr>
              <a:t>than a</a:t>
            </a:r>
            <a:r>
              <a:rPr lang="en-IN" i="1" dirty="0">
                <a:solidFill>
                  <a:srgbClr val="00FF87"/>
                </a:solidFill>
                <a:latin typeface="medium-content-serif-font"/>
              </a:rPr>
              <a:t> function expression.</a:t>
            </a:r>
          </a:p>
        </p:txBody>
      </p:sp>
    </p:spTree>
    <p:extLst>
      <p:ext uri="{BB962C8B-B14F-4D97-AF65-F5344CB8AC3E}">
        <p14:creationId xmlns:p14="http://schemas.microsoft.com/office/powerpoint/2010/main" val="3956434854"/>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914400"/>
            <a:ext cx="8839200" cy="5909310"/>
          </a:xfrm>
          <a:prstGeom prst="rect">
            <a:avLst/>
          </a:prstGeom>
        </p:spPr>
        <p:txBody>
          <a:bodyPr wrap="square">
            <a:spAutoFit/>
          </a:bodyPr>
          <a:lstStyle/>
          <a:p>
            <a:r>
              <a:rPr lang="en-IN" sz="2100" dirty="0" smtClean="0">
                <a:solidFill>
                  <a:srgbClr val="569CD6"/>
                </a:solidFill>
                <a:latin typeface="Consolas" panose="020B0609020204030204" pitchFamily="49" charset="0"/>
              </a:rPr>
              <a:t>const</a:t>
            </a:r>
            <a:r>
              <a:rPr lang="en-IN" sz="2100" dirty="0" smtClean="0">
                <a:solidFill>
                  <a:srgbClr val="D4D4D4"/>
                </a:solidFill>
                <a:latin typeface="Consolas" panose="020B0609020204030204" pitchFamily="49" charset="0"/>
              </a:rPr>
              <a:t> </a:t>
            </a:r>
            <a:r>
              <a:rPr lang="en-IN" sz="2100" dirty="0">
                <a:solidFill>
                  <a:srgbClr val="9CDCFE"/>
                </a:solidFill>
                <a:latin typeface="Consolas" panose="020B0609020204030204" pitchFamily="49" charset="0"/>
              </a:rPr>
              <a:t>func1</a:t>
            </a:r>
            <a:r>
              <a:rPr lang="en-IN" sz="2100" dirty="0">
                <a:solidFill>
                  <a:srgbClr val="D4D4D4"/>
                </a:solidFill>
                <a:latin typeface="Consolas" panose="020B0609020204030204" pitchFamily="49" charset="0"/>
              </a:rPr>
              <a:t> = (</a:t>
            </a:r>
            <a:r>
              <a:rPr lang="en-IN" sz="2100" dirty="0">
                <a:solidFill>
                  <a:srgbClr val="9CDCFE"/>
                </a:solidFill>
                <a:latin typeface="Consolas" panose="020B0609020204030204" pitchFamily="49" charset="0"/>
              </a:rPr>
              <a:t>x</a:t>
            </a:r>
            <a:r>
              <a:rPr lang="en-IN" sz="2100" dirty="0">
                <a:solidFill>
                  <a:srgbClr val="D4D4D4"/>
                </a:solidFill>
                <a:latin typeface="Consolas" panose="020B0609020204030204" pitchFamily="49" charset="0"/>
              </a:rPr>
              <a:t>, </a:t>
            </a:r>
            <a:r>
              <a:rPr lang="en-IN" sz="2100" dirty="0">
                <a:solidFill>
                  <a:srgbClr val="9CDCFE"/>
                </a:solidFill>
                <a:latin typeface="Consolas" panose="020B0609020204030204" pitchFamily="49" charset="0"/>
              </a:rPr>
              <a:t>y</a:t>
            </a:r>
            <a:r>
              <a:rPr lang="en-IN" sz="2100" dirty="0">
                <a:solidFill>
                  <a:srgbClr val="D4D4D4"/>
                </a:solidFill>
                <a:latin typeface="Consolas" panose="020B0609020204030204" pitchFamily="49" charset="0"/>
              </a:rPr>
              <a:t>) </a:t>
            </a:r>
            <a:r>
              <a:rPr lang="en-IN" sz="2100" dirty="0">
                <a:solidFill>
                  <a:srgbClr val="92D050"/>
                </a:solidFill>
                <a:latin typeface="Consolas" panose="020B0609020204030204" pitchFamily="49" charset="0"/>
              </a:rPr>
              <a:t>// SyntaxError</a:t>
            </a:r>
          </a:p>
          <a:p>
            <a:r>
              <a:rPr lang="en-IN" sz="2100" dirty="0" smtClean="0">
                <a:solidFill>
                  <a:srgbClr val="569CD6"/>
                </a:solidFill>
                <a:latin typeface="Consolas" panose="020B0609020204030204" pitchFamily="49" charset="0"/>
              </a:rPr>
              <a:t>   =&gt;</a:t>
            </a:r>
            <a:r>
              <a:rPr lang="en-IN" sz="2100" dirty="0" smtClean="0">
                <a:solidFill>
                  <a:srgbClr val="D4D4D4"/>
                </a:solidFill>
                <a:latin typeface="Consolas" panose="020B0609020204030204" pitchFamily="49" charset="0"/>
              </a:rPr>
              <a:t> </a:t>
            </a:r>
            <a:r>
              <a:rPr lang="en-IN" sz="2100" dirty="0">
                <a:solidFill>
                  <a:srgbClr val="D4D4D4"/>
                </a:solidFill>
                <a:latin typeface="Consolas" panose="020B0609020204030204" pitchFamily="49" charset="0"/>
              </a:rPr>
              <a:t>{</a:t>
            </a:r>
          </a:p>
          <a:p>
            <a:r>
              <a:rPr lang="en-IN" sz="2100" dirty="0" smtClean="0">
                <a:solidFill>
                  <a:srgbClr val="C586C0"/>
                </a:solidFill>
                <a:latin typeface="Consolas" panose="020B0609020204030204" pitchFamily="49" charset="0"/>
              </a:rPr>
              <a:t>        return</a:t>
            </a:r>
            <a:r>
              <a:rPr lang="en-IN" sz="2100" dirty="0" smtClean="0">
                <a:solidFill>
                  <a:srgbClr val="D4D4D4"/>
                </a:solidFill>
                <a:latin typeface="Consolas" panose="020B0609020204030204" pitchFamily="49" charset="0"/>
              </a:rPr>
              <a:t> </a:t>
            </a:r>
            <a:r>
              <a:rPr lang="en-IN" sz="2100" dirty="0">
                <a:solidFill>
                  <a:srgbClr val="9CDCFE"/>
                </a:solidFill>
                <a:latin typeface="Consolas" panose="020B0609020204030204" pitchFamily="49" charset="0"/>
              </a:rPr>
              <a:t>x</a:t>
            </a:r>
            <a:r>
              <a:rPr lang="en-IN" sz="2100" dirty="0">
                <a:solidFill>
                  <a:srgbClr val="D4D4D4"/>
                </a:solidFill>
                <a:latin typeface="Consolas" panose="020B0609020204030204" pitchFamily="49" charset="0"/>
              </a:rPr>
              <a:t> + </a:t>
            </a:r>
            <a:r>
              <a:rPr lang="en-IN" sz="2100" dirty="0">
                <a:solidFill>
                  <a:srgbClr val="9CDCFE"/>
                </a:solidFill>
                <a:latin typeface="Consolas" panose="020B0609020204030204" pitchFamily="49" charset="0"/>
              </a:rPr>
              <a:t>y</a:t>
            </a:r>
            <a:r>
              <a:rPr lang="en-IN" sz="2100" dirty="0">
                <a:solidFill>
                  <a:srgbClr val="D4D4D4"/>
                </a:solidFill>
                <a:latin typeface="Consolas" panose="020B0609020204030204" pitchFamily="49" charset="0"/>
              </a:rPr>
              <a:t>;</a:t>
            </a:r>
          </a:p>
          <a:p>
            <a:r>
              <a:rPr lang="en-IN" sz="2100" dirty="0" smtClean="0">
                <a:solidFill>
                  <a:srgbClr val="D4D4D4"/>
                </a:solidFill>
                <a:latin typeface="Consolas" panose="020B0609020204030204" pitchFamily="49" charset="0"/>
              </a:rPr>
              <a:t>      };</a:t>
            </a:r>
          </a:p>
          <a:p>
            <a:endParaRPr lang="en-IN" sz="2100" dirty="0">
              <a:solidFill>
                <a:srgbClr val="D4D4D4"/>
              </a:solidFill>
              <a:latin typeface="Consolas" panose="020B0609020204030204" pitchFamily="49" charset="0"/>
            </a:endParaRPr>
          </a:p>
          <a:p>
            <a:r>
              <a:rPr lang="en-IN" sz="2100" dirty="0">
                <a:solidFill>
                  <a:srgbClr val="569CD6"/>
                </a:solidFill>
                <a:latin typeface="Consolas" panose="020B0609020204030204" pitchFamily="49" charset="0"/>
              </a:rPr>
              <a:t>const</a:t>
            </a:r>
            <a:r>
              <a:rPr lang="en-IN" sz="2100" dirty="0">
                <a:solidFill>
                  <a:srgbClr val="D4D4D4"/>
                </a:solidFill>
                <a:latin typeface="Consolas" panose="020B0609020204030204" pitchFamily="49" charset="0"/>
              </a:rPr>
              <a:t> </a:t>
            </a:r>
            <a:r>
              <a:rPr lang="en-IN" sz="2100" dirty="0" smtClean="0">
                <a:solidFill>
                  <a:srgbClr val="9CDCFE"/>
                </a:solidFill>
                <a:latin typeface="Consolas" panose="020B0609020204030204" pitchFamily="49" charset="0"/>
              </a:rPr>
              <a:t>func2</a:t>
            </a:r>
            <a:r>
              <a:rPr lang="en-IN" sz="2100" dirty="0" smtClean="0">
                <a:solidFill>
                  <a:srgbClr val="D4D4D4"/>
                </a:solidFill>
                <a:latin typeface="Consolas" panose="020B0609020204030204" pitchFamily="49" charset="0"/>
              </a:rPr>
              <a:t> </a:t>
            </a:r>
            <a:r>
              <a:rPr lang="en-IN" sz="2100" dirty="0">
                <a:solidFill>
                  <a:srgbClr val="D4D4D4"/>
                </a:solidFill>
                <a:latin typeface="Consolas" panose="020B0609020204030204" pitchFamily="49" charset="0"/>
              </a:rPr>
              <a:t>= (</a:t>
            </a:r>
            <a:r>
              <a:rPr lang="en-IN" sz="2100" dirty="0">
                <a:solidFill>
                  <a:srgbClr val="9CDCFE"/>
                </a:solidFill>
                <a:latin typeface="Consolas" panose="020B0609020204030204" pitchFamily="49" charset="0"/>
              </a:rPr>
              <a:t>x</a:t>
            </a:r>
            <a:r>
              <a:rPr lang="en-IN" sz="2100" dirty="0">
                <a:solidFill>
                  <a:srgbClr val="D4D4D4"/>
                </a:solidFill>
                <a:latin typeface="Consolas" panose="020B0609020204030204" pitchFamily="49" charset="0"/>
              </a:rPr>
              <a:t>, </a:t>
            </a:r>
            <a:r>
              <a:rPr lang="en-IN" sz="2100" dirty="0">
                <a:solidFill>
                  <a:srgbClr val="9CDCFE"/>
                </a:solidFill>
                <a:latin typeface="Consolas" panose="020B0609020204030204" pitchFamily="49" charset="0"/>
              </a:rPr>
              <a:t>y</a:t>
            </a:r>
            <a:r>
              <a:rPr lang="en-IN" sz="2100" dirty="0">
                <a:solidFill>
                  <a:srgbClr val="D4D4D4"/>
                </a:solidFill>
                <a:latin typeface="Consolas" panose="020B0609020204030204" pitchFamily="49" charset="0"/>
              </a:rPr>
              <a:t>) </a:t>
            </a:r>
            <a:r>
              <a:rPr lang="en-IN" sz="2100" dirty="0">
                <a:solidFill>
                  <a:srgbClr val="92D050"/>
                </a:solidFill>
                <a:latin typeface="Consolas" panose="020B0609020204030204" pitchFamily="49" charset="0"/>
              </a:rPr>
              <a:t>// SyntaxError</a:t>
            </a:r>
          </a:p>
          <a:p>
            <a:r>
              <a:rPr lang="en-IN" sz="2100" dirty="0">
                <a:solidFill>
                  <a:srgbClr val="569CD6"/>
                </a:solidFill>
                <a:latin typeface="Consolas" panose="020B0609020204030204" pitchFamily="49" charset="0"/>
              </a:rPr>
              <a:t>  =&gt;</a:t>
            </a:r>
            <a:r>
              <a:rPr lang="en-IN" sz="2100" dirty="0">
                <a:solidFill>
                  <a:srgbClr val="D4D4D4"/>
                </a:solidFill>
                <a:latin typeface="Consolas" panose="020B0609020204030204" pitchFamily="49" charset="0"/>
              </a:rPr>
              <a:t> </a:t>
            </a:r>
            <a:r>
              <a:rPr lang="en-IN" sz="2100" dirty="0">
                <a:solidFill>
                  <a:srgbClr val="9CDCFE"/>
                </a:solidFill>
                <a:latin typeface="Consolas" panose="020B0609020204030204" pitchFamily="49" charset="0"/>
              </a:rPr>
              <a:t>x</a:t>
            </a:r>
            <a:r>
              <a:rPr lang="en-IN" sz="2100" dirty="0">
                <a:solidFill>
                  <a:srgbClr val="D4D4D4"/>
                </a:solidFill>
                <a:latin typeface="Consolas" panose="020B0609020204030204" pitchFamily="49" charset="0"/>
              </a:rPr>
              <a:t> + </a:t>
            </a:r>
            <a:r>
              <a:rPr lang="en-IN" sz="2100" dirty="0">
                <a:solidFill>
                  <a:srgbClr val="9CDCFE"/>
                </a:solidFill>
                <a:latin typeface="Consolas" panose="020B0609020204030204" pitchFamily="49" charset="0"/>
              </a:rPr>
              <a:t>y</a:t>
            </a:r>
            <a:r>
              <a:rPr lang="en-IN" sz="2100" dirty="0">
                <a:solidFill>
                  <a:srgbClr val="D4D4D4"/>
                </a:solidFill>
                <a:latin typeface="Consolas" panose="020B0609020204030204" pitchFamily="49" charset="0"/>
              </a:rPr>
              <a:t>;</a:t>
            </a:r>
          </a:p>
          <a:p>
            <a:r>
              <a:rPr lang="en-IN" sz="2100" dirty="0">
                <a:solidFill>
                  <a:srgbClr val="569CD6"/>
                </a:solidFill>
                <a:latin typeface="Consolas" panose="020B0609020204030204" pitchFamily="49" charset="0"/>
              </a:rPr>
              <a:t>  const</a:t>
            </a:r>
            <a:r>
              <a:rPr lang="en-IN" sz="2100" dirty="0">
                <a:solidFill>
                  <a:srgbClr val="D4D4D4"/>
                </a:solidFill>
                <a:latin typeface="Consolas" panose="020B0609020204030204" pitchFamily="49" charset="0"/>
              </a:rPr>
              <a:t> </a:t>
            </a:r>
            <a:r>
              <a:rPr lang="en-IN" sz="2100" dirty="0">
                <a:solidFill>
                  <a:srgbClr val="9CDCFE"/>
                </a:solidFill>
                <a:latin typeface="Consolas" panose="020B0609020204030204" pitchFamily="49" charset="0"/>
              </a:rPr>
              <a:t>func5</a:t>
            </a:r>
            <a:r>
              <a:rPr lang="en-IN" sz="2100" dirty="0">
                <a:solidFill>
                  <a:srgbClr val="D4D4D4"/>
                </a:solidFill>
                <a:latin typeface="Consolas" panose="020B0609020204030204" pitchFamily="49" charset="0"/>
              </a:rPr>
              <a:t> = (</a:t>
            </a:r>
            <a:r>
              <a:rPr lang="en-IN" sz="2100" dirty="0">
                <a:solidFill>
                  <a:srgbClr val="9CDCFE"/>
                </a:solidFill>
                <a:latin typeface="Consolas" panose="020B0609020204030204" pitchFamily="49" charset="0"/>
              </a:rPr>
              <a:t>x</a:t>
            </a:r>
            <a:r>
              <a:rPr lang="en-IN" sz="2100" dirty="0">
                <a:solidFill>
                  <a:srgbClr val="D4D4D4"/>
                </a:solidFill>
                <a:latin typeface="Consolas" panose="020B0609020204030204" pitchFamily="49" charset="0"/>
              </a:rPr>
              <a:t>, </a:t>
            </a:r>
            <a:r>
              <a:rPr lang="en-IN" sz="2100" dirty="0">
                <a:solidFill>
                  <a:srgbClr val="9CDCFE"/>
                </a:solidFill>
                <a:latin typeface="Consolas" panose="020B0609020204030204" pitchFamily="49" charset="0"/>
              </a:rPr>
              <a:t>y</a:t>
            </a:r>
            <a:r>
              <a:rPr lang="en-IN" sz="2100" dirty="0">
                <a:solidFill>
                  <a:srgbClr val="D4D4D4"/>
                </a:solidFill>
                <a:latin typeface="Consolas" panose="020B0609020204030204" pitchFamily="49" charset="0"/>
              </a:rPr>
              <a:t>) </a:t>
            </a:r>
            <a:r>
              <a:rPr lang="en-IN" sz="2100" dirty="0">
                <a:solidFill>
                  <a:srgbClr val="569CD6"/>
                </a:solidFill>
                <a:latin typeface="Consolas" panose="020B0609020204030204" pitchFamily="49" charset="0"/>
              </a:rPr>
              <a:t>=&gt;</a:t>
            </a:r>
            <a:r>
              <a:rPr lang="en-IN" sz="2100" dirty="0">
                <a:solidFill>
                  <a:srgbClr val="D4D4D4"/>
                </a:solidFill>
                <a:latin typeface="Consolas" panose="020B0609020204030204" pitchFamily="49" charset="0"/>
              </a:rPr>
              <a:t> </a:t>
            </a:r>
            <a:r>
              <a:rPr lang="en-IN" sz="2100" dirty="0">
                <a:solidFill>
                  <a:srgbClr val="92D050"/>
                </a:solidFill>
                <a:latin typeface="Consolas" panose="020B0609020204030204" pitchFamily="49" charset="0"/>
              </a:rPr>
              <a:t>// OK</a:t>
            </a:r>
          </a:p>
          <a:p>
            <a:r>
              <a:rPr lang="en-IN" sz="2100" dirty="0">
                <a:solidFill>
                  <a:srgbClr val="9CDCFE"/>
                </a:solidFill>
                <a:latin typeface="Consolas" panose="020B0609020204030204" pitchFamily="49" charset="0"/>
              </a:rPr>
              <a:t>  x</a:t>
            </a:r>
            <a:r>
              <a:rPr lang="en-IN" sz="2100" dirty="0">
                <a:solidFill>
                  <a:srgbClr val="D4D4D4"/>
                </a:solidFill>
                <a:latin typeface="Consolas" panose="020B0609020204030204" pitchFamily="49" charset="0"/>
              </a:rPr>
              <a:t> + </a:t>
            </a:r>
            <a:r>
              <a:rPr lang="en-IN" sz="2100" dirty="0">
                <a:solidFill>
                  <a:srgbClr val="9CDCFE"/>
                </a:solidFill>
                <a:latin typeface="Consolas" panose="020B0609020204030204" pitchFamily="49" charset="0"/>
              </a:rPr>
              <a:t>y</a:t>
            </a:r>
            <a:r>
              <a:rPr lang="en-IN" sz="2100" dirty="0" smtClean="0">
                <a:solidFill>
                  <a:srgbClr val="D4D4D4"/>
                </a:solidFill>
                <a:latin typeface="Consolas" panose="020B0609020204030204" pitchFamily="49" charset="0"/>
              </a:rPr>
              <a:t>;</a:t>
            </a:r>
          </a:p>
          <a:p>
            <a:endParaRPr lang="en-IN" sz="2100" dirty="0" smtClean="0">
              <a:solidFill>
                <a:srgbClr val="569CD6"/>
              </a:solidFill>
              <a:latin typeface="Consolas" panose="020B0609020204030204" pitchFamily="49" charset="0"/>
            </a:endParaRPr>
          </a:p>
          <a:p>
            <a:r>
              <a:rPr lang="en-IN" sz="2100" dirty="0" smtClean="0">
                <a:solidFill>
                  <a:srgbClr val="569CD6"/>
                </a:solidFill>
                <a:latin typeface="Consolas" panose="020B0609020204030204" pitchFamily="49" charset="0"/>
              </a:rPr>
              <a:t>const</a:t>
            </a:r>
            <a:r>
              <a:rPr lang="en-IN" sz="2100" dirty="0" smtClean="0">
                <a:solidFill>
                  <a:srgbClr val="D4D4D4"/>
                </a:solidFill>
                <a:latin typeface="Consolas" panose="020B0609020204030204" pitchFamily="49" charset="0"/>
              </a:rPr>
              <a:t> </a:t>
            </a:r>
            <a:r>
              <a:rPr lang="en-IN" sz="2100" dirty="0" smtClean="0">
                <a:solidFill>
                  <a:srgbClr val="9CDCFE"/>
                </a:solidFill>
                <a:latin typeface="Consolas" panose="020B0609020204030204" pitchFamily="49" charset="0"/>
              </a:rPr>
              <a:t>func3</a:t>
            </a:r>
            <a:r>
              <a:rPr lang="en-IN" sz="2100" dirty="0" smtClean="0">
                <a:solidFill>
                  <a:srgbClr val="D4D4D4"/>
                </a:solidFill>
                <a:latin typeface="Consolas" panose="020B0609020204030204" pitchFamily="49" charset="0"/>
              </a:rPr>
              <a:t> </a:t>
            </a:r>
            <a:r>
              <a:rPr lang="en-IN" sz="2100" dirty="0">
                <a:solidFill>
                  <a:srgbClr val="D4D4D4"/>
                </a:solidFill>
                <a:latin typeface="Consolas" panose="020B0609020204030204" pitchFamily="49" charset="0"/>
              </a:rPr>
              <a:t>= (</a:t>
            </a:r>
            <a:r>
              <a:rPr lang="en-IN" sz="2100" dirty="0">
                <a:solidFill>
                  <a:srgbClr val="9CDCFE"/>
                </a:solidFill>
                <a:latin typeface="Consolas" panose="020B0609020204030204" pitchFamily="49" charset="0"/>
              </a:rPr>
              <a:t>x</a:t>
            </a:r>
            <a:r>
              <a:rPr lang="en-IN" sz="2100" dirty="0">
                <a:solidFill>
                  <a:srgbClr val="D4D4D4"/>
                </a:solidFill>
                <a:latin typeface="Consolas" panose="020B0609020204030204" pitchFamily="49" charset="0"/>
              </a:rPr>
              <a:t>, </a:t>
            </a:r>
            <a:r>
              <a:rPr lang="en-IN" sz="2100" dirty="0">
                <a:solidFill>
                  <a:srgbClr val="9CDCFE"/>
                </a:solidFill>
                <a:latin typeface="Consolas" panose="020B0609020204030204" pitchFamily="49" charset="0"/>
              </a:rPr>
              <a:t>y</a:t>
            </a:r>
            <a:r>
              <a:rPr lang="en-IN" sz="2100" dirty="0">
                <a:solidFill>
                  <a:srgbClr val="D4D4D4"/>
                </a:solidFill>
                <a:latin typeface="Consolas" panose="020B0609020204030204" pitchFamily="49" charset="0"/>
              </a:rPr>
              <a:t>) </a:t>
            </a:r>
            <a:r>
              <a:rPr lang="en-IN" sz="2100" dirty="0">
                <a:solidFill>
                  <a:srgbClr val="569CD6"/>
                </a:solidFill>
                <a:latin typeface="Consolas" panose="020B0609020204030204" pitchFamily="49" charset="0"/>
              </a:rPr>
              <a:t>=&gt;</a:t>
            </a:r>
            <a:r>
              <a:rPr lang="en-IN" sz="2100" dirty="0">
                <a:solidFill>
                  <a:srgbClr val="D4D4D4"/>
                </a:solidFill>
                <a:latin typeface="Consolas" panose="020B0609020204030204" pitchFamily="49" charset="0"/>
              </a:rPr>
              <a:t> </a:t>
            </a:r>
            <a:r>
              <a:rPr lang="en-IN" sz="2100" dirty="0" smtClean="0">
                <a:solidFill>
                  <a:srgbClr val="D4D4D4"/>
                </a:solidFill>
                <a:latin typeface="Consolas" panose="020B0609020204030204" pitchFamily="49" charset="0"/>
              </a:rPr>
              <a:t>  </a:t>
            </a:r>
            <a:r>
              <a:rPr lang="en-IN" sz="2100" dirty="0" smtClean="0">
                <a:solidFill>
                  <a:srgbClr val="92D050"/>
                </a:solidFill>
                <a:latin typeface="Consolas" panose="020B0609020204030204" pitchFamily="49" charset="0"/>
              </a:rPr>
              <a:t>// </a:t>
            </a:r>
            <a:r>
              <a:rPr lang="en-IN" sz="2100" dirty="0">
                <a:solidFill>
                  <a:srgbClr val="92D050"/>
                </a:solidFill>
                <a:latin typeface="Consolas" panose="020B0609020204030204" pitchFamily="49" charset="0"/>
              </a:rPr>
              <a:t>OK</a:t>
            </a:r>
          </a:p>
          <a:p>
            <a:r>
              <a:rPr lang="en-IN" sz="2100" dirty="0" smtClean="0">
                <a:solidFill>
                  <a:srgbClr val="D4D4D4"/>
                </a:solidFill>
                <a:latin typeface="Consolas" panose="020B0609020204030204" pitchFamily="49" charset="0"/>
              </a:rPr>
              <a:t>{</a:t>
            </a:r>
            <a:endParaRPr lang="en-IN" sz="2100" dirty="0">
              <a:solidFill>
                <a:srgbClr val="D4D4D4"/>
              </a:solidFill>
              <a:latin typeface="Consolas" panose="020B0609020204030204" pitchFamily="49" charset="0"/>
            </a:endParaRPr>
          </a:p>
          <a:p>
            <a:r>
              <a:rPr lang="en-IN" sz="2100" dirty="0" smtClean="0">
                <a:solidFill>
                  <a:srgbClr val="C586C0"/>
                </a:solidFill>
                <a:latin typeface="Consolas" panose="020B0609020204030204" pitchFamily="49" charset="0"/>
              </a:rPr>
              <a:t>  return</a:t>
            </a:r>
            <a:r>
              <a:rPr lang="en-IN" sz="2100" dirty="0" smtClean="0">
                <a:solidFill>
                  <a:srgbClr val="D4D4D4"/>
                </a:solidFill>
                <a:latin typeface="Consolas" panose="020B0609020204030204" pitchFamily="49" charset="0"/>
              </a:rPr>
              <a:t> </a:t>
            </a:r>
            <a:r>
              <a:rPr lang="en-IN" sz="2100" dirty="0">
                <a:solidFill>
                  <a:srgbClr val="9CDCFE"/>
                </a:solidFill>
                <a:latin typeface="Consolas" panose="020B0609020204030204" pitchFamily="49" charset="0"/>
              </a:rPr>
              <a:t>x</a:t>
            </a:r>
            <a:r>
              <a:rPr lang="en-IN" sz="2100" dirty="0">
                <a:solidFill>
                  <a:srgbClr val="D4D4D4"/>
                </a:solidFill>
                <a:latin typeface="Consolas" panose="020B0609020204030204" pitchFamily="49" charset="0"/>
              </a:rPr>
              <a:t> + </a:t>
            </a:r>
            <a:r>
              <a:rPr lang="en-IN" sz="2100" dirty="0">
                <a:solidFill>
                  <a:srgbClr val="9CDCFE"/>
                </a:solidFill>
                <a:latin typeface="Consolas" panose="020B0609020204030204" pitchFamily="49" charset="0"/>
              </a:rPr>
              <a:t>y</a:t>
            </a:r>
            <a:r>
              <a:rPr lang="en-IN" sz="2100" dirty="0">
                <a:solidFill>
                  <a:srgbClr val="D4D4D4"/>
                </a:solidFill>
                <a:latin typeface="Consolas" panose="020B0609020204030204" pitchFamily="49" charset="0"/>
              </a:rPr>
              <a:t>;</a:t>
            </a:r>
          </a:p>
          <a:p>
            <a:r>
              <a:rPr lang="en-IN" sz="2100" dirty="0" smtClean="0">
                <a:solidFill>
                  <a:srgbClr val="D4D4D4"/>
                </a:solidFill>
                <a:latin typeface="Consolas" panose="020B0609020204030204" pitchFamily="49" charset="0"/>
              </a:rPr>
              <a:t>};</a:t>
            </a:r>
          </a:p>
          <a:p>
            <a:endParaRPr lang="en-IN" sz="2100" dirty="0">
              <a:solidFill>
                <a:srgbClr val="D4D4D4"/>
              </a:solidFill>
              <a:latin typeface="Consolas" panose="020B0609020204030204" pitchFamily="49" charset="0"/>
            </a:endParaRPr>
          </a:p>
          <a:p>
            <a:r>
              <a:rPr lang="en-IN" sz="2100" dirty="0">
                <a:solidFill>
                  <a:srgbClr val="569CD6"/>
                </a:solidFill>
                <a:latin typeface="Consolas" panose="020B0609020204030204" pitchFamily="49" charset="0"/>
              </a:rPr>
              <a:t>const</a:t>
            </a:r>
            <a:r>
              <a:rPr lang="en-IN" sz="2100" dirty="0">
                <a:solidFill>
                  <a:srgbClr val="D4D4D4"/>
                </a:solidFill>
                <a:latin typeface="Consolas" panose="020B0609020204030204" pitchFamily="49" charset="0"/>
              </a:rPr>
              <a:t> </a:t>
            </a:r>
            <a:r>
              <a:rPr lang="en-IN" sz="2100" dirty="0" smtClean="0">
                <a:solidFill>
                  <a:srgbClr val="9CDCFE"/>
                </a:solidFill>
                <a:latin typeface="Consolas" panose="020B0609020204030204" pitchFamily="49" charset="0"/>
              </a:rPr>
              <a:t>func4</a:t>
            </a:r>
            <a:r>
              <a:rPr lang="en-IN" sz="2100" dirty="0" smtClean="0">
                <a:solidFill>
                  <a:srgbClr val="D4D4D4"/>
                </a:solidFill>
                <a:latin typeface="Consolas" panose="020B0609020204030204" pitchFamily="49" charset="0"/>
              </a:rPr>
              <a:t> </a:t>
            </a:r>
            <a:r>
              <a:rPr lang="en-IN" sz="2100" dirty="0">
                <a:solidFill>
                  <a:srgbClr val="D4D4D4"/>
                </a:solidFill>
                <a:latin typeface="Consolas" panose="020B0609020204030204" pitchFamily="49" charset="0"/>
              </a:rPr>
              <a:t>= (</a:t>
            </a:r>
            <a:r>
              <a:rPr lang="en-IN" sz="2100" dirty="0">
                <a:solidFill>
                  <a:srgbClr val="9CDCFE"/>
                </a:solidFill>
                <a:latin typeface="Consolas" panose="020B0609020204030204" pitchFamily="49" charset="0"/>
              </a:rPr>
              <a:t>x</a:t>
            </a:r>
            <a:r>
              <a:rPr lang="en-IN" sz="2100" dirty="0">
                <a:solidFill>
                  <a:srgbClr val="D4D4D4"/>
                </a:solidFill>
                <a:latin typeface="Consolas" panose="020B0609020204030204" pitchFamily="49" charset="0"/>
              </a:rPr>
              <a:t>, </a:t>
            </a:r>
            <a:r>
              <a:rPr lang="en-IN" sz="2100" dirty="0">
                <a:solidFill>
                  <a:srgbClr val="9CDCFE"/>
                </a:solidFill>
                <a:latin typeface="Consolas" panose="020B0609020204030204" pitchFamily="49" charset="0"/>
              </a:rPr>
              <a:t>y</a:t>
            </a:r>
            <a:r>
              <a:rPr lang="en-IN" sz="2100" dirty="0">
                <a:solidFill>
                  <a:srgbClr val="D4D4D4"/>
                </a:solidFill>
                <a:latin typeface="Consolas" panose="020B0609020204030204" pitchFamily="49" charset="0"/>
              </a:rPr>
              <a:t>) </a:t>
            </a:r>
            <a:r>
              <a:rPr lang="en-IN" sz="2100" dirty="0">
                <a:solidFill>
                  <a:srgbClr val="569CD6"/>
                </a:solidFill>
                <a:latin typeface="Consolas" panose="020B0609020204030204" pitchFamily="49" charset="0"/>
              </a:rPr>
              <a:t>=&gt;</a:t>
            </a:r>
            <a:r>
              <a:rPr lang="en-IN" sz="2100" dirty="0">
                <a:solidFill>
                  <a:srgbClr val="D4D4D4"/>
                </a:solidFill>
                <a:latin typeface="Consolas" panose="020B0609020204030204" pitchFamily="49" charset="0"/>
              </a:rPr>
              <a:t> { </a:t>
            </a:r>
            <a:r>
              <a:rPr lang="en-IN" sz="2100" dirty="0">
                <a:solidFill>
                  <a:srgbClr val="92D050"/>
                </a:solidFill>
                <a:latin typeface="Consolas" panose="020B0609020204030204" pitchFamily="49" charset="0"/>
              </a:rPr>
              <a:t>// OK</a:t>
            </a:r>
          </a:p>
          <a:p>
            <a:r>
              <a:rPr lang="en-IN" sz="2100" dirty="0" smtClean="0">
                <a:solidFill>
                  <a:srgbClr val="C586C0"/>
                </a:solidFill>
                <a:latin typeface="Consolas" panose="020B0609020204030204" pitchFamily="49" charset="0"/>
              </a:rPr>
              <a:t>  return</a:t>
            </a:r>
            <a:r>
              <a:rPr lang="en-IN" sz="2100" dirty="0" smtClean="0">
                <a:solidFill>
                  <a:srgbClr val="D4D4D4"/>
                </a:solidFill>
                <a:latin typeface="Consolas" panose="020B0609020204030204" pitchFamily="49" charset="0"/>
              </a:rPr>
              <a:t> </a:t>
            </a:r>
            <a:r>
              <a:rPr lang="en-IN" sz="2100" dirty="0">
                <a:solidFill>
                  <a:srgbClr val="9CDCFE"/>
                </a:solidFill>
                <a:latin typeface="Consolas" panose="020B0609020204030204" pitchFamily="49" charset="0"/>
              </a:rPr>
              <a:t>x</a:t>
            </a:r>
            <a:r>
              <a:rPr lang="en-IN" sz="2100" dirty="0">
                <a:solidFill>
                  <a:srgbClr val="D4D4D4"/>
                </a:solidFill>
                <a:latin typeface="Consolas" panose="020B0609020204030204" pitchFamily="49" charset="0"/>
              </a:rPr>
              <a:t> + </a:t>
            </a:r>
            <a:r>
              <a:rPr lang="en-IN" sz="2100" dirty="0">
                <a:solidFill>
                  <a:srgbClr val="9CDCFE"/>
                </a:solidFill>
                <a:latin typeface="Consolas" panose="020B0609020204030204" pitchFamily="49" charset="0"/>
              </a:rPr>
              <a:t>y</a:t>
            </a:r>
            <a:r>
              <a:rPr lang="en-IN" sz="2100" dirty="0">
                <a:solidFill>
                  <a:srgbClr val="D4D4D4"/>
                </a:solidFill>
                <a:latin typeface="Consolas" panose="020B0609020204030204" pitchFamily="49" charset="0"/>
              </a:rPr>
              <a:t>;</a:t>
            </a:r>
          </a:p>
          <a:p>
            <a:r>
              <a:rPr lang="en-IN" sz="2100" dirty="0" smtClean="0">
                <a:solidFill>
                  <a:srgbClr val="D4D4D4"/>
                </a:solidFill>
                <a:latin typeface="Consolas" panose="020B0609020204030204" pitchFamily="49" charset="0"/>
              </a:rPr>
              <a:t>};</a:t>
            </a:r>
            <a:endParaRPr lang="en-IN" sz="2100" b="0" dirty="0">
              <a:solidFill>
                <a:srgbClr val="D4D4D4"/>
              </a:solidFill>
              <a:effectLst/>
              <a:latin typeface="Consolas" panose="020B0609020204030204" pitchFamily="49" charset="0"/>
            </a:endParaRPr>
          </a:p>
        </p:txBody>
      </p:sp>
      <p:sp>
        <p:nvSpPr>
          <p:cNvPr id="6" name="Rectangle 5"/>
          <p:cNvSpPr/>
          <p:nvPr/>
        </p:nvSpPr>
        <p:spPr>
          <a:xfrm>
            <a:off x="152400" y="126195"/>
            <a:ext cx="8088086" cy="707886"/>
          </a:xfrm>
          <a:prstGeom prst="rect">
            <a:avLst/>
          </a:prstGeom>
        </p:spPr>
        <p:txBody>
          <a:bodyPr wrap="square">
            <a:spAutoFit/>
          </a:bodyPr>
          <a:lstStyle/>
          <a:p>
            <a:r>
              <a:rPr lang="en-IN" sz="2000" dirty="0">
                <a:solidFill>
                  <a:srgbClr val="00FF87"/>
                </a:solidFill>
                <a:latin typeface="Arial" panose="020B0604020202020204" pitchFamily="34" charset="0"/>
                <a:cs typeface="Arial" panose="020B0604020202020204" pitchFamily="34" charset="0"/>
              </a:rPr>
              <a:t>line break between the parameter definitions and the arrow of an arrow function is not allowed:</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18442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8600" y="228600"/>
            <a:ext cx="86868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extLst>
      <p:ext uri="{BB962C8B-B14F-4D97-AF65-F5344CB8AC3E}">
        <p14:creationId xmlns:p14="http://schemas.microsoft.com/office/powerpoint/2010/main" val="15335303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dirty="0">
                <a:solidFill>
                  <a:srgbClr val="13D9E3"/>
                </a:solidFill>
                <a:latin typeface="Arial" panose="020B0604020202020204" pitchFamily="34" charset="0"/>
                <a:cs typeface="Arial" panose="020B0604020202020204" pitchFamily="34" charset="0"/>
              </a:rPr>
              <a:t>console.table</a:t>
            </a: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536174"/>
            <a:ext cx="8686800" cy="923330"/>
          </a:xfrm>
          <a:prstGeom prst="rect">
            <a:avLst/>
          </a:prstGeom>
        </p:spPr>
        <p:txBody>
          <a:bodyPr wrap="square">
            <a:spAutoFit/>
          </a:bodyPr>
          <a:lstStyle/>
          <a:p>
            <a:r>
              <a:rPr lang="en-IN" sz="1800" dirty="0">
                <a:solidFill>
                  <a:srgbClr val="333333"/>
                </a:solidFill>
                <a:latin typeface="Arial" panose="020B0604020202020204" pitchFamily="34" charset="0"/>
                <a:cs typeface="Arial" panose="020B0604020202020204" pitchFamily="34" charset="0"/>
              </a:rPr>
              <a:t>Displays tabular data as a table. This function takes one mandatory argument data, which must be an array or an object, and one additional optional parameter columns.</a:t>
            </a:r>
            <a:endParaRPr lang="en-IN" sz="1800" dirty="0">
              <a:latin typeface="Arial" panose="020B0604020202020204" pitchFamily="34" charset="0"/>
              <a:cs typeface="Arial" panose="020B0604020202020204" pitchFamily="34" charset="0"/>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419100" y="2800290"/>
            <a:ext cx="8458200" cy="400110"/>
          </a:xfrm>
          <a:prstGeom prst="rect">
            <a:avLst/>
          </a:prstGeom>
          <a:noFill/>
        </p:spPr>
        <p:txBody>
          <a:bodyPr wrap="square">
            <a:spAutoFit/>
          </a:bodyPr>
          <a:lstStyle/>
          <a:p>
            <a:r>
              <a:rPr lang="nn-NO" sz="2000" dirty="0">
                <a:solidFill>
                  <a:srgbClr val="FF7F27"/>
                </a:solidFill>
                <a:latin typeface="Consolas" panose="020B0609020204030204" pitchFamily="49" charset="0"/>
              </a:rPr>
              <a:t>console</a:t>
            </a:r>
            <a:r>
              <a:rPr lang="nn-NO" sz="2000" dirty="0" smtClean="0">
                <a:solidFill>
                  <a:srgbClr val="0077AA"/>
                </a:solidFill>
                <a:latin typeface="Consolas" panose="020B0609020204030204" pitchFamily="49" charset="0"/>
              </a:rPr>
              <a:t>.</a:t>
            </a:r>
            <a:r>
              <a:rPr lang="nn-NO" sz="2000" dirty="0" smtClean="0">
                <a:solidFill>
                  <a:srgbClr val="FFC90E"/>
                </a:solidFill>
                <a:latin typeface="Consolas" panose="020B0609020204030204" pitchFamily="49" charset="0"/>
              </a:rPr>
              <a:t>tab</a:t>
            </a:r>
            <a:r>
              <a:rPr lang="nn-NO" sz="2000" dirty="0">
                <a:solidFill>
                  <a:srgbClr val="FFC90E"/>
                </a:solidFill>
                <a:latin typeface="Consolas" panose="020B0609020204030204" pitchFamily="49" charset="0"/>
              </a:rPr>
              <a:t>le</a:t>
            </a:r>
            <a:r>
              <a:rPr lang="nn-NO" sz="2000" dirty="0" smtClean="0">
                <a:solidFill>
                  <a:schemeClr val="bg1">
                    <a:lumMod val="85000"/>
                  </a:schemeClr>
                </a:solidFill>
                <a:latin typeface="Consolas" panose="020B0609020204030204" pitchFamily="49" charset="0"/>
              </a:rPr>
              <a:t>(</a:t>
            </a:r>
            <a:r>
              <a:rPr lang="nn-NO" sz="2000" dirty="0" smtClean="0">
                <a:solidFill>
                  <a:srgbClr val="333333"/>
                </a:solidFill>
                <a:latin typeface="Consolas" panose="020B0609020204030204" pitchFamily="49" charset="0"/>
              </a:rPr>
              <a:t>data </a:t>
            </a:r>
            <a:r>
              <a:rPr lang="nn-NO" sz="2000" dirty="0">
                <a:solidFill>
                  <a:schemeClr val="bg1">
                    <a:lumMod val="85000"/>
                  </a:schemeClr>
                </a:solidFill>
                <a:latin typeface="Consolas" panose="020B0609020204030204" pitchFamily="49" charset="0"/>
              </a:rPr>
              <a:t>[</a:t>
            </a:r>
            <a:r>
              <a:rPr lang="nn-NO" sz="2000" dirty="0">
                <a:solidFill>
                  <a:srgbClr val="333333"/>
                </a:solidFill>
                <a:latin typeface="Consolas" panose="020B0609020204030204" pitchFamily="49" charset="0"/>
              </a:rPr>
              <a:t>, columns</a:t>
            </a:r>
            <a:r>
              <a:rPr lang="nn-NO" sz="2000" dirty="0" smtClean="0">
                <a:solidFill>
                  <a:schemeClr val="bg1">
                    <a:lumMod val="85000"/>
                  </a:schemeClr>
                </a:solidFill>
                <a:latin typeface="Consolas" panose="020B0609020204030204" pitchFamily="49" charset="0"/>
              </a:rPr>
              <a:t>])</a:t>
            </a:r>
            <a:r>
              <a:rPr lang="nn-NO" sz="2000" dirty="0" smtClean="0">
                <a:solidFill>
                  <a:srgbClr val="333333"/>
                </a:solidFill>
                <a:latin typeface="Consolas" panose="020B0609020204030204" pitchFamily="49" charset="0"/>
              </a:rPr>
              <a:t>;</a:t>
            </a:r>
            <a:endParaRPr lang="nn-NO" sz="2000" dirty="0">
              <a:solidFill>
                <a:srgbClr val="333333"/>
              </a:solidFill>
              <a:latin typeface="Consolas" panose="020B0609020204030204" pitchFamily="49" charset="0"/>
            </a:endParaRPr>
          </a:p>
        </p:txBody>
      </p:sp>
      <p:sp>
        <p:nvSpPr>
          <p:cNvPr id="10" name="Rectangle 9"/>
          <p:cNvSpPr/>
          <p:nvPr/>
        </p:nvSpPr>
        <p:spPr>
          <a:xfrm>
            <a:off x="152400" y="245559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3"/>
          <p:cNvSpPr/>
          <p:nvPr/>
        </p:nvSpPr>
        <p:spPr>
          <a:xfrm>
            <a:off x="419100" y="4397514"/>
            <a:ext cx="8267700" cy="646331"/>
          </a:xfrm>
          <a:prstGeom prst="rect">
            <a:avLst/>
          </a:prstGeom>
        </p:spPr>
        <p:txBody>
          <a:bodyPr wrap="square">
            <a:spAutoFit/>
          </a:bodyPr>
          <a:lstStyle/>
          <a:p>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people</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"Red"</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"Blue"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"Green"</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"Yellow"</a:t>
            </a:r>
            <a:r>
              <a:rPr lang="en-IN" sz="1800" dirty="0">
                <a:solidFill>
                  <a:srgbClr val="D4D4D4"/>
                </a:solidFill>
                <a:latin typeface="Consolas" panose="020B0609020204030204" pitchFamily="49" charset="0"/>
              </a:rPr>
              <a:t>]];</a:t>
            </a:r>
          </a:p>
          <a:p>
            <a:r>
              <a:rPr lang="en-IN" sz="1800" dirty="0">
                <a:solidFill>
                  <a:srgbClr val="4EC9B0"/>
                </a:solidFill>
                <a:latin typeface="Consolas" panose="020B0609020204030204" pitchFamily="49" charset="0"/>
              </a:rPr>
              <a:t>console</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table</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people</a:t>
            </a:r>
            <a:r>
              <a:rPr lang="en-IN" sz="1800" dirty="0">
                <a:solidFill>
                  <a:srgbClr val="D4D4D4"/>
                </a:solidFill>
                <a:latin typeface="Consolas" panose="020B0609020204030204" pitchFamily="49" charset="0"/>
              </a:rPr>
              <a:t>); </a:t>
            </a:r>
            <a:endParaRPr lang="en-IN" sz="1800" b="0" dirty="0">
              <a:solidFill>
                <a:srgbClr val="D4D4D4"/>
              </a:solidFill>
              <a:effectLst/>
              <a:latin typeface="Consolas" panose="020B0609020204030204" pitchFamily="49" charset="0"/>
            </a:endParaRPr>
          </a:p>
        </p:txBody>
      </p:sp>
      <p:sp>
        <p:nvSpPr>
          <p:cNvPr id="11" name="Rectangle 10"/>
          <p:cNvSpPr/>
          <p:nvPr/>
        </p:nvSpPr>
        <p:spPr>
          <a:xfrm>
            <a:off x="419100" y="3657600"/>
            <a:ext cx="8267700" cy="369332"/>
          </a:xfrm>
          <a:prstGeom prst="rect">
            <a:avLst/>
          </a:prstGeom>
        </p:spPr>
        <p:txBody>
          <a:bodyPr wrap="square">
            <a:spAutoFit/>
          </a:bodyPr>
          <a:lstStyle/>
          <a:p>
            <a:r>
              <a:rPr lang="en-IN" sz="1800" dirty="0">
                <a:solidFill>
                  <a:srgbClr val="4EC9B0"/>
                </a:solidFill>
                <a:latin typeface="Consolas" panose="020B0609020204030204" pitchFamily="49" charset="0"/>
              </a:rPr>
              <a:t>console</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table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"Red"</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"Blue"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"Green"</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"Yellow"</a:t>
            </a:r>
            <a:r>
              <a:rPr lang="en-IN" sz="1800" dirty="0">
                <a:solidFill>
                  <a:srgbClr val="D4D4D4"/>
                </a:solidFill>
                <a:latin typeface="Consolas" panose="020B0609020204030204" pitchFamily="49" charset="0"/>
              </a:rPr>
              <a: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494950186"/>
      </p:ext>
    </p:extLst>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arrow function</a:t>
            </a:r>
            <a:endParaRPr lang="en-US" sz="3600" i="1" dirty="0">
              <a:solidFill>
                <a:srgbClr val="13D9E3"/>
              </a:solidFill>
              <a:latin typeface="Arial" panose="020B0604020202020204" pitchFamily="34" charset="0"/>
              <a:cs typeface="Arial" panose="020B0604020202020204" pitchFamily="34" charset="0"/>
            </a:endParaRP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52400" y="862037"/>
            <a:ext cx="8839200" cy="330669"/>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152400" y="1229648"/>
            <a:ext cx="8839200" cy="3647152"/>
          </a:xfrm>
          <a:prstGeom prst="rect">
            <a:avLst/>
          </a:prstGeom>
        </p:spPr>
        <p:txBody>
          <a:bodyPr wrap="square">
            <a:spAutoFit/>
          </a:bodyPr>
          <a:lstStyle/>
          <a:p>
            <a:r>
              <a:rPr lang="en-IN" sz="2100" dirty="0">
                <a:solidFill>
                  <a:schemeClr val="bg1">
                    <a:lumMod val="85000"/>
                  </a:schemeClr>
                </a:solidFill>
                <a:latin typeface="Consolas" panose="020B0609020204030204" pitchFamily="49" charset="0"/>
              </a:rPr>
              <a:t>(</a:t>
            </a:r>
            <a:r>
              <a:rPr lang="en-IN" sz="2100" dirty="0">
                <a:solidFill>
                  <a:srgbClr val="FF7F27"/>
                </a:solidFill>
                <a:latin typeface="Consolas" panose="020B0609020204030204" pitchFamily="49" charset="0"/>
                <a:cs typeface="Arial" panose="020B0604020202020204" pitchFamily="34" charset="0"/>
              </a:rPr>
              <a:t>param1</a:t>
            </a:r>
            <a:r>
              <a:rPr lang="en-IN" sz="2100" dirty="0">
                <a:latin typeface="Consolas" panose="020B0609020204030204" pitchFamily="49" charset="0"/>
              </a:rPr>
              <a:t>,</a:t>
            </a:r>
            <a:r>
              <a:rPr lang="en-IN" sz="2100" dirty="0">
                <a:solidFill>
                  <a:srgbClr val="FF7F27"/>
                </a:solidFill>
                <a:latin typeface="Consolas" panose="020B0609020204030204" pitchFamily="49" charset="0"/>
                <a:cs typeface="Arial" panose="020B0604020202020204" pitchFamily="34" charset="0"/>
              </a:rPr>
              <a:t> param2</a:t>
            </a:r>
            <a:r>
              <a:rPr lang="en-IN" sz="2100" dirty="0">
                <a:latin typeface="Consolas" panose="020B0609020204030204" pitchFamily="49" charset="0"/>
              </a:rPr>
              <a:t>,</a:t>
            </a:r>
            <a:r>
              <a:rPr lang="en-IN" sz="2100" dirty="0">
                <a:solidFill>
                  <a:srgbClr val="FF7F27"/>
                </a:solidFill>
                <a:latin typeface="Consolas" panose="020B0609020204030204" pitchFamily="49" charset="0"/>
                <a:cs typeface="Arial" panose="020B0604020202020204" pitchFamily="34" charset="0"/>
              </a:rPr>
              <a:t> …</a:t>
            </a:r>
            <a:r>
              <a:rPr lang="en-IN" sz="2100" dirty="0">
                <a:latin typeface="Consolas" panose="020B0609020204030204" pitchFamily="49" charset="0"/>
              </a:rPr>
              <a:t>,</a:t>
            </a:r>
            <a:r>
              <a:rPr lang="en-IN" sz="2100" dirty="0">
                <a:solidFill>
                  <a:srgbClr val="FF7F27"/>
                </a:solidFill>
                <a:latin typeface="Consolas" panose="020B0609020204030204" pitchFamily="49" charset="0"/>
                <a:cs typeface="Arial" panose="020B0604020202020204" pitchFamily="34" charset="0"/>
              </a:rPr>
              <a:t> paramN</a:t>
            </a:r>
            <a:r>
              <a:rPr lang="en-IN" sz="2100" dirty="0">
                <a:solidFill>
                  <a:schemeClr val="bg1">
                    <a:lumMod val="85000"/>
                  </a:schemeClr>
                </a:solidFill>
                <a:latin typeface="Consolas" panose="020B0609020204030204" pitchFamily="49" charset="0"/>
              </a:rPr>
              <a:t>)</a:t>
            </a:r>
            <a:r>
              <a:rPr lang="en-IN" sz="2100" dirty="0">
                <a:latin typeface="Consolas" panose="020B0609020204030204" pitchFamily="49" charset="0"/>
              </a:rPr>
              <a:t> </a:t>
            </a:r>
            <a:r>
              <a:rPr lang="en-IN" sz="2100" dirty="0">
                <a:solidFill>
                  <a:srgbClr val="98676A"/>
                </a:solidFill>
                <a:latin typeface="Consolas" panose="020B0609020204030204" pitchFamily="49" charset="0"/>
              </a:rPr>
              <a:t>=&gt;</a:t>
            </a:r>
            <a:r>
              <a:rPr lang="en-IN" sz="2100" dirty="0">
                <a:latin typeface="Consolas" panose="020B0609020204030204" pitchFamily="49" charset="0"/>
              </a:rPr>
              <a:t> </a:t>
            </a:r>
            <a:r>
              <a:rPr lang="en-IN" sz="2100" dirty="0" smtClean="0">
                <a:solidFill>
                  <a:schemeClr val="bg1">
                    <a:lumMod val="85000"/>
                  </a:schemeClr>
                </a:solidFill>
                <a:latin typeface="Consolas" panose="020B0609020204030204" pitchFamily="49" charset="0"/>
              </a:rPr>
              <a:t>{</a:t>
            </a:r>
            <a:r>
              <a:rPr lang="en-IN" sz="2100" dirty="0" smtClean="0">
                <a:solidFill>
                  <a:schemeClr val="bg1">
                    <a:lumMod val="75000"/>
                  </a:schemeClr>
                </a:solidFill>
                <a:latin typeface="Consolas" panose="020B0609020204030204" pitchFamily="49" charset="0"/>
              </a:rPr>
              <a:t>statements</a:t>
            </a:r>
            <a:r>
              <a:rPr lang="en-IN" sz="2100" dirty="0" smtClean="0">
                <a:solidFill>
                  <a:schemeClr val="bg1">
                    <a:lumMod val="85000"/>
                  </a:schemeClr>
                </a:solidFill>
                <a:latin typeface="Consolas" panose="020B0609020204030204" pitchFamily="49" charset="0"/>
              </a:rPr>
              <a:t>}</a:t>
            </a:r>
            <a:r>
              <a:rPr lang="en-IN" sz="2100" dirty="0" smtClean="0">
                <a:latin typeface="Consolas" panose="020B0609020204030204" pitchFamily="49" charset="0"/>
              </a:rPr>
              <a:t> </a:t>
            </a:r>
            <a:endParaRPr lang="en-IN" sz="2100" dirty="0">
              <a:latin typeface="Consolas" panose="020B0609020204030204" pitchFamily="49" charset="0"/>
            </a:endParaRPr>
          </a:p>
          <a:p>
            <a:r>
              <a:rPr lang="en-IN" sz="2100" dirty="0" smtClean="0">
                <a:solidFill>
                  <a:schemeClr val="bg1">
                    <a:lumMod val="85000"/>
                  </a:schemeClr>
                </a:solidFill>
                <a:latin typeface="Consolas" panose="020B0609020204030204" pitchFamily="49" charset="0"/>
              </a:rPr>
              <a:t>(</a:t>
            </a:r>
            <a:r>
              <a:rPr lang="en-IN" sz="2100" dirty="0">
                <a:solidFill>
                  <a:srgbClr val="FF7F27"/>
                </a:solidFill>
                <a:latin typeface="Consolas" panose="020B0609020204030204" pitchFamily="49" charset="0"/>
                <a:cs typeface="Arial" panose="020B0604020202020204" pitchFamily="34" charset="0"/>
              </a:rPr>
              <a:t>param1</a:t>
            </a:r>
            <a:r>
              <a:rPr lang="en-IN" sz="2100" dirty="0">
                <a:latin typeface="Consolas" panose="020B0609020204030204" pitchFamily="49" charset="0"/>
              </a:rPr>
              <a:t>,</a:t>
            </a:r>
            <a:r>
              <a:rPr lang="en-IN" sz="2100" dirty="0">
                <a:solidFill>
                  <a:srgbClr val="FF7F27"/>
                </a:solidFill>
                <a:latin typeface="Consolas" panose="020B0609020204030204" pitchFamily="49" charset="0"/>
                <a:cs typeface="Arial" panose="020B0604020202020204" pitchFamily="34" charset="0"/>
              </a:rPr>
              <a:t> param2</a:t>
            </a:r>
            <a:r>
              <a:rPr lang="en-IN" sz="2100" dirty="0">
                <a:latin typeface="Consolas" panose="020B0609020204030204" pitchFamily="49" charset="0"/>
              </a:rPr>
              <a:t>,</a:t>
            </a:r>
            <a:r>
              <a:rPr lang="en-IN" sz="2100" dirty="0">
                <a:solidFill>
                  <a:srgbClr val="FF7F27"/>
                </a:solidFill>
                <a:latin typeface="Consolas" panose="020B0609020204030204" pitchFamily="49" charset="0"/>
                <a:cs typeface="Arial" panose="020B0604020202020204" pitchFamily="34" charset="0"/>
              </a:rPr>
              <a:t> …</a:t>
            </a:r>
            <a:r>
              <a:rPr lang="en-IN" sz="2100" dirty="0">
                <a:latin typeface="Consolas" panose="020B0609020204030204" pitchFamily="49" charset="0"/>
              </a:rPr>
              <a:t>,</a:t>
            </a:r>
            <a:r>
              <a:rPr lang="en-IN" sz="2100" dirty="0">
                <a:solidFill>
                  <a:srgbClr val="FF7F27"/>
                </a:solidFill>
                <a:latin typeface="Consolas" panose="020B0609020204030204" pitchFamily="49" charset="0"/>
                <a:cs typeface="Arial" panose="020B0604020202020204" pitchFamily="34" charset="0"/>
              </a:rPr>
              <a:t> paramN</a:t>
            </a:r>
            <a:r>
              <a:rPr lang="en-IN" sz="2100" dirty="0" smtClean="0">
                <a:solidFill>
                  <a:schemeClr val="bg1">
                    <a:lumMod val="85000"/>
                  </a:schemeClr>
                </a:solidFill>
                <a:latin typeface="Consolas" panose="020B0609020204030204" pitchFamily="49" charset="0"/>
              </a:rPr>
              <a:t>)</a:t>
            </a:r>
            <a:r>
              <a:rPr lang="en-IN" sz="2100" dirty="0" smtClean="0">
                <a:latin typeface="Consolas" panose="020B0609020204030204" pitchFamily="49" charset="0"/>
              </a:rPr>
              <a:t> </a:t>
            </a:r>
            <a:r>
              <a:rPr lang="en-IN" sz="2100" dirty="0">
                <a:solidFill>
                  <a:srgbClr val="98676A"/>
                </a:solidFill>
                <a:latin typeface="Consolas" panose="020B0609020204030204" pitchFamily="49" charset="0"/>
              </a:rPr>
              <a:t>=&gt;</a:t>
            </a:r>
            <a:r>
              <a:rPr lang="en-IN" sz="2100" dirty="0">
                <a:latin typeface="Consolas" panose="020B0609020204030204" pitchFamily="49" charset="0"/>
              </a:rPr>
              <a:t> </a:t>
            </a:r>
            <a:r>
              <a:rPr lang="en-IN" sz="2100" dirty="0">
                <a:solidFill>
                  <a:schemeClr val="bg1">
                    <a:lumMod val="75000"/>
                  </a:schemeClr>
                </a:solidFill>
                <a:latin typeface="Consolas" panose="020B0609020204030204" pitchFamily="49" charset="0"/>
              </a:rPr>
              <a:t>return</a:t>
            </a:r>
            <a:r>
              <a:rPr lang="en-IN" sz="2100" dirty="0" smtClean="0">
                <a:latin typeface="Consolas" panose="020B0609020204030204" pitchFamily="49" charset="0"/>
              </a:rPr>
              <a:t> </a:t>
            </a:r>
            <a:r>
              <a:rPr lang="en-IN" sz="2100" dirty="0" smtClean="0">
                <a:solidFill>
                  <a:schemeClr val="bg1">
                    <a:lumMod val="75000"/>
                  </a:schemeClr>
                </a:solidFill>
                <a:latin typeface="Consolas" panose="020B0609020204030204" pitchFamily="49" charset="0"/>
              </a:rPr>
              <a:t>expression </a:t>
            </a:r>
            <a:r>
              <a:rPr lang="en-IN" sz="2100" dirty="0">
                <a:solidFill>
                  <a:srgbClr val="92D050"/>
                </a:solidFill>
                <a:latin typeface="Consolas" panose="020B0609020204030204" pitchFamily="49" charset="0"/>
              </a:rPr>
              <a:t>//equivalent to: =&gt; </a:t>
            </a:r>
            <a:r>
              <a:rPr lang="en-IN" sz="2100" dirty="0" smtClean="0">
                <a:solidFill>
                  <a:srgbClr val="92D050"/>
                </a:solidFill>
                <a:latin typeface="Consolas" panose="020B0609020204030204" pitchFamily="49" charset="0"/>
              </a:rPr>
              <a:t>{return </a:t>
            </a:r>
            <a:r>
              <a:rPr lang="en-IN" sz="2100" dirty="0">
                <a:solidFill>
                  <a:srgbClr val="92D050"/>
                </a:solidFill>
                <a:latin typeface="Consolas" panose="020B0609020204030204" pitchFamily="49" charset="0"/>
              </a:rPr>
              <a:t>expression</a:t>
            </a:r>
            <a:r>
              <a:rPr lang="en-IN" sz="2100" dirty="0" smtClean="0">
                <a:solidFill>
                  <a:srgbClr val="92D050"/>
                </a:solidFill>
                <a:latin typeface="Consolas" panose="020B0609020204030204" pitchFamily="49" charset="0"/>
              </a:rPr>
              <a:t>;} </a:t>
            </a:r>
            <a:endParaRPr lang="en-IN" sz="2100" dirty="0">
              <a:solidFill>
                <a:srgbClr val="92D050"/>
              </a:solidFill>
              <a:latin typeface="Consolas" panose="020B0609020204030204" pitchFamily="49" charset="0"/>
            </a:endParaRPr>
          </a:p>
          <a:p>
            <a:endParaRPr lang="en-IN" sz="2100" dirty="0">
              <a:solidFill>
                <a:srgbClr val="92D050"/>
              </a:solidFill>
              <a:latin typeface="Consolas" panose="020B0609020204030204" pitchFamily="49" charset="0"/>
            </a:endParaRPr>
          </a:p>
          <a:p>
            <a:r>
              <a:rPr lang="en-IN" sz="2100" dirty="0" smtClean="0">
                <a:solidFill>
                  <a:srgbClr val="92D050"/>
                </a:solidFill>
                <a:latin typeface="Consolas" panose="020B0609020204030204" pitchFamily="49" charset="0"/>
              </a:rPr>
              <a:t>//Parentheses </a:t>
            </a:r>
            <a:r>
              <a:rPr lang="en-IN" sz="2100" dirty="0">
                <a:solidFill>
                  <a:srgbClr val="92D050"/>
                </a:solidFill>
                <a:latin typeface="Consolas" panose="020B0609020204030204" pitchFamily="49" charset="0"/>
              </a:rPr>
              <a:t>are optional when there's only one </a:t>
            </a:r>
            <a:r>
              <a:rPr lang="en-IN" sz="2100" dirty="0" smtClean="0">
                <a:solidFill>
                  <a:srgbClr val="92D050"/>
                </a:solidFill>
                <a:latin typeface="Consolas" panose="020B0609020204030204" pitchFamily="49" charset="0"/>
              </a:rPr>
              <a:t>parameter:</a:t>
            </a:r>
          </a:p>
          <a:p>
            <a:r>
              <a:rPr lang="en-IN" sz="2100" dirty="0" smtClean="0">
                <a:solidFill>
                  <a:schemeClr val="bg1">
                    <a:lumMod val="85000"/>
                  </a:schemeClr>
                </a:solidFill>
                <a:latin typeface="Consolas" panose="020B0609020204030204" pitchFamily="49" charset="0"/>
              </a:rPr>
              <a:t>(</a:t>
            </a:r>
            <a:r>
              <a:rPr lang="en-IN" sz="2100" dirty="0">
                <a:solidFill>
                  <a:srgbClr val="FF7F27"/>
                </a:solidFill>
                <a:latin typeface="Consolas" panose="020B0609020204030204" pitchFamily="49" charset="0"/>
                <a:cs typeface="Arial" panose="020B0604020202020204" pitchFamily="34" charset="0"/>
              </a:rPr>
              <a:t>singleParam</a:t>
            </a:r>
            <a:r>
              <a:rPr lang="en-IN" sz="2100" dirty="0">
                <a:solidFill>
                  <a:schemeClr val="bg1">
                    <a:lumMod val="85000"/>
                  </a:schemeClr>
                </a:solidFill>
                <a:latin typeface="Consolas" panose="020B0609020204030204" pitchFamily="49" charset="0"/>
              </a:rPr>
              <a:t>)</a:t>
            </a:r>
            <a:r>
              <a:rPr lang="en-IN" sz="2100" dirty="0">
                <a:latin typeface="Consolas" panose="020B0609020204030204" pitchFamily="49" charset="0"/>
              </a:rPr>
              <a:t> </a:t>
            </a:r>
            <a:r>
              <a:rPr lang="en-IN" sz="2100" dirty="0">
                <a:solidFill>
                  <a:srgbClr val="98676A"/>
                </a:solidFill>
                <a:latin typeface="Consolas" panose="020B0609020204030204" pitchFamily="49" charset="0"/>
              </a:rPr>
              <a:t>=&gt;</a:t>
            </a:r>
            <a:r>
              <a:rPr lang="en-IN" sz="2100" dirty="0">
                <a:latin typeface="Consolas" panose="020B0609020204030204" pitchFamily="49" charset="0"/>
              </a:rPr>
              <a:t> </a:t>
            </a:r>
            <a:r>
              <a:rPr lang="en-IN" sz="2100" dirty="0" smtClean="0">
                <a:solidFill>
                  <a:schemeClr val="bg1">
                    <a:lumMod val="85000"/>
                  </a:schemeClr>
                </a:solidFill>
                <a:latin typeface="Consolas" panose="020B0609020204030204" pitchFamily="49" charset="0"/>
              </a:rPr>
              <a:t>{</a:t>
            </a:r>
            <a:r>
              <a:rPr lang="en-IN" sz="2100" dirty="0" smtClean="0">
                <a:solidFill>
                  <a:schemeClr val="bg1">
                    <a:lumMod val="75000"/>
                  </a:schemeClr>
                </a:solidFill>
                <a:latin typeface="Consolas" panose="020B0609020204030204" pitchFamily="49" charset="0"/>
              </a:rPr>
              <a:t>statements</a:t>
            </a:r>
            <a:r>
              <a:rPr lang="en-IN" sz="2100" dirty="0" smtClean="0">
                <a:solidFill>
                  <a:schemeClr val="bg1">
                    <a:lumMod val="85000"/>
                  </a:schemeClr>
                </a:solidFill>
                <a:latin typeface="Consolas" panose="020B0609020204030204" pitchFamily="49" charset="0"/>
              </a:rPr>
              <a:t>}</a:t>
            </a:r>
            <a:endParaRPr lang="en-IN" sz="2100" dirty="0">
              <a:solidFill>
                <a:schemeClr val="bg1">
                  <a:lumMod val="85000"/>
                </a:schemeClr>
              </a:solidFill>
              <a:latin typeface="Consolas" panose="020B0609020204030204" pitchFamily="49" charset="0"/>
            </a:endParaRPr>
          </a:p>
          <a:p>
            <a:r>
              <a:rPr lang="en-IN" sz="2100" dirty="0" smtClean="0">
                <a:latin typeface="Consolas" panose="020B0609020204030204" pitchFamily="49" charset="0"/>
              </a:rPr>
              <a:t> </a:t>
            </a:r>
            <a:r>
              <a:rPr lang="en-IN" sz="2100" dirty="0">
                <a:solidFill>
                  <a:srgbClr val="FF7F27"/>
                </a:solidFill>
                <a:latin typeface="Consolas" panose="020B0609020204030204" pitchFamily="49" charset="0"/>
                <a:cs typeface="Arial" panose="020B0604020202020204" pitchFamily="34" charset="0"/>
              </a:rPr>
              <a:t>singleParam</a:t>
            </a:r>
            <a:r>
              <a:rPr lang="en-IN" sz="2100" dirty="0" smtClean="0">
                <a:latin typeface="Consolas" panose="020B0609020204030204" pitchFamily="49" charset="0"/>
              </a:rPr>
              <a:t>  </a:t>
            </a:r>
            <a:r>
              <a:rPr lang="en-IN" sz="2100" dirty="0" smtClean="0">
                <a:solidFill>
                  <a:srgbClr val="98676A"/>
                </a:solidFill>
                <a:latin typeface="Consolas" panose="020B0609020204030204" pitchFamily="49" charset="0"/>
              </a:rPr>
              <a:t>=&gt;</a:t>
            </a:r>
            <a:r>
              <a:rPr lang="en-IN" sz="2100" dirty="0" smtClean="0">
                <a:latin typeface="Consolas" panose="020B0609020204030204" pitchFamily="49" charset="0"/>
              </a:rPr>
              <a:t> </a:t>
            </a:r>
            <a:r>
              <a:rPr lang="en-IN" sz="2100" dirty="0" smtClean="0">
                <a:solidFill>
                  <a:schemeClr val="bg1">
                    <a:lumMod val="85000"/>
                  </a:schemeClr>
                </a:solidFill>
                <a:latin typeface="Consolas" panose="020B0609020204030204" pitchFamily="49" charset="0"/>
              </a:rPr>
              <a:t>{</a:t>
            </a:r>
            <a:r>
              <a:rPr lang="en-IN" sz="2100" dirty="0" smtClean="0">
                <a:solidFill>
                  <a:schemeClr val="bg1">
                    <a:lumMod val="75000"/>
                  </a:schemeClr>
                </a:solidFill>
                <a:latin typeface="Consolas" panose="020B0609020204030204" pitchFamily="49" charset="0"/>
              </a:rPr>
              <a:t>statements</a:t>
            </a:r>
            <a:r>
              <a:rPr lang="en-IN" sz="2100" dirty="0" smtClean="0">
                <a:solidFill>
                  <a:schemeClr val="bg1">
                    <a:lumMod val="85000"/>
                  </a:schemeClr>
                </a:solidFill>
                <a:latin typeface="Consolas" panose="020B0609020204030204" pitchFamily="49" charset="0"/>
              </a:rPr>
              <a:t>}</a:t>
            </a:r>
            <a:endParaRPr lang="en-IN" sz="2100" dirty="0">
              <a:solidFill>
                <a:schemeClr val="bg1">
                  <a:lumMod val="85000"/>
                </a:schemeClr>
              </a:solidFill>
              <a:latin typeface="Consolas" panose="020B0609020204030204" pitchFamily="49" charset="0"/>
            </a:endParaRPr>
          </a:p>
          <a:p>
            <a:endParaRPr lang="en-IN" sz="2100" dirty="0">
              <a:latin typeface="Consolas" panose="020B0609020204030204" pitchFamily="49" charset="0"/>
            </a:endParaRPr>
          </a:p>
          <a:p>
            <a:r>
              <a:rPr lang="en-IN" sz="2100" dirty="0" smtClean="0">
                <a:solidFill>
                  <a:srgbClr val="92D050"/>
                </a:solidFill>
                <a:latin typeface="Consolas" panose="020B0609020204030204" pitchFamily="49" charset="0"/>
              </a:rPr>
              <a:t>//The function </a:t>
            </a:r>
            <a:r>
              <a:rPr lang="en-IN" sz="2100" dirty="0">
                <a:solidFill>
                  <a:srgbClr val="92D050"/>
                </a:solidFill>
                <a:latin typeface="Consolas" panose="020B0609020204030204" pitchFamily="49" charset="0"/>
              </a:rPr>
              <a:t>with no parameters should be written with a pair of parentheses.</a:t>
            </a:r>
          </a:p>
          <a:p>
            <a:r>
              <a:rPr lang="en-IN" sz="2100" dirty="0">
                <a:solidFill>
                  <a:schemeClr val="bg1">
                    <a:lumMod val="85000"/>
                  </a:schemeClr>
                </a:solidFill>
                <a:latin typeface="Consolas" panose="020B0609020204030204" pitchFamily="49" charset="0"/>
              </a:rPr>
              <a:t>()</a:t>
            </a:r>
            <a:r>
              <a:rPr lang="en-IN" sz="2100" dirty="0">
                <a:latin typeface="Consolas" panose="020B0609020204030204" pitchFamily="49" charset="0"/>
              </a:rPr>
              <a:t> </a:t>
            </a:r>
            <a:r>
              <a:rPr lang="en-IN" sz="2100" dirty="0">
                <a:solidFill>
                  <a:srgbClr val="98676A"/>
                </a:solidFill>
                <a:latin typeface="Consolas" panose="020B0609020204030204" pitchFamily="49" charset="0"/>
              </a:rPr>
              <a:t>=&gt;</a:t>
            </a:r>
            <a:r>
              <a:rPr lang="en-IN" sz="2100" dirty="0">
                <a:latin typeface="Consolas" panose="020B0609020204030204" pitchFamily="49" charset="0"/>
              </a:rPr>
              <a:t> </a:t>
            </a:r>
            <a:r>
              <a:rPr lang="en-IN" sz="2100" dirty="0" smtClean="0">
                <a:solidFill>
                  <a:schemeClr val="bg1">
                    <a:lumMod val="85000"/>
                  </a:schemeClr>
                </a:solidFill>
                <a:latin typeface="Consolas" panose="020B0609020204030204" pitchFamily="49" charset="0"/>
              </a:rPr>
              <a:t>{</a:t>
            </a:r>
            <a:r>
              <a:rPr lang="en-IN" sz="2100" dirty="0">
                <a:solidFill>
                  <a:schemeClr val="bg1">
                    <a:lumMod val="75000"/>
                  </a:schemeClr>
                </a:solidFill>
                <a:latin typeface="Consolas" panose="020B0609020204030204" pitchFamily="49" charset="0"/>
              </a:rPr>
              <a:t>statements</a:t>
            </a:r>
            <a:r>
              <a:rPr lang="en-IN" sz="2100" dirty="0" smtClean="0">
                <a:solidFill>
                  <a:schemeClr val="bg1">
                    <a:lumMod val="85000"/>
                  </a:schemeClr>
                </a:solidFill>
                <a:latin typeface="Consolas" panose="020B0609020204030204" pitchFamily="49" charset="0"/>
              </a:rPr>
              <a:t>}</a:t>
            </a:r>
            <a:endParaRPr lang="en-IN" sz="2100" dirty="0">
              <a:solidFill>
                <a:schemeClr val="bg1">
                  <a:lumMod val="85000"/>
                </a:schemeClr>
              </a:solidFill>
              <a:latin typeface="Consolas" panose="020B0609020204030204" pitchFamily="49" charset="0"/>
            </a:endParaRPr>
          </a:p>
        </p:txBody>
      </p:sp>
      <p:sp>
        <p:nvSpPr>
          <p:cNvPr id="9" name="Rectangle 8"/>
          <p:cNvSpPr/>
          <p:nvPr/>
        </p:nvSpPr>
        <p:spPr>
          <a:xfrm>
            <a:off x="206829" y="4953000"/>
            <a:ext cx="8763000" cy="1708160"/>
          </a:xfrm>
          <a:prstGeom prst="rect">
            <a:avLst/>
          </a:prstGeom>
        </p:spPr>
        <p:txBody>
          <a:bodyPr wrap="square">
            <a:spAutoFit/>
          </a:bodyPr>
          <a:lstStyle/>
          <a:p>
            <a:r>
              <a:rPr lang="en-IN" sz="2100" dirty="0">
                <a:solidFill>
                  <a:srgbClr val="92D050"/>
                </a:solidFill>
                <a:latin typeface="Consolas" panose="020B0609020204030204" pitchFamily="49" charset="0"/>
              </a:rPr>
              <a:t>// Rest parameters and default parameters are supported</a:t>
            </a:r>
          </a:p>
          <a:p>
            <a:r>
              <a:rPr lang="en-IN" sz="2100" dirty="0">
                <a:solidFill>
                  <a:schemeClr val="bg1">
                    <a:lumMod val="75000"/>
                  </a:schemeClr>
                </a:solidFill>
                <a:latin typeface="Consolas" panose="020B0609020204030204" pitchFamily="49" charset="0"/>
              </a:rPr>
              <a:t>(</a:t>
            </a:r>
            <a:r>
              <a:rPr lang="en-IN" sz="2100" dirty="0">
                <a:solidFill>
                  <a:srgbClr val="FF7F27"/>
                </a:solidFill>
                <a:latin typeface="Consolas" panose="020B0609020204030204" pitchFamily="49" charset="0"/>
                <a:cs typeface="Arial" panose="020B0604020202020204" pitchFamily="34" charset="0"/>
              </a:rPr>
              <a:t>param1</a:t>
            </a:r>
            <a:r>
              <a:rPr lang="en-IN" sz="2100" dirty="0">
                <a:latin typeface="Consolas" panose="020B0609020204030204" pitchFamily="49" charset="0"/>
              </a:rPr>
              <a:t>, </a:t>
            </a:r>
            <a:r>
              <a:rPr lang="en-IN" sz="2100" dirty="0">
                <a:solidFill>
                  <a:srgbClr val="FF7F27"/>
                </a:solidFill>
                <a:latin typeface="Consolas" panose="020B0609020204030204" pitchFamily="49" charset="0"/>
                <a:cs typeface="Arial" panose="020B0604020202020204" pitchFamily="34" charset="0"/>
              </a:rPr>
              <a:t>param2</a:t>
            </a:r>
            <a:r>
              <a:rPr lang="en-IN" sz="2100" dirty="0">
                <a:latin typeface="Consolas" panose="020B0609020204030204" pitchFamily="49" charset="0"/>
              </a:rPr>
              <a:t>, </a:t>
            </a:r>
            <a:r>
              <a:rPr lang="en-IN" sz="2100" dirty="0">
                <a:solidFill>
                  <a:srgbClr val="FFC90E"/>
                </a:solidFill>
                <a:latin typeface="Consolas" panose="020B0609020204030204" pitchFamily="49" charset="0"/>
                <a:cs typeface="Arial" panose="020B0604020202020204" pitchFamily="34" charset="0"/>
              </a:rPr>
              <a:t>...rest</a:t>
            </a:r>
            <a:r>
              <a:rPr lang="en-IN" sz="2100" dirty="0">
                <a:solidFill>
                  <a:schemeClr val="bg1">
                    <a:lumMod val="75000"/>
                  </a:schemeClr>
                </a:solidFill>
                <a:latin typeface="Consolas" panose="020B0609020204030204" pitchFamily="49" charset="0"/>
              </a:rPr>
              <a:t>)</a:t>
            </a:r>
            <a:r>
              <a:rPr lang="en-IN" sz="2100" dirty="0">
                <a:latin typeface="Consolas" panose="020B0609020204030204" pitchFamily="49" charset="0"/>
              </a:rPr>
              <a:t> </a:t>
            </a:r>
            <a:r>
              <a:rPr lang="en-IN" sz="2100" dirty="0">
                <a:solidFill>
                  <a:srgbClr val="98676A"/>
                </a:solidFill>
                <a:latin typeface="Consolas" panose="020B0609020204030204" pitchFamily="49" charset="0"/>
              </a:rPr>
              <a:t>=&gt;</a:t>
            </a:r>
            <a:r>
              <a:rPr lang="en-IN" sz="2100" dirty="0">
                <a:latin typeface="Consolas" panose="020B0609020204030204" pitchFamily="49" charset="0"/>
              </a:rPr>
              <a:t> </a:t>
            </a:r>
            <a:r>
              <a:rPr lang="en-IN" sz="2100" dirty="0">
                <a:solidFill>
                  <a:schemeClr val="bg1">
                    <a:lumMod val="75000"/>
                  </a:schemeClr>
                </a:solidFill>
                <a:latin typeface="Consolas" panose="020B0609020204030204" pitchFamily="49" charset="0"/>
              </a:rPr>
              <a:t>{ statements } </a:t>
            </a:r>
            <a:endParaRPr lang="en-IN" sz="2100" dirty="0" smtClean="0">
              <a:solidFill>
                <a:schemeClr val="bg1">
                  <a:lumMod val="75000"/>
                </a:schemeClr>
              </a:solidFill>
              <a:latin typeface="Consolas" panose="020B0609020204030204" pitchFamily="49" charset="0"/>
            </a:endParaRPr>
          </a:p>
          <a:p>
            <a:endParaRPr lang="en-IN" sz="2100" dirty="0">
              <a:solidFill>
                <a:schemeClr val="bg1">
                  <a:lumMod val="75000"/>
                </a:schemeClr>
              </a:solidFill>
              <a:latin typeface="Consolas" panose="020B0609020204030204" pitchFamily="49" charset="0"/>
            </a:endParaRPr>
          </a:p>
          <a:p>
            <a:r>
              <a:rPr lang="en-IN" sz="2100" dirty="0">
                <a:solidFill>
                  <a:schemeClr val="bg1">
                    <a:lumMod val="75000"/>
                  </a:schemeClr>
                </a:solidFill>
                <a:latin typeface="Consolas" panose="020B0609020204030204" pitchFamily="49" charset="0"/>
              </a:rPr>
              <a:t>(</a:t>
            </a:r>
            <a:r>
              <a:rPr lang="en-IN" sz="2100" dirty="0">
                <a:solidFill>
                  <a:srgbClr val="FF7F27"/>
                </a:solidFill>
                <a:latin typeface="Consolas" panose="020B0609020204030204" pitchFamily="49" charset="0"/>
                <a:cs typeface="Arial" panose="020B0604020202020204" pitchFamily="34" charset="0"/>
              </a:rPr>
              <a:t>param1</a:t>
            </a:r>
            <a:r>
              <a:rPr lang="en-IN" sz="2100" dirty="0">
                <a:latin typeface="Consolas" panose="020B0609020204030204" pitchFamily="49" charset="0"/>
              </a:rPr>
              <a:t> </a:t>
            </a:r>
            <a:r>
              <a:rPr lang="en-IN" sz="2100" dirty="0">
                <a:solidFill>
                  <a:srgbClr val="98676A"/>
                </a:solidFill>
                <a:latin typeface="Consolas" panose="020B0609020204030204" pitchFamily="49" charset="0"/>
              </a:rPr>
              <a:t>=</a:t>
            </a:r>
            <a:r>
              <a:rPr lang="en-IN" sz="2100" dirty="0">
                <a:latin typeface="Consolas" panose="020B0609020204030204" pitchFamily="49" charset="0"/>
              </a:rPr>
              <a:t> </a:t>
            </a:r>
            <a:r>
              <a:rPr lang="en-IN" sz="2100" dirty="0">
                <a:solidFill>
                  <a:srgbClr val="FFC90E"/>
                </a:solidFill>
                <a:latin typeface="Consolas" panose="020B0609020204030204" pitchFamily="49" charset="0"/>
                <a:cs typeface="Arial" panose="020B0604020202020204" pitchFamily="34" charset="0"/>
              </a:rPr>
              <a:t>defaultVal1</a:t>
            </a:r>
            <a:r>
              <a:rPr lang="en-IN" sz="2100" dirty="0">
                <a:latin typeface="Consolas" panose="020B0609020204030204" pitchFamily="49" charset="0"/>
              </a:rPr>
              <a:t>, </a:t>
            </a:r>
            <a:r>
              <a:rPr lang="en-IN" sz="2100" dirty="0">
                <a:solidFill>
                  <a:srgbClr val="FF7F27"/>
                </a:solidFill>
                <a:latin typeface="Consolas" panose="020B0609020204030204" pitchFamily="49" charset="0"/>
                <a:cs typeface="Arial" panose="020B0604020202020204" pitchFamily="34" charset="0"/>
              </a:rPr>
              <a:t>param2</a:t>
            </a:r>
            <a:r>
              <a:rPr lang="en-IN" sz="2100" dirty="0">
                <a:latin typeface="Consolas" panose="020B0609020204030204" pitchFamily="49" charset="0"/>
              </a:rPr>
              <a:t>, …, </a:t>
            </a:r>
            <a:r>
              <a:rPr lang="en-IN" sz="2100" dirty="0">
                <a:solidFill>
                  <a:srgbClr val="FF7F27"/>
                </a:solidFill>
                <a:latin typeface="Consolas" panose="020B0609020204030204" pitchFamily="49" charset="0"/>
                <a:cs typeface="Arial" panose="020B0604020202020204" pitchFamily="34" charset="0"/>
              </a:rPr>
              <a:t>paramN</a:t>
            </a:r>
            <a:r>
              <a:rPr lang="en-IN" sz="2100" dirty="0">
                <a:latin typeface="Consolas" panose="020B0609020204030204" pitchFamily="49" charset="0"/>
              </a:rPr>
              <a:t> </a:t>
            </a:r>
            <a:r>
              <a:rPr lang="en-IN" sz="2100" dirty="0">
                <a:solidFill>
                  <a:srgbClr val="98676A"/>
                </a:solidFill>
                <a:latin typeface="Consolas" panose="020B0609020204030204" pitchFamily="49" charset="0"/>
              </a:rPr>
              <a:t>=</a:t>
            </a:r>
            <a:r>
              <a:rPr lang="en-IN" sz="2100" dirty="0">
                <a:latin typeface="Consolas" panose="020B0609020204030204" pitchFamily="49" charset="0"/>
              </a:rPr>
              <a:t> </a:t>
            </a:r>
            <a:r>
              <a:rPr lang="en-IN" sz="2100" dirty="0">
                <a:solidFill>
                  <a:srgbClr val="FFC90E"/>
                </a:solidFill>
                <a:latin typeface="Consolas" panose="020B0609020204030204" pitchFamily="49" charset="0"/>
                <a:cs typeface="Arial" panose="020B0604020202020204" pitchFamily="34" charset="0"/>
              </a:rPr>
              <a:t>defaultValN</a:t>
            </a:r>
            <a:r>
              <a:rPr lang="en-IN" sz="2100" dirty="0">
                <a:solidFill>
                  <a:schemeClr val="bg1">
                    <a:lumMod val="75000"/>
                  </a:schemeClr>
                </a:solidFill>
                <a:latin typeface="Consolas" panose="020B0609020204030204" pitchFamily="49" charset="0"/>
              </a:rPr>
              <a:t>)</a:t>
            </a:r>
            <a:r>
              <a:rPr lang="en-IN" sz="2100" dirty="0">
                <a:latin typeface="Consolas" panose="020B0609020204030204" pitchFamily="49" charset="0"/>
              </a:rPr>
              <a:t> </a:t>
            </a:r>
            <a:r>
              <a:rPr lang="en-IN" sz="2100" dirty="0">
                <a:solidFill>
                  <a:srgbClr val="98676A"/>
                </a:solidFill>
                <a:latin typeface="Consolas" panose="020B0609020204030204" pitchFamily="49" charset="0"/>
              </a:rPr>
              <a:t>=&gt;</a:t>
            </a:r>
            <a:r>
              <a:rPr lang="en-IN" sz="2100" dirty="0">
                <a:latin typeface="Consolas" panose="020B0609020204030204" pitchFamily="49" charset="0"/>
              </a:rPr>
              <a:t> </a:t>
            </a:r>
            <a:r>
              <a:rPr lang="en-IN" sz="2100" dirty="0">
                <a:solidFill>
                  <a:schemeClr val="bg1">
                    <a:lumMod val="75000"/>
                  </a:schemeClr>
                </a:solidFill>
                <a:latin typeface="Consolas" panose="020B0609020204030204" pitchFamily="49" charset="0"/>
              </a:rPr>
              <a:t>{ </a:t>
            </a:r>
            <a:r>
              <a:rPr lang="en-IN" sz="2100" dirty="0" smtClean="0">
                <a:solidFill>
                  <a:schemeClr val="bg1">
                    <a:lumMod val="75000"/>
                  </a:schemeClr>
                </a:solidFill>
                <a:latin typeface="Consolas" panose="020B0609020204030204" pitchFamily="49" charset="0"/>
              </a:rPr>
              <a:t>statements </a:t>
            </a:r>
            <a:r>
              <a:rPr lang="en-IN" sz="2100" dirty="0">
                <a:solidFill>
                  <a:schemeClr val="bg1">
                    <a:lumMod val="75000"/>
                  </a:schemeClr>
                </a:solidFill>
                <a:latin typeface="Consolas" panose="020B0609020204030204" pitchFamily="49" charset="0"/>
              </a:rPr>
              <a:t>}</a:t>
            </a:r>
          </a:p>
        </p:txBody>
      </p:sp>
    </p:spTree>
    <p:extLst>
      <p:ext uri="{BB962C8B-B14F-4D97-AF65-F5344CB8AC3E}">
        <p14:creationId xmlns:p14="http://schemas.microsoft.com/office/powerpoint/2010/main" val="234129256"/>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arrow function</a:t>
            </a:r>
            <a:endParaRPr lang="en-US" sz="3600" i="1" dirty="0">
              <a:solidFill>
                <a:srgbClr val="13D9E3"/>
              </a:solidFill>
              <a:latin typeface="Arial" panose="020B0604020202020204" pitchFamily="34" charset="0"/>
              <a:cs typeface="Arial" panose="020B0604020202020204" pitchFamily="34" charset="0"/>
            </a:endParaRP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28600" y="1038761"/>
            <a:ext cx="8686800" cy="1323439"/>
          </a:xfrm>
          <a:prstGeom prst="rect">
            <a:avLst/>
          </a:prstGeom>
        </p:spPr>
        <p:txBody>
          <a:bodyPr wrap="square">
            <a:spAutoFit/>
          </a:bodyPr>
          <a:lstStyle/>
          <a:p>
            <a:r>
              <a:rPr lang="en-US" sz="2000" b="1" dirty="0">
                <a:latin typeface="Arial" panose="020B0604020202020204" pitchFamily="34" charset="0"/>
                <a:cs typeface="Arial" panose="020B0604020202020204" pitchFamily="34" charset="0"/>
              </a:rPr>
              <a:t>Function </a:t>
            </a:r>
            <a:r>
              <a:rPr lang="en-US" sz="2000" b="1" dirty="0" smtClean="0">
                <a:latin typeface="Arial" panose="020B0604020202020204" pitchFamily="34" charset="0"/>
                <a:cs typeface="Arial" panose="020B0604020202020204" pitchFamily="34" charset="0"/>
              </a:rPr>
              <a:t>Declarations</a:t>
            </a:r>
          </a:p>
          <a:p>
            <a:r>
              <a:rPr lang="en-IN" sz="2000" dirty="0" smtClean="0">
                <a:solidFill>
                  <a:srgbClr val="98676A"/>
                </a:solidFill>
                <a:latin typeface="Consolas" panose="020B0609020204030204" pitchFamily="49" charset="0"/>
              </a:rPr>
              <a:t>function</a:t>
            </a:r>
            <a:r>
              <a:rPr lang="en-IN" sz="2000" dirty="0" smtClean="0">
                <a:latin typeface="Consolas" panose="020B0609020204030204" pitchFamily="49" charset="0"/>
              </a:rPr>
              <a:t> </a:t>
            </a:r>
            <a:r>
              <a:rPr lang="en-IN" sz="2000" dirty="0">
                <a:solidFill>
                  <a:srgbClr val="FF6000"/>
                </a:solidFill>
                <a:latin typeface="Consolas" panose="020B0609020204030204" pitchFamily="49" charset="0"/>
                <a:cs typeface="Arial" panose="020B0604020202020204" pitchFamily="34" charset="0"/>
              </a:rPr>
              <a:t>name</a:t>
            </a:r>
            <a:r>
              <a:rPr lang="en-IN" sz="2000" dirty="0">
                <a:solidFill>
                  <a:schemeClr val="bg1">
                    <a:lumMod val="75000"/>
                  </a:schemeClr>
                </a:solidFill>
                <a:latin typeface="Consolas" panose="020B0609020204030204" pitchFamily="49" charset="0"/>
              </a:rPr>
              <a:t>([param[, param,[..., param]]]) {</a:t>
            </a:r>
          </a:p>
          <a:p>
            <a:r>
              <a:rPr lang="en-IN" sz="2000" dirty="0">
                <a:solidFill>
                  <a:schemeClr val="bg1">
                    <a:lumMod val="75000"/>
                  </a:schemeClr>
                </a:solidFill>
                <a:latin typeface="Consolas" panose="020B0609020204030204" pitchFamily="49" charset="0"/>
              </a:rPr>
              <a:t>   [statements]</a:t>
            </a:r>
          </a:p>
          <a:p>
            <a:r>
              <a:rPr lang="en-IN" sz="2000" dirty="0" smtClean="0">
                <a:solidFill>
                  <a:schemeClr val="bg1">
                    <a:lumMod val="75000"/>
                  </a:schemeClr>
                </a:solidFill>
                <a:latin typeface="Consolas" panose="020B0609020204030204" pitchFamily="49" charset="0"/>
              </a:rPr>
              <a:t>}</a:t>
            </a:r>
            <a:endParaRPr lang="en-IN" sz="2000" dirty="0" smtClean="0">
              <a:latin typeface="Consolas" panose="020B0609020204030204" pitchFamily="49" charset="0"/>
            </a:endParaRPr>
          </a:p>
        </p:txBody>
      </p:sp>
      <p:sp>
        <p:nvSpPr>
          <p:cNvPr id="5" name="Rectangle 4"/>
          <p:cNvSpPr/>
          <p:nvPr/>
        </p:nvSpPr>
        <p:spPr>
          <a:xfrm>
            <a:off x="250371" y="2583359"/>
            <a:ext cx="6019800" cy="769441"/>
          </a:xfrm>
          <a:prstGeom prst="rect">
            <a:avLst/>
          </a:prstGeom>
        </p:spPr>
        <p:txBody>
          <a:bodyPr wrap="square">
            <a:spAutoFit/>
          </a:bodyPr>
          <a:lstStyle/>
          <a:p>
            <a:r>
              <a:rPr lang="en-IN" sz="2200" dirty="0">
                <a:solidFill>
                  <a:srgbClr val="569CD6"/>
                </a:solidFill>
                <a:latin typeface="Consolas" panose="020B0609020204030204" pitchFamily="49" charset="0"/>
              </a:rPr>
              <a:t>const</a:t>
            </a:r>
            <a:r>
              <a:rPr lang="en-IN" sz="2200" dirty="0">
                <a:solidFill>
                  <a:srgbClr val="D4D4D4"/>
                </a:solidFill>
                <a:latin typeface="Consolas" panose="020B0609020204030204" pitchFamily="49" charset="0"/>
              </a:rPr>
              <a:t> </a:t>
            </a:r>
            <a:r>
              <a:rPr lang="en-IN" sz="2200" dirty="0">
                <a:solidFill>
                  <a:srgbClr val="9CDCFE"/>
                </a:solidFill>
                <a:latin typeface="Consolas" panose="020B0609020204030204" pitchFamily="49" charset="0"/>
              </a:rPr>
              <a:t>x</a:t>
            </a:r>
            <a:r>
              <a:rPr lang="en-IN" sz="2200" dirty="0">
                <a:solidFill>
                  <a:srgbClr val="D4D4D4"/>
                </a:solidFill>
                <a:latin typeface="Consolas" panose="020B0609020204030204" pitchFamily="49" charset="0"/>
              </a:rPr>
              <a:t> = ((</a:t>
            </a:r>
            <a:r>
              <a:rPr lang="en-IN" sz="2200" dirty="0">
                <a:solidFill>
                  <a:srgbClr val="9CDCFE"/>
                </a:solidFill>
                <a:latin typeface="Consolas" panose="020B0609020204030204" pitchFamily="49" charset="0"/>
              </a:rPr>
              <a:t>a</a:t>
            </a:r>
            <a:r>
              <a:rPr lang="en-IN" sz="2200" dirty="0" smtClean="0">
                <a:solidFill>
                  <a:srgbClr val="D4D4D4"/>
                </a:solidFill>
                <a:latin typeface="Consolas" panose="020B0609020204030204" pitchFamily="49" charset="0"/>
              </a:rPr>
              <a:t>, </a:t>
            </a:r>
            <a:r>
              <a:rPr lang="en-IN" sz="2200" dirty="0" smtClean="0">
                <a:solidFill>
                  <a:srgbClr val="9CDCFE"/>
                </a:solidFill>
                <a:latin typeface="Consolas" panose="020B0609020204030204" pitchFamily="49" charset="0"/>
              </a:rPr>
              <a:t>b</a:t>
            </a:r>
            <a:r>
              <a:rPr lang="en-IN" sz="2200" dirty="0">
                <a:solidFill>
                  <a:srgbClr val="D4D4D4"/>
                </a:solidFill>
                <a:latin typeface="Consolas" panose="020B0609020204030204" pitchFamily="49" charset="0"/>
              </a:rPr>
              <a:t>) </a:t>
            </a:r>
            <a:r>
              <a:rPr lang="en-IN" sz="2200" dirty="0">
                <a:solidFill>
                  <a:srgbClr val="569CD6"/>
                </a:solidFill>
                <a:latin typeface="Consolas" panose="020B0609020204030204" pitchFamily="49" charset="0"/>
              </a:rPr>
              <a:t>=&gt;</a:t>
            </a:r>
            <a:r>
              <a:rPr lang="en-IN" sz="2200" dirty="0">
                <a:solidFill>
                  <a:srgbClr val="D4D4D4"/>
                </a:solidFill>
                <a:latin typeface="Consolas" panose="020B0609020204030204" pitchFamily="49" charset="0"/>
              </a:rPr>
              <a:t> </a:t>
            </a:r>
            <a:r>
              <a:rPr lang="en-IN" sz="2200" dirty="0" smtClean="0">
                <a:solidFill>
                  <a:srgbClr val="9CDCFE"/>
                </a:solidFill>
                <a:latin typeface="Consolas" panose="020B0609020204030204" pitchFamily="49" charset="0"/>
              </a:rPr>
              <a:t>a </a:t>
            </a:r>
            <a:r>
              <a:rPr lang="en-IN" sz="2200" dirty="0" smtClean="0">
                <a:solidFill>
                  <a:srgbClr val="D4D4D4"/>
                </a:solidFill>
                <a:latin typeface="Consolas" panose="020B0609020204030204" pitchFamily="49" charset="0"/>
              </a:rPr>
              <a:t>+ </a:t>
            </a:r>
            <a:r>
              <a:rPr lang="en-IN" sz="2200" dirty="0" smtClean="0">
                <a:solidFill>
                  <a:srgbClr val="9CDCFE"/>
                </a:solidFill>
                <a:latin typeface="Consolas" panose="020B0609020204030204" pitchFamily="49" charset="0"/>
              </a:rPr>
              <a:t>b</a:t>
            </a:r>
            <a:r>
              <a:rPr lang="en-IN" sz="2200" dirty="0">
                <a:solidFill>
                  <a:srgbClr val="D4D4D4"/>
                </a:solidFill>
                <a:latin typeface="Consolas" panose="020B0609020204030204" pitchFamily="49" charset="0"/>
              </a:rPr>
              <a:t>)(</a:t>
            </a:r>
            <a:r>
              <a:rPr lang="en-IN" sz="2200" dirty="0">
                <a:solidFill>
                  <a:srgbClr val="B5CEA8"/>
                </a:solidFill>
                <a:latin typeface="Consolas" panose="020B0609020204030204" pitchFamily="49" charset="0"/>
              </a:rPr>
              <a:t>4</a:t>
            </a:r>
            <a:r>
              <a:rPr lang="en-IN" sz="2200" dirty="0">
                <a:solidFill>
                  <a:srgbClr val="D4D4D4"/>
                </a:solidFill>
                <a:latin typeface="Consolas" panose="020B0609020204030204" pitchFamily="49" charset="0"/>
              </a:rPr>
              <a:t>, </a:t>
            </a:r>
            <a:r>
              <a:rPr lang="en-IN" sz="2200" dirty="0">
                <a:solidFill>
                  <a:srgbClr val="B5CEA8"/>
                </a:solidFill>
                <a:latin typeface="Consolas" panose="020B0609020204030204" pitchFamily="49" charset="0"/>
              </a:rPr>
              <a:t>5</a:t>
            </a:r>
            <a:r>
              <a:rPr lang="en-IN" sz="2200" dirty="0">
                <a:solidFill>
                  <a:srgbClr val="D4D4D4"/>
                </a:solidFill>
                <a:latin typeface="Consolas" panose="020B0609020204030204" pitchFamily="49" charset="0"/>
              </a:rPr>
              <a:t>);</a:t>
            </a:r>
          </a:p>
          <a:p>
            <a:r>
              <a:rPr lang="en-IN" sz="2200" dirty="0">
                <a:solidFill>
                  <a:srgbClr val="4EC9B0"/>
                </a:solidFill>
                <a:latin typeface="Consolas" panose="020B0609020204030204" pitchFamily="49" charset="0"/>
              </a:rPr>
              <a:t>console</a:t>
            </a:r>
            <a:r>
              <a:rPr lang="en-IN" sz="2200" dirty="0">
                <a:solidFill>
                  <a:srgbClr val="D4D4D4"/>
                </a:solidFill>
                <a:latin typeface="Consolas" panose="020B0609020204030204" pitchFamily="49" charset="0"/>
              </a:rPr>
              <a:t>.</a:t>
            </a:r>
            <a:r>
              <a:rPr lang="en-IN" sz="2200" dirty="0">
                <a:solidFill>
                  <a:srgbClr val="DCDCAA"/>
                </a:solidFill>
                <a:latin typeface="Consolas" panose="020B0609020204030204" pitchFamily="49" charset="0"/>
              </a:rPr>
              <a:t>log</a:t>
            </a:r>
            <a:r>
              <a:rPr lang="en-IN" sz="2200" dirty="0">
                <a:solidFill>
                  <a:srgbClr val="D4D4D4"/>
                </a:solidFill>
                <a:latin typeface="Consolas" panose="020B0609020204030204" pitchFamily="49" charset="0"/>
              </a:rPr>
              <a:t>(</a:t>
            </a:r>
            <a:r>
              <a:rPr lang="en-IN" sz="2200" dirty="0">
                <a:solidFill>
                  <a:srgbClr val="9CDCFE"/>
                </a:solidFill>
                <a:latin typeface="Consolas" panose="020B0609020204030204" pitchFamily="49" charset="0"/>
              </a:rPr>
              <a:t>x</a:t>
            </a:r>
            <a:r>
              <a:rPr lang="en-IN" sz="2200" dirty="0">
                <a:solidFill>
                  <a:srgbClr val="D4D4D4"/>
                </a:solidFill>
                <a:latin typeface="Consolas" panose="020B0609020204030204" pitchFamily="49" charset="0"/>
              </a:rPr>
              <a:t>);</a:t>
            </a:r>
            <a:endParaRPr lang="en-IN" sz="2200" b="0" dirty="0">
              <a:solidFill>
                <a:srgbClr val="D4D4D4"/>
              </a:solidFill>
              <a:effectLst/>
              <a:latin typeface="Consolas" panose="020B0609020204030204" pitchFamily="49" charset="0"/>
            </a:endParaRPr>
          </a:p>
        </p:txBody>
      </p:sp>
      <p:sp>
        <p:nvSpPr>
          <p:cNvPr id="7" name="Rectangle 6"/>
          <p:cNvSpPr/>
          <p:nvPr/>
        </p:nvSpPr>
        <p:spPr>
          <a:xfrm>
            <a:off x="228600" y="3568051"/>
            <a:ext cx="8610600" cy="1631216"/>
          </a:xfrm>
          <a:prstGeom prst="rect">
            <a:avLst/>
          </a:prstGeom>
        </p:spPr>
        <p:txBody>
          <a:bodyPr wrap="square">
            <a:spAutoFit/>
          </a:bodyPr>
          <a:lstStyle/>
          <a:p>
            <a:r>
              <a:rPr lang="en-US" sz="2000" b="1" dirty="0">
                <a:latin typeface="Arial" panose="020B0604020202020204" pitchFamily="34" charset="0"/>
                <a:cs typeface="Arial" panose="020B0604020202020204" pitchFamily="34" charset="0"/>
              </a:rPr>
              <a:t>Function Expressions</a:t>
            </a:r>
          </a:p>
          <a:p>
            <a:r>
              <a:rPr lang="en-IN" sz="2000" dirty="0" smtClean="0">
                <a:solidFill>
                  <a:srgbClr val="0077AA"/>
                </a:solidFill>
                <a:latin typeface="Consolas" panose="020B0609020204030204" pitchFamily="49" charset="0"/>
              </a:rPr>
              <a:t>var</a:t>
            </a:r>
            <a:r>
              <a:rPr lang="en-IN" sz="2000" dirty="0" smtClean="0">
                <a:latin typeface="Consolas" panose="020B0609020204030204" pitchFamily="49" charset="0"/>
              </a:rPr>
              <a:t> </a:t>
            </a:r>
            <a:r>
              <a:rPr lang="en-IN" sz="2000" dirty="0">
                <a:solidFill>
                  <a:srgbClr val="DD4A68"/>
                </a:solidFill>
                <a:latin typeface="Consolas" panose="020B0609020204030204" pitchFamily="49" charset="0"/>
              </a:rPr>
              <a:t>myFunction</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98676A"/>
                </a:solidFill>
                <a:latin typeface="Consolas" panose="020B0609020204030204" pitchFamily="49" charset="0"/>
              </a:rPr>
              <a:t>=</a:t>
            </a:r>
            <a:r>
              <a:rPr lang="en-IN" sz="2000" dirty="0" smtClean="0">
                <a:latin typeface="Consolas" panose="020B0609020204030204" pitchFamily="49" charset="0"/>
              </a:rPr>
              <a:t> </a:t>
            </a:r>
            <a:r>
              <a:rPr lang="en-IN" sz="2000" dirty="0">
                <a:solidFill>
                  <a:srgbClr val="98676A"/>
                </a:solidFill>
                <a:latin typeface="Consolas" panose="020B0609020204030204" pitchFamily="49" charset="0"/>
              </a:rPr>
              <a:t>function</a:t>
            </a:r>
            <a:r>
              <a:rPr lang="en-IN" sz="2000" dirty="0">
                <a:latin typeface="Consolas" panose="020B0609020204030204" pitchFamily="49" charset="0"/>
              </a:rPr>
              <a:t> </a:t>
            </a:r>
            <a:r>
              <a:rPr lang="en-IN" sz="2000" dirty="0">
                <a:solidFill>
                  <a:schemeClr val="bg1">
                    <a:lumMod val="75000"/>
                  </a:schemeClr>
                </a:solidFill>
                <a:latin typeface="Consolas" panose="020B0609020204030204" pitchFamily="49" charset="0"/>
              </a:rPr>
              <a:t>[</a:t>
            </a:r>
            <a:r>
              <a:rPr lang="en-IN" sz="2000" dirty="0">
                <a:solidFill>
                  <a:srgbClr val="FF6000"/>
                </a:solidFill>
                <a:latin typeface="Consolas" panose="020B0609020204030204" pitchFamily="49" charset="0"/>
                <a:cs typeface="Arial" panose="020B0604020202020204" pitchFamily="34" charset="0"/>
              </a:rPr>
              <a:t>name</a:t>
            </a:r>
            <a:r>
              <a:rPr lang="en-IN" sz="2000" dirty="0">
                <a:solidFill>
                  <a:schemeClr val="bg1">
                    <a:lumMod val="75000"/>
                  </a:schemeClr>
                </a:solidFill>
                <a:latin typeface="Consolas" panose="020B0609020204030204" pitchFamily="49" charset="0"/>
              </a:rPr>
              <a:t>]([param1[, param2[, ..., paramN]]]) {</a:t>
            </a:r>
          </a:p>
          <a:p>
            <a:r>
              <a:rPr lang="en-IN" sz="2000" dirty="0">
                <a:solidFill>
                  <a:schemeClr val="bg1">
                    <a:lumMod val="75000"/>
                  </a:schemeClr>
                </a:solidFill>
                <a:latin typeface="Consolas" panose="020B0609020204030204" pitchFamily="49" charset="0"/>
              </a:rPr>
              <a:t>   statements</a:t>
            </a:r>
          </a:p>
          <a:p>
            <a:r>
              <a:rPr lang="en-IN" sz="2000" dirty="0">
                <a:solidFill>
                  <a:schemeClr val="bg1">
                    <a:lumMod val="75000"/>
                  </a:schemeClr>
                </a:solidFill>
                <a:latin typeface="Consolas" panose="020B0609020204030204" pitchFamily="49" charset="0"/>
              </a:rPr>
              <a:t>};</a:t>
            </a:r>
          </a:p>
        </p:txBody>
      </p:sp>
      <p:sp>
        <p:nvSpPr>
          <p:cNvPr id="9" name="Rectangle 8"/>
          <p:cNvSpPr/>
          <p:nvPr/>
        </p:nvSpPr>
        <p:spPr>
          <a:xfrm>
            <a:off x="228600" y="5334000"/>
            <a:ext cx="5638800" cy="769441"/>
          </a:xfrm>
          <a:prstGeom prst="rect">
            <a:avLst/>
          </a:prstGeom>
        </p:spPr>
        <p:txBody>
          <a:bodyPr wrap="square">
            <a:spAutoFit/>
          </a:bodyPr>
          <a:lstStyle/>
          <a:p>
            <a:r>
              <a:rPr lang="en-IN" sz="2200" dirty="0">
                <a:solidFill>
                  <a:srgbClr val="569CD6"/>
                </a:solidFill>
                <a:latin typeface="Consolas" panose="020B0609020204030204" pitchFamily="49" charset="0"/>
              </a:rPr>
              <a:t>const</a:t>
            </a:r>
            <a:r>
              <a:rPr lang="en-IN" sz="2200" dirty="0">
                <a:solidFill>
                  <a:srgbClr val="D4D4D4"/>
                </a:solidFill>
                <a:latin typeface="Consolas" panose="020B0609020204030204" pitchFamily="49" charset="0"/>
              </a:rPr>
              <a:t> </a:t>
            </a:r>
            <a:r>
              <a:rPr lang="en-IN" sz="2200" dirty="0">
                <a:solidFill>
                  <a:srgbClr val="DCDCAA"/>
                </a:solidFill>
                <a:latin typeface="Consolas" panose="020B0609020204030204" pitchFamily="49" charset="0"/>
              </a:rPr>
              <a:t>fn1</a:t>
            </a:r>
            <a:r>
              <a:rPr lang="en-IN" sz="2200" dirty="0">
                <a:solidFill>
                  <a:srgbClr val="D4D4D4"/>
                </a:solidFill>
                <a:latin typeface="Consolas" panose="020B0609020204030204" pitchFamily="49" charset="0"/>
              </a:rPr>
              <a:t> = (</a:t>
            </a:r>
            <a:r>
              <a:rPr lang="en-IN" sz="2200" dirty="0">
                <a:solidFill>
                  <a:srgbClr val="9CDCFE"/>
                </a:solidFill>
                <a:latin typeface="Consolas" panose="020B0609020204030204" pitchFamily="49" charset="0"/>
              </a:rPr>
              <a:t>a</a:t>
            </a:r>
            <a:r>
              <a:rPr lang="en-IN" sz="2200" dirty="0" smtClean="0">
                <a:solidFill>
                  <a:srgbClr val="D4D4D4"/>
                </a:solidFill>
                <a:latin typeface="Consolas" panose="020B0609020204030204" pitchFamily="49" charset="0"/>
              </a:rPr>
              <a:t>, </a:t>
            </a:r>
            <a:r>
              <a:rPr lang="en-IN" sz="2200" dirty="0" smtClean="0">
                <a:solidFill>
                  <a:srgbClr val="9CDCFE"/>
                </a:solidFill>
                <a:latin typeface="Consolas" panose="020B0609020204030204" pitchFamily="49" charset="0"/>
              </a:rPr>
              <a:t>b</a:t>
            </a:r>
            <a:r>
              <a:rPr lang="en-IN" sz="2200" dirty="0">
                <a:solidFill>
                  <a:srgbClr val="D4D4D4"/>
                </a:solidFill>
                <a:latin typeface="Consolas" panose="020B0609020204030204" pitchFamily="49" charset="0"/>
              </a:rPr>
              <a:t>) </a:t>
            </a:r>
            <a:r>
              <a:rPr lang="en-IN" sz="2200" dirty="0">
                <a:solidFill>
                  <a:srgbClr val="569CD6"/>
                </a:solidFill>
                <a:latin typeface="Consolas" panose="020B0609020204030204" pitchFamily="49" charset="0"/>
              </a:rPr>
              <a:t>=&gt;</a:t>
            </a:r>
            <a:r>
              <a:rPr lang="en-IN" sz="2200" dirty="0">
                <a:solidFill>
                  <a:srgbClr val="D4D4D4"/>
                </a:solidFill>
                <a:latin typeface="Consolas" panose="020B0609020204030204" pitchFamily="49" charset="0"/>
              </a:rPr>
              <a:t> </a:t>
            </a:r>
            <a:r>
              <a:rPr lang="en-IN" sz="2200" dirty="0" smtClean="0">
                <a:solidFill>
                  <a:srgbClr val="9CDCFE"/>
                </a:solidFill>
                <a:latin typeface="Consolas" panose="020B0609020204030204" pitchFamily="49" charset="0"/>
              </a:rPr>
              <a:t>a </a:t>
            </a:r>
            <a:r>
              <a:rPr lang="en-IN" sz="2200" dirty="0" smtClean="0">
                <a:solidFill>
                  <a:srgbClr val="D4D4D4"/>
                </a:solidFill>
                <a:latin typeface="Consolas" panose="020B0609020204030204" pitchFamily="49" charset="0"/>
              </a:rPr>
              <a:t>+ </a:t>
            </a:r>
            <a:r>
              <a:rPr lang="en-IN" sz="2200" dirty="0" smtClean="0">
                <a:solidFill>
                  <a:srgbClr val="9CDCFE"/>
                </a:solidFill>
                <a:latin typeface="Consolas" panose="020B0609020204030204" pitchFamily="49" charset="0"/>
              </a:rPr>
              <a:t>b</a:t>
            </a:r>
            <a:r>
              <a:rPr lang="en-IN" sz="2200" dirty="0">
                <a:solidFill>
                  <a:srgbClr val="D4D4D4"/>
                </a:solidFill>
                <a:latin typeface="Consolas" panose="020B0609020204030204" pitchFamily="49" charset="0"/>
              </a:rPr>
              <a:t>;</a:t>
            </a:r>
          </a:p>
          <a:p>
            <a:r>
              <a:rPr lang="en-IN" sz="2200" dirty="0">
                <a:solidFill>
                  <a:srgbClr val="4EC9B0"/>
                </a:solidFill>
                <a:latin typeface="Consolas" panose="020B0609020204030204" pitchFamily="49" charset="0"/>
              </a:rPr>
              <a:t>console</a:t>
            </a:r>
            <a:r>
              <a:rPr lang="en-IN" sz="2200" dirty="0">
                <a:solidFill>
                  <a:srgbClr val="D4D4D4"/>
                </a:solidFill>
                <a:latin typeface="Consolas" panose="020B0609020204030204" pitchFamily="49" charset="0"/>
              </a:rPr>
              <a:t>.</a:t>
            </a:r>
            <a:r>
              <a:rPr lang="en-IN" sz="2200" dirty="0">
                <a:solidFill>
                  <a:srgbClr val="DCDCAA"/>
                </a:solidFill>
                <a:latin typeface="Consolas" panose="020B0609020204030204" pitchFamily="49" charset="0"/>
              </a:rPr>
              <a:t>log</a:t>
            </a:r>
            <a:r>
              <a:rPr lang="en-IN" sz="2200" dirty="0">
                <a:solidFill>
                  <a:srgbClr val="D4D4D4"/>
                </a:solidFill>
                <a:latin typeface="Consolas" panose="020B0609020204030204" pitchFamily="49" charset="0"/>
              </a:rPr>
              <a:t>(</a:t>
            </a:r>
            <a:r>
              <a:rPr lang="en-IN" sz="2200" dirty="0">
                <a:solidFill>
                  <a:srgbClr val="DCDCAA"/>
                </a:solidFill>
                <a:latin typeface="Consolas" panose="020B0609020204030204" pitchFamily="49" charset="0"/>
              </a:rPr>
              <a:t>fn1</a:t>
            </a:r>
            <a:r>
              <a:rPr lang="en-IN" sz="2200" dirty="0">
                <a:solidFill>
                  <a:srgbClr val="D4D4D4"/>
                </a:solidFill>
                <a:latin typeface="Consolas" panose="020B0609020204030204" pitchFamily="49" charset="0"/>
              </a:rPr>
              <a:t>(</a:t>
            </a:r>
            <a:r>
              <a:rPr lang="en-IN" sz="2200" dirty="0">
                <a:solidFill>
                  <a:srgbClr val="B5CEA8"/>
                </a:solidFill>
                <a:latin typeface="Consolas" panose="020B0609020204030204" pitchFamily="49" charset="0"/>
              </a:rPr>
              <a:t>3</a:t>
            </a:r>
            <a:r>
              <a:rPr lang="en-IN" sz="2200" dirty="0">
                <a:solidFill>
                  <a:srgbClr val="D4D4D4"/>
                </a:solidFill>
                <a:latin typeface="Consolas" panose="020B0609020204030204" pitchFamily="49" charset="0"/>
              </a:rPr>
              <a:t>,</a:t>
            </a:r>
            <a:r>
              <a:rPr lang="en-IN" sz="2200" dirty="0">
                <a:solidFill>
                  <a:srgbClr val="B5CEA8"/>
                </a:solidFill>
                <a:latin typeface="Consolas" panose="020B0609020204030204" pitchFamily="49" charset="0"/>
              </a:rPr>
              <a:t>4</a:t>
            </a:r>
            <a:r>
              <a:rPr lang="en-IN" sz="2200" dirty="0">
                <a:solidFill>
                  <a:srgbClr val="D4D4D4"/>
                </a:solidFill>
                <a:latin typeface="Consolas" panose="020B0609020204030204" pitchFamily="49" charset="0"/>
              </a:rPr>
              <a:t>));</a:t>
            </a:r>
            <a:endParaRPr lang="en-IN" sz="2200" b="0" dirty="0">
              <a:solidFill>
                <a:srgbClr val="D4D4D4"/>
              </a:solidFill>
              <a:effectLst/>
              <a:latin typeface="Consolas" panose="020B0609020204030204" pitchFamily="49" charset="0"/>
            </a:endParaRPr>
          </a:p>
        </p:txBody>
      </p:sp>
      <p:sp>
        <p:nvSpPr>
          <p:cNvPr id="6" name="Rectangle 5"/>
          <p:cNvSpPr/>
          <p:nvPr/>
        </p:nvSpPr>
        <p:spPr>
          <a:xfrm>
            <a:off x="5867400" y="1796534"/>
            <a:ext cx="3124200" cy="1015663"/>
          </a:xfrm>
          <a:prstGeom prst="rect">
            <a:avLst/>
          </a:prstGeom>
          <a:ln w="28575">
            <a:solidFill>
              <a:srgbClr val="FF0000"/>
            </a:solidFill>
          </a:ln>
        </p:spPr>
        <p:txBody>
          <a:bodyPr wrap="square">
            <a:spAutoFit/>
          </a:bodyPr>
          <a:lstStyle/>
          <a:p>
            <a:r>
              <a:rPr lang="en-IN" sz="2000" dirty="0">
                <a:solidFill>
                  <a:srgbClr val="569CD6"/>
                </a:solidFill>
                <a:latin typeface="Consolas" panose="020B0609020204030204" pitchFamily="49" charset="0"/>
              </a:rPr>
              <a:t>function</a:t>
            </a:r>
            <a:r>
              <a:rPr lang="en-IN" sz="2000" dirty="0">
                <a:solidFill>
                  <a:srgbClr val="D4D4D4"/>
                </a:solidFill>
                <a:latin typeface="Consolas" panose="020B0609020204030204" pitchFamily="49" charset="0"/>
              </a:rPr>
              <a:t> </a:t>
            </a:r>
            <a:r>
              <a:rPr lang="en-IN" sz="2000" dirty="0">
                <a:solidFill>
                  <a:srgbClr val="DCDCAA"/>
                </a:solidFill>
                <a:latin typeface="Consolas" panose="020B0609020204030204" pitchFamily="49" charset="0"/>
              </a:rPr>
              <a:t>fn</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a</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b</a:t>
            </a:r>
            <a:r>
              <a:rPr lang="en-IN" sz="2000" dirty="0">
                <a:solidFill>
                  <a:srgbClr val="D4D4D4"/>
                </a:solidFill>
                <a:latin typeface="Consolas" panose="020B0609020204030204" pitchFamily="49" charset="0"/>
              </a:rPr>
              <a:t>) {</a:t>
            </a:r>
          </a:p>
          <a:p>
            <a:r>
              <a:rPr lang="en-IN" sz="2000" dirty="0" smtClean="0">
                <a:solidFill>
                  <a:srgbClr val="C586C0"/>
                </a:solidFill>
                <a:latin typeface="Consolas" panose="020B0609020204030204" pitchFamily="49" charset="0"/>
              </a:rPr>
              <a:t>   return</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a </a:t>
            </a:r>
            <a:r>
              <a:rPr lang="en-IN" sz="2000" dirty="0" smtClean="0">
                <a:solidFill>
                  <a:srgbClr val="D4D4D4"/>
                </a:solidFill>
                <a:latin typeface="Consolas" panose="020B0609020204030204" pitchFamily="49" charset="0"/>
              </a:rPr>
              <a:t>+ </a:t>
            </a:r>
            <a:r>
              <a:rPr lang="en-IN" sz="2000" dirty="0" smtClean="0">
                <a:solidFill>
                  <a:srgbClr val="9CDCFE"/>
                </a:solidFill>
                <a:latin typeface="Consolas" panose="020B0609020204030204" pitchFamily="49" charset="0"/>
              </a:rPr>
              <a:t>b</a:t>
            </a:r>
            <a:r>
              <a:rPr lang="en-IN" sz="2000" dirty="0">
                <a:solidFill>
                  <a:srgbClr val="D4D4D4"/>
                </a:solidFill>
                <a:latin typeface="Consolas" panose="020B0609020204030204" pitchFamily="49" charset="0"/>
              </a:rPr>
              <a:t>);</a:t>
            </a:r>
          </a:p>
          <a:p>
            <a:r>
              <a:rPr lang="en-IN" sz="2000" dirty="0">
                <a:solidFill>
                  <a:srgbClr val="D4D4D4"/>
                </a:solidFill>
                <a:latin typeface="Consolas" panose="020B0609020204030204" pitchFamily="49" charset="0"/>
              </a:rPr>
              <a:t>}</a:t>
            </a:r>
            <a:endParaRPr lang="en-IN" sz="2000" b="0" dirty="0">
              <a:solidFill>
                <a:srgbClr val="D4D4D4"/>
              </a:solidFill>
              <a:effectLst/>
              <a:latin typeface="Consolas" panose="020B0609020204030204" pitchFamily="49" charset="0"/>
            </a:endParaRPr>
          </a:p>
        </p:txBody>
      </p:sp>
      <p:sp>
        <p:nvSpPr>
          <p:cNvPr id="10" name="Rectangle 9"/>
          <p:cNvSpPr/>
          <p:nvPr/>
        </p:nvSpPr>
        <p:spPr>
          <a:xfrm>
            <a:off x="5029200" y="4482451"/>
            <a:ext cx="3962400" cy="1015663"/>
          </a:xfrm>
          <a:prstGeom prst="rect">
            <a:avLst/>
          </a:prstGeom>
          <a:ln w="28575">
            <a:solidFill>
              <a:srgbClr val="FE1212"/>
            </a:solidFill>
          </a:ln>
        </p:spPr>
        <p:txBody>
          <a:bodyPr wrap="square">
            <a:spAutoFit/>
          </a:bodyPr>
          <a:lstStyle/>
          <a:p>
            <a:r>
              <a:rPr lang="en-IN" sz="2000" dirty="0">
                <a:solidFill>
                  <a:srgbClr val="569CD6"/>
                </a:solidFill>
                <a:latin typeface="Consolas" panose="020B0609020204030204" pitchFamily="49" charset="0"/>
              </a:rPr>
              <a:t>const</a:t>
            </a:r>
            <a:r>
              <a:rPr lang="en-IN" sz="2000" dirty="0">
                <a:solidFill>
                  <a:srgbClr val="D4D4D4"/>
                </a:solidFill>
                <a:latin typeface="Consolas" panose="020B0609020204030204" pitchFamily="49" charset="0"/>
              </a:rPr>
              <a:t> </a:t>
            </a:r>
            <a:r>
              <a:rPr lang="en-IN" sz="2000" dirty="0">
                <a:solidFill>
                  <a:srgbClr val="DCDCAA"/>
                </a:solidFill>
                <a:latin typeface="Consolas" panose="020B0609020204030204" pitchFamily="49" charset="0"/>
              </a:rPr>
              <a:t>fn</a:t>
            </a:r>
            <a:r>
              <a:rPr lang="en-IN" sz="2000" dirty="0">
                <a:solidFill>
                  <a:srgbClr val="D4D4D4"/>
                </a:solidFill>
                <a:latin typeface="Consolas" panose="020B0609020204030204" pitchFamily="49" charset="0"/>
              </a:rPr>
              <a:t> = </a:t>
            </a:r>
            <a:r>
              <a:rPr lang="en-IN" sz="2000" dirty="0">
                <a:solidFill>
                  <a:srgbClr val="569CD6"/>
                </a:solidFill>
                <a:latin typeface="Consolas" panose="020B0609020204030204" pitchFamily="49" charset="0"/>
              </a:rPr>
              <a:t>function</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a</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b</a:t>
            </a:r>
            <a:r>
              <a:rPr lang="en-IN" sz="2000" dirty="0">
                <a:solidFill>
                  <a:srgbClr val="D4D4D4"/>
                </a:solidFill>
                <a:latin typeface="Consolas" panose="020B0609020204030204" pitchFamily="49" charset="0"/>
              </a:rPr>
              <a:t>) {</a:t>
            </a:r>
          </a:p>
          <a:p>
            <a:r>
              <a:rPr lang="en-IN" sz="2000" dirty="0" smtClean="0">
                <a:solidFill>
                  <a:srgbClr val="C586C0"/>
                </a:solidFill>
                <a:latin typeface="Consolas" panose="020B0609020204030204" pitchFamily="49" charset="0"/>
              </a:rPr>
              <a:t>   return</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a </a:t>
            </a:r>
            <a:r>
              <a:rPr lang="en-IN" sz="2000" dirty="0" smtClean="0">
                <a:solidFill>
                  <a:srgbClr val="D4D4D4"/>
                </a:solidFill>
                <a:latin typeface="Consolas" panose="020B0609020204030204" pitchFamily="49" charset="0"/>
              </a:rPr>
              <a:t>+ </a:t>
            </a:r>
            <a:r>
              <a:rPr lang="en-IN" sz="2000" dirty="0" smtClean="0">
                <a:solidFill>
                  <a:srgbClr val="9CDCFE"/>
                </a:solidFill>
                <a:latin typeface="Consolas" panose="020B0609020204030204" pitchFamily="49" charset="0"/>
              </a:rPr>
              <a:t>b</a:t>
            </a:r>
            <a:r>
              <a:rPr lang="en-IN" sz="2000" dirty="0">
                <a:solidFill>
                  <a:srgbClr val="D4D4D4"/>
                </a:solidFill>
                <a:latin typeface="Consolas" panose="020B0609020204030204" pitchFamily="49" charset="0"/>
              </a:rPr>
              <a:t>);</a:t>
            </a:r>
          </a:p>
          <a:p>
            <a:r>
              <a:rPr lang="en-IN" sz="2000" dirty="0">
                <a:solidFill>
                  <a:srgbClr val="D4D4D4"/>
                </a:solidFill>
                <a:latin typeface="Consolas" panose="020B0609020204030204" pitchFamily="49" charset="0"/>
              </a:rPr>
              <a:t>}</a:t>
            </a:r>
            <a:endParaRPr lang="en-IN" sz="2000" b="0" dirty="0">
              <a:solidFill>
                <a:srgbClr val="D4D4D4"/>
              </a:solidFill>
              <a:effectLst/>
              <a:latin typeface="Consolas" panose="020B0609020204030204" pitchFamily="49" charset="0"/>
            </a:endParaRPr>
          </a:p>
        </p:txBody>
      </p:sp>
      <p:cxnSp>
        <p:nvCxnSpPr>
          <p:cNvPr id="12" name="Elbow Connector 11"/>
          <p:cNvCxnSpPr/>
          <p:nvPr/>
        </p:nvCxnSpPr>
        <p:spPr>
          <a:xfrm rot="5400000">
            <a:off x="4351200" y="1161684"/>
            <a:ext cx="360000" cy="2520000"/>
          </a:xfrm>
          <a:prstGeom prst="bentConnector3">
            <a:avLst>
              <a:gd name="adj1" fmla="val -1837"/>
            </a:avLst>
          </a:prstGeom>
          <a:ln w="28575">
            <a:solidFill>
              <a:srgbClr val="FE1212"/>
            </a:solidFill>
            <a:tailEnd type="triangle"/>
          </a:ln>
        </p:spPr>
        <p:style>
          <a:lnRef idx="1">
            <a:schemeClr val="accent1"/>
          </a:lnRef>
          <a:fillRef idx="0">
            <a:schemeClr val="accent1"/>
          </a:fillRef>
          <a:effectRef idx="0">
            <a:schemeClr val="accent1"/>
          </a:effectRef>
          <a:fontRef idx="minor">
            <a:schemeClr val="tx1"/>
          </a:fontRef>
        </p:style>
      </p:cxnSp>
      <p:cxnSp>
        <p:nvCxnSpPr>
          <p:cNvPr id="14" name="Elbow Connector 13"/>
          <p:cNvCxnSpPr/>
          <p:nvPr/>
        </p:nvCxnSpPr>
        <p:spPr>
          <a:xfrm rot="5400000">
            <a:off x="3521185" y="3873000"/>
            <a:ext cx="360000" cy="2520000"/>
          </a:xfrm>
          <a:prstGeom prst="bentConnector3">
            <a:avLst>
              <a:gd name="adj1" fmla="val -1837"/>
            </a:avLst>
          </a:prstGeom>
          <a:ln w="28575">
            <a:solidFill>
              <a:srgbClr val="FE121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1390610"/>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arrow </a:t>
            </a:r>
            <a:r>
              <a:rPr lang="en-US" sz="3600" i="1" dirty="0">
                <a:solidFill>
                  <a:srgbClr val="13D9E3"/>
                </a:solidFill>
                <a:latin typeface="Arial" panose="020B0604020202020204" pitchFamily="34" charset="0"/>
                <a:cs typeface="Arial" panose="020B0604020202020204" pitchFamily="34" charset="0"/>
              </a:rPr>
              <a:t>function </a:t>
            </a:r>
            <a:r>
              <a:rPr lang="en-US" sz="3600" i="1" dirty="0" smtClean="0">
                <a:solidFill>
                  <a:srgbClr val="13D9E3"/>
                </a:solidFill>
                <a:latin typeface="Arial" panose="020B0604020202020204" pitchFamily="34" charset="0"/>
                <a:cs typeface="Arial" panose="020B0604020202020204" pitchFamily="34" charset="0"/>
              </a:rPr>
              <a:t>without </a:t>
            </a:r>
            <a:r>
              <a:rPr lang="en-US" sz="3600" i="1" dirty="0">
                <a:solidFill>
                  <a:srgbClr val="13D9E3"/>
                </a:solidFill>
                <a:latin typeface="Arial" panose="020B0604020202020204" pitchFamily="34" charset="0"/>
                <a:cs typeface="Arial" panose="020B0604020202020204" pitchFamily="34" charset="0"/>
              </a:rPr>
              <a:t>arguments</a:t>
            </a: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5" name="Rectangle 4"/>
          <p:cNvSpPr/>
          <p:nvPr/>
        </p:nvSpPr>
        <p:spPr>
          <a:xfrm>
            <a:off x="76200" y="1536174"/>
            <a:ext cx="9067800" cy="369332"/>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An </a:t>
            </a:r>
            <a:r>
              <a:rPr lang="en-IN" sz="1800" b="1" dirty="0">
                <a:solidFill>
                  <a:srgbClr val="E90919"/>
                </a:solidFill>
                <a:latin typeface="Arial" panose="020B0604020202020204" pitchFamily="34" charset="0"/>
                <a:cs typeface="Arial" panose="020B0604020202020204" pitchFamily="34" charset="0"/>
              </a:rPr>
              <a:t>arrow function expression</a:t>
            </a:r>
            <a:r>
              <a:rPr lang="en-IN" sz="1800" dirty="0">
                <a:latin typeface="Arial" panose="020B0604020202020204" pitchFamily="34" charset="0"/>
                <a:cs typeface="Arial" panose="020B0604020202020204" pitchFamily="34" charset="0"/>
              </a:rPr>
              <a:t> has a shorter syntax than a </a:t>
            </a:r>
            <a:r>
              <a:rPr lang="en-IN" sz="1800" dirty="0">
                <a:solidFill>
                  <a:srgbClr val="E90919"/>
                </a:solidFill>
                <a:latin typeface="Arial" panose="020B0604020202020204" pitchFamily="34" charset="0"/>
                <a:cs typeface="Arial" panose="020B0604020202020204" pitchFamily="34" charset="0"/>
              </a:rPr>
              <a:t>function </a:t>
            </a:r>
            <a:r>
              <a:rPr lang="en-IN" sz="1800" dirty="0" smtClean="0">
                <a:solidFill>
                  <a:srgbClr val="E90919"/>
                </a:solidFill>
                <a:latin typeface="Arial" panose="020B0604020202020204" pitchFamily="34" charset="0"/>
                <a:cs typeface="Arial" panose="020B0604020202020204" pitchFamily="34" charset="0"/>
              </a:rPr>
              <a:t>expression</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11" name="Rectangle 10"/>
          <p:cNvSpPr/>
          <p:nvPr/>
        </p:nvSpPr>
        <p:spPr>
          <a:xfrm>
            <a:off x="76200" y="2057400"/>
            <a:ext cx="5638800" cy="4154984"/>
          </a:xfrm>
          <a:prstGeom prst="rect">
            <a:avLst/>
          </a:prstGeom>
        </p:spPr>
        <p:txBody>
          <a:bodyPr wrap="square">
            <a:spAutoFit/>
          </a:bodyPr>
          <a:lstStyle/>
          <a:p>
            <a:r>
              <a:rPr lang="en-IN" sz="2200" dirty="0">
                <a:solidFill>
                  <a:srgbClr val="608B4E"/>
                </a:solidFill>
                <a:latin typeface="Consolas" panose="020B0609020204030204" pitchFamily="49" charset="0"/>
              </a:rPr>
              <a:t>// const fn = function(){</a:t>
            </a:r>
            <a:endParaRPr lang="en-IN" sz="2200" dirty="0">
              <a:solidFill>
                <a:srgbClr val="D4D4D4"/>
              </a:solidFill>
              <a:latin typeface="Consolas" panose="020B0609020204030204" pitchFamily="49" charset="0"/>
            </a:endParaRPr>
          </a:p>
          <a:p>
            <a:r>
              <a:rPr lang="en-IN" sz="2200" dirty="0">
                <a:solidFill>
                  <a:srgbClr val="608B4E"/>
                </a:solidFill>
                <a:latin typeface="Consolas" panose="020B0609020204030204" pitchFamily="49" charset="0"/>
              </a:rPr>
              <a:t>// </a:t>
            </a:r>
            <a:r>
              <a:rPr lang="en-IN" sz="2200" dirty="0" smtClean="0">
                <a:solidFill>
                  <a:srgbClr val="608B4E"/>
                </a:solidFill>
                <a:latin typeface="Consolas" panose="020B0609020204030204" pitchFamily="49" charset="0"/>
              </a:rPr>
              <a:t>   return </a:t>
            </a:r>
            <a:r>
              <a:rPr lang="en-IN" sz="2200" dirty="0">
                <a:solidFill>
                  <a:srgbClr val="608B4E"/>
                </a:solidFill>
                <a:latin typeface="Consolas" panose="020B0609020204030204" pitchFamily="49" charset="0"/>
              </a:rPr>
              <a:t>"Hello World";</a:t>
            </a:r>
            <a:endParaRPr lang="en-IN" sz="2200" dirty="0">
              <a:solidFill>
                <a:srgbClr val="D4D4D4"/>
              </a:solidFill>
              <a:latin typeface="Consolas" panose="020B0609020204030204" pitchFamily="49" charset="0"/>
            </a:endParaRPr>
          </a:p>
          <a:p>
            <a:r>
              <a:rPr lang="en-IN" sz="2200" dirty="0">
                <a:solidFill>
                  <a:srgbClr val="608B4E"/>
                </a:solidFill>
                <a:latin typeface="Consolas" panose="020B0609020204030204" pitchFamily="49" charset="0"/>
              </a:rPr>
              <a:t>// }</a:t>
            </a:r>
            <a:endParaRPr lang="en-IN" sz="2200" dirty="0">
              <a:solidFill>
                <a:srgbClr val="D4D4D4"/>
              </a:solidFill>
              <a:latin typeface="Consolas" panose="020B0609020204030204" pitchFamily="49" charset="0"/>
            </a:endParaRPr>
          </a:p>
          <a:p>
            <a:r>
              <a:rPr lang="en-IN" sz="2200" dirty="0">
                <a:solidFill>
                  <a:srgbClr val="608B4E"/>
                </a:solidFill>
                <a:latin typeface="Consolas" panose="020B0609020204030204" pitchFamily="49" charset="0"/>
              </a:rPr>
              <a:t>// console.log(fn());</a:t>
            </a:r>
            <a:endParaRPr lang="en-IN" sz="2200" dirty="0">
              <a:solidFill>
                <a:srgbClr val="D4D4D4"/>
              </a:solidFill>
              <a:latin typeface="Consolas" panose="020B0609020204030204" pitchFamily="49" charset="0"/>
            </a:endParaRPr>
          </a:p>
          <a:p>
            <a:r>
              <a:rPr lang="en-IN" sz="2200" dirty="0">
                <a:solidFill>
                  <a:srgbClr val="D4D4D4"/>
                </a:solidFill>
                <a:latin typeface="Consolas" panose="020B0609020204030204" pitchFamily="49" charset="0"/>
              </a:rPr>
              <a:t/>
            </a:r>
            <a:br>
              <a:rPr lang="en-IN" sz="2200" dirty="0">
                <a:solidFill>
                  <a:srgbClr val="D4D4D4"/>
                </a:solidFill>
                <a:latin typeface="Consolas" panose="020B0609020204030204" pitchFamily="49" charset="0"/>
              </a:rPr>
            </a:br>
            <a:r>
              <a:rPr lang="en-IN" sz="2200" dirty="0" smtClean="0">
                <a:latin typeface="Consolas" panose="020B0609020204030204" pitchFamily="49" charset="0"/>
              </a:rPr>
              <a:t>1.</a:t>
            </a:r>
            <a:r>
              <a:rPr lang="en-IN" sz="2200" dirty="0" smtClean="0">
                <a:solidFill>
                  <a:srgbClr val="D4D4D4"/>
                </a:solidFill>
                <a:latin typeface="Consolas" panose="020B0609020204030204" pitchFamily="49" charset="0"/>
              </a:rPr>
              <a:t> </a:t>
            </a:r>
            <a:r>
              <a:rPr lang="en-IN" sz="2200" dirty="0" smtClean="0">
                <a:solidFill>
                  <a:srgbClr val="569CD6"/>
                </a:solidFill>
                <a:latin typeface="Consolas" panose="020B0609020204030204" pitchFamily="49" charset="0"/>
              </a:rPr>
              <a:t>const</a:t>
            </a:r>
            <a:r>
              <a:rPr lang="en-IN" sz="2200" dirty="0" smtClean="0">
                <a:solidFill>
                  <a:srgbClr val="D4D4D4"/>
                </a:solidFill>
                <a:latin typeface="Consolas" panose="020B0609020204030204" pitchFamily="49" charset="0"/>
              </a:rPr>
              <a:t> </a:t>
            </a:r>
            <a:r>
              <a:rPr lang="en-IN" sz="2200" dirty="0">
                <a:solidFill>
                  <a:srgbClr val="DCDCAA"/>
                </a:solidFill>
                <a:latin typeface="Consolas" panose="020B0609020204030204" pitchFamily="49" charset="0"/>
              </a:rPr>
              <a:t>fn</a:t>
            </a:r>
            <a:r>
              <a:rPr lang="en-IN" sz="2200" dirty="0">
                <a:solidFill>
                  <a:srgbClr val="D4D4D4"/>
                </a:solidFill>
                <a:latin typeface="Consolas" panose="020B0609020204030204" pitchFamily="49" charset="0"/>
              </a:rPr>
              <a:t> = () </a:t>
            </a:r>
            <a:r>
              <a:rPr lang="en-IN" sz="2200" dirty="0">
                <a:solidFill>
                  <a:srgbClr val="569CD6"/>
                </a:solidFill>
                <a:latin typeface="Consolas" panose="020B0609020204030204" pitchFamily="49" charset="0"/>
              </a:rPr>
              <a:t>=&gt;</a:t>
            </a:r>
            <a:r>
              <a:rPr lang="en-IN" sz="2200" dirty="0">
                <a:solidFill>
                  <a:srgbClr val="D4D4D4"/>
                </a:solidFill>
                <a:latin typeface="Consolas" panose="020B0609020204030204" pitchFamily="49" charset="0"/>
              </a:rPr>
              <a:t> </a:t>
            </a:r>
            <a:r>
              <a:rPr lang="en-IN" sz="2200" dirty="0">
                <a:solidFill>
                  <a:srgbClr val="CE9178"/>
                </a:solidFill>
                <a:latin typeface="Consolas" panose="020B0609020204030204" pitchFamily="49" charset="0"/>
              </a:rPr>
              <a:t>"Hello World1"</a:t>
            </a:r>
            <a:r>
              <a:rPr lang="en-IN" sz="2200" dirty="0">
                <a:solidFill>
                  <a:srgbClr val="D4D4D4"/>
                </a:solidFill>
                <a:latin typeface="Consolas" panose="020B0609020204030204" pitchFamily="49" charset="0"/>
              </a:rPr>
              <a:t>;</a:t>
            </a:r>
          </a:p>
          <a:p>
            <a:r>
              <a:rPr lang="en-IN" sz="2200" dirty="0" smtClean="0">
                <a:solidFill>
                  <a:srgbClr val="4EC9B0"/>
                </a:solidFill>
                <a:latin typeface="Consolas" panose="020B0609020204030204" pitchFamily="49" charset="0"/>
              </a:rPr>
              <a:t>   console</a:t>
            </a:r>
            <a:r>
              <a:rPr lang="en-IN" sz="2200" dirty="0" smtClean="0">
                <a:solidFill>
                  <a:srgbClr val="D4D4D4"/>
                </a:solidFill>
                <a:latin typeface="Consolas" panose="020B0609020204030204" pitchFamily="49" charset="0"/>
              </a:rPr>
              <a:t>.</a:t>
            </a:r>
            <a:r>
              <a:rPr lang="en-IN" sz="2200" dirty="0" smtClean="0">
                <a:solidFill>
                  <a:srgbClr val="DCDCAA"/>
                </a:solidFill>
                <a:latin typeface="Consolas" panose="020B0609020204030204" pitchFamily="49" charset="0"/>
              </a:rPr>
              <a:t>log</a:t>
            </a:r>
            <a:r>
              <a:rPr lang="en-IN" sz="2200" dirty="0" smtClean="0">
                <a:solidFill>
                  <a:srgbClr val="D4D4D4"/>
                </a:solidFill>
                <a:latin typeface="Consolas" panose="020B0609020204030204" pitchFamily="49" charset="0"/>
              </a:rPr>
              <a:t>(</a:t>
            </a:r>
            <a:r>
              <a:rPr lang="en-IN" sz="2200" dirty="0" smtClean="0">
                <a:solidFill>
                  <a:srgbClr val="DCDCAA"/>
                </a:solidFill>
                <a:latin typeface="Consolas" panose="020B0609020204030204" pitchFamily="49" charset="0"/>
              </a:rPr>
              <a:t>fn</a:t>
            </a:r>
            <a:r>
              <a:rPr lang="en-IN" sz="2200" dirty="0">
                <a:solidFill>
                  <a:srgbClr val="D4D4D4"/>
                </a:solidFill>
                <a:latin typeface="Consolas" panose="020B0609020204030204" pitchFamily="49" charset="0"/>
              </a:rPr>
              <a:t>());</a:t>
            </a:r>
          </a:p>
          <a:p>
            <a:r>
              <a:rPr lang="en-IN" sz="2200" dirty="0">
                <a:solidFill>
                  <a:srgbClr val="D4D4D4"/>
                </a:solidFill>
                <a:latin typeface="Consolas" panose="020B0609020204030204" pitchFamily="49" charset="0"/>
              </a:rPr>
              <a:t/>
            </a:r>
            <a:br>
              <a:rPr lang="en-IN" sz="2200" dirty="0">
                <a:solidFill>
                  <a:srgbClr val="D4D4D4"/>
                </a:solidFill>
                <a:latin typeface="Consolas" panose="020B0609020204030204" pitchFamily="49" charset="0"/>
              </a:rPr>
            </a:br>
            <a:r>
              <a:rPr lang="en-IN" sz="2200" dirty="0" smtClean="0">
                <a:latin typeface="Consolas" panose="020B0609020204030204" pitchFamily="49" charset="0"/>
              </a:rPr>
              <a:t>2.</a:t>
            </a:r>
            <a:r>
              <a:rPr lang="en-IN" sz="2200" dirty="0" smtClean="0">
                <a:solidFill>
                  <a:srgbClr val="D4D4D4"/>
                </a:solidFill>
                <a:latin typeface="Consolas" panose="020B0609020204030204" pitchFamily="49" charset="0"/>
              </a:rPr>
              <a:t> </a:t>
            </a:r>
            <a:r>
              <a:rPr lang="en-IN" sz="2200" dirty="0" smtClean="0">
                <a:solidFill>
                  <a:srgbClr val="569CD6"/>
                </a:solidFill>
                <a:latin typeface="Consolas" panose="020B0609020204030204" pitchFamily="49" charset="0"/>
              </a:rPr>
              <a:t>const</a:t>
            </a:r>
            <a:r>
              <a:rPr lang="en-IN" sz="2200" dirty="0" smtClean="0">
                <a:solidFill>
                  <a:srgbClr val="D4D4D4"/>
                </a:solidFill>
                <a:latin typeface="Consolas" panose="020B0609020204030204" pitchFamily="49" charset="0"/>
              </a:rPr>
              <a:t> </a:t>
            </a:r>
            <a:r>
              <a:rPr lang="en-IN" sz="2200" dirty="0" smtClean="0">
                <a:solidFill>
                  <a:srgbClr val="DCDCAA"/>
                </a:solidFill>
                <a:latin typeface="Consolas" panose="020B0609020204030204" pitchFamily="49" charset="0"/>
              </a:rPr>
              <a:t>fn</a:t>
            </a:r>
            <a:r>
              <a:rPr lang="en-IN" sz="2200" dirty="0" smtClean="0">
                <a:solidFill>
                  <a:srgbClr val="D4D4D4"/>
                </a:solidFill>
                <a:latin typeface="Consolas" panose="020B0609020204030204" pitchFamily="49" charset="0"/>
              </a:rPr>
              <a:t> </a:t>
            </a:r>
            <a:r>
              <a:rPr lang="en-IN" sz="2200" dirty="0">
                <a:solidFill>
                  <a:srgbClr val="D4D4D4"/>
                </a:solidFill>
                <a:latin typeface="Consolas" panose="020B0609020204030204" pitchFamily="49" charset="0"/>
              </a:rPr>
              <a:t>= () </a:t>
            </a:r>
            <a:r>
              <a:rPr lang="en-IN" sz="2200" dirty="0">
                <a:solidFill>
                  <a:srgbClr val="569CD6"/>
                </a:solidFill>
                <a:latin typeface="Consolas" panose="020B0609020204030204" pitchFamily="49" charset="0"/>
              </a:rPr>
              <a:t>=&gt;</a:t>
            </a:r>
            <a:r>
              <a:rPr lang="en-IN" sz="2200" dirty="0">
                <a:solidFill>
                  <a:srgbClr val="D4D4D4"/>
                </a:solidFill>
                <a:latin typeface="Consolas" panose="020B0609020204030204" pitchFamily="49" charset="0"/>
              </a:rPr>
              <a:t> {</a:t>
            </a:r>
          </a:p>
          <a:p>
            <a:r>
              <a:rPr lang="en-IN" sz="2200" dirty="0" smtClean="0">
                <a:solidFill>
                  <a:srgbClr val="C586C0"/>
                </a:solidFill>
                <a:latin typeface="Consolas" panose="020B0609020204030204" pitchFamily="49" charset="0"/>
              </a:rPr>
              <a:t>       return</a:t>
            </a:r>
            <a:r>
              <a:rPr lang="en-IN" sz="2200" dirty="0" smtClean="0">
                <a:solidFill>
                  <a:srgbClr val="D4D4D4"/>
                </a:solidFill>
                <a:latin typeface="Consolas" panose="020B0609020204030204" pitchFamily="49" charset="0"/>
              </a:rPr>
              <a:t> </a:t>
            </a:r>
            <a:r>
              <a:rPr lang="en-IN" sz="2200" dirty="0">
                <a:solidFill>
                  <a:srgbClr val="D4D4D4"/>
                </a:solidFill>
                <a:latin typeface="Consolas" panose="020B0609020204030204" pitchFamily="49" charset="0"/>
              </a:rPr>
              <a:t>(</a:t>
            </a:r>
            <a:r>
              <a:rPr lang="en-IN" sz="2200" dirty="0">
                <a:solidFill>
                  <a:srgbClr val="CE9178"/>
                </a:solidFill>
                <a:latin typeface="Consolas" panose="020B0609020204030204" pitchFamily="49" charset="0"/>
              </a:rPr>
              <a:t>"Hello World2"</a:t>
            </a:r>
            <a:r>
              <a:rPr lang="en-IN" sz="2200" dirty="0">
                <a:solidFill>
                  <a:srgbClr val="D4D4D4"/>
                </a:solidFill>
                <a:latin typeface="Consolas" panose="020B0609020204030204" pitchFamily="49" charset="0"/>
              </a:rPr>
              <a:t>);</a:t>
            </a:r>
          </a:p>
          <a:p>
            <a:r>
              <a:rPr lang="en-IN" sz="2200" dirty="0" smtClean="0">
                <a:solidFill>
                  <a:srgbClr val="D4D4D4"/>
                </a:solidFill>
                <a:latin typeface="Consolas" panose="020B0609020204030204" pitchFamily="49" charset="0"/>
              </a:rPr>
              <a:t>   }</a:t>
            </a:r>
            <a:endParaRPr lang="en-IN" sz="2200" dirty="0">
              <a:solidFill>
                <a:srgbClr val="D4D4D4"/>
              </a:solidFill>
              <a:latin typeface="Consolas" panose="020B0609020204030204" pitchFamily="49" charset="0"/>
            </a:endParaRPr>
          </a:p>
          <a:p>
            <a:r>
              <a:rPr lang="en-IN" sz="2200" dirty="0" smtClean="0">
                <a:solidFill>
                  <a:srgbClr val="4EC9B0"/>
                </a:solidFill>
                <a:latin typeface="Consolas" panose="020B0609020204030204" pitchFamily="49" charset="0"/>
              </a:rPr>
              <a:t>   console</a:t>
            </a:r>
            <a:r>
              <a:rPr lang="en-IN" sz="2200" dirty="0" smtClean="0">
                <a:solidFill>
                  <a:srgbClr val="D4D4D4"/>
                </a:solidFill>
                <a:latin typeface="Consolas" panose="020B0609020204030204" pitchFamily="49" charset="0"/>
              </a:rPr>
              <a:t>.</a:t>
            </a:r>
            <a:r>
              <a:rPr lang="en-IN" sz="2200" dirty="0" smtClean="0">
                <a:solidFill>
                  <a:srgbClr val="DCDCAA"/>
                </a:solidFill>
                <a:latin typeface="Consolas" panose="020B0609020204030204" pitchFamily="49" charset="0"/>
              </a:rPr>
              <a:t>log</a:t>
            </a:r>
            <a:r>
              <a:rPr lang="en-IN" sz="2200" dirty="0" smtClean="0">
                <a:solidFill>
                  <a:srgbClr val="D4D4D4"/>
                </a:solidFill>
                <a:latin typeface="Consolas" panose="020B0609020204030204" pitchFamily="49" charset="0"/>
              </a:rPr>
              <a:t>(</a:t>
            </a:r>
            <a:r>
              <a:rPr lang="en-IN" sz="2200" dirty="0" smtClean="0">
                <a:solidFill>
                  <a:srgbClr val="DCDCAA"/>
                </a:solidFill>
                <a:latin typeface="Consolas" panose="020B0609020204030204" pitchFamily="49" charset="0"/>
              </a:rPr>
              <a:t>fn</a:t>
            </a:r>
            <a:r>
              <a:rPr lang="en-IN" sz="2200" dirty="0" smtClean="0">
                <a:solidFill>
                  <a:srgbClr val="D4D4D4"/>
                </a:solidFill>
                <a:latin typeface="Consolas" panose="020B0609020204030204" pitchFamily="49" charset="0"/>
              </a:rPr>
              <a:t>());   </a:t>
            </a:r>
            <a:endParaRPr lang="en-IN" sz="22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300234773"/>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arrow </a:t>
            </a:r>
            <a:r>
              <a:rPr lang="en-US" sz="3600" i="1" dirty="0">
                <a:solidFill>
                  <a:srgbClr val="13D9E3"/>
                </a:solidFill>
                <a:latin typeface="Arial" panose="020B0604020202020204" pitchFamily="34" charset="0"/>
                <a:cs typeface="Arial" panose="020B0604020202020204" pitchFamily="34" charset="0"/>
              </a:rPr>
              <a:t>function </a:t>
            </a:r>
            <a:r>
              <a:rPr lang="en-US" sz="3600" i="1" dirty="0" smtClean="0">
                <a:solidFill>
                  <a:srgbClr val="13D9E3"/>
                </a:solidFill>
                <a:latin typeface="Arial" panose="020B0604020202020204" pitchFamily="34" charset="0"/>
                <a:cs typeface="Arial" panose="020B0604020202020204" pitchFamily="34" charset="0"/>
              </a:rPr>
              <a:t>without </a:t>
            </a:r>
            <a:r>
              <a:rPr lang="en-US" sz="3600" i="1" dirty="0">
                <a:solidFill>
                  <a:srgbClr val="13D9E3"/>
                </a:solidFill>
                <a:latin typeface="Arial" panose="020B0604020202020204" pitchFamily="34" charset="0"/>
                <a:cs typeface="Arial" panose="020B0604020202020204" pitchFamily="34" charset="0"/>
              </a:rPr>
              <a:t>arguments</a:t>
            </a: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5" name="Rectangle 4"/>
          <p:cNvSpPr/>
          <p:nvPr/>
        </p:nvSpPr>
        <p:spPr>
          <a:xfrm>
            <a:off x="76200" y="1536174"/>
            <a:ext cx="9067800" cy="369332"/>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An </a:t>
            </a:r>
            <a:r>
              <a:rPr lang="en-IN" sz="1800" b="1" dirty="0">
                <a:solidFill>
                  <a:srgbClr val="E90919"/>
                </a:solidFill>
                <a:latin typeface="Arial" panose="020B0604020202020204" pitchFamily="34" charset="0"/>
                <a:cs typeface="Arial" panose="020B0604020202020204" pitchFamily="34" charset="0"/>
              </a:rPr>
              <a:t>arrow function expression</a:t>
            </a:r>
            <a:r>
              <a:rPr lang="en-IN" sz="1800" dirty="0">
                <a:latin typeface="Arial" panose="020B0604020202020204" pitchFamily="34" charset="0"/>
                <a:cs typeface="Arial" panose="020B0604020202020204" pitchFamily="34" charset="0"/>
              </a:rPr>
              <a:t> has a shorter syntax than a </a:t>
            </a:r>
            <a:r>
              <a:rPr lang="en-IN" sz="1800" dirty="0">
                <a:solidFill>
                  <a:srgbClr val="E90919"/>
                </a:solidFill>
                <a:latin typeface="Arial" panose="020B0604020202020204" pitchFamily="34" charset="0"/>
                <a:cs typeface="Arial" panose="020B0604020202020204" pitchFamily="34" charset="0"/>
              </a:rPr>
              <a:t>function </a:t>
            </a:r>
            <a:r>
              <a:rPr lang="en-IN" sz="1800" dirty="0" smtClean="0">
                <a:solidFill>
                  <a:srgbClr val="E90919"/>
                </a:solidFill>
                <a:latin typeface="Arial" panose="020B0604020202020204" pitchFamily="34" charset="0"/>
                <a:cs typeface="Arial" panose="020B0604020202020204" pitchFamily="34" charset="0"/>
              </a:rPr>
              <a:t>expression</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3" name="Rectangle 2"/>
          <p:cNvSpPr/>
          <p:nvPr/>
        </p:nvSpPr>
        <p:spPr>
          <a:xfrm>
            <a:off x="97972" y="2460376"/>
            <a:ext cx="8915400" cy="2800767"/>
          </a:xfrm>
          <a:prstGeom prst="rect">
            <a:avLst/>
          </a:prstGeom>
        </p:spPr>
        <p:txBody>
          <a:bodyPr wrap="square">
            <a:spAutoFit/>
          </a:bodyPr>
          <a:lstStyle/>
          <a:p>
            <a:r>
              <a:rPr lang="en-IN" sz="2200" dirty="0">
                <a:latin typeface="Consolas" panose="020B0609020204030204" pitchFamily="49" charset="0"/>
              </a:rPr>
              <a:t>3. </a:t>
            </a:r>
            <a:r>
              <a:rPr lang="en-IN" sz="2200" dirty="0" smtClean="0">
                <a:solidFill>
                  <a:srgbClr val="569CD6"/>
                </a:solidFill>
                <a:latin typeface="Consolas" panose="020B0609020204030204" pitchFamily="49" charset="0"/>
              </a:rPr>
              <a:t>const</a:t>
            </a:r>
            <a:r>
              <a:rPr lang="en-IN" sz="2200" dirty="0" smtClean="0">
                <a:solidFill>
                  <a:srgbClr val="D4D4D4"/>
                </a:solidFill>
                <a:latin typeface="Consolas" panose="020B0609020204030204" pitchFamily="49" charset="0"/>
              </a:rPr>
              <a:t> </a:t>
            </a:r>
            <a:r>
              <a:rPr lang="en-IN" sz="2200" dirty="0">
                <a:solidFill>
                  <a:srgbClr val="9CDCFE"/>
                </a:solidFill>
                <a:latin typeface="Consolas" panose="020B0609020204030204" pitchFamily="49" charset="0"/>
              </a:rPr>
              <a:t>fruits</a:t>
            </a:r>
            <a:r>
              <a:rPr lang="en-IN" sz="2200" dirty="0">
                <a:solidFill>
                  <a:srgbClr val="D4D4D4"/>
                </a:solidFill>
                <a:latin typeface="Consolas" panose="020B0609020204030204" pitchFamily="49" charset="0"/>
              </a:rPr>
              <a:t> = [</a:t>
            </a:r>
            <a:r>
              <a:rPr lang="en-IN" sz="2200" dirty="0">
                <a:solidFill>
                  <a:srgbClr val="CE9178"/>
                </a:solidFill>
                <a:latin typeface="Consolas" panose="020B0609020204030204" pitchFamily="49" charset="0"/>
              </a:rPr>
              <a:t>'Mango'</a:t>
            </a:r>
            <a:r>
              <a:rPr lang="en-IN" sz="2200" dirty="0">
                <a:solidFill>
                  <a:srgbClr val="D4D4D4"/>
                </a:solidFill>
                <a:latin typeface="Consolas" panose="020B0609020204030204" pitchFamily="49" charset="0"/>
              </a:rPr>
              <a:t>, </a:t>
            </a:r>
            <a:r>
              <a:rPr lang="en-IN" sz="2200" dirty="0">
                <a:solidFill>
                  <a:srgbClr val="CE9178"/>
                </a:solidFill>
                <a:latin typeface="Consolas" panose="020B0609020204030204" pitchFamily="49" charset="0"/>
              </a:rPr>
              <a:t>'Grapes'</a:t>
            </a:r>
            <a:r>
              <a:rPr lang="en-IN" sz="2200" dirty="0">
                <a:solidFill>
                  <a:srgbClr val="D4D4D4"/>
                </a:solidFill>
                <a:latin typeface="Consolas" panose="020B0609020204030204" pitchFamily="49" charset="0"/>
              </a:rPr>
              <a:t>, </a:t>
            </a:r>
            <a:r>
              <a:rPr lang="en-IN" sz="2200" dirty="0">
                <a:solidFill>
                  <a:srgbClr val="CE9178"/>
                </a:solidFill>
                <a:latin typeface="Consolas" panose="020B0609020204030204" pitchFamily="49" charset="0"/>
              </a:rPr>
              <a:t>'Orange'</a:t>
            </a:r>
            <a:r>
              <a:rPr lang="en-IN" sz="2200" dirty="0">
                <a:solidFill>
                  <a:srgbClr val="D4D4D4"/>
                </a:solidFill>
                <a:latin typeface="Consolas" panose="020B0609020204030204" pitchFamily="49" charset="0"/>
              </a:rPr>
              <a:t>, </a:t>
            </a:r>
            <a:r>
              <a:rPr lang="en-IN" sz="2200" dirty="0" smtClean="0">
                <a:solidFill>
                  <a:srgbClr val="D4D4D4"/>
                </a:solidFill>
                <a:latin typeface="Consolas" panose="020B0609020204030204" pitchFamily="49" charset="0"/>
              </a:rPr>
              <a:t>   </a:t>
            </a:r>
          </a:p>
          <a:p>
            <a:r>
              <a:rPr lang="en-IN" sz="2200" dirty="0">
                <a:solidFill>
                  <a:srgbClr val="D4D4D4"/>
                </a:solidFill>
                <a:latin typeface="Consolas" panose="020B0609020204030204" pitchFamily="49" charset="0"/>
              </a:rPr>
              <a:t> </a:t>
            </a:r>
            <a:r>
              <a:rPr lang="en-IN" sz="2200" dirty="0" smtClean="0">
                <a:solidFill>
                  <a:srgbClr val="D4D4D4"/>
                </a:solidFill>
                <a:latin typeface="Consolas" panose="020B0609020204030204" pitchFamily="49" charset="0"/>
              </a:rPr>
              <a:t>                  </a:t>
            </a:r>
            <a:r>
              <a:rPr lang="en-IN" sz="2200" dirty="0" smtClean="0">
                <a:solidFill>
                  <a:srgbClr val="CE9178"/>
                </a:solidFill>
                <a:latin typeface="Consolas" panose="020B0609020204030204" pitchFamily="49" charset="0"/>
              </a:rPr>
              <a:t>'Banana</a:t>
            </a:r>
            <a:r>
              <a:rPr lang="en-IN" sz="2200" dirty="0">
                <a:solidFill>
                  <a:srgbClr val="CE9178"/>
                </a:solidFill>
                <a:latin typeface="Consolas" panose="020B0609020204030204" pitchFamily="49" charset="0"/>
              </a:rPr>
              <a:t>'</a:t>
            </a:r>
            <a:r>
              <a:rPr lang="en-IN" sz="2200" dirty="0">
                <a:solidFill>
                  <a:srgbClr val="D4D4D4"/>
                </a:solidFill>
                <a:latin typeface="Consolas" panose="020B0609020204030204" pitchFamily="49" charset="0"/>
              </a:rPr>
              <a:t>, </a:t>
            </a:r>
            <a:r>
              <a:rPr lang="en-IN" sz="2200" dirty="0">
                <a:solidFill>
                  <a:srgbClr val="CE9178"/>
                </a:solidFill>
                <a:latin typeface="Consolas" panose="020B0609020204030204" pitchFamily="49" charset="0"/>
              </a:rPr>
              <a:t>'Apple'</a:t>
            </a:r>
            <a:r>
              <a:rPr lang="en-IN" sz="2200" dirty="0">
                <a:solidFill>
                  <a:srgbClr val="D4D4D4"/>
                </a:solidFill>
                <a:latin typeface="Consolas" panose="020B0609020204030204" pitchFamily="49" charset="0"/>
              </a:rPr>
              <a:t>].</a:t>
            </a:r>
            <a:r>
              <a:rPr lang="en-IN" sz="2200" dirty="0">
                <a:solidFill>
                  <a:srgbClr val="DCDCAA"/>
                </a:solidFill>
                <a:latin typeface="Consolas" panose="020B0609020204030204" pitchFamily="49" charset="0"/>
              </a:rPr>
              <a:t>sort</a:t>
            </a:r>
            <a:r>
              <a:rPr lang="en-IN" sz="2200" dirty="0">
                <a:solidFill>
                  <a:srgbClr val="D4D4D4"/>
                </a:solidFill>
                <a:latin typeface="Consolas" panose="020B0609020204030204" pitchFamily="49" charset="0"/>
              </a:rPr>
              <a:t>();</a:t>
            </a:r>
          </a:p>
          <a:p>
            <a:r>
              <a:rPr lang="en-IN" sz="2200" dirty="0" smtClean="0">
                <a:solidFill>
                  <a:srgbClr val="569CD6"/>
                </a:solidFill>
                <a:latin typeface="Consolas" panose="020B0609020204030204" pitchFamily="49" charset="0"/>
              </a:rPr>
              <a:t>   const</a:t>
            </a:r>
            <a:r>
              <a:rPr lang="en-IN" sz="2200" dirty="0" smtClean="0">
                <a:solidFill>
                  <a:srgbClr val="D4D4D4"/>
                </a:solidFill>
                <a:latin typeface="Consolas" panose="020B0609020204030204" pitchFamily="49" charset="0"/>
              </a:rPr>
              <a:t> </a:t>
            </a:r>
            <a:r>
              <a:rPr lang="en-IN" sz="2200" dirty="0">
                <a:solidFill>
                  <a:srgbClr val="DCDCAA"/>
                </a:solidFill>
                <a:latin typeface="Consolas" panose="020B0609020204030204" pitchFamily="49" charset="0"/>
              </a:rPr>
              <a:t>fn</a:t>
            </a:r>
            <a:r>
              <a:rPr lang="en-IN" sz="2200" dirty="0">
                <a:solidFill>
                  <a:srgbClr val="D4D4D4"/>
                </a:solidFill>
                <a:latin typeface="Consolas" panose="020B0609020204030204" pitchFamily="49" charset="0"/>
              </a:rPr>
              <a:t> = () </a:t>
            </a:r>
            <a:r>
              <a:rPr lang="en-IN" sz="2200" dirty="0">
                <a:solidFill>
                  <a:srgbClr val="569CD6"/>
                </a:solidFill>
                <a:latin typeface="Consolas" panose="020B0609020204030204" pitchFamily="49" charset="0"/>
              </a:rPr>
              <a:t>=&gt;</a:t>
            </a:r>
            <a:r>
              <a:rPr lang="en-IN" sz="2200" dirty="0">
                <a:solidFill>
                  <a:srgbClr val="D4D4D4"/>
                </a:solidFill>
                <a:latin typeface="Consolas" panose="020B0609020204030204" pitchFamily="49" charset="0"/>
              </a:rPr>
              <a:t> {</a:t>
            </a:r>
          </a:p>
          <a:p>
            <a:r>
              <a:rPr lang="en-IN" sz="2200" dirty="0" smtClean="0">
                <a:solidFill>
                  <a:srgbClr val="9CDCFE"/>
                </a:solidFill>
                <a:latin typeface="Consolas" panose="020B0609020204030204" pitchFamily="49" charset="0"/>
              </a:rPr>
              <a:t>       fruits</a:t>
            </a:r>
            <a:r>
              <a:rPr lang="en-IN" sz="2200" dirty="0" smtClean="0">
                <a:solidFill>
                  <a:srgbClr val="D4D4D4"/>
                </a:solidFill>
                <a:latin typeface="Consolas" panose="020B0609020204030204" pitchFamily="49" charset="0"/>
              </a:rPr>
              <a:t>.</a:t>
            </a:r>
            <a:r>
              <a:rPr lang="en-IN" sz="2200" dirty="0" smtClean="0">
                <a:solidFill>
                  <a:srgbClr val="DCDCAA"/>
                </a:solidFill>
                <a:latin typeface="Consolas" panose="020B0609020204030204" pitchFamily="49" charset="0"/>
              </a:rPr>
              <a:t>forEach</a:t>
            </a:r>
            <a:r>
              <a:rPr lang="en-IN" sz="2200" dirty="0" smtClean="0">
                <a:solidFill>
                  <a:srgbClr val="D4D4D4"/>
                </a:solidFill>
                <a:latin typeface="Consolas" panose="020B0609020204030204" pitchFamily="49" charset="0"/>
              </a:rPr>
              <a:t>(</a:t>
            </a:r>
            <a:r>
              <a:rPr lang="en-IN" sz="2200" dirty="0" smtClean="0">
                <a:solidFill>
                  <a:srgbClr val="569CD6"/>
                </a:solidFill>
                <a:latin typeface="Consolas" panose="020B0609020204030204" pitchFamily="49" charset="0"/>
              </a:rPr>
              <a:t>function</a:t>
            </a:r>
            <a:r>
              <a:rPr lang="en-IN" sz="2200" dirty="0" smtClean="0">
                <a:solidFill>
                  <a:srgbClr val="D4D4D4"/>
                </a:solidFill>
                <a:latin typeface="Consolas" panose="020B0609020204030204" pitchFamily="49" charset="0"/>
              </a:rPr>
              <a:t>(</a:t>
            </a:r>
            <a:r>
              <a:rPr lang="en-IN" sz="2200" dirty="0" smtClean="0">
                <a:solidFill>
                  <a:srgbClr val="9CDCFE"/>
                </a:solidFill>
                <a:latin typeface="Consolas" panose="020B0609020204030204" pitchFamily="49" charset="0"/>
              </a:rPr>
              <a:t>value</a:t>
            </a:r>
            <a:r>
              <a:rPr lang="en-IN" sz="2200" dirty="0">
                <a:solidFill>
                  <a:srgbClr val="D4D4D4"/>
                </a:solidFill>
                <a:latin typeface="Consolas" panose="020B0609020204030204" pitchFamily="49" charset="0"/>
              </a:rPr>
              <a:t>, </a:t>
            </a:r>
            <a:r>
              <a:rPr lang="en-IN" sz="2200" dirty="0">
                <a:solidFill>
                  <a:srgbClr val="9CDCFE"/>
                </a:solidFill>
                <a:latin typeface="Consolas" panose="020B0609020204030204" pitchFamily="49" charset="0"/>
              </a:rPr>
              <a:t>index</a:t>
            </a:r>
            <a:r>
              <a:rPr lang="en-IN" sz="2200" dirty="0">
                <a:solidFill>
                  <a:srgbClr val="D4D4D4"/>
                </a:solidFill>
                <a:latin typeface="Consolas" panose="020B0609020204030204" pitchFamily="49" charset="0"/>
              </a:rPr>
              <a:t>) {</a:t>
            </a:r>
          </a:p>
          <a:p>
            <a:r>
              <a:rPr lang="en-IN" sz="2200" dirty="0" smtClean="0">
                <a:solidFill>
                  <a:srgbClr val="4EC9B0"/>
                </a:solidFill>
                <a:latin typeface="Consolas" panose="020B0609020204030204" pitchFamily="49" charset="0"/>
              </a:rPr>
              <a:t>           console</a:t>
            </a:r>
            <a:r>
              <a:rPr lang="en-IN" sz="2200" dirty="0" smtClean="0">
                <a:solidFill>
                  <a:srgbClr val="D4D4D4"/>
                </a:solidFill>
                <a:latin typeface="Consolas" panose="020B0609020204030204" pitchFamily="49" charset="0"/>
              </a:rPr>
              <a:t>.</a:t>
            </a:r>
            <a:r>
              <a:rPr lang="en-IN" sz="2200" dirty="0" smtClean="0">
                <a:solidFill>
                  <a:srgbClr val="DCDCAA"/>
                </a:solidFill>
                <a:latin typeface="Consolas" panose="020B0609020204030204" pitchFamily="49" charset="0"/>
              </a:rPr>
              <a:t>log</a:t>
            </a:r>
            <a:r>
              <a:rPr lang="en-IN" sz="2200" dirty="0" smtClean="0">
                <a:solidFill>
                  <a:srgbClr val="D4D4D4"/>
                </a:solidFill>
                <a:latin typeface="Consolas" panose="020B0609020204030204" pitchFamily="49" charset="0"/>
              </a:rPr>
              <a:t>(</a:t>
            </a:r>
            <a:r>
              <a:rPr lang="en-IN" sz="2200" dirty="0" smtClean="0">
                <a:solidFill>
                  <a:srgbClr val="9CDCFE"/>
                </a:solidFill>
                <a:latin typeface="Consolas" panose="020B0609020204030204" pitchFamily="49" charset="0"/>
              </a:rPr>
              <a:t>value</a:t>
            </a:r>
            <a:r>
              <a:rPr lang="en-IN" sz="2200" dirty="0">
                <a:solidFill>
                  <a:srgbClr val="D4D4D4"/>
                </a:solidFill>
                <a:latin typeface="Consolas" panose="020B0609020204030204" pitchFamily="49" charset="0"/>
              </a:rPr>
              <a:t>);</a:t>
            </a:r>
          </a:p>
          <a:p>
            <a:r>
              <a:rPr lang="en-IN" sz="2200" dirty="0" smtClean="0">
                <a:solidFill>
                  <a:srgbClr val="D4D4D4"/>
                </a:solidFill>
                <a:latin typeface="Consolas" panose="020B0609020204030204" pitchFamily="49" charset="0"/>
              </a:rPr>
              <a:t>       });</a:t>
            </a:r>
            <a:endParaRPr lang="en-IN" sz="2200" dirty="0">
              <a:solidFill>
                <a:srgbClr val="D4D4D4"/>
              </a:solidFill>
              <a:latin typeface="Consolas" panose="020B0609020204030204" pitchFamily="49" charset="0"/>
            </a:endParaRPr>
          </a:p>
          <a:p>
            <a:r>
              <a:rPr lang="en-IN" sz="2200" dirty="0" smtClean="0">
                <a:solidFill>
                  <a:srgbClr val="D4D4D4"/>
                </a:solidFill>
                <a:latin typeface="Consolas" panose="020B0609020204030204" pitchFamily="49" charset="0"/>
              </a:rPr>
              <a:t>   }</a:t>
            </a:r>
            <a:endParaRPr lang="en-IN" sz="2200" dirty="0">
              <a:solidFill>
                <a:srgbClr val="D4D4D4"/>
              </a:solidFill>
              <a:latin typeface="Consolas" panose="020B0609020204030204" pitchFamily="49" charset="0"/>
            </a:endParaRPr>
          </a:p>
          <a:p>
            <a:r>
              <a:rPr lang="en-IN" sz="2200" dirty="0" smtClean="0">
                <a:solidFill>
                  <a:srgbClr val="DCDCAA"/>
                </a:solidFill>
                <a:latin typeface="Consolas" panose="020B0609020204030204" pitchFamily="49" charset="0"/>
              </a:rPr>
              <a:t>   fn</a:t>
            </a:r>
            <a:r>
              <a:rPr lang="en-IN" sz="2200" dirty="0">
                <a:solidFill>
                  <a:srgbClr val="D4D4D4"/>
                </a:solidFill>
                <a:latin typeface="Consolas" panose="020B0609020204030204" pitchFamily="49" charset="0"/>
              </a:rPr>
              <a:t>();</a:t>
            </a:r>
            <a:endParaRPr lang="en-IN" sz="22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31304692"/>
      </p:ext>
    </p:extLst>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arrow function with arguments</a:t>
            </a:r>
            <a:endParaRPr lang="en-US" sz="3600" i="1" dirty="0">
              <a:solidFill>
                <a:srgbClr val="13D9E3"/>
              </a:solidFill>
              <a:latin typeface="Arial" panose="020B0604020202020204" pitchFamily="34" charset="0"/>
              <a:cs typeface="Arial" panose="020B0604020202020204" pitchFamily="34" charset="0"/>
            </a:endParaRP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5" name="Rectangle 4"/>
          <p:cNvSpPr/>
          <p:nvPr/>
        </p:nvSpPr>
        <p:spPr>
          <a:xfrm>
            <a:off x="76200" y="1536174"/>
            <a:ext cx="9067800" cy="369332"/>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An </a:t>
            </a:r>
            <a:r>
              <a:rPr lang="en-IN" sz="1800" b="1" dirty="0">
                <a:solidFill>
                  <a:srgbClr val="E90919"/>
                </a:solidFill>
                <a:latin typeface="Arial" panose="020B0604020202020204" pitchFamily="34" charset="0"/>
                <a:cs typeface="Arial" panose="020B0604020202020204" pitchFamily="34" charset="0"/>
              </a:rPr>
              <a:t>arrow function expression</a:t>
            </a:r>
            <a:r>
              <a:rPr lang="en-IN" sz="1800" dirty="0">
                <a:latin typeface="Arial" panose="020B0604020202020204" pitchFamily="34" charset="0"/>
                <a:cs typeface="Arial" panose="020B0604020202020204" pitchFamily="34" charset="0"/>
              </a:rPr>
              <a:t> has a shorter syntax than a </a:t>
            </a:r>
            <a:r>
              <a:rPr lang="en-IN" sz="1800" dirty="0">
                <a:solidFill>
                  <a:srgbClr val="E90919"/>
                </a:solidFill>
                <a:latin typeface="Arial" panose="020B0604020202020204" pitchFamily="34" charset="0"/>
                <a:cs typeface="Arial" panose="020B0604020202020204" pitchFamily="34" charset="0"/>
              </a:rPr>
              <a:t>function </a:t>
            </a:r>
            <a:r>
              <a:rPr lang="en-IN" sz="1800" dirty="0" smtClean="0">
                <a:solidFill>
                  <a:srgbClr val="E90919"/>
                </a:solidFill>
                <a:latin typeface="Arial" panose="020B0604020202020204" pitchFamily="34" charset="0"/>
                <a:cs typeface="Arial" panose="020B0604020202020204" pitchFamily="34" charset="0"/>
              </a:rPr>
              <a:t>expression</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3" name="Rectangle 2"/>
          <p:cNvSpPr/>
          <p:nvPr/>
        </p:nvSpPr>
        <p:spPr>
          <a:xfrm>
            <a:off x="266700" y="2209800"/>
            <a:ext cx="4914900" cy="1569660"/>
          </a:xfrm>
          <a:prstGeom prst="rect">
            <a:avLst/>
          </a:prstGeom>
        </p:spPr>
        <p:txBody>
          <a:bodyPr wrap="square">
            <a:spAutoFit/>
          </a:bodyPr>
          <a:lstStyle/>
          <a:p>
            <a:r>
              <a:rPr lang="en-IN" dirty="0">
                <a:solidFill>
                  <a:srgbClr val="569CD6"/>
                </a:solidFill>
                <a:latin typeface="Consolas" panose="020B0609020204030204" pitchFamily="49" charset="0"/>
              </a:rPr>
              <a:t>const</a:t>
            </a:r>
            <a:r>
              <a:rPr lang="en-IN" dirty="0">
                <a:solidFill>
                  <a:srgbClr val="D4D4D4"/>
                </a:solidFill>
                <a:latin typeface="Consolas" panose="020B0609020204030204" pitchFamily="49" charset="0"/>
              </a:rPr>
              <a:t> </a:t>
            </a:r>
            <a:r>
              <a:rPr lang="en-IN" dirty="0">
                <a:solidFill>
                  <a:srgbClr val="DCDCAA"/>
                </a:solidFill>
                <a:latin typeface="Consolas" panose="020B0609020204030204" pitchFamily="49" charset="0"/>
              </a:rPr>
              <a:t>fn</a:t>
            </a:r>
            <a:r>
              <a:rPr lang="en-IN" dirty="0">
                <a:solidFill>
                  <a:srgbClr val="D4D4D4"/>
                </a:solidFill>
                <a:latin typeface="Consolas" panose="020B0609020204030204" pitchFamily="49" charset="0"/>
              </a:rPr>
              <a:t> = </a:t>
            </a:r>
            <a:r>
              <a:rPr lang="en-IN" dirty="0" smtClean="0">
                <a:solidFill>
                  <a:srgbClr val="569CD6"/>
                </a:solidFill>
                <a:latin typeface="Consolas" panose="020B0609020204030204" pitchFamily="49" charset="0"/>
              </a:rPr>
              <a:t>function </a:t>
            </a:r>
            <a:r>
              <a:rPr lang="en-IN" dirty="0" smtClean="0">
                <a:solidFill>
                  <a:srgbClr val="D4D4D4"/>
                </a:solidFill>
                <a:latin typeface="Consolas" panose="020B0609020204030204" pitchFamily="49" charset="0"/>
              </a:rPr>
              <a:t>(</a:t>
            </a:r>
            <a:r>
              <a:rPr lang="en-IN" dirty="0">
                <a:solidFill>
                  <a:srgbClr val="9CDCFE"/>
                </a:solidFill>
                <a:latin typeface="Consolas" panose="020B0609020204030204" pitchFamily="49" charset="0"/>
              </a:rPr>
              <a:t>a</a:t>
            </a:r>
            <a:r>
              <a:rPr lang="en-IN" dirty="0">
                <a:solidFill>
                  <a:srgbClr val="D4D4D4"/>
                </a:solidFill>
                <a:latin typeface="Consolas" panose="020B0609020204030204" pitchFamily="49" charset="0"/>
              </a:rPr>
              <a:t>, </a:t>
            </a:r>
            <a:r>
              <a:rPr lang="en-IN" dirty="0">
                <a:solidFill>
                  <a:srgbClr val="9CDCFE"/>
                </a:solidFill>
                <a:latin typeface="Consolas" panose="020B0609020204030204" pitchFamily="49" charset="0"/>
              </a:rPr>
              <a:t>b</a:t>
            </a:r>
            <a:r>
              <a:rPr lang="en-IN" dirty="0">
                <a:solidFill>
                  <a:srgbClr val="D4D4D4"/>
                </a:solidFill>
                <a:latin typeface="Consolas" panose="020B0609020204030204" pitchFamily="49" charset="0"/>
              </a:rPr>
              <a:t>) {</a:t>
            </a:r>
          </a:p>
          <a:p>
            <a:r>
              <a:rPr lang="en-IN" dirty="0" smtClean="0">
                <a:solidFill>
                  <a:srgbClr val="C586C0"/>
                </a:solidFill>
                <a:latin typeface="Consolas" panose="020B0609020204030204" pitchFamily="49" charset="0"/>
              </a:rPr>
              <a:t>    return</a:t>
            </a:r>
            <a:r>
              <a:rPr lang="en-IN" dirty="0" smtClean="0">
                <a:solidFill>
                  <a:srgbClr val="D4D4D4"/>
                </a:solidFill>
                <a:latin typeface="Consolas" panose="020B0609020204030204" pitchFamily="49" charset="0"/>
              </a:rPr>
              <a:t> </a:t>
            </a:r>
            <a:r>
              <a:rPr lang="en-IN" dirty="0">
                <a:solidFill>
                  <a:srgbClr val="D4D4D4"/>
                </a:solidFill>
                <a:latin typeface="Consolas" panose="020B0609020204030204" pitchFamily="49" charset="0"/>
              </a:rPr>
              <a:t>(</a:t>
            </a:r>
            <a:r>
              <a:rPr lang="en-IN" dirty="0">
                <a:solidFill>
                  <a:srgbClr val="9CDCFE"/>
                </a:solidFill>
                <a:latin typeface="Consolas" panose="020B0609020204030204" pitchFamily="49" charset="0"/>
              </a:rPr>
              <a:t>a</a:t>
            </a:r>
            <a:r>
              <a:rPr lang="en-IN" dirty="0">
                <a:solidFill>
                  <a:srgbClr val="D4D4D4"/>
                </a:solidFill>
                <a:latin typeface="Consolas" panose="020B0609020204030204" pitchFamily="49" charset="0"/>
              </a:rPr>
              <a:t> + </a:t>
            </a:r>
            <a:r>
              <a:rPr lang="en-IN" dirty="0">
                <a:solidFill>
                  <a:srgbClr val="9CDCFE"/>
                </a:solidFill>
                <a:latin typeface="Consolas" panose="020B0609020204030204" pitchFamily="49" charset="0"/>
              </a:rPr>
              <a:t>b</a:t>
            </a:r>
            <a:r>
              <a:rPr lang="en-IN" dirty="0">
                <a:solidFill>
                  <a:srgbClr val="D4D4D4"/>
                </a:solidFill>
                <a:latin typeface="Consolas" panose="020B0609020204030204" pitchFamily="49" charset="0"/>
              </a:rPr>
              <a:t>);</a:t>
            </a:r>
          </a:p>
          <a:p>
            <a:r>
              <a:rPr lang="en-IN" dirty="0" smtClean="0">
                <a:solidFill>
                  <a:srgbClr val="D4D4D4"/>
                </a:solidFill>
                <a:latin typeface="Consolas" panose="020B0609020204030204" pitchFamily="49" charset="0"/>
              </a:rPr>
              <a:t>};</a:t>
            </a:r>
          </a:p>
          <a:p>
            <a:r>
              <a:rPr lang="en-IN" dirty="0" smtClean="0">
                <a:solidFill>
                  <a:srgbClr val="4EC9B0"/>
                </a:solidFill>
                <a:latin typeface="Consolas" panose="020B0609020204030204" pitchFamily="49" charset="0"/>
              </a:rPr>
              <a:t>console</a:t>
            </a:r>
            <a:r>
              <a:rPr lang="en-IN" dirty="0" smtClean="0">
                <a:solidFill>
                  <a:srgbClr val="D4D4D4"/>
                </a:solidFill>
                <a:latin typeface="Consolas" panose="020B0609020204030204" pitchFamily="49" charset="0"/>
              </a:rPr>
              <a:t>.</a:t>
            </a:r>
            <a:r>
              <a:rPr lang="en-IN" dirty="0" smtClean="0">
                <a:solidFill>
                  <a:srgbClr val="DCDCAA"/>
                </a:solidFill>
                <a:latin typeface="Consolas" panose="020B0609020204030204" pitchFamily="49" charset="0"/>
              </a:rPr>
              <a:t>log</a:t>
            </a:r>
            <a:r>
              <a:rPr lang="en-IN" dirty="0" smtClean="0">
                <a:solidFill>
                  <a:srgbClr val="D4D4D4"/>
                </a:solidFill>
                <a:latin typeface="Consolas" panose="020B0609020204030204" pitchFamily="49" charset="0"/>
              </a:rPr>
              <a:t>(</a:t>
            </a:r>
            <a:r>
              <a:rPr lang="en-IN" dirty="0" smtClean="0">
                <a:solidFill>
                  <a:srgbClr val="DCDCAA"/>
                </a:solidFill>
                <a:latin typeface="Consolas" panose="020B0609020204030204" pitchFamily="49" charset="0"/>
              </a:rPr>
              <a:t>fn</a:t>
            </a:r>
            <a:r>
              <a:rPr lang="en-IN" dirty="0" smtClean="0">
                <a:solidFill>
                  <a:srgbClr val="D4D4D4"/>
                </a:solidFill>
                <a:latin typeface="Consolas" panose="020B0609020204030204" pitchFamily="49" charset="0"/>
              </a:rPr>
              <a:t>(</a:t>
            </a:r>
            <a:r>
              <a:rPr lang="en-IN" dirty="0" smtClean="0">
                <a:solidFill>
                  <a:srgbClr val="B5CEA8"/>
                </a:solidFill>
                <a:latin typeface="Consolas" panose="020B0609020204030204" pitchFamily="49" charset="0"/>
              </a:rPr>
              <a:t>1</a:t>
            </a:r>
            <a:r>
              <a:rPr lang="en-IN" dirty="0">
                <a:solidFill>
                  <a:srgbClr val="D4D4D4"/>
                </a:solidFill>
                <a:latin typeface="Consolas" panose="020B0609020204030204" pitchFamily="49" charset="0"/>
              </a:rPr>
              <a:t>, </a:t>
            </a:r>
            <a:r>
              <a:rPr lang="en-IN" dirty="0">
                <a:solidFill>
                  <a:srgbClr val="B5CEA8"/>
                </a:solidFill>
                <a:latin typeface="Consolas" panose="020B0609020204030204" pitchFamily="49" charset="0"/>
              </a:rPr>
              <a:t>2</a:t>
            </a:r>
            <a:r>
              <a:rPr lang="en-IN" dirty="0" smtClean="0">
                <a:solidFill>
                  <a:srgbClr val="D4D4D4"/>
                </a:solidFill>
                <a:latin typeface="Consolas" panose="020B0609020204030204" pitchFamily="49" charset="0"/>
              </a:rPr>
              <a:t>));</a:t>
            </a:r>
            <a:endParaRPr lang="en-IN" dirty="0">
              <a:solidFill>
                <a:srgbClr val="D4D4D4"/>
              </a:solidFill>
              <a:latin typeface="Consolas" panose="020B0609020204030204" pitchFamily="49" charset="0"/>
            </a:endParaRPr>
          </a:p>
        </p:txBody>
      </p:sp>
      <p:sp>
        <p:nvSpPr>
          <p:cNvPr id="9" name="Rectangle 8"/>
          <p:cNvSpPr/>
          <p:nvPr/>
        </p:nvSpPr>
        <p:spPr>
          <a:xfrm>
            <a:off x="2057400" y="4267200"/>
            <a:ext cx="4953000" cy="830997"/>
          </a:xfrm>
          <a:prstGeom prst="rect">
            <a:avLst/>
          </a:prstGeom>
        </p:spPr>
        <p:txBody>
          <a:bodyPr wrap="square">
            <a:spAutoFit/>
          </a:bodyPr>
          <a:lstStyle/>
          <a:p>
            <a:r>
              <a:rPr lang="en-IN" dirty="0" smtClean="0">
                <a:solidFill>
                  <a:srgbClr val="569CD6"/>
                </a:solidFill>
                <a:latin typeface="Consolas" panose="020B0609020204030204" pitchFamily="49" charset="0"/>
              </a:rPr>
              <a:t>const</a:t>
            </a:r>
            <a:r>
              <a:rPr lang="en-IN" dirty="0" smtClean="0">
                <a:solidFill>
                  <a:srgbClr val="D4D4D4"/>
                </a:solidFill>
                <a:latin typeface="Consolas" panose="020B0609020204030204" pitchFamily="49" charset="0"/>
              </a:rPr>
              <a:t> </a:t>
            </a:r>
            <a:r>
              <a:rPr lang="en-IN" dirty="0">
                <a:solidFill>
                  <a:srgbClr val="DCDCAA"/>
                </a:solidFill>
                <a:latin typeface="Consolas" panose="020B0609020204030204" pitchFamily="49" charset="0"/>
              </a:rPr>
              <a:t>fn1</a:t>
            </a:r>
            <a:r>
              <a:rPr lang="en-IN" dirty="0">
                <a:solidFill>
                  <a:srgbClr val="D4D4D4"/>
                </a:solidFill>
                <a:latin typeface="Consolas" panose="020B0609020204030204" pitchFamily="49" charset="0"/>
              </a:rPr>
              <a:t> = (</a:t>
            </a:r>
            <a:r>
              <a:rPr lang="en-IN" dirty="0">
                <a:solidFill>
                  <a:srgbClr val="9CDCFE"/>
                </a:solidFill>
                <a:latin typeface="Consolas" panose="020B0609020204030204" pitchFamily="49" charset="0"/>
              </a:rPr>
              <a:t>a</a:t>
            </a:r>
            <a:r>
              <a:rPr lang="en-IN" dirty="0">
                <a:solidFill>
                  <a:srgbClr val="D4D4D4"/>
                </a:solidFill>
                <a:latin typeface="Consolas" panose="020B0609020204030204" pitchFamily="49" charset="0"/>
              </a:rPr>
              <a:t>, </a:t>
            </a:r>
            <a:r>
              <a:rPr lang="en-IN" dirty="0">
                <a:solidFill>
                  <a:srgbClr val="9CDCFE"/>
                </a:solidFill>
                <a:latin typeface="Consolas" panose="020B0609020204030204" pitchFamily="49" charset="0"/>
              </a:rPr>
              <a:t>b</a:t>
            </a:r>
            <a:r>
              <a:rPr lang="en-IN" dirty="0">
                <a:solidFill>
                  <a:srgbClr val="D4D4D4"/>
                </a:solidFill>
                <a:latin typeface="Consolas" panose="020B0609020204030204" pitchFamily="49" charset="0"/>
              </a:rPr>
              <a:t>) </a:t>
            </a:r>
            <a:r>
              <a:rPr lang="en-IN" dirty="0">
                <a:solidFill>
                  <a:srgbClr val="569CD6"/>
                </a:solidFill>
                <a:latin typeface="Consolas" panose="020B0609020204030204" pitchFamily="49" charset="0"/>
              </a:rPr>
              <a:t>=&gt;</a:t>
            </a:r>
            <a:r>
              <a:rPr lang="en-IN" dirty="0">
                <a:solidFill>
                  <a:srgbClr val="D4D4D4"/>
                </a:solidFill>
                <a:latin typeface="Consolas" panose="020B0609020204030204" pitchFamily="49" charset="0"/>
              </a:rPr>
              <a:t> </a:t>
            </a:r>
            <a:r>
              <a:rPr lang="en-IN" dirty="0">
                <a:solidFill>
                  <a:srgbClr val="9CDCFE"/>
                </a:solidFill>
                <a:latin typeface="Consolas" panose="020B0609020204030204" pitchFamily="49" charset="0"/>
              </a:rPr>
              <a:t>a</a:t>
            </a:r>
            <a:r>
              <a:rPr lang="en-IN" dirty="0">
                <a:solidFill>
                  <a:srgbClr val="D4D4D4"/>
                </a:solidFill>
                <a:latin typeface="Consolas" panose="020B0609020204030204" pitchFamily="49" charset="0"/>
              </a:rPr>
              <a:t> + </a:t>
            </a:r>
            <a:r>
              <a:rPr lang="en-IN" dirty="0">
                <a:solidFill>
                  <a:srgbClr val="9CDCFE"/>
                </a:solidFill>
                <a:latin typeface="Consolas" panose="020B0609020204030204" pitchFamily="49" charset="0"/>
              </a:rPr>
              <a:t>b</a:t>
            </a:r>
            <a:r>
              <a:rPr lang="en-IN" dirty="0">
                <a:solidFill>
                  <a:srgbClr val="D4D4D4"/>
                </a:solidFill>
                <a:latin typeface="Consolas" panose="020B0609020204030204" pitchFamily="49" charset="0"/>
              </a:rPr>
              <a:t>;</a:t>
            </a:r>
          </a:p>
          <a:p>
            <a:r>
              <a:rPr lang="en-IN" dirty="0">
                <a:solidFill>
                  <a:srgbClr val="4EC9B0"/>
                </a:solidFill>
                <a:latin typeface="Consolas" panose="020B0609020204030204" pitchFamily="49" charset="0"/>
              </a:rPr>
              <a:t>console</a:t>
            </a:r>
            <a:r>
              <a:rPr lang="en-IN" dirty="0">
                <a:solidFill>
                  <a:srgbClr val="D4D4D4"/>
                </a:solidFill>
                <a:latin typeface="Consolas" panose="020B0609020204030204" pitchFamily="49" charset="0"/>
              </a:rPr>
              <a:t>.</a:t>
            </a:r>
            <a:r>
              <a:rPr lang="en-IN" dirty="0">
                <a:solidFill>
                  <a:srgbClr val="DCDCAA"/>
                </a:solidFill>
                <a:latin typeface="Consolas" panose="020B0609020204030204" pitchFamily="49" charset="0"/>
              </a:rPr>
              <a:t>log</a:t>
            </a:r>
            <a:r>
              <a:rPr lang="en-IN" dirty="0">
                <a:solidFill>
                  <a:srgbClr val="D4D4D4"/>
                </a:solidFill>
                <a:latin typeface="Consolas" panose="020B0609020204030204" pitchFamily="49" charset="0"/>
              </a:rPr>
              <a:t>(</a:t>
            </a:r>
            <a:r>
              <a:rPr lang="en-IN" dirty="0">
                <a:solidFill>
                  <a:srgbClr val="DCDCAA"/>
                </a:solidFill>
                <a:latin typeface="Consolas" panose="020B0609020204030204" pitchFamily="49" charset="0"/>
              </a:rPr>
              <a:t>fn1</a:t>
            </a:r>
            <a:r>
              <a:rPr lang="en-IN" dirty="0">
                <a:solidFill>
                  <a:srgbClr val="D4D4D4"/>
                </a:solidFill>
                <a:latin typeface="Consolas" panose="020B0609020204030204" pitchFamily="49" charset="0"/>
              </a:rPr>
              <a:t>(</a:t>
            </a:r>
            <a:r>
              <a:rPr lang="en-IN" dirty="0">
                <a:solidFill>
                  <a:srgbClr val="B5CEA8"/>
                </a:solidFill>
                <a:latin typeface="Consolas" panose="020B0609020204030204" pitchFamily="49" charset="0"/>
              </a:rPr>
              <a:t>5</a:t>
            </a:r>
            <a:r>
              <a:rPr lang="en-IN" dirty="0">
                <a:solidFill>
                  <a:srgbClr val="D4D4D4"/>
                </a:solidFill>
                <a:latin typeface="Consolas" panose="020B0609020204030204" pitchFamily="49" charset="0"/>
              </a:rPr>
              <a:t>, </a:t>
            </a:r>
            <a:r>
              <a:rPr lang="en-IN" dirty="0">
                <a:solidFill>
                  <a:srgbClr val="B5CEA8"/>
                </a:solidFill>
                <a:latin typeface="Consolas" panose="020B0609020204030204" pitchFamily="49" charset="0"/>
              </a:rPr>
              <a:t>6</a:t>
            </a:r>
            <a:r>
              <a:rPr lang="en-IN" dirty="0">
                <a:solidFill>
                  <a:srgbClr val="D4D4D4"/>
                </a:solidFill>
                <a:latin typeface="Consolas" panose="020B0609020204030204" pitchFamily="49" charset="0"/>
              </a:rPr>
              <a:t>));</a:t>
            </a:r>
            <a:endParaRPr lang="en-IN" b="0" dirty="0">
              <a:solidFill>
                <a:srgbClr val="D4D4D4"/>
              </a:solidFill>
              <a:effectLst/>
              <a:latin typeface="Consolas" panose="020B0609020204030204" pitchFamily="49" charset="0"/>
            </a:endParaRPr>
          </a:p>
        </p:txBody>
      </p:sp>
      <p:cxnSp>
        <p:nvCxnSpPr>
          <p:cNvPr id="13" name="Straight Arrow Connector 12"/>
          <p:cNvCxnSpPr>
            <a:endCxn id="9" idx="0"/>
          </p:cNvCxnSpPr>
          <p:nvPr/>
        </p:nvCxnSpPr>
        <p:spPr>
          <a:xfrm>
            <a:off x="4267200" y="2667000"/>
            <a:ext cx="266700" cy="1600200"/>
          </a:xfrm>
          <a:prstGeom prst="straightConnector1">
            <a:avLst/>
          </a:prstGeom>
          <a:ln w="28575">
            <a:solidFill>
              <a:srgbClr val="FFC000"/>
            </a:solidFill>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 name="Elbow Connector 20"/>
          <p:cNvCxnSpPr/>
          <p:nvPr/>
        </p:nvCxnSpPr>
        <p:spPr>
          <a:xfrm rot="16200000" flipH="1">
            <a:off x="3741514" y="1743427"/>
            <a:ext cx="1188000" cy="3816000"/>
          </a:xfrm>
          <a:prstGeom prst="bentConnector3">
            <a:avLst>
              <a:gd name="adj1" fmla="val 23933"/>
            </a:avLst>
          </a:prstGeom>
          <a:ln w="28575">
            <a:solidFill>
              <a:srgbClr val="FFC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990600" y="3002999"/>
            <a:ext cx="2438400" cy="0"/>
          </a:xfrm>
          <a:prstGeom prst="line">
            <a:avLst/>
          </a:prstGeom>
          <a:ln w="28575">
            <a:solidFill>
              <a:srgbClr val="FE121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3733800" y="2667000"/>
            <a:ext cx="990600" cy="0"/>
          </a:xfrm>
          <a:prstGeom prst="line">
            <a:avLst/>
          </a:prstGeom>
          <a:ln w="28575">
            <a:solidFill>
              <a:srgbClr val="FE1212"/>
            </a:solidFill>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4143375" y="4324350"/>
            <a:ext cx="1063625" cy="389768"/>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Rectangle 32"/>
          <p:cNvSpPr/>
          <p:nvPr/>
        </p:nvSpPr>
        <p:spPr>
          <a:xfrm>
            <a:off x="5793605" y="4324352"/>
            <a:ext cx="1063625" cy="389768"/>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803023254"/>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arrow function with REST</a:t>
            </a:r>
            <a:endParaRPr lang="en-US" i="1" dirty="0">
              <a:solidFill>
                <a:srgbClr val="13D9E3"/>
              </a:solidFill>
              <a:latin typeface="Arial" panose="020B0604020202020204" pitchFamily="34" charset="0"/>
              <a:cs typeface="Arial" panose="020B0604020202020204" pitchFamily="34" charset="0"/>
            </a:endParaRP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078468"/>
            <a:ext cx="87630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Arrow function </a:t>
            </a:r>
            <a:r>
              <a:rPr lang="en-IN" sz="1800" dirty="0" smtClean="0">
                <a:latin typeface="Arial" panose="020B0604020202020204" pitchFamily="34" charset="0"/>
                <a:cs typeface="Arial" panose="020B0604020202020204" pitchFamily="34" charset="0"/>
              </a:rPr>
              <a:t>does not </a:t>
            </a:r>
            <a:r>
              <a:rPr lang="en-IN" sz="1800" dirty="0">
                <a:latin typeface="Arial" panose="020B0604020202020204" pitchFamily="34" charset="0"/>
                <a:cs typeface="Arial" panose="020B0604020202020204" pitchFamily="34" charset="0"/>
              </a:rPr>
              <a:t>have its own </a:t>
            </a:r>
            <a:r>
              <a:rPr lang="en-IN" sz="1800" b="1" i="1" dirty="0">
                <a:latin typeface="Arial" panose="020B0604020202020204" pitchFamily="34" charset="0"/>
                <a:cs typeface="Arial" panose="020B0604020202020204" pitchFamily="34" charset="0"/>
              </a:rPr>
              <a:t>this, arguments, super</a:t>
            </a:r>
            <a:r>
              <a:rPr lang="en-IN" sz="1800" dirty="0">
                <a:latin typeface="Arial" panose="020B0604020202020204" pitchFamily="34" charset="0"/>
                <a:cs typeface="Arial" panose="020B0604020202020204" pitchFamily="34" charset="0"/>
              </a:rPr>
              <a:t>, or </a:t>
            </a:r>
            <a:r>
              <a:rPr lang="en-IN" sz="1800" b="1" i="1" dirty="0">
                <a:latin typeface="Arial" panose="020B0604020202020204" pitchFamily="34" charset="0"/>
                <a:cs typeface="Arial" panose="020B0604020202020204" pitchFamily="34" charset="0"/>
              </a:rPr>
              <a:t>new.target</a:t>
            </a:r>
            <a:r>
              <a:rPr lang="en-IN" sz="1800" dirty="0">
                <a:latin typeface="Arial" panose="020B0604020202020204" pitchFamily="34" charset="0"/>
                <a:cs typeface="Arial" panose="020B0604020202020204" pitchFamily="34" charset="0"/>
              </a:rPr>
              <a:t>.</a:t>
            </a:r>
          </a:p>
        </p:txBody>
      </p:sp>
      <p:sp>
        <p:nvSpPr>
          <p:cNvPr id="4" name="Rectangle 3"/>
          <p:cNvSpPr/>
          <p:nvPr/>
        </p:nvSpPr>
        <p:spPr>
          <a:xfrm>
            <a:off x="152400" y="1609539"/>
            <a:ext cx="4800600" cy="1323439"/>
          </a:xfrm>
          <a:prstGeom prst="rect">
            <a:avLst/>
          </a:prstGeom>
        </p:spPr>
        <p:txBody>
          <a:bodyPr wrap="square">
            <a:spAutoFit/>
          </a:bodyPr>
          <a:lstStyle/>
          <a:p>
            <a:r>
              <a:rPr lang="en-IN" sz="2000" dirty="0">
                <a:solidFill>
                  <a:srgbClr val="569CD6"/>
                </a:solidFill>
                <a:latin typeface="Consolas" panose="020B0609020204030204" pitchFamily="49" charset="0"/>
              </a:rPr>
              <a:t>function</a:t>
            </a:r>
            <a:r>
              <a:rPr lang="en-IN" sz="2000" dirty="0">
                <a:solidFill>
                  <a:srgbClr val="D4D4D4"/>
                </a:solidFill>
                <a:latin typeface="Consolas" panose="020B0609020204030204" pitchFamily="49" charset="0"/>
              </a:rPr>
              <a:t> </a:t>
            </a:r>
            <a:r>
              <a:rPr lang="en-IN" sz="2000" dirty="0">
                <a:solidFill>
                  <a:srgbClr val="DCDCAA"/>
                </a:solidFill>
                <a:latin typeface="Consolas" panose="020B0609020204030204" pitchFamily="49" charset="0"/>
              </a:rPr>
              <a:t>fn</a:t>
            </a:r>
            <a:r>
              <a:rPr lang="en-IN" sz="2000" dirty="0">
                <a:solidFill>
                  <a:srgbClr val="D4D4D4"/>
                </a:solidFill>
                <a:latin typeface="Consolas" panose="020B0609020204030204" pitchFamily="49" charset="0"/>
              </a:rPr>
              <a:t>() {</a:t>
            </a:r>
          </a:p>
          <a:p>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a:t>
            </a:r>
            <a:r>
              <a:rPr lang="en-IN" sz="2000" dirty="0">
                <a:solidFill>
                  <a:srgbClr val="569CD6"/>
                </a:solidFill>
                <a:latin typeface="Consolas" panose="020B0609020204030204" pitchFamily="49" charset="0"/>
              </a:rPr>
              <a:t>arguments</a:t>
            </a:r>
            <a:r>
              <a:rPr lang="en-IN" sz="2000" dirty="0">
                <a:solidFill>
                  <a:srgbClr val="D4D4D4"/>
                </a:solidFill>
                <a:latin typeface="Consolas" panose="020B0609020204030204" pitchFamily="49" charset="0"/>
              </a:rPr>
              <a:t>[</a:t>
            </a:r>
            <a:r>
              <a:rPr lang="en-IN" sz="2000" dirty="0">
                <a:solidFill>
                  <a:srgbClr val="B5CEA8"/>
                </a:solidFill>
                <a:latin typeface="Consolas" panose="020B0609020204030204" pitchFamily="49" charset="0"/>
              </a:rPr>
              <a:t>0</a:t>
            </a:r>
            <a:r>
              <a:rPr lang="en-IN" sz="2000" dirty="0">
                <a:solidFill>
                  <a:srgbClr val="D4D4D4"/>
                </a:solidFill>
                <a:latin typeface="Consolas" panose="020B0609020204030204" pitchFamily="49" charset="0"/>
              </a:rPr>
              <a:t>]);</a:t>
            </a:r>
          </a:p>
          <a:p>
            <a:r>
              <a:rPr lang="en-IN" sz="2000" dirty="0">
                <a:solidFill>
                  <a:srgbClr val="D4D4D4"/>
                </a:solidFill>
                <a:latin typeface="Consolas" panose="020B0609020204030204" pitchFamily="49" charset="0"/>
              </a:rPr>
              <a:t>}</a:t>
            </a:r>
          </a:p>
          <a:p>
            <a:r>
              <a:rPr lang="en-IN" sz="2000" dirty="0">
                <a:solidFill>
                  <a:srgbClr val="DCDCAA"/>
                </a:solidFill>
                <a:latin typeface="Consolas" panose="020B0609020204030204" pitchFamily="49" charset="0"/>
              </a:rPr>
              <a:t>fn</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'Mango'</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'Grapes'</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'Orange</a:t>
            </a:r>
            <a:r>
              <a:rPr lang="en-IN" sz="2000" dirty="0" smtClean="0">
                <a:solidFill>
                  <a:srgbClr val="CE9178"/>
                </a:solidFill>
                <a:latin typeface="Consolas" panose="020B0609020204030204" pitchFamily="49" charset="0"/>
              </a:rPr>
              <a:t>'</a:t>
            </a:r>
            <a:r>
              <a:rPr lang="en-IN" sz="2000" dirty="0" smtClean="0">
                <a:solidFill>
                  <a:srgbClr val="D4D4D4"/>
                </a:solidFill>
                <a:latin typeface="Consolas" panose="020B0609020204030204" pitchFamily="49" charset="0"/>
              </a:rPr>
              <a:t>);</a:t>
            </a:r>
            <a:endParaRPr lang="en-IN" sz="2000" dirty="0">
              <a:solidFill>
                <a:srgbClr val="D4D4D4"/>
              </a:solidFill>
              <a:latin typeface="Consolas" panose="020B0609020204030204" pitchFamily="49" charset="0"/>
            </a:endParaRPr>
          </a:p>
        </p:txBody>
      </p:sp>
      <p:sp>
        <p:nvSpPr>
          <p:cNvPr id="6" name="Rectangle 5"/>
          <p:cNvSpPr/>
          <p:nvPr/>
        </p:nvSpPr>
        <p:spPr>
          <a:xfrm>
            <a:off x="228600" y="3581400"/>
            <a:ext cx="4572000" cy="1569660"/>
          </a:xfrm>
          <a:prstGeom prst="rect">
            <a:avLst/>
          </a:prstGeom>
        </p:spPr>
        <p:txBody>
          <a:bodyPr>
            <a:spAutoFit/>
          </a:bodyPr>
          <a:lstStyle/>
          <a:p>
            <a:r>
              <a:rPr lang="en-IN" dirty="0">
                <a:solidFill>
                  <a:srgbClr val="569CD6"/>
                </a:solidFill>
                <a:latin typeface="Consolas" panose="020B0609020204030204" pitchFamily="49" charset="0"/>
              </a:rPr>
              <a:t>const</a:t>
            </a:r>
            <a:r>
              <a:rPr lang="en-IN" dirty="0">
                <a:solidFill>
                  <a:srgbClr val="D4D4D4"/>
                </a:solidFill>
                <a:latin typeface="Consolas" panose="020B0609020204030204" pitchFamily="49" charset="0"/>
              </a:rPr>
              <a:t> </a:t>
            </a:r>
            <a:r>
              <a:rPr lang="en-IN" dirty="0">
                <a:solidFill>
                  <a:srgbClr val="9CDCFE"/>
                </a:solidFill>
                <a:latin typeface="Consolas" panose="020B0609020204030204" pitchFamily="49" charset="0"/>
              </a:rPr>
              <a:t>fn</a:t>
            </a:r>
            <a:r>
              <a:rPr lang="en-IN" dirty="0">
                <a:solidFill>
                  <a:srgbClr val="D4D4D4"/>
                </a:solidFill>
                <a:latin typeface="Consolas" panose="020B0609020204030204" pitchFamily="49" charset="0"/>
              </a:rPr>
              <a:t> = (...</a:t>
            </a:r>
            <a:r>
              <a:rPr lang="en-IN" dirty="0">
                <a:solidFill>
                  <a:srgbClr val="9CDCFE"/>
                </a:solidFill>
                <a:latin typeface="Consolas" panose="020B0609020204030204" pitchFamily="49" charset="0"/>
              </a:rPr>
              <a:t>rest</a:t>
            </a:r>
            <a:r>
              <a:rPr lang="en-IN" dirty="0">
                <a:solidFill>
                  <a:srgbClr val="D4D4D4"/>
                </a:solidFill>
                <a:latin typeface="Consolas" panose="020B0609020204030204" pitchFamily="49" charset="0"/>
              </a:rPr>
              <a:t>) </a:t>
            </a:r>
            <a:r>
              <a:rPr lang="en-IN" dirty="0">
                <a:solidFill>
                  <a:srgbClr val="569CD6"/>
                </a:solidFill>
                <a:latin typeface="Consolas" panose="020B0609020204030204" pitchFamily="49" charset="0"/>
              </a:rPr>
              <a:t>=&gt;</a:t>
            </a:r>
            <a:r>
              <a:rPr lang="en-IN" dirty="0">
                <a:solidFill>
                  <a:srgbClr val="D4D4D4"/>
                </a:solidFill>
                <a:latin typeface="Consolas" panose="020B0609020204030204" pitchFamily="49" charset="0"/>
              </a:rPr>
              <a:t> </a:t>
            </a:r>
            <a:r>
              <a:rPr lang="en-IN" dirty="0">
                <a:solidFill>
                  <a:srgbClr val="4EC9B0"/>
                </a:solidFill>
                <a:latin typeface="Consolas" panose="020B0609020204030204" pitchFamily="49" charset="0"/>
              </a:rPr>
              <a:t>console</a:t>
            </a:r>
            <a:r>
              <a:rPr lang="en-IN" dirty="0">
                <a:solidFill>
                  <a:srgbClr val="D4D4D4"/>
                </a:solidFill>
                <a:latin typeface="Consolas" panose="020B0609020204030204" pitchFamily="49" charset="0"/>
              </a:rPr>
              <a:t>.</a:t>
            </a:r>
            <a:r>
              <a:rPr lang="en-IN" dirty="0">
                <a:solidFill>
                  <a:srgbClr val="DCDCAA"/>
                </a:solidFill>
                <a:latin typeface="Consolas" panose="020B0609020204030204" pitchFamily="49" charset="0"/>
              </a:rPr>
              <a:t>log</a:t>
            </a:r>
            <a:r>
              <a:rPr lang="en-IN" dirty="0">
                <a:solidFill>
                  <a:srgbClr val="D4D4D4"/>
                </a:solidFill>
                <a:latin typeface="Consolas" panose="020B0609020204030204" pitchFamily="49" charset="0"/>
              </a:rPr>
              <a:t>(</a:t>
            </a:r>
            <a:r>
              <a:rPr lang="en-IN" dirty="0">
                <a:solidFill>
                  <a:srgbClr val="9CDCFE"/>
                </a:solidFill>
                <a:latin typeface="Consolas" panose="020B0609020204030204" pitchFamily="49" charset="0"/>
              </a:rPr>
              <a:t>rest</a:t>
            </a:r>
            <a:r>
              <a:rPr lang="en-IN" dirty="0">
                <a:solidFill>
                  <a:srgbClr val="D4D4D4"/>
                </a:solidFill>
                <a:latin typeface="Consolas" panose="020B0609020204030204" pitchFamily="49" charset="0"/>
              </a:rPr>
              <a:t>[</a:t>
            </a:r>
            <a:r>
              <a:rPr lang="en-IN" dirty="0">
                <a:solidFill>
                  <a:srgbClr val="B5CEA8"/>
                </a:solidFill>
                <a:latin typeface="Consolas" panose="020B0609020204030204" pitchFamily="49" charset="0"/>
              </a:rPr>
              <a:t>0</a:t>
            </a:r>
            <a:r>
              <a:rPr lang="en-IN" dirty="0">
                <a:solidFill>
                  <a:srgbClr val="D4D4D4"/>
                </a:solidFill>
                <a:latin typeface="Consolas" panose="020B0609020204030204" pitchFamily="49" charset="0"/>
              </a:rPr>
              <a:t>]);</a:t>
            </a:r>
          </a:p>
          <a:p>
            <a:r>
              <a:rPr lang="en-IN" dirty="0">
                <a:solidFill>
                  <a:srgbClr val="DCDCAA"/>
                </a:solidFill>
                <a:latin typeface="Consolas" panose="020B0609020204030204" pitchFamily="49" charset="0"/>
              </a:rPr>
              <a:t>fn</a:t>
            </a:r>
            <a:r>
              <a:rPr lang="en-IN" dirty="0">
                <a:solidFill>
                  <a:srgbClr val="D4D4D4"/>
                </a:solidFill>
                <a:latin typeface="Consolas" panose="020B0609020204030204" pitchFamily="49" charset="0"/>
              </a:rPr>
              <a:t>(</a:t>
            </a:r>
            <a:r>
              <a:rPr lang="en-IN" dirty="0">
                <a:solidFill>
                  <a:srgbClr val="CE9178"/>
                </a:solidFill>
                <a:latin typeface="Consolas" panose="020B0609020204030204" pitchFamily="49" charset="0"/>
              </a:rPr>
              <a:t>'Mango'</a:t>
            </a:r>
            <a:r>
              <a:rPr lang="en-IN" dirty="0">
                <a:solidFill>
                  <a:srgbClr val="D4D4D4"/>
                </a:solidFill>
                <a:latin typeface="Consolas" panose="020B0609020204030204" pitchFamily="49" charset="0"/>
              </a:rPr>
              <a:t>, </a:t>
            </a:r>
            <a:r>
              <a:rPr lang="en-IN" dirty="0">
                <a:solidFill>
                  <a:srgbClr val="CE9178"/>
                </a:solidFill>
                <a:latin typeface="Consolas" panose="020B0609020204030204" pitchFamily="49" charset="0"/>
              </a:rPr>
              <a:t>'Grapes'</a:t>
            </a:r>
            <a:r>
              <a:rPr lang="en-IN" dirty="0">
                <a:solidFill>
                  <a:srgbClr val="D4D4D4"/>
                </a:solidFill>
                <a:latin typeface="Consolas" panose="020B0609020204030204" pitchFamily="49" charset="0"/>
              </a:rPr>
              <a:t>, </a:t>
            </a:r>
            <a:r>
              <a:rPr lang="en-IN" dirty="0">
                <a:solidFill>
                  <a:srgbClr val="CE9178"/>
                </a:solidFill>
                <a:latin typeface="Consolas" panose="020B0609020204030204" pitchFamily="49" charset="0"/>
              </a:rPr>
              <a:t>'Orange'</a:t>
            </a:r>
            <a:r>
              <a:rPr lang="en-IN" dirty="0">
                <a:solidFill>
                  <a:srgbClr val="D4D4D4"/>
                </a:solidFill>
                <a:latin typeface="Consolas" panose="020B0609020204030204" pitchFamily="49" charset="0"/>
              </a:rPr>
              <a:t>);</a:t>
            </a:r>
          </a:p>
        </p:txBody>
      </p:sp>
      <p:cxnSp>
        <p:nvCxnSpPr>
          <p:cNvPr id="10" name="Straight Arrow Connector 9"/>
          <p:cNvCxnSpPr/>
          <p:nvPr/>
        </p:nvCxnSpPr>
        <p:spPr>
          <a:xfrm>
            <a:off x="4038600" y="2133600"/>
            <a:ext cx="1371600" cy="0"/>
          </a:xfrm>
          <a:prstGeom prst="straightConnector1">
            <a:avLst/>
          </a:prstGeom>
          <a:ln w="19050">
            <a:solidFill>
              <a:srgbClr val="EE2227"/>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953000" y="3429000"/>
            <a:ext cx="3124200" cy="369332"/>
          </a:xfrm>
          <a:prstGeom prst="rect">
            <a:avLst/>
          </a:prstGeom>
          <a:noFill/>
        </p:spPr>
        <p:txBody>
          <a:bodyPr wrap="square" rtlCol="0">
            <a:spAutoFit/>
          </a:bodyPr>
          <a:lstStyle/>
          <a:p>
            <a:r>
              <a:rPr lang="en-IN" sz="1800" dirty="0" smtClean="0"/>
              <a:t>Will not work</a:t>
            </a:r>
            <a:endParaRPr lang="en-IN" sz="1800" dirty="0"/>
          </a:p>
        </p:txBody>
      </p:sp>
    </p:spTree>
    <p:extLst>
      <p:ext uri="{BB962C8B-B14F-4D97-AF65-F5344CB8AC3E}">
        <p14:creationId xmlns:p14="http://schemas.microsoft.com/office/powerpoint/2010/main" val="546605804"/>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try catch block</a:t>
            </a:r>
            <a:endParaRPr lang="en-US" sz="6000" dirty="0"/>
          </a:p>
        </p:txBody>
      </p:sp>
    </p:spTree>
    <p:extLst>
      <p:ext uri="{BB962C8B-B14F-4D97-AF65-F5344CB8AC3E}">
        <p14:creationId xmlns:p14="http://schemas.microsoft.com/office/powerpoint/2010/main" val="3496656931"/>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try...catch </a:t>
            </a: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5" name="Rectangle 4"/>
          <p:cNvSpPr/>
          <p:nvPr/>
        </p:nvSpPr>
        <p:spPr>
          <a:xfrm>
            <a:off x="76200" y="1536174"/>
            <a:ext cx="9067800" cy="646331"/>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try...catch </a:t>
            </a:r>
            <a:r>
              <a:rPr lang="en-IN" sz="1800" dirty="0">
                <a:latin typeface="Arial" panose="020B0604020202020204" pitchFamily="34" charset="0"/>
                <a:cs typeface="Arial" panose="020B0604020202020204" pitchFamily="34" charset="0"/>
              </a:rPr>
              <a:t>statement marks a block of statements to try, and specifies a response, should an exception be thrown.</a:t>
            </a:r>
          </a:p>
        </p:txBody>
      </p:sp>
      <p:sp>
        <p:nvSpPr>
          <p:cNvPr id="12" name="Rectangle 11"/>
          <p:cNvSpPr/>
          <p:nvPr/>
        </p:nvSpPr>
        <p:spPr>
          <a:xfrm>
            <a:off x="152400" y="2667000"/>
            <a:ext cx="8839200" cy="1754326"/>
          </a:xfrm>
          <a:prstGeom prst="rect">
            <a:avLst/>
          </a:prstGeom>
          <a:solidFill>
            <a:srgbClr val="C10374"/>
          </a:solidFill>
        </p:spPr>
        <p:txBody>
          <a:bodyPr wrap="square">
            <a:spAutoFit/>
          </a:bodyPr>
          <a:lstStyle/>
          <a:p>
            <a:pPr marL="342900" indent="-342900">
              <a:buFont typeface="Arial" panose="020B0604020202020204" pitchFamily="34" charset="0"/>
              <a:buChar char="•"/>
            </a:pPr>
            <a:r>
              <a:rPr lang="en-IN" sz="1800" dirty="0">
                <a:solidFill>
                  <a:schemeClr val="bg1">
                    <a:lumMod val="95000"/>
                  </a:schemeClr>
                </a:solidFill>
                <a:latin typeface="Arial" panose="020B0604020202020204" pitchFamily="34" charset="0"/>
                <a:cs typeface="Arial" panose="020B0604020202020204" pitchFamily="34" charset="0"/>
              </a:rPr>
              <a:t>The </a:t>
            </a:r>
            <a:r>
              <a:rPr lang="en-IN" sz="1800" b="1" i="1" dirty="0">
                <a:solidFill>
                  <a:srgbClr val="FFFF00"/>
                </a:solidFill>
                <a:latin typeface="Arial" panose="020B0604020202020204" pitchFamily="34" charset="0"/>
                <a:cs typeface="Arial" panose="020B0604020202020204" pitchFamily="34" charset="0"/>
              </a:rPr>
              <a:t>try</a:t>
            </a:r>
            <a:r>
              <a:rPr lang="en-IN" sz="1800" dirty="0">
                <a:solidFill>
                  <a:schemeClr val="bg1">
                    <a:lumMod val="95000"/>
                  </a:schemeClr>
                </a:solidFill>
                <a:latin typeface="Arial" panose="020B0604020202020204" pitchFamily="34" charset="0"/>
                <a:cs typeface="Arial" panose="020B0604020202020204" pitchFamily="34" charset="0"/>
              </a:rPr>
              <a:t> statement lets you test a block of code for errors</a:t>
            </a:r>
            <a:r>
              <a:rPr lang="en-IN" sz="1800" dirty="0" smtClean="0">
                <a:solidFill>
                  <a:schemeClr val="bg1">
                    <a:lumMod val="95000"/>
                  </a:schemeClr>
                </a:solidFill>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800" dirty="0">
              <a:solidFill>
                <a:schemeClr val="bg1">
                  <a:lumMod val="9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800" dirty="0">
                <a:solidFill>
                  <a:schemeClr val="bg1">
                    <a:lumMod val="95000"/>
                  </a:schemeClr>
                </a:solidFill>
                <a:latin typeface="Arial" panose="020B0604020202020204" pitchFamily="34" charset="0"/>
                <a:cs typeface="Arial" panose="020B0604020202020204" pitchFamily="34" charset="0"/>
              </a:rPr>
              <a:t>The </a:t>
            </a:r>
            <a:r>
              <a:rPr lang="en-IN" sz="1800" b="1" i="1" dirty="0">
                <a:solidFill>
                  <a:srgbClr val="FFFF00"/>
                </a:solidFill>
                <a:latin typeface="Arial" panose="020B0604020202020204" pitchFamily="34" charset="0"/>
                <a:cs typeface="Arial" panose="020B0604020202020204" pitchFamily="34" charset="0"/>
              </a:rPr>
              <a:t>catch</a:t>
            </a:r>
            <a:r>
              <a:rPr lang="en-IN" sz="1800" dirty="0">
                <a:solidFill>
                  <a:schemeClr val="bg1">
                    <a:lumMod val="95000"/>
                  </a:schemeClr>
                </a:solidFill>
                <a:latin typeface="Arial" panose="020B0604020202020204" pitchFamily="34" charset="0"/>
                <a:cs typeface="Arial" panose="020B0604020202020204" pitchFamily="34" charset="0"/>
              </a:rPr>
              <a:t> statement lets you handle the error</a:t>
            </a:r>
            <a:r>
              <a:rPr lang="en-IN" sz="1800" dirty="0" smtClean="0">
                <a:solidFill>
                  <a:schemeClr val="bg1">
                    <a:lumMod val="95000"/>
                  </a:schemeClr>
                </a:solidFill>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800" dirty="0">
              <a:solidFill>
                <a:schemeClr val="bg1">
                  <a:lumMod val="9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800" dirty="0" smtClean="0">
                <a:solidFill>
                  <a:schemeClr val="bg1">
                    <a:lumMod val="95000"/>
                  </a:schemeClr>
                </a:solidFill>
                <a:latin typeface="Arial" panose="020B0604020202020204" pitchFamily="34" charset="0"/>
                <a:cs typeface="Arial" panose="020B0604020202020204" pitchFamily="34" charset="0"/>
              </a:rPr>
              <a:t>The </a:t>
            </a:r>
            <a:r>
              <a:rPr lang="en-IN" sz="1800" b="1" i="1" dirty="0">
                <a:solidFill>
                  <a:srgbClr val="FFFF00"/>
                </a:solidFill>
                <a:latin typeface="Arial" panose="020B0604020202020204" pitchFamily="34" charset="0"/>
                <a:cs typeface="Arial" panose="020B0604020202020204" pitchFamily="34" charset="0"/>
              </a:rPr>
              <a:t>finally</a:t>
            </a:r>
            <a:r>
              <a:rPr lang="en-IN" sz="1800" dirty="0">
                <a:solidFill>
                  <a:schemeClr val="bg1">
                    <a:lumMod val="95000"/>
                  </a:schemeClr>
                </a:solidFill>
                <a:latin typeface="Arial" panose="020B0604020202020204" pitchFamily="34" charset="0"/>
                <a:cs typeface="Arial" panose="020B0604020202020204" pitchFamily="34" charset="0"/>
              </a:rPr>
              <a:t> statement lets you execute code, after try and catch, regardless of the result</a:t>
            </a:r>
            <a:r>
              <a:rPr lang="en-IN" sz="1800" dirty="0" smtClean="0">
                <a:solidFill>
                  <a:schemeClr val="bg1">
                    <a:lumMod val="95000"/>
                  </a:schemeClr>
                </a:solidFill>
                <a:latin typeface="Arial" panose="020B0604020202020204" pitchFamily="34" charset="0"/>
                <a:cs typeface="Arial" panose="020B0604020202020204" pitchFamily="34" charset="0"/>
              </a:rPr>
              <a:t>.</a:t>
            </a:r>
            <a:endParaRPr lang="en-IN" sz="1800" dirty="0">
              <a:solidFill>
                <a:schemeClr val="bg1">
                  <a:lumMod val="9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72642125"/>
      </p:ext>
    </p:extLst>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try...catch </a:t>
            </a: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52400" y="1295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114300" y="1676400"/>
            <a:ext cx="8839200" cy="4093428"/>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try</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p>
          <a:p>
            <a:r>
              <a:rPr lang="en-IN" sz="2000" i="1" dirty="0">
                <a:solidFill>
                  <a:schemeClr val="bg1">
                    <a:lumMod val="65000"/>
                  </a:schemeClr>
                </a:solidFill>
                <a:latin typeface="Consolas" panose="020B0609020204030204" pitchFamily="49" charset="0"/>
                <a:cs typeface="Arial" panose="020B0604020202020204" pitchFamily="34"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     try_statements</a:t>
            </a:r>
            <a:endParaRPr lang="en-IN" sz="2000" i="1" dirty="0">
              <a:solidFill>
                <a:schemeClr val="bg1">
                  <a:lumMod val="65000"/>
                </a:schemeClr>
              </a:solidFill>
              <a:latin typeface="Consolas" panose="020B0609020204030204" pitchFamily="49" charset="0"/>
              <a:cs typeface="Arial" panose="020B0604020202020204" pitchFamily="34" charset="0"/>
            </a:endParaRPr>
          </a:p>
          <a:p>
            <a:r>
              <a:rPr lang="en-IN" sz="2000" dirty="0" smtClean="0">
                <a:solidFill>
                  <a:schemeClr val="bg1">
                    <a:lumMod val="85000"/>
                  </a:schemeClr>
                </a:solidFill>
                <a:latin typeface="Consolas" panose="020B0609020204030204" pitchFamily="49" charset="0"/>
                <a:cs typeface="Arial" panose="020B0604020202020204" pitchFamily="34" charset="0"/>
              </a:rPr>
              <a:t>}</a:t>
            </a:r>
          </a:p>
          <a:p>
            <a:r>
              <a:rPr lang="en-IN" sz="2000" dirty="0" smtClean="0">
                <a:solidFill>
                  <a:srgbClr val="0070C0"/>
                </a:solidFill>
                <a:latin typeface="Consolas" panose="020B0609020204030204" pitchFamily="49" charset="0"/>
                <a:cs typeface="Arial" panose="020B0604020202020204" pitchFamily="34" charset="0"/>
              </a:rPr>
              <a:t>    </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rgbClr val="FFC90E"/>
                </a:solidFill>
                <a:latin typeface="Consolas" panose="020B0609020204030204" pitchFamily="49" charset="0"/>
                <a:cs typeface="Arial" panose="020B0604020202020204" pitchFamily="34" charset="0"/>
              </a:rPr>
              <a:t>catch</a:t>
            </a:r>
            <a:r>
              <a:rPr lang="en-IN" sz="2000" dirty="0" smtClean="0">
                <a:solidFill>
                  <a:srgbClr val="0070C0"/>
                </a:solidFill>
                <a:latin typeface="Consolas" panose="020B0609020204030204" pitchFamily="49" charset="0"/>
                <a:cs typeface="Arial" panose="020B0604020202020204" pitchFamily="34" charset="0"/>
              </a:rPr>
              <a:t> </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rgbClr val="0070C0"/>
                </a:solidFill>
                <a:latin typeface="Consolas" panose="020B0609020204030204" pitchFamily="49" charset="0"/>
                <a:cs typeface="Arial" panose="020B0604020202020204" pitchFamily="34" charset="0"/>
              </a:rPr>
              <a:t>exception_var_1 if condition_1</a:t>
            </a:r>
            <a:r>
              <a:rPr lang="en-IN" sz="2000" dirty="0" smtClean="0">
                <a:solidFill>
                  <a:schemeClr val="bg1">
                    <a:lumMod val="85000"/>
                  </a:schemeClr>
                </a:solidFill>
                <a:latin typeface="Consolas" panose="020B0609020204030204" pitchFamily="49" charset="0"/>
                <a:cs typeface="Arial" panose="020B0604020202020204" pitchFamily="34" charset="0"/>
              </a:rPr>
              <a:t>) {</a:t>
            </a:r>
            <a:r>
              <a:rPr lang="en-IN" sz="2000" dirty="0" smtClean="0">
                <a:solidFill>
                  <a:srgbClr val="92D050"/>
                </a:solidFill>
                <a:latin typeface="Consolas" panose="020B0609020204030204" pitchFamily="49" charset="0"/>
                <a:cs typeface="Arial" panose="020B0604020202020204" pitchFamily="34" charset="0"/>
              </a:rPr>
              <a:t>// non-standard</a:t>
            </a:r>
          </a:p>
          <a:p>
            <a:r>
              <a:rPr lang="en-IN" sz="2000" dirty="0" smtClean="0">
                <a:solidFill>
                  <a:srgbClr val="0070C0"/>
                </a:solidFill>
                <a:latin typeface="Consolas" panose="020B0609020204030204" pitchFamily="49" charset="0"/>
                <a:cs typeface="Arial" panose="020B0604020202020204" pitchFamily="34" charset="0"/>
              </a:rPr>
              <a:t>         </a:t>
            </a:r>
            <a:r>
              <a:rPr lang="en-IN" sz="2000" i="1" dirty="0">
                <a:solidFill>
                  <a:schemeClr val="bg1">
                    <a:lumMod val="65000"/>
                  </a:schemeClr>
                </a:solidFill>
                <a:latin typeface="Consolas" panose="020B0609020204030204" pitchFamily="49" charset="0"/>
                <a:cs typeface="Arial" panose="020B0604020202020204" pitchFamily="34" charset="0"/>
              </a:rPr>
              <a:t>catch_statements_1</a:t>
            </a:r>
          </a:p>
          <a:p>
            <a:r>
              <a:rPr lang="en-IN" sz="2000" dirty="0" smtClean="0">
                <a:solidFill>
                  <a:srgbClr val="0070C0"/>
                </a:solidFill>
                <a:latin typeface="Consolas" panose="020B0609020204030204" pitchFamily="49" charset="0"/>
                <a:cs typeface="Arial" panose="020B0604020202020204" pitchFamily="34" charset="0"/>
              </a:rPr>
              <a:t>    </a:t>
            </a:r>
            <a:r>
              <a:rPr lang="en-IN" sz="2000" dirty="0" smtClean="0">
                <a:solidFill>
                  <a:schemeClr val="bg1">
                    <a:lumMod val="85000"/>
                  </a:schemeClr>
                </a:solidFill>
                <a:latin typeface="Consolas" panose="020B0609020204030204" pitchFamily="49" charset="0"/>
                <a:cs typeface="Arial" panose="020B0604020202020204" pitchFamily="34" charset="0"/>
              </a:rPr>
              <a:t>}]</a:t>
            </a:r>
            <a:endParaRPr lang="en-IN" sz="2000" dirty="0">
              <a:solidFill>
                <a:schemeClr val="bg1">
                  <a:lumMod val="85000"/>
                </a:schemeClr>
              </a:solidFill>
              <a:latin typeface="Consolas" panose="020B0609020204030204" pitchFamily="49" charset="0"/>
              <a:cs typeface="Arial" panose="020B0604020202020204" pitchFamily="34" charset="0"/>
            </a:endParaRPr>
          </a:p>
          <a:p>
            <a:r>
              <a:rPr lang="en-IN" sz="2000" dirty="0" smtClean="0">
                <a:solidFill>
                  <a:schemeClr val="bg1">
                    <a:lumMod val="85000"/>
                  </a:schemeClr>
                </a:solidFill>
                <a:latin typeface="Consolas" panose="020B0609020204030204" pitchFamily="49" charset="0"/>
                <a:cs typeface="Arial" panose="020B0604020202020204" pitchFamily="34" charset="0"/>
              </a:rPr>
              <a:t> ...</a:t>
            </a:r>
            <a:endParaRPr lang="en-IN" sz="2000" dirty="0">
              <a:solidFill>
                <a:schemeClr val="bg1">
                  <a:lumMod val="85000"/>
                </a:schemeClr>
              </a:solidFill>
              <a:latin typeface="Consolas" panose="020B0609020204030204" pitchFamily="49" charset="0"/>
              <a:cs typeface="Arial" panose="020B0604020202020204" pitchFamily="34" charset="0"/>
            </a:endParaRPr>
          </a:p>
          <a:p>
            <a:r>
              <a:rPr lang="en-IN" sz="2000" dirty="0" smtClean="0">
                <a:solidFill>
                  <a:schemeClr val="bg1">
                    <a:lumMod val="85000"/>
                  </a:schemeClr>
                </a:solidFill>
                <a:latin typeface="Consolas" panose="020B0609020204030204" pitchFamily="49" charset="0"/>
                <a:cs typeface="Arial" panose="020B0604020202020204" pitchFamily="34" charset="0"/>
              </a:rPr>
              <a:t>     [</a:t>
            </a:r>
            <a:r>
              <a:rPr lang="en-IN" sz="2000" dirty="0">
                <a:solidFill>
                  <a:srgbClr val="FFC90E"/>
                </a:solidFill>
                <a:latin typeface="Consolas" panose="020B0609020204030204" pitchFamily="49" charset="0"/>
                <a:cs typeface="Arial" panose="020B0604020202020204" pitchFamily="34" charset="0"/>
              </a:rPr>
              <a:t>catch</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exception_var_2</a:t>
            </a:r>
            <a:r>
              <a:rPr lang="en-IN" sz="2000" dirty="0">
                <a:solidFill>
                  <a:schemeClr val="bg1">
                    <a:lumMod val="85000"/>
                  </a:schemeClr>
                </a:solidFill>
                <a:latin typeface="Consolas" panose="020B0609020204030204" pitchFamily="49" charset="0"/>
                <a:cs typeface="Arial" panose="020B0604020202020204" pitchFamily="34" charset="0"/>
              </a:rPr>
              <a:t>) {</a:t>
            </a:r>
          </a:p>
          <a:p>
            <a:r>
              <a:rPr lang="en-IN" sz="2000" i="1" dirty="0">
                <a:solidFill>
                  <a:schemeClr val="bg1">
                    <a:lumMod val="65000"/>
                  </a:schemeClr>
                </a:solidFill>
                <a:latin typeface="Consolas" panose="020B0609020204030204" pitchFamily="49" charset="0"/>
                <a:cs typeface="Arial" panose="020B0604020202020204" pitchFamily="34"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catch_statements_2</a:t>
            </a:r>
            <a:endParaRPr lang="en-IN" sz="2000" i="1" dirty="0">
              <a:solidFill>
                <a:schemeClr val="bg1">
                  <a:lumMod val="65000"/>
                </a:schemeClr>
              </a:solidFill>
              <a:latin typeface="Consolas" panose="020B0609020204030204" pitchFamily="49" charset="0"/>
              <a:cs typeface="Arial" panose="020B0604020202020204" pitchFamily="34" charset="0"/>
            </a:endParaRPr>
          </a:p>
          <a:p>
            <a:r>
              <a:rPr lang="en-IN" sz="2000" dirty="0" smtClean="0">
                <a:solidFill>
                  <a:schemeClr val="bg1">
                    <a:lumMod val="85000"/>
                  </a:schemeClr>
                </a:solidFill>
                <a:latin typeface="Consolas" panose="020B0609020204030204" pitchFamily="49" charset="0"/>
                <a:cs typeface="Arial" panose="020B0604020202020204" pitchFamily="34" charset="0"/>
              </a:rPr>
              <a:t>    }]</a:t>
            </a:r>
            <a:endParaRPr lang="en-IN" sz="2000" dirty="0">
              <a:solidFill>
                <a:schemeClr val="bg1">
                  <a:lumMod val="85000"/>
                </a:schemeClr>
              </a:solidFill>
              <a:latin typeface="Consolas" panose="020B0609020204030204" pitchFamily="49" charset="0"/>
              <a:cs typeface="Arial" panose="020B0604020202020204" pitchFamily="34" charset="0"/>
            </a:endParaRPr>
          </a:p>
          <a:p>
            <a:r>
              <a:rPr lang="en-IN" sz="2000" dirty="0" smtClean="0">
                <a:solidFill>
                  <a:schemeClr val="bg1">
                    <a:lumMod val="85000"/>
                  </a:schemeClr>
                </a:solidFill>
                <a:latin typeface="Consolas" panose="020B0609020204030204" pitchFamily="49" charset="0"/>
                <a:cs typeface="Arial" panose="020B0604020202020204" pitchFamily="34" charset="0"/>
              </a:rPr>
              <a:t>     [</a:t>
            </a:r>
            <a:r>
              <a:rPr lang="en-IN" sz="2000" dirty="0">
                <a:solidFill>
                  <a:srgbClr val="E8FC2C"/>
                </a:solidFill>
                <a:latin typeface="Consolas" panose="020B0609020204030204" pitchFamily="49" charset="0"/>
                <a:cs typeface="Arial" panose="020B0604020202020204" pitchFamily="34" charset="0"/>
              </a:rPr>
              <a:t>finally </a:t>
            </a:r>
            <a:r>
              <a:rPr lang="en-IN" sz="2000" dirty="0">
                <a:solidFill>
                  <a:schemeClr val="bg1">
                    <a:lumMod val="85000"/>
                  </a:schemeClr>
                </a:solidFill>
                <a:latin typeface="Consolas" panose="020B0609020204030204" pitchFamily="49" charset="0"/>
                <a:cs typeface="Arial" panose="020B0604020202020204" pitchFamily="34" charset="0"/>
              </a:rPr>
              <a:t>{</a:t>
            </a:r>
          </a:p>
          <a:p>
            <a:r>
              <a:rPr lang="en-IN" sz="2000" i="1" dirty="0">
                <a:solidFill>
                  <a:schemeClr val="bg1">
                    <a:lumMod val="65000"/>
                  </a:schemeClr>
                </a:solidFill>
                <a:latin typeface="Consolas" panose="020B0609020204030204" pitchFamily="49" charset="0"/>
                <a:cs typeface="Arial" panose="020B0604020202020204" pitchFamily="34"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 finally_statements</a:t>
            </a:r>
            <a:endParaRPr lang="en-IN" sz="2000" i="1" dirty="0">
              <a:solidFill>
                <a:schemeClr val="bg1">
                  <a:lumMod val="65000"/>
                </a:schemeClr>
              </a:solidFill>
              <a:latin typeface="Consolas" panose="020B0609020204030204" pitchFamily="49" charset="0"/>
              <a:cs typeface="Arial" panose="020B0604020202020204" pitchFamily="34" charset="0"/>
            </a:endParaRPr>
          </a:p>
          <a:p>
            <a:r>
              <a:rPr lang="en-IN" sz="2000" dirty="0">
                <a:solidFill>
                  <a:schemeClr val="bg1">
                    <a:lumMod val="85000"/>
                  </a:schemeClr>
                </a:solidFill>
                <a:latin typeface="Consolas" panose="020B0609020204030204" pitchFamily="49" charset="0"/>
                <a:cs typeface="Arial" panose="020B0604020202020204" pitchFamily="34" charset="0"/>
              </a:rPr>
              <a:t>}]</a:t>
            </a:r>
            <a:endParaRPr lang="en-IN" sz="2000" dirty="0" smtClean="0">
              <a:solidFill>
                <a:schemeClr val="bg1">
                  <a:lumMod val="85000"/>
                </a:schemeClr>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483239022"/>
      </p:ext>
    </p:extLst>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try...catch </a:t>
            </a: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304800" y="2971800"/>
            <a:ext cx="8534400" cy="1477328"/>
          </a:xfrm>
          <a:prstGeom prst="rect">
            <a:avLst/>
          </a:prstGeom>
          <a:solidFill>
            <a:srgbClr val="C10374"/>
          </a:solidFill>
        </p:spPr>
        <p:txBody>
          <a:bodyPr wrap="square">
            <a:spAutoFit/>
          </a:bodyPr>
          <a:lstStyle/>
          <a:p>
            <a:pPr marL="342900" indent="-342900">
              <a:buFont typeface="Arial" panose="020B0604020202020204" pitchFamily="34" charset="0"/>
              <a:buChar char="•"/>
            </a:pPr>
            <a:r>
              <a:rPr lang="en-IN" sz="1800" dirty="0" smtClean="0">
                <a:solidFill>
                  <a:srgbClr val="FFFF00"/>
                </a:solidFill>
                <a:latin typeface="Arial" panose="020B0604020202020204" pitchFamily="34" charset="0"/>
                <a:cs typeface="Arial" panose="020B0604020202020204" pitchFamily="34" charset="0"/>
              </a:rPr>
              <a:t>try</a:t>
            </a:r>
            <a:r>
              <a:rPr lang="en-IN" sz="1800" dirty="0">
                <a:solidFill>
                  <a:srgbClr val="FFFF00"/>
                </a:solidFill>
                <a:latin typeface="Arial" panose="020B0604020202020204" pitchFamily="34" charset="0"/>
                <a:cs typeface="Arial" panose="020B0604020202020204" pitchFamily="34" charset="0"/>
              </a:rPr>
              <a:t>...</a:t>
            </a:r>
            <a:r>
              <a:rPr lang="en-IN" sz="1800" dirty="0" smtClean="0">
                <a:solidFill>
                  <a:srgbClr val="FFFF00"/>
                </a:solidFill>
                <a:latin typeface="Arial" panose="020B0604020202020204" pitchFamily="34" charset="0"/>
                <a:cs typeface="Arial" panose="020B0604020202020204" pitchFamily="34" charset="0"/>
              </a:rPr>
              <a:t>catch</a:t>
            </a:r>
          </a:p>
          <a:p>
            <a:pPr marL="342900" indent="-342900">
              <a:buFont typeface="Arial" panose="020B0604020202020204" pitchFamily="34" charset="0"/>
              <a:buChar char="•"/>
            </a:pPr>
            <a:endParaRPr lang="en-IN" sz="1800" dirty="0">
              <a:solidFill>
                <a:srgbClr val="FFFF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800" dirty="0">
                <a:solidFill>
                  <a:srgbClr val="FFFF00"/>
                </a:solidFill>
                <a:latin typeface="Arial" panose="020B0604020202020204" pitchFamily="34" charset="0"/>
                <a:cs typeface="Arial" panose="020B0604020202020204" pitchFamily="34" charset="0"/>
              </a:rPr>
              <a:t>try...</a:t>
            </a:r>
            <a:r>
              <a:rPr lang="en-IN" sz="1800" dirty="0" smtClean="0">
                <a:solidFill>
                  <a:srgbClr val="FFFF00"/>
                </a:solidFill>
                <a:latin typeface="Arial" panose="020B0604020202020204" pitchFamily="34" charset="0"/>
                <a:cs typeface="Arial" panose="020B0604020202020204" pitchFamily="34" charset="0"/>
              </a:rPr>
              <a:t>finally</a:t>
            </a:r>
          </a:p>
          <a:p>
            <a:pPr marL="342900" indent="-342900">
              <a:buFont typeface="Arial" panose="020B0604020202020204" pitchFamily="34" charset="0"/>
              <a:buChar char="•"/>
            </a:pPr>
            <a:endParaRPr lang="en-IN" sz="1800" dirty="0">
              <a:solidFill>
                <a:srgbClr val="FFFF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800" dirty="0">
                <a:solidFill>
                  <a:srgbClr val="FFFF00"/>
                </a:solidFill>
                <a:latin typeface="Arial" panose="020B0604020202020204" pitchFamily="34" charset="0"/>
                <a:cs typeface="Arial" panose="020B0604020202020204" pitchFamily="34" charset="0"/>
              </a:rPr>
              <a:t>try...catch...finally</a:t>
            </a:r>
          </a:p>
        </p:txBody>
      </p:sp>
      <p:sp>
        <p:nvSpPr>
          <p:cNvPr id="6" name="Rectangle 5"/>
          <p:cNvSpPr/>
          <p:nvPr/>
        </p:nvSpPr>
        <p:spPr>
          <a:xfrm>
            <a:off x="228600" y="1720840"/>
            <a:ext cx="86868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try</a:t>
            </a:r>
            <a:r>
              <a:rPr lang="en-IN" sz="1800" dirty="0">
                <a:latin typeface="Arial" panose="020B0604020202020204" pitchFamily="34" charset="0"/>
                <a:cs typeface="Arial" panose="020B0604020202020204" pitchFamily="34" charset="0"/>
              </a:rPr>
              <a:t> statement consists of a try block, which contains one or more statements ({} must always be used, also for single statements), and at least one catch clause or a finally clause, or both. That is, there are three forms of the try statement:</a:t>
            </a:r>
          </a:p>
        </p:txBody>
      </p:sp>
    </p:spTree>
    <p:extLst>
      <p:ext uri="{BB962C8B-B14F-4D97-AF65-F5344CB8AC3E}">
        <p14:creationId xmlns:p14="http://schemas.microsoft.com/office/powerpoint/2010/main" val="2626457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dirty="0" smtClean="0">
                <a:solidFill>
                  <a:srgbClr val="13D9E3"/>
                </a:solidFill>
                <a:latin typeface="Arial" panose="020B0604020202020204" pitchFamily="34" charset="0"/>
                <a:cs typeface="Arial" panose="020B0604020202020204" pitchFamily="34" charset="0"/>
              </a:rPr>
              <a:t>console.clear</a:t>
            </a:r>
            <a:endParaRPr lang="en-US" sz="3600" dirty="0">
              <a:solidFill>
                <a:srgbClr val="13D9E3"/>
              </a:solidFill>
              <a:latin typeface="Arial" panose="020B0604020202020204" pitchFamily="34" charset="0"/>
              <a:cs typeface="Arial" panose="020B0604020202020204" pitchFamily="34" charset="0"/>
            </a:endParaRP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536174"/>
            <a:ext cx="8686800" cy="369332"/>
          </a:xfrm>
          <a:prstGeom prst="rect">
            <a:avLst/>
          </a:prstGeom>
        </p:spPr>
        <p:txBody>
          <a:bodyPr wrap="square">
            <a:spAutoFit/>
          </a:bodyPr>
          <a:lstStyle/>
          <a:p>
            <a:r>
              <a:rPr lang="en-IN" sz="1800" dirty="0" smtClean="0">
                <a:solidFill>
                  <a:srgbClr val="333333"/>
                </a:solidFill>
                <a:latin typeface="Arial" panose="020B0604020202020204" pitchFamily="34" charset="0"/>
                <a:cs typeface="Arial" panose="020B0604020202020204" pitchFamily="34" charset="0"/>
              </a:rPr>
              <a:t>Clears the console.</a:t>
            </a:r>
            <a:endParaRPr lang="en-IN" sz="1800" dirty="0">
              <a:latin typeface="Arial" panose="020B0604020202020204" pitchFamily="34" charset="0"/>
              <a:cs typeface="Arial" panose="020B0604020202020204" pitchFamily="34" charset="0"/>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413657" y="2325637"/>
            <a:ext cx="8458200" cy="400110"/>
          </a:xfrm>
          <a:prstGeom prst="rect">
            <a:avLst/>
          </a:prstGeom>
          <a:noFill/>
        </p:spPr>
        <p:txBody>
          <a:bodyPr wrap="square">
            <a:spAutoFit/>
          </a:bodyPr>
          <a:lstStyle/>
          <a:p>
            <a:r>
              <a:rPr lang="nn-NO" sz="2000" dirty="0">
                <a:solidFill>
                  <a:srgbClr val="FF7F27"/>
                </a:solidFill>
                <a:latin typeface="Consolas" panose="020B0609020204030204" pitchFamily="49" charset="0"/>
              </a:rPr>
              <a:t>console</a:t>
            </a:r>
            <a:r>
              <a:rPr lang="nn-NO" sz="2000" dirty="0">
                <a:solidFill>
                  <a:srgbClr val="0077AA"/>
                </a:solidFill>
                <a:latin typeface="Consolas" panose="020B0609020204030204" pitchFamily="49" charset="0"/>
              </a:rPr>
              <a:t>.</a:t>
            </a:r>
            <a:r>
              <a:rPr lang="nn-NO" sz="2000" dirty="0">
                <a:solidFill>
                  <a:srgbClr val="FFC90E"/>
                </a:solidFill>
                <a:latin typeface="Consolas" panose="020B0609020204030204" pitchFamily="49" charset="0"/>
              </a:rPr>
              <a:t>clear</a:t>
            </a:r>
            <a:r>
              <a:rPr lang="nn-NO" sz="2000" dirty="0">
                <a:solidFill>
                  <a:schemeClr val="bg1">
                    <a:lumMod val="85000"/>
                  </a:schemeClr>
                </a:solidFill>
                <a:latin typeface="Consolas" panose="020B0609020204030204" pitchFamily="49" charset="0"/>
              </a:rPr>
              <a:t>()</a:t>
            </a:r>
            <a:r>
              <a:rPr lang="nn-NO" sz="2000" dirty="0">
                <a:solidFill>
                  <a:srgbClr val="333333"/>
                </a:solidFill>
                <a:latin typeface="Consolas" panose="020B0609020204030204" pitchFamily="49" charset="0"/>
              </a:rPr>
              <a:t>;</a:t>
            </a:r>
          </a:p>
        </p:txBody>
      </p:sp>
      <p:sp>
        <p:nvSpPr>
          <p:cNvPr id="10" name="Rectangle 9"/>
          <p:cNvSpPr/>
          <p:nvPr/>
        </p:nvSpPr>
        <p:spPr>
          <a:xfrm>
            <a:off x="152400" y="199839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228600" y="2895600"/>
            <a:ext cx="8686800" cy="369332"/>
          </a:xfrm>
          <a:prstGeom prst="rect">
            <a:avLst/>
          </a:prstGeom>
        </p:spPr>
        <p:txBody>
          <a:bodyPr wrap="square">
            <a:spAutoFit/>
          </a:bodyPr>
          <a:lstStyle/>
          <a:p>
            <a:r>
              <a:rPr lang="en-IN" sz="1800" dirty="0">
                <a:solidFill>
                  <a:srgbClr val="4EC9B0"/>
                </a:solidFill>
                <a:latin typeface="Consolas" panose="020B0609020204030204" pitchFamily="49" charset="0"/>
              </a:rPr>
              <a:t>console</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clear</a:t>
            </a:r>
            <a:r>
              <a:rPr lang="en-IN" sz="1800" dirty="0">
                <a:solidFill>
                  <a:srgbClr val="D4D4D4"/>
                </a:solidFill>
                <a:latin typeface="Consolas" panose="020B0609020204030204" pitchFamily="49" charset="0"/>
              </a:rPr>
              <a: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042203768"/>
      </p:ext>
    </p:extLst>
  </p:cSld>
  <p:clrMapOvr>
    <a:masterClrMapping/>
  </p:clrMapOvr>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DOM objects</a:t>
            </a:r>
            <a:endParaRPr lang="en-US" sz="6000" dirty="0"/>
          </a:p>
        </p:txBody>
      </p:sp>
    </p:spTree>
    <p:extLst>
      <p:ext uri="{BB962C8B-B14F-4D97-AF65-F5344CB8AC3E}">
        <p14:creationId xmlns:p14="http://schemas.microsoft.com/office/powerpoint/2010/main" val="1798451701"/>
      </p:ext>
    </p:extLst>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DOM</a:t>
            </a:r>
            <a:r>
              <a:rPr lang="en-US" sz="3600" dirty="0" smtClean="0">
                <a:latin typeface="Arial" panose="020B0604020202020204" pitchFamily="34" charset="0"/>
                <a:cs typeface="Arial" panose="020B0604020202020204" pitchFamily="34" charset="0"/>
              </a:rPr>
              <a:t> </a:t>
            </a:r>
            <a:r>
              <a:rPr lang="en-US" sz="3600" i="1" dirty="0">
                <a:solidFill>
                  <a:srgbClr val="13D9E3"/>
                </a:solidFill>
                <a:latin typeface="Arial" panose="020B0604020202020204" pitchFamily="34" charset="0"/>
                <a:cs typeface="Arial" panose="020B0604020202020204" pitchFamily="34" charset="0"/>
              </a:rPr>
              <a:t>document</a:t>
            </a:r>
            <a:r>
              <a:rPr lang="en-US" sz="3600" b="1" dirty="0" smtClean="0">
                <a:solidFill>
                  <a:srgbClr val="13D9E3"/>
                </a:solidFill>
                <a:latin typeface="Arial" panose="020B0604020202020204" pitchFamily="34" charset="0"/>
                <a:cs typeface="Arial" panose="020B0604020202020204" pitchFamily="34" charset="0"/>
              </a:rPr>
              <a:t> </a:t>
            </a:r>
            <a:r>
              <a:rPr lang="en-US" sz="3600" dirty="0">
                <a:latin typeface="Arial" panose="020B0604020202020204" pitchFamily="34" charset="0"/>
                <a:cs typeface="Arial" panose="020B0604020202020204" pitchFamily="34" charset="0"/>
              </a:rPr>
              <a: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4114800" y="98048"/>
            <a:ext cx="49530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DOM document object is the owner of all other objects in your web page.</a:t>
            </a:r>
          </a:p>
        </p:txBody>
      </p:sp>
      <p:sp>
        <p:nvSpPr>
          <p:cNvPr id="6" name="Rectangle 5"/>
          <p:cNvSpPr/>
          <p:nvPr/>
        </p:nvSpPr>
        <p:spPr>
          <a:xfrm>
            <a:off x="228600" y="1524000"/>
            <a:ext cx="8610600" cy="584775"/>
          </a:xfrm>
          <a:prstGeom prst="rect">
            <a:avLst/>
          </a:prstGeom>
        </p:spPr>
        <p:txBody>
          <a:bodyPr wrap="square">
            <a:spAutoFit/>
          </a:bodyPr>
          <a:lstStyle/>
          <a:p>
            <a:r>
              <a:rPr lang="en-IN" sz="3200" i="1" dirty="0">
                <a:solidFill>
                  <a:srgbClr val="FF0000"/>
                </a:solidFill>
                <a:latin typeface="Calibri" panose="020F0502020204030204" pitchFamily="34" charset="0"/>
                <a:cs typeface="Calibri" panose="020F0502020204030204" pitchFamily="34" charset="0"/>
              </a:rPr>
              <a:t>There are a couple of ways to find the elements.</a:t>
            </a:r>
          </a:p>
        </p:txBody>
      </p:sp>
    </p:spTree>
    <p:extLst>
      <p:ext uri="{BB962C8B-B14F-4D97-AF65-F5344CB8AC3E}">
        <p14:creationId xmlns:p14="http://schemas.microsoft.com/office/powerpoint/2010/main" val="306234784"/>
      </p:ext>
    </p:extLst>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Document</a:t>
            </a:r>
            <a:r>
              <a:rPr lang="en-US" sz="3600" b="1" dirty="0" smtClean="0">
                <a:solidFill>
                  <a:srgbClr val="13D9E3"/>
                </a:solidFill>
                <a:latin typeface="Arial" panose="020B0604020202020204" pitchFamily="34" charset="0"/>
                <a:cs typeface="Arial" panose="020B0604020202020204" pitchFamily="34" charset="0"/>
              </a:rPr>
              <a:t> </a:t>
            </a:r>
            <a:r>
              <a:rPr lang="en-US" sz="3600" dirty="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getElementById</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52400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Returns a reference to the element by its </a:t>
            </a:r>
            <a:r>
              <a:rPr lang="en-IN" sz="1800" dirty="0" smtClean="0">
                <a:solidFill>
                  <a:srgbClr val="0000FF"/>
                </a:solidFill>
                <a:latin typeface="Arial" panose="020B0604020202020204" pitchFamily="34" charset="0"/>
                <a:cs typeface="Arial" panose="020B0604020202020204" pitchFamily="34" charset="0"/>
              </a:rPr>
              <a:t>id</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the </a:t>
            </a:r>
            <a:r>
              <a:rPr lang="en-IN" sz="1800" dirty="0">
                <a:solidFill>
                  <a:srgbClr val="0000FF"/>
                </a:solidFill>
                <a:latin typeface="Arial" panose="020B0604020202020204" pitchFamily="34" charset="0"/>
                <a:cs typeface="Arial" panose="020B0604020202020204" pitchFamily="34" charset="0"/>
              </a:rPr>
              <a:t>id</a:t>
            </a:r>
            <a:r>
              <a:rPr lang="en-IN" sz="1800" dirty="0">
                <a:latin typeface="Arial" panose="020B0604020202020204" pitchFamily="34" charset="0"/>
                <a:cs typeface="Arial" panose="020B0604020202020204" pitchFamily="34" charset="0"/>
              </a:rPr>
              <a:t> </a:t>
            </a:r>
            <a:r>
              <a:rPr lang="en-IN" sz="1800" dirty="0" smtClean="0">
                <a:latin typeface="Arial" panose="020B0604020202020204" pitchFamily="34" charset="0"/>
                <a:cs typeface="Arial" panose="020B0604020202020204" pitchFamily="34" charset="0"/>
              </a:rPr>
              <a:t>is </a:t>
            </a:r>
            <a:r>
              <a:rPr lang="en-IN" sz="1800" dirty="0">
                <a:latin typeface="Arial" panose="020B0604020202020204" pitchFamily="34" charset="0"/>
                <a:cs typeface="Arial" panose="020B0604020202020204" pitchFamily="34" charset="0"/>
              </a:rPr>
              <a:t>a string which can be used to uniquely identify the element, found in the HTML </a:t>
            </a:r>
            <a:r>
              <a:rPr lang="en-IN" sz="1800" dirty="0">
                <a:solidFill>
                  <a:srgbClr val="0000FF"/>
                </a:solidFill>
                <a:latin typeface="Arial" panose="020B0604020202020204" pitchFamily="34" charset="0"/>
                <a:cs typeface="Arial" panose="020B0604020202020204" pitchFamily="34" charset="0"/>
              </a:rPr>
              <a:t>id</a:t>
            </a:r>
            <a:r>
              <a:rPr lang="en-IN" sz="1800" dirty="0">
                <a:latin typeface="Arial" panose="020B0604020202020204" pitchFamily="34" charset="0"/>
                <a:cs typeface="Arial" panose="020B0604020202020204" pitchFamily="34" charset="0"/>
              </a:rPr>
              <a:t> attribute.</a:t>
            </a:r>
          </a:p>
        </p:txBody>
      </p:sp>
      <p:sp>
        <p:nvSpPr>
          <p:cNvPr id="7" name="Rectangle 6"/>
          <p:cNvSpPr/>
          <p:nvPr/>
        </p:nvSpPr>
        <p:spPr>
          <a:xfrm>
            <a:off x="152400" y="2615148"/>
            <a:ext cx="8839200" cy="400110"/>
          </a:xfrm>
          <a:prstGeom prst="rect">
            <a:avLst/>
          </a:prstGeom>
          <a:noFill/>
        </p:spPr>
        <p:txBody>
          <a:bodyPr wrap="square">
            <a:spAutoFit/>
          </a:bodyPr>
          <a:lstStyle/>
          <a:p>
            <a:r>
              <a:rPr lang="en-IN" sz="2000" dirty="0">
                <a:solidFill>
                  <a:srgbClr val="DD4A68"/>
                </a:solidFill>
                <a:latin typeface="Consolas" panose="020B0609020204030204" pitchFamily="49" charset="0"/>
              </a:rPr>
              <a:t>element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document</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getElementById</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chemeClr val="bg2">
                    <a:lumMod val="75000"/>
                  </a:schemeClr>
                </a:solidFill>
                <a:latin typeface="Consolas" panose="020B0609020204030204" pitchFamily="49" charset="0"/>
              </a:rPr>
              <a:t>id</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8" name="Rectangle 7"/>
          <p:cNvSpPr/>
          <p:nvPr/>
        </p:nvSpPr>
        <p:spPr>
          <a:xfrm>
            <a:off x="152400" y="222396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228600" y="3233678"/>
            <a:ext cx="8610600" cy="2862322"/>
          </a:xfrm>
          <a:prstGeom prst="rect">
            <a:avLst/>
          </a:prstGeom>
        </p:spPr>
        <p:txBody>
          <a:bodyPr wrap="square">
            <a:spAutoFit/>
          </a:bodyPr>
          <a:lstStyle/>
          <a:p>
            <a:r>
              <a:rPr lang="en-IN" sz="2000" dirty="0" smtClean="0">
                <a:latin typeface="Arial" panose="020B0604020202020204" pitchFamily="34" charset="0"/>
                <a:cs typeface="Arial" panose="020B0604020202020204" pitchFamily="34" charset="0"/>
              </a:rPr>
              <a:t>Parameters </a:t>
            </a:r>
          </a:p>
          <a:p>
            <a:r>
              <a:rPr lang="en-IN" sz="2000" dirty="0">
                <a:solidFill>
                  <a:srgbClr val="DD4A68"/>
                </a:solidFill>
                <a:latin typeface="Consolas" panose="020B0609020204030204" pitchFamily="49" charset="0"/>
              </a:rPr>
              <a:t>id</a:t>
            </a:r>
          </a:p>
          <a:p>
            <a:r>
              <a:rPr lang="en-IN" sz="2000" dirty="0" smtClean="0">
                <a:latin typeface="Arial" panose="020B0604020202020204" pitchFamily="34" charset="0"/>
                <a:cs typeface="Arial" panose="020B0604020202020204" pitchFamily="34" charset="0"/>
              </a:rPr>
              <a:t>is </a:t>
            </a:r>
            <a:r>
              <a:rPr lang="en-IN" sz="2000" dirty="0">
                <a:latin typeface="Arial" panose="020B0604020202020204" pitchFamily="34" charset="0"/>
                <a:cs typeface="Arial" panose="020B0604020202020204" pitchFamily="34" charset="0"/>
              </a:rPr>
              <a:t>a case-sensitive string representing the unique ID of the element being sought.</a:t>
            </a:r>
          </a:p>
          <a:p>
            <a:endParaRPr lang="en-IN" sz="2000" dirty="0" smtClean="0">
              <a:latin typeface="Arial" panose="020B0604020202020204" pitchFamily="34" charset="0"/>
              <a:cs typeface="Arial" panose="020B0604020202020204" pitchFamily="34" charset="0"/>
            </a:endParaRPr>
          </a:p>
          <a:p>
            <a:r>
              <a:rPr lang="en-IN" sz="2000" dirty="0" smtClean="0">
                <a:latin typeface="Arial" panose="020B0604020202020204" pitchFamily="34" charset="0"/>
                <a:cs typeface="Arial" panose="020B0604020202020204" pitchFamily="34" charset="0"/>
              </a:rPr>
              <a:t>Return </a:t>
            </a:r>
            <a:r>
              <a:rPr lang="en-IN" sz="2000" dirty="0">
                <a:latin typeface="Arial" panose="020B0604020202020204" pitchFamily="34" charset="0"/>
                <a:cs typeface="Arial" panose="020B0604020202020204" pitchFamily="34" charset="0"/>
              </a:rPr>
              <a:t>Value</a:t>
            </a:r>
          </a:p>
          <a:p>
            <a:r>
              <a:rPr lang="en-IN" sz="2000" dirty="0">
                <a:solidFill>
                  <a:srgbClr val="DD4A68"/>
                </a:solidFill>
                <a:latin typeface="Consolas" panose="020B0609020204030204" pitchFamily="49" charset="0"/>
              </a:rPr>
              <a:t>element</a:t>
            </a:r>
          </a:p>
          <a:p>
            <a:r>
              <a:rPr lang="en-IN" sz="2000" dirty="0" smtClean="0">
                <a:latin typeface="Arial" panose="020B0604020202020204" pitchFamily="34" charset="0"/>
                <a:cs typeface="Arial" panose="020B0604020202020204" pitchFamily="34" charset="0"/>
              </a:rPr>
              <a:t>is </a:t>
            </a:r>
            <a:r>
              <a:rPr lang="en-IN" sz="2000" dirty="0">
                <a:latin typeface="Arial" panose="020B0604020202020204" pitchFamily="34" charset="0"/>
                <a:cs typeface="Arial" panose="020B0604020202020204" pitchFamily="34" charset="0"/>
              </a:rPr>
              <a:t>a reference to an Element object, or null if an element with the specified ID is not in the document.</a:t>
            </a:r>
          </a:p>
        </p:txBody>
      </p:sp>
      <p:sp>
        <p:nvSpPr>
          <p:cNvPr id="9" name="Rectangle 8"/>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Tree>
    <p:extLst>
      <p:ext uri="{BB962C8B-B14F-4D97-AF65-F5344CB8AC3E}">
        <p14:creationId xmlns:p14="http://schemas.microsoft.com/office/powerpoint/2010/main" val="2414135228"/>
      </p:ext>
    </p:extLst>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innerText, </a:t>
            </a:r>
            <a:r>
              <a:rPr lang="en-IN" sz="3600" i="1" dirty="0">
                <a:solidFill>
                  <a:srgbClr val="13D9E3"/>
                </a:solidFill>
                <a:latin typeface="Arial" panose="020B0604020202020204" pitchFamily="34" charset="0"/>
                <a:cs typeface="Arial" panose="020B0604020202020204" pitchFamily="34" charset="0"/>
              </a:rPr>
              <a:t>innerHTML</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524000"/>
            <a:ext cx="8839200" cy="1477328"/>
          </a:xfrm>
          <a:prstGeom prst="rect">
            <a:avLst/>
          </a:prstGeom>
        </p:spPr>
        <p:txBody>
          <a:bodyPr wrap="square">
            <a:spAutoFit/>
          </a:bodyPr>
          <a:lstStyle/>
          <a:p>
            <a:pPr marL="285750" indent="-285750">
              <a:buFont typeface="Arial" panose="020B0604020202020204" pitchFamily="34" charset="0"/>
              <a:buChar char="•"/>
            </a:pPr>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innerText</a:t>
            </a:r>
            <a:r>
              <a:rPr lang="en-IN" sz="1800" dirty="0">
                <a:latin typeface="Arial" panose="020B0604020202020204" pitchFamily="34" charset="0"/>
                <a:cs typeface="Arial" panose="020B0604020202020204" pitchFamily="34" charset="0"/>
              </a:rPr>
              <a:t> property can be used to write the dynamic text on the html document</a:t>
            </a:r>
            <a:r>
              <a:rPr lang="en-IN" sz="18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innerHTML</a:t>
            </a:r>
            <a:r>
              <a:rPr lang="en-IN" sz="1800" dirty="0">
                <a:latin typeface="Arial" panose="020B0604020202020204" pitchFamily="34" charset="0"/>
                <a:cs typeface="Arial" panose="020B0604020202020204" pitchFamily="34" charset="0"/>
              </a:rPr>
              <a:t> property can be used to write the dynamic html on the html document.</a:t>
            </a:r>
          </a:p>
        </p:txBody>
      </p:sp>
      <p:sp>
        <p:nvSpPr>
          <p:cNvPr id="9" name="Rectangle 8"/>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Tree>
    <p:extLst>
      <p:ext uri="{BB962C8B-B14F-4D97-AF65-F5344CB8AC3E}">
        <p14:creationId xmlns:p14="http://schemas.microsoft.com/office/powerpoint/2010/main" val="841521808"/>
      </p:ext>
    </p:extLst>
  </p:cSld>
  <p:clrMapOvr>
    <a:masterClrMapping/>
  </p:clrMapOvr>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innerText, </a:t>
            </a:r>
            <a:r>
              <a:rPr lang="en-IN" sz="3600" i="1" dirty="0">
                <a:solidFill>
                  <a:srgbClr val="13D9E3"/>
                </a:solidFill>
                <a:latin typeface="Arial" panose="020B0604020202020204" pitchFamily="34" charset="0"/>
                <a:cs typeface="Arial" panose="020B0604020202020204" pitchFamily="34" charset="0"/>
              </a:rPr>
              <a:t>innerHTML</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152400" y="990600"/>
            <a:ext cx="8839200" cy="3139321"/>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a:t>
            </a:r>
            <a:r>
              <a:rPr lang="en-IN" sz="1800" dirty="0" smtClean="0">
                <a:solidFill>
                  <a:srgbClr val="0000FF"/>
                </a:solidFill>
                <a:latin typeface="Consolas" panose="020B0609020204030204" pitchFamily="49" charset="0"/>
              </a:rPr>
              <a:t>text/javascript</a:t>
            </a:r>
            <a:r>
              <a:rPr lang="en-IN" sz="1800" dirty="0">
                <a:solidFill>
                  <a:srgbClr val="0000FF"/>
                </a:solidFill>
                <a:latin typeface="Consolas" panose="020B0609020204030204" pitchFamily="49" charset="0"/>
              </a:rPr>
              <a: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window.onload = </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 {</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document.getElementById(</a:t>
            </a:r>
            <a:r>
              <a:rPr lang="en-IN" sz="1800" dirty="0">
                <a:solidFill>
                  <a:srgbClr val="A31515"/>
                </a:solidFill>
                <a:latin typeface="Consolas" panose="020B0609020204030204" pitchFamily="49" charset="0"/>
              </a:rPr>
              <a:t>"button1"</a:t>
            </a:r>
            <a:r>
              <a:rPr lang="en-IN" sz="1800" dirty="0">
                <a:solidFill>
                  <a:srgbClr val="000000"/>
                </a:solidFill>
                <a:latin typeface="Consolas" panose="020B0609020204030204" pitchFamily="49" charset="0"/>
              </a:rPr>
              <a:t>).addEventListener(</a:t>
            </a:r>
            <a:r>
              <a:rPr lang="en-IN" sz="1800" dirty="0">
                <a:solidFill>
                  <a:srgbClr val="A31515"/>
                </a:solidFill>
                <a:latin typeface="Consolas" panose="020B0609020204030204" pitchFamily="49" charset="0"/>
              </a:rPr>
              <a:t>"click</a:t>
            </a:r>
            <a:r>
              <a:rPr lang="en-IN" sz="1800" dirty="0" smtClean="0">
                <a:solidFill>
                  <a:srgbClr val="A31515"/>
                </a:solidFill>
                <a:latin typeface="Consolas" panose="020B0609020204030204" pitchFamily="49" charset="0"/>
              </a:rPr>
              <a:t>"</a:t>
            </a:r>
            <a:r>
              <a:rPr lang="en-IN" sz="1800" dirty="0" smtClean="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function</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 {</a:t>
            </a:r>
          </a:p>
          <a:p>
            <a:r>
              <a:rPr lang="en-IN" sz="1800" dirty="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var</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x = document.getElementById(</a:t>
            </a:r>
            <a:r>
              <a:rPr lang="en-IN" sz="1800" dirty="0">
                <a:solidFill>
                  <a:srgbClr val="A31515"/>
                </a:solidFill>
                <a:latin typeface="Consolas" panose="020B0609020204030204" pitchFamily="49" charset="0"/>
              </a:rPr>
              <a:t>"div1"</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console.log(x.innerHTML</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console.log(x.innerText</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x.innerHTML += </a:t>
            </a:r>
            <a:r>
              <a:rPr lang="en-IN" sz="1800" dirty="0">
                <a:solidFill>
                  <a:srgbClr val="A31515"/>
                </a:solidFill>
                <a:latin typeface="Consolas" panose="020B0609020204030204" pitchFamily="49" charset="0"/>
              </a:rPr>
              <a:t>'&lt;img alt="Image..." /&gt;'</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false</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5" name="Rectangle 4"/>
          <p:cNvSpPr/>
          <p:nvPr/>
        </p:nvSpPr>
        <p:spPr>
          <a:xfrm>
            <a:off x="152400" y="4038600"/>
            <a:ext cx="8839200" cy="2308324"/>
          </a:xfrm>
          <a:prstGeom prst="rect">
            <a:avLst/>
          </a:prstGeom>
        </p:spPr>
        <p:txBody>
          <a:bodyPr wrap="square">
            <a:spAutoFit/>
          </a:bodyPr>
          <a:lstStyle/>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body</a:t>
            </a:r>
            <a:r>
              <a:rPr lang="en-IN" sz="1800" dirty="0" smtClean="0">
                <a:solidFill>
                  <a:srgbClr val="0000FF"/>
                </a:solidFill>
                <a:latin typeface="Consolas" panose="020B0609020204030204" pitchFamily="49" charset="0"/>
              </a:rPr>
              <a:t>&gt; </a:t>
            </a:r>
          </a:p>
          <a:p>
            <a:r>
              <a:rPr lang="en-IN" sz="1800" dirty="0" smtClean="0">
                <a:solidFill>
                  <a:srgbClr val="0000FF"/>
                </a:solidFill>
                <a:latin typeface="Consolas" panose="020B0609020204030204" pitchFamily="49" charset="0"/>
              </a:rPr>
              <a:t>   &lt;</a:t>
            </a:r>
            <a:r>
              <a:rPr lang="en-IN" sz="1800" dirty="0">
                <a:solidFill>
                  <a:srgbClr val="800000"/>
                </a:solidFill>
                <a:latin typeface="Consolas" panose="020B0609020204030204" pitchFamily="49" charset="0"/>
              </a:rPr>
              <a:t>div</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id</a:t>
            </a:r>
            <a:r>
              <a:rPr lang="en-IN" sz="1800" dirty="0">
                <a:solidFill>
                  <a:srgbClr val="0000FF"/>
                </a:solidFill>
                <a:latin typeface="Consolas" panose="020B0609020204030204" pitchFamily="49" charset="0"/>
              </a:rPr>
              <a:t>="div1</a:t>
            </a:r>
            <a:r>
              <a:rPr lang="en-IN" sz="1800" dirty="0" smtClean="0">
                <a:solidFill>
                  <a:srgbClr val="0000FF"/>
                </a:solidFill>
                <a:latin typeface="Consolas" panose="020B0609020204030204" pitchFamily="49" charset="0"/>
              </a:rPr>
              <a:t>"&gt;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This </a:t>
            </a:r>
            <a:r>
              <a:rPr lang="en-IN" sz="1800" dirty="0">
                <a:solidFill>
                  <a:srgbClr val="000000"/>
                </a:solidFill>
                <a:latin typeface="Consolas" panose="020B0609020204030204" pitchFamily="49" charset="0"/>
              </a:rPr>
              <a:t>is the text of div tag...</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h2</a:t>
            </a:r>
            <a:r>
              <a:rPr lang="en-IN" sz="1800" dirty="0">
                <a:solidFill>
                  <a:srgbClr val="0000FF"/>
                </a:solidFill>
                <a:latin typeface="Consolas" panose="020B0609020204030204" pitchFamily="49" charset="0"/>
              </a:rPr>
              <a:t>&gt;</a:t>
            </a:r>
            <a:r>
              <a:rPr lang="en-IN" sz="1800" dirty="0">
                <a:solidFill>
                  <a:srgbClr val="000000"/>
                </a:solidFill>
                <a:latin typeface="Consolas" panose="020B0609020204030204" pitchFamily="49" charset="0"/>
              </a:rPr>
              <a:t>saleel</a:t>
            </a:r>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h2</a:t>
            </a:r>
            <a:r>
              <a:rPr lang="en-IN" sz="1800" dirty="0">
                <a:solidFill>
                  <a:srgbClr val="0000FF"/>
                </a:solidFill>
                <a:latin typeface="Consolas" panose="020B0609020204030204" pitchFamily="49" charset="0"/>
              </a:rPr>
              <a:t>&gt;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h3</a:t>
            </a:r>
            <a:r>
              <a:rPr lang="en-IN" sz="1800" dirty="0">
                <a:solidFill>
                  <a:srgbClr val="0000FF"/>
                </a:solidFill>
                <a:latin typeface="Consolas" panose="020B0609020204030204" pitchFamily="49" charset="0"/>
              </a:rPr>
              <a:t>&gt;</a:t>
            </a:r>
            <a:r>
              <a:rPr lang="en-IN" sz="1800" dirty="0">
                <a:solidFill>
                  <a:srgbClr val="000000"/>
                </a:solidFill>
                <a:latin typeface="Consolas" panose="020B0609020204030204" pitchFamily="49" charset="0"/>
              </a:rPr>
              <a:t>IWAY</a:t>
            </a:r>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h3</a:t>
            </a:r>
            <a:r>
              <a:rPr lang="en-IN" sz="1800" dirty="0">
                <a:solidFill>
                  <a:srgbClr val="0000FF"/>
                </a:solidFill>
                <a:latin typeface="Consolas" panose="020B0609020204030204" pitchFamily="49" charset="0"/>
              </a:rPr>
              <a:t>&gt;</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        &lt;</a:t>
            </a:r>
            <a:r>
              <a:rPr lang="en-IN" sz="1800" dirty="0">
                <a:solidFill>
                  <a:srgbClr val="800000"/>
                </a:solidFill>
                <a:latin typeface="Consolas" panose="020B0609020204030204" pitchFamily="49" charset="0"/>
              </a:rPr>
              <a:t>p</a:t>
            </a:r>
            <a:r>
              <a:rPr lang="en-IN" sz="1800" dirty="0">
                <a:solidFill>
                  <a:srgbClr val="0000FF"/>
                </a:solidFill>
                <a:latin typeface="Consolas" panose="020B0609020204030204" pitchFamily="49" charset="0"/>
              </a:rPr>
              <a:t>&gt;</a:t>
            </a:r>
            <a:r>
              <a:rPr lang="en-IN" sz="1800" dirty="0">
                <a:solidFill>
                  <a:srgbClr val="000000"/>
                </a:solidFill>
                <a:latin typeface="Consolas" panose="020B0609020204030204" pitchFamily="49" charset="0"/>
              </a:rPr>
              <a:t>Hello World!</a:t>
            </a:r>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p</a:t>
            </a:r>
            <a:r>
              <a:rPr lang="en-IN" sz="1800" dirty="0">
                <a:solidFill>
                  <a:srgbClr val="0000FF"/>
                </a:solidFill>
                <a:latin typeface="Consolas" panose="020B0609020204030204" pitchFamily="49" charset="0"/>
              </a:rPr>
              <a:t>&gt;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div</a:t>
            </a:r>
            <a:r>
              <a:rPr lang="en-IN" sz="1800" dirty="0">
                <a:solidFill>
                  <a:srgbClr val="0000FF"/>
                </a:solidFill>
                <a:latin typeface="Consolas" panose="020B0609020204030204" pitchFamily="49" charset="0"/>
              </a:rPr>
              <a:t>&gt;</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body</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1837183758"/>
      </p:ext>
    </p:extLst>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Document</a:t>
            </a:r>
            <a:r>
              <a:rPr lang="en-US" sz="3600" b="1" dirty="0" smtClean="0">
                <a:solidFill>
                  <a:srgbClr val="13D9E3"/>
                </a:solidFill>
                <a:latin typeface="Arial" panose="020B0604020202020204" pitchFamily="34" charset="0"/>
                <a:cs typeface="Arial" panose="020B0604020202020204" pitchFamily="34" charset="0"/>
              </a:rPr>
              <a:t> </a:t>
            </a:r>
            <a:r>
              <a:rPr lang="en-US" sz="3600" dirty="0">
                <a:latin typeface="Arial" panose="020B0604020202020204" pitchFamily="34" charset="0"/>
                <a:cs typeface="Arial" panose="020B0604020202020204" pitchFamily="34" charset="0"/>
              </a:rPr>
              <a:t> - </a:t>
            </a:r>
            <a:r>
              <a:rPr lang="en-IN" sz="3600" i="1" dirty="0">
                <a:solidFill>
                  <a:srgbClr val="13D9E3"/>
                </a:solidFill>
                <a:latin typeface="Arial" panose="020B0604020202020204" pitchFamily="34" charset="0"/>
                <a:cs typeface="Arial" panose="020B0604020202020204" pitchFamily="34" charset="0"/>
              </a:rPr>
              <a:t>getElementsByTagName</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52400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Returns a reference to the element by its </a:t>
            </a:r>
            <a:r>
              <a:rPr lang="en-IN" sz="1800" dirty="0">
                <a:solidFill>
                  <a:srgbClr val="0000FF"/>
                </a:solidFill>
                <a:latin typeface="Arial" panose="020B0604020202020204" pitchFamily="34" charset="0"/>
                <a:cs typeface="Arial" panose="020B0604020202020204" pitchFamily="34" charset="0"/>
              </a:rPr>
              <a:t>id</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the </a:t>
            </a:r>
            <a:r>
              <a:rPr lang="en-IN" sz="1800" dirty="0">
                <a:solidFill>
                  <a:srgbClr val="0000FF"/>
                </a:solidFill>
                <a:latin typeface="Arial" panose="020B0604020202020204" pitchFamily="34" charset="0"/>
                <a:cs typeface="Arial" panose="020B0604020202020204" pitchFamily="34" charset="0"/>
              </a:rPr>
              <a:t>id </a:t>
            </a:r>
            <a:r>
              <a:rPr lang="en-IN" sz="1800" dirty="0" smtClean="0">
                <a:latin typeface="Arial" panose="020B0604020202020204" pitchFamily="34" charset="0"/>
                <a:cs typeface="Arial" panose="020B0604020202020204" pitchFamily="34" charset="0"/>
              </a:rPr>
              <a:t>is </a:t>
            </a:r>
            <a:r>
              <a:rPr lang="en-IN" sz="1800" dirty="0">
                <a:latin typeface="Arial" panose="020B0604020202020204" pitchFamily="34" charset="0"/>
                <a:cs typeface="Arial" panose="020B0604020202020204" pitchFamily="34" charset="0"/>
              </a:rPr>
              <a:t>a string which can be used to uniquely identify the element, found in the HTML </a:t>
            </a:r>
            <a:r>
              <a:rPr lang="en-IN" sz="1800" dirty="0" smtClean="0">
                <a:solidFill>
                  <a:srgbClr val="0000FF"/>
                </a:solidFill>
                <a:latin typeface="Arial" panose="020B0604020202020204" pitchFamily="34" charset="0"/>
                <a:cs typeface="Arial" panose="020B0604020202020204" pitchFamily="34" charset="0"/>
              </a:rPr>
              <a:t>id </a:t>
            </a:r>
            <a:r>
              <a:rPr lang="en-IN" sz="1800" dirty="0" smtClean="0">
                <a:latin typeface="Arial" panose="020B0604020202020204" pitchFamily="34" charset="0"/>
                <a:cs typeface="Arial" panose="020B0604020202020204" pitchFamily="34" charset="0"/>
              </a:rPr>
              <a:t>attribute</a:t>
            </a:r>
            <a:r>
              <a:rPr lang="en-IN" sz="1800" dirty="0">
                <a:latin typeface="Arial" panose="020B0604020202020204" pitchFamily="34" charset="0"/>
                <a:cs typeface="Arial" panose="020B0604020202020204" pitchFamily="34" charset="0"/>
              </a:rPr>
              <a:t>.</a:t>
            </a:r>
          </a:p>
        </p:txBody>
      </p:sp>
      <p:sp>
        <p:nvSpPr>
          <p:cNvPr id="7" name="Rectangle 6"/>
          <p:cNvSpPr/>
          <p:nvPr/>
        </p:nvSpPr>
        <p:spPr>
          <a:xfrm>
            <a:off x="152400" y="2829580"/>
            <a:ext cx="8839200" cy="400110"/>
          </a:xfrm>
          <a:prstGeom prst="rect">
            <a:avLst/>
          </a:prstGeom>
          <a:noFill/>
        </p:spPr>
        <p:txBody>
          <a:bodyPr wrap="square">
            <a:spAutoFit/>
          </a:bodyPr>
          <a:lstStyle/>
          <a:p>
            <a:r>
              <a:rPr lang="en-IN" sz="2000" dirty="0">
                <a:solidFill>
                  <a:srgbClr val="DD4A68"/>
                </a:solidFill>
                <a:latin typeface="Consolas" panose="020B0609020204030204" pitchFamily="49" charset="0"/>
              </a:rPr>
              <a:t>elements</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element</a:t>
            </a:r>
            <a:r>
              <a:rPr lang="en-IN" sz="2000" dirty="0" smtClean="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getElementsByTagName</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a:solidFill>
                  <a:schemeClr val="bg2">
                    <a:lumMod val="75000"/>
                  </a:schemeClr>
                </a:solidFill>
                <a:latin typeface="Consolas" panose="020B0609020204030204" pitchFamily="49" charset="0"/>
              </a:rPr>
              <a:t>tagname</a:t>
            </a:r>
            <a:r>
              <a:rPr lang="en-IN" sz="2000" dirty="0" smtClean="0">
                <a:solidFill>
                  <a:schemeClr val="bg1">
                    <a:lumMod val="85000"/>
                  </a:schemeClr>
                </a:solidFill>
                <a:latin typeface="Consolas" panose="020B0609020204030204" pitchFamily="49" charset="0"/>
                <a:cs typeface="Arial" panose="020B0604020202020204" pitchFamily="34" charset="0"/>
              </a:rPr>
              <a:t>)</a:t>
            </a:r>
            <a:endParaRPr lang="en-IN" sz="2000" dirty="0">
              <a:solidFill>
                <a:schemeClr val="bg1">
                  <a:lumMod val="85000"/>
                </a:schemeClr>
              </a:solidFill>
              <a:latin typeface="Consolas" panose="020B0609020204030204" pitchFamily="49" charset="0"/>
              <a:cs typeface="Arial" panose="020B0604020202020204" pitchFamily="34" charset="0"/>
            </a:endParaRPr>
          </a:p>
        </p:txBody>
      </p:sp>
      <p:sp>
        <p:nvSpPr>
          <p:cNvPr id="8" name="Rectangle 7"/>
          <p:cNvSpPr/>
          <p:nvPr/>
        </p:nvSpPr>
        <p:spPr>
          <a:xfrm>
            <a:off x="152400" y="2438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5" name="Rectangle 4"/>
          <p:cNvSpPr/>
          <p:nvPr/>
        </p:nvSpPr>
        <p:spPr>
          <a:xfrm>
            <a:off x="228600" y="3429000"/>
            <a:ext cx="8610600" cy="1477328"/>
          </a:xfrm>
          <a:prstGeom prst="rect">
            <a:avLst/>
          </a:prstGeom>
        </p:spPr>
        <p:txBody>
          <a:bodyPr wrap="square">
            <a:spAutoFit/>
          </a:bodyPr>
          <a:lstStyle/>
          <a:p>
            <a:r>
              <a:rPr lang="en-IN" sz="1800" dirty="0">
                <a:solidFill>
                  <a:srgbClr val="92D050"/>
                </a:solidFill>
                <a:latin typeface="Consolas" panose="020B0609020204030204" pitchFamily="49" charset="0"/>
              </a:rPr>
              <a:t>// This code will display all </a:t>
            </a:r>
            <a:r>
              <a:rPr lang="en-IN" sz="1800" dirty="0" smtClean="0">
                <a:solidFill>
                  <a:srgbClr val="92D050"/>
                </a:solidFill>
                <a:latin typeface="Consolas" panose="020B0609020204030204" pitchFamily="49" charset="0"/>
              </a:rPr>
              <a:t>Tag Name</a:t>
            </a:r>
            <a:endParaRPr lang="en-IN" sz="1800" dirty="0">
              <a:solidFill>
                <a:srgbClr val="92D050"/>
              </a:solidFill>
              <a:latin typeface="Consolas" panose="020B0609020204030204" pitchFamily="49" charset="0"/>
            </a:endParaRPr>
          </a:p>
          <a:p>
            <a:r>
              <a:rPr lang="en-IN" sz="1800" dirty="0">
                <a:solidFill>
                  <a:srgbClr val="569CD6"/>
                </a:solidFill>
                <a:latin typeface="Consolas" panose="020B0609020204030204" pitchFamily="49" charset="0"/>
              </a:rPr>
              <a:t>let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document</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getElementsByTagName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a:t>
            </a:r>
          </a:p>
          <a:p>
            <a:r>
              <a:rPr lang="en-IN" sz="1800" dirty="0" smtClean="0">
                <a:solidFill>
                  <a:srgbClr val="C586C0"/>
                </a:solidFill>
                <a:latin typeface="Consolas" panose="020B0609020204030204" pitchFamily="49" charset="0"/>
              </a:rPr>
              <a:t>    for</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const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key</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in</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a</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key</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tagName</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764959285"/>
      </p:ext>
    </p:extLst>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DOM createElement</a:t>
            </a:r>
            <a:r>
              <a:rPr lang="en-US" sz="3600" i="1" dirty="0" smtClean="0">
                <a:solidFill>
                  <a:srgbClr val="13D9E3"/>
                </a:solidFill>
                <a:latin typeface="Arial" panose="020B0604020202020204" pitchFamily="34" charset="0"/>
                <a:cs typeface="Arial" panose="020B0604020202020204" pitchFamily="34" charset="0"/>
              </a:rPr>
              <a:t>()</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161871"/>
            <a:ext cx="88392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createElement() </a:t>
            </a:r>
            <a:r>
              <a:rPr lang="en-IN" sz="1800" dirty="0">
                <a:latin typeface="Arial" panose="020B0604020202020204" pitchFamily="34" charset="0"/>
                <a:cs typeface="Arial" panose="020B0604020202020204" pitchFamily="34" charset="0"/>
              </a:rPr>
              <a:t>method creates an Element Node with the specified name.</a:t>
            </a:r>
          </a:p>
        </p:txBody>
      </p:sp>
      <p:sp>
        <p:nvSpPr>
          <p:cNvPr id="7" name="Rectangle 6"/>
          <p:cNvSpPr/>
          <p:nvPr/>
        </p:nvSpPr>
        <p:spPr>
          <a:xfrm>
            <a:off x="152400" y="2219980"/>
            <a:ext cx="8839200" cy="400110"/>
          </a:xfrm>
          <a:prstGeom prst="rect">
            <a:avLst/>
          </a:prstGeom>
          <a:noFill/>
        </p:spPr>
        <p:txBody>
          <a:bodyPr wrap="square">
            <a:spAutoFit/>
          </a:bodyPr>
          <a:lstStyle/>
          <a:p>
            <a:r>
              <a:rPr lang="en-IN" sz="2000" dirty="0">
                <a:solidFill>
                  <a:srgbClr val="0070C0"/>
                </a:solidFill>
                <a:latin typeface="Consolas" panose="020B0609020204030204" pitchFamily="49" charset="0"/>
                <a:cs typeface="Arial" panose="020B0604020202020204" pitchFamily="34" charset="0"/>
              </a:rPr>
              <a:t>var </a:t>
            </a:r>
            <a:r>
              <a:rPr lang="en-IN" sz="2000" dirty="0">
                <a:solidFill>
                  <a:srgbClr val="DD4A68"/>
                </a:solidFill>
                <a:latin typeface="Consolas" panose="020B0609020204030204" pitchFamily="49" charset="0"/>
              </a:rPr>
              <a:t>element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document</a:t>
            </a:r>
            <a:r>
              <a:rPr lang="en-IN" sz="2000" dirty="0" smtClean="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createElement</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chemeClr val="bg2">
                    <a:lumMod val="75000"/>
                  </a:schemeClr>
                </a:solidFill>
                <a:latin typeface="Consolas" panose="020B0609020204030204" pitchFamily="49" charset="0"/>
                <a:cs typeface="Arial" panose="020B0604020202020204" pitchFamily="34" charset="0"/>
              </a:rPr>
              <a:t>tagName</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options</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8" name="Rectangle 7"/>
          <p:cNvSpPr/>
          <p:nvPr/>
        </p:nvSpPr>
        <p:spPr>
          <a:xfrm>
            <a:off x="152400" y="1828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3"/>
          <p:cNvSpPr/>
          <p:nvPr/>
        </p:nvSpPr>
        <p:spPr>
          <a:xfrm>
            <a:off x="228600" y="3276600"/>
            <a:ext cx="8610600" cy="369332"/>
          </a:xfrm>
          <a:prstGeom prst="rect">
            <a:avLst/>
          </a:prstGeom>
        </p:spPr>
        <p:txBody>
          <a:bodyPr wrap="square">
            <a:spAutoFit/>
          </a:bodyPr>
          <a:lstStyle/>
          <a:p>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img = document.createElement(</a:t>
            </a:r>
            <a:r>
              <a:rPr lang="en-IN" sz="1800" dirty="0">
                <a:solidFill>
                  <a:srgbClr val="A31515"/>
                </a:solidFill>
                <a:latin typeface="Consolas" panose="020B0609020204030204" pitchFamily="49" charset="0"/>
              </a:rPr>
              <a:t>"img"</a:t>
            </a:r>
            <a:r>
              <a:rPr lang="en-IN" sz="1800" dirty="0">
                <a:solidFill>
                  <a:srgbClr val="000000"/>
                </a:solidFill>
                <a:latin typeface="Consolas" panose="020B0609020204030204" pitchFamily="49" charset="0"/>
              </a:rPr>
              <a:t>);</a:t>
            </a:r>
            <a:endParaRPr lang="en-IN" sz="1800" dirty="0"/>
          </a:p>
        </p:txBody>
      </p:sp>
    </p:spTree>
    <p:extLst>
      <p:ext uri="{BB962C8B-B14F-4D97-AF65-F5344CB8AC3E}">
        <p14:creationId xmlns:p14="http://schemas.microsoft.com/office/powerpoint/2010/main" val="447293441"/>
      </p:ext>
    </p:extLst>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DOM </a:t>
            </a:r>
            <a:r>
              <a:rPr lang="en-IN" sz="3600" i="1" dirty="0">
                <a:solidFill>
                  <a:srgbClr val="13D9E3"/>
                </a:solidFill>
                <a:latin typeface="Arial" panose="020B0604020202020204" pitchFamily="34" charset="0"/>
                <a:cs typeface="Arial" panose="020B0604020202020204" pitchFamily="34" charset="0"/>
              </a:rPr>
              <a:t>Node.appendChild()</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161871"/>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Node.appendChild() </a:t>
            </a:r>
            <a:r>
              <a:rPr lang="en-IN" sz="1800" dirty="0">
                <a:latin typeface="Arial" panose="020B0604020202020204" pitchFamily="34" charset="0"/>
                <a:cs typeface="Arial" panose="020B0604020202020204" pitchFamily="34" charset="0"/>
              </a:rPr>
              <a:t>method adds a node to the end of the list of children of a specified parent node.</a:t>
            </a:r>
          </a:p>
        </p:txBody>
      </p:sp>
      <p:sp>
        <p:nvSpPr>
          <p:cNvPr id="7" name="Rectangle 6"/>
          <p:cNvSpPr/>
          <p:nvPr/>
        </p:nvSpPr>
        <p:spPr>
          <a:xfrm>
            <a:off x="152400" y="2219980"/>
            <a:ext cx="8839200" cy="400110"/>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Node</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appendChild</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8" name="Rectangle 7"/>
          <p:cNvSpPr/>
          <p:nvPr/>
        </p:nvSpPr>
        <p:spPr>
          <a:xfrm>
            <a:off x="152400" y="1828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Tree>
    <p:extLst>
      <p:ext uri="{BB962C8B-B14F-4D97-AF65-F5344CB8AC3E}">
        <p14:creationId xmlns:p14="http://schemas.microsoft.com/office/powerpoint/2010/main" val="2930309705"/>
      </p:ext>
    </p:extLst>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DOM element</a:t>
            </a:r>
            <a:endParaRPr lang="en-US" sz="6000" dirty="0"/>
          </a:p>
        </p:txBody>
      </p:sp>
      <p:sp>
        <p:nvSpPr>
          <p:cNvPr id="3" name="Rectangle 2"/>
          <p:cNvSpPr/>
          <p:nvPr/>
        </p:nvSpPr>
        <p:spPr>
          <a:xfrm>
            <a:off x="2880299" y="3048000"/>
            <a:ext cx="3839577" cy="523220"/>
          </a:xfrm>
          <a:prstGeom prst="rect">
            <a:avLst/>
          </a:prstGeom>
        </p:spPr>
        <p:txBody>
          <a:bodyPr wrap="none">
            <a:spAutoFit/>
          </a:bodyPr>
          <a:lstStyle/>
          <a:p>
            <a:r>
              <a:rPr lang="en-IN" sz="2800" i="1" dirty="0">
                <a:solidFill>
                  <a:srgbClr val="FF6000"/>
                </a:solidFill>
                <a:latin typeface="Segoe UI" panose="020B0502040204020203" pitchFamily="34" charset="0"/>
              </a:rPr>
              <a:t>Properties and Methods</a:t>
            </a:r>
            <a:endParaRPr lang="en-IN" sz="2800" i="1" dirty="0">
              <a:solidFill>
                <a:srgbClr val="FF6000"/>
              </a:solidFill>
              <a:effectLst/>
              <a:latin typeface="Segoe UI" panose="020B0502040204020203" pitchFamily="34" charset="0"/>
            </a:endParaRPr>
          </a:p>
        </p:txBody>
      </p:sp>
      <p:sp>
        <p:nvSpPr>
          <p:cNvPr id="4" name="Rectangle 3"/>
          <p:cNvSpPr/>
          <p:nvPr/>
        </p:nvSpPr>
        <p:spPr>
          <a:xfrm>
            <a:off x="5029200" y="3725424"/>
            <a:ext cx="1518364" cy="369332"/>
          </a:xfrm>
          <a:prstGeom prst="rect">
            <a:avLst/>
          </a:prstGeom>
          <a:solidFill>
            <a:schemeClr val="bg1"/>
          </a:solidFill>
        </p:spPr>
        <p:txBody>
          <a:bodyPr wrap="none">
            <a:spAutoFit/>
          </a:bodyPr>
          <a:lstStyle/>
          <a:p>
            <a:r>
              <a:rPr lang="en-IN" sz="1800" dirty="0">
                <a:solidFill>
                  <a:schemeClr val="bg2">
                    <a:lumMod val="75000"/>
                  </a:schemeClr>
                </a:solidFill>
                <a:latin typeface="Open Sans"/>
                <a:cs typeface="Times New Roman" panose="02020603050405020304" pitchFamily="18" charset="0"/>
              </a:rPr>
              <a:t>getAttribute()</a:t>
            </a:r>
          </a:p>
        </p:txBody>
      </p:sp>
      <p:sp>
        <p:nvSpPr>
          <p:cNvPr id="5" name="Rectangle 4"/>
          <p:cNvSpPr/>
          <p:nvPr/>
        </p:nvSpPr>
        <p:spPr>
          <a:xfrm>
            <a:off x="228600" y="3725424"/>
            <a:ext cx="1043876" cy="369332"/>
          </a:xfrm>
          <a:prstGeom prst="rect">
            <a:avLst/>
          </a:prstGeom>
          <a:solidFill>
            <a:schemeClr val="bg1"/>
          </a:solidFill>
        </p:spPr>
        <p:txBody>
          <a:bodyPr wrap="none">
            <a:spAutoFit/>
          </a:bodyPr>
          <a:lstStyle/>
          <a:p>
            <a:r>
              <a:rPr lang="en-IN" sz="1800" dirty="0" smtClean="0">
                <a:solidFill>
                  <a:schemeClr val="bg2">
                    <a:lumMod val="75000"/>
                  </a:schemeClr>
                </a:solidFill>
                <a:latin typeface="Open Sans"/>
                <a:cs typeface="Times New Roman" panose="02020603050405020304" pitchFamily="18" charset="0"/>
              </a:rPr>
              <a:t>Attribute</a:t>
            </a:r>
            <a:endParaRPr lang="en-IN" sz="1800" dirty="0">
              <a:solidFill>
                <a:schemeClr val="bg2">
                  <a:lumMod val="75000"/>
                </a:schemeClr>
              </a:solidFill>
              <a:latin typeface="Open Sans"/>
              <a:cs typeface="Times New Roman" panose="02020603050405020304" pitchFamily="18" charset="0"/>
            </a:endParaRPr>
          </a:p>
        </p:txBody>
      </p:sp>
      <p:cxnSp>
        <p:nvCxnSpPr>
          <p:cNvPr id="7" name="Straight Connector 6"/>
          <p:cNvCxnSpPr/>
          <p:nvPr/>
        </p:nvCxnSpPr>
        <p:spPr>
          <a:xfrm>
            <a:off x="4577442" y="3700361"/>
            <a:ext cx="0" cy="25908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7775209"/>
      </p:ext>
    </p:extLst>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getAttribute</a:t>
            </a:r>
            <a:r>
              <a:rPr lang="en-US" sz="3600" i="1" dirty="0" smtClean="0">
                <a:solidFill>
                  <a:srgbClr val="13D9E3"/>
                </a:solidFill>
                <a:latin typeface="Arial" panose="020B0604020202020204" pitchFamily="34" charset="0"/>
                <a:cs typeface="Arial" panose="020B0604020202020204" pitchFamily="34" charset="0"/>
              </a:rPr>
              <a:t>() - Method</a:t>
            </a:r>
            <a:endParaRPr lang="en-US" sz="3600"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024454"/>
            <a:ext cx="8686800" cy="646331"/>
          </a:xfrm>
          <a:prstGeom prst="rect">
            <a:avLst/>
          </a:prstGeom>
          <a:solidFill>
            <a:schemeClr val="accent3">
              <a:lumMod val="20000"/>
              <a:lumOff val="80000"/>
            </a:schemeClr>
          </a:solidFill>
        </p:spPr>
        <p:txBody>
          <a:bodyPr wrap="square">
            <a:spAutoFit/>
          </a:bodyPr>
          <a:lstStyle/>
          <a:p>
            <a:r>
              <a:rPr lang="en-IN" sz="1800" i="1" dirty="0">
                <a:solidFill>
                  <a:srgbClr val="0070C0"/>
                </a:solidFill>
                <a:latin typeface="Open Sans"/>
                <a:ea typeface="SimSun" panose="02010600030101010101" pitchFamily="2" charset="-122"/>
              </a:rPr>
              <a:t>getAttribute()</a:t>
            </a:r>
            <a:r>
              <a:rPr lang="en-IN" sz="1800" dirty="0">
                <a:latin typeface="Open Sans"/>
                <a:ea typeface="SimSun" panose="02010600030101010101" pitchFamily="2" charset="-122"/>
              </a:rPr>
              <a:t> returns the value of a specified attribute on the element. If the given attribute does not exist, the value returned will either be null or "" (the empty string)</a:t>
            </a:r>
          </a:p>
        </p:txBody>
      </p:sp>
      <p:sp>
        <p:nvSpPr>
          <p:cNvPr id="10" name="Rectangle 9"/>
          <p:cNvSpPr/>
          <p:nvPr/>
        </p:nvSpPr>
        <p:spPr>
          <a:xfrm>
            <a:off x="152400" y="2190690"/>
            <a:ext cx="8839200" cy="400110"/>
          </a:xfrm>
          <a:prstGeom prst="rect">
            <a:avLst/>
          </a:prstGeom>
          <a:noFill/>
        </p:spPr>
        <p:txBody>
          <a:bodyPr wrap="square">
            <a:spAutoFit/>
          </a:bodyPr>
          <a:lstStyle/>
          <a:p>
            <a:r>
              <a:rPr lang="en-IN" sz="2000" dirty="0">
                <a:solidFill>
                  <a:srgbClr val="0070C0"/>
                </a:solidFill>
                <a:latin typeface="Consolas" panose="020B0609020204030204" pitchFamily="49" charset="0"/>
                <a:cs typeface="Arial" panose="020B0604020202020204" pitchFamily="34" charset="0"/>
              </a:rPr>
              <a:t>var </a:t>
            </a:r>
            <a:r>
              <a:rPr lang="en-IN" sz="2000" dirty="0">
                <a:solidFill>
                  <a:srgbClr val="DD4A68"/>
                </a:solidFill>
                <a:latin typeface="Consolas" panose="020B0609020204030204" pitchFamily="49" charset="0"/>
              </a:rPr>
              <a:t>attribute</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element</a:t>
            </a:r>
            <a:r>
              <a:rPr lang="en-IN" sz="2000" dirty="0" smtClean="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getAttribute</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chemeClr val="bg2">
                    <a:lumMod val="75000"/>
                  </a:schemeClr>
                </a:solidFill>
                <a:latin typeface="Consolas" panose="020B0609020204030204" pitchFamily="49" charset="0"/>
                <a:cs typeface="Arial" panose="020B0604020202020204" pitchFamily="34" charset="0"/>
              </a:rPr>
              <a:t>attributeName</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11" name="Rectangle 10"/>
          <p:cNvSpPr/>
          <p:nvPr/>
        </p:nvSpPr>
        <p:spPr>
          <a:xfrm>
            <a:off x="152400" y="179951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152400" y="2728079"/>
            <a:ext cx="8839200" cy="3139321"/>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'application/javascript'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9CDCFE"/>
                </a:solidFill>
                <a:latin typeface="Consolas" panose="020B0609020204030204" pitchFamily="49" charset="0"/>
              </a:rPr>
              <a:t>   window</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onload</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a:t>
            </a:r>
          </a:p>
          <a:p>
            <a:r>
              <a:rPr lang="en-IN" sz="1800" dirty="0" smtClean="0">
                <a:solidFill>
                  <a:srgbClr val="9CDCFE"/>
                </a:solidFill>
                <a:latin typeface="Consolas" panose="020B0609020204030204" pitchFamily="49" charset="0"/>
              </a:rPr>
              <a:t>     document</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getElementById</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"button1"</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addEventListener</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'click</a:t>
            </a:r>
            <a:r>
              <a:rPr lang="en-IN" sz="1800" dirty="0" smtClean="0">
                <a:solidFill>
                  <a:srgbClr val="CE9178"/>
                </a:solidFill>
                <a:latin typeface="Consolas" panose="020B0609020204030204" pitchFamily="49" charset="0"/>
              </a:rPr>
              <a:t>'</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fn</a:t>
            </a:r>
            <a:r>
              <a:rPr lang="en-IN" sz="1800" dirty="0" smtClean="0">
                <a:solidFill>
                  <a:srgbClr val="D4D4D4"/>
                </a:solidFill>
                <a:latin typeface="Consolas" panose="020B0609020204030204" pitchFamily="49" charset="0"/>
              </a:rPr>
              <a:t>,   </a:t>
            </a:r>
          </a:p>
          <a:p>
            <a:r>
              <a:rPr lang="en-IN" sz="1800" dirty="0" smtClean="0">
                <a:solidFill>
                  <a:srgbClr val="569CD6"/>
                </a:solidFill>
                <a:latin typeface="Consolas" panose="020B0609020204030204" pitchFamily="49" charset="0"/>
              </a:rPr>
              <a:t>     false</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D4D4D4"/>
                </a:solidFill>
                <a:latin typeface="Consolas" panose="020B0609020204030204" pitchFamily="49" charset="0"/>
              </a:rPr>
              <a:t/>
            </a:r>
            <a:br>
              <a:rPr lang="en-IN" sz="1800" dirty="0">
                <a:solidFill>
                  <a:srgbClr val="D4D4D4"/>
                </a:solidFill>
                <a:latin typeface="Consolas" panose="020B0609020204030204" pitchFamily="49" charset="0"/>
              </a:rPr>
            </a:br>
            <a:r>
              <a:rPr lang="en-IN" sz="1800" dirty="0" smtClean="0">
                <a:solidFill>
                  <a:srgbClr val="D4D4D4"/>
                </a:solidFill>
                <a:latin typeface="Consolas" panose="020B0609020204030204" pitchFamily="49" charset="0"/>
              </a:rPr>
              <a:t>  </a:t>
            </a:r>
            <a:r>
              <a:rPr lang="en-IN" sz="1800" dirty="0" smtClean="0">
                <a:solidFill>
                  <a:srgbClr val="569CD6"/>
                </a:solidFill>
                <a:latin typeface="Consolas" panose="020B0609020204030204" pitchFamily="49" charset="0"/>
              </a:rPr>
              <a:t>function</a:t>
            </a:r>
            <a:r>
              <a:rPr lang="en-IN" sz="1800" dirty="0" smtClean="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fn</a:t>
            </a:r>
            <a:r>
              <a:rPr lang="en-IN" sz="1800" dirty="0">
                <a:solidFill>
                  <a:srgbClr val="D4D4D4"/>
                </a:solidFill>
                <a:latin typeface="Consolas" panose="020B0609020204030204" pitchFamily="49" charset="0"/>
              </a:rPr>
              <a:t>() {</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document</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getElementById</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"header1"</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getAttribute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'ID'</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53550614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a:t>v</a:t>
            </a:r>
            <a:r>
              <a:rPr lang="en-IN" sz="6000" dirty="0" smtClean="0"/>
              <a:t>ariables</a:t>
            </a:r>
            <a:endParaRPr lang="en-US" sz="6000" dirty="0"/>
          </a:p>
        </p:txBody>
      </p:sp>
      <p:sp>
        <p:nvSpPr>
          <p:cNvPr id="3" name="Rectangle 2"/>
          <p:cNvSpPr/>
          <p:nvPr/>
        </p:nvSpPr>
        <p:spPr>
          <a:xfrm>
            <a:off x="152400" y="157371"/>
            <a:ext cx="8839200" cy="1061829"/>
          </a:xfrm>
          <a:prstGeom prst="rect">
            <a:avLst/>
          </a:prstGeom>
        </p:spPr>
        <p:txBody>
          <a:bodyPr wrap="square">
            <a:spAutoFit/>
          </a:bodyPr>
          <a:lstStyle/>
          <a:p>
            <a:r>
              <a:rPr lang="en-IN" sz="2100" dirty="0">
                <a:solidFill>
                  <a:srgbClr val="333333"/>
                </a:solidFill>
                <a:latin typeface="Open Sans"/>
              </a:rPr>
              <a:t>JavaScript is a </a:t>
            </a:r>
            <a:r>
              <a:rPr lang="en-IN" sz="2100" i="1" dirty="0">
                <a:solidFill>
                  <a:srgbClr val="333333"/>
                </a:solidFill>
                <a:latin typeface="Open Sans"/>
              </a:rPr>
              <a:t>loosely typed</a:t>
            </a:r>
            <a:r>
              <a:rPr lang="en-IN" sz="2100" dirty="0">
                <a:solidFill>
                  <a:srgbClr val="333333"/>
                </a:solidFill>
                <a:latin typeface="Open Sans"/>
              </a:rPr>
              <a:t> or a </a:t>
            </a:r>
            <a:r>
              <a:rPr lang="en-IN" sz="2100" i="1" dirty="0">
                <a:solidFill>
                  <a:srgbClr val="333333"/>
                </a:solidFill>
                <a:latin typeface="Open Sans"/>
              </a:rPr>
              <a:t>dynamic</a:t>
            </a:r>
            <a:r>
              <a:rPr lang="en-IN" sz="2100" dirty="0">
                <a:solidFill>
                  <a:srgbClr val="333333"/>
                </a:solidFill>
                <a:latin typeface="Open Sans"/>
              </a:rPr>
              <a:t> language. Variables in JavaScript are not directly associated with any particular value type, and any variable can be assigned (and re-assigned) values of all types:</a:t>
            </a:r>
            <a:endParaRPr lang="en-IN" sz="2100" dirty="0"/>
          </a:p>
        </p:txBody>
      </p:sp>
      <p:grpSp>
        <p:nvGrpSpPr>
          <p:cNvPr id="5" name="Group 4"/>
          <p:cNvGrpSpPr/>
          <p:nvPr/>
        </p:nvGrpSpPr>
        <p:grpSpPr>
          <a:xfrm>
            <a:off x="152400" y="2990888"/>
            <a:ext cx="8839200" cy="2353992"/>
            <a:chOff x="152400" y="3124200"/>
            <a:chExt cx="8839200" cy="2353992"/>
          </a:xfrm>
        </p:grpSpPr>
        <p:sp>
          <p:nvSpPr>
            <p:cNvPr id="4" name="Rectangle 1"/>
            <p:cNvSpPr>
              <a:spLocks noChangeArrowheads="1"/>
            </p:cNvSpPr>
            <p:nvPr/>
          </p:nvSpPr>
          <p:spPr bwMode="auto">
            <a:xfrm>
              <a:off x="152400" y="3124200"/>
              <a:ext cx="8839200" cy="2308324"/>
            </a:xfrm>
            <a:prstGeom prst="rect">
              <a:avLst/>
            </a:prstGeom>
            <a:solidFill>
              <a:schemeClr val="bg1"/>
            </a:solidFill>
            <a:ln>
              <a:noFill/>
            </a:ln>
            <a:effectLst/>
            <a:extLst/>
          </p:spPr>
          <p:txBody>
            <a:bodyPr vert="horz" wrap="square" lIns="0" tIns="0" rIns="0" bIns="0" numCol="1" anchor="ctr" anchorCtr="0" compatLnSpc="1">
              <a:prstTxWarp prst="textNoShape">
                <a:avLst/>
              </a:prstTxWarp>
              <a:spAutoFit/>
            </a:bodyPr>
            <a:lstStyle/>
            <a:p>
              <a:pPr lvl="0">
                <a:lnSpc>
                  <a:spcPct val="150000"/>
                </a:lnSpc>
              </a:pPr>
              <a:r>
                <a:rPr kumimoji="0" lang="en-US" sz="2000" b="0" i="0" u="none" strike="noStrike" cap="none" normalizeH="0" baseline="0" dirty="0" smtClean="0">
                  <a:ln>
                    <a:noFill/>
                  </a:ln>
                  <a:solidFill>
                    <a:srgbClr val="0077AA"/>
                  </a:solidFill>
                  <a:effectLst/>
                  <a:latin typeface="Consolas" panose="020B0609020204030204" pitchFamily="49" charset="0"/>
                </a:rPr>
                <a:t>  var</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A67F59"/>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708090"/>
                  </a:solidFill>
                  <a:effectLst/>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708090"/>
                  </a:solidFill>
                  <a:effectLst/>
                  <a:latin typeface="Consolas" panose="020B0609020204030204" pitchFamily="49" charset="0"/>
                </a:rPr>
                <a:t>is now having a Number</a:t>
              </a:r>
            </a:p>
            <a:p>
              <a:pPr lvl="0">
                <a:lnSpc>
                  <a:spcPct val="150000"/>
                </a:lnSpc>
              </a:pPr>
              <a:endParaRPr kumimoji="0" lang="en-US" sz="2000" b="0" i="0" u="none" strike="noStrike" cap="none" normalizeH="0" baseline="0" dirty="0" smtClean="0">
                <a:ln>
                  <a:noFill/>
                </a:ln>
                <a:solidFill>
                  <a:srgbClr val="708090"/>
                </a:solidFill>
                <a:effectLst/>
                <a:latin typeface="Consolas" panose="020B0609020204030204" pitchFamily="49" charset="0"/>
              </a:endParaRPr>
            </a:p>
            <a:p>
              <a:pPr lvl="0">
                <a:lnSpc>
                  <a:spcPct val="150000"/>
                </a:lnSpc>
              </a:pP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0077AA"/>
                  </a:solidFill>
                  <a:effectLst/>
                  <a:latin typeface="Consolas" panose="020B0609020204030204" pitchFamily="49" charset="0"/>
                </a:rPr>
                <a:t>var</a:t>
              </a:r>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708090"/>
                  </a:solidFill>
                  <a:effectLst/>
                  <a:latin typeface="Consolas" panose="020B0609020204030204" pitchFamily="49" charset="0"/>
                </a:rPr>
                <a:t>//     is now </a:t>
              </a:r>
              <a:r>
                <a:rPr lang="en-US" sz="2000" dirty="0">
                  <a:solidFill>
                    <a:srgbClr val="708090"/>
                  </a:solidFill>
                  <a:latin typeface="Consolas" panose="020B0609020204030204" pitchFamily="49" charset="0"/>
                </a:rPr>
                <a:t>having a </a:t>
              </a:r>
              <a:r>
                <a:rPr kumimoji="0" lang="en-US" sz="2000" b="0" i="0" u="none" strike="noStrike" cap="none" normalizeH="0" baseline="0" dirty="0" smtClean="0">
                  <a:ln>
                    <a:noFill/>
                  </a:ln>
                  <a:solidFill>
                    <a:srgbClr val="708090"/>
                  </a:solidFill>
                  <a:effectLst/>
                  <a:latin typeface="Consolas" panose="020B0609020204030204" pitchFamily="49" charset="0"/>
                </a:rPr>
                <a:t>String</a:t>
              </a:r>
            </a:p>
            <a:p>
              <a:pPr lvl="0">
                <a:lnSpc>
                  <a:spcPct val="150000"/>
                </a:lnSpc>
              </a:pPr>
              <a:r>
                <a:rPr kumimoji="0" lang="en-US" sz="2000" b="0" i="0" u="none" strike="noStrike" cap="none" normalizeH="0" baseline="0" dirty="0" smtClean="0">
                  <a:ln>
                    <a:noFill/>
                  </a:ln>
                  <a:solidFill>
                    <a:srgbClr val="333333"/>
                  </a:solidFill>
                  <a:effectLst/>
                  <a:latin typeface="Consolas" panose="020B0609020204030204" pitchFamily="49" charset="0"/>
                </a:rPr>
                <a:t> </a:t>
              </a:r>
            </a:p>
            <a:p>
              <a:pPr lvl="0">
                <a:lnSpc>
                  <a:spcPct val="150000"/>
                </a:lnSpc>
              </a:pPr>
              <a:r>
                <a:rPr kumimoji="0" lang="en-US" sz="2000" b="0" i="0" u="none" strike="noStrike" cap="none" normalizeH="0" baseline="0" dirty="0" smtClean="0">
                  <a:ln>
                    <a:noFill/>
                  </a:ln>
                  <a:solidFill>
                    <a:srgbClr val="0077AA"/>
                  </a:solidFill>
                  <a:effectLst/>
                  <a:latin typeface="Consolas" panose="020B0609020204030204" pitchFamily="49" charset="0"/>
                </a:rPr>
                <a:t>  var</a:t>
              </a:r>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  </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708090"/>
                  </a:solidFill>
                  <a:effectLst/>
                  <a:latin typeface="Consolas" panose="020B0609020204030204" pitchFamily="49" charset="0"/>
                </a:rPr>
                <a:t>//     is now </a:t>
              </a:r>
              <a:r>
                <a:rPr lang="en-US" sz="2000" dirty="0">
                  <a:solidFill>
                    <a:srgbClr val="708090"/>
                  </a:solidFill>
                  <a:latin typeface="Consolas" panose="020B0609020204030204" pitchFamily="49" charset="0"/>
                </a:rPr>
                <a:t>having a </a:t>
              </a:r>
              <a:r>
                <a:rPr kumimoji="0" lang="en-US" sz="2000" b="0" i="0" u="none" strike="noStrike" cap="none" normalizeH="0" baseline="0" dirty="0" smtClean="0">
                  <a:ln>
                    <a:noFill/>
                  </a:ln>
                  <a:solidFill>
                    <a:srgbClr val="708090"/>
                  </a:solidFill>
                  <a:effectLst/>
                  <a:latin typeface="Consolas" panose="020B0609020204030204" pitchFamily="49" charset="0"/>
                </a:rPr>
                <a:t>Boolean</a:t>
              </a:r>
              <a:r>
                <a:rPr kumimoji="0" lang="en-US" sz="2000" b="0" i="0" u="none" strike="noStrike" cap="none" normalizeH="0" baseline="0" dirty="0" smtClean="0">
                  <a:ln>
                    <a:noFill/>
                  </a:ln>
                  <a:solidFill>
                    <a:schemeClr val="tx1"/>
                  </a:solidFill>
                  <a:effectLst/>
                </a:rPr>
                <a:t>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0171" y="3254828"/>
              <a:ext cx="366583" cy="366583"/>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27885" y="3254828"/>
              <a:ext cx="366583" cy="366583"/>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95599" y="3254828"/>
              <a:ext cx="366583" cy="366583"/>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70263" y="3276600"/>
              <a:ext cx="366583" cy="366583"/>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84031" y="4144771"/>
              <a:ext cx="366583" cy="366583"/>
            </a:xfrm>
            <a:prstGeom prst="rect">
              <a:avLst/>
            </a:prstGeom>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70263" y="5083748"/>
              <a:ext cx="366583" cy="366583"/>
            </a:xfrm>
            <a:prstGeom prst="rect">
              <a:avLst/>
            </a:prstGeom>
          </p:spPr>
        </p:pic>
        <p:pic>
          <p:nvPicPr>
            <p:cNvPr id="17" name="Picture 1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527885" y="4115074"/>
              <a:ext cx="366583" cy="366583"/>
            </a:xfrm>
            <a:prstGeom prst="rect">
              <a:avLst/>
            </a:prstGeom>
          </p:spPr>
        </p:pic>
        <p:pic>
          <p:nvPicPr>
            <p:cNvPr id="18" name="Picture 1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895599" y="4115074"/>
              <a:ext cx="366583" cy="366583"/>
            </a:xfrm>
            <a:prstGeom prst="rect">
              <a:avLst/>
            </a:prstGeom>
          </p:spPr>
        </p:pic>
        <p:pic>
          <p:nvPicPr>
            <p:cNvPr id="19" name="Picture 1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160171" y="4115074"/>
              <a:ext cx="366583" cy="366583"/>
            </a:xfrm>
            <a:prstGeom prst="rect">
              <a:avLst/>
            </a:prstGeom>
          </p:spPr>
        </p:pic>
        <p:pic>
          <p:nvPicPr>
            <p:cNvPr id="21" name="Picture 2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856844" y="5004027"/>
              <a:ext cx="1521576" cy="474165"/>
            </a:xfrm>
            <a:prstGeom prst="rect">
              <a:avLst/>
            </a:prstGeom>
          </p:spPr>
        </p:pic>
        <p:pic>
          <p:nvPicPr>
            <p:cNvPr id="16" name="Picture 15"/>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06930" y="4985778"/>
              <a:ext cx="484412" cy="484412"/>
            </a:xfrm>
            <a:prstGeom prst="rect">
              <a:avLst/>
            </a:prstGeom>
          </p:spPr>
        </p:pic>
        <p:pic>
          <p:nvPicPr>
            <p:cNvPr id="24" name="Picture 23"/>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01486" y="4071329"/>
              <a:ext cx="484412" cy="484412"/>
            </a:xfrm>
            <a:prstGeom prst="rect">
              <a:avLst/>
            </a:prstGeom>
          </p:spPr>
        </p:pic>
        <p:pic>
          <p:nvPicPr>
            <p:cNvPr id="26" name="Picture 25"/>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12372" y="3191629"/>
              <a:ext cx="484412" cy="484412"/>
            </a:xfrm>
            <a:prstGeom prst="rect">
              <a:avLst/>
            </a:prstGeom>
          </p:spPr>
        </p:pic>
        <p:pic>
          <p:nvPicPr>
            <p:cNvPr id="27" name="Picture 26"/>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435932" y="4964006"/>
              <a:ext cx="484412" cy="484412"/>
            </a:xfrm>
            <a:prstGeom prst="rect">
              <a:avLst/>
            </a:prstGeom>
          </p:spPr>
        </p:pic>
        <p:pic>
          <p:nvPicPr>
            <p:cNvPr id="28" name="Picture 27"/>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430488" y="4049557"/>
              <a:ext cx="484412" cy="484412"/>
            </a:xfrm>
            <a:prstGeom prst="rect">
              <a:avLst/>
            </a:prstGeom>
          </p:spPr>
        </p:pic>
        <p:pic>
          <p:nvPicPr>
            <p:cNvPr id="29" name="Picture 28"/>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441374" y="3169857"/>
              <a:ext cx="484412" cy="484412"/>
            </a:xfrm>
            <a:prstGeom prst="rect">
              <a:avLst/>
            </a:prstGeom>
          </p:spPr>
        </p:pic>
      </p:grpSp>
      <p:sp>
        <p:nvSpPr>
          <p:cNvPr id="22" name="Rectangle 21"/>
          <p:cNvSpPr/>
          <p:nvPr/>
        </p:nvSpPr>
        <p:spPr>
          <a:xfrm>
            <a:off x="206827" y="1362314"/>
            <a:ext cx="8632373" cy="707886"/>
          </a:xfrm>
          <a:prstGeom prst="rect">
            <a:avLst/>
          </a:prstGeom>
          <a:solidFill>
            <a:schemeClr val="bg1"/>
          </a:solidFill>
        </p:spPr>
        <p:txBody>
          <a:bodyPr wrap="square">
            <a:spAutoFit/>
          </a:bodyPr>
          <a:lstStyle/>
          <a:p>
            <a:r>
              <a:rPr lang="en-IN" sz="2000" b="1" i="1" dirty="0">
                <a:solidFill>
                  <a:srgbClr val="00FF87"/>
                </a:solidFill>
                <a:latin typeface="Cardo"/>
              </a:rPr>
              <a:t>Undefined value</a:t>
            </a:r>
            <a:r>
              <a:rPr lang="en-IN" sz="2000" i="1" dirty="0">
                <a:solidFill>
                  <a:srgbClr val="00FF87"/>
                </a:solidFill>
                <a:latin typeface="Cardo"/>
              </a:rPr>
              <a:t> primitive value is used when a variable has not been assigned a value.</a:t>
            </a:r>
            <a:endParaRPr lang="en-IN" sz="2000" dirty="0">
              <a:solidFill>
                <a:srgbClr val="00FF87"/>
              </a:solidFill>
            </a:endParaRPr>
          </a:p>
        </p:txBody>
      </p:sp>
      <p:sp>
        <p:nvSpPr>
          <p:cNvPr id="23" name="Rectangle 22"/>
          <p:cNvSpPr/>
          <p:nvPr/>
        </p:nvSpPr>
        <p:spPr>
          <a:xfrm>
            <a:off x="185057" y="5389084"/>
            <a:ext cx="8763000" cy="830997"/>
          </a:xfrm>
          <a:prstGeom prst="rect">
            <a:avLst/>
          </a:prstGeom>
        </p:spPr>
        <p:txBody>
          <a:bodyPr wrap="square">
            <a:spAutoFit/>
          </a:bodyPr>
          <a:lstStyle/>
          <a:p>
            <a:r>
              <a:rPr lang="en-IN" dirty="0">
                <a:solidFill>
                  <a:srgbClr val="17A889"/>
                </a:solidFill>
              </a:rPr>
              <a:t>A declared variable that is not yet assigned with a value (uninitialized) is by default </a:t>
            </a:r>
            <a:r>
              <a:rPr lang="en-IN" dirty="0" smtClean="0">
                <a:solidFill>
                  <a:srgbClr val="17A889"/>
                </a:solidFill>
              </a:rPr>
              <a:t>is undefined</a:t>
            </a:r>
            <a:r>
              <a:rPr lang="en-IN" dirty="0">
                <a:solidFill>
                  <a:srgbClr val="17A889"/>
                </a:solidFill>
              </a:rPr>
              <a:t>.</a:t>
            </a:r>
          </a:p>
        </p:txBody>
      </p:sp>
      <p:cxnSp>
        <p:nvCxnSpPr>
          <p:cNvPr id="25" name="Straight Connector 24"/>
          <p:cNvCxnSpPr/>
          <p:nvPr/>
        </p:nvCxnSpPr>
        <p:spPr>
          <a:xfrm>
            <a:off x="0" y="129381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0254415"/>
      </p:ext>
    </p:extLst>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Attributes - property</a:t>
            </a:r>
            <a:endParaRPr lang="en-US" sz="3600"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024454"/>
            <a:ext cx="8686800" cy="646331"/>
          </a:xfrm>
          <a:prstGeom prst="rect">
            <a:avLst/>
          </a:prstGeom>
          <a:solidFill>
            <a:schemeClr val="accent3">
              <a:lumMod val="20000"/>
              <a:lumOff val="80000"/>
            </a:schemeClr>
          </a:solidFill>
        </p:spPr>
        <p:txBody>
          <a:bodyPr wrap="square">
            <a:spAutoFit/>
          </a:bodyPr>
          <a:lstStyle/>
          <a:p>
            <a:r>
              <a:rPr lang="en-IN" sz="1800" i="1" dirty="0">
                <a:solidFill>
                  <a:srgbClr val="0070C0"/>
                </a:solidFill>
                <a:latin typeface="Open Sans"/>
                <a:ea typeface="SimSun" panose="02010600030101010101" pitchFamily="2" charset="-122"/>
              </a:rPr>
              <a:t>getAttribute()</a:t>
            </a:r>
            <a:r>
              <a:rPr lang="en-IN" sz="1800" dirty="0">
                <a:latin typeface="Open Sans"/>
                <a:ea typeface="SimSun" panose="02010600030101010101" pitchFamily="2" charset="-122"/>
              </a:rPr>
              <a:t> returns the value of a specified attribute on the element. If the given attribute does not exist, the value returned will either be null or "" (the empty string)</a:t>
            </a:r>
          </a:p>
        </p:txBody>
      </p:sp>
      <p:sp>
        <p:nvSpPr>
          <p:cNvPr id="10" name="Rectangle 9"/>
          <p:cNvSpPr/>
          <p:nvPr/>
        </p:nvSpPr>
        <p:spPr>
          <a:xfrm>
            <a:off x="152400" y="2114490"/>
            <a:ext cx="8839200" cy="400110"/>
          </a:xfrm>
          <a:prstGeom prst="rect">
            <a:avLst/>
          </a:prstGeom>
          <a:noFill/>
        </p:spPr>
        <p:txBody>
          <a:bodyPr wrap="square">
            <a:spAutoFit/>
          </a:bodyPr>
          <a:lstStyle/>
          <a:p>
            <a:r>
              <a:rPr lang="en-IN" sz="2000" dirty="0" smtClean="0">
                <a:solidFill>
                  <a:srgbClr val="0070C0"/>
                </a:solidFill>
                <a:latin typeface="Consolas" panose="020B0609020204030204" pitchFamily="49" charset="0"/>
                <a:cs typeface="Arial" panose="020B0604020202020204" pitchFamily="34" charset="0"/>
              </a:rPr>
              <a:t>var </a:t>
            </a:r>
            <a:r>
              <a:rPr lang="en-IN" sz="2000" dirty="0">
                <a:solidFill>
                  <a:srgbClr val="DD4A68"/>
                </a:solidFill>
                <a:latin typeface="Consolas" panose="020B0609020204030204" pitchFamily="49" charset="0"/>
              </a:rPr>
              <a:t>attr</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element</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attributes</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11" name="Rectangle 10"/>
          <p:cNvSpPr/>
          <p:nvPr/>
        </p:nvSpPr>
        <p:spPr>
          <a:xfrm>
            <a:off x="152400" y="172331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152400" y="2590800"/>
            <a:ext cx="8839200" cy="397031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'application/javascript'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a:solidFill>
                  <a:srgbClr val="9CDCFE"/>
                </a:solidFill>
                <a:latin typeface="Consolas" panose="020B0609020204030204" pitchFamily="49" charset="0"/>
              </a:rPr>
              <a:t>window</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onload</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a:t>
            </a:r>
          </a:p>
          <a:p>
            <a:r>
              <a:rPr lang="en-IN" sz="1800" dirty="0" smtClean="0">
                <a:solidFill>
                  <a:srgbClr val="9CDCFE"/>
                </a:solidFill>
                <a:latin typeface="Consolas" panose="020B0609020204030204" pitchFamily="49" charset="0"/>
              </a:rPr>
              <a:t>  document</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getElementById</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"button1"</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addEventListener</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'click'</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fn</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p>
          <a:p>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569CD6"/>
                </a:solidFill>
                <a:latin typeface="Consolas" panose="020B0609020204030204" pitchFamily="49" charset="0"/>
              </a:rPr>
              <a:t>false</a:t>
            </a:r>
            <a:r>
              <a:rPr lang="en-IN" sz="1800" dirty="0">
                <a:solidFill>
                  <a:srgbClr val="D4D4D4"/>
                </a:solidFill>
                <a:latin typeface="Consolas" panose="020B0609020204030204" pitchFamily="49" charset="0"/>
              </a:rPr>
              <a:t>);</a:t>
            </a:r>
          </a:p>
          <a:p>
            <a:r>
              <a:rPr lang="en-IN" sz="1800" dirty="0">
                <a:solidFill>
                  <a:srgbClr val="D4D4D4"/>
                </a:solidFill>
                <a:latin typeface="Consolas" panose="020B0609020204030204" pitchFamily="49" charset="0"/>
              </a:rPr>
              <a:t>}</a:t>
            </a:r>
          </a:p>
          <a:p>
            <a:r>
              <a:rPr lang="en-IN" sz="1800" dirty="0">
                <a:solidFill>
                  <a:srgbClr val="D4D4D4"/>
                </a:solidFill>
                <a:latin typeface="Consolas" panose="020B0609020204030204" pitchFamily="49" charset="0"/>
              </a:rPr>
              <a:t/>
            </a:r>
            <a:br>
              <a:rPr lang="en-IN" sz="1800" dirty="0">
                <a:solidFill>
                  <a:srgbClr val="D4D4D4"/>
                </a:solidFill>
                <a:latin typeface="Consolas" panose="020B0609020204030204" pitchFamily="49" charset="0"/>
              </a:rPr>
            </a:b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fn</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let</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document</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getElementById</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"text1"</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attributes</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length</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let</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document</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getElementById</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"text1"</a:t>
            </a:r>
            <a:r>
              <a:rPr lang="en-IN" sz="1800" dirty="0">
                <a:solidFill>
                  <a:srgbClr val="D4D4D4"/>
                </a:solidFill>
                <a:latin typeface="Consolas" panose="020B0609020204030204" pitchFamily="49" charset="0"/>
              </a:rPr>
              <a:t>);</a:t>
            </a:r>
          </a:p>
          <a:p>
            <a:r>
              <a:rPr lang="en-IN" sz="1800" dirty="0" smtClean="0">
                <a:solidFill>
                  <a:srgbClr val="C586C0"/>
                </a:solidFill>
                <a:latin typeface="Consolas" panose="020B0609020204030204" pitchFamily="49" charset="0"/>
              </a:rPr>
              <a:t>   for</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let</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0</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i</a:t>
            </a:r>
            <a:r>
              <a:rPr lang="en-IN" sz="1800" dirty="0" smtClean="0">
                <a:solidFill>
                  <a:srgbClr val="D4D4D4"/>
                </a:solidFill>
                <a:latin typeface="Consolas" panose="020B0609020204030204" pitchFamily="49" charset="0"/>
              </a:rPr>
              <a:t>&lt; </a:t>
            </a:r>
            <a:r>
              <a:rPr lang="en-IN" sz="1800" dirty="0" smtClean="0">
                <a:solidFill>
                  <a:srgbClr val="9CDCFE"/>
                </a:solidFill>
                <a:latin typeface="Consolas" panose="020B0609020204030204" pitchFamily="49" charset="0"/>
              </a:rPr>
              <a:t>a</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b</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attributes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592659921"/>
      </p:ext>
    </p:extLst>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DOM CSS</a:t>
            </a:r>
            <a:endParaRPr lang="en-US" sz="6000" dirty="0"/>
          </a:p>
        </p:txBody>
      </p:sp>
    </p:spTree>
    <p:extLst>
      <p:ext uri="{BB962C8B-B14F-4D97-AF65-F5344CB8AC3E}">
        <p14:creationId xmlns:p14="http://schemas.microsoft.com/office/powerpoint/2010/main" val="934207408"/>
      </p:ext>
    </p:extLst>
  </p:cSld>
  <p:clrMapOvr>
    <a:masterClrMapping/>
  </p:clrMapOvr>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DOM </a:t>
            </a:r>
            <a:r>
              <a:rPr lang="en-IN" sz="3600" i="1" dirty="0" smtClean="0">
                <a:solidFill>
                  <a:srgbClr val="13D9E3"/>
                </a:solidFill>
                <a:latin typeface="Arial" panose="020B0604020202020204" pitchFamily="34" charset="0"/>
                <a:cs typeface="Arial" panose="020B0604020202020204" pitchFamily="34" charset="0"/>
              </a:rPr>
              <a:t>CSS</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161871"/>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HTMLElement.style</a:t>
            </a:r>
            <a:r>
              <a:rPr lang="en-IN" sz="1800" dirty="0">
                <a:latin typeface="Arial" panose="020B0604020202020204" pitchFamily="34" charset="0"/>
                <a:cs typeface="Arial" panose="020B0604020202020204" pitchFamily="34" charset="0"/>
              </a:rPr>
              <a:t> property is used to get as well as set the inline style of an element.</a:t>
            </a:r>
          </a:p>
        </p:txBody>
      </p:sp>
      <p:sp>
        <p:nvSpPr>
          <p:cNvPr id="7" name="Rectangle 6"/>
          <p:cNvSpPr/>
          <p:nvPr/>
        </p:nvSpPr>
        <p:spPr>
          <a:xfrm>
            <a:off x="195943" y="2228910"/>
            <a:ext cx="8839200" cy="400110"/>
          </a:xfrm>
          <a:prstGeom prst="rect">
            <a:avLst/>
          </a:prstGeom>
          <a:noFill/>
        </p:spPr>
        <p:txBody>
          <a:bodyPr wrap="square">
            <a:spAutoFit/>
          </a:bodyPr>
          <a:lstStyle/>
          <a:p>
            <a:r>
              <a:rPr lang="en-IN" sz="2000" dirty="0">
                <a:solidFill>
                  <a:srgbClr val="DD4A68"/>
                </a:solidFill>
                <a:latin typeface="Consolas" panose="020B0609020204030204" pitchFamily="49" charset="0"/>
              </a:rPr>
              <a:t>element</a:t>
            </a:r>
            <a:r>
              <a:rPr lang="en-IN" sz="2000" dirty="0" smtClean="0">
                <a:solidFill>
                  <a:srgbClr val="0070C0"/>
                </a:solidFill>
                <a:latin typeface="Consolas" panose="020B0609020204030204" pitchFamily="49" charset="0"/>
                <a:cs typeface="Arial" panose="020B0604020202020204" pitchFamily="34" charset="0"/>
              </a:rPr>
              <a:t>.</a:t>
            </a:r>
            <a:r>
              <a:rPr lang="en-IN" sz="2000" dirty="0">
                <a:solidFill>
                  <a:srgbClr val="FF7F27"/>
                </a:solidFill>
                <a:latin typeface="Consolas" panose="020B0609020204030204" pitchFamily="49" charset="0"/>
                <a:cs typeface="Arial" panose="020B0604020202020204" pitchFamily="34" charset="0"/>
              </a:rPr>
              <a:t>style</a:t>
            </a:r>
            <a:r>
              <a:rPr lang="en-IN" sz="2000" dirty="0" smtClean="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color</a:t>
            </a:r>
            <a:r>
              <a:rPr lang="en-IN" sz="2000" dirty="0" smtClean="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92D050"/>
                </a:solidFill>
                <a:latin typeface="Consolas" panose="020B0609020204030204" pitchFamily="49" charset="0"/>
                <a:cs typeface="Arial" panose="020B0604020202020204" pitchFamily="34" charset="0"/>
              </a:rPr>
              <a:t>Red</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8" name="Rectangle 7"/>
          <p:cNvSpPr/>
          <p:nvPr/>
        </p:nvSpPr>
        <p:spPr>
          <a:xfrm>
            <a:off x="152400" y="1828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Tree>
    <p:extLst>
      <p:ext uri="{BB962C8B-B14F-4D97-AF65-F5344CB8AC3E}">
        <p14:creationId xmlns:p14="http://schemas.microsoft.com/office/powerpoint/2010/main" val="1061574397"/>
      </p:ext>
    </p:extLst>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015663"/>
          </a:xfrm>
          <a:prstGeom prst="rect">
            <a:avLst/>
          </a:prstGeom>
          <a:solidFill>
            <a:schemeClr val="bg1"/>
          </a:solidFill>
        </p:spPr>
        <p:txBody>
          <a:bodyPr wrap="square">
            <a:spAutoFit/>
          </a:bodyPr>
          <a:lstStyle>
            <a:defPPr>
              <a:defRPr lang="en-US"/>
            </a:defPPr>
            <a:lvl1pPr algn="ctr">
              <a:defRPr sz="6000" i="1">
                <a:solidFill>
                  <a:srgbClr val="C10374"/>
                </a:solidFill>
                <a:latin typeface="Century" panose="02040604050505020304" pitchFamily="18" charset="0"/>
              </a:defRPr>
            </a:lvl1pPr>
          </a:lstStyle>
          <a:p>
            <a:r>
              <a:rPr lang="en-IN" dirty="0"/>
              <a:t>class</a:t>
            </a:r>
            <a:endParaRPr lang="en-US" dirty="0"/>
          </a:p>
        </p:txBody>
      </p:sp>
      <p:sp>
        <p:nvSpPr>
          <p:cNvPr id="3" name="Rectangle 2"/>
          <p:cNvSpPr>
            <a:spLocks noChangeArrowheads="1"/>
          </p:cNvSpPr>
          <p:nvPr/>
        </p:nvSpPr>
        <p:spPr bwMode="auto">
          <a:xfrm>
            <a:off x="152400" y="3200400"/>
            <a:ext cx="8839200" cy="3077766"/>
          </a:xfrm>
          <a:prstGeom prst="rect">
            <a:avLst/>
          </a:prstGeom>
          <a:solidFill>
            <a:srgbClr val="F5F2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77AA"/>
                </a:solidFill>
                <a:effectLst/>
                <a:latin typeface="Consolas" panose="020B0609020204030204" pitchFamily="49" charset="0"/>
              </a:rPr>
              <a:t>class</a:t>
            </a:r>
            <a:r>
              <a:rPr kumimoji="0" lang="en-US" sz="2000" b="0" i="0" u="none" strike="noStrike" cap="none" normalizeH="0" baseline="0" dirty="0" smtClean="0">
                <a:ln>
                  <a:noFill/>
                </a:ln>
                <a:solidFill>
                  <a:srgbClr val="000000"/>
                </a:solidFill>
                <a:effectLst/>
                <a:latin typeface="Consolas" panose="020B0609020204030204" pitchFamily="49" charset="0"/>
              </a:rPr>
              <a:t> MyClass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a:t>
            </a:r>
            <a:r>
              <a:rPr kumimoji="0" lang="en-US" sz="2000" b="0" i="0" u="none" strike="noStrike" cap="none" normalizeH="0" baseline="0" dirty="0" smtClean="0">
                <a:ln>
                  <a:noFill/>
                </a:ln>
                <a:solidFill>
                  <a:srgbClr val="000000"/>
                </a:solidFill>
                <a:effectLst/>
                <a:latin typeface="Consolas" panose="020B0609020204030204" pitchFamily="49" charset="0"/>
              </a:rPr>
              <a:t>constructor</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A67F59"/>
                </a:solidFill>
                <a:effectLst/>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999999"/>
                </a:solidFill>
                <a:latin typeface="Consolas" panose="020B0609020204030204" pitchFamily="49" charset="0"/>
              </a:rPr>
              <a:t> </a:t>
            </a:r>
            <a:r>
              <a:rPr lang="en-US" sz="2000" dirty="0" smtClean="0">
                <a:solidFill>
                  <a:srgbClr val="999999"/>
                </a:solidFill>
                <a:latin typeface="Consolas" panose="020B0609020204030204" pitchFamily="49" charset="0"/>
              </a:rPr>
              <a:t>      </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708090"/>
                </a:solidFill>
                <a:effectLst/>
                <a:latin typeface="Consolas" panose="020B0609020204030204" pitchFamily="49" charset="0"/>
              </a:rPr>
              <a:t>// ...</a:t>
            </a:r>
            <a:r>
              <a:rPr kumimoji="0" 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a:t>
            </a:r>
            <a:r>
              <a:rPr kumimoji="0" lang="en-US" sz="2000" b="0" i="0" u="none" strike="noStrike" cap="none" normalizeH="0" baseline="0" dirty="0" smtClean="0">
                <a:ln>
                  <a:noFill/>
                </a:ln>
                <a:solidFill>
                  <a:srgbClr val="000000"/>
                </a:solidFill>
                <a:effectLst/>
                <a:latin typeface="Consolas" panose="020B0609020204030204" pitchFamily="49" charset="0"/>
              </a:rPr>
              <a:t>method1</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A67F59"/>
                </a:solidFill>
                <a:effectLst/>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a:t>
            </a:r>
            <a:r>
              <a:rPr kumimoji="0" lang="en-US" sz="2000" b="0" i="0" u="none" strike="noStrike" cap="none" normalizeH="0" baseline="0" dirty="0" smtClean="0">
                <a:ln>
                  <a:noFill/>
                </a:ln>
                <a:solidFill>
                  <a:srgbClr val="000000"/>
                </a:solidFill>
                <a:effectLst/>
                <a:latin typeface="Consolas" panose="020B0609020204030204" pitchFamily="49" charset="0"/>
              </a:rPr>
              <a:t>method2</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A67F59"/>
                </a:solidFill>
                <a:effectLst/>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a:t>
            </a:r>
            <a:r>
              <a:rPr kumimoji="0" lang="en-US" sz="2000" b="0" i="0" u="none" strike="noStrike" cap="none" normalizeH="0" baseline="0" dirty="0" smtClean="0">
                <a:ln>
                  <a:noFill/>
                </a:ln>
                <a:solidFill>
                  <a:srgbClr val="0077AA"/>
                </a:solidFill>
                <a:effectLst/>
                <a:latin typeface="Consolas" panose="020B0609020204030204" pitchFamily="49" charset="0"/>
              </a:rPr>
              <a:t>get</a:t>
            </a:r>
            <a:r>
              <a:rPr kumimoji="0" lang="en-US" sz="2000" b="0" i="0" u="none" strike="noStrike" cap="none" normalizeH="0" baseline="0" dirty="0" smtClean="0">
                <a:ln>
                  <a:noFill/>
                </a:ln>
                <a:solidFill>
                  <a:srgbClr val="000000"/>
                </a:solidFill>
                <a:effectLst/>
                <a:latin typeface="Consolas" panose="020B0609020204030204" pitchFamily="49" charset="0"/>
              </a:rPr>
              <a:t> something</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A67F59"/>
                </a:solidFill>
                <a:effectLst/>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a:t>
            </a:r>
            <a:r>
              <a:rPr kumimoji="0" lang="en-US" sz="2000" b="0" i="0" u="none" strike="noStrike" cap="none" normalizeH="0" baseline="0" dirty="0" smtClean="0">
                <a:ln>
                  <a:noFill/>
                </a:ln>
                <a:solidFill>
                  <a:srgbClr val="0077AA"/>
                </a:solidFill>
                <a:effectLst/>
                <a:latin typeface="Consolas" panose="020B0609020204030204" pitchFamily="49" charset="0"/>
              </a:rPr>
              <a:t>set</a:t>
            </a:r>
            <a:r>
              <a:rPr kumimoji="0" lang="en-US" sz="2000" b="0" i="0" u="none" strike="noStrike" cap="none" normalizeH="0" baseline="0" dirty="0" smtClean="0">
                <a:ln>
                  <a:noFill/>
                </a:ln>
                <a:solidFill>
                  <a:srgbClr val="000000"/>
                </a:solidFill>
                <a:effectLst/>
                <a:latin typeface="Consolas" panose="020B0609020204030204" pitchFamily="49" charset="0"/>
              </a:rPr>
              <a:t> something</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A67F59"/>
                </a:solidFill>
                <a:effectLst/>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a:t>
            </a:r>
            <a:r>
              <a:rPr kumimoji="0" lang="en-US" sz="2000" b="0" i="0" u="none" strike="noStrike" cap="none" normalizeH="0" baseline="0" dirty="0" smtClean="0">
                <a:ln>
                  <a:noFill/>
                </a:ln>
                <a:solidFill>
                  <a:srgbClr val="0077AA"/>
                </a:solidFill>
                <a:effectLst/>
                <a:latin typeface="Consolas" panose="020B0609020204030204" pitchFamily="49" charset="0"/>
              </a:rPr>
              <a:t>static</a:t>
            </a:r>
            <a:r>
              <a:rPr kumimoji="0" lang="en-US" sz="2000" b="0" i="0" u="none" strike="noStrike" cap="none" normalizeH="0" baseline="0" dirty="0" smtClean="0">
                <a:ln>
                  <a:noFill/>
                </a:ln>
                <a:solidFill>
                  <a:srgbClr val="000000"/>
                </a:solidFill>
                <a:effectLst/>
                <a:latin typeface="Consolas" panose="020B0609020204030204" pitchFamily="49" charset="0"/>
              </a:rPr>
              <a:t> staticMethod</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708090"/>
                </a:solidFill>
                <a:effectLst/>
                <a:latin typeface="Consolas" panose="020B0609020204030204" pitchFamily="49" charset="0"/>
              </a:rPr>
              <a:t>// ...</a:t>
            </a:r>
            <a:r>
              <a:rPr kumimoji="0" 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chemeClr val="tx1"/>
                </a:solidFill>
                <a:effectLst/>
              </a:rPr>
              <a:t> </a:t>
            </a:r>
            <a:endParaRPr kumimoji="0" lang="en-US" sz="2000" b="0" i="0" u="none" strike="noStrike" cap="none" normalizeH="0" baseline="0" dirty="0" smtClean="0">
              <a:ln>
                <a:noFill/>
              </a:ln>
              <a:solidFill>
                <a:schemeClr val="tx1"/>
              </a:solidFill>
              <a:effectLst/>
              <a:latin typeface="Arial" panose="020B0604020202020204" pitchFamily="34" charset="0"/>
            </a:endParaRPr>
          </a:p>
        </p:txBody>
      </p:sp>
      <p:sp>
        <p:nvSpPr>
          <p:cNvPr id="4" name="Rectangle 3"/>
          <p:cNvSpPr/>
          <p:nvPr/>
        </p:nvSpPr>
        <p:spPr>
          <a:xfrm>
            <a:off x="130628" y="118408"/>
            <a:ext cx="8860971" cy="1938992"/>
          </a:xfrm>
          <a:prstGeom prst="rect">
            <a:avLst/>
          </a:prstGeom>
          <a:solidFill>
            <a:schemeClr val="bg1"/>
          </a:solidFill>
        </p:spPr>
        <p:txBody>
          <a:bodyPr wrap="square">
            <a:spAutoFit/>
          </a:bodyPr>
          <a:lstStyle/>
          <a:p>
            <a:r>
              <a:rPr lang="en-IN" sz="2000" dirty="0">
                <a:solidFill>
                  <a:schemeClr val="bg2">
                    <a:lumMod val="50000"/>
                  </a:schemeClr>
                </a:solidFill>
                <a:latin typeface="Arial" panose="020B0604020202020204" pitchFamily="34" charset="0"/>
                <a:cs typeface="Arial" panose="020B0604020202020204" pitchFamily="34" charset="0"/>
              </a:rPr>
              <a:t>A </a:t>
            </a:r>
            <a:r>
              <a:rPr lang="en-IN" sz="2000" b="1" i="1" dirty="0">
                <a:solidFill>
                  <a:schemeClr val="bg2">
                    <a:lumMod val="50000"/>
                  </a:schemeClr>
                </a:solidFill>
                <a:latin typeface="Arial" panose="020B0604020202020204" pitchFamily="34" charset="0"/>
                <a:cs typeface="Arial" panose="020B0604020202020204" pitchFamily="34" charset="0"/>
              </a:rPr>
              <a:t>method</a:t>
            </a:r>
            <a:r>
              <a:rPr lang="en-IN" sz="2000" dirty="0">
                <a:solidFill>
                  <a:schemeClr val="bg2">
                    <a:lumMod val="50000"/>
                  </a:schemeClr>
                </a:solidFill>
                <a:latin typeface="Arial" panose="020B0604020202020204" pitchFamily="34" charset="0"/>
                <a:cs typeface="Arial" panose="020B0604020202020204" pitchFamily="34" charset="0"/>
              </a:rPr>
              <a:t> is on an object.</a:t>
            </a:r>
          </a:p>
          <a:p>
            <a:r>
              <a:rPr lang="en-IN" sz="2000" dirty="0">
                <a:solidFill>
                  <a:schemeClr val="bg2">
                    <a:lumMod val="50000"/>
                  </a:schemeClr>
                </a:solidFill>
                <a:latin typeface="Arial" panose="020B0604020202020204" pitchFamily="34" charset="0"/>
                <a:cs typeface="Arial" panose="020B0604020202020204" pitchFamily="34" charset="0"/>
              </a:rPr>
              <a:t>A </a:t>
            </a:r>
            <a:r>
              <a:rPr lang="en-IN" sz="2000" b="1" i="1" dirty="0">
                <a:solidFill>
                  <a:schemeClr val="bg2">
                    <a:lumMod val="50000"/>
                  </a:schemeClr>
                </a:solidFill>
                <a:latin typeface="Arial" panose="020B0604020202020204" pitchFamily="34" charset="0"/>
                <a:cs typeface="Arial" panose="020B0604020202020204" pitchFamily="34" charset="0"/>
              </a:rPr>
              <a:t>function</a:t>
            </a:r>
            <a:r>
              <a:rPr lang="en-IN" sz="2000" dirty="0">
                <a:solidFill>
                  <a:schemeClr val="bg2">
                    <a:lumMod val="50000"/>
                  </a:schemeClr>
                </a:solidFill>
                <a:latin typeface="Arial" panose="020B0604020202020204" pitchFamily="34" charset="0"/>
                <a:cs typeface="Arial" panose="020B0604020202020204" pitchFamily="34" charset="0"/>
              </a:rPr>
              <a:t> is independent of an object.</a:t>
            </a:r>
          </a:p>
          <a:p>
            <a:endParaRPr lang="en-IN" sz="2000" dirty="0">
              <a:solidFill>
                <a:schemeClr val="bg2">
                  <a:lumMod val="50000"/>
                </a:schemeClr>
              </a:solidFill>
              <a:latin typeface="Arial" panose="020B0604020202020204" pitchFamily="34" charset="0"/>
              <a:cs typeface="Arial" panose="020B0604020202020204" pitchFamily="34" charset="0"/>
            </a:endParaRPr>
          </a:p>
          <a:p>
            <a:r>
              <a:rPr lang="en-IN" sz="2000" dirty="0">
                <a:solidFill>
                  <a:schemeClr val="bg2">
                    <a:lumMod val="50000"/>
                  </a:schemeClr>
                </a:solidFill>
                <a:latin typeface="Arial" panose="020B0604020202020204" pitchFamily="34" charset="0"/>
                <a:cs typeface="Arial" panose="020B0604020202020204" pitchFamily="34" charset="0"/>
              </a:rPr>
              <a:t>For Java, there are only methods.</a:t>
            </a:r>
          </a:p>
          <a:p>
            <a:r>
              <a:rPr lang="en-IN" sz="2000" dirty="0">
                <a:solidFill>
                  <a:schemeClr val="bg2">
                    <a:lumMod val="50000"/>
                  </a:schemeClr>
                </a:solidFill>
                <a:latin typeface="Arial" panose="020B0604020202020204" pitchFamily="34" charset="0"/>
                <a:cs typeface="Arial" panose="020B0604020202020204" pitchFamily="34" charset="0"/>
              </a:rPr>
              <a:t>For C, there are only functions.</a:t>
            </a:r>
          </a:p>
          <a:p>
            <a:r>
              <a:rPr lang="en-IN" sz="2000" dirty="0" smtClean="0">
                <a:solidFill>
                  <a:schemeClr val="bg2">
                    <a:lumMod val="50000"/>
                  </a:schemeClr>
                </a:solidFill>
                <a:latin typeface="Arial" panose="020B0604020202020204" pitchFamily="34" charset="0"/>
                <a:cs typeface="Arial" panose="020B0604020202020204" pitchFamily="34" charset="0"/>
              </a:rPr>
              <a:t>For </a:t>
            </a:r>
            <a:r>
              <a:rPr lang="en-IN" sz="2000" dirty="0">
                <a:solidFill>
                  <a:schemeClr val="bg2">
                    <a:lumMod val="50000"/>
                  </a:schemeClr>
                </a:solidFill>
                <a:latin typeface="Arial" panose="020B0604020202020204" pitchFamily="34" charset="0"/>
                <a:cs typeface="Arial" panose="020B0604020202020204" pitchFamily="34" charset="0"/>
              </a:rPr>
              <a:t>C++ it would depend on whether or not you're in a class.</a:t>
            </a:r>
          </a:p>
        </p:txBody>
      </p:sp>
    </p:spTree>
    <p:extLst>
      <p:ext uri="{BB962C8B-B14F-4D97-AF65-F5344CB8AC3E}">
        <p14:creationId xmlns:p14="http://schemas.microsoft.com/office/powerpoint/2010/main" val="1888481705"/>
      </p:ext>
    </p:extLst>
  </p:cSld>
  <p:clrMapOvr>
    <a:masterClrMapping/>
  </p:clrMapOvr>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class</a:t>
            </a:r>
            <a:r>
              <a:rPr lang="en-US" sz="3600" dirty="0">
                <a:latin typeface="Arial" panose="020B0604020202020204" pitchFamily="34" charset="0"/>
                <a:cs typeface="Arial" panose="020B0604020202020204" pitchFamily="34" charset="0"/>
              </a:rPr>
              <a:t> </a:t>
            </a:r>
          </a:p>
        </p:txBody>
      </p:sp>
      <p:sp>
        <p:nvSpPr>
          <p:cNvPr id="13" name="Rectangle 12"/>
          <p:cNvSpPr/>
          <p:nvPr/>
        </p:nvSpPr>
        <p:spPr>
          <a:xfrm>
            <a:off x="228600" y="2729805"/>
            <a:ext cx="8686800" cy="1384995"/>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sz="2800" b="1" i="1" dirty="0" smtClean="0">
                <a:solidFill>
                  <a:srgbClr val="A318F0"/>
                </a:solidFill>
                <a:latin typeface="Cambria" panose="02040503050406030204" pitchFamily="18" charset="0"/>
                <a:cs typeface="Arial" panose="020B0604020202020204" pitchFamily="34" charset="0"/>
              </a:rPr>
              <a:t>class declarations</a:t>
            </a:r>
          </a:p>
          <a:p>
            <a:pPr marL="342900" indent="-342900">
              <a:lnSpc>
                <a:spcPct val="150000"/>
              </a:lnSpc>
              <a:buFont typeface="Arial" panose="020B0604020202020204" pitchFamily="34" charset="0"/>
              <a:buChar char="•"/>
            </a:pPr>
            <a:r>
              <a:rPr lang="en-US" sz="2800" b="1" i="1" dirty="0" smtClean="0">
                <a:solidFill>
                  <a:srgbClr val="A318F0"/>
                </a:solidFill>
                <a:latin typeface="Cambria" panose="02040503050406030204" pitchFamily="18" charset="0"/>
                <a:cs typeface="Arial" panose="020B0604020202020204" pitchFamily="34" charset="0"/>
              </a:rPr>
              <a:t>class expression</a:t>
            </a:r>
            <a:endParaRPr lang="en-US" sz="2800" b="1" i="1" dirty="0">
              <a:solidFill>
                <a:srgbClr val="A318F0"/>
              </a:solidFill>
              <a:latin typeface="Cambria" panose="02040503050406030204" pitchFamily="18"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591270"/>
            <a:ext cx="88392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Classes are in fact "special functions", and just as you can define function expressions and function declarations, the class syntax has two components: </a:t>
            </a:r>
            <a:r>
              <a:rPr lang="en-IN" sz="1800" dirty="0">
                <a:solidFill>
                  <a:srgbClr val="0000FF"/>
                </a:solidFill>
                <a:latin typeface="Consolas" panose="020B0609020204030204" pitchFamily="49" charset="0"/>
              </a:rPr>
              <a:t>class expressions </a:t>
            </a:r>
            <a:r>
              <a:rPr lang="en-IN" sz="1800" dirty="0">
                <a:latin typeface="Arial" panose="020B0604020202020204" pitchFamily="34" charset="0"/>
                <a:cs typeface="Arial" panose="020B0604020202020204" pitchFamily="34" charset="0"/>
              </a:rPr>
              <a:t>and</a:t>
            </a:r>
            <a:r>
              <a:rPr lang="en-IN" sz="1800" dirty="0">
                <a:solidFill>
                  <a:srgbClr val="0000FF"/>
                </a:solidFill>
                <a:latin typeface="Consolas" panose="020B0609020204030204" pitchFamily="49" charset="0"/>
              </a:rPr>
              <a:t> class declarations.</a:t>
            </a:r>
          </a:p>
        </p:txBody>
      </p:sp>
      <p:sp>
        <p:nvSpPr>
          <p:cNvPr id="7" name="Rectangle 6"/>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Tree>
    <p:extLst>
      <p:ext uri="{BB962C8B-B14F-4D97-AF65-F5344CB8AC3E}">
        <p14:creationId xmlns:p14="http://schemas.microsoft.com/office/powerpoint/2010/main" val="3175710545"/>
      </p:ext>
    </p:extLst>
  </p:cSld>
  <p:clrMapOvr>
    <a:masterClrMapping/>
  </p:clrMapOvr>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class declaration </a:t>
            </a:r>
            <a:r>
              <a:rPr lang="en-US" sz="3600" dirty="0">
                <a:latin typeface="Arial" panose="020B0604020202020204" pitchFamily="34" charset="0"/>
                <a:cs typeface="Arial" panose="020B0604020202020204" pitchFamily="34" charset="0"/>
              </a:rPr>
              <a:t> </a:t>
            </a:r>
          </a:p>
        </p:txBody>
      </p:sp>
      <p:sp>
        <p:nvSpPr>
          <p:cNvPr id="3" name="Rectangle 2"/>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152400" y="121027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One way to define a class is using a class </a:t>
            </a:r>
            <a:r>
              <a:rPr lang="en-IN" sz="1800" dirty="0">
                <a:solidFill>
                  <a:srgbClr val="0000FF"/>
                </a:solidFill>
                <a:latin typeface="Consolas" panose="020B0609020204030204" pitchFamily="49" charset="0"/>
              </a:rPr>
              <a:t>declaration</a:t>
            </a:r>
            <a:r>
              <a:rPr lang="en-IN" sz="1800" dirty="0">
                <a:latin typeface="Arial" panose="020B0604020202020204" pitchFamily="34" charset="0"/>
                <a:cs typeface="Arial" panose="020B0604020202020204" pitchFamily="34" charset="0"/>
              </a:rPr>
              <a:t>. To declare a class, you use the class keyword with the name of the class ("Customer" here).</a:t>
            </a:r>
          </a:p>
        </p:txBody>
      </p:sp>
      <p:sp>
        <p:nvSpPr>
          <p:cNvPr id="4" name="Rectangle 3"/>
          <p:cNvSpPr/>
          <p:nvPr/>
        </p:nvSpPr>
        <p:spPr>
          <a:xfrm>
            <a:off x="152400" y="2467689"/>
            <a:ext cx="4572000" cy="1323439"/>
          </a:xfrm>
          <a:prstGeom prst="rect">
            <a:avLst/>
          </a:prstGeom>
        </p:spPr>
        <p:txBody>
          <a:bodyPr>
            <a:spAutoFit/>
          </a:bodyPr>
          <a:lstStyle/>
          <a:p>
            <a:r>
              <a:rPr lang="en-IN" sz="2000" dirty="0">
                <a:solidFill>
                  <a:srgbClr val="569CD6"/>
                </a:solidFill>
                <a:latin typeface="Consolas" panose="020B0609020204030204" pitchFamily="49" charset="0"/>
              </a:rPr>
              <a:t>class</a:t>
            </a:r>
            <a:r>
              <a:rPr lang="en-IN" sz="2000" dirty="0">
                <a:solidFill>
                  <a:srgbClr val="D4D4D4"/>
                </a:solidFill>
                <a:latin typeface="Consolas" panose="020B0609020204030204" pitchFamily="49" charset="0"/>
              </a:rPr>
              <a:t> </a:t>
            </a:r>
            <a:r>
              <a:rPr lang="en-IN" sz="2000" dirty="0">
                <a:solidFill>
                  <a:srgbClr val="4EC9B0"/>
                </a:solidFill>
                <a:latin typeface="Consolas" panose="020B0609020204030204" pitchFamily="49" charset="0"/>
              </a:rPr>
              <a:t>Customer</a:t>
            </a:r>
            <a:r>
              <a:rPr lang="en-IN" sz="2000" dirty="0">
                <a:solidFill>
                  <a:srgbClr val="D4D4D4"/>
                </a:solidFill>
                <a:latin typeface="Consolas" panose="020B0609020204030204" pitchFamily="49" charset="0"/>
              </a:rPr>
              <a:t> {</a:t>
            </a:r>
          </a:p>
          <a:p>
            <a:r>
              <a:rPr lang="en-IN" sz="2000" dirty="0" smtClean="0">
                <a:solidFill>
                  <a:srgbClr val="608B4E"/>
                </a:solidFill>
                <a:latin typeface="Consolas" panose="020B0609020204030204" pitchFamily="49" charset="0"/>
              </a:rPr>
              <a:t>  </a:t>
            </a:r>
            <a:r>
              <a:rPr lang="en-IN" sz="2000" dirty="0" smtClean="0">
                <a:solidFill>
                  <a:srgbClr val="92D050"/>
                </a:solidFill>
                <a:latin typeface="Consolas" panose="020B0609020204030204" pitchFamily="49" charset="0"/>
              </a:rPr>
              <a:t>// </a:t>
            </a:r>
            <a:r>
              <a:rPr lang="en-IN" sz="2000" dirty="0">
                <a:solidFill>
                  <a:srgbClr val="92D050"/>
                </a:solidFill>
                <a:latin typeface="Consolas" panose="020B0609020204030204" pitchFamily="49" charset="0"/>
              </a:rPr>
              <a:t>do something...</a:t>
            </a:r>
          </a:p>
          <a:p>
            <a:r>
              <a:rPr lang="en-IN" sz="2000" dirty="0">
                <a:solidFill>
                  <a:srgbClr val="D4D4D4"/>
                </a:solidFill>
                <a:latin typeface="Consolas" panose="020B0609020204030204" pitchFamily="49" charset="0"/>
              </a:rPr>
              <a:t>};</a:t>
            </a:r>
          </a:p>
          <a:p>
            <a:r>
              <a:rPr lang="en-IN" sz="2000" dirty="0">
                <a:solidFill>
                  <a:srgbClr val="569CD6"/>
                </a:solidFill>
                <a:latin typeface="Consolas" panose="020B0609020204030204" pitchFamily="49" charset="0"/>
              </a:rPr>
              <a:t>var</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o</a:t>
            </a:r>
            <a:r>
              <a:rPr lang="en-IN" sz="2000" dirty="0">
                <a:solidFill>
                  <a:srgbClr val="D4D4D4"/>
                </a:solidFill>
                <a:latin typeface="Consolas" panose="020B0609020204030204" pitchFamily="49" charset="0"/>
              </a:rPr>
              <a:t> = </a:t>
            </a:r>
            <a:r>
              <a:rPr lang="en-IN" sz="2000" dirty="0">
                <a:solidFill>
                  <a:srgbClr val="569CD6"/>
                </a:solidFill>
                <a:latin typeface="Consolas" panose="020B0609020204030204" pitchFamily="49" charset="0"/>
              </a:rPr>
              <a:t>new</a:t>
            </a:r>
            <a:r>
              <a:rPr lang="en-IN" sz="2000" dirty="0">
                <a:solidFill>
                  <a:srgbClr val="D4D4D4"/>
                </a:solidFill>
                <a:latin typeface="Consolas" panose="020B0609020204030204" pitchFamily="49" charset="0"/>
              </a:rPr>
              <a:t> </a:t>
            </a:r>
            <a:r>
              <a:rPr lang="en-IN" sz="2000" dirty="0">
                <a:solidFill>
                  <a:srgbClr val="4EC9B0"/>
                </a:solidFill>
                <a:latin typeface="Consolas" panose="020B0609020204030204" pitchFamily="49" charset="0"/>
              </a:rPr>
              <a:t>Customer</a:t>
            </a:r>
            <a:r>
              <a:rPr lang="en-IN" sz="2000" dirty="0">
                <a:solidFill>
                  <a:srgbClr val="D4D4D4"/>
                </a:solidFill>
                <a:latin typeface="Consolas" panose="020B0609020204030204" pitchFamily="49" charset="0"/>
              </a:rPr>
              <a: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597451715"/>
      </p:ext>
    </p:extLst>
  </p:cSld>
  <p:clrMapOvr>
    <a:masterClrMapping/>
  </p:clrMapOvr>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constructor </a:t>
            </a:r>
            <a:r>
              <a:rPr lang="en-US" sz="3600" dirty="0">
                <a:latin typeface="Arial" panose="020B0604020202020204" pitchFamily="34" charset="0"/>
                <a:cs typeface="Arial" panose="020B0604020202020204" pitchFamily="34" charset="0"/>
              </a:rPr>
              <a: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152400" y="121027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constructor</a:t>
            </a:r>
            <a:r>
              <a:rPr lang="en-IN" sz="1800" dirty="0">
                <a:latin typeface="Arial" panose="020B0604020202020204" pitchFamily="34" charset="0"/>
                <a:cs typeface="Arial" panose="020B0604020202020204" pitchFamily="34" charset="0"/>
              </a:rPr>
              <a:t> method is a special method for creating and initializing an object created within a class.</a:t>
            </a:r>
          </a:p>
        </p:txBody>
      </p:sp>
      <p:sp>
        <p:nvSpPr>
          <p:cNvPr id="12" name="Rectangle 11"/>
          <p:cNvSpPr/>
          <p:nvPr/>
        </p:nvSpPr>
        <p:spPr>
          <a:xfrm>
            <a:off x="152400" y="2286000"/>
            <a:ext cx="8839200" cy="400110"/>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constructor</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rgbClr val="DD4A68"/>
                </a:solidFill>
                <a:latin typeface="Consolas" panose="020B0609020204030204" pitchFamily="49" charset="0"/>
              </a:rPr>
              <a:t>arguments</a:t>
            </a:r>
            <a:r>
              <a:rPr lang="en-IN" sz="2000" dirty="0">
                <a:solidFill>
                  <a:schemeClr val="bg1">
                    <a:lumMod val="75000"/>
                  </a:schemeClr>
                </a:solidFill>
                <a:latin typeface="Consolas" panose="020B0609020204030204" pitchFamily="49" charset="0"/>
                <a:cs typeface="Arial" panose="020B0604020202020204" pitchFamily="34" charset="0"/>
              </a:rPr>
              <a:t>]) { ... }</a:t>
            </a:r>
          </a:p>
        </p:txBody>
      </p:sp>
      <p:sp>
        <p:nvSpPr>
          <p:cNvPr id="4" name="Rectangle 3"/>
          <p:cNvSpPr/>
          <p:nvPr/>
        </p:nvSpPr>
        <p:spPr>
          <a:xfrm>
            <a:off x="152400" y="3124200"/>
            <a:ext cx="8839200" cy="2031325"/>
          </a:xfrm>
          <a:prstGeom prst="rect">
            <a:avLst/>
          </a:prstGeom>
          <a:solidFill>
            <a:srgbClr val="C10374"/>
          </a:solidFill>
        </p:spPr>
        <p:txBody>
          <a:bodyPr wrap="square">
            <a:spAutoFit/>
          </a:bodyPr>
          <a:lstStyle/>
          <a:p>
            <a:pPr marL="342900" indent="-342900">
              <a:buFont typeface="Arial" panose="020B0604020202020204" pitchFamily="34" charset="0"/>
              <a:buChar char="•"/>
            </a:pPr>
            <a:r>
              <a:rPr lang="en-IN" sz="1800" dirty="0">
                <a:solidFill>
                  <a:schemeClr val="bg1">
                    <a:lumMod val="95000"/>
                  </a:schemeClr>
                </a:solidFill>
                <a:latin typeface="Arial" panose="020B0604020202020204" pitchFamily="34" charset="0"/>
                <a:cs typeface="Arial" panose="020B0604020202020204" pitchFamily="34" charset="0"/>
              </a:rPr>
              <a:t>There can be </a:t>
            </a:r>
            <a:r>
              <a:rPr lang="en-IN" sz="1800" b="1" i="1" dirty="0">
                <a:solidFill>
                  <a:srgbClr val="FFFF00"/>
                </a:solidFill>
                <a:latin typeface="Arial" panose="020B0604020202020204" pitchFamily="34" charset="0"/>
                <a:cs typeface="Arial" panose="020B0604020202020204" pitchFamily="34" charset="0"/>
              </a:rPr>
              <a:t>only one </a:t>
            </a:r>
            <a:r>
              <a:rPr lang="en-IN" sz="1800" dirty="0">
                <a:solidFill>
                  <a:schemeClr val="bg1">
                    <a:lumMod val="95000"/>
                  </a:schemeClr>
                </a:solidFill>
                <a:latin typeface="Arial" panose="020B0604020202020204" pitchFamily="34" charset="0"/>
                <a:cs typeface="Arial" panose="020B0604020202020204" pitchFamily="34" charset="0"/>
              </a:rPr>
              <a:t>special method with the name "</a:t>
            </a:r>
            <a:r>
              <a:rPr lang="en-IN" sz="1800" b="1" i="1" dirty="0">
                <a:solidFill>
                  <a:srgbClr val="FFFF00"/>
                </a:solidFill>
                <a:latin typeface="Arial" panose="020B0604020202020204" pitchFamily="34" charset="0"/>
                <a:cs typeface="Arial" panose="020B0604020202020204" pitchFamily="34" charset="0"/>
              </a:rPr>
              <a:t>constructor</a:t>
            </a:r>
            <a:r>
              <a:rPr lang="en-IN" sz="1800" dirty="0">
                <a:solidFill>
                  <a:schemeClr val="bg1">
                    <a:lumMod val="95000"/>
                  </a:schemeClr>
                </a:solidFill>
                <a:latin typeface="Arial" panose="020B0604020202020204" pitchFamily="34" charset="0"/>
                <a:cs typeface="Arial" panose="020B0604020202020204" pitchFamily="34" charset="0"/>
              </a:rPr>
              <a:t>" in a class. Having more than one occurrence of a constructor method in a class will throw a SyntaxError error</a:t>
            </a:r>
            <a:r>
              <a:rPr lang="en-IN" sz="1800" dirty="0" smtClean="0">
                <a:solidFill>
                  <a:schemeClr val="bg1">
                    <a:lumMod val="95000"/>
                  </a:schemeClr>
                </a:solidFill>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800" dirty="0">
              <a:solidFill>
                <a:schemeClr val="bg1">
                  <a:lumMod val="9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800" dirty="0">
                <a:solidFill>
                  <a:schemeClr val="bg1">
                    <a:lumMod val="95000"/>
                  </a:schemeClr>
                </a:solidFill>
                <a:latin typeface="Arial" panose="020B0604020202020204" pitchFamily="34" charset="0"/>
                <a:cs typeface="Arial" panose="020B0604020202020204" pitchFamily="34" charset="0"/>
              </a:rPr>
              <a:t>A constructor can use the </a:t>
            </a:r>
            <a:r>
              <a:rPr lang="en-IN" sz="1800" b="1" i="1" dirty="0">
                <a:solidFill>
                  <a:srgbClr val="FFFF00"/>
                </a:solidFill>
                <a:latin typeface="Arial" panose="020B0604020202020204" pitchFamily="34" charset="0"/>
                <a:cs typeface="Arial" panose="020B0604020202020204" pitchFamily="34" charset="0"/>
              </a:rPr>
              <a:t>super</a:t>
            </a:r>
            <a:r>
              <a:rPr lang="en-IN" sz="1800" dirty="0">
                <a:solidFill>
                  <a:srgbClr val="FFFF00"/>
                </a:solidFill>
                <a:latin typeface="Arial" panose="020B0604020202020204" pitchFamily="34" charset="0"/>
                <a:cs typeface="Arial" panose="020B0604020202020204" pitchFamily="34" charset="0"/>
              </a:rPr>
              <a:t> </a:t>
            </a:r>
            <a:r>
              <a:rPr lang="en-IN" sz="1800" dirty="0">
                <a:solidFill>
                  <a:schemeClr val="bg1">
                    <a:lumMod val="95000"/>
                  </a:schemeClr>
                </a:solidFill>
                <a:latin typeface="Arial" panose="020B0604020202020204" pitchFamily="34" charset="0"/>
                <a:cs typeface="Arial" panose="020B0604020202020204" pitchFamily="34" charset="0"/>
              </a:rPr>
              <a:t>keyword to call the constructor of a parent </a:t>
            </a:r>
            <a:r>
              <a:rPr lang="en-IN" sz="1800" dirty="0" smtClean="0">
                <a:solidFill>
                  <a:schemeClr val="bg1">
                    <a:lumMod val="95000"/>
                  </a:schemeClr>
                </a:solidFill>
                <a:latin typeface="Arial" panose="020B0604020202020204" pitchFamily="34" charset="0"/>
                <a:cs typeface="Arial" panose="020B0604020202020204" pitchFamily="34" charset="0"/>
              </a:rPr>
              <a:t>class.</a:t>
            </a:r>
          </a:p>
          <a:p>
            <a:endParaRPr lang="en-IN" sz="1800" dirty="0">
              <a:solidFill>
                <a:schemeClr val="bg1">
                  <a:lumMod val="9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800" dirty="0">
                <a:solidFill>
                  <a:schemeClr val="bg1">
                    <a:lumMod val="95000"/>
                  </a:schemeClr>
                </a:solidFill>
                <a:latin typeface="Arial" panose="020B0604020202020204" pitchFamily="34" charset="0"/>
                <a:cs typeface="Arial" panose="020B0604020202020204" pitchFamily="34" charset="0"/>
              </a:rPr>
              <a:t>If you do not specify a constructor method, </a:t>
            </a:r>
            <a:r>
              <a:rPr lang="en-IN" sz="1800" b="1" i="1" dirty="0">
                <a:solidFill>
                  <a:srgbClr val="FFFF00"/>
                </a:solidFill>
                <a:latin typeface="Arial" panose="020B0604020202020204" pitchFamily="34" charset="0"/>
                <a:cs typeface="Arial" panose="020B0604020202020204" pitchFamily="34" charset="0"/>
              </a:rPr>
              <a:t>a default constructor</a:t>
            </a:r>
            <a:r>
              <a:rPr lang="en-IN" sz="1800" dirty="0">
                <a:solidFill>
                  <a:schemeClr val="bg1">
                    <a:lumMod val="95000"/>
                  </a:schemeClr>
                </a:solidFill>
                <a:latin typeface="Arial" panose="020B0604020202020204" pitchFamily="34" charset="0"/>
                <a:cs typeface="Arial" panose="020B0604020202020204" pitchFamily="34" charset="0"/>
              </a:rPr>
              <a:t> is used.</a:t>
            </a:r>
          </a:p>
        </p:txBody>
      </p:sp>
    </p:spTree>
    <p:extLst>
      <p:ext uri="{BB962C8B-B14F-4D97-AF65-F5344CB8AC3E}">
        <p14:creationId xmlns:p14="http://schemas.microsoft.com/office/powerpoint/2010/main" val="2486353395"/>
      </p:ext>
    </p:extLst>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constructor </a:t>
            </a:r>
            <a:r>
              <a:rPr lang="en-US" sz="3600" dirty="0">
                <a:latin typeface="Arial" panose="020B0604020202020204" pitchFamily="34" charset="0"/>
                <a:cs typeface="Arial" panose="020B0604020202020204" pitchFamily="34" charset="0"/>
              </a:rPr>
              <a: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152400" y="121027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constructor</a:t>
            </a:r>
            <a:r>
              <a:rPr lang="en-IN" sz="1800" dirty="0">
                <a:latin typeface="Arial" panose="020B0604020202020204" pitchFamily="34" charset="0"/>
                <a:cs typeface="Arial" panose="020B0604020202020204" pitchFamily="34" charset="0"/>
              </a:rPr>
              <a:t> method is a special method for creating and initializing an object created within a class.</a:t>
            </a:r>
          </a:p>
        </p:txBody>
      </p:sp>
      <p:sp>
        <p:nvSpPr>
          <p:cNvPr id="4" name="Rectangle 3"/>
          <p:cNvSpPr/>
          <p:nvPr/>
        </p:nvSpPr>
        <p:spPr>
          <a:xfrm>
            <a:off x="228600" y="3010020"/>
            <a:ext cx="3810000" cy="1938992"/>
          </a:xfrm>
          <a:prstGeom prst="rect">
            <a:avLst/>
          </a:prstGeom>
        </p:spPr>
        <p:txBody>
          <a:bodyPr wrap="square">
            <a:spAutoFit/>
          </a:bodyPr>
          <a:lstStyle/>
          <a:p>
            <a:r>
              <a:rPr lang="en-IN" sz="2000" dirty="0">
                <a:solidFill>
                  <a:srgbClr val="569CD6"/>
                </a:solidFill>
                <a:latin typeface="Consolas" panose="020B0609020204030204" pitchFamily="49" charset="0"/>
              </a:rPr>
              <a:t>class</a:t>
            </a:r>
            <a:r>
              <a:rPr lang="en-IN" sz="2000" dirty="0">
                <a:solidFill>
                  <a:srgbClr val="D4D4D4"/>
                </a:solidFill>
                <a:latin typeface="Consolas" panose="020B0609020204030204" pitchFamily="49" charset="0"/>
              </a:rPr>
              <a:t> </a:t>
            </a:r>
            <a:r>
              <a:rPr lang="en-IN" sz="2000" dirty="0">
                <a:solidFill>
                  <a:srgbClr val="4EC9B0"/>
                </a:solidFill>
                <a:latin typeface="Consolas" panose="020B0609020204030204" pitchFamily="49" charset="0"/>
              </a:rPr>
              <a:t>Customer</a:t>
            </a:r>
            <a:r>
              <a:rPr lang="en-IN" sz="2000" dirty="0">
                <a:solidFill>
                  <a:srgbClr val="D4D4D4"/>
                </a:solidFill>
                <a:latin typeface="Consolas" panose="020B0609020204030204" pitchFamily="49" charset="0"/>
              </a:rPr>
              <a:t> {</a:t>
            </a:r>
          </a:p>
          <a:p>
            <a:r>
              <a:rPr lang="en-IN" sz="2000" dirty="0" smtClean="0">
                <a:solidFill>
                  <a:srgbClr val="569CD6"/>
                </a:solidFill>
                <a:latin typeface="Consolas" panose="020B0609020204030204" pitchFamily="49" charset="0"/>
              </a:rPr>
              <a:t>  constructor</a:t>
            </a:r>
            <a:r>
              <a:rPr lang="en-IN" sz="2000" dirty="0">
                <a:solidFill>
                  <a:srgbClr val="D4D4D4"/>
                </a:solidFill>
                <a:latin typeface="Consolas" panose="020B0609020204030204" pitchFamily="49" charset="0"/>
              </a:rPr>
              <a:t>() {</a:t>
            </a:r>
          </a:p>
          <a:p>
            <a:r>
              <a:rPr lang="en-IN" sz="2000" dirty="0" smtClean="0">
                <a:solidFill>
                  <a:srgbClr val="DCDCAA"/>
                </a:solidFill>
                <a:latin typeface="Consolas" panose="020B0609020204030204" pitchFamily="49" charset="0"/>
              </a:rPr>
              <a:t>    alert</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"Hello World"</a:t>
            </a:r>
            <a:r>
              <a:rPr lang="en-IN" sz="2000" dirty="0">
                <a:solidFill>
                  <a:srgbClr val="D4D4D4"/>
                </a:solidFill>
                <a:latin typeface="Consolas" panose="020B0609020204030204" pitchFamily="49" charset="0"/>
              </a:rPr>
              <a:t>);</a:t>
            </a:r>
          </a:p>
          <a:p>
            <a:r>
              <a:rPr lang="en-IN" sz="2000" dirty="0" smtClean="0">
                <a:solidFill>
                  <a:srgbClr val="D4D4D4"/>
                </a:solidFill>
                <a:latin typeface="Consolas" panose="020B0609020204030204" pitchFamily="49" charset="0"/>
              </a:rPr>
              <a:t>  }</a:t>
            </a:r>
            <a:endParaRPr lang="en-IN" sz="2000" dirty="0">
              <a:solidFill>
                <a:srgbClr val="D4D4D4"/>
              </a:solidFill>
              <a:latin typeface="Consolas" panose="020B0609020204030204" pitchFamily="49" charset="0"/>
            </a:endParaRPr>
          </a:p>
          <a:p>
            <a:r>
              <a:rPr lang="en-IN" sz="2000" dirty="0">
                <a:solidFill>
                  <a:srgbClr val="D4D4D4"/>
                </a:solidFill>
                <a:latin typeface="Consolas" panose="020B0609020204030204" pitchFamily="49" charset="0"/>
              </a:rPr>
              <a:t>};</a:t>
            </a:r>
          </a:p>
          <a:p>
            <a:r>
              <a:rPr lang="en-IN" sz="2000" dirty="0">
                <a:solidFill>
                  <a:srgbClr val="569CD6"/>
                </a:solidFill>
                <a:latin typeface="Consolas" panose="020B0609020204030204" pitchFamily="49" charset="0"/>
              </a:rPr>
              <a:t>var</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o</a:t>
            </a:r>
            <a:r>
              <a:rPr lang="en-IN" sz="2000" dirty="0">
                <a:solidFill>
                  <a:srgbClr val="D4D4D4"/>
                </a:solidFill>
                <a:latin typeface="Consolas" panose="020B0609020204030204" pitchFamily="49" charset="0"/>
              </a:rPr>
              <a:t> = </a:t>
            </a:r>
            <a:r>
              <a:rPr lang="en-IN" sz="2000" dirty="0">
                <a:solidFill>
                  <a:srgbClr val="569CD6"/>
                </a:solidFill>
                <a:latin typeface="Consolas" panose="020B0609020204030204" pitchFamily="49" charset="0"/>
              </a:rPr>
              <a:t>new</a:t>
            </a:r>
            <a:r>
              <a:rPr lang="en-IN" sz="2000" dirty="0">
                <a:solidFill>
                  <a:srgbClr val="D4D4D4"/>
                </a:solidFill>
                <a:latin typeface="Consolas" panose="020B0609020204030204" pitchFamily="49" charset="0"/>
              </a:rPr>
              <a:t> </a:t>
            </a:r>
            <a:r>
              <a:rPr lang="en-IN" sz="2000" dirty="0">
                <a:solidFill>
                  <a:srgbClr val="4EC9B0"/>
                </a:solidFill>
                <a:latin typeface="Consolas" panose="020B0609020204030204" pitchFamily="49" charset="0"/>
              </a:rPr>
              <a:t>Customer</a:t>
            </a:r>
            <a:r>
              <a:rPr lang="en-IN" sz="2000" dirty="0">
                <a:solidFill>
                  <a:srgbClr val="D4D4D4"/>
                </a:solidFill>
                <a:latin typeface="Consolas" panose="020B0609020204030204" pitchFamily="49" charset="0"/>
              </a:rPr>
              <a:t>();</a:t>
            </a:r>
            <a:endParaRPr lang="en-IN" sz="2000" b="0" dirty="0">
              <a:solidFill>
                <a:srgbClr val="D4D4D4"/>
              </a:solidFill>
              <a:effectLst/>
              <a:latin typeface="Consolas" panose="020B0609020204030204" pitchFamily="49" charset="0"/>
            </a:endParaRPr>
          </a:p>
        </p:txBody>
      </p:sp>
      <p:sp>
        <p:nvSpPr>
          <p:cNvPr id="10" name="Rectangle 9"/>
          <p:cNvSpPr/>
          <p:nvPr/>
        </p:nvSpPr>
        <p:spPr>
          <a:xfrm>
            <a:off x="152400" y="2286000"/>
            <a:ext cx="8839200" cy="400110"/>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constructor</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rgbClr val="DD4A68"/>
                </a:solidFill>
                <a:latin typeface="Consolas" panose="020B0609020204030204" pitchFamily="49" charset="0"/>
              </a:rPr>
              <a:t>arguments</a:t>
            </a:r>
            <a:r>
              <a:rPr lang="en-IN" sz="2000" dirty="0">
                <a:solidFill>
                  <a:schemeClr val="bg1">
                    <a:lumMod val="75000"/>
                  </a:schemeClr>
                </a:solidFill>
                <a:latin typeface="Consolas" panose="020B0609020204030204" pitchFamily="49" charset="0"/>
                <a:cs typeface="Arial" panose="020B0604020202020204" pitchFamily="34" charset="0"/>
              </a:rPr>
              <a:t>]) { ... }</a:t>
            </a:r>
          </a:p>
        </p:txBody>
      </p:sp>
    </p:spTree>
    <p:extLst>
      <p:ext uri="{BB962C8B-B14F-4D97-AF65-F5344CB8AC3E}">
        <p14:creationId xmlns:p14="http://schemas.microsoft.com/office/powerpoint/2010/main" val="4115050209"/>
      </p:ext>
    </p:extLst>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constructor with </a:t>
            </a:r>
            <a:r>
              <a:rPr lang="en-IN" sz="3600" i="1" dirty="0">
                <a:solidFill>
                  <a:srgbClr val="13D9E3"/>
                </a:solidFill>
                <a:latin typeface="Arial" panose="020B0604020202020204" pitchFamily="34" charset="0"/>
                <a:cs typeface="Arial" panose="020B0604020202020204" pitchFamily="34" charset="0"/>
              </a:rPr>
              <a:t>arguments</a:t>
            </a:r>
            <a:r>
              <a:rPr lang="en-US" sz="3600" i="1" dirty="0" smtClean="0">
                <a:solidFill>
                  <a:srgbClr val="13D9E3"/>
                </a:solidFill>
                <a:latin typeface="Arial" panose="020B0604020202020204" pitchFamily="34" charset="0"/>
                <a:cs typeface="Arial" panose="020B0604020202020204" pitchFamily="34" charset="0"/>
              </a:rPr>
              <a:t> </a:t>
            </a:r>
            <a:r>
              <a:rPr lang="en-US" sz="3600" dirty="0">
                <a:latin typeface="Arial" panose="020B0604020202020204" pitchFamily="34" charset="0"/>
                <a:cs typeface="Arial" panose="020B0604020202020204" pitchFamily="34" charset="0"/>
              </a:rPr>
              <a: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28600" y="1143000"/>
            <a:ext cx="8588829" cy="4093428"/>
          </a:xfrm>
          <a:prstGeom prst="rect">
            <a:avLst/>
          </a:prstGeom>
        </p:spPr>
        <p:txBody>
          <a:bodyPr wrap="square">
            <a:spAutoFit/>
          </a:bodyPr>
          <a:lstStyle/>
          <a:p>
            <a:r>
              <a:rPr lang="en-IN" sz="2000" dirty="0">
                <a:solidFill>
                  <a:srgbClr val="569CD6"/>
                </a:solidFill>
                <a:latin typeface="Consolas" panose="020B0609020204030204" pitchFamily="49" charset="0"/>
              </a:rPr>
              <a:t>class</a:t>
            </a:r>
            <a:r>
              <a:rPr lang="en-IN" sz="2000" dirty="0">
                <a:solidFill>
                  <a:srgbClr val="D4D4D4"/>
                </a:solidFill>
                <a:latin typeface="Consolas" panose="020B0609020204030204" pitchFamily="49" charset="0"/>
              </a:rPr>
              <a:t> </a:t>
            </a:r>
            <a:r>
              <a:rPr lang="en-IN" sz="2000" dirty="0">
                <a:solidFill>
                  <a:srgbClr val="4EC9B0"/>
                </a:solidFill>
                <a:latin typeface="Consolas" panose="020B0609020204030204" pitchFamily="49" charset="0"/>
              </a:rPr>
              <a:t>person</a:t>
            </a:r>
            <a:r>
              <a:rPr lang="en-IN" sz="2000" dirty="0">
                <a:solidFill>
                  <a:srgbClr val="D4D4D4"/>
                </a:solidFill>
                <a:latin typeface="Consolas" panose="020B0609020204030204" pitchFamily="49" charset="0"/>
              </a:rPr>
              <a:t> {</a:t>
            </a:r>
          </a:p>
          <a:p>
            <a:r>
              <a:rPr lang="en-IN" sz="2000" dirty="0" smtClean="0">
                <a:solidFill>
                  <a:srgbClr val="569CD6"/>
                </a:solidFill>
                <a:latin typeface="Consolas" panose="020B0609020204030204" pitchFamily="49" charset="0"/>
              </a:rPr>
              <a:t>   constructor</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id</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firstName</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lastName</a:t>
            </a:r>
            <a:r>
              <a:rPr lang="en-IN" sz="2000" dirty="0">
                <a:solidFill>
                  <a:srgbClr val="D4D4D4"/>
                </a:solidFill>
                <a:latin typeface="Consolas" panose="020B0609020204030204" pitchFamily="49" charset="0"/>
              </a:rPr>
              <a:t>) {</a:t>
            </a:r>
          </a:p>
          <a:p>
            <a:r>
              <a:rPr lang="en-IN" sz="2000" dirty="0" smtClean="0">
                <a:solidFill>
                  <a:srgbClr val="569CD6"/>
                </a:solidFill>
                <a:latin typeface="Consolas" panose="020B0609020204030204" pitchFamily="49" charset="0"/>
              </a:rPr>
              <a:t>       this</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id</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id</a:t>
            </a:r>
            <a:r>
              <a:rPr lang="en-IN" sz="2000" dirty="0">
                <a:solidFill>
                  <a:srgbClr val="D4D4D4"/>
                </a:solidFill>
                <a:latin typeface="Consolas" panose="020B0609020204030204" pitchFamily="49" charset="0"/>
              </a:rPr>
              <a:t>;</a:t>
            </a:r>
          </a:p>
          <a:p>
            <a:r>
              <a:rPr lang="en-IN" sz="2000" dirty="0" smtClean="0">
                <a:solidFill>
                  <a:srgbClr val="569CD6"/>
                </a:solidFill>
                <a:latin typeface="Consolas" panose="020B0609020204030204" pitchFamily="49" charset="0"/>
              </a:rPr>
              <a:t>       this</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firstName</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firstName</a:t>
            </a:r>
            <a:r>
              <a:rPr lang="en-IN" sz="2000" dirty="0">
                <a:solidFill>
                  <a:srgbClr val="D4D4D4"/>
                </a:solidFill>
                <a:latin typeface="Consolas" panose="020B0609020204030204" pitchFamily="49" charset="0"/>
              </a:rPr>
              <a:t>;</a:t>
            </a:r>
          </a:p>
          <a:p>
            <a:r>
              <a:rPr lang="en-IN" sz="2000" dirty="0" smtClean="0">
                <a:solidFill>
                  <a:srgbClr val="569CD6"/>
                </a:solidFill>
                <a:latin typeface="Consolas" panose="020B0609020204030204" pitchFamily="49" charset="0"/>
              </a:rPr>
              <a:t>       this</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lastName</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lastName</a:t>
            </a:r>
            <a:r>
              <a:rPr lang="en-IN" sz="2000" dirty="0">
                <a:solidFill>
                  <a:srgbClr val="D4D4D4"/>
                </a:solidFill>
                <a:latin typeface="Consolas" panose="020B0609020204030204" pitchFamily="49" charset="0"/>
              </a:rPr>
              <a:t>;</a:t>
            </a:r>
          </a:p>
          <a:p>
            <a:r>
              <a:rPr lang="en-IN" sz="2000" dirty="0" smtClean="0">
                <a:solidFill>
                  <a:srgbClr val="D4D4D4"/>
                </a:solidFill>
                <a:latin typeface="Consolas" panose="020B0609020204030204" pitchFamily="49" charset="0"/>
              </a:rPr>
              <a:t>    }</a:t>
            </a:r>
            <a:endParaRPr lang="en-IN" sz="2000" dirty="0">
              <a:solidFill>
                <a:srgbClr val="D4D4D4"/>
              </a:solidFill>
              <a:latin typeface="Consolas" panose="020B0609020204030204" pitchFamily="49" charset="0"/>
            </a:endParaRPr>
          </a:p>
          <a:p>
            <a:r>
              <a:rPr lang="en-IN" sz="2000" dirty="0" smtClean="0">
                <a:solidFill>
                  <a:srgbClr val="D4D4D4"/>
                </a:solidFill>
                <a:latin typeface="Consolas" panose="020B0609020204030204" pitchFamily="49" charset="0"/>
              </a:rPr>
              <a:t>    </a:t>
            </a:r>
            <a:r>
              <a:rPr lang="en-IN" sz="2000" dirty="0" smtClean="0">
                <a:solidFill>
                  <a:srgbClr val="DCDCAA"/>
                </a:solidFill>
                <a:latin typeface="Consolas" panose="020B0609020204030204" pitchFamily="49" charset="0"/>
              </a:rPr>
              <a:t>display</a:t>
            </a:r>
            <a:r>
              <a:rPr lang="en-IN" sz="2000" dirty="0">
                <a:solidFill>
                  <a:srgbClr val="D4D4D4"/>
                </a:solidFill>
                <a:latin typeface="Consolas" panose="020B0609020204030204" pitchFamily="49" charset="0"/>
              </a:rPr>
              <a:t>() {</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569CD6"/>
                </a:solidFill>
                <a:latin typeface="Consolas" panose="020B0609020204030204" pitchFamily="49" charset="0"/>
              </a:rPr>
              <a:t>this</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id</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this</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firstName</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this</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lastName</a:t>
            </a:r>
            <a:r>
              <a:rPr lang="en-IN" sz="2000" dirty="0">
                <a:solidFill>
                  <a:srgbClr val="D4D4D4"/>
                </a:solidFill>
                <a:latin typeface="Consolas" panose="020B0609020204030204" pitchFamily="49" charset="0"/>
              </a:rPr>
              <a:t>);</a:t>
            </a:r>
          </a:p>
          <a:p>
            <a:r>
              <a:rPr lang="en-IN" sz="2000" dirty="0" smtClean="0">
                <a:solidFill>
                  <a:srgbClr val="D4D4D4"/>
                </a:solidFill>
                <a:latin typeface="Consolas" panose="020B0609020204030204" pitchFamily="49" charset="0"/>
              </a:rPr>
              <a:t>    }</a:t>
            </a:r>
            <a:endParaRPr lang="en-IN" sz="2000" dirty="0">
              <a:solidFill>
                <a:srgbClr val="D4D4D4"/>
              </a:solidFill>
              <a:latin typeface="Consolas" panose="020B0609020204030204" pitchFamily="49" charset="0"/>
            </a:endParaRPr>
          </a:p>
          <a:p>
            <a:r>
              <a:rPr lang="en-IN" sz="2000" dirty="0">
                <a:solidFill>
                  <a:srgbClr val="D4D4D4"/>
                </a:solidFill>
                <a:latin typeface="Consolas" panose="020B0609020204030204" pitchFamily="49" charset="0"/>
              </a:rPr>
              <a:t>}</a:t>
            </a:r>
          </a:p>
          <a:p>
            <a:r>
              <a:rPr lang="en-IN" sz="2000" dirty="0">
                <a:solidFill>
                  <a:srgbClr val="D4D4D4"/>
                </a:solidFill>
                <a:latin typeface="Consolas" panose="020B0609020204030204" pitchFamily="49" charset="0"/>
              </a:rPr>
              <a:t/>
            </a:r>
            <a:br>
              <a:rPr lang="en-IN" sz="2000" dirty="0">
                <a:solidFill>
                  <a:srgbClr val="D4D4D4"/>
                </a:solidFill>
                <a:latin typeface="Consolas" panose="020B0609020204030204" pitchFamily="49" charset="0"/>
              </a:rPr>
            </a:br>
            <a:r>
              <a:rPr lang="en-IN" sz="2000" dirty="0">
                <a:solidFill>
                  <a:srgbClr val="569CD6"/>
                </a:solidFill>
                <a:latin typeface="Consolas" panose="020B0609020204030204" pitchFamily="49" charset="0"/>
              </a:rPr>
              <a:t>let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p</a:t>
            </a:r>
            <a:r>
              <a:rPr lang="en-IN" sz="2000" dirty="0">
                <a:solidFill>
                  <a:srgbClr val="D4D4D4"/>
                </a:solidFill>
                <a:latin typeface="Consolas" panose="020B0609020204030204" pitchFamily="49" charset="0"/>
              </a:rPr>
              <a:t> = </a:t>
            </a:r>
            <a:r>
              <a:rPr lang="en-IN" sz="2000" dirty="0">
                <a:solidFill>
                  <a:srgbClr val="569CD6"/>
                </a:solidFill>
                <a:latin typeface="Consolas" panose="020B0609020204030204" pitchFamily="49" charset="0"/>
              </a:rPr>
              <a:t>new</a:t>
            </a:r>
            <a:r>
              <a:rPr lang="en-IN" sz="2000" dirty="0">
                <a:solidFill>
                  <a:srgbClr val="D4D4D4"/>
                </a:solidFill>
                <a:latin typeface="Consolas" panose="020B0609020204030204" pitchFamily="49" charset="0"/>
              </a:rPr>
              <a:t> </a:t>
            </a:r>
            <a:r>
              <a:rPr lang="en-IN" sz="2000" dirty="0">
                <a:solidFill>
                  <a:srgbClr val="4EC9B0"/>
                </a:solidFill>
                <a:latin typeface="Consolas" panose="020B0609020204030204" pitchFamily="49" charset="0"/>
              </a:rPr>
              <a:t>person</a:t>
            </a:r>
            <a:r>
              <a:rPr lang="en-IN" sz="2000" dirty="0">
                <a:solidFill>
                  <a:srgbClr val="D4D4D4"/>
                </a:solidFill>
                <a:latin typeface="Consolas" panose="020B0609020204030204" pitchFamily="49" charset="0"/>
              </a:rPr>
              <a:t>(</a:t>
            </a:r>
            <a:r>
              <a:rPr lang="en-IN" sz="2000" dirty="0">
                <a:solidFill>
                  <a:srgbClr val="B5CEA8"/>
                </a:solidFill>
                <a:latin typeface="Consolas" panose="020B0609020204030204" pitchFamily="49" charset="0"/>
              </a:rPr>
              <a:t>1001</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'Saleel'</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'Bagde'</a:t>
            </a:r>
            <a:r>
              <a:rPr lang="en-IN" sz="2000" dirty="0">
                <a:solidFill>
                  <a:srgbClr val="D4D4D4"/>
                </a:solidFill>
                <a:latin typeface="Consolas" panose="020B0609020204030204" pitchFamily="49" charset="0"/>
              </a:rPr>
              <a:t>);</a:t>
            </a:r>
          </a:p>
          <a:p>
            <a:r>
              <a:rPr lang="en-IN" sz="2000" dirty="0">
                <a:solidFill>
                  <a:srgbClr val="9CDCFE"/>
                </a:solidFill>
                <a:latin typeface="Consolas" panose="020B0609020204030204" pitchFamily="49" charset="0"/>
              </a:rPr>
              <a:t>p</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display</a:t>
            </a:r>
            <a:r>
              <a:rPr lang="en-IN" sz="2000" dirty="0">
                <a:solidFill>
                  <a:srgbClr val="D4D4D4"/>
                </a:solidFill>
                <a:latin typeface="Consolas" panose="020B0609020204030204" pitchFamily="49" charset="0"/>
              </a:rPr>
              <a: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911795341"/>
      </p:ext>
    </p:extLst>
  </p:cSld>
  <p:clrMapOvr>
    <a:masterClrMapping/>
  </p:clrMapOvr>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instanceof</a:t>
            </a:r>
            <a:endParaRPr lang="en-US" sz="3600" dirty="0">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209538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7" name="Rectangle 6"/>
          <p:cNvSpPr/>
          <p:nvPr/>
        </p:nvSpPr>
        <p:spPr>
          <a:xfrm>
            <a:off x="152400" y="1210270"/>
            <a:ext cx="88392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instanceof</a:t>
            </a:r>
            <a:r>
              <a:rPr lang="en-IN" sz="1800" dirty="0">
                <a:latin typeface="Arial" panose="020B0604020202020204" pitchFamily="34" charset="0"/>
                <a:cs typeface="Arial" panose="020B0604020202020204" pitchFamily="34" charset="0"/>
              </a:rPr>
              <a:t> operator is used to check the type of an object at run time. The instanceof operator returns a boolean value that indicates if an object is an instance of a particular class.</a:t>
            </a:r>
          </a:p>
        </p:txBody>
      </p:sp>
      <p:sp>
        <p:nvSpPr>
          <p:cNvPr id="8" name="Rectangle 7"/>
          <p:cNvSpPr/>
          <p:nvPr/>
        </p:nvSpPr>
        <p:spPr>
          <a:xfrm>
            <a:off x="152400" y="2419290"/>
            <a:ext cx="8839200" cy="400110"/>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object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C90E"/>
                </a:solidFill>
                <a:latin typeface="Consolas" panose="020B0609020204030204" pitchFamily="49" charset="0"/>
                <a:cs typeface="Arial" panose="020B0604020202020204" pitchFamily="34" charset="0"/>
              </a:rPr>
              <a:t>instanceof</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constructor</a:t>
            </a:r>
          </a:p>
        </p:txBody>
      </p:sp>
      <p:sp>
        <p:nvSpPr>
          <p:cNvPr id="4" name="Rectangle 3"/>
          <p:cNvSpPr/>
          <p:nvPr/>
        </p:nvSpPr>
        <p:spPr>
          <a:xfrm>
            <a:off x="152400" y="2764572"/>
            <a:ext cx="8610600" cy="4093428"/>
          </a:xfrm>
          <a:prstGeom prst="rect">
            <a:avLst/>
          </a:prstGeom>
        </p:spPr>
        <p:txBody>
          <a:bodyPr wrap="square">
            <a:spAutoFit/>
          </a:bodyPr>
          <a:lstStyle/>
          <a:p>
            <a:r>
              <a:rPr lang="en-IN" sz="2000" dirty="0">
                <a:solidFill>
                  <a:srgbClr val="569CD6"/>
                </a:solidFill>
                <a:latin typeface="Consolas" panose="020B0609020204030204" pitchFamily="49" charset="0"/>
              </a:rPr>
              <a:t>class</a:t>
            </a:r>
            <a:r>
              <a:rPr lang="en-IN" sz="2000" dirty="0">
                <a:solidFill>
                  <a:srgbClr val="D4D4D4"/>
                </a:solidFill>
                <a:latin typeface="Consolas" panose="020B0609020204030204" pitchFamily="49" charset="0"/>
              </a:rPr>
              <a:t> </a:t>
            </a:r>
            <a:r>
              <a:rPr lang="en-IN" sz="2000" dirty="0">
                <a:solidFill>
                  <a:srgbClr val="4EC9B0"/>
                </a:solidFill>
                <a:latin typeface="Consolas" panose="020B0609020204030204" pitchFamily="49" charset="0"/>
              </a:rPr>
              <a:t>Customer</a:t>
            </a:r>
            <a:r>
              <a:rPr lang="en-IN" sz="2000" dirty="0">
                <a:solidFill>
                  <a:srgbClr val="D4D4D4"/>
                </a:solidFill>
                <a:latin typeface="Consolas" panose="020B0609020204030204" pitchFamily="49" charset="0"/>
              </a:rPr>
              <a:t> {</a:t>
            </a:r>
          </a:p>
          <a:p>
            <a:r>
              <a:rPr lang="en-IN" sz="2000" dirty="0" smtClean="0">
                <a:solidFill>
                  <a:srgbClr val="569CD6"/>
                </a:solidFill>
                <a:latin typeface="Consolas" panose="020B0609020204030204" pitchFamily="49" charset="0"/>
              </a:rPr>
              <a:t>    constructor</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customerName</a:t>
            </a:r>
            <a:r>
              <a:rPr lang="en-IN" sz="2000" dirty="0">
                <a:solidFill>
                  <a:srgbClr val="D4D4D4"/>
                </a:solidFill>
                <a:latin typeface="Consolas" panose="020B0609020204030204" pitchFamily="49" charset="0"/>
              </a:rPr>
              <a:t>) {</a:t>
            </a:r>
          </a:p>
          <a:p>
            <a:r>
              <a:rPr lang="en-IN" sz="2000" dirty="0" smtClean="0">
                <a:solidFill>
                  <a:srgbClr val="569CD6"/>
                </a:solidFill>
                <a:latin typeface="Consolas" panose="020B0609020204030204" pitchFamily="49" charset="0"/>
              </a:rPr>
              <a:t>        this</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customerName</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customerName</a:t>
            </a:r>
            <a:r>
              <a:rPr lang="en-IN" sz="2000" dirty="0">
                <a:solidFill>
                  <a:srgbClr val="D4D4D4"/>
                </a:solidFill>
                <a:latin typeface="Consolas" panose="020B0609020204030204" pitchFamily="49" charset="0"/>
              </a:rPr>
              <a:t>;</a:t>
            </a:r>
          </a:p>
          <a:p>
            <a:r>
              <a:rPr lang="en-IN" sz="2000" dirty="0" smtClean="0">
                <a:solidFill>
                  <a:srgbClr val="D4D4D4"/>
                </a:solidFill>
                <a:latin typeface="Consolas" panose="020B0609020204030204" pitchFamily="49" charset="0"/>
              </a:rPr>
              <a:t>    };</a:t>
            </a:r>
            <a:endParaRPr lang="en-IN" sz="2000" dirty="0">
              <a:solidFill>
                <a:srgbClr val="D4D4D4"/>
              </a:solidFill>
              <a:latin typeface="Consolas" panose="020B0609020204030204" pitchFamily="49" charset="0"/>
            </a:endParaRPr>
          </a:p>
          <a:p>
            <a:r>
              <a:rPr lang="en-IN" sz="2000" dirty="0">
                <a:solidFill>
                  <a:srgbClr val="D4D4D4"/>
                </a:solidFill>
                <a:latin typeface="Consolas" panose="020B0609020204030204" pitchFamily="49" charset="0"/>
              </a:rPr>
              <a:t>};</a:t>
            </a:r>
          </a:p>
          <a:p>
            <a:r>
              <a:rPr lang="en-IN" sz="2000" dirty="0">
                <a:solidFill>
                  <a:srgbClr val="569CD6"/>
                </a:solidFill>
                <a:latin typeface="Consolas" panose="020B0609020204030204" pitchFamily="49" charset="0"/>
              </a:rPr>
              <a:t>class</a:t>
            </a:r>
            <a:r>
              <a:rPr lang="en-IN" sz="2000" dirty="0">
                <a:solidFill>
                  <a:srgbClr val="D4D4D4"/>
                </a:solidFill>
                <a:latin typeface="Consolas" panose="020B0609020204030204" pitchFamily="49" charset="0"/>
              </a:rPr>
              <a:t> </a:t>
            </a:r>
            <a:r>
              <a:rPr lang="en-IN" sz="2000" dirty="0">
                <a:solidFill>
                  <a:srgbClr val="4EC9B0"/>
                </a:solidFill>
                <a:latin typeface="Consolas" panose="020B0609020204030204" pitchFamily="49" charset="0"/>
              </a:rPr>
              <a:t>Person</a:t>
            </a:r>
            <a:r>
              <a:rPr lang="en-IN" sz="2000" dirty="0">
                <a:solidFill>
                  <a:srgbClr val="D4D4D4"/>
                </a:solidFill>
                <a:latin typeface="Consolas" panose="020B0609020204030204" pitchFamily="49" charset="0"/>
              </a:rPr>
              <a:t> {</a:t>
            </a:r>
          </a:p>
          <a:p>
            <a:r>
              <a:rPr lang="en-IN" sz="2000" dirty="0" smtClean="0">
                <a:solidFill>
                  <a:srgbClr val="569CD6"/>
                </a:solidFill>
                <a:latin typeface="Consolas" panose="020B0609020204030204" pitchFamily="49" charset="0"/>
              </a:rPr>
              <a:t>    constructor</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PersonName</a:t>
            </a:r>
            <a:r>
              <a:rPr lang="en-IN" sz="2000" dirty="0">
                <a:solidFill>
                  <a:srgbClr val="D4D4D4"/>
                </a:solidFill>
                <a:latin typeface="Consolas" panose="020B0609020204030204" pitchFamily="49" charset="0"/>
              </a:rPr>
              <a:t>) {</a:t>
            </a:r>
          </a:p>
          <a:p>
            <a:r>
              <a:rPr lang="en-IN" sz="2000" dirty="0" smtClean="0">
                <a:solidFill>
                  <a:srgbClr val="569CD6"/>
                </a:solidFill>
                <a:latin typeface="Consolas" panose="020B0609020204030204" pitchFamily="49" charset="0"/>
              </a:rPr>
              <a:t>        this</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PersonName</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PersonName</a:t>
            </a:r>
            <a:r>
              <a:rPr lang="en-IN" sz="2000" dirty="0">
                <a:solidFill>
                  <a:srgbClr val="D4D4D4"/>
                </a:solidFill>
                <a:latin typeface="Consolas" panose="020B0609020204030204" pitchFamily="49" charset="0"/>
              </a:rPr>
              <a:t>;</a:t>
            </a:r>
          </a:p>
          <a:p>
            <a:r>
              <a:rPr lang="en-IN" sz="2000" dirty="0" smtClean="0">
                <a:solidFill>
                  <a:srgbClr val="D4D4D4"/>
                </a:solidFill>
                <a:latin typeface="Consolas" panose="020B0609020204030204" pitchFamily="49" charset="0"/>
              </a:rPr>
              <a:t>    };</a:t>
            </a:r>
            <a:endParaRPr lang="en-IN" sz="2000" dirty="0">
              <a:solidFill>
                <a:srgbClr val="D4D4D4"/>
              </a:solidFill>
              <a:latin typeface="Consolas" panose="020B0609020204030204" pitchFamily="49" charset="0"/>
            </a:endParaRPr>
          </a:p>
          <a:p>
            <a:r>
              <a:rPr lang="en-IN" sz="2000" dirty="0">
                <a:solidFill>
                  <a:srgbClr val="D4D4D4"/>
                </a:solidFill>
                <a:latin typeface="Consolas" panose="020B0609020204030204" pitchFamily="49" charset="0"/>
              </a:rPr>
              <a:t>};</a:t>
            </a:r>
          </a:p>
          <a:p>
            <a:r>
              <a:rPr lang="en-IN" sz="2000" dirty="0">
                <a:solidFill>
                  <a:srgbClr val="569CD6"/>
                </a:solidFill>
                <a:latin typeface="Consolas" panose="020B0609020204030204" pitchFamily="49" charset="0"/>
              </a:rPr>
              <a:t>var</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o</a:t>
            </a:r>
            <a:r>
              <a:rPr lang="en-IN" sz="2000" dirty="0">
                <a:solidFill>
                  <a:srgbClr val="D4D4D4"/>
                </a:solidFill>
                <a:latin typeface="Consolas" panose="020B0609020204030204" pitchFamily="49" charset="0"/>
              </a:rPr>
              <a:t> = </a:t>
            </a:r>
            <a:r>
              <a:rPr lang="en-IN" sz="2000" dirty="0">
                <a:solidFill>
                  <a:srgbClr val="569CD6"/>
                </a:solidFill>
                <a:latin typeface="Consolas" panose="020B0609020204030204" pitchFamily="49" charset="0"/>
              </a:rPr>
              <a:t>new</a:t>
            </a:r>
            <a:r>
              <a:rPr lang="en-IN" sz="2000" dirty="0">
                <a:solidFill>
                  <a:srgbClr val="D4D4D4"/>
                </a:solidFill>
                <a:latin typeface="Consolas" panose="020B0609020204030204" pitchFamily="49" charset="0"/>
              </a:rPr>
              <a:t> </a:t>
            </a:r>
            <a:r>
              <a:rPr lang="en-IN" sz="2000" dirty="0">
                <a:solidFill>
                  <a:srgbClr val="4EC9B0"/>
                </a:solidFill>
                <a:latin typeface="Consolas" panose="020B0609020204030204" pitchFamily="49" charset="0"/>
              </a:rPr>
              <a:t>Person</a:t>
            </a:r>
            <a:r>
              <a:rPr lang="en-IN" sz="2000" dirty="0">
                <a:solidFill>
                  <a:srgbClr val="D4D4D4"/>
                </a:solidFill>
                <a:latin typeface="Consolas" panose="020B0609020204030204" pitchFamily="49" charset="0"/>
              </a:rPr>
              <a:t>(</a:t>
            </a:r>
            <a:r>
              <a:rPr lang="en-IN" sz="2000" dirty="0">
                <a:solidFill>
                  <a:srgbClr val="B5CEA8"/>
                </a:solidFill>
                <a:latin typeface="Consolas" panose="020B0609020204030204" pitchFamily="49" charset="0"/>
              </a:rPr>
              <a:t>1</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'saleel'</a:t>
            </a:r>
            <a:r>
              <a:rPr lang="en-IN" sz="2000" dirty="0">
                <a:solidFill>
                  <a:srgbClr val="D4D4D4"/>
                </a:solidFill>
                <a:latin typeface="Consolas" panose="020B0609020204030204" pitchFamily="49" charset="0"/>
              </a:rPr>
              <a:t>);</a:t>
            </a:r>
          </a:p>
          <a:p>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o</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typeof</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o</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o</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instanceof</a:t>
            </a:r>
            <a:r>
              <a:rPr lang="en-IN" sz="2000" dirty="0">
                <a:solidFill>
                  <a:srgbClr val="D4D4D4"/>
                </a:solidFill>
                <a:latin typeface="Consolas" panose="020B0609020204030204" pitchFamily="49" charset="0"/>
              </a:rPr>
              <a:t> </a:t>
            </a:r>
            <a:r>
              <a:rPr lang="en-IN" sz="2000" dirty="0">
                <a:solidFill>
                  <a:srgbClr val="4EC9B0"/>
                </a:solidFill>
                <a:latin typeface="Consolas" panose="020B0609020204030204" pitchFamily="49" charset="0"/>
              </a:rPr>
              <a:t>Person</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o</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instanceof</a:t>
            </a:r>
            <a:r>
              <a:rPr lang="en-IN" sz="2000" dirty="0">
                <a:solidFill>
                  <a:srgbClr val="D4D4D4"/>
                </a:solidFill>
                <a:latin typeface="Consolas" panose="020B0609020204030204" pitchFamily="49" charset="0"/>
              </a:rPr>
              <a:t> </a:t>
            </a:r>
            <a:r>
              <a:rPr lang="en-IN" sz="2000" dirty="0">
                <a:solidFill>
                  <a:srgbClr val="4EC9B0"/>
                </a:solidFill>
                <a:latin typeface="Consolas" panose="020B0609020204030204" pitchFamily="49" charset="0"/>
              </a:rPr>
              <a:t>Customer</a:t>
            </a:r>
            <a:r>
              <a:rPr lang="en-IN" sz="2000" dirty="0">
                <a:solidFill>
                  <a:srgbClr val="D4D4D4"/>
                </a:solidFill>
                <a:latin typeface="Consolas" panose="020B0609020204030204" pitchFamily="49" charset="0"/>
              </a:rPr>
              <a: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3471053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variable </a:t>
            </a:r>
            <a:r>
              <a:rPr lang="en-US" sz="3600" i="1" dirty="0" smtClean="0">
                <a:solidFill>
                  <a:srgbClr val="13D9E3"/>
                </a:solidFill>
                <a:latin typeface="Arial" panose="020B0604020202020204" pitchFamily="34" charset="0"/>
                <a:cs typeface="Arial" panose="020B0604020202020204" pitchFamily="34" charset="0"/>
              </a:rPr>
              <a:t>declaration and initialization</a:t>
            </a:r>
            <a:endParaRPr lang="en-US" sz="3600" i="1" dirty="0">
              <a:solidFill>
                <a:srgbClr val="13D9E3"/>
              </a:solidFill>
              <a:latin typeface="Arial" panose="020B0604020202020204" pitchFamily="34" charset="0"/>
              <a:cs typeface="Arial" panose="020B0604020202020204" pitchFamily="34" charset="0"/>
            </a:endParaRPr>
          </a:p>
        </p:txBody>
      </p:sp>
      <p:grpSp>
        <p:nvGrpSpPr>
          <p:cNvPr id="2" name="Group 1"/>
          <p:cNvGrpSpPr/>
          <p:nvPr/>
        </p:nvGrpSpPr>
        <p:grpSpPr>
          <a:xfrm>
            <a:off x="527693" y="1219200"/>
            <a:ext cx="8088613" cy="2209800"/>
            <a:chOff x="533400" y="1905000"/>
            <a:chExt cx="8088613" cy="2209800"/>
          </a:xfrm>
        </p:grpSpPr>
        <p:pic>
          <p:nvPicPr>
            <p:cNvPr id="12" name="Picture 11"/>
            <p:cNvPicPr>
              <a:picLocks noChangeAspect="1"/>
            </p:cNvPicPr>
            <p:nvPr/>
          </p:nvPicPr>
          <p:blipFill>
            <a:blip r:embed="rId2"/>
            <a:stretch>
              <a:fillRect/>
            </a:stretch>
          </p:blipFill>
          <p:spPr>
            <a:xfrm>
              <a:off x="533400" y="2580552"/>
              <a:ext cx="8088613" cy="614178"/>
            </a:xfrm>
            <a:prstGeom prst="rect">
              <a:avLst/>
            </a:prstGeom>
          </p:spPr>
        </p:pic>
        <p:cxnSp>
          <p:nvCxnSpPr>
            <p:cNvPr id="18" name="Straight Arrow Connector 17"/>
            <p:cNvCxnSpPr/>
            <p:nvPr/>
          </p:nvCxnSpPr>
          <p:spPr>
            <a:xfrm>
              <a:off x="1548493" y="3657600"/>
              <a:ext cx="5867400" cy="0"/>
            </a:xfrm>
            <a:prstGeom prst="straightConnector1">
              <a:avLst/>
            </a:prstGeom>
            <a:ln w="38100">
              <a:solidFill>
                <a:srgbClr val="E90919"/>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a:off x="3048000" y="2444183"/>
              <a:ext cx="2800350" cy="0"/>
            </a:xfrm>
            <a:prstGeom prst="straightConnector1">
              <a:avLst/>
            </a:prstGeom>
            <a:ln w="38100">
              <a:solidFill>
                <a:srgbClr val="E90919"/>
              </a:solidFill>
              <a:tailEnd type="triangle"/>
            </a:ln>
          </p:spPr>
          <p:style>
            <a:lnRef idx="1">
              <a:schemeClr val="accent1"/>
            </a:lnRef>
            <a:fillRef idx="0">
              <a:schemeClr val="accent1"/>
            </a:fillRef>
            <a:effectRef idx="0">
              <a:schemeClr val="accent1"/>
            </a:effectRef>
            <a:fontRef idx="minor">
              <a:schemeClr val="tx1"/>
            </a:fontRef>
          </p:style>
        </p:cxnSp>
        <p:pic>
          <p:nvPicPr>
            <p:cNvPr id="26" name="Picture 25"/>
            <p:cNvPicPr>
              <a:picLocks noChangeAspect="1"/>
            </p:cNvPicPr>
            <p:nvPr/>
          </p:nvPicPr>
          <p:blipFill>
            <a:blip r:embed="rId3"/>
            <a:stretch>
              <a:fillRect/>
            </a:stretch>
          </p:blipFill>
          <p:spPr>
            <a:xfrm>
              <a:off x="3042557" y="3771900"/>
              <a:ext cx="3124200" cy="342900"/>
            </a:xfrm>
            <a:prstGeom prst="rect">
              <a:avLst/>
            </a:prstGeom>
          </p:spPr>
        </p:pic>
        <p:pic>
          <p:nvPicPr>
            <p:cNvPr id="27" name="Picture 26"/>
            <p:cNvPicPr>
              <a:picLocks noChangeAspect="1"/>
            </p:cNvPicPr>
            <p:nvPr/>
          </p:nvPicPr>
          <p:blipFill>
            <a:blip r:embed="rId4"/>
            <a:stretch>
              <a:fillRect/>
            </a:stretch>
          </p:blipFill>
          <p:spPr>
            <a:xfrm>
              <a:off x="2976562" y="1905000"/>
              <a:ext cx="3190875" cy="333375"/>
            </a:xfrm>
            <a:prstGeom prst="rect">
              <a:avLst/>
            </a:prstGeom>
          </p:spPr>
        </p:pic>
      </p:grpSp>
      <p:sp>
        <p:nvSpPr>
          <p:cNvPr id="3" name="Rectangle 2"/>
          <p:cNvSpPr/>
          <p:nvPr/>
        </p:nvSpPr>
        <p:spPr>
          <a:xfrm>
            <a:off x="206563" y="3657600"/>
            <a:ext cx="8719457" cy="2677656"/>
          </a:xfrm>
          <a:prstGeom prst="rect">
            <a:avLst/>
          </a:prstGeom>
        </p:spPr>
        <p:txBody>
          <a:bodyPr wrap="square">
            <a:spAutoFit/>
          </a:bodyPr>
          <a:lstStyle/>
          <a:p>
            <a:r>
              <a:rPr lang="en-IN" b="1" dirty="0">
                <a:solidFill>
                  <a:srgbClr val="007020"/>
                </a:solidFill>
                <a:latin typeface="Courier New" panose="02070309020205020404" pitchFamily="49" charset="0"/>
              </a:rPr>
              <a:t>function</a:t>
            </a:r>
            <a:r>
              <a:rPr lang="en-IN" dirty="0">
                <a:solidFill>
                  <a:srgbClr val="666666"/>
                </a:solidFill>
                <a:latin typeface="Courier New" panose="02070309020205020404" pitchFamily="49" charset="0"/>
              </a:rPr>
              <a:t> abc </a:t>
            </a:r>
            <a:r>
              <a:rPr lang="en-IN" dirty="0">
                <a:solidFill>
                  <a:srgbClr val="666600"/>
                </a:solidFill>
                <a:latin typeface="Courier New" panose="02070309020205020404" pitchFamily="49" charset="0"/>
              </a:rPr>
              <a:t>()</a:t>
            </a:r>
            <a:r>
              <a:rPr lang="en-IN" dirty="0">
                <a:solidFill>
                  <a:srgbClr val="666666"/>
                </a:solidFill>
                <a:latin typeface="Courier New" panose="02070309020205020404" pitchFamily="49" charset="0"/>
              </a:rPr>
              <a:t> </a:t>
            </a:r>
            <a:r>
              <a:rPr lang="en-IN" dirty="0">
                <a:solidFill>
                  <a:srgbClr val="666600"/>
                </a:solidFill>
                <a:latin typeface="Courier New" panose="02070309020205020404" pitchFamily="49" charset="0"/>
              </a:rPr>
              <a:t>{</a:t>
            </a:r>
            <a:endParaRPr lang="en-IN" dirty="0">
              <a:solidFill>
                <a:srgbClr val="999999"/>
              </a:solidFill>
              <a:latin typeface="Courier New" panose="02070309020205020404" pitchFamily="49" charset="0"/>
            </a:endParaRPr>
          </a:p>
          <a:p>
            <a:r>
              <a:rPr lang="en-IN" dirty="0">
                <a:solidFill>
                  <a:srgbClr val="666600"/>
                </a:solidFill>
                <a:latin typeface="Courier New" panose="02070309020205020404" pitchFamily="49" charset="0"/>
              </a:rPr>
              <a:t>}</a:t>
            </a:r>
            <a:endParaRPr lang="en-IN" dirty="0">
              <a:solidFill>
                <a:srgbClr val="999999"/>
              </a:solidFill>
              <a:latin typeface="Courier New" panose="02070309020205020404" pitchFamily="49" charset="0"/>
            </a:endParaRPr>
          </a:p>
          <a:p>
            <a:r>
              <a:rPr lang="en-IN" b="1" dirty="0">
                <a:solidFill>
                  <a:srgbClr val="007020"/>
                </a:solidFill>
                <a:latin typeface="Courier New" panose="02070309020205020404" pitchFamily="49" charset="0"/>
              </a:rPr>
              <a:t>function</a:t>
            </a:r>
            <a:r>
              <a:rPr lang="en-IN" dirty="0">
                <a:solidFill>
                  <a:srgbClr val="666666"/>
                </a:solidFill>
                <a:latin typeface="Courier New" panose="02070309020205020404" pitchFamily="49" charset="0"/>
              </a:rPr>
              <a:t> abc</a:t>
            </a:r>
            <a:r>
              <a:rPr lang="en-IN" dirty="0">
                <a:solidFill>
                  <a:srgbClr val="666600"/>
                </a:solidFill>
                <a:latin typeface="Courier New" panose="02070309020205020404" pitchFamily="49" charset="0"/>
              </a:rPr>
              <a:t>(</a:t>
            </a:r>
            <a:r>
              <a:rPr lang="en-IN" dirty="0">
                <a:solidFill>
                  <a:srgbClr val="666666"/>
                </a:solidFill>
                <a:latin typeface="Courier New" panose="02070309020205020404" pitchFamily="49" charset="0"/>
              </a:rPr>
              <a:t>x</a:t>
            </a:r>
            <a:r>
              <a:rPr lang="en-IN" dirty="0">
                <a:solidFill>
                  <a:srgbClr val="666600"/>
                </a:solidFill>
                <a:latin typeface="Courier New" panose="02070309020205020404" pitchFamily="49" charset="0"/>
              </a:rPr>
              <a:t>)</a:t>
            </a:r>
            <a:r>
              <a:rPr lang="en-IN" dirty="0">
                <a:solidFill>
                  <a:srgbClr val="666666"/>
                </a:solidFill>
                <a:latin typeface="Courier New" panose="02070309020205020404" pitchFamily="49" charset="0"/>
              </a:rPr>
              <a:t> </a:t>
            </a:r>
            <a:r>
              <a:rPr lang="en-IN" dirty="0">
                <a:solidFill>
                  <a:srgbClr val="666600"/>
                </a:solidFill>
                <a:latin typeface="Courier New" panose="02070309020205020404" pitchFamily="49" charset="0"/>
              </a:rPr>
              <a:t>{</a:t>
            </a:r>
            <a:endParaRPr lang="en-IN" dirty="0">
              <a:solidFill>
                <a:srgbClr val="999999"/>
              </a:solidFill>
              <a:latin typeface="Courier New" panose="02070309020205020404" pitchFamily="49" charset="0"/>
            </a:endParaRPr>
          </a:p>
          <a:p>
            <a:r>
              <a:rPr lang="en-IN" dirty="0">
                <a:solidFill>
                  <a:srgbClr val="666600"/>
                </a:solidFill>
                <a:latin typeface="Courier New" panose="02070309020205020404" pitchFamily="49" charset="0"/>
              </a:rPr>
              <a:t>}</a:t>
            </a:r>
            <a:endParaRPr lang="en-IN" dirty="0">
              <a:solidFill>
                <a:srgbClr val="999999"/>
              </a:solidFill>
              <a:latin typeface="Courier New" panose="02070309020205020404" pitchFamily="49" charset="0"/>
            </a:endParaRPr>
          </a:p>
          <a:p>
            <a:r>
              <a:rPr lang="en-IN" dirty="0">
                <a:solidFill>
                  <a:srgbClr val="666666"/>
                </a:solidFill>
                <a:latin typeface="Courier New" panose="02070309020205020404" pitchFamily="49" charset="0"/>
              </a:rPr>
              <a:t> </a:t>
            </a:r>
            <a:endParaRPr lang="en-IN" dirty="0">
              <a:solidFill>
                <a:srgbClr val="999999"/>
              </a:solidFill>
              <a:latin typeface="Courier New" panose="02070309020205020404" pitchFamily="49" charset="0"/>
            </a:endParaRPr>
          </a:p>
          <a:p>
            <a:r>
              <a:rPr lang="en-IN" dirty="0">
                <a:solidFill>
                  <a:srgbClr val="666666"/>
                </a:solidFill>
                <a:latin typeface="Courier New" panose="02070309020205020404" pitchFamily="49" charset="0"/>
              </a:rPr>
              <a:t>abc</a:t>
            </a:r>
            <a:r>
              <a:rPr lang="en-IN" dirty="0">
                <a:solidFill>
                  <a:srgbClr val="666600"/>
                </a:solidFill>
                <a:latin typeface="Courier New" panose="02070309020205020404" pitchFamily="49" charset="0"/>
              </a:rPr>
              <a:t>()</a:t>
            </a:r>
            <a:r>
              <a:rPr lang="en-IN" dirty="0">
                <a:solidFill>
                  <a:srgbClr val="666666"/>
                </a:solidFill>
                <a:latin typeface="Courier New" panose="02070309020205020404" pitchFamily="49" charset="0"/>
              </a:rPr>
              <a:t> </a:t>
            </a:r>
            <a:r>
              <a:rPr lang="en-IN" dirty="0" smtClean="0">
                <a:solidFill>
                  <a:srgbClr val="666666"/>
                </a:solidFill>
                <a:latin typeface="Courier New" panose="02070309020205020404" pitchFamily="49" charset="0"/>
              </a:rPr>
              <a:t>  </a:t>
            </a:r>
            <a:r>
              <a:rPr lang="en-IN" dirty="0" smtClean="0">
                <a:solidFill>
                  <a:srgbClr val="60A0B0"/>
                </a:solidFill>
                <a:latin typeface="Courier New" panose="02070309020205020404" pitchFamily="49" charset="0"/>
              </a:rPr>
              <a:t>// </a:t>
            </a:r>
            <a:r>
              <a:rPr lang="en-IN" dirty="0">
                <a:solidFill>
                  <a:srgbClr val="60A0B0"/>
                </a:solidFill>
                <a:latin typeface="Courier New" panose="02070309020205020404" pitchFamily="49" charset="0"/>
              </a:rPr>
              <a:t>second function will be called.</a:t>
            </a:r>
            <a:endParaRPr lang="en-IN" dirty="0">
              <a:solidFill>
                <a:srgbClr val="999999"/>
              </a:solidFill>
              <a:latin typeface="Courier New" panose="02070309020205020404" pitchFamily="49" charset="0"/>
            </a:endParaRPr>
          </a:p>
          <a:p>
            <a:r>
              <a:rPr lang="en-IN" dirty="0">
                <a:solidFill>
                  <a:srgbClr val="666666"/>
                </a:solidFill>
                <a:latin typeface="Courier New" panose="02070309020205020404" pitchFamily="49" charset="0"/>
              </a:rPr>
              <a:t>abc</a:t>
            </a:r>
            <a:r>
              <a:rPr lang="en-IN" dirty="0">
                <a:solidFill>
                  <a:srgbClr val="666600"/>
                </a:solidFill>
                <a:latin typeface="Courier New" panose="02070309020205020404" pitchFamily="49" charset="0"/>
              </a:rPr>
              <a:t>(</a:t>
            </a:r>
            <a:r>
              <a:rPr lang="en-IN" dirty="0">
                <a:solidFill>
                  <a:srgbClr val="40A070"/>
                </a:solidFill>
                <a:latin typeface="Courier New" panose="02070309020205020404" pitchFamily="49" charset="0"/>
              </a:rPr>
              <a:t>10</a:t>
            </a:r>
            <a:r>
              <a:rPr lang="en-IN" dirty="0">
                <a:solidFill>
                  <a:srgbClr val="666600"/>
                </a:solidFill>
                <a:latin typeface="Courier New" panose="02070309020205020404" pitchFamily="49" charset="0"/>
              </a:rPr>
              <a:t>)</a:t>
            </a:r>
            <a:r>
              <a:rPr lang="en-IN" dirty="0">
                <a:solidFill>
                  <a:srgbClr val="666666"/>
                </a:solidFill>
                <a:latin typeface="Courier New" panose="02070309020205020404" pitchFamily="49" charset="0"/>
              </a:rPr>
              <a:t> </a:t>
            </a:r>
            <a:r>
              <a:rPr lang="en-IN" dirty="0">
                <a:solidFill>
                  <a:srgbClr val="60A0B0"/>
                </a:solidFill>
                <a:latin typeface="Courier New" panose="02070309020205020404" pitchFamily="49" charset="0"/>
              </a:rPr>
              <a:t>// second function will be called.</a:t>
            </a:r>
            <a:endParaRPr lang="en-IN" b="0" i="0" dirty="0">
              <a:solidFill>
                <a:srgbClr val="999999"/>
              </a:solidFill>
              <a:effectLst/>
              <a:latin typeface="Courier New" panose="02070309020205020404" pitchFamily="49" charset="0"/>
            </a:endParaRPr>
          </a:p>
        </p:txBody>
      </p:sp>
    </p:spTree>
    <p:extLst>
      <p:ext uri="{BB962C8B-B14F-4D97-AF65-F5344CB8AC3E}">
        <p14:creationId xmlns:p14="http://schemas.microsoft.com/office/powerpoint/2010/main" val="3033791673"/>
      </p:ext>
    </p:extLst>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class expression</a:t>
            </a:r>
            <a:r>
              <a:rPr lang="en-US" sz="3600" dirty="0">
                <a:latin typeface="Arial" panose="020B0604020202020204" pitchFamily="34" charset="0"/>
                <a:cs typeface="Arial" panose="020B0604020202020204" pitchFamily="34" charset="0"/>
              </a:rPr>
              <a:t> </a:t>
            </a:r>
          </a:p>
        </p:txBody>
      </p:sp>
      <p:sp>
        <p:nvSpPr>
          <p:cNvPr id="13" name="Rectangle 12"/>
          <p:cNvSpPr/>
          <p:nvPr/>
        </p:nvSpPr>
        <p:spPr>
          <a:xfrm>
            <a:off x="228600" y="2057400"/>
            <a:ext cx="8686800" cy="1384995"/>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sz="2800" b="1" i="1" dirty="0" smtClean="0">
                <a:solidFill>
                  <a:srgbClr val="A318F0"/>
                </a:solidFill>
                <a:latin typeface="Cambria" panose="02040503050406030204" pitchFamily="18" charset="0"/>
                <a:cs typeface="Arial" panose="020B0604020202020204" pitchFamily="34" charset="0"/>
              </a:rPr>
              <a:t>named</a:t>
            </a:r>
          </a:p>
          <a:p>
            <a:pPr marL="342900" indent="-342900">
              <a:lnSpc>
                <a:spcPct val="150000"/>
              </a:lnSpc>
              <a:buFont typeface="Arial" panose="020B0604020202020204" pitchFamily="34" charset="0"/>
              <a:buChar char="•"/>
            </a:pPr>
            <a:r>
              <a:rPr lang="en-US" sz="2800" b="1" i="1" dirty="0" smtClean="0">
                <a:solidFill>
                  <a:srgbClr val="A318F0"/>
                </a:solidFill>
                <a:latin typeface="Cambria" panose="02040503050406030204" pitchFamily="18" charset="0"/>
                <a:cs typeface="Arial" panose="020B0604020202020204" pitchFamily="34" charset="0"/>
              </a:rPr>
              <a:t>unnamed</a:t>
            </a:r>
            <a:endParaRPr lang="en-US" sz="2800" b="1" i="1" dirty="0">
              <a:solidFill>
                <a:srgbClr val="A318F0"/>
              </a:solidFill>
              <a:latin typeface="Cambria" panose="02040503050406030204" pitchFamily="18"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21027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A </a:t>
            </a:r>
            <a:r>
              <a:rPr lang="en-IN" sz="1800" dirty="0">
                <a:solidFill>
                  <a:srgbClr val="0000FF"/>
                </a:solidFill>
                <a:latin typeface="Consolas" panose="020B0609020204030204" pitchFamily="49" charset="0"/>
              </a:rPr>
              <a:t>class</a:t>
            </a:r>
            <a:r>
              <a:rPr lang="en-IN" sz="1800" dirty="0">
                <a:latin typeface="Arial" panose="020B0604020202020204" pitchFamily="34" charset="0"/>
                <a:cs typeface="Arial" panose="020B0604020202020204" pitchFamily="34" charset="0"/>
              </a:rPr>
              <a:t> </a:t>
            </a:r>
            <a:r>
              <a:rPr lang="en-IN" sz="1800" dirty="0">
                <a:solidFill>
                  <a:srgbClr val="0000FF"/>
                </a:solidFill>
                <a:latin typeface="Consolas" panose="020B0609020204030204" pitchFamily="49" charset="0"/>
              </a:rPr>
              <a:t>expression</a:t>
            </a:r>
            <a:r>
              <a:rPr lang="en-IN" sz="1800" dirty="0">
                <a:latin typeface="Arial" panose="020B0604020202020204" pitchFamily="34" charset="0"/>
                <a:cs typeface="Arial" panose="020B0604020202020204" pitchFamily="34" charset="0"/>
              </a:rPr>
              <a:t> is another way to define a class. Class expressions can be </a:t>
            </a:r>
            <a:r>
              <a:rPr lang="en-IN" sz="1800" dirty="0">
                <a:solidFill>
                  <a:srgbClr val="0000FF"/>
                </a:solidFill>
                <a:latin typeface="Consolas" panose="020B0609020204030204" pitchFamily="49" charset="0"/>
              </a:rPr>
              <a:t>named or </a:t>
            </a:r>
            <a:r>
              <a:rPr lang="en-IN" sz="1800" dirty="0" smtClean="0">
                <a:solidFill>
                  <a:srgbClr val="0000FF"/>
                </a:solidFill>
                <a:latin typeface="Consolas" panose="020B0609020204030204" pitchFamily="49" charset="0"/>
              </a:rPr>
              <a:t>unnamed.</a:t>
            </a:r>
            <a:endParaRPr lang="en-IN"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85978683"/>
      </p:ext>
    </p:extLst>
  </p:cSld>
  <p:clrMapOvr>
    <a:masterClrMapping/>
  </p:clrMapOvr>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n</a:t>
            </a:r>
            <a:r>
              <a:rPr lang="en-US" sz="3600" i="1" dirty="0" smtClean="0">
                <a:solidFill>
                  <a:srgbClr val="13D9E3"/>
                </a:solidFill>
                <a:latin typeface="Arial" panose="020B0604020202020204" pitchFamily="34" charset="0"/>
                <a:cs typeface="Arial" panose="020B0604020202020204" pitchFamily="34" charset="0"/>
              </a:rPr>
              <a:t>amed class and </a:t>
            </a:r>
            <a:r>
              <a:rPr lang="en-US" sz="3600" i="1" dirty="0">
                <a:solidFill>
                  <a:srgbClr val="13D9E3"/>
                </a:solidFill>
                <a:latin typeface="Arial" panose="020B0604020202020204" pitchFamily="34" charset="0"/>
                <a:cs typeface="Arial" panose="020B0604020202020204" pitchFamily="34" charset="0"/>
              </a:rPr>
              <a:t>unnamed class </a:t>
            </a:r>
            <a:r>
              <a:rPr lang="en-US" sz="3600" dirty="0">
                <a:latin typeface="Arial" panose="020B0604020202020204" pitchFamily="34" charset="0"/>
                <a:cs typeface="Arial" panose="020B0604020202020204" pitchFamily="34" charset="0"/>
              </a:rPr>
              <a: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28600" y="1041499"/>
            <a:ext cx="8763000" cy="2616101"/>
          </a:xfrm>
          <a:prstGeom prst="rect">
            <a:avLst/>
          </a:prstGeom>
        </p:spPr>
        <p:txBody>
          <a:bodyPr wrap="square">
            <a:spAutoFit/>
          </a:bodyPr>
          <a:lstStyle/>
          <a:p>
            <a:r>
              <a:rPr lang="en-IN" sz="1800" i="1" dirty="0">
                <a:solidFill>
                  <a:srgbClr val="92D050"/>
                </a:solidFill>
                <a:latin typeface="Consolas" panose="020B0609020204030204" pitchFamily="49" charset="0"/>
              </a:rPr>
              <a:t>// named class</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   var</a:t>
            </a:r>
            <a:r>
              <a:rPr lang="en-IN" sz="1800" dirty="0" smtClean="0">
                <a:solidFill>
                  <a:srgbClr val="000000"/>
                </a:solidFill>
                <a:latin typeface="Consolas" panose="020B0609020204030204" pitchFamily="49" charset="0"/>
              </a:rPr>
              <a:t> Customer </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class</a:t>
            </a:r>
            <a:r>
              <a:rPr lang="en-IN" sz="1800" dirty="0">
                <a:solidFill>
                  <a:srgbClr val="000000"/>
                </a:solidFill>
                <a:latin typeface="Consolas" panose="020B0609020204030204" pitchFamily="49" charset="0"/>
              </a:rPr>
              <a:t> </a:t>
            </a:r>
            <a:r>
              <a:rPr lang="en-IN" sz="1800" i="1" dirty="0">
                <a:solidFill>
                  <a:srgbClr val="92D050"/>
                </a:solidFill>
                <a:latin typeface="Consolas" panose="020B0609020204030204" pitchFamily="49" charset="0"/>
              </a:rPr>
              <a:t>Customer</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constructor() {</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alert(</a:t>
            </a:r>
            <a:r>
              <a:rPr lang="en-IN" sz="1800" dirty="0">
                <a:solidFill>
                  <a:srgbClr val="A31515"/>
                </a:solidFill>
                <a:latin typeface="Consolas" panose="020B0609020204030204" pitchFamily="49" charset="0"/>
              </a:rPr>
              <a:t>"hello </a:t>
            </a:r>
            <a:r>
              <a:rPr lang="en-IN" sz="1800" dirty="0" smtClean="0">
                <a:solidFill>
                  <a:srgbClr val="A31515"/>
                </a:solidFill>
                <a:latin typeface="Consolas" panose="020B0609020204030204" pitchFamily="49" charset="0"/>
              </a:rPr>
              <a:t>world"</a:t>
            </a:r>
            <a:r>
              <a:rPr lang="en-IN" sz="1800" dirty="0" smtClean="0">
                <a:solidFill>
                  <a:srgbClr val="000000"/>
                </a:solidFill>
                <a:latin typeface="Consolas" panose="020B0609020204030204" pitchFamily="49" charset="0"/>
              </a:rPr>
              <a: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var</a:t>
            </a:r>
            <a:r>
              <a:rPr lang="en-IN" sz="1800" dirty="0" smtClean="0">
                <a:solidFill>
                  <a:srgbClr val="000000"/>
                </a:solidFill>
                <a:latin typeface="Consolas" panose="020B0609020204030204" pitchFamily="49" charset="0"/>
              </a:rPr>
              <a:t> o </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Customer();</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10" name="Rectangle 9"/>
          <p:cNvSpPr/>
          <p:nvPr/>
        </p:nvSpPr>
        <p:spPr>
          <a:xfrm>
            <a:off x="152400" y="3815477"/>
            <a:ext cx="8839200" cy="2677656"/>
          </a:xfrm>
          <a:prstGeom prst="rect">
            <a:avLst/>
          </a:prstGeom>
        </p:spPr>
        <p:txBody>
          <a:bodyPr wrap="square">
            <a:spAutoFit/>
          </a:bodyPr>
          <a:lstStyle/>
          <a:p>
            <a:r>
              <a:rPr lang="en-IN" sz="1800" i="1" dirty="0">
                <a:solidFill>
                  <a:srgbClr val="92D050"/>
                </a:solidFill>
                <a:latin typeface="Consolas" panose="020B0609020204030204" pitchFamily="49" charset="0"/>
              </a:rPr>
              <a:t>// unnamed class</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Customer </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class</a:t>
            </a:r>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constructor() {</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alert(</a:t>
            </a:r>
            <a:r>
              <a:rPr lang="en-IN" sz="1800" dirty="0">
                <a:solidFill>
                  <a:srgbClr val="A31515"/>
                </a:solidFill>
                <a:latin typeface="Consolas" panose="020B0609020204030204" pitchFamily="49" charset="0"/>
              </a:rPr>
              <a:t>"hello </a:t>
            </a:r>
            <a:r>
              <a:rPr lang="en-IN" sz="1800" dirty="0" smtClean="0">
                <a:solidFill>
                  <a:srgbClr val="A31515"/>
                </a:solidFill>
                <a:latin typeface="Consolas" panose="020B0609020204030204" pitchFamily="49" charset="0"/>
              </a:rPr>
              <a:t>world"</a:t>
            </a:r>
            <a:r>
              <a:rPr lang="en-IN" sz="1800" dirty="0" smtClean="0">
                <a:solidFill>
                  <a:srgbClr val="000000"/>
                </a:solidFill>
                <a:latin typeface="Consolas" panose="020B0609020204030204" pitchFamily="49" charset="0"/>
              </a:rPr>
              <a: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FF"/>
                </a:solidFill>
                <a:latin typeface="Consolas" panose="020B0609020204030204" pitchFamily="49" charset="0"/>
              </a:rPr>
              <a:t>   var</a:t>
            </a:r>
            <a:r>
              <a:rPr lang="en-IN" sz="1800" dirty="0" smtClean="0">
                <a:solidFill>
                  <a:srgbClr val="000000"/>
                </a:solidFill>
                <a:latin typeface="Consolas" panose="020B0609020204030204" pitchFamily="49" charset="0"/>
              </a:rPr>
              <a:t> o </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Customer();</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2117235816"/>
      </p:ext>
    </p:extLst>
  </p:cSld>
  <p:clrMapOvr>
    <a:masterClrMapping/>
  </p:clrMapOvr>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extends</a:t>
            </a:r>
            <a:r>
              <a:rPr lang="en-US" sz="3600" dirty="0">
                <a:latin typeface="Arial" panose="020B0604020202020204" pitchFamily="34" charset="0"/>
                <a:cs typeface="Arial" panose="020B0604020202020204" pitchFamily="34" charset="0"/>
              </a:rPr>
              <a: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121027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extends</a:t>
            </a:r>
            <a:r>
              <a:rPr lang="en-IN" sz="1800" dirty="0">
                <a:latin typeface="Arial" panose="020B0604020202020204" pitchFamily="34" charset="0"/>
                <a:cs typeface="Arial" panose="020B0604020202020204" pitchFamily="34" charset="0"/>
              </a:rPr>
              <a:t> keyword is used in class declarations or class expressions to create a class which is a child of another class.</a:t>
            </a:r>
          </a:p>
        </p:txBody>
      </p:sp>
      <p:sp>
        <p:nvSpPr>
          <p:cNvPr id="7" name="Rectangle 6"/>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52400" y="2286000"/>
            <a:ext cx="8839200" cy="400110"/>
          </a:xfrm>
          <a:prstGeom prst="rect">
            <a:avLst/>
          </a:prstGeom>
          <a:noFill/>
        </p:spPr>
        <p:txBody>
          <a:bodyPr wrap="square">
            <a:spAutoFit/>
          </a:bodyPr>
          <a:lstStyle/>
          <a:p>
            <a:r>
              <a:rPr lang="en-IN" sz="2000" dirty="0">
                <a:solidFill>
                  <a:srgbClr val="DD4A68"/>
                </a:solidFill>
                <a:latin typeface="Consolas" panose="020B0609020204030204" pitchFamily="49" charset="0"/>
              </a:rPr>
              <a:t>class</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ChildClass</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C90E"/>
                </a:solidFill>
                <a:latin typeface="Consolas" panose="020B0609020204030204" pitchFamily="49" charset="0"/>
                <a:cs typeface="Arial" panose="020B0604020202020204" pitchFamily="34" charset="0"/>
              </a:rPr>
              <a:t>extends</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ParentClass</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75000"/>
                  </a:schemeClr>
                </a:solidFill>
                <a:latin typeface="Consolas" panose="020B0609020204030204" pitchFamily="49" charset="0"/>
                <a:cs typeface="Arial" panose="020B0604020202020204" pitchFamily="34" charset="0"/>
              </a:rPr>
              <a:t>{ ... }</a:t>
            </a:r>
          </a:p>
        </p:txBody>
      </p:sp>
      <p:sp>
        <p:nvSpPr>
          <p:cNvPr id="4" name="Rectangle 3"/>
          <p:cNvSpPr/>
          <p:nvPr/>
        </p:nvSpPr>
        <p:spPr>
          <a:xfrm>
            <a:off x="228600" y="2971800"/>
            <a:ext cx="8686800" cy="2862322"/>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class</a:t>
            </a:r>
            <a:r>
              <a:rPr lang="en-IN" sz="1800" dirty="0">
                <a:solidFill>
                  <a:srgbClr val="000000"/>
                </a:solidFill>
                <a:latin typeface="Consolas" panose="020B0609020204030204" pitchFamily="49" charset="0"/>
              </a:rPr>
              <a:t> ClassA {</a:t>
            </a:r>
          </a:p>
          <a:p>
            <a:r>
              <a:rPr lang="en-IN" sz="1800" dirty="0" smtClean="0">
                <a:solidFill>
                  <a:srgbClr val="000000"/>
                </a:solidFill>
                <a:latin typeface="Consolas" panose="020B0609020204030204" pitchFamily="49" charset="0"/>
              </a:rPr>
              <a:t>       </a:t>
            </a:r>
            <a:r>
              <a:rPr lang="en-IN" sz="1800" dirty="0">
                <a:solidFill>
                  <a:srgbClr val="92D050"/>
                </a:solidFill>
                <a:latin typeface="Consolas" panose="020B0609020204030204" pitchFamily="49" charset="0"/>
              </a:rPr>
              <a:t>// do something...</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class</a:t>
            </a:r>
            <a:r>
              <a:rPr lang="en-IN" sz="1800" dirty="0">
                <a:solidFill>
                  <a:srgbClr val="000000"/>
                </a:solidFill>
                <a:latin typeface="Consolas" panose="020B0609020204030204" pitchFamily="49" charset="0"/>
              </a:rPr>
              <a:t> ClassB </a:t>
            </a:r>
            <a:r>
              <a:rPr lang="en-IN" sz="1800" dirty="0">
                <a:solidFill>
                  <a:srgbClr val="0000FF"/>
                </a:solidFill>
                <a:latin typeface="Consolas" panose="020B0609020204030204" pitchFamily="49" charset="0"/>
              </a:rPr>
              <a:t>extends</a:t>
            </a:r>
            <a:r>
              <a:rPr lang="en-IN" sz="1800" dirty="0">
                <a:solidFill>
                  <a:srgbClr val="000000"/>
                </a:solidFill>
                <a:latin typeface="Consolas" panose="020B0609020204030204" pitchFamily="49" charset="0"/>
              </a:rPr>
              <a:t> ClassA {</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92D050"/>
                </a:solidFill>
                <a:latin typeface="Consolas" panose="020B0609020204030204" pitchFamily="49" charset="0"/>
              </a:rPr>
              <a:t>// do something...</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o = </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ClassB();</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2722625342"/>
      </p:ext>
    </p:extLst>
  </p:cSld>
  <p:clrMapOvr>
    <a:masterClrMapping/>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super</a:t>
            </a:r>
            <a:r>
              <a:rPr lang="en-US" sz="3600" dirty="0">
                <a:latin typeface="Arial" panose="020B0604020202020204" pitchFamily="34" charset="0"/>
                <a:cs typeface="Arial" panose="020B0604020202020204" pitchFamily="34" charset="0"/>
              </a:rPr>
              <a: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1210270"/>
            <a:ext cx="88392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super</a:t>
            </a:r>
            <a:r>
              <a:rPr lang="en-IN" sz="1800" dirty="0">
                <a:latin typeface="Arial" panose="020B0604020202020204" pitchFamily="34" charset="0"/>
                <a:cs typeface="Arial" panose="020B0604020202020204" pitchFamily="34" charset="0"/>
              </a:rPr>
              <a:t> keyword is used to call functions on an object's parent.</a:t>
            </a:r>
          </a:p>
        </p:txBody>
      </p:sp>
      <p:sp>
        <p:nvSpPr>
          <p:cNvPr id="7" name="Rectangle 6"/>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52400" y="2286000"/>
            <a:ext cx="8839200" cy="1015663"/>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super</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rgbClr val="DD4A68"/>
                </a:solidFill>
                <a:latin typeface="Consolas" panose="020B0609020204030204" pitchFamily="49" charset="0"/>
              </a:rPr>
              <a:t>arguments</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92D050"/>
                </a:solidFill>
                <a:latin typeface="Consolas" panose="020B0609020204030204" pitchFamily="49" charset="0"/>
                <a:cs typeface="Arial" panose="020B0604020202020204" pitchFamily="34" charset="0"/>
              </a:rPr>
              <a:t>// calls the parent constructor</a:t>
            </a:r>
            <a:r>
              <a:rPr lang="en-IN" sz="2000" dirty="0" smtClean="0">
                <a:solidFill>
                  <a:srgbClr val="92D050"/>
                </a:solidFill>
                <a:latin typeface="Consolas" panose="020B0609020204030204" pitchFamily="49" charset="0"/>
                <a:cs typeface="Arial" panose="020B0604020202020204" pitchFamily="34" charset="0"/>
              </a:rPr>
              <a:t>.</a:t>
            </a:r>
          </a:p>
          <a:p>
            <a:endParaRPr lang="en-IN" sz="2000" dirty="0">
              <a:solidFill>
                <a:srgbClr val="0070C0"/>
              </a:solidFill>
              <a:latin typeface="Consolas" panose="020B0609020204030204" pitchFamily="49" charset="0"/>
              <a:cs typeface="Arial" panose="020B0604020202020204" pitchFamily="34" charset="0"/>
            </a:endParaRPr>
          </a:p>
          <a:p>
            <a:r>
              <a:rPr lang="en-IN" sz="2000" dirty="0">
                <a:solidFill>
                  <a:srgbClr val="FF7F27"/>
                </a:solidFill>
                <a:latin typeface="Consolas" panose="020B0609020204030204" pitchFamily="49" charset="0"/>
                <a:cs typeface="Arial" panose="020B0604020202020204" pitchFamily="34" charset="0"/>
              </a:rPr>
              <a:t>super</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functionOnParent</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rgbClr val="DD4A68"/>
                </a:solidFill>
                <a:latin typeface="Consolas" panose="020B0609020204030204" pitchFamily="49" charset="0"/>
              </a:rPr>
              <a:t>arguments</a:t>
            </a:r>
            <a:r>
              <a:rPr lang="en-IN" sz="2000" dirty="0">
                <a:solidFill>
                  <a:schemeClr val="bg1">
                    <a:lumMod val="75000"/>
                  </a:schemeClr>
                </a:solidFill>
                <a:latin typeface="Consolas" panose="020B0609020204030204" pitchFamily="49" charset="0"/>
                <a:cs typeface="Arial" panose="020B0604020202020204" pitchFamily="34" charset="0"/>
              </a:rPr>
              <a:t>]);</a:t>
            </a:r>
          </a:p>
        </p:txBody>
      </p:sp>
      <p:sp>
        <p:nvSpPr>
          <p:cNvPr id="3" name="Rectangle 2"/>
          <p:cNvSpPr/>
          <p:nvPr/>
        </p:nvSpPr>
        <p:spPr>
          <a:xfrm>
            <a:off x="152400" y="3625573"/>
            <a:ext cx="8839200" cy="1200329"/>
          </a:xfrm>
          <a:prstGeom prst="rect">
            <a:avLst/>
          </a:prstGeom>
          <a:solidFill>
            <a:srgbClr val="C10374"/>
          </a:solidFill>
        </p:spPr>
        <p:txBody>
          <a:bodyPr wrap="square">
            <a:spAutoFit/>
          </a:bodyPr>
          <a:lstStyle/>
          <a:p>
            <a:r>
              <a:rPr lang="en-IN" dirty="0">
                <a:solidFill>
                  <a:schemeClr val="bg1">
                    <a:lumMod val="95000"/>
                  </a:schemeClr>
                </a:solidFill>
                <a:latin typeface="Arial" panose="020B0604020202020204" pitchFamily="34" charset="0"/>
                <a:cs typeface="Arial" panose="020B0604020202020204" pitchFamily="34" charset="0"/>
              </a:rPr>
              <a:t>When used in a constructor, the </a:t>
            </a:r>
            <a:r>
              <a:rPr lang="en-IN" i="1" dirty="0">
                <a:solidFill>
                  <a:srgbClr val="FFFF00"/>
                </a:solidFill>
                <a:latin typeface="Arial" panose="020B0604020202020204" pitchFamily="34" charset="0"/>
                <a:cs typeface="Arial" panose="020B0604020202020204" pitchFamily="34" charset="0"/>
              </a:rPr>
              <a:t>super</a:t>
            </a:r>
            <a:r>
              <a:rPr lang="en-IN" dirty="0">
                <a:solidFill>
                  <a:srgbClr val="FFFF00"/>
                </a:solidFill>
                <a:latin typeface="Arial" panose="020B0604020202020204" pitchFamily="34" charset="0"/>
                <a:cs typeface="Arial" panose="020B0604020202020204" pitchFamily="34" charset="0"/>
              </a:rPr>
              <a:t> </a:t>
            </a:r>
            <a:r>
              <a:rPr lang="en-IN" i="1" dirty="0">
                <a:solidFill>
                  <a:srgbClr val="FFFF00"/>
                </a:solidFill>
                <a:latin typeface="Arial" panose="020B0604020202020204" pitchFamily="34" charset="0"/>
                <a:cs typeface="Arial" panose="020B0604020202020204" pitchFamily="34" charset="0"/>
              </a:rPr>
              <a:t>keyword</a:t>
            </a:r>
            <a:r>
              <a:rPr lang="en-IN" dirty="0">
                <a:solidFill>
                  <a:schemeClr val="bg1">
                    <a:lumMod val="95000"/>
                  </a:schemeClr>
                </a:solidFill>
                <a:latin typeface="Arial" panose="020B0604020202020204" pitchFamily="34" charset="0"/>
                <a:cs typeface="Arial" panose="020B0604020202020204" pitchFamily="34" charset="0"/>
              </a:rPr>
              <a:t> appears alone and must be used before the </a:t>
            </a:r>
            <a:r>
              <a:rPr lang="en-IN" i="1" dirty="0">
                <a:solidFill>
                  <a:srgbClr val="FFFF00"/>
                </a:solidFill>
                <a:latin typeface="Arial" panose="020B0604020202020204" pitchFamily="34" charset="0"/>
                <a:cs typeface="Arial" panose="020B0604020202020204" pitchFamily="34" charset="0"/>
              </a:rPr>
              <a:t>this</a:t>
            </a:r>
            <a:r>
              <a:rPr lang="en-IN" dirty="0">
                <a:solidFill>
                  <a:srgbClr val="FFFF00"/>
                </a:solidFill>
                <a:latin typeface="Arial" panose="020B0604020202020204" pitchFamily="34" charset="0"/>
                <a:cs typeface="Arial" panose="020B0604020202020204" pitchFamily="34" charset="0"/>
              </a:rPr>
              <a:t> </a:t>
            </a:r>
            <a:r>
              <a:rPr lang="en-IN" i="1" dirty="0">
                <a:solidFill>
                  <a:srgbClr val="FFFF00"/>
                </a:solidFill>
                <a:latin typeface="Arial" panose="020B0604020202020204" pitchFamily="34" charset="0"/>
                <a:cs typeface="Arial" panose="020B0604020202020204" pitchFamily="34" charset="0"/>
              </a:rPr>
              <a:t>keyword</a:t>
            </a:r>
            <a:r>
              <a:rPr lang="en-IN" dirty="0">
                <a:solidFill>
                  <a:schemeClr val="bg1">
                    <a:lumMod val="95000"/>
                  </a:schemeClr>
                </a:solidFill>
                <a:latin typeface="Arial" panose="020B0604020202020204" pitchFamily="34" charset="0"/>
                <a:cs typeface="Arial" panose="020B0604020202020204" pitchFamily="34" charset="0"/>
              </a:rPr>
              <a:t> is used. The super keyword can also be used to call functions on a parent object.</a:t>
            </a:r>
          </a:p>
        </p:txBody>
      </p:sp>
    </p:spTree>
    <p:extLst>
      <p:ext uri="{BB962C8B-B14F-4D97-AF65-F5344CB8AC3E}">
        <p14:creationId xmlns:p14="http://schemas.microsoft.com/office/powerpoint/2010/main" val="3280410996"/>
      </p:ext>
    </p:extLst>
  </p:cSld>
  <p:clrMapOvr>
    <a:masterClrMapping/>
  </p:clrMapOvr>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 y="60603"/>
            <a:ext cx="8991600" cy="6340197"/>
          </a:xfrm>
          <a:prstGeom prst="rect">
            <a:avLst/>
          </a:prstGeom>
        </p:spPr>
        <p:txBody>
          <a:bodyPr wrap="square">
            <a:spAutoFit/>
          </a:bodyPr>
          <a:lstStyle/>
          <a:p>
            <a:r>
              <a:rPr lang="en-IN" sz="1400" dirty="0">
                <a:solidFill>
                  <a:srgbClr val="000000"/>
                </a:solidFill>
                <a:latin typeface="Consolas" panose="020B0609020204030204" pitchFamily="49" charset="0"/>
              </a:rPr>
              <a:t> </a:t>
            </a:r>
            <a:r>
              <a:rPr lang="en-IN" sz="1400" dirty="0">
                <a:solidFill>
                  <a:srgbClr val="008000"/>
                </a:solidFill>
                <a:latin typeface="Consolas" panose="020B0609020204030204" pitchFamily="49" charset="0"/>
              </a:rPr>
              <a:t>/*     class Person {</a:t>
            </a:r>
          </a:p>
          <a:p>
            <a:r>
              <a:rPr lang="en-IN" sz="1400" dirty="0">
                <a:solidFill>
                  <a:srgbClr val="008000"/>
                </a:solidFill>
                <a:latin typeface="Consolas" panose="020B0609020204030204" pitchFamily="49" charset="0"/>
              </a:rPr>
              <a:t>            constructor(customerCode, customerName) {</a:t>
            </a:r>
          </a:p>
          <a:p>
            <a:r>
              <a:rPr lang="en-IN" sz="1400" dirty="0">
                <a:solidFill>
                  <a:srgbClr val="008000"/>
                </a:solidFill>
                <a:latin typeface="Consolas" panose="020B0609020204030204" pitchFamily="49" charset="0"/>
              </a:rPr>
              <a:t>                this.customerCode = customerCode;</a:t>
            </a:r>
          </a:p>
          <a:p>
            <a:r>
              <a:rPr lang="en-IN" sz="1400" dirty="0">
                <a:solidFill>
                  <a:srgbClr val="008000"/>
                </a:solidFill>
                <a:latin typeface="Consolas" panose="020B0609020204030204" pitchFamily="49" charset="0"/>
              </a:rPr>
              <a:t>                this.customerName = customerName;</a:t>
            </a:r>
          </a:p>
          <a:p>
            <a:r>
              <a:rPr lang="en-IN" sz="1400" dirty="0">
                <a:solidFill>
                  <a:srgbClr val="008000"/>
                </a:solidFill>
                <a:latin typeface="Consolas" panose="020B0609020204030204" pitchFamily="49" charset="0"/>
              </a:rPr>
              <a:t>            }</a:t>
            </a:r>
          </a:p>
          <a:p>
            <a:r>
              <a:rPr lang="en-IN" sz="1400" dirty="0">
                <a:solidFill>
                  <a:srgbClr val="008000"/>
                </a:solidFill>
                <a:latin typeface="Consolas" panose="020B0609020204030204" pitchFamily="49" charset="0"/>
              </a:rPr>
              <a:t>            display() {</a:t>
            </a:r>
          </a:p>
          <a:p>
            <a:r>
              <a:rPr lang="en-IN" sz="1400" dirty="0">
                <a:solidFill>
                  <a:srgbClr val="008000"/>
                </a:solidFill>
                <a:latin typeface="Consolas" panose="020B0609020204030204" pitchFamily="49" charset="0"/>
              </a:rPr>
              <a:t>                return (this.customerCode + " " + this.customerName);</a:t>
            </a:r>
          </a:p>
          <a:p>
            <a:r>
              <a:rPr lang="en-IN" sz="1400" dirty="0">
                <a:solidFill>
                  <a:srgbClr val="008000"/>
                </a:solidFill>
                <a:latin typeface="Consolas" panose="020B0609020204030204" pitchFamily="49" charset="0"/>
              </a:rPr>
              <a:t>            }</a:t>
            </a:r>
          </a:p>
          <a:p>
            <a:r>
              <a:rPr lang="en-IN" sz="1400" dirty="0">
                <a:solidFill>
                  <a:srgbClr val="008000"/>
                </a:solidFill>
                <a:latin typeface="Consolas" panose="020B0609020204030204" pitchFamily="49" charset="0"/>
              </a:rPr>
              <a:t>        }</a:t>
            </a:r>
          </a:p>
          <a:p>
            <a:endParaRPr lang="en-IN" sz="1400" dirty="0">
              <a:solidFill>
                <a:srgbClr val="008000"/>
              </a:solidFill>
              <a:latin typeface="Consolas" panose="020B0609020204030204" pitchFamily="49" charset="0"/>
            </a:endParaRPr>
          </a:p>
          <a:p>
            <a:r>
              <a:rPr lang="en-IN" sz="1400" dirty="0">
                <a:solidFill>
                  <a:srgbClr val="008000"/>
                </a:solidFill>
                <a:latin typeface="Consolas" panose="020B0609020204030204" pitchFamily="49" charset="0"/>
              </a:rPr>
              <a:t>        class personDetails extends Person {</a:t>
            </a:r>
          </a:p>
          <a:p>
            <a:r>
              <a:rPr lang="en-IN" sz="1400" dirty="0">
                <a:solidFill>
                  <a:srgbClr val="008000"/>
                </a:solidFill>
                <a:latin typeface="Consolas" panose="020B0609020204030204" pitchFamily="49" charset="0"/>
              </a:rPr>
              <a:t>            constructor</a:t>
            </a:r>
            <a:r>
              <a:rPr lang="en-IN" sz="1400" dirty="0" smtClean="0">
                <a:solidFill>
                  <a:srgbClr val="008000"/>
                </a:solidFill>
                <a:latin typeface="Consolas" panose="020B0609020204030204" pitchFamily="49" charset="0"/>
              </a:rPr>
              <a:t>( customerMobile</a:t>
            </a:r>
            <a:r>
              <a:rPr lang="en-IN" sz="1400" dirty="0">
                <a:solidFill>
                  <a:srgbClr val="008000"/>
                </a:solidFill>
                <a:latin typeface="Consolas" panose="020B0609020204030204" pitchFamily="49" charset="0"/>
              </a:rPr>
              <a:t>, customerAddress, customerAge, customerCode, customerName) {</a:t>
            </a:r>
          </a:p>
          <a:p>
            <a:r>
              <a:rPr lang="en-IN" sz="1400" dirty="0">
                <a:solidFill>
                  <a:srgbClr val="008000"/>
                </a:solidFill>
                <a:latin typeface="Consolas" panose="020B0609020204030204" pitchFamily="49" charset="0"/>
              </a:rPr>
              <a:t>                super(customerCode, customerName);</a:t>
            </a:r>
          </a:p>
          <a:p>
            <a:r>
              <a:rPr lang="en-IN" sz="1400" dirty="0">
                <a:solidFill>
                  <a:srgbClr val="008000"/>
                </a:solidFill>
                <a:latin typeface="Consolas" panose="020B0609020204030204" pitchFamily="49" charset="0"/>
              </a:rPr>
              <a:t>                this.customerMobile = customerMobile;</a:t>
            </a:r>
          </a:p>
          <a:p>
            <a:r>
              <a:rPr lang="en-IN" sz="1400" dirty="0">
                <a:solidFill>
                  <a:srgbClr val="008000"/>
                </a:solidFill>
                <a:latin typeface="Consolas" panose="020B0609020204030204" pitchFamily="49" charset="0"/>
              </a:rPr>
              <a:t>                this.customerAddress = customerAddress;</a:t>
            </a:r>
          </a:p>
          <a:p>
            <a:r>
              <a:rPr lang="en-IN" sz="1400" dirty="0">
                <a:solidFill>
                  <a:srgbClr val="008000"/>
                </a:solidFill>
                <a:latin typeface="Consolas" panose="020B0609020204030204" pitchFamily="49" charset="0"/>
              </a:rPr>
              <a:t>                this.customerAge = customerAge;</a:t>
            </a:r>
          </a:p>
          <a:p>
            <a:r>
              <a:rPr lang="en-IN" sz="1400" dirty="0">
                <a:solidFill>
                  <a:srgbClr val="008000"/>
                </a:solidFill>
                <a:latin typeface="Consolas" panose="020B0609020204030204" pitchFamily="49" charset="0"/>
              </a:rPr>
              <a:t>                </a:t>
            </a:r>
          </a:p>
          <a:p>
            <a:r>
              <a:rPr lang="en-IN" sz="1400" dirty="0">
                <a:solidFill>
                  <a:srgbClr val="008000"/>
                </a:solidFill>
                <a:latin typeface="Consolas" panose="020B0609020204030204" pitchFamily="49" charset="0"/>
              </a:rPr>
              <a:t>            };</a:t>
            </a:r>
          </a:p>
          <a:p>
            <a:r>
              <a:rPr lang="en-IN" sz="1400" dirty="0">
                <a:solidFill>
                  <a:srgbClr val="008000"/>
                </a:solidFill>
                <a:latin typeface="Consolas" panose="020B0609020204030204" pitchFamily="49" charset="0"/>
              </a:rPr>
              <a:t>            display() {</a:t>
            </a:r>
          </a:p>
          <a:p>
            <a:r>
              <a:rPr lang="en-IN" sz="1400" dirty="0">
                <a:solidFill>
                  <a:srgbClr val="008000"/>
                </a:solidFill>
                <a:latin typeface="Consolas" panose="020B0609020204030204" pitchFamily="49" charset="0"/>
              </a:rPr>
              <a:t>                </a:t>
            </a:r>
            <a:r>
              <a:rPr lang="en-IN" sz="1400" dirty="0" smtClean="0">
                <a:solidFill>
                  <a:srgbClr val="008000"/>
                </a:solidFill>
                <a:latin typeface="Consolas" panose="020B0609020204030204" pitchFamily="49" charset="0"/>
              </a:rPr>
              <a:t>console.log(super.display</a:t>
            </a:r>
            <a:r>
              <a:rPr lang="en-IN" sz="1400" dirty="0">
                <a:solidFill>
                  <a:srgbClr val="008000"/>
                </a:solidFill>
                <a:latin typeface="Consolas" panose="020B0609020204030204" pitchFamily="49" charset="0"/>
              </a:rPr>
              <a:t>());</a:t>
            </a:r>
          </a:p>
          <a:p>
            <a:r>
              <a:rPr lang="en-IN" sz="1400" dirty="0">
                <a:solidFill>
                  <a:srgbClr val="008000"/>
                </a:solidFill>
                <a:latin typeface="Consolas" panose="020B0609020204030204" pitchFamily="49" charset="0"/>
              </a:rPr>
              <a:t>                 return (this.customerMobile + " " + this.customerAddress + " " + this.customerAge);</a:t>
            </a:r>
          </a:p>
          <a:p>
            <a:r>
              <a:rPr lang="en-IN" sz="1400" dirty="0">
                <a:solidFill>
                  <a:srgbClr val="008000"/>
                </a:solidFill>
                <a:latin typeface="Consolas" panose="020B0609020204030204" pitchFamily="49" charset="0"/>
              </a:rPr>
              <a:t>            };</a:t>
            </a:r>
          </a:p>
          <a:p>
            <a:r>
              <a:rPr lang="en-IN" sz="1400" dirty="0">
                <a:solidFill>
                  <a:srgbClr val="008000"/>
                </a:solidFill>
                <a:latin typeface="Consolas" panose="020B0609020204030204" pitchFamily="49" charset="0"/>
              </a:rPr>
              <a:t>        }</a:t>
            </a:r>
          </a:p>
          <a:p>
            <a:endParaRPr lang="en-IN" sz="1400" dirty="0">
              <a:solidFill>
                <a:srgbClr val="008000"/>
              </a:solidFill>
              <a:latin typeface="Consolas" panose="020B0609020204030204" pitchFamily="49" charset="0"/>
            </a:endParaRPr>
          </a:p>
          <a:p>
            <a:r>
              <a:rPr lang="en-IN" sz="1400" dirty="0">
                <a:solidFill>
                  <a:srgbClr val="008000"/>
                </a:solidFill>
                <a:latin typeface="Consolas" panose="020B0609020204030204" pitchFamily="49" charset="0"/>
              </a:rPr>
              <a:t>        var o = new personDetails("9850....", "Pune-MH", 30, 1, 'Saleel');</a:t>
            </a:r>
          </a:p>
          <a:p>
            <a:r>
              <a:rPr lang="en-IN" sz="1400" dirty="0">
                <a:solidFill>
                  <a:srgbClr val="008000"/>
                </a:solidFill>
                <a:latin typeface="Consolas" panose="020B0609020204030204" pitchFamily="49" charset="0"/>
              </a:rPr>
              <a:t>        console.log(o.display());</a:t>
            </a:r>
          </a:p>
          <a:p>
            <a:r>
              <a:rPr lang="en-IN" sz="1400" dirty="0">
                <a:solidFill>
                  <a:srgbClr val="008000"/>
                </a:solidFill>
                <a:latin typeface="Consolas" panose="020B0609020204030204" pitchFamily="49" charset="0"/>
              </a:rPr>
              <a:t>        */</a:t>
            </a:r>
            <a:endParaRPr lang="en-IN" sz="1400" dirty="0"/>
          </a:p>
        </p:txBody>
      </p:sp>
    </p:spTree>
    <p:extLst>
      <p:ext uri="{BB962C8B-B14F-4D97-AF65-F5344CB8AC3E}">
        <p14:creationId xmlns:p14="http://schemas.microsoft.com/office/powerpoint/2010/main" val="495747633"/>
      </p:ext>
    </p:extLst>
  </p:cSld>
  <p:clrMapOvr>
    <a:masterClrMapping/>
  </p:clrMapOvr>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76200"/>
            <a:ext cx="8610600" cy="707886"/>
          </a:xfrm>
          <a:prstGeom prst="rect">
            <a:avLst/>
          </a:prstGeom>
          <a:noFill/>
        </p:spPr>
        <p:txBody>
          <a:bodyPr wrap="square">
            <a:spAutoFit/>
          </a:bodyPr>
          <a:lstStyle/>
          <a:p>
            <a:r>
              <a:rPr lang="en-IN" sz="4000" i="1" dirty="0" smtClean="0">
                <a:solidFill>
                  <a:srgbClr val="FF6000"/>
                </a:solidFill>
                <a:latin typeface="Arial" panose="020B0604020202020204" pitchFamily="34" charset="0"/>
                <a:cs typeface="Arial" panose="020B0604020202020204" pitchFamily="34" charset="0"/>
              </a:rPr>
              <a:t>JavaScript</a:t>
            </a:r>
            <a:r>
              <a:rPr lang="en-IN" sz="4000" dirty="0" smtClean="0">
                <a:solidFill>
                  <a:srgbClr val="FF6000"/>
                </a:solidFill>
                <a:latin typeface="aleoregular"/>
              </a:rPr>
              <a:t> </a:t>
            </a:r>
            <a:r>
              <a:rPr lang="en-IN" sz="4000" i="1" dirty="0">
                <a:solidFill>
                  <a:srgbClr val="FF6000"/>
                </a:solidFill>
                <a:latin typeface="Arial" panose="020B0604020202020204" pitchFamily="34" charset="0"/>
                <a:cs typeface="Arial" panose="020B0604020202020204" pitchFamily="34" charset="0"/>
              </a:rPr>
              <a:t>Tips</a:t>
            </a:r>
            <a:r>
              <a:rPr lang="en-IN" sz="4000" dirty="0">
                <a:solidFill>
                  <a:srgbClr val="FF6000"/>
                </a:solidFill>
                <a:latin typeface="aleoregular"/>
              </a:rPr>
              <a:t> </a:t>
            </a:r>
            <a:r>
              <a:rPr lang="en-IN" sz="4000" i="1" dirty="0">
                <a:solidFill>
                  <a:srgbClr val="FF6000"/>
                </a:solidFill>
                <a:latin typeface="Arial" panose="020B0604020202020204" pitchFamily="34" charset="0"/>
                <a:cs typeface="Arial" panose="020B0604020202020204" pitchFamily="34" charset="0"/>
              </a:rPr>
              <a:t>and</a:t>
            </a:r>
            <a:r>
              <a:rPr lang="en-IN" sz="4000" dirty="0">
                <a:solidFill>
                  <a:srgbClr val="FF6000"/>
                </a:solidFill>
                <a:latin typeface="aleoregular"/>
              </a:rPr>
              <a:t> </a:t>
            </a:r>
            <a:r>
              <a:rPr lang="en-IN" sz="4000" i="1" dirty="0">
                <a:solidFill>
                  <a:srgbClr val="FF6000"/>
                </a:solidFill>
                <a:latin typeface="Arial" panose="020B0604020202020204" pitchFamily="34" charset="0"/>
                <a:cs typeface="Arial" panose="020B0604020202020204" pitchFamily="34" charset="0"/>
              </a:rPr>
              <a:t>Tricks</a:t>
            </a:r>
            <a:r>
              <a:rPr lang="en-IN" sz="4000" dirty="0">
                <a:solidFill>
                  <a:srgbClr val="FF6000"/>
                </a:solidFill>
                <a:latin typeface="aleoregular"/>
              </a:rPr>
              <a:t> </a:t>
            </a:r>
            <a:r>
              <a:rPr lang="en-US" sz="4000" dirty="0">
                <a:solidFill>
                  <a:srgbClr val="FF6000"/>
                </a:solidFill>
                <a:latin typeface="Arial" panose="020B0604020202020204" pitchFamily="34" charset="0"/>
                <a:cs typeface="Arial" panose="020B0604020202020204" pitchFamily="34" charset="0"/>
              </a:rPr>
              <a: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228600" y="1109008"/>
            <a:ext cx="8610600" cy="1200329"/>
          </a:xfrm>
          <a:prstGeom prst="rect">
            <a:avLst/>
          </a:prstGeom>
          <a:noFill/>
        </p:spPr>
        <p:txBody>
          <a:bodyPr wrap="square">
            <a:spAutoFit/>
          </a:bodyPr>
          <a:lstStyle/>
          <a:p>
            <a:r>
              <a:rPr lang="en-IN" sz="1800" dirty="0">
                <a:solidFill>
                  <a:schemeClr val="tx2"/>
                </a:solidFill>
                <a:latin typeface="inherit"/>
                <a:cs typeface="Segoe UI Light" panose="020B0502040204020203" pitchFamily="34" charset="0"/>
              </a:rPr>
              <a:t>1 – Don’t forget var keyword when assigning a variable’s value for the first time.</a:t>
            </a:r>
          </a:p>
          <a:p>
            <a:endParaRPr lang="en-IN" sz="1800" dirty="0">
              <a:solidFill>
                <a:schemeClr val="tx2"/>
              </a:solidFill>
              <a:latin typeface="inherit"/>
              <a:cs typeface="Segoe UI Light" panose="020B0502040204020203" pitchFamily="34" charset="0"/>
            </a:endParaRPr>
          </a:p>
          <a:p>
            <a:r>
              <a:rPr lang="en-IN" sz="1800" dirty="0">
                <a:solidFill>
                  <a:schemeClr val="tx2"/>
                </a:solidFill>
                <a:latin typeface="inherit"/>
                <a:cs typeface="Segoe UI Light" panose="020B0502040204020203" pitchFamily="34" charset="0"/>
              </a:rPr>
              <a:t>Assignment to an undeclared variable automatically results in a global variable being created. Avoid global variables.</a:t>
            </a:r>
          </a:p>
        </p:txBody>
      </p:sp>
      <p:sp>
        <p:nvSpPr>
          <p:cNvPr id="10" name="Rectangle 9"/>
          <p:cNvSpPr/>
          <p:nvPr/>
        </p:nvSpPr>
        <p:spPr>
          <a:xfrm>
            <a:off x="266700" y="2561272"/>
            <a:ext cx="8610600" cy="1477328"/>
          </a:xfrm>
          <a:prstGeom prst="rect">
            <a:avLst/>
          </a:prstGeom>
          <a:noFill/>
        </p:spPr>
        <p:txBody>
          <a:bodyPr wrap="square">
            <a:spAutoFit/>
          </a:bodyPr>
          <a:lstStyle/>
          <a:p>
            <a:r>
              <a:rPr lang="en-IN" sz="1800" dirty="0">
                <a:solidFill>
                  <a:schemeClr val="tx2"/>
                </a:solidFill>
                <a:latin typeface="inherit"/>
                <a:cs typeface="Segoe UI Light" panose="020B0502040204020203" pitchFamily="34" charset="0"/>
              </a:rPr>
              <a:t>2 – use === instead of ==</a:t>
            </a:r>
          </a:p>
          <a:p>
            <a:endParaRPr lang="en-IN" sz="1800" dirty="0">
              <a:solidFill>
                <a:schemeClr val="tx2"/>
              </a:solidFill>
              <a:latin typeface="inherit"/>
              <a:cs typeface="Segoe UI Light" panose="020B0502040204020203" pitchFamily="34" charset="0"/>
            </a:endParaRPr>
          </a:p>
          <a:p>
            <a:r>
              <a:rPr lang="en-IN" sz="1800" dirty="0">
                <a:solidFill>
                  <a:schemeClr val="tx2"/>
                </a:solidFill>
                <a:latin typeface="inherit"/>
                <a:cs typeface="Segoe UI Light" panose="020B0502040204020203" pitchFamily="34" charset="0"/>
              </a:rPr>
              <a:t>The == (or !=) operator performs an automatic type conversion if needed. The === (or !==) operator will not perform any conversion. It compares the value and the type, which could be considered faster than ==.</a:t>
            </a:r>
          </a:p>
        </p:txBody>
      </p:sp>
      <p:sp>
        <p:nvSpPr>
          <p:cNvPr id="11" name="Rectangle 10"/>
          <p:cNvSpPr/>
          <p:nvPr/>
        </p:nvSpPr>
        <p:spPr>
          <a:xfrm>
            <a:off x="261256" y="4290535"/>
            <a:ext cx="8577943" cy="369332"/>
          </a:xfrm>
          <a:prstGeom prst="rect">
            <a:avLst/>
          </a:prstGeom>
          <a:noFill/>
        </p:spPr>
        <p:txBody>
          <a:bodyPr wrap="square">
            <a:spAutoFit/>
          </a:bodyPr>
          <a:lstStyle/>
          <a:p>
            <a:r>
              <a:rPr lang="en-IN" sz="1800" dirty="0">
                <a:solidFill>
                  <a:schemeClr val="tx2"/>
                </a:solidFill>
                <a:latin typeface="inherit"/>
                <a:cs typeface="Segoe UI Light" panose="020B0502040204020203" pitchFamily="34" charset="0"/>
              </a:rPr>
              <a:t>3 – undefined, null, 0, false, NaN, '' (empty string) are all falsy.</a:t>
            </a:r>
          </a:p>
        </p:txBody>
      </p:sp>
    </p:spTree>
    <p:extLst>
      <p:ext uri="{BB962C8B-B14F-4D97-AF65-F5344CB8AC3E}">
        <p14:creationId xmlns:p14="http://schemas.microsoft.com/office/powerpoint/2010/main" val="3341752553"/>
      </p:ext>
    </p:extLst>
  </p:cSld>
  <p:clrMapOvr>
    <a:masterClrMapping/>
  </p:clrMapOvr>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IMP</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45976" y="849264"/>
            <a:ext cx="8845624" cy="369332"/>
          </a:xfrm>
          <a:prstGeom prst="rect">
            <a:avLst/>
          </a:prstGeom>
        </p:spPr>
        <p:txBody>
          <a:bodyPr wrap="square">
            <a:spAutoFit/>
          </a:bodyPr>
          <a:lstStyle/>
          <a:p>
            <a:r>
              <a:rPr lang="en-IN" sz="1800" dirty="0" smtClean="0">
                <a:solidFill>
                  <a:srgbClr val="222222"/>
                </a:solidFill>
                <a:latin typeface="Verdana" panose="020B0604030504040204" pitchFamily="34" charset="0"/>
              </a:rPr>
              <a:t>1. Think </a:t>
            </a:r>
            <a:r>
              <a:rPr lang="en-IN" sz="1800" dirty="0">
                <a:solidFill>
                  <a:srgbClr val="222222"/>
                </a:solidFill>
                <a:latin typeface="Verdana" panose="020B0604030504040204" pitchFamily="34" charset="0"/>
              </a:rPr>
              <a:t>about how multiplication can be done without actually </a:t>
            </a:r>
            <a:r>
              <a:rPr lang="en-IN" sz="1800" dirty="0" smtClean="0">
                <a:solidFill>
                  <a:srgbClr val="222222"/>
                </a:solidFill>
                <a:latin typeface="Verdana" panose="020B0604030504040204" pitchFamily="34" charset="0"/>
              </a:rPr>
              <a:t>multiplying </a:t>
            </a:r>
            <a:endParaRPr lang="en-IN" sz="1800" dirty="0"/>
          </a:p>
        </p:txBody>
      </p:sp>
      <p:sp>
        <p:nvSpPr>
          <p:cNvPr id="3" name="TextBox 2"/>
          <p:cNvSpPr txBox="1"/>
          <p:nvPr/>
        </p:nvSpPr>
        <p:spPr>
          <a:xfrm>
            <a:off x="990600"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304800" y="3700361"/>
            <a:ext cx="4648200" cy="2471839"/>
          </a:xfrm>
          <a:prstGeom prst="rect">
            <a:avLst/>
          </a:prstGeom>
        </p:spPr>
      </p:pic>
      <p:sp>
        <p:nvSpPr>
          <p:cNvPr id="6" name="Rectangle 5"/>
          <p:cNvSpPr/>
          <p:nvPr/>
        </p:nvSpPr>
        <p:spPr>
          <a:xfrm>
            <a:off x="145976" y="3288268"/>
            <a:ext cx="1317990" cy="369332"/>
          </a:xfrm>
          <a:prstGeom prst="rect">
            <a:avLst/>
          </a:prstGeom>
        </p:spPr>
        <p:txBody>
          <a:bodyPr wrap="none">
            <a:spAutoFit/>
          </a:bodyPr>
          <a:lstStyle/>
          <a:p>
            <a:r>
              <a:rPr lang="en-IN" sz="1800" dirty="0" smtClean="0">
                <a:solidFill>
                  <a:srgbClr val="222222"/>
                </a:solidFill>
                <a:latin typeface="Verdana" panose="020B0604030504040204" pitchFamily="34" charset="0"/>
              </a:rPr>
              <a:t>2. Square</a:t>
            </a:r>
            <a:endParaRPr lang="en-IN" sz="1800" dirty="0">
              <a:solidFill>
                <a:srgbClr val="222222"/>
              </a:solidFill>
              <a:latin typeface="Verdana" panose="020B0604030504040204" pitchFamily="34" charset="0"/>
            </a:endParaRPr>
          </a:p>
        </p:txBody>
      </p:sp>
      <p:pic>
        <p:nvPicPr>
          <p:cNvPr id="7" name="Picture 6"/>
          <p:cNvPicPr>
            <a:picLocks noChangeAspect="1"/>
          </p:cNvPicPr>
          <p:nvPr/>
        </p:nvPicPr>
        <p:blipFill>
          <a:blip r:embed="rId3"/>
          <a:stretch>
            <a:fillRect/>
          </a:stretch>
        </p:blipFill>
        <p:spPr>
          <a:xfrm>
            <a:off x="457200" y="1289175"/>
            <a:ext cx="4648200" cy="1752600"/>
          </a:xfrm>
          <a:prstGeom prst="rect">
            <a:avLst/>
          </a:prstGeom>
        </p:spPr>
      </p:pic>
    </p:spTree>
    <p:extLst>
      <p:ext uri="{BB962C8B-B14F-4D97-AF65-F5344CB8AC3E}">
        <p14:creationId xmlns:p14="http://schemas.microsoft.com/office/powerpoint/2010/main" val="1535194505"/>
      </p:ext>
    </p:extLst>
  </p:cSld>
  <p:clrMapOvr>
    <a:masterClrMapping/>
  </p:clrMapOvr>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1290637"/>
            <a:ext cx="3124200" cy="4881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393715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function</a:t>
            </a:r>
            <a:endParaRPr lang="en-US" sz="3600" i="1" dirty="0">
              <a:solidFill>
                <a:srgbClr val="13D9E3"/>
              </a:solidFill>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838200" y="1159646"/>
            <a:ext cx="7467600" cy="4434642"/>
          </a:xfrm>
          <a:prstGeom prst="rect">
            <a:avLst/>
          </a:prstGeom>
        </p:spPr>
      </p:pic>
    </p:spTree>
    <p:extLst>
      <p:ext uri="{BB962C8B-B14F-4D97-AF65-F5344CB8AC3E}">
        <p14:creationId xmlns:p14="http://schemas.microsoft.com/office/powerpoint/2010/main" val="172928690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variable scope</a:t>
            </a:r>
          </a:p>
        </p:txBody>
      </p:sp>
      <p:sp>
        <p:nvSpPr>
          <p:cNvPr id="7" name="Rectangle 6"/>
          <p:cNvSpPr/>
          <p:nvPr/>
        </p:nvSpPr>
        <p:spPr>
          <a:xfrm>
            <a:off x="266700" y="1378327"/>
            <a:ext cx="8610600" cy="2800767"/>
          </a:xfrm>
          <a:prstGeom prst="rect">
            <a:avLst/>
          </a:prstGeom>
        </p:spPr>
        <p:txBody>
          <a:bodyPr wrap="square">
            <a:spAutoFit/>
          </a:bodyPr>
          <a:lstStyle/>
          <a:p>
            <a:r>
              <a:rPr lang="en-US" dirty="0">
                <a:latin typeface="Arial" panose="020B0604020202020204" pitchFamily="34" charset="0"/>
                <a:cs typeface="Arial" panose="020B0604020202020204" pitchFamily="34" charset="0"/>
              </a:rPr>
              <a:t>When you declare a variable </a:t>
            </a:r>
            <a:r>
              <a:rPr lang="en-US" b="1" i="1" dirty="0">
                <a:solidFill>
                  <a:srgbClr val="00B050"/>
                </a:solidFill>
                <a:latin typeface="Arial" panose="020B0604020202020204" pitchFamily="34" charset="0"/>
                <a:cs typeface="Arial" panose="020B0604020202020204" pitchFamily="34" charset="0"/>
              </a:rPr>
              <a:t>outside of any function</a:t>
            </a:r>
            <a:r>
              <a:rPr lang="en-US" dirty="0">
                <a:latin typeface="Arial" panose="020B0604020202020204" pitchFamily="34" charset="0"/>
                <a:cs typeface="Arial" panose="020B0604020202020204" pitchFamily="34" charset="0"/>
              </a:rPr>
              <a:t>, it is called a </a:t>
            </a:r>
            <a:r>
              <a:rPr lang="en-US" sz="2800" b="1" i="1" dirty="0">
                <a:solidFill>
                  <a:srgbClr val="C00000"/>
                </a:solidFill>
                <a:latin typeface="Arial" panose="020B0604020202020204" pitchFamily="34" charset="0"/>
                <a:cs typeface="Arial" panose="020B0604020202020204" pitchFamily="34" charset="0"/>
              </a:rPr>
              <a:t>global</a:t>
            </a:r>
            <a:r>
              <a:rPr lang="en-US" sz="2800" b="1" dirty="0">
                <a:solidFill>
                  <a:srgbClr val="C00000"/>
                </a:solidFill>
                <a:latin typeface="Arial" panose="020B0604020202020204" pitchFamily="34" charset="0"/>
                <a:cs typeface="Arial" panose="020B0604020202020204" pitchFamily="34" charset="0"/>
              </a:rPr>
              <a:t> </a:t>
            </a:r>
            <a:r>
              <a:rPr lang="en-US" sz="2800" b="1" i="1" dirty="0" smtClean="0">
                <a:solidFill>
                  <a:srgbClr val="C00000"/>
                </a:solidFill>
                <a:latin typeface="Arial" panose="020B0604020202020204" pitchFamily="34" charset="0"/>
                <a:cs typeface="Arial" panose="020B0604020202020204" pitchFamily="34" charset="0"/>
              </a:rPr>
              <a:t>variable</a:t>
            </a:r>
            <a:r>
              <a:rPr lang="en-US" dirty="0" smtClean="0">
                <a:latin typeface="Arial" panose="020B0604020202020204" pitchFamily="34" charset="0"/>
                <a:cs typeface="Arial" panose="020B0604020202020204" pitchFamily="34" charset="0"/>
              </a:rPr>
              <a:t>, because </a:t>
            </a:r>
            <a:r>
              <a:rPr lang="en-US" dirty="0">
                <a:latin typeface="Arial" panose="020B0604020202020204" pitchFamily="34" charset="0"/>
                <a:cs typeface="Arial" panose="020B0604020202020204" pitchFamily="34" charset="0"/>
              </a:rPr>
              <a:t>it is available to any other code in the current document. </a:t>
            </a:r>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When </a:t>
            </a:r>
            <a:r>
              <a:rPr lang="en-US" dirty="0">
                <a:latin typeface="Arial" panose="020B0604020202020204" pitchFamily="34" charset="0"/>
                <a:cs typeface="Arial" panose="020B0604020202020204" pitchFamily="34" charset="0"/>
              </a:rPr>
              <a:t>you declare a variable </a:t>
            </a:r>
            <a:r>
              <a:rPr lang="en-US" b="1" i="1" dirty="0">
                <a:solidFill>
                  <a:srgbClr val="00B050"/>
                </a:solidFill>
                <a:latin typeface="Arial" panose="020B0604020202020204" pitchFamily="34" charset="0"/>
                <a:cs typeface="Arial" panose="020B0604020202020204" pitchFamily="34" charset="0"/>
              </a:rPr>
              <a:t>within a function</a:t>
            </a:r>
            <a:r>
              <a:rPr lang="en-US" dirty="0">
                <a:latin typeface="Arial" panose="020B0604020202020204" pitchFamily="34" charset="0"/>
                <a:cs typeface="Arial" panose="020B0604020202020204" pitchFamily="34" charset="0"/>
              </a:rPr>
              <a:t>, it is called a </a:t>
            </a:r>
            <a:r>
              <a:rPr lang="en-US" sz="2800" b="1" i="1" dirty="0">
                <a:solidFill>
                  <a:srgbClr val="C00000"/>
                </a:solidFill>
                <a:latin typeface="Arial" panose="020B0604020202020204" pitchFamily="34" charset="0"/>
                <a:cs typeface="Arial" panose="020B0604020202020204" pitchFamily="34" charset="0"/>
              </a:rPr>
              <a:t>local</a:t>
            </a:r>
            <a:r>
              <a:rPr lang="en-US" b="1" dirty="0">
                <a:solidFill>
                  <a:srgbClr val="C00000"/>
                </a:solidFill>
                <a:latin typeface="Arial" panose="020B0604020202020204" pitchFamily="34" charset="0"/>
                <a:cs typeface="Arial" panose="020B0604020202020204" pitchFamily="34" charset="0"/>
              </a:rPr>
              <a:t> </a:t>
            </a:r>
            <a:r>
              <a:rPr lang="en-US" sz="2800" b="1" i="1" dirty="0">
                <a:solidFill>
                  <a:srgbClr val="C00000"/>
                </a:solidFill>
                <a:latin typeface="Arial" panose="020B0604020202020204" pitchFamily="34" charset="0"/>
                <a:cs typeface="Arial" panose="020B0604020202020204" pitchFamily="34" charset="0"/>
              </a:rPr>
              <a:t>variable</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because it is available only within that </a:t>
            </a:r>
            <a:r>
              <a:rPr lang="en-US" dirty="0" smtClean="0">
                <a:latin typeface="Arial" panose="020B0604020202020204" pitchFamily="34" charset="0"/>
                <a:cs typeface="Arial" panose="020B0604020202020204" pitchFamily="34" charset="0"/>
              </a:rPr>
              <a:t>function.</a:t>
            </a:r>
            <a:endParaRPr lang="en-US" dirty="0">
              <a:latin typeface="Arial" panose="020B0604020202020204" pitchFamily="34" charset="0"/>
              <a:cs typeface="Arial" panose="020B0604020202020204" pitchFamily="34" charset="0"/>
            </a:endParaRP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4114800"/>
            <a:ext cx="8839200" cy="2169825"/>
          </a:xfrm>
          <a:prstGeom prst="rect">
            <a:avLst/>
          </a:prstGeom>
        </p:spPr>
        <p:txBody>
          <a:bodyPr wrap="square">
            <a:spAutoFit/>
          </a:bodyPr>
          <a:lstStyle/>
          <a:p>
            <a:pPr marL="342900" indent="-342900">
              <a:lnSpc>
                <a:spcPct val="150000"/>
              </a:lnSpc>
              <a:buFont typeface="Wingdings" panose="05000000000000000000" pitchFamily="2" charset="2"/>
              <a:buChar char="§"/>
            </a:pPr>
            <a:r>
              <a:rPr lang="en-IN" sz="1800" dirty="0">
                <a:solidFill>
                  <a:schemeClr val="accent2">
                    <a:lumMod val="75000"/>
                  </a:schemeClr>
                </a:solidFill>
                <a:latin typeface="Arial" panose="020B0604020202020204" pitchFamily="34" charset="0"/>
                <a:cs typeface="Arial" panose="020B0604020202020204" pitchFamily="34" charset="0"/>
              </a:rPr>
              <a:t>Names can contain letters, digits, underscores, and dollar signs.</a:t>
            </a:r>
          </a:p>
          <a:p>
            <a:pPr marL="342900" indent="-342900">
              <a:lnSpc>
                <a:spcPct val="150000"/>
              </a:lnSpc>
              <a:buFont typeface="Wingdings" panose="05000000000000000000" pitchFamily="2" charset="2"/>
              <a:buChar char="§"/>
            </a:pPr>
            <a:r>
              <a:rPr lang="en-IN" sz="1800" dirty="0">
                <a:solidFill>
                  <a:schemeClr val="accent2">
                    <a:lumMod val="75000"/>
                  </a:schemeClr>
                </a:solidFill>
                <a:latin typeface="Arial" panose="020B0604020202020204" pitchFamily="34" charset="0"/>
                <a:cs typeface="Arial" panose="020B0604020202020204" pitchFamily="34" charset="0"/>
              </a:rPr>
              <a:t>Names must begin with a letter.</a:t>
            </a:r>
          </a:p>
          <a:p>
            <a:pPr marL="342900" indent="-342900">
              <a:lnSpc>
                <a:spcPct val="150000"/>
              </a:lnSpc>
              <a:buFont typeface="Wingdings" panose="05000000000000000000" pitchFamily="2" charset="2"/>
              <a:buChar char="§"/>
            </a:pPr>
            <a:r>
              <a:rPr lang="en-IN" sz="1800" dirty="0">
                <a:solidFill>
                  <a:schemeClr val="accent2">
                    <a:lumMod val="75000"/>
                  </a:schemeClr>
                </a:solidFill>
                <a:latin typeface="Arial" panose="020B0604020202020204" pitchFamily="34" charset="0"/>
                <a:cs typeface="Arial" panose="020B0604020202020204" pitchFamily="34" charset="0"/>
              </a:rPr>
              <a:t>Names can also begin with </a:t>
            </a:r>
            <a:r>
              <a:rPr lang="en-IN" sz="1800" dirty="0">
                <a:solidFill>
                  <a:srgbClr val="E90919"/>
                </a:solidFill>
                <a:latin typeface="Arial" panose="020B0604020202020204" pitchFamily="34" charset="0"/>
                <a:cs typeface="Arial" panose="020B0604020202020204" pitchFamily="34" charset="0"/>
              </a:rPr>
              <a:t>$</a:t>
            </a:r>
            <a:r>
              <a:rPr lang="en-IN" sz="1800" dirty="0">
                <a:solidFill>
                  <a:schemeClr val="accent2">
                    <a:lumMod val="75000"/>
                  </a:schemeClr>
                </a:solidFill>
                <a:latin typeface="Arial" panose="020B0604020202020204" pitchFamily="34" charset="0"/>
                <a:cs typeface="Arial" panose="020B0604020202020204" pitchFamily="34" charset="0"/>
              </a:rPr>
              <a:t> and </a:t>
            </a:r>
            <a:r>
              <a:rPr lang="en-IN" sz="1800" dirty="0">
                <a:solidFill>
                  <a:srgbClr val="E90919"/>
                </a:solidFill>
                <a:latin typeface="Arial" panose="020B0604020202020204" pitchFamily="34" charset="0"/>
                <a:cs typeface="Arial" panose="020B0604020202020204" pitchFamily="34" charset="0"/>
              </a:rPr>
              <a:t>_ </a:t>
            </a:r>
          </a:p>
          <a:p>
            <a:pPr marL="342900" indent="-342900">
              <a:lnSpc>
                <a:spcPct val="150000"/>
              </a:lnSpc>
              <a:buFont typeface="Wingdings" panose="05000000000000000000" pitchFamily="2" charset="2"/>
              <a:buChar char="§"/>
            </a:pPr>
            <a:r>
              <a:rPr lang="en-IN" sz="1800" dirty="0">
                <a:solidFill>
                  <a:schemeClr val="accent2">
                    <a:lumMod val="75000"/>
                  </a:schemeClr>
                </a:solidFill>
                <a:latin typeface="Arial" panose="020B0604020202020204" pitchFamily="34" charset="0"/>
                <a:cs typeface="Arial" panose="020B0604020202020204" pitchFamily="34" charset="0"/>
              </a:rPr>
              <a:t>Names are case sensitive </a:t>
            </a:r>
            <a:r>
              <a:rPr lang="en-IN" sz="1800" dirty="0">
                <a:solidFill>
                  <a:srgbClr val="E90919"/>
                </a:solidFill>
                <a:latin typeface="Arial" panose="020B0604020202020204" pitchFamily="34" charset="0"/>
                <a:cs typeface="Arial" panose="020B0604020202020204" pitchFamily="34" charset="0"/>
              </a:rPr>
              <a:t>(y and Y are different variables)</a:t>
            </a:r>
          </a:p>
          <a:p>
            <a:pPr marL="342900" indent="-342900">
              <a:lnSpc>
                <a:spcPct val="150000"/>
              </a:lnSpc>
              <a:buFont typeface="Wingdings" panose="05000000000000000000" pitchFamily="2" charset="2"/>
              <a:buChar char="§"/>
            </a:pPr>
            <a:r>
              <a:rPr lang="en-IN" sz="1800" dirty="0">
                <a:solidFill>
                  <a:schemeClr val="accent2">
                    <a:lumMod val="75000"/>
                  </a:schemeClr>
                </a:solidFill>
                <a:latin typeface="Arial" panose="020B0604020202020204" pitchFamily="34" charset="0"/>
                <a:cs typeface="Arial" panose="020B0604020202020204" pitchFamily="34" charset="0"/>
              </a:rPr>
              <a:t>Reserved words (like JavaScript keywords) cannot be used as names.</a:t>
            </a:r>
          </a:p>
        </p:txBody>
      </p:sp>
    </p:spTree>
    <p:extLst>
      <p:ext uri="{BB962C8B-B14F-4D97-AF65-F5344CB8AC3E}">
        <p14:creationId xmlns:p14="http://schemas.microsoft.com/office/powerpoint/2010/main" val="28655685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undefined </a:t>
            </a:r>
            <a:r>
              <a:rPr lang="en-US" sz="3600" i="1" dirty="0" smtClean="0">
                <a:solidFill>
                  <a:srgbClr val="13D9E3"/>
                </a:solidFill>
                <a:latin typeface="Arial" panose="020B0604020202020204" pitchFamily="34" charset="0"/>
                <a:cs typeface="Arial" panose="020B0604020202020204" pitchFamily="34" charset="0"/>
              </a:rPr>
              <a:t>and undeclared</a:t>
            </a:r>
            <a:endParaRPr lang="en-US" sz="3600" i="1" dirty="0">
              <a:solidFill>
                <a:srgbClr val="13D9E3"/>
              </a:solidFill>
              <a:latin typeface="Arial" panose="020B0604020202020204" pitchFamily="34" charset="0"/>
              <a:cs typeface="Arial" panose="020B0604020202020204" pitchFamily="34" charset="0"/>
            </a:endParaRP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261258" y="1066800"/>
            <a:ext cx="8610600" cy="2308324"/>
          </a:xfrm>
          <a:prstGeom prst="rect">
            <a:avLst/>
          </a:prstGeom>
        </p:spPr>
        <p:txBody>
          <a:bodyPr wrap="square">
            <a:spAutoFit/>
          </a:bodyPr>
          <a:lstStyle/>
          <a:p>
            <a:r>
              <a:rPr lang="en-IN" sz="1800" b="1" dirty="0">
                <a:solidFill>
                  <a:srgbClr val="C00000"/>
                </a:solidFill>
                <a:latin typeface="Arial" panose="020B0604020202020204" pitchFamily="34" charset="0"/>
                <a:cs typeface="Arial" panose="020B0604020202020204" pitchFamily="34" charset="0"/>
              </a:rPr>
              <a:t>What does undefined </a:t>
            </a:r>
            <a:r>
              <a:rPr lang="en-IN" sz="1800" b="1" dirty="0" smtClean="0">
                <a:solidFill>
                  <a:srgbClr val="C00000"/>
                </a:solidFill>
                <a:latin typeface="Arial" panose="020B0604020202020204" pitchFamily="34" charset="0"/>
                <a:cs typeface="Arial" panose="020B0604020202020204" pitchFamily="34" charset="0"/>
              </a:rPr>
              <a:t>and undeclared mean </a:t>
            </a:r>
            <a:r>
              <a:rPr lang="en-IN" sz="1800" b="1" dirty="0">
                <a:solidFill>
                  <a:srgbClr val="C00000"/>
                </a:solidFill>
                <a:latin typeface="Arial" panose="020B0604020202020204" pitchFamily="34" charset="0"/>
                <a:cs typeface="Arial" panose="020B0604020202020204" pitchFamily="34" charset="0"/>
              </a:rPr>
              <a:t>in javascript?</a:t>
            </a:r>
            <a:r>
              <a:rPr lang="en-IN" sz="1800" b="1" dirty="0">
                <a:solidFill>
                  <a:srgbClr val="4E4E4E"/>
                </a:solidFill>
                <a:latin typeface="Arial" panose="020B0604020202020204" pitchFamily="34" charset="0"/>
                <a:cs typeface="Arial" panose="020B0604020202020204" pitchFamily="34" charset="0"/>
              </a:rPr>
              <a:t> </a:t>
            </a:r>
            <a:endParaRPr lang="en-IN" sz="1800" b="1" dirty="0" smtClean="0">
              <a:solidFill>
                <a:srgbClr val="4E4E4E"/>
              </a:solidFill>
              <a:latin typeface="Arial" panose="020B0604020202020204" pitchFamily="34" charset="0"/>
              <a:cs typeface="Arial" panose="020B0604020202020204" pitchFamily="34" charset="0"/>
            </a:endParaRPr>
          </a:p>
          <a:p>
            <a:endParaRPr lang="en-IN" sz="1800" b="1" dirty="0">
              <a:solidFill>
                <a:srgbClr val="4E4E4E"/>
              </a:solidFill>
              <a:latin typeface="Arial" panose="020B0604020202020204" pitchFamily="34" charset="0"/>
              <a:cs typeface="Arial" panose="020B0604020202020204" pitchFamily="34" charset="0"/>
            </a:endParaRPr>
          </a:p>
          <a:p>
            <a:r>
              <a:rPr lang="en-IN" sz="1800" b="1" i="1" dirty="0">
                <a:solidFill>
                  <a:srgbClr val="FF7F27"/>
                </a:solidFill>
                <a:latin typeface="Consolas" panose="020B0609020204030204" pitchFamily="49" charset="0"/>
              </a:rPr>
              <a:t>undefined variables </a:t>
            </a:r>
            <a:r>
              <a:rPr lang="en-IN" sz="1800" dirty="0">
                <a:latin typeface="Arial" panose="020B0604020202020204" pitchFamily="34" charset="0"/>
                <a:cs typeface="Arial" panose="020B0604020202020204" pitchFamily="34" charset="0"/>
              </a:rPr>
              <a:t>are those that are not assigned any value be declared in the program. If we try to read the value, an error message "undefined" is displayed.</a:t>
            </a:r>
          </a:p>
          <a:p>
            <a:endParaRPr lang="en-IN" sz="1800" dirty="0">
              <a:latin typeface="Arial" panose="020B0604020202020204" pitchFamily="34" charset="0"/>
              <a:cs typeface="Arial" panose="020B0604020202020204" pitchFamily="34" charset="0"/>
            </a:endParaRPr>
          </a:p>
          <a:p>
            <a:r>
              <a:rPr lang="en-IN" sz="1800" b="1" i="1" dirty="0" smtClean="0">
                <a:solidFill>
                  <a:srgbClr val="FF7F27"/>
                </a:solidFill>
                <a:latin typeface="Consolas" panose="020B0609020204030204" pitchFamily="49" charset="0"/>
              </a:rPr>
              <a:t>undeclared </a:t>
            </a:r>
            <a:r>
              <a:rPr lang="en-IN" sz="1800" b="1" i="1" dirty="0">
                <a:solidFill>
                  <a:srgbClr val="FF7F27"/>
                </a:solidFill>
                <a:latin typeface="Consolas" panose="020B0609020204030204" pitchFamily="49" charset="0"/>
              </a:rPr>
              <a:t>variables </a:t>
            </a:r>
            <a:r>
              <a:rPr lang="en-IN" sz="1800" dirty="0">
                <a:latin typeface="Arial" panose="020B0604020202020204" pitchFamily="34" charset="0"/>
                <a:cs typeface="Arial" panose="020B0604020202020204" pitchFamily="34" charset="0"/>
              </a:rPr>
              <a:t>are those that are not declared in the program. if we try to read their values gives runtime error. But if undeclared </a:t>
            </a:r>
            <a:r>
              <a:rPr lang="en-IN" sz="1800" dirty="0" smtClean="0">
                <a:latin typeface="Arial" panose="020B0604020202020204" pitchFamily="34" charset="0"/>
                <a:cs typeface="Arial" panose="020B0604020202020204" pitchFamily="34" charset="0"/>
              </a:rPr>
              <a:t>variables </a:t>
            </a:r>
            <a:r>
              <a:rPr lang="en-IN" sz="1800" dirty="0">
                <a:latin typeface="Arial" panose="020B0604020202020204" pitchFamily="34" charset="0"/>
                <a:cs typeface="Arial" panose="020B0604020202020204" pitchFamily="34" charset="0"/>
              </a:rPr>
              <a:t>are assigned some value then implicit declaration is done.</a:t>
            </a:r>
          </a:p>
        </p:txBody>
      </p:sp>
    </p:spTree>
    <p:extLst>
      <p:ext uri="{BB962C8B-B14F-4D97-AF65-F5344CB8AC3E}">
        <p14:creationId xmlns:p14="http://schemas.microsoft.com/office/powerpoint/2010/main" val="383875997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undefined value and null value</a:t>
            </a: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143000"/>
            <a:ext cx="8839200" cy="1000274"/>
          </a:xfrm>
          <a:prstGeom prst="rect">
            <a:avLst/>
          </a:prstGeom>
          <a:noFill/>
        </p:spPr>
        <p:txBody>
          <a:bodyPr wrap="square">
            <a:spAutoFit/>
          </a:bodyPr>
          <a:lstStyle/>
          <a:p>
            <a:r>
              <a:rPr lang="en-IN" sz="1800" b="1" dirty="0">
                <a:solidFill>
                  <a:srgbClr val="C00000"/>
                </a:solidFill>
                <a:latin typeface="Arial" panose="020B0604020202020204" pitchFamily="34" charset="0"/>
                <a:cs typeface="Arial" panose="020B0604020202020204" pitchFamily="34" charset="0"/>
              </a:rPr>
              <a:t>What does undefined value mean in javascript?</a:t>
            </a:r>
            <a:r>
              <a:rPr lang="en-IN" sz="1800" b="1" dirty="0">
                <a:solidFill>
                  <a:srgbClr val="4E4E4E"/>
                </a:solidFill>
                <a:latin typeface="Arial" panose="020B0604020202020204" pitchFamily="34" charset="0"/>
                <a:cs typeface="Arial" panose="020B0604020202020204" pitchFamily="34" charset="0"/>
              </a:rPr>
              <a:t> </a:t>
            </a:r>
            <a:endParaRPr lang="en-IN" sz="1800" b="1" dirty="0" smtClean="0">
              <a:solidFill>
                <a:srgbClr val="4E4E4E"/>
              </a:solidFill>
              <a:latin typeface="Arial" panose="020B0604020202020204" pitchFamily="34" charset="0"/>
              <a:cs typeface="Arial" panose="020B0604020202020204" pitchFamily="34" charset="0"/>
            </a:endParaRPr>
          </a:p>
          <a:p>
            <a:endParaRPr lang="en-IN" sz="400" b="1" dirty="0">
              <a:solidFill>
                <a:srgbClr val="4E4E4E"/>
              </a:solidFill>
              <a:latin typeface="Arial" panose="020B0604020202020204" pitchFamily="34" charset="0"/>
              <a:cs typeface="Arial" panose="020B0604020202020204" pitchFamily="34" charset="0"/>
            </a:endParaRPr>
          </a:p>
          <a:p>
            <a:r>
              <a:rPr lang="en-IN" sz="1800" b="1" i="1" dirty="0" smtClean="0">
                <a:solidFill>
                  <a:srgbClr val="FF7F27"/>
                </a:solidFill>
                <a:latin typeface="Consolas" panose="020B0609020204030204" pitchFamily="49" charset="0"/>
              </a:rPr>
              <a:t>Undefined / void 0</a:t>
            </a:r>
            <a:r>
              <a:rPr lang="en-IN" sz="1800" b="1" dirty="0" smtClean="0">
                <a:solidFill>
                  <a:srgbClr val="FF7F27"/>
                </a:solidFill>
                <a:latin typeface="Consolas" panose="020B0609020204030204" pitchFamily="49" charset="0"/>
              </a:rPr>
              <a:t> </a:t>
            </a:r>
            <a:r>
              <a:rPr lang="en-IN" sz="1800" b="1" dirty="0" smtClean="0">
                <a:solidFill>
                  <a:srgbClr val="FF7F27"/>
                </a:solidFill>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value means the variable used in the code doesn't exist or is not assigned any value or the property doesn't exist.</a:t>
            </a:r>
          </a:p>
        </p:txBody>
      </p:sp>
      <p:sp>
        <p:nvSpPr>
          <p:cNvPr id="4" name="Rectangle 3"/>
          <p:cNvSpPr/>
          <p:nvPr/>
        </p:nvSpPr>
        <p:spPr>
          <a:xfrm>
            <a:off x="124121" y="2438400"/>
            <a:ext cx="8819558" cy="984885"/>
          </a:xfrm>
          <a:prstGeom prst="rect">
            <a:avLst/>
          </a:prstGeom>
          <a:noFill/>
        </p:spPr>
        <p:txBody>
          <a:bodyPr wrap="square">
            <a:spAutoFit/>
          </a:bodyPr>
          <a:lstStyle/>
          <a:p>
            <a:r>
              <a:rPr lang="en-IN" sz="1800" b="1" dirty="0">
                <a:solidFill>
                  <a:srgbClr val="C00000"/>
                </a:solidFill>
                <a:latin typeface="Arial" panose="020B0604020202020204" pitchFamily="34" charset="0"/>
                <a:cs typeface="Arial" panose="020B0604020202020204" pitchFamily="34" charset="0"/>
              </a:rPr>
              <a:t>What is the difference between undefined value and null value</a:t>
            </a:r>
            <a:r>
              <a:rPr lang="en-IN" sz="1800" b="1" dirty="0" smtClean="0">
                <a:solidFill>
                  <a:srgbClr val="C00000"/>
                </a:solidFill>
                <a:latin typeface="Arial" panose="020B0604020202020204" pitchFamily="34" charset="0"/>
                <a:cs typeface="Arial" panose="020B0604020202020204" pitchFamily="34" charset="0"/>
              </a:rPr>
              <a:t>?</a:t>
            </a:r>
          </a:p>
          <a:p>
            <a:endParaRPr lang="en-IN" sz="400" b="1" dirty="0">
              <a:solidFill>
                <a:srgbClr val="4E4E4E"/>
              </a:solidFill>
              <a:latin typeface="Arial" panose="020B0604020202020204" pitchFamily="34" charset="0"/>
              <a:cs typeface="Arial" panose="020B0604020202020204" pitchFamily="34" charset="0"/>
            </a:endParaRPr>
          </a:p>
          <a:p>
            <a:r>
              <a:rPr lang="en-IN" sz="1800" b="1" i="1" dirty="0">
                <a:solidFill>
                  <a:srgbClr val="FF7F27"/>
                </a:solidFill>
                <a:latin typeface="Consolas" panose="020B0609020204030204" pitchFamily="49" charset="0"/>
              </a:rPr>
              <a:t>typeof</a:t>
            </a:r>
            <a:r>
              <a:rPr lang="en-IN" sz="1800" dirty="0">
                <a:solidFill>
                  <a:srgbClr val="FF7F27"/>
                </a:solidFill>
                <a:latin typeface="Arial" panose="020B0604020202020204" pitchFamily="34" charset="0"/>
                <a:cs typeface="Arial" panose="020B0604020202020204" pitchFamily="34" charset="0"/>
              </a:rPr>
              <a:t> </a:t>
            </a:r>
            <a:r>
              <a:rPr lang="en-IN" sz="1800" i="1" dirty="0">
                <a:latin typeface="Arial" panose="020B0604020202020204" pitchFamily="34" charset="0"/>
                <a:cs typeface="Arial" panose="020B0604020202020204" pitchFamily="34" charset="0"/>
              </a:rPr>
              <a:t>undefined variable or property</a:t>
            </a:r>
            <a:r>
              <a:rPr lang="en-IN" sz="1800" dirty="0">
                <a:latin typeface="Arial" panose="020B0604020202020204" pitchFamily="34" charset="0"/>
                <a:cs typeface="Arial" panose="020B0604020202020204" pitchFamily="34" charset="0"/>
              </a:rPr>
              <a:t> returns </a:t>
            </a:r>
            <a:r>
              <a:rPr lang="en-IN" sz="1800" b="1" i="1" dirty="0">
                <a:latin typeface="Arial" panose="020B0604020202020204" pitchFamily="34" charset="0"/>
                <a:cs typeface="Arial" panose="020B0604020202020204" pitchFamily="34" charset="0"/>
              </a:rPr>
              <a:t>undefined</a:t>
            </a:r>
            <a:r>
              <a:rPr lang="en-IN" sz="1800" dirty="0">
                <a:latin typeface="Arial" panose="020B0604020202020204" pitchFamily="34" charset="0"/>
                <a:cs typeface="Arial" panose="020B0604020202020204" pitchFamily="34" charset="0"/>
              </a:rPr>
              <a:t> whereas </a:t>
            </a:r>
            <a:r>
              <a:rPr lang="en-IN" sz="1800" b="1" i="1" dirty="0">
                <a:solidFill>
                  <a:srgbClr val="FF7F27"/>
                </a:solidFill>
                <a:latin typeface="Consolas" panose="020B0609020204030204" pitchFamily="49" charset="0"/>
              </a:rPr>
              <a:t>typeof</a:t>
            </a:r>
            <a:r>
              <a:rPr lang="en-IN" sz="1800" dirty="0">
                <a:solidFill>
                  <a:srgbClr val="FF7F27"/>
                </a:solidFill>
                <a:latin typeface="Arial" panose="020B0604020202020204" pitchFamily="34" charset="0"/>
                <a:cs typeface="Arial" panose="020B0604020202020204" pitchFamily="34" charset="0"/>
              </a:rPr>
              <a:t> </a:t>
            </a:r>
            <a:r>
              <a:rPr lang="en-IN" sz="1800" i="1" dirty="0">
                <a:latin typeface="Arial" panose="020B0604020202020204" pitchFamily="34" charset="0"/>
                <a:cs typeface="Arial" panose="020B0604020202020204" pitchFamily="34" charset="0"/>
              </a:rPr>
              <a:t>null</a:t>
            </a:r>
            <a:r>
              <a:rPr lang="en-IN" sz="1800" dirty="0">
                <a:latin typeface="Arial" panose="020B0604020202020204" pitchFamily="34" charset="0"/>
                <a:cs typeface="Arial" panose="020B0604020202020204" pitchFamily="34" charset="0"/>
              </a:rPr>
              <a:t> value returns </a:t>
            </a:r>
            <a:r>
              <a:rPr lang="en-IN" sz="1800" b="1" i="1" dirty="0">
                <a:latin typeface="Arial" panose="020B0604020202020204" pitchFamily="34" charset="0"/>
                <a:cs typeface="Arial" panose="020B0604020202020204" pitchFamily="34" charset="0"/>
              </a:rPr>
              <a:t>object</a:t>
            </a:r>
          </a:p>
        </p:txBody>
      </p:sp>
      <p:sp>
        <p:nvSpPr>
          <p:cNvPr id="6" name="Rectangle 5"/>
          <p:cNvSpPr/>
          <p:nvPr/>
        </p:nvSpPr>
        <p:spPr>
          <a:xfrm>
            <a:off x="124121" y="4771072"/>
            <a:ext cx="8610600" cy="1292662"/>
          </a:xfrm>
          <a:prstGeom prst="rect">
            <a:avLst/>
          </a:prstGeom>
        </p:spPr>
        <p:txBody>
          <a:bodyPr wrap="square">
            <a:spAutoFit/>
          </a:bodyPr>
          <a:lstStyle/>
          <a:p>
            <a:r>
              <a:rPr lang="en-IN" sz="1800" b="1" dirty="0">
                <a:solidFill>
                  <a:srgbClr val="C00000"/>
                </a:solidFill>
                <a:latin typeface="Arial" panose="020B0604020202020204" pitchFamily="34" charset="0"/>
                <a:cs typeface="Arial" panose="020B0604020202020204" pitchFamily="34" charset="0"/>
              </a:rPr>
              <a:t>What are </a:t>
            </a:r>
            <a:r>
              <a:rPr lang="en-IN" sz="1800" b="1" dirty="0" smtClean="0">
                <a:solidFill>
                  <a:srgbClr val="C00000"/>
                </a:solidFill>
                <a:latin typeface="Arial" panose="020B0604020202020204" pitchFamily="34" charset="0"/>
                <a:cs typeface="Arial" panose="020B0604020202020204" pitchFamily="34" charset="0"/>
              </a:rPr>
              <a:t>undeclared </a:t>
            </a:r>
            <a:r>
              <a:rPr lang="en-IN" sz="1800" b="1" dirty="0">
                <a:solidFill>
                  <a:srgbClr val="C00000"/>
                </a:solidFill>
                <a:latin typeface="Arial" panose="020B0604020202020204" pitchFamily="34" charset="0"/>
                <a:cs typeface="Arial" panose="020B0604020202020204" pitchFamily="34" charset="0"/>
              </a:rPr>
              <a:t>variables?</a:t>
            </a:r>
            <a:r>
              <a:rPr lang="en-IN" sz="1800" b="1" dirty="0">
                <a:solidFill>
                  <a:srgbClr val="4E4E4E"/>
                </a:solidFill>
                <a:latin typeface="Arial" panose="020B0604020202020204" pitchFamily="34" charset="0"/>
                <a:cs typeface="Arial" panose="020B0604020202020204" pitchFamily="34" charset="0"/>
              </a:rPr>
              <a:t> </a:t>
            </a:r>
            <a:endParaRPr lang="en-IN" sz="1800" b="1" dirty="0" smtClean="0">
              <a:solidFill>
                <a:srgbClr val="4E4E4E"/>
              </a:solidFill>
              <a:latin typeface="Arial" panose="020B0604020202020204" pitchFamily="34" charset="0"/>
              <a:cs typeface="Arial" panose="020B0604020202020204" pitchFamily="34" charset="0"/>
            </a:endParaRPr>
          </a:p>
          <a:p>
            <a:endParaRPr lang="en-IN" sz="400" dirty="0" smtClean="0">
              <a:solidFill>
                <a:srgbClr val="0000FF"/>
              </a:solidFill>
              <a:latin typeface="Consolas" panose="020B0609020204030204" pitchFamily="49" charset="0"/>
            </a:endParaRPr>
          </a:p>
          <a:p>
            <a:r>
              <a:rPr lang="en-IN" sz="1800" b="1" i="1" dirty="0" smtClean="0">
                <a:solidFill>
                  <a:srgbClr val="FF7F27"/>
                </a:solidFill>
                <a:latin typeface="Consolas" panose="020B0609020204030204" pitchFamily="49" charset="0"/>
              </a:rPr>
              <a:t>Undeclared</a:t>
            </a:r>
            <a:r>
              <a:rPr lang="en-IN" sz="1800" dirty="0" smtClean="0">
                <a:solidFill>
                  <a:srgbClr val="FF7F27"/>
                </a:solidFill>
                <a:latin typeface="Arial" panose="020B0604020202020204" pitchFamily="34" charset="0"/>
                <a:cs typeface="Arial" panose="020B0604020202020204" pitchFamily="34" charset="0"/>
              </a:rPr>
              <a:t> </a:t>
            </a:r>
            <a:r>
              <a:rPr lang="en-IN" sz="1800" dirty="0">
                <a:solidFill>
                  <a:srgbClr val="4E4E4E"/>
                </a:solidFill>
                <a:latin typeface="Arial" panose="020B0604020202020204" pitchFamily="34" charset="0"/>
                <a:cs typeface="Arial" panose="020B0604020202020204" pitchFamily="34" charset="0"/>
              </a:rPr>
              <a:t>variables are those that are not declared in the program (do not exist at all</a:t>
            </a:r>
            <a:r>
              <a:rPr lang="en-IN" sz="1800" dirty="0" smtClean="0">
                <a:solidFill>
                  <a:srgbClr val="4E4E4E"/>
                </a:solidFill>
                <a:latin typeface="Arial" panose="020B0604020202020204" pitchFamily="34" charset="0"/>
                <a:cs typeface="Arial" panose="020B0604020202020204" pitchFamily="34" charset="0"/>
              </a:rPr>
              <a:t>), trying </a:t>
            </a:r>
            <a:r>
              <a:rPr lang="en-IN" sz="1800" dirty="0">
                <a:solidFill>
                  <a:srgbClr val="4E4E4E"/>
                </a:solidFill>
                <a:latin typeface="Arial" panose="020B0604020202020204" pitchFamily="34" charset="0"/>
                <a:cs typeface="Arial" panose="020B0604020202020204" pitchFamily="34" charset="0"/>
              </a:rPr>
              <a:t>to read their values gives runtime error</a:t>
            </a:r>
            <a:r>
              <a:rPr lang="en-IN" sz="1800" dirty="0" smtClean="0">
                <a:solidFill>
                  <a:srgbClr val="4E4E4E"/>
                </a:solidFill>
                <a:latin typeface="Arial" panose="020B0604020202020204" pitchFamily="34" charset="0"/>
                <a:cs typeface="Arial" panose="020B0604020202020204" pitchFamily="34" charset="0"/>
              </a:rPr>
              <a:t>. But </a:t>
            </a:r>
            <a:r>
              <a:rPr lang="en-IN" sz="1800" dirty="0">
                <a:solidFill>
                  <a:srgbClr val="4E4E4E"/>
                </a:solidFill>
                <a:latin typeface="Arial" panose="020B0604020202020204" pitchFamily="34" charset="0"/>
                <a:cs typeface="Arial" panose="020B0604020202020204" pitchFamily="34" charset="0"/>
              </a:rPr>
              <a:t>if undeclared variables are assigned then implicit declaration is done </a:t>
            </a:r>
            <a:r>
              <a:rPr lang="en-IN" sz="1800" dirty="0" smtClean="0">
                <a:solidFill>
                  <a:srgbClr val="4E4E4E"/>
                </a:solidFill>
                <a:latin typeface="Arial" panose="020B0604020202020204" pitchFamily="34" charset="0"/>
                <a:cs typeface="Arial" panose="020B0604020202020204" pitchFamily="34" charset="0"/>
              </a:rPr>
              <a:t>.</a:t>
            </a:r>
          </a:p>
        </p:txBody>
      </p:sp>
      <p:grpSp>
        <p:nvGrpSpPr>
          <p:cNvPr id="11" name="Group 10"/>
          <p:cNvGrpSpPr/>
          <p:nvPr/>
        </p:nvGrpSpPr>
        <p:grpSpPr>
          <a:xfrm>
            <a:off x="152401" y="3410129"/>
            <a:ext cx="8839200" cy="1200329"/>
            <a:chOff x="152400" y="3581400"/>
            <a:chExt cx="8991599" cy="1200329"/>
          </a:xfrm>
        </p:grpSpPr>
        <p:sp>
          <p:nvSpPr>
            <p:cNvPr id="9" name="Rectangle 8"/>
            <p:cNvSpPr/>
            <p:nvPr/>
          </p:nvSpPr>
          <p:spPr>
            <a:xfrm>
              <a:off x="152400" y="3581400"/>
              <a:ext cx="4191000" cy="1200329"/>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smtClean="0">
                <a:solidFill>
                  <a:srgbClr val="569CD6"/>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item</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item</a:t>
              </a:r>
              <a:r>
                <a:rPr lang="en-IN" sz="1800" dirty="0" smtClean="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10" name="Rectangle 9"/>
            <p:cNvSpPr/>
            <p:nvPr/>
          </p:nvSpPr>
          <p:spPr>
            <a:xfrm>
              <a:off x="4924720" y="3581400"/>
              <a:ext cx="4219279" cy="1200329"/>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smtClean="0">
                <a:solidFill>
                  <a:srgbClr val="569CD6"/>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item</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null</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item</a:t>
              </a:r>
              <a:r>
                <a:rPr lang="en-IN" sz="1800" dirty="0" smtClean="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grpSp>
    </p:spTree>
    <p:extLst>
      <p:ext uri="{BB962C8B-B14F-4D97-AF65-F5344CB8AC3E}">
        <p14:creationId xmlns:p14="http://schemas.microsoft.com/office/powerpoint/2010/main" val="417242269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Declarations</a:t>
            </a:r>
          </a:p>
        </p:txBody>
      </p:sp>
      <p:sp>
        <p:nvSpPr>
          <p:cNvPr id="3" name="Rectangle 2"/>
          <p:cNvSpPr/>
          <p:nvPr/>
        </p:nvSpPr>
        <p:spPr>
          <a:xfrm>
            <a:off x="609600" y="685800"/>
            <a:ext cx="5943600" cy="400110"/>
          </a:xfrm>
          <a:prstGeom prst="rect">
            <a:avLst/>
          </a:prstGeom>
          <a:solidFill>
            <a:schemeClr val="bg1">
              <a:lumMod val="95000"/>
            </a:schemeClr>
          </a:solidFill>
        </p:spPr>
        <p:txBody>
          <a:bodyPr wrap="square">
            <a:spAutoFit/>
          </a:bodyPr>
          <a:lstStyle/>
          <a:p>
            <a:r>
              <a:rPr lang="en-US" sz="2000" dirty="0">
                <a:latin typeface="Arial" panose="020B0604020202020204" pitchFamily="34" charset="0"/>
                <a:cs typeface="Arial" panose="020B0604020202020204" pitchFamily="34" charset="0"/>
              </a:rPr>
              <a:t>There are three kinds of declarations in JavaScript.</a:t>
            </a:r>
          </a:p>
        </p:txBody>
      </p:sp>
      <p:sp>
        <p:nvSpPr>
          <p:cNvPr id="4" name="Rectangle 3"/>
          <p:cNvSpPr/>
          <p:nvPr/>
        </p:nvSpPr>
        <p:spPr>
          <a:xfrm>
            <a:off x="228600" y="1273552"/>
            <a:ext cx="8610600" cy="369332"/>
          </a:xfrm>
          <a:prstGeom prst="rect">
            <a:avLst/>
          </a:prstGeom>
        </p:spPr>
        <p:txBody>
          <a:bodyPr wrap="square">
            <a:spAutoFit/>
          </a:bodyPr>
          <a:lstStyle/>
          <a:p>
            <a:r>
              <a:rPr lang="en-US" sz="1800" b="1" dirty="0">
                <a:solidFill>
                  <a:srgbClr val="00B0F0"/>
                </a:solidFill>
                <a:latin typeface="Arial" panose="020B0604020202020204" pitchFamily="34" charset="0"/>
                <a:cs typeface="Arial" panose="020B0604020202020204" pitchFamily="34" charset="0"/>
              </a:rPr>
              <a:t>var</a:t>
            </a:r>
            <a:r>
              <a:rPr lang="en-US" sz="1800" dirty="0">
                <a:solidFill>
                  <a:srgbClr val="00B0F0"/>
                </a:solidFill>
                <a:latin typeface="Arial" panose="020B0604020202020204" pitchFamily="34" charset="0"/>
                <a:cs typeface="Arial" panose="020B0604020202020204" pitchFamily="34" charset="0"/>
              </a:rPr>
              <a:t> </a:t>
            </a:r>
            <a:r>
              <a:rPr lang="en-US" sz="1800" dirty="0">
                <a:latin typeface="Arial" panose="020B0604020202020204" pitchFamily="34" charset="0"/>
                <a:cs typeface="Arial" panose="020B0604020202020204" pitchFamily="34" charset="0"/>
              </a:rPr>
              <a:t>declares a variable, optionally initializing it to a value.</a:t>
            </a:r>
          </a:p>
        </p:txBody>
      </p:sp>
      <p:cxnSp>
        <p:nvCxnSpPr>
          <p:cNvPr id="6" name="Straight Connector 5"/>
          <p:cNvCxnSpPr/>
          <p:nvPr/>
        </p:nvCxnSpPr>
        <p:spPr>
          <a:xfrm>
            <a:off x="0" y="11430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228600" y="1654552"/>
            <a:ext cx="8610600" cy="369332"/>
          </a:xfrm>
          <a:prstGeom prst="rect">
            <a:avLst/>
          </a:prstGeom>
        </p:spPr>
        <p:txBody>
          <a:bodyPr wrap="square">
            <a:spAutoFit/>
          </a:bodyPr>
          <a:lstStyle/>
          <a:p>
            <a:r>
              <a:rPr lang="en-US" sz="1800" b="1" dirty="0">
                <a:solidFill>
                  <a:srgbClr val="00B0F0"/>
                </a:solidFill>
                <a:latin typeface="Arial" panose="020B0604020202020204" pitchFamily="34" charset="0"/>
                <a:cs typeface="Arial" panose="020B0604020202020204" pitchFamily="34" charset="0"/>
              </a:rPr>
              <a:t>let</a:t>
            </a:r>
            <a:r>
              <a:rPr lang="en-US" sz="1800" dirty="0">
                <a:latin typeface="Arial" panose="020B0604020202020204" pitchFamily="34" charset="0"/>
                <a:cs typeface="Arial" panose="020B0604020202020204" pitchFamily="34" charset="0"/>
              </a:rPr>
              <a:t> declares a block scope local variable, optionally initializing it to a value.</a:t>
            </a:r>
          </a:p>
        </p:txBody>
      </p:sp>
      <p:sp>
        <p:nvSpPr>
          <p:cNvPr id="9" name="Rectangle 8"/>
          <p:cNvSpPr/>
          <p:nvPr/>
        </p:nvSpPr>
        <p:spPr>
          <a:xfrm>
            <a:off x="228600" y="2047220"/>
            <a:ext cx="8610600" cy="369332"/>
          </a:xfrm>
          <a:prstGeom prst="rect">
            <a:avLst/>
          </a:prstGeom>
        </p:spPr>
        <p:txBody>
          <a:bodyPr wrap="square">
            <a:spAutoFit/>
          </a:bodyPr>
          <a:lstStyle/>
          <a:p>
            <a:r>
              <a:rPr lang="en-US" sz="1800" b="1" dirty="0">
                <a:solidFill>
                  <a:srgbClr val="00B0F0"/>
                </a:solidFill>
                <a:latin typeface="Arial" panose="020B0604020202020204" pitchFamily="34" charset="0"/>
                <a:cs typeface="Arial" panose="020B0604020202020204" pitchFamily="34" charset="0"/>
              </a:rPr>
              <a:t>const</a:t>
            </a:r>
            <a:r>
              <a:rPr lang="en-US" sz="1800" dirty="0">
                <a:latin typeface="Arial" panose="020B0604020202020204" pitchFamily="34" charset="0"/>
                <a:cs typeface="Arial" panose="020B0604020202020204" pitchFamily="34" charset="0"/>
              </a:rPr>
              <a:t> declares a read-only named constant.</a:t>
            </a:r>
          </a:p>
        </p:txBody>
      </p:sp>
      <p:sp>
        <p:nvSpPr>
          <p:cNvPr id="8" name="Rectangle 7"/>
          <p:cNvSpPr/>
          <p:nvPr/>
        </p:nvSpPr>
        <p:spPr>
          <a:xfrm>
            <a:off x="228600" y="2590086"/>
            <a:ext cx="8763000" cy="400110"/>
          </a:xfrm>
          <a:prstGeom prst="rect">
            <a:avLst/>
          </a:prstGeom>
          <a:noFill/>
        </p:spPr>
        <p:txBody>
          <a:bodyPr wrap="square">
            <a:spAutoFit/>
          </a:bodyPr>
          <a:lstStyle/>
          <a:p>
            <a:r>
              <a:rPr lang="sv-SE" sz="2000" dirty="0">
                <a:solidFill>
                  <a:srgbClr val="0077AA"/>
                </a:solidFill>
                <a:latin typeface="Consolas" panose="020B0609020204030204" pitchFamily="49" charset="0"/>
              </a:rPr>
              <a:t>var </a:t>
            </a:r>
            <a:r>
              <a:rPr lang="sv-SE" sz="2000" b="1" i="1" dirty="0">
                <a:solidFill>
                  <a:srgbClr val="FF7F27"/>
                </a:solidFill>
                <a:latin typeface="Consolas" panose="020B0609020204030204" pitchFamily="49" charset="0"/>
              </a:rPr>
              <a:t>var1</a:t>
            </a:r>
            <a:r>
              <a:rPr lang="sv-SE" sz="2000" dirty="0" smtClean="0">
                <a:solidFill>
                  <a:srgbClr val="0077AA"/>
                </a:solidFill>
                <a:latin typeface="Consolas" panose="020B0609020204030204" pitchFamily="49" charset="0"/>
              </a:rPr>
              <a:t> </a:t>
            </a:r>
            <a:r>
              <a:rPr lang="sv-SE" sz="2000" dirty="0">
                <a:solidFill>
                  <a:srgbClr val="999999"/>
                </a:solidFill>
                <a:latin typeface="Consolas" panose="020B0609020204030204" pitchFamily="49" charset="0"/>
              </a:rPr>
              <a:t>[</a:t>
            </a:r>
            <a:r>
              <a:rPr lang="sv-SE" sz="2000" dirty="0">
                <a:solidFill>
                  <a:schemeClr val="accent5">
                    <a:lumMod val="75000"/>
                  </a:schemeClr>
                </a:solidFill>
                <a:latin typeface="Consolas" panose="020B0609020204030204" pitchFamily="49" charset="0"/>
              </a:rPr>
              <a:t>=</a:t>
            </a:r>
            <a:r>
              <a:rPr lang="sv-SE" sz="2000" dirty="0">
                <a:solidFill>
                  <a:srgbClr val="333333"/>
                </a:solidFill>
                <a:latin typeface="Consolas" panose="020B0609020204030204" pitchFamily="49" charset="0"/>
              </a:rPr>
              <a:t> </a:t>
            </a:r>
            <a:r>
              <a:rPr lang="sv-SE" sz="2000" dirty="0">
                <a:solidFill>
                  <a:srgbClr val="92D050"/>
                </a:solidFill>
                <a:latin typeface="Consolas" panose="020B0609020204030204" pitchFamily="49" charset="0"/>
              </a:rPr>
              <a:t>value1</a:t>
            </a:r>
            <a:r>
              <a:rPr lang="sv-SE" sz="2000" dirty="0">
                <a:solidFill>
                  <a:srgbClr val="999999"/>
                </a:solidFill>
                <a:latin typeface="Consolas" panose="020B0609020204030204" pitchFamily="49" charset="0"/>
              </a:rPr>
              <a:t>]</a:t>
            </a:r>
            <a:r>
              <a:rPr lang="sv-SE" sz="2000" dirty="0">
                <a:solidFill>
                  <a:srgbClr val="333333"/>
                </a:solidFill>
                <a:latin typeface="Consolas" panose="020B0609020204030204" pitchFamily="49" charset="0"/>
              </a:rPr>
              <a:t> </a:t>
            </a:r>
            <a:r>
              <a:rPr lang="sv-SE" sz="2000" dirty="0">
                <a:solidFill>
                  <a:srgbClr val="999999"/>
                </a:solidFill>
                <a:latin typeface="Consolas" panose="020B0609020204030204" pitchFamily="49" charset="0"/>
              </a:rPr>
              <a:t>[</a:t>
            </a:r>
            <a:r>
              <a:rPr lang="sv-SE" sz="2000" dirty="0">
                <a:solidFill>
                  <a:srgbClr val="333333"/>
                </a:solidFill>
                <a:latin typeface="Consolas" panose="020B0609020204030204" pitchFamily="49" charset="0"/>
              </a:rPr>
              <a:t>, </a:t>
            </a:r>
            <a:r>
              <a:rPr lang="sv-SE" sz="2000" b="1" i="1" dirty="0">
                <a:solidFill>
                  <a:srgbClr val="FF7F27"/>
                </a:solidFill>
                <a:latin typeface="Consolas" panose="020B0609020204030204" pitchFamily="49" charset="0"/>
              </a:rPr>
              <a:t>var2</a:t>
            </a:r>
            <a:r>
              <a:rPr lang="sv-SE" sz="2000" dirty="0" smtClean="0">
                <a:solidFill>
                  <a:srgbClr val="333333"/>
                </a:solidFill>
                <a:latin typeface="Consolas" panose="020B0609020204030204" pitchFamily="49" charset="0"/>
              </a:rPr>
              <a:t> </a:t>
            </a:r>
            <a:r>
              <a:rPr lang="sv-SE" sz="2000" dirty="0">
                <a:solidFill>
                  <a:srgbClr val="999999"/>
                </a:solidFill>
                <a:latin typeface="Consolas" panose="020B0609020204030204" pitchFamily="49" charset="0"/>
              </a:rPr>
              <a:t>[</a:t>
            </a:r>
            <a:r>
              <a:rPr lang="sv-SE" sz="2000" dirty="0">
                <a:solidFill>
                  <a:schemeClr val="accent5">
                    <a:lumMod val="75000"/>
                  </a:schemeClr>
                </a:solidFill>
                <a:latin typeface="Consolas" panose="020B0609020204030204" pitchFamily="49" charset="0"/>
              </a:rPr>
              <a:t>=</a:t>
            </a:r>
            <a:r>
              <a:rPr lang="sv-SE" sz="2000" dirty="0">
                <a:solidFill>
                  <a:srgbClr val="333333"/>
                </a:solidFill>
                <a:latin typeface="Consolas" panose="020B0609020204030204" pitchFamily="49" charset="0"/>
              </a:rPr>
              <a:t> </a:t>
            </a:r>
            <a:r>
              <a:rPr lang="sv-SE" sz="2000" dirty="0">
                <a:solidFill>
                  <a:srgbClr val="92D050"/>
                </a:solidFill>
                <a:latin typeface="Consolas" panose="020B0609020204030204" pitchFamily="49" charset="0"/>
              </a:rPr>
              <a:t>value2</a:t>
            </a:r>
            <a:r>
              <a:rPr lang="sv-SE" sz="2000" dirty="0">
                <a:solidFill>
                  <a:srgbClr val="999999"/>
                </a:solidFill>
                <a:latin typeface="Consolas" panose="020B0609020204030204" pitchFamily="49" charset="0"/>
              </a:rPr>
              <a:t>] </a:t>
            </a:r>
            <a:r>
              <a:rPr lang="sv-SE" sz="2000" dirty="0" smtClean="0">
                <a:solidFill>
                  <a:srgbClr val="999999"/>
                </a:solidFill>
                <a:latin typeface="Consolas" panose="020B0609020204030204" pitchFamily="49" charset="0"/>
              </a:rPr>
              <a:t>[</a:t>
            </a:r>
            <a:r>
              <a:rPr lang="sv-SE" sz="2000" dirty="0" smtClean="0">
                <a:solidFill>
                  <a:srgbClr val="333333"/>
                </a:solidFill>
                <a:latin typeface="Consolas" panose="020B0609020204030204" pitchFamily="49" charset="0"/>
              </a:rPr>
              <a:t>, </a:t>
            </a:r>
            <a:r>
              <a:rPr lang="sv-SE" sz="2000" b="1" i="1" dirty="0">
                <a:solidFill>
                  <a:srgbClr val="FF7F27"/>
                </a:solidFill>
                <a:latin typeface="Consolas" panose="020B0609020204030204" pitchFamily="49" charset="0"/>
              </a:rPr>
              <a:t>varN</a:t>
            </a:r>
            <a:r>
              <a:rPr lang="sv-SE" sz="2000" dirty="0" smtClean="0">
                <a:solidFill>
                  <a:srgbClr val="333333"/>
                </a:solidFill>
                <a:latin typeface="Consolas" panose="020B0609020204030204" pitchFamily="49" charset="0"/>
              </a:rPr>
              <a:t> </a:t>
            </a:r>
            <a:r>
              <a:rPr lang="sv-SE" sz="2000" dirty="0">
                <a:solidFill>
                  <a:srgbClr val="999999"/>
                </a:solidFill>
                <a:latin typeface="Consolas" panose="020B0609020204030204" pitchFamily="49" charset="0"/>
              </a:rPr>
              <a:t>[</a:t>
            </a:r>
            <a:r>
              <a:rPr lang="sv-SE" sz="2000" dirty="0">
                <a:solidFill>
                  <a:schemeClr val="accent5">
                    <a:lumMod val="75000"/>
                  </a:schemeClr>
                </a:solidFill>
                <a:latin typeface="Consolas" panose="020B0609020204030204" pitchFamily="49" charset="0"/>
              </a:rPr>
              <a:t>=</a:t>
            </a:r>
            <a:r>
              <a:rPr lang="sv-SE" sz="2000" dirty="0">
                <a:solidFill>
                  <a:srgbClr val="333333"/>
                </a:solidFill>
                <a:latin typeface="Consolas" panose="020B0609020204030204" pitchFamily="49" charset="0"/>
              </a:rPr>
              <a:t> </a:t>
            </a:r>
            <a:r>
              <a:rPr lang="sv-SE" sz="2000" dirty="0">
                <a:solidFill>
                  <a:srgbClr val="92D050"/>
                </a:solidFill>
                <a:latin typeface="Consolas" panose="020B0609020204030204" pitchFamily="49" charset="0"/>
              </a:rPr>
              <a:t>valueN</a:t>
            </a:r>
            <a:r>
              <a:rPr lang="sv-SE" sz="2000" dirty="0" smtClean="0">
                <a:solidFill>
                  <a:srgbClr val="999999"/>
                </a:solidFill>
                <a:latin typeface="Consolas" panose="020B0609020204030204" pitchFamily="49" charset="0"/>
              </a:rPr>
              <a:t>]]]</a:t>
            </a:r>
            <a:r>
              <a:rPr lang="sv-SE" sz="2000" dirty="0" smtClean="0">
                <a:solidFill>
                  <a:srgbClr val="333333"/>
                </a:solidFill>
                <a:latin typeface="Consolas" panose="020B0609020204030204" pitchFamily="49" charset="0"/>
              </a:rPr>
              <a:t>;</a:t>
            </a:r>
            <a:endParaRPr lang="en-IN" sz="2000" dirty="0">
              <a:solidFill>
                <a:srgbClr val="333333"/>
              </a:solidFill>
              <a:latin typeface="Consolas" panose="020B0609020204030204" pitchFamily="49" charset="0"/>
            </a:endParaRPr>
          </a:p>
        </p:txBody>
      </p:sp>
      <p:sp>
        <p:nvSpPr>
          <p:cNvPr id="7" name="Rectangle 6"/>
          <p:cNvSpPr/>
          <p:nvPr/>
        </p:nvSpPr>
        <p:spPr>
          <a:xfrm>
            <a:off x="228600" y="2971086"/>
            <a:ext cx="8648700" cy="584775"/>
          </a:xfrm>
          <a:prstGeom prst="rect">
            <a:avLst/>
          </a:prstGeom>
        </p:spPr>
        <p:txBody>
          <a:bodyPr wrap="square">
            <a:spAutoFit/>
          </a:bodyPr>
          <a:lstStyle/>
          <a:p>
            <a:r>
              <a:rPr lang="en-IN" sz="1600" b="1" dirty="0">
                <a:latin typeface="Arial" panose="020B0604020202020204" pitchFamily="34" charset="0"/>
                <a:cs typeface="Arial" panose="020B0604020202020204" pitchFamily="34" charset="0"/>
              </a:rPr>
              <a:t>varN </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Variable name. It can be any legal identifier.</a:t>
            </a:r>
          </a:p>
          <a:p>
            <a:r>
              <a:rPr lang="en-IN" sz="1600" b="1" dirty="0">
                <a:latin typeface="Arial" panose="020B0604020202020204" pitchFamily="34" charset="0"/>
                <a:cs typeface="Arial" panose="020B0604020202020204" pitchFamily="34" charset="0"/>
              </a:rPr>
              <a:t>valueN</a:t>
            </a:r>
            <a:r>
              <a:rPr lang="en-IN" sz="1600" dirty="0">
                <a:latin typeface="Arial" panose="020B0604020202020204" pitchFamily="34" charset="0"/>
                <a:cs typeface="Arial" panose="020B0604020202020204" pitchFamily="34" charset="0"/>
              </a:rPr>
              <a:t>: Initial value of the variable. It can be any legal expression. Default value is undefined.</a:t>
            </a:r>
          </a:p>
        </p:txBody>
      </p:sp>
      <p:cxnSp>
        <p:nvCxnSpPr>
          <p:cNvPr id="12" name="Straight Connector 11"/>
          <p:cNvCxnSpPr/>
          <p:nvPr/>
        </p:nvCxnSpPr>
        <p:spPr>
          <a:xfrm>
            <a:off x="152400" y="2438400"/>
            <a:ext cx="8839200" cy="0"/>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28600" y="3656886"/>
            <a:ext cx="8648700" cy="400110"/>
          </a:xfrm>
          <a:prstGeom prst="rect">
            <a:avLst/>
          </a:prstGeom>
          <a:noFill/>
        </p:spPr>
        <p:txBody>
          <a:bodyPr wrap="square">
            <a:spAutoFit/>
          </a:bodyPr>
          <a:lstStyle/>
          <a:p>
            <a:r>
              <a:rPr lang="nn-NO" sz="2000" dirty="0">
                <a:solidFill>
                  <a:srgbClr val="0077AA"/>
                </a:solidFill>
                <a:latin typeface="Consolas" panose="020B0609020204030204" pitchFamily="49" charset="0"/>
              </a:rPr>
              <a:t>let</a:t>
            </a:r>
            <a:r>
              <a:rPr lang="nn-NO" sz="2000" dirty="0">
                <a:solidFill>
                  <a:srgbClr val="0070C0"/>
                </a:solidFill>
                <a:latin typeface="Arial" panose="020B0604020202020204" pitchFamily="34" charset="0"/>
                <a:cs typeface="Arial" panose="020B0604020202020204" pitchFamily="34" charset="0"/>
              </a:rPr>
              <a:t> </a:t>
            </a:r>
            <a:r>
              <a:rPr lang="nn-NO" sz="2000" b="1" i="1" dirty="0">
                <a:solidFill>
                  <a:srgbClr val="FF7F27"/>
                </a:solidFill>
                <a:latin typeface="Consolas" panose="020B0609020204030204" pitchFamily="49" charset="0"/>
              </a:rPr>
              <a:t>var1</a:t>
            </a:r>
            <a:r>
              <a:rPr lang="nn-NO" sz="2000" dirty="0">
                <a:solidFill>
                  <a:srgbClr val="0070C0"/>
                </a:solidFill>
                <a:latin typeface="Arial" panose="020B0604020202020204" pitchFamily="34" charset="0"/>
                <a:cs typeface="Arial" panose="020B0604020202020204" pitchFamily="34" charset="0"/>
              </a:rPr>
              <a:t> </a:t>
            </a:r>
            <a:r>
              <a:rPr lang="nn-NO" sz="2000" dirty="0">
                <a:solidFill>
                  <a:srgbClr val="999999"/>
                </a:solidFill>
                <a:latin typeface="Consolas" panose="020B0609020204030204" pitchFamily="49" charset="0"/>
              </a:rPr>
              <a:t>[</a:t>
            </a:r>
            <a:r>
              <a:rPr lang="nn-NO" sz="2000" dirty="0" smtClean="0">
                <a:solidFill>
                  <a:schemeClr val="accent5">
                    <a:lumMod val="75000"/>
                  </a:schemeClr>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value1</a:t>
            </a:r>
            <a:r>
              <a:rPr lang="nn-NO" sz="2000" dirty="0">
                <a:solidFill>
                  <a:srgbClr val="999999"/>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99999"/>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b="1" i="1" dirty="0">
                <a:solidFill>
                  <a:srgbClr val="FF7F27"/>
                </a:solidFill>
                <a:latin typeface="Consolas" panose="020B0609020204030204" pitchFamily="49" charset="0"/>
              </a:rPr>
              <a:t>var2</a:t>
            </a:r>
            <a:r>
              <a:rPr lang="nn-NO" sz="2000" dirty="0">
                <a:solidFill>
                  <a:srgbClr val="333333"/>
                </a:solidFill>
                <a:latin typeface="Consolas" panose="020B0609020204030204" pitchFamily="49" charset="0"/>
              </a:rPr>
              <a:t> </a:t>
            </a:r>
            <a:r>
              <a:rPr lang="nn-NO" sz="2000" dirty="0">
                <a:solidFill>
                  <a:srgbClr val="999999"/>
                </a:solidFill>
                <a:latin typeface="Consolas" panose="020B0609020204030204" pitchFamily="49" charset="0"/>
              </a:rPr>
              <a:t>[</a:t>
            </a:r>
            <a:r>
              <a:rPr lang="nn-NO" sz="2000" dirty="0">
                <a:solidFill>
                  <a:schemeClr val="accent5">
                    <a:lumMod val="75000"/>
                  </a:schemeClr>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value2</a:t>
            </a:r>
            <a:r>
              <a:rPr lang="nn-NO" sz="2000" dirty="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smtClean="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b="1" i="1" dirty="0">
                <a:solidFill>
                  <a:srgbClr val="FF7F27"/>
                </a:solidFill>
                <a:latin typeface="Consolas" panose="020B0609020204030204" pitchFamily="49" charset="0"/>
              </a:rPr>
              <a:t>varN</a:t>
            </a:r>
            <a:r>
              <a:rPr lang="nn-NO" sz="2000" dirty="0">
                <a:solidFill>
                  <a:srgbClr val="333333"/>
                </a:solidFill>
                <a:latin typeface="Consolas" panose="020B0609020204030204" pitchFamily="49" charset="0"/>
              </a:rPr>
              <a:t> </a:t>
            </a:r>
            <a:r>
              <a:rPr lang="nn-NO" sz="2000" dirty="0">
                <a:solidFill>
                  <a:srgbClr val="999999"/>
                </a:solidFill>
                <a:latin typeface="Consolas" panose="020B0609020204030204" pitchFamily="49" charset="0"/>
              </a:rPr>
              <a:t>[</a:t>
            </a:r>
            <a:r>
              <a:rPr lang="nn-NO" sz="2000" dirty="0">
                <a:solidFill>
                  <a:schemeClr val="accent5">
                    <a:lumMod val="75000"/>
                  </a:schemeClr>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valueN</a:t>
            </a:r>
            <a:r>
              <a:rPr lang="nn-NO" sz="2000" dirty="0" smtClean="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a:t>
            </a:r>
            <a:endParaRPr lang="en-IN" sz="2000" dirty="0">
              <a:solidFill>
                <a:srgbClr val="333333"/>
              </a:solidFill>
              <a:latin typeface="Consolas" panose="020B0609020204030204" pitchFamily="49" charset="0"/>
            </a:endParaRPr>
          </a:p>
        </p:txBody>
      </p:sp>
      <p:sp>
        <p:nvSpPr>
          <p:cNvPr id="15" name="Rectangle 14"/>
          <p:cNvSpPr/>
          <p:nvPr/>
        </p:nvSpPr>
        <p:spPr>
          <a:xfrm>
            <a:off x="228600" y="4037886"/>
            <a:ext cx="8648700" cy="584775"/>
          </a:xfrm>
          <a:prstGeom prst="rect">
            <a:avLst/>
          </a:prstGeom>
        </p:spPr>
        <p:txBody>
          <a:bodyPr wrap="square">
            <a:spAutoFit/>
          </a:bodyPr>
          <a:lstStyle/>
          <a:p>
            <a:r>
              <a:rPr lang="en-IN" sz="1600" b="1" dirty="0" smtClean="0">
                <a:latin typeface="Arial" panose="020B0604020202020204" pitchFamily="34" charset="0"/>
                <a:cs typeface="Arial" panose="020B0604020202020204" pitchFamily="34" charset="0"/>
              </a:rPr>
              <a:t>varN</a:t>
            </a:r>
            <a:r>
              <a:rPr lang="en-IN" sz="1600" dirty="0">
                <a:latin typeface="Arial" panose="020B0604020202020204" pitchFamily="34" charset="0"/>
                <a:cs typeface="Arial" panose="020B0604020202020204" pitchFamily="34" charset="0"/>
              </a:rPr>
              <a:t>: Variable name. It can be any legal identifier.</a:t>
            </a:r>
          </a:p>
          <a:p>
            <a:r>
              <a:rPr lang="en-IN" sz="1600" b="1" dirty="0">
                <a:latin typeface="Arial" panose="020B0604020202020204" pitchFamily="34" charset="0"/>
                <a:cs typeface="Arial" panose="020B0604020202020204" pitchFamily="34" charset="0"/>
              </a:rPr>
              <a:t>valueN</a:t>
            </a:r>
            <a:r>
              <a:rPr lang="en-IN" sz="1600" dirty="0">
                <a:latin typeface="Arial" panose="020B0604020202020204" pitchFamily="34" charset="0"/>
                <a:cs typeface="Arial" panose="020B0604020202020204" pitchFamily="34" charset="0"/>
              </a:rPr>
              <a:t>: Initial value of the variable. It can be any legal expression. Default value is undefined.</a:t>
            </a:r>
          </a:p>
        </p:txBody>
      </p:sp>
      <p:sp>
        <p:nvSpPr>
          <p:cNvPr id="16" name="Rectangle 15"/>
          <p:cNvSpPr/>
          <p:nvPr/>
        </p:nvSpPr>
        <p:spPr>
          <a:xfrm>
            <a:off x="228600" y="4669256"/>
            <a:ext cx="8915400" cy="707886"/>
          </a:xfrm>
          <a:prstGeom prst="rect">
            <a:avLst/>
          </a:prstGeom>
          <a:noFill/>
        </p:spPr>
        <p:txBody>
          <a:bodyPr wrap="square">
            <a:spAutoFit/>
          </a:bodyPr>
          <a:lstStyle/>
          <a:p>
            <a:r>
              <a:rPr lang="en-IN" sz="2000" dirty="0">
                <a:solidFill>
                  <a:srgbClr val="0077AA"/>
                </a:solidFill>
                <a:latin typeface="Consolas" panose="020B0609020204030204" pitchFamily="49" charset="0"/>
              </a:rPr>
              <a:t>const</a:t>
            </a:r>
            <a:r>
              <a:rPr lang="en-IN" sz="2000" dirty="0">
                <a:solidFill>
                  <a:srgbClr val="0070C0"/>
                </a:solidFill>
                <a:latin typeface="Arial" panose="020B0604020202020204" pitchFamily="34" charset="0"/>
                <a:cs typeface="Arial" panose="020B0604020202020204" pitchFamily="34" charset="0"/>
              </a:rPr>
              <a:t> </a:t>
            </a:r>
            <a:r>
              <a:rPr lang="nn-NO" sz="2000" b="1" i="1" dirty="0">
                <a:solidFill>
                  <a:srgbClr val="FF7F27"/>
                </a:solidFill>
                <a:latin typeface="Consolas" panose="020B0609020204030204" pitchFamily="49" charset="0"/>
              </a:rPr>
              <a:t>var1</a:t>
            </a:r>
            <a:r>
              <a:rPr lang="nn-NO" sz="2000" dirty="0">
                <a:solidFill>
                  <a:srgbClr val="0070C0"/>
                </a:solidFill>
                <a:latin typeface="Arial" panose="020B0604020202020204" pitchFamily="34" charset="0"/>
                <a:cs typeface="Arial" panose="020B0604020202020204" pitchFamily="34" charset="0"/>
              </a:rPr>
              <a:t> </a:t>
            </a:r>
            <a:r>
              <a:rPr lang="en-IN" sz="2000" dirty="0" smtClean="0">
                <a:solidFill>
                  <a:schemeClr val="accent5">
                    <a:lumMod val="75000"/>
                  </a:schemeClr>
                </a:solidFill>
                <a:latin typeface="Consolas" panose="020B0609020204030204" pitchFamily="49" charset="0"/>
              </a:rPr>
              <a:t>=</a:t>
            </a:r>
            <a:r>
              <a:rPr lang="en-IN" sz="2000" dirty="0" smtClean="0">
                <a:solidFill>
                  <a:srgbClr val="333333"/>
                </a:solidFill>
                <a:latin typeface="Consolas" panose="020B0609020204030204" pitchFamily="49" charset="0"/>
              </a:rPr>
              <a:t> </a:t>
            </a:r>
            <a:r>
              <a:rPr lang="en-IN" sz="2000" dirty="0">
                <a:solidFill>
                  <a:srgbClr val="92D050"/>
                </a:solidFill>
                <a:latin typeface="Consolas" panose="020B0609020204030204" pitchFamily="49" charset="0"/>
              </a:rPr>
              <a:t>value1</a:t>
            </a:r>
            <a:r>
              <a:rPr lang="en-IN" sz="2000" dirty="0">
                <a:solidFill>
                  <a:srgbClr val="333333"/>
                </a:solidFill>
                <a:latin typeface="Consolas" panose="020B0609020204030204" pitchFamily="49" charset="0"/>
              </a:rPr>
              <a:t> </a:t>
            </a:r>
            <a:r>
              <a:rPr lang="en-IN" sz="2000" dirty="0">
                <a:solidFill>
                  <a:srgbClr val="999999"/>
                </a:solidFill>
                <a:latin typeface="Consolas" panose="020B0609020204030204" pitchFamily="49" charset="0"/>
              </a:rPr>
              <a:t>[</a:t>
            </a:r>
            <a:r>
              <a:rPr lang="en-IN" sz="2000" dirty="0">
                <a:solidFill>
                  <a:srgbClr val="333333"/>
                </a:solidFill>
                <a:latin typeface="Consolas" panose="020B0609020204030204" pitchFamily="49" charset="0"/>
              </a:rPr>
              <a:t>, </a:t>
            </a:r>
            <a:r>
              <a:rPr lang="nn-NO" sz="2000" b="1" i="1" dirty="0">
                <a:solidFill>
                  <a:srgbClr val="FF7F27"/>
                </a:solidFill>
                <a:latin typeface="Consolas" panose="020B0609020204030204" pitchFamily="49" charset="0"/>
              </a:rPr>
              <a:t>var2</a:t>
            </a:r>
            <a:r>
              <a:rPr lang="nn-NO" sz="2000" dirty="0">
                <a:solidFill>
                  <a:srgbClr val="333333"/>
                </a:solidFill>
                <a:latin typeface="Consolas" panose="020B0609020204030204" pitchFamily="49" charset="0"/>
              </a:rPr>
              <a:t> </a:t>
            </a:r>
            <a:r>
              <a:rPr lang="en-IN" sz="2000" dirty="0" smtClean="0">
                <a:solidFill>
                  <a:schemeClr val="accent5">
                    <a:lumMod val="75000"/>
                  </a:schemeClr>
                </a:solidFill>
                <a:latin typeface="Consolas" panose="020B0609020204030204" pitchFamily="49" charset="0"/>
              </a:rPr>
              <a:t>=</a:t>
            </a:r>
            <a:r>
              <a:rPr lang="en-IN" sz="2000" dirty="0" smtClean="0">
                <a:solidFill>
                  <a:srgbClr val="333333"/>
                </a:solidFill>
                <a:latin typeface="Consolas" panose="020B0609020204030204" pitchFamily="49" charset="0"/>
              </a:rPr>
              <a:t> </a:t>
            </a:r>
            <a:r>
              <a:rPr lang="en-IN" sz="2000" dirty="0">
                <a:solidFill>
                  <a:srgbClr val="92D050"/>
                </a:solidFill>
                <a:latin typeface="Consolas" panose="020B0609020204030204" pitchFamily="49" charset="0"/>
              </a:rPr>
              <a:t>value2</a:t>
            </a:r>
            <a:r>
              <a:rPr lang="en-IN" sz="2000" dirty="0">
                <a:solidFill>
                  <a:srgbClr val="333333"/>
                </a:solidFill>
                <a:latin typeface="Consolas" panose="020B0609020204030204" pitchFamily="49" charset="0"/>
              </a:rPr>
              <a:t> </a:t>
            </a:r>
            <a:r>
              <a:rPr lang="en-IN" sz="2000" dirty="0">
                <a:solidFill>
                  <a:srgbClr val="999999"/>
                </a:solidFill>
                <a:latin typeface="Consolas" panose="020B0609020204030204" pitchFamily="49" charset="0"/>
              </a:rPr>
              <a:t>[</a:t>
            </a:r>
            <a:r>
              <a:rPr lang="en-IN" sz="2000" dirty="0">
                <a:solidFill>
                  <a:srgbClr val="333333"/>
                </a:solidFill>
                <a:latin typeface="Consolas" panose="020B0609020204030204" pitchFamily="49" charset="0"/>
              </a:rPr>
              <a:t>, ... </a:t>
            </a:r>
            <a:r>
              <a:rPr lang="en-IN" sz="2000" dirty="0">
                <a:solidFill>
                  <a:srgbClr val="999999"/>
                </a:solidFill>
                <a:latin typeface="Consolas" panose="020B0609020204030204" pitchFamily="49" charset="0"/>
              </a:rPr>
              <a:t>[</a:t>
            </a:r>
            <a:r>
              <a:rPr lang="en-IN" sz="2000" dirty="0">
                <a:solidFill>
                  <a:srgbClr val="333333"/>
                </a:solidFill>
                <a:latin typeface="Consolas" panose="020B0609020204030204" pitchFamily="49" charset="0"/>
              </a:rPr>
              <a:t>, </a:t>
            </a:r>
            <a:r>
              <a:rPr lang="nn-NO" sz="2000" b="1" i="1" dirty="0">
                <a:solidFill>
                  <a:srgbClr val="FF7F27"/>
                </a:solidFill>
                <a:latin typeface="Consolas" panose="020B0609020204030204" pitchFamily="49" charset="0"/>
              </a:rPr>
              <a:t>varN</a:t>
            </a:r>
            <a:r>
              <a:rPr lang="nn-NO" sz="2000" dirty="0">
                <a:solidFill>
                  <a:srgbClr val="333333"/>
                </a:solidFill>
                <a:latin typeface="Consolas" panose="020B0609020204030204" pitchFamily="49" charset="0"/>
              </a:rPr>
              <a:t> </a:t>
            </a:r>
            <a:r>
              <a:rPr lang="en-IN" sz="2000" dirty="0" smtClean="0">
                <a:solidFill>
                  <a:schemeClr val="accent5">
                    <a:lumMod val="75000"/>
                  </a:schemeClr>
                </a:solidFill>
                <a:latin typeface="Consolas" panose="020B0609020204030204" pitchFamily="49" charset="0"/>
              </a:rPr>
              <a:t>=</a:t>
            </a:r>
            <a:r>
              <a:rPr lang="en-IN" sz="2000" dirty="0" smtClean="0">
                <a:solidFill>
                  <a:srgbClr val="333333"/>
                </a:solidFill>
                <a:latin typeface="Consolas" panose="020B0609020204030204" pitchFamily="49" charset="0"/>
              </a:rPr>
              <a:t> </a:t>
            </a:r>
            <a:r>
              <a:rPr lang="en-IN" sz="2000" dirty="0">
                <a:solidFill>
                  <a:srgbClr val="92D050"/>
                </a:solidFill>
                <a:latin typeface="Consolas" panose="020B0609020204030204" pitchFamily="49" charset="0"/>
              </a:rPr>
              <a:t>valueN</a:t>
            </a:r>
            <a:r>
              <a:rPr lang="en-IN" sz="2000" dirty="0">
                <a:solidFill>
                  <a:srgbClr val="999999"/>
                </a:solidFill>
                <a:latin typeface="Consolas" panose="020B0609020204030204" pitchFamily="49" charset="0"/>
              </a:rPr>
              <a:t>]]]</a:t>
            </a:r>
            <a:r>
              <a:rPr lang="en-IN" sz="2000" dirty="0">
                <a:solidFill>
                  <a:srgbClr val="333333"/>
                </a:solidFill>
                <a:latin typeface="Consolas" panose="020B0609020204030204" pitchFamily="49" charset="0"/>
              </a:rPr>
              <a:t>;</a:t>
            </a:r>
          </a:p>
        </p:txBody>
      </p:sp>
      <p:sp>
        <p:nvSpPr>
          <p:cNvPr id="18" name="Rectangle 17"/>
          <p:cNvSpPr/>
          <p:nvPr/>
        </p:nvSpPr>
        <p:spPr>
          <a:xfrm>
            <a:off x="228600" y="5341201"/>
            <a:ext cx="8610600" cy="830997"/>
          </a:xfrm>
          <a:prstGeom prst="rect">
            <a:avLst/>
          </a:prstGeom>
        </p:spPr>
        <p:txBody>
          <a:bodyPr wrap="square">
            <a:spAutoFit/>
          </a:bodyPr>
          <a:lstStyle/>
          <a:p>
            <a:r>
              <a:rPr lang="en-IN" sz="1600" b="1" dirty="0">
                <a:latin typeface="Arial" panose="020B0604020202020204" pitchFamily="34" charset="0"/>
                <a:cs typeface="Arial" panose="020B0604020202020204" pitchFamily="34" charset="0"/>
              </a:rPr>
              <a:t>varN </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The constant's name, which can be any legal identifier.</a:t>
            </a:r>
          </a:p>
          <a:p>
            <a:r>
              <a:rPr lang="en-IN" sz="1600" b="1" dirty="0">
                <a:latin typeface="Arial" panose="020B0604020202020204" pitchFamily="34" charset="0"/>
                <a:cs typeface="Arial" panose="020B0604020202020204" pitchFamily="34" charset="0"/>
              </a:rPr>
              <a:t>valueN</a:t>
            </a:r>
            <a:r>
              <a:rPr lang="en-IN" sz="1600" dirty="0">
                <a:latin typeface="Arial" panose="020B0604020202020204" pitchFamily="34" charset="0"/>
                <a:cs typeface="Arial" panose="020B0604020202020204" pitchFamily="34" charset="0"/>
              </a:rPr>
              <a:t>: The constant's value; this can be any legal expression, including a function expression</a:t>
            </a:r>
          </a:p>
        </p:txBody>
      </p:sp>
      <p:sp>
        <p:nvSpPr>
          <p:cNvPr id="11" name="Rectangle 10"/>
          <p:cNvSpPr/>
          <p:nvPr/>
        </p:nvSpPr>
        <p:spPr>
          <a:xfrm>
            <a:off x="3962400" y="82897"/>
            <a:ext cx="5181600" cy="461665"/>
          </a:xfrm>
          <a:prstGeom prst="rect">
            <a:avLst/>
          </a:prstGeom>
        </p:spPr>
        <p:txBody>
          <a:bodyPr wrap="square">
            <a:spAutoFit/>
          </a:bodyPr>
          <a:lstStyle/>
          <a:p>
            <a:r>
              <a:rPr lang="es-ES" dirty="0">
                <a:solidFill>
                  <a:srgbClr val="569CD6"/>
                </a:solidFill>
                <a:latin typeface="Consolas" panose="020B0609020204030204" pitchFamily="49" charset="0"/>
              </a:rPr>
              <a:t>var</a:t>
            </a:r>
            <a:r>
              <a:rPr lang="es-ES" dirty="0">
                <a:solidFill>
                  <a:srgbClr val="D4D4D4"/>
                </a:solidFill>
                <a:latin typeface="Consolas" panose="020B0609020204030204" pitchFamily="49" charset="0"/>
              </a:rPr>
              <a:t> </a:t>
            </a:r>
            <a:r>
              <a:rPr lang="es-ES" dirty="0" smtClean="0">
                <a:solidFill>
                  <a:srgbClr val="9CDCFE"/>
                </a:solidFill>
                <a:latin typeface="Consolas" panose="020B0609020204030204" pitchFamily="49" charset="0"/>
              </a:rPr>
              <a:t>x</a:t>
            </a:r>
            <a:r>
              <a:rPr lang="es-ES" dirty="0" smtClean="0">
                <a:solidFill>
                  <a:srgbClr val="D4D4D4"/>
                </a:solidFill>
                <a:latin typeface="Consolas" panose="020B0609020204030204" pitchFamily="49" charset="0"/>
              </a:rPr>
              <a:t>=</a:t>
            </a:r>
            <a:r>
              <a:rPr lang="es-ES" dirty="0" smtClean="0">
                <a:solidFill>
                  <a:srgbClr val="9CDCFE"/>
                </a:solidFill>
                <a:latin typeface="Consolas" panose="020B0609020204030204" pitchFamily="49" charset="0"/>
              </a:rPr>
              <a:t>y</a:t>
            </a:r>
            <a:r>
              <a:rPr lang="es-ES" dirty="0" smtClean="0">
                <a:solidFill>
                  <a:srgbClr val="D4D4D4"/>
                </a:solidFill>
                <a:latin typeface="Consolas" panose="020B0609020204030204" pitchFamily="49" charset="0"/>
              </a:rPr>
              <a:t>=</a:t>
            </a:r>
            <a:r>
              <a:rPr lang="es-ES" dirty="0" smtClean="0">
                <a:solidFill>
                  <a:srgbClr val="B5CEA8"/>
                </a:solidFill>
                <a:latin typeface="Consolas" panose="020B0609020204030204" pitchFamily="49" charset="0"/>
              </a:rPr>
              <a:t>1001</a:t>
            </a:r>
            <a:r>
              <a:rPr lang="es-ES" dirty="0">
                <a:solidFill>
                  <a:srgbClr val="D4D4D4"/>
                </a:solidFill>
                <a:latin typeface="Consolas" panose="020B0609020204030204" pitchFamily="49" charset="0"/>
              </a:rPr>
              <a:t>, </a:t>
            </a:r>
            <a:r>
              <a:rPr lang="es-ES" dirty="0">
                <a:solidFill>
                  <a:srgbClr val="9CDCFE"/>
                </a:solidFill>
                <a:latin typeface="Consolas" panose="020B0609020204030204" pitchFamily="49" charset="0"/>
              </a:rPr>
              <a:t>a</a:t>
            </a:r>
            <a:r>
              <a:rPr lang="es-ES" dirty="0">
                <a:solidFill>
                  <a:srgbClr val="D4D4D4"/>
                </a:solidFill>
                <a:latin typeface="Consolas" panose="020B0609020204030204" pitchFamily="49" charset="0"/>
              </a:rPr>
              <a:t>=</a:t>
            </a:r>
            <a:r>
              <a:rPr lang="es-ES" dirty="0">
                <a:solidFill>
                  <a:srgbClr val="B5CEA8"/>
                </a:solidFill>
                <a:latin typeface="Consolas" panose="020B0609020204030204" pitchFamily="49" charset="0"/>
              </a:rPr>
              <a:t>1002</a:t>
            </a:r>
            <a:r>
              <a:rPr lang="es-ES" dirty="0">
                <a:solidFill>
                  <a:srgbClr val="D4D4D4"/>
                </a:solidFill>
                <a:latin typeface="Consolas" panose="020B0609020204030204" pitchFamily="49" charset="0"/>
              </a:rPr>
              <a:t>, </a:t>
            </a:r>
            <a:r>
              <a:rPr lang="es-ES" dirty="0">
                <a:solidFill>
                  <a:srgbClr val="9CDCFE"/>
                </a:solidFill>
                <a:latin typeface="Consolas" panose="020B0609020204030204" pitchFamily="49" charset="0"/>
              </a:rPr>
              <a:t>b</a:t>
            </a:r>
            <a:r>
              <a:rPr lang="es-ES" dirty="0">
                <a:solidFill>
                  <a:srgbClr val="D4D4D4"/>
                </a:solidFill>
                <a:latin typeface="Consolas" panose="020B0609020204030204" pitchFamily="49" charset="0"/>
              </a:rPr>
              <a:t>=</a:t>
            </a:r>
            <a:r>
              <a:rPr lang="es-ES" dirty="0">
                <a:solidFill>
                  <a:srgbClr val="B5CEA8"/>
                </a:solidFill>
                <a:latin typeface="Consolas" panose="020B0609020204030204" pitchFamily="49" charset="0"/>
              </a:rPr>
              <a:t>1003</a:t>
            </a:r>
            <a:r>
              <a:rPr lang="es-ES" dirty="0">
                <a:solidFill>
                  <a:srgbClr val="D4D4D4"/>
                </a:solidFill>
                <a:latin typeface="Consolas" panose="020B0609020204030204" pitchFamily="49" charset="0"/>
              </a:rPr>
              <a:t>;</a:t>
            </a:r>
            <a:endParaRPr lang="es-ES"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71976151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4419600" y="3962400"/>
            <a:ext cx="4724400" cy="2240578"/>
            <a:chOff x="4857750" y="4236422"/>
            <a:chExt cx="4286250" cy="1957857"/>
          </a:xfrm>
        </p:grpSpPr>
        <p:pic>
          <p:nvPicPr>
            <p:cNvPr id="6" name="Picture 5"/>
            <p:cNvPicPr>
              <a:picLocks noChangeAspect="1"/>
            </p:cNvPicPr>
            <p:nvPr/>
          </p:nvPicPr>
          <p:blipFill>
            <a:blip r:embed="rId2"/>
            <a:stretch>
              <a:fillRect/>
            </a:stretch>
          </p:blipFill>
          <p:spPr>
            <a:xfrm>
              <a:off x="5813476" y="4236422"/>
              <a:ext cx="3330524" cy="1957857"/>
            </a:xfrm>
            <a:prstGeom prst="rect">
              <a:avLst/>
            </a:prstGeom>
          </p:spPr>
        </p:pic>
        <p:pic>
          <p:nvPicPr>
            <p:cNvPr id="11" name="Picture 10"/>
            <p:cNvPicPr>
              <a:picLocks noChangeAspect="1"/>
            </p:cNvPicPr>
            <p:nvPr/>
          </p:nvPicPr>
          <p:blipFill>
            <a:blip r:embed="rId3"/>
            <a:stretch>
              <a:fillRect/>
            </a:stretch>
          </p:blipFill>
          <p:spPr>
            <a:xfrm>
              <a:off x="4857750" y="5334000"/>
              <a:ext cx="1543050" cy="504825"/>
            </a:xfrm>
            <a:prstGeom prst="rect">
              <a:avLst/>
            </a:prstGeom>
          </p:spPr>
        </p:pic>
      </p:grpSp>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Variable hoisting</a:t>
            </a:r>
          </a:p>
        </p:txBody>
      </p:sp>
      <p:sp>
        <p:nvSpPr>
          <p:cNvPr id="7" name="Rectangle 6"/>
          <p:cNvSpPr/>
          <p:nvPr/>
        </p:nvSpPr>
        <p:spPr>
          <a:xfrm>
            <a:off x="152400" y="2667000"/>
            <a:ext cx="8839200" cy="1384995"/>
          </a:xfrm>
          <a:prstGeom prst="rect">
            <a:avLst/>
          </a:prstGeom>
          <a:solidFill>
            <a:schemeClr val="bg1"/>
          </a:solidFill>
        </p:spPr>
        <p:txBody>
          <a:bodyPr wrap="square">
            <a:spAutoFit/>
          </a:bodyPr>
          <a:lstStyle/>
          <a:p>
            <a:r>
              <a:rPr lang="en-US" dirty="0">
                <a:latin typeface="Arial" panose="020B0604020202020204" pitchFamily="34" charset="0"/>
                <a:cs typeface="Arial" panose="020B0604020202020204" pitchFamily="34" charset="0"/>
              </a:rPr>
              <a:t>Another unusual thing about variables in JavaScript is that </a:t>
            </a:r>
            <a:r>
              <a:rPr lang="en-US" sz="2800" b="1" dirty="0">
                <a:solidFill>
                  <a:srgbClr val="0070C0"/>
                </a:solidFill>
                <a:latin typeface="Arial" panose="020B0604020202020204" pitchFamily="34" charset="0"/>
                <a:cs typeface="Arial" panose="020B0604020202020204" pitchFamily="34" charset="0"/>
              </a:rPr>
              <a:t>you can refer to a </a:t>
            </a:r>
            <a:r>
              <a:rPr lang="en-US" sz="2800" b="1" dirty="0" smtClean="0">
                <a:solidFill>
                  <a:srgbClr val="0070C0"/>
                </a:solidFill>
                <a:latin typeface="Arial" panose="020B0604020202020204" pitchFamily="34" charset="0"/>
                <a:cs typeface="Arial" panose="020B0604020202020204" pitchFamily="34" charset="0"/>
              </a:rPr>
              <a:t>variable, </a:t>
            </a:r>
            <a:r>
              <a:rPr lang="en-US" sz="2800" b="1" dirty="0">
                <a:solidFill>
                  <a:srgbClr val="0070C0"/>
                </a:solidFill>
                <a:latin typeface="Arial" panose="020B0604020202020204" pitchFamily="34" charset="0"/>
                <a:cs typeface="Arial" panose="020B0604020202020204" pitchFamily="34" charset="0"/>
              </a:rPr>
              <a:t>declared later</a:t>
            </a:r>
            <a:r>
              <a:rPr lang="en-US" sz="3200" dirty="0">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 without getting an exception. </a:t>
            </a:r>
            <a:r>
              <a:rPr lang="en-US" b="1" i="1" dirty="0" smtClean="0">
                <a:solidFill>
                  <a:srgbClr val="FF7F27"/>
                </a:solidFill>
                <a:latin typeface="Arial" panose="020B0604020202020204" pitchFamily="34" charset="0"/>
                <a:cs typeface="Arial" panose="020B0604020202020204" pitchFamily="34" charset="0"/>
              </a:rPr>
              <a:t>This </a:t>
            </a:r>
            <a:r>
              <a:rPr lang="en-US" b="1" i="1" dirty="0">
                <a:solidFill>
                  <a:srgbClr val="FF7F27"/>
                </a:solidFill>
                <a:latin typeface="Arial" panose="020B0604020202020204" pitchFamily="34" charset="0"/>
                <a:cs typeface="Arial" panose="020B0604020202020204" pitchFamily="34" charset="0"/>
              </a:rPr>
              <a:t>concept is known as "hoisting"</a:t>
            </a:r>
          </a:p>
        </p:txBody>
      </p:sp>
      <p:sp>
        <p:nvSpPr>
          <p:cNvPr id="4" name="Rectangle 3"/>
          <p:cNvSpPr/>
          <p:nvPr/>
        </p:nvSpPr>
        <p:spPr>
          <a:xfrm>
            <a:off x="152400" y="1066800"/>
            <a:ext cx="8839200" cy="1384995"/>
          </a:xfrm>
          <a:prstGeom prst="rect">
            <a:avLst/>
          </a:prstGeom>
        </p:spPr>
        <p:txBody>
          <a:bodyPr wrap="square">
            <a:spAutoFit/>
          </a:bodyPr>
          <a:lstStyle/>
          <a:p>
            <a:r>
              <a:rPr lang="en-US" b="1" i="1" dirty="0" smtClean="0">
                <a:solidFill>
                  <a:srgbClr val="FF0000"/>
                </a:solidFill>
                <a:latin typeface="Arial" panose="020B0604020202020204" pitchFamily="34" charset="0"/>
                <a:cs typeface="Arial" panose="020B0604020202020204" pitchFamily="34" charset="0"/>
              </a:rPr>
              <a:t>Hoisting</a:t>
            </a:r>
            <a:r>
              <a:rPr lang="en-US" dirty="0" smtClean="0">
                <a:latin typeface="Arial" panose="020B0604020202020204" pitchFamily="34" charset="0"/>
                <a:cs typeface="Arial" panose="020B0604020202020204" pitchFamily="34" charset="0"/>
              </a:rPr>
              <a:t> is JavaScript's </a:t>
            </a:r>
            <a:r>
              <a:rPr lang="en-US" sz="2800" b="1" dirty="0" smtClean="0">
                <a:solidFill>
                  <a:srgbClr val="0070C0"/>
                </a:solidFill>
                <a:latin typeface="Arial" panose="020B0604020202020204" pitchFamily="34" charset="0"/>
                <a:cs typeface="Arial" panose="020B0604020202020204" pitchFamily="34" charset="0"/>
              </a:rPr>
              <a:t>default </a:t>
            </a:r>
            <a:r>
              <a:rPr lang="en-US" sz="2800" b="1" dirty="0">
                <a:solidFill>
                  <a:srgbClr val="0070C0"/>
                </a:solidFill>
                <a:latin typeface="Arial" panose="020B0604020202020204" pitchFamily="34" charset="0"/>
                <a:cs typeface="Arial" panose="020B0604020202020204" pitchFamily="34" charset="0"/>
              </a:rPr>
              <a:t>behavior of moving all declarations to the top of the current scope</a:t>
            </a:r>
            <a:r>
              <a:rPr lang="en-US" sz="2800" b="1" dirty="0">
                <a:latin typeface="Arial" panose="020B0604020202020204" pitchFamily="34" charset="0"/>
                <a:cs typeface="Arial" panose="020B0604020202020204" pitchFamily="34" charset="0"/>
              </a:rPr>
              <a:t> </a:t>
            </a:r>
            <a:endParaRPr lang="en-US" sz="3000" b="1" dirty="0" smtClean="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(to </a:t>
            </a:r>
            <a:r>
              <a:rPr lang="en-US" dirty="0">
                <a:latin typeface="Arial" panose="020B0604020202020204" pitchFamily="34" charset="0"/>
                <a:cs typeface="Arial" panose="020B0604020202020204" pitchFamily="34" charset="0"/>
              </a:rPr>
              <a:t>the top of the </a:t>
            </a:r>
            <a:r>
              <a:rPr lang="en-US" sz="2800" b="1" dirty="0">
                <a:latin typeface="Arial" panose="020B0604020202020204" pitchFamily="34" charset="0"/>
                <a:cs typeface="Arial" panose="020B0604020202020204" pitchFamily="34" charset="0"/>
              </a:rPr>
              <a:t>current script </a:t>
            </a:r>
            <a:r>
              <a:rPr lang="en-US" dirty="0">
                <a:latin typeface="Arial" panose="020B0604020202020204" pitchFamily="34" charset="0"/>
                <a:cs typeface="Arial" panose="020B0604020202020204" pitchFamily="34" charset="0"/>
              </a:rPr>
              <a:t>or the </a:t>
            </a:r>
            <a:r>
              <a:rPr lang="en-US" sz="2800" b="1" dirty="0">
                <a:latin typeface="Arial" panose="020B0604020202020204" pitchFamily="34" charset="0"/>
                <a:cs typeface="Arial" panose="020B0604020202020204" pitchFamily="34" charset="0"/>
              </a:rPr>
              <a:t>current</a:t>
            </a:r>
            <a:r>
              <a:rPr lang="en-US" sz="2800" dirty="0">
                <a:latin typeface="Arial" panose="020B0604020202020204" pitchFamily="34" charset="0"/>
                <a:cs typeface="Arial" panose="020B0604020202020204" pitchFamily="34" charset="0"/>
              </a:rPr>
              <a:t> </a:t>
            </a:r>
            <a:r>
              <a:rPr lang="en-US" sz="2800" b="1" dirty="0">
                <a:latin typeface="Arial" panose="020B0604020202020204" pitchFamily="34" charset="0"/>
                <a:cs typeface="Arial" panose="020B0604020202020204" pitchFamily="34" charset="0"/>
              </a:rPr>
              <a:t>function</a:t>
            </a:r>
            <a:r>
              <a:rPr lang="en-US" dirty="0">
                <a:latin typeface="Arial" panose="020B0604020202020204" pitchFamily="34" charset="0"/>
                <a:cs typeface="Arial" panose="020B0604020202020204" pitchFamily="34" charset="0"/>
              </a:rPr>
              <a:t>).</a:t>
            </a: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p:nvPicPr>
        <p:blipFill>
          <a:blip r:embed="rId4"/>
          <a:stretch>
            <a:fillRect/>
          </a:stretch>
        </p:blipFill>
        <p:spPr>
          <a:xfrm>
            <a:off x="152400" y="4128809"/>
            <a:ext cx="3793725" cy="1378524"/>
          </a:xfrm>
          <a:prstGeom prst="rect">
            <a:avLst/>
          </a:prstGeom>
        </p:spPr>
      </p:pic>
      <p:sp>
        <p:nvSpPr>
          <p:cNvPr id="3" name="Rectangle 2"/>
          <p:cNvSpPr/>
          <p:nvPr/>
        </p:nvSpPr>
        <p:spPr>
          <a:xfrm>
            <a:off x="4419599" y="-24200"/>
            <a:ext cx="4724399" cy="954107"/>
          </a:xfrm>
          <a:prstGeom prst="rect">
            <a:avLst/>
          </a:prstGeom>
        </p:spPr>
        <p:txBody>
          <a:bodyPr wrap="square">
            <a:spAutoFit/>
          </a:bodyPr>
          <a:lstStyle/>
          <a:p>
            <a:r>
              <a:rPr lang="en-IN" sz="2700" i="1" dirty="0" smtClean="0">
                <a:solidFill>
                  <a:srgbClr val="FE1212"/>
                </a:solidFill>
                <a:latin typeface="Open Sans"/>
                <a:ea typeface="SimSun" panose="02010600030101010101" pitchFamily="2" charset="-122"/>
              </a:rPr>
              <a:t>Only declarations are hoisted, not initializations.</a:t>
            </a:r>
            <a:endParaRPr lang="en-IN" sz="2700" i="1" dirty="0">
              <a:solidFill>
                <a:srgbClr val="FE1212"/>
              </a:solidFill>
              <a:latin typeface="Open Sans"/>
              <a:ea typeface="SimSun" panose="02010600030101010101" pitchFamily="2" charset="-122"/>
            </a:endParaRPr>
          </a:p>
        </p:txBody>
      </p:sp>
    </p:spTree>
    <p:extLst>
      <p:ext uri="{BB962C8B-B14F-4D97-AF65-F5344CB8AC3E}">
        <p14:creationId xmlns:p14="http://schemas.microsoft.com/office/powerpoint/2010/main" val="38621915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US" sz="6600" b="1" dirty="0" smtClean="0">
                <a:solidFill>
                  <a:srgbClr val="00FF87"/>
                </a:solidFill>
                <a:latin typeface="Century" panose="02040604050505020304" pitchFamily="18" charset="0"/>
                <a:cs typeface="Arial" pitchFamily="34" charset="0"/>
              </a:rPr>
              <a:t>JavaScript</a:t>
            </a:r>
            <a:endParaRPr lang="en-US" sz="6600" b="1" dirty="0">
              <a:solidFill>
                <a:srgbClr val="00FF87"/>
              </a:solidFill>
              <a:latin typeface="Century" panose="02040604050505020304" pitchFamily="18" charset="0"/>
              <a:cs typeface="Arial" pitchFamily="34" charset="0"/>
            </a:endParaRPr>
          </a:p>
        </p:txBody>
      </p:sp>
      <p:sp>
        <p:nvSpPr>
          <p:cNvPr id="3" name="Rectangle 2"/>
          <p:cNvSpPr/>
          <p:nvPr/>
        </p:nvSpPr>
        <p:spPr>
          <a:xfrm>
            <a:off x="0" y="3429000"/>
            <a:ext cx="9144000" cy="892552"/>
          </a:xfrm>
          <a:prstGeom prst="rect">
            <a:avLst/>
          </a:prstGeom>
          <a:solidFill>
            <a:schemeClr val="tx1">
              <a:lumMod val="95000"/>
              <a:lumOff val="5000"/>
            </a:schemeClr>
          </a:solidFill>
        </p:spPr>
        <p:txBody>
          <a:bodyPr wrap="square">
            <a:spAutoFit/>
          </a:bodyPr>
          <a:lstStyle/>
          <a:p>
            <a:pPr algn="ctr"/>
            <a:r>
              <a:rPr lang="en-US" sz="2600" dirty="0">
                <a:solidFill>
                  <a:schemeClr val="bg1"/>
                </a:solidFill>
                <a:latin typeface="Arial" panose="020B0604020202020204" pitchFamily="34" charset="0"/>
                <a:cs typeface="Arial" pitchFamily="34" charset="0"/>
              </a:rPr>
              <a:t>JavaScript is a </a:t>
            </a:r>
            <a:r>
              <a:rPr lang="en-US" sz="2600" b="1" dirty="0" smtClean="0">
                <a:solidFill>
                  <a:schemeClr val="bg1"/>
                </a:solidFill>
                <a:latin typeface="Arial" pitchFamily="34" charset="0"/>
                <a:cs typeface="Arial" pitchFamily="34" charset="0"/>
              </a:rPr>
              <a:t>cross-platform, object-oriented </a:t>
            </a:r>
            <a:r>
              <a:rPr lang="en-US" sz="2600" dirty="0">
                <a:solidFill>
                  <a:schemeClr val="bg1"/>
                </a:solidFill>
                <a:latin typeface="Arial" pitchFamily="34" charset="0"/>
                <a:cs typeface="Arial" pitchFamily="34" charset="0"/>
              </a:rPr>
              <a:t>scripting</a:t>
            </a:r>
            <a:r>
              <a:rPr lang="en-US" sz="2600" b="1" dirty="0" smtClean="0">
                <a:solidFill>
                  <a:schemeClr val="bg1"/>
                </a:solidFill>
                <a:latin typeface="Arial" pitchFamily="34" charset="0"/>
                <a:cs typeface="Arial" pitchFamily="34" charset="0"/>
              </a:rPr>
              <a:t> </a:t>
            </a:r>
            <a:r>
              <a:rPr lang="en-US" sz="2600" dirty="0" smtClean="0">
                <a:solidFill>
                  <a:schemeClr val="bg1"/>
                </a:solidFill>
                <a:latin typeface="Arial" pitchFamily="34" charset="0"/>
                <a:cs typeface="Arial" pitchFamily="34" charset="0"/>
              </a:rPr>
              <a:t>language</a:t>
            </a:r>
            <a:r>
              <a:rPr lang="en-US" sz="2600" dirty="0" smtClean="0">
                <a:solidFill>
                  <a:schemeClr val="bg1"/>
                </a:solidFill>
                <a:latin typeface="Arial" pitchFamily="34" charset="0"/>
                <a:cs typeface="Arial" pitchFamily="34" charset="0"/>
              </a:rPr>
              <a:t>. It </a:t>
            </a:r>
            <a:r>
              <a:rPr lang="en-US" sz="2600" dirty="0">
                <a:solidFill>
                  <a:schemeClr val="bg1"/>
                </a:solidFill>
                <a:latin typeface="Arial" pitchFamily="34" charset="0"/>
                <a:cs typeface="Arial" pitchFamily="34" charset="0"/>
              </a:rPr>
              <a:t>is a small and lightweight language. </a:t>
            </a:r>
            <a:endParaRPr lang="en-US" sz="2600" b="1" dirty="0">
              <a:solidFill>
                <a:schemeClr val="bg1"/>
              </a:solidFill>
              <a:latin typeface="Arial" pitchFamily="34" charset="0"/>
              <a:cs typeface="Arial" pitchFamily="34" charset="0"/>
            </a:endParaRPr>
          </a:p>
        </p:txBody>
      </p:sp>
      <p:sp>
        <p:nvSpPr>
          <p:cNvPr id="4" name="Rectangle 3"/>
          <p:cNvSpPr/>
          <p:nvPr/>
        </p:nvSpPr>
        <p:spPr>
          <a:xfrm>
            <a:off x="0" y="228600"/>
            <a:ext cx="9144000" cy="954107"/>
          </a:xfrm>
          <a:prstGeom prst="rect">
            <a:avLst/>
          </a:prstGeom>
          <a:noFill/>
        </p:spPr>
        <p:txBody>
          <a:bodyPr wrap="square">
            <a:spAutoFit/>
          </a:bodyPr>
          <a:lstStyle/>
          <a:p>
            <a:r>
              <a:rPr lang="en-US" dirty="0" smtClean="0">
                <a:solidFill>
                  <a:schemeClr val="tx2">
                    <a:lumMod val="50000"/>
                  </a:schemeClr>
                </a:solidFill>
                <a:latin typeface="Arial" pitchFamily="34" charset="0"/>
                <a:cs typeface="Arial" pitchFamily="34" charset="0"/>
              </a:rPr>
              <a:t>JavaScript</a:t>
            </a:r>
            <a:r>
              <a:rPr lang="en-US" sz="2800" dirty="0" smtClean="0">
                <a:solidFill>
                  <a:schemeClr val="tx2">
                    <a:lumMod val="50000"/>
                  </a:schemeClr>
                </a:solidFill>
                <a:latin typeface="Arial" pitchFamily="34" charset="0"/>
                <a:cs typeface="Arial" pitchFamily="34" charset="0"/>
              </a:rPr>
              <a:t> </a:t>
            </a:r>
            <a:r>
              <a:rPr lang="en-US" dirty="0" smtClean="0">
                <a:solidFill>
                  <a:schemeClr val="tx2">
                    <a:lumMod val="50000"/>
                  </a:schemeClr>
                </a:solidFill>
                <a:latin typeface="Arial" pitchFamily="34" charset="0"/>
                <a:cs typeface="Arial" pitchFamily="34" charset="0"/>
              </a:rPr>
              <a:t>is a programming language used to make </a:t>
            </a:r>
            <a:r>
              <a:rPr lang="en-US" sz="2800" b="1" dirty="0" smtClean="0">
                <a:solidFill>
                  <a:schemeClr val="tx2">
                    <a:lumMod val="50000"/>
                  </a:schemeClr>
                </a:solidFill>
                <a:latin typeface="Arial" pitchFamily="34" charset="0"/>
                <a:cs typeface="Arial" pitchFamily="34" charset="0"/>
              </a:rPr>
              <a:t>web pages interactive.</a:t>
            </a:r>
            <a:endParaRPr lang="en-US" sz="2800" b="1" dirty="0">
              <a:solidFill>
                <a:schemeClr val="tx2">
                  <a:lumMod val="50000"/>
                </a:schemeClr>
              </a:solidFill>
              <a:latin typeface="Arial" pitchFamily="34" charset="0"/>
              <a:cs typeface="Arial" pitchFamily="34" charset="0"/>
            </a:endParaRPr>
          </a:p>
        </p:txBody>
      </p:sp>
      <p:sp>
        <p:nvSpPr>
          <p:cNvPr id="5" name="Rectangle 4"/>
          <p:cNvSpPr/>
          <p:nvPr/>
        </p:nvSpPr>
        <p:spPr>
          <a:xfrm>
            <a:off x="13855" y="1447800"/>
            <a:ext cx="8915400" cy="830997"/>
          </a:xfrm>
          <a:prstGeom prst="rect">
            <a:avLst/>
          </a:prstGeom>
          <a:noFill/>
        </p:spPr>
        <p:txBody>
          <a:bodyPr wrap="square">
            <a:spAutoFit/>
          </a:bodyPr>
          <a:lstStyle/>
          <a:p>
            <a:r>
              <a:rPr lang="en-US" dirty="0">
                <a:latin typeface="Arial" panose="020B0604020202020204" pitchFamily="34" charset="0"/>
                <a:cs typeface="Arial" pitchFamily="34" charset="0"/>
              </a:rPr>
              <a:t>JavaScript is a very dynamic language as we can change almost everything at anytime.  </a:t>
            </a:r>
          </a:p>
        </p:txBody>
      </p:sp>
      <p:sp>
        <p:nvSpPr>
          <p:cNvPr id="6" name="Rectangle 5"/>
          <p:cNvSpPr/>
          <p:nvPr/>
        </p:nvSpPr>
        <p:spPr>
          <a:xfrm>
            <a:off x="185056" y="4876800"/>
            <a:ext cx="8806543" cy="661720"/>
          </a:xfrm>
          <a:prstGeom prst="rect">
            <a:avLst/>
          </a:prstGeom>
          <a:noFill/>
        </p:spPr>
        <p:txBody>
          <a:bodyPr wrap="square">
            <a:spAutoFit/>
          </a:bodyPr>
          <a:lstStyle/>
          <a:p>
            <a:r>
              <a:rPr lang="en-IN" sz="3700" i="1" dirty="0">
                <a:solidFill>
                  <a:srgbClr val="17A889"/>
                </a:solidFill>
                <a:latin typeface="Open Sans"/>
              </a:rPr>
              <a:t>JavaScript is a loosely typed </a:t>
            </a:r>
            <a:r>
              <a:rPr lang="en-IN" sz="3700" i="1" dirty="0" smtClean="0">
                <a:solidFill>
                  <a:srgbClr val="17A889"/>
                </a:solidFill>
                <a:latin typeface="Open Sans"/>
              </a:rPr>
              <a:t>language.</a:t>
            </a:r>
            <a:endParaRPr lang="en-IN" sz="3700" i="1" dirty="0">
              <a:solidFill>
                <a:srgbClr val="17A889"/>
              </a:solidFill>
              <a:latin typeface="Open Sans"/>
            </a:endParaRPr>
          </a:p>
        </p:txBody>
      </p:sp>
      <p:cxnSp>
        <p:nvCxnSpPr>
          <p:cNvPr id="7" name="Straight Connector 6"/>
          <p:cNvCxnSpPr/>
          <p:nvPr/>
        </p:nvCxnSpPr>
        <p:spPr>
          <a:xfrm>
            <a:off x="16327" y="12192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917000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var</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536174"/>
            <a:ext cx="8686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Variable declarations, wherever they occur, are processed before any code is </a:t>
            </a:r>
            <a:r>
              <a:rPr lang="en-IN" sz="1800" dirty="0" smtClean="0">
                <a:latin typeface="Arial" panose="020B0604020202020204" pitchFamily="34" charset="0"/>
                <a:cs typeface="Arial" panose="020B0604020202020204" pitchFamily="34" charset="0"/>
              </a:rPr>
              <a:t>executed.</a:t>
            </a:r>
            <a:endParaRPr lang="en-IN" sz="1800" dirty="0">
              <a:latin typeface="Arial" panose="020B0604020202020204" pitchFamily="34" charset="0"/>
              <a:cs typeface="Arial" panose="020B0604020202020204" pitchFamily="34" charset="0"/>
            </a:endParaRPr>
          </a:p>
        </p:txBody>
      </p:sp>
      <p:sp>
        <p:nvSpPr>
          <p:cNvPr id="9" name="Rectangle 8"/>
          <p:cNvSpPr/>
          <p:nvPr/>
        </p:nvSpPr>
        <p:spPr>
          <a:xfrm>
            <a:off x="1872835" y="96982"/>
            <a:ext cx="7194965" cy="1107996"/>
          </a:xfrm>
          <a:prstGeom prst="rect">
            <a:avLst/>
          </a:prstGeom>
          <a:solidFill>
            <a:srgbClr val="FF5733"/>
          </a:solidFill>
        </p:spPr>
        <p:txBody>
          <a:bodyPr wrap="square">
            <a:spAutoFit/>
          </a:bodyPr>
          <a:lstStyle/>
          <a:p>
            <a:r>
              <a:rPr lang="en-IN" sz="2200" i="1" dirty="0">
                <a:solidFill>
                  <a:srgbClr val="FFFF00"/>
                </a:solidFill>
                <a:latin typeface="Arial" panose="020B0604020202020204" pitchFamily="34" charset="0"/>
                <a:cs typeface="Arial" panose="020B0604020202020204" pitchFamily="34" charset="0"/>
              </a:rPr>
              <a:t>Assigning a value to an </a:t>
            </a:r>
            <a:r>
              <a:rPr lang="en-IN" sz="2200" b="1" i="1" dirty="0">
                <a:solidFill>
                  <a:srgbClr val="BBF74F"/>
                </a:solidFill>
                <a:latin typeface="Arial" panose="020B0604020202020204" pitchFamily="34" charset="0"/>
                <a:cs typeface="Arial" panose="020B0604020202020204" pitchFamily="34" charset="0"/>
              </a:rPr>
              <a:t>undeclared</a:t>
            </a:r>
            <a:r>
              <a:rPr lang="en-IN" sz="2200" i="1" dirty="0">
                <a:solidFill>
                  <a:srgbClr val="FFFF00"/>
                </a:solidFill>
                <a:latin typeface="Arial" panose="020B0604020202020204" pitchFamily="34" charset="0"/>
                <a:cs typeface="Arial" panose="020B0604020202020204" pitchFamily="34" charset="0"/>
              </a:rPr>
              <a:t> </a:t>
            </a:r>
            <a:r>
              <a:rPr lang="en-IN" sz="2200" b="1" i="1" dirty="0">
                <a:solidFill>
                  <a:srgbClr val="BBF74F"/>
                </a:solidFill>
                <a:latin typeface="Arial" panose="020B0604020202020204" pitchFamily="34" charset="0"/>
                <a:cs typeface="Arial" panose="020B0604020202020204" pitchFamily="34" charset="0"/>
              </a:rPr>
              <a:t>variable</a:t>
            </a:r>
            <a:r>
              <a:rPr lang="en-IN" sz="2200" i="1" dirty="0">
                <a:solidFill>
                  <a:srgbClr val="FFFF00"/>
                </a:solidFill>
                <a:latin typeface="Arial" panose="020B0604020202020204" pitchFamily="34" charset="0"/>
                <a:cs typeface="Arial" panose="020B0604020202020204" pitchFamily="34" charset="0"/>
              </a:rPr>
              <a:t> </a:t>
            </a:r>
            <a:r>
              <a:rPr lang="en-IN" sz="2200" b="1" i="1" dirty="0">
                <a:solidFill>
                  <a:srgbClr val="BBF74F"/>
                </a:solidFill>
                <a:latin typeface="Arial" panose="020B0604020202020204" pitchFamily="34" charset="0"/>
                <a:cs typeface="Arial" panose="020B0604020202020204" pitchFamily="34" charset="0"/>
              </a:rPr>
              <a:t>implicitly</a:t>
            </a:r>
            <a:r>
              <a:rPr lang="en-IN" sz="2200" i="1" dirty="0">
                <a:solidFill>
                  <a:srgbClr val="FFFF00"/>
                </a:solidFill>
                <a:latin typeface="Arial" panose="020B0604020202020204" pitchFamily="34" charset="0"/>
                <a:cs typeface="Arial" panose="020B0604020202020204" pitchFamily="34" charset="0"/>
              </a:rPr>
              <a:t>, creates it as a </a:t>
            </a:r>
            <a:r>
              <a:rPr lang="en-IN" sz="2200" b="1" i="1" dirty="0">
                <a:solidFill>
                  <a:srgbClr val="BBF74F"/>
                </a:solidFill>
                <a:latin typeface="Arial" panose="020B0604020202020204" pitchFamily="34" charset="0"/>
                <a:cs typeface="Arial" panose="020B0604020202020204" pitchFamily="34" charset="0"/>
              </a:rPr>
              <a:t>global variable</a:t>
            </a:r>
            <a:r>
              <a:rPr lang="en-IN" sz="2200" i="1" dirty="0">
                <a:solidFill>
                  <a:srgbClr val="FFFF00"/>
                </a:solidFill>
                <a:latin typeface="Arial" panose="020B0604020202020204" pitchFamily="34" charset="0"/>
                <a:cs typeface="Arial" panose="020B0604020202020204" pitchFamily="34" charset="0"/>
              </a:rPr>
              <a:t> when the assignment is executed.</a:t>
            </a:r>
          </a:p>
        </p:txBody>
      </p:sp>
      <p:sp>
        <p:nvSpPr>
          <p:cNvPr id="19" name="Rectangle 18"/>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152400" y="2438400"/>
            <a:ext cx="8839201" cy="3170099"/>
          </a:xfrm>
          <a:prstGeom prst="rect">
            <a:avLst/>
          </a:prstGeom>
          <a:solidFill>
            <a:srgbClr val="FF5733"/>
          </a:solidFill>
        </p:spPr>
        <p:txBody>
          <a:bodyPr wrap="square">
            <a:spAutoFit/>
          </a:bodyPr>
          <a:lstStyle/>
          <a:p>
            <a:pPr marL="342900" indent="-342900">
              <a:lnSpc>
                <a:spcPct val="200000"/>
              </a:lnSpc>
              <a:buFont typeface="Wingdings" panose="05000000000000000000" pitchFamily="2" charset="2"/>
              <a:buChar char="§"/>
            </a:pPr>
            <a:r>
              <a:rPr lang="en-IN" sz="2000" dirty="0">
                <a:solidFill>
                  <a:srgbClr val="FFFF00"/>
                </a:solidFill>
                <a:latin typeface="Arial" panose="020B0604020202020204" pitchFamily="34" charset="0"/>
                <a:cs typeface="Arial" panose="020B0604020202020204" pitchFamily="34" charset="0"/>
              </a:rPr>
              <a:t>Names can contain letters, digits, underscores, and dollar signs.</a:t>
            </a:r>
          </a:p>
          <a:p>
            <a:pPr marL="342900" indent="-342900">
              <a:lnSpc>
                <a:spcPct val="200000"/>
              </a:lnSpc>
              <a:buFont typeface="Wingdings" panose="05000000000000000000" pitchFamily="2" charset="2"/>
              <a:buChar char="§"/>
            </a:pPr>
            <a:r>
              <a:rPr lang="en-IN" sz="2000" dirty="0">
                <a:solidFill>
                  <a:srgbClr val="FFFF00"/>
                </a:solidFill>
                <a:latin typeface="Arial" panose="020B0604020202020204" pitchFamily="34" charset="0"/>
                <a:cs typeface="Arial" panose="020B0604020202020204" pitchFamily="34" charset="0"/>
              </a:rPr>
              <a:t>Names must begin with a letter.</a:t>
            </a:r>
          </a:p>
          <a:p>
            <a:pPr marL="342900" indent="-342900">
              <a:lnSpc>
                <a:spcPct val="200000"/>
              </a:lnSpc>
              <a:buFont typeface="Wingdings" panose="05000000000000000000" pitchFamily="2" charset="2"/>
              <a:buChar char="§"/>
            </a:pPr>
            <a:r>
              <a:rPr lang="en-IN" sz="2000" dirty="0">
                <a:solidFill>
                  <a:srgbClr val="FFFF00"/>
                </a:solidFill>
                <a:latin typeface="Arial" panose="020B0604020202020204" pitchFamily="34" charset="0"/>
                <a:cs typeface="Arial" panose="020B0604020202020204" pitchFamily="34" charset="0"/>
              </a:rPr>
              <a:t>Names can also begin with $ and _ </a:t>
            </a:r>
          </a:p>
          <a:p>
            <a:pPr marL="342900" indent="-342900">
              <a:lnSpc>
                <a:spcPct val="200000"/>
              </a:lnSpc>
              <a:buFont typeface="Wingdings" panose="05000000000000000000" pitchFamily="2" charset="2"/>
              <a:buChar char="§"/>
            </a:pPr>
            <a:r>
              <a:rPr lang="en-IN" sz="2000" dirty="0">
                <a:solidFill>
                  <a:srgbClr val="FFFF00"/>
                </a:solidFill>
                <a:latin typeface="Arial" panose="020B0604020202020204" pitchFamily="34" charset="0"/>
                <a:cs typeface="Arial" panose="020B0604020202020204" pitchFamily="34" charset="0"/>
              </a:rPr>
              <a:t>Names are case sensitive (y and Y are different variables)</a:t>
            </a:r>
          </a:p>
          <a:p>
            <a:pPr marL="342900" indent="-342900">
              <a:lnSpc>
                <a:spcPct val="200000"/>
              </a:lnSpc>
              <a:buFont typeface="Wingdings" panose="05000000000000000000" pitchFamily="2" charset="2"/>
              <a:buChar char="§"/>
            </a:pPr>
            <a:r>
              <a:rPr lang="en-IN" sz="2000" dirty="0">
                <a:solidFill>
                  <a:srgbClr val="FFFF00"/>
                </a:solidFill>
                <a:latin typeface="Arial" panose="020B0604020202020204" pitchFamily="34" charset="0"/>
                <a:cs typeface="Arial" panose="020B0604020202020204" pitchFamily="34" charset="0"/>
              </a:rPr>
              <a:t>Reserved words (like JavaScript keywords) cannot be used as names.</a:t>
            </a:r>
          </a:p>
        </p:txBody>
      </p:sp>
    </p:spTree>
    <p:extLst>
      <p:ext uri="{BB962C8B-B14F-4D97-AF65-F5344CB8AC3E}">
        <p14:creationId xmlns:p14="http://schemas.microsoft.com/office/powerpoint/2010/main" val="38741916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var</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536174"/>
            <a:ext cx="8686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Variable declarations, wherever they occur, are processed before any code is </a:t>
            </a:r>
            <a:r>
              <a:rPr lang="en-IN" sz="1800" dirty="0" smtClean="0">
                <a:latin typeface="Arial" panose="020B0604020202020204" pitchFamily="34" charset="0"/>
                <a:cs typeface="Arial" panose="020B0604020202020204" pitchFamily="34" charset="0"/>
              </a:rPr>
              <a:t>executed.</a:t>
            </a:r>
            <a:endParaRPr lang="en-IN" sz="1800" dirty="0">
              <a:latin typeface="Arial" panose="020B0604020202020204" pitchFamily="34" charset="0"/>
              <a:cs typeface="Arial" panose="020B0604020202020204" pitchFamily="34" charset="0"/>
            </a:endParaRPr>
          </a:p>
        </p:txBody>
      </p:sp>
      <p:sp>
        <p:nvSpPr>
          <p:cNvPr id="19" name="Rectangle 18"/>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grpSp>
        <p:nvGrpSpPr>
          <p:cNvPr id="9" name="Group 8"/>
          <p:cNvGrpSpPr/>
          <p:nvPr/>
        </p:nvGrpSpPr>
        <p:grpSpPr>
          <a:xfrm>
            <a:off x="1094222" y="3633461"/>
            <a:ext cx="2410978" cy="1236871"/>
            <a:chOff x="853569" y="3445083"/>
            <a:chExt cx="2410978" cy="1236871"/>
          </a:xfrm>
        </p:grpSpPr>
        <p:grpSp>
          <p:nvGrpSpPr>
            <p:cNvPr id="10" name="Group 9"/>
            <p:cNvGrpSpPr/>
            <p:nvPr/>
          </p:nvGrpSpPr>
          <p:grpSpPr>
            <a:xfrm>
              <a:off x="1269256" y="3445083"/>
              <a:ext cx="745354" cy="939633"/>
              <a:chOff x="2895600" y="3124200"/>
              <a:chExt cx="533400" cy="1295400"/>
            </a:xfrm>
          </p:grpSpPr>
          <p:cxnSp>
            <p:nvCxnSpPr>
              <p:cNvPr id="11" name="Straight Arrow Connector 10"/>
              <p:cNvCxnSpPr/>
              <p:nvPr/>
            </p:nvCxnSpPr>
            <p:spPr>
              <a:xfrm flipH="1">
                <a:off x="2895600" y="3124200"/>
                <a:ext cx="5334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3429000" y="3124200"/>
                <a:ext cx="0" cy="12954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4" name="TextBox 13"/>
            <p:cNvSpPr txBox="1"/>
            <p:nvPr/>
          </p:nvSpPr>
          <p:spPr>
            <a:xfrm>
              <a:off x="853569" y="4343400"/>
              <a:ext cx="2410978" cy="338554"/>
            </a:xfrm>
            <a:prstGeom prst="rect">
              <a:avLst/>
            </a:prstGeom>
            <a:noFill/>
          </p:spPr>
          <p:txBody>
            <a:bodyPr wrap="square" rtlCol="0">
              <a:spAutoFit/>
            </a:bodyPr>
            <a:lstStyle/>
            <a:p>
              <a:r>
                <a:rPr lang="en-IN" sz="1600" b="1" i="1" dirty="0" smtClean="0">
                  <a:solidFill>
                    <a:srgbClr val="E9DE49"/>
                  </a:solidFill>
                  <a:latin typeface="Consolas" panose="020B0609020204030204" pitchFamily="49" charset="0"/>
                </a:rPr>
                <a:t>Variable declaration</a:t>
              </a:r>
              <a:endParaRPr lang="en-IN" sz="1400" b="1" i="1" dirty="0">
                <a:solidFill>
                  <a:srgbClr val="E9DE49"/>
                </a:solidFill>
                <a:latin typeface="Consolas" panose="020B0609020204030204" pitchFamily="49" charset="0"/>
              </a:endParaRPr>
            </a:p>
          </p:txBody>
        </p:sp>
      </p:grpSp>
      <p:grpSp>
        <p:nvGrpSpPr>
          <p:cNvPr id="21" name="Group 20"/>
          <p:cNvGrpSpPr/>
          <p:nvPr/>
        </p:nvGrpSpPr>
        <p:grpSpPr>
          <a:xfrm>
            <a:off x="5707736" y="3374708"/>
            <a:ext cx="2826664" cy="1502092"/>
            <a:chOff x="5675526" y="3146108"/>
            <a:chExt cx="2826664" cy="1502092"/>
          </a:xfrm>
        </p:grpSpPr>
        <p:grpSp>
          <p:nvGrpSpPr>
            <p:cNvPr id="15" name="Group 14"/>
            <p:cNvGrpSpPr/>
            <p:nvPr/>
          </p:nvGrpSpPr>
          <p:grpSpPr>
            <a:xfrm>
              <a:off x="5675526" y="3146108"/>
              <a:ext cx="1579607" cy="1195897"/>
              <a:chOff x="2895600" y="3124200"/>
              <a:chExt cx="533400" cy="1295400"/>
            </a:xfrm>
          </p:grpSpPr>
          <p:cxnSp>
            <p:nvCxnSpPr>
              <p:cNvPr id="16" name="Straight Arrow Connector 15"/>
              <p:cNvCxnSpPr/>
              <p:nvPr/>
            </p:nvCxnSpPr>
            <p:spPr>
              <a:xfrm flipH="1">
                <a:off x="2895600" y="3124200"/>
                <a:ext cx="5334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3429000" y="3124200"/>
                <a:ext cx="0" cy="12954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8" name="TextBox 17"/>
            <p:cNvSpPr txBox="1"/>
            <p:nvPr/>
          </p:nvSpPr>
          <p:spPr>
            <a:xfrm>
              <a:off x="6091212" y="4303178"/>
              <a:ext cx="2410978" cy="345022"/>
            </a:xfrm>
            <a:prstGeom prst="rect">
              <a:avLst/>
            </a:prstGeom>
            <a:noFill/>
          </p:spPr>
          <p:txBody>
            <a:bodyPr wrap="square" rtlCol="0">
              <a:spAutoFit/>
            </a:bodyPr>
            <a:lstStyle/>
            <a:p>
              <a:r>
                <a:rPr lang="en-IN" sz="1600" b="1" i="1" dirty="0">
                  <a:solidFill>
                    <a:srgbClr val="E9DE49"/>
                  </a:solidFill>
                  <a:latin typeface="Consolas" panose="020B0609020204030204" pitchFamily="49" charset="0"/>
                </a:rPr>
                <a:t>Variable</a:t>
              </a:r>
              <a:r>
                <a:rPr lang="en-IN" sz="1400" b="1" dirty="0" smtClean="0">
                  <a:solidFill>
                    <a:srgbClr val="0000FF"/>
                  </a:solidFill>
                  <a:latin typeface="Consolas" panose="020B0609020204030204" pitchFamily="49" charset="0"/>
                </a:rPr>
                <a:t> </a:t>
              </a:r>
              <a:r>
                <a:rPr lang="en-IN" sz="1600" b="1" i="1" dirty="0">
                  <a:solidFill>
                    <a:srgbClr val="E9DE49"/>
                  </a:solidFill>
                  <a:latin typeface="Consolas" panose="020B0609020204030204" pitchFamily="49" charset="0"/>
                </a:rPr>
                <a:t>declaration</a:t>
              </a:r>
            </a:p>
          </p:txBody>
        </p:sp>
      </p:grpSp>
      <p:sp>
        <p:nvSpPr>
          <p:cNvPr id="3" name="Rectangle 2"/>
          <p:cNvSpPr/>
          <p:nvPr/>
        </p:nvSpPr>
        <p:spPr>
          <a:xfrm>
            <a:off x="228600" y="2590800"/>
            <a:ext cx="4116731"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smtClean="0">
              <a:solidFill>
                <a:srgbClr val="9CDCFE"/>
              </a:solidFill>
              <a:latin typeface="Consolas" panose="020B0609020204030204" pitchFamily="49" charset="0"/>
            </a:endParaRPr>
          </a:p>
          <a:p>
            <a:r>
              <a:rPr lang="en-IN" sz="1800" dirty="0" smtClean="0">
                <a:solidFill>
                  <a:srgbClr val="9CDCFE"/>
                </a:solidFill>
                <a:latin typeface="Consolas" panose="020B0609020204030204" pitchFamily="49" charset="0"/>
              </a:rPr>
              <a:t>  x</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smtClean="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5" name="Rectangle 4"/>
          <p:cNvSpPr/>
          <p:nvPr/>
        </p:nvSpPr>
        <p:spPr>
          <a:xfrm>
            <a:off x="4543815" y="2590800"/>
            <a:ext cx="4534376"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smtClean="0">
              <a:solidFill>
                <a:srgbClr val="4EC9B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//undefined</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x</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1001</a:t>
            </a:r>
            <a:r>
              <a:rPr lang="en-IN" sz="1800" dirty="0" smtClean="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22" name="Rectangle 21"/>
          <p:cNvSpPr/>
          <p:nvPr/>
        </p:nvSpPr>
        <p:spPr>
          <a:xfrm>
            <a:off x="185057" y="5389084"/>
            <a:ext cx="8763000" cy="830997"/>
          </a:xfrm>
          <a:prstGeom prst="rect">
            <a:avLst/>
          </a:prstGeom>
        </p:spPr>
        <p:txBody>
          <a:bodyPr wrap="square">
            <a:spAutoFit/>
          </a:bodyPr>
          <a:lstStyle/>
          <a:p>
            <a:r>
              <a:rPr lang="en-IN" dirty="0">
                <a:solidFill>
                  <a:srgbClr val="17A889"/>
                </a:solidFill>
              </a:rPr>
              <a:t>A declared variable that is not yet assigned with a value (uninitialized) is by default </a:t>
            </a:r>
            <a:r>
              <a:rPr lang="en-IN" dirty="0" smtClean="0">
                <a:solidFill>
                  <a:srgbClr val="17A889"/>
                </a:solidFill>
              </a:rPr>
              <a:t>is undefined</a:t>
            </a:r>
            <a:r>
              <a:rPr lang="en-IN" dirty="0">
                <a:solidFill>
                  <a:srgbClr val="17A889"/>
                </a:solidFill>
              </a:rPr>
              <a:t>.</a:t>
            </a:r>
          </a:p>
        </p:txBody>
      </p:sp>
      <p:sp>
        <p:nvSpPr>
          <p:cNvPr id="23" name="Rectangle 22"/>
          <p:cNvSpPr/>
          <p:nvPr/>
        </p:nvSpPr>
        <p:spPr>
          <a:xfrm>
            <a:off x="1872835" y="96982"/>
            <a:ext cx="7194965" cy="1107996"/>
          </a:xfrm>
          <a:prstGeom prst="rect">
            <a:avLst/>
          </a:prstGeom>
          <a:solidFill>
            <a:srgbClr val="FF5733"/>
          </a:solidFill>
        </p:spPr>
        <p:txBody>
          <a:bodyPr wrap="square">
            <a:spAutoFit/>
          </a:bodyPr>
          <a:lstStyle/>
          <a:p>
            <a:r>
              <a:rPr lang="en-IN" sz="2200" i="1" dirty="0">
                <a:solidFill>
                  <a:srgbClr val="FFFF00"/>
                </a:solidFill>
                <a:latin typeface="Arial" panose="020B0604020202020204" pitchFamily="34" charset="0"/>
                <a:cs typeface="Arial" panose="020B0604020202020204" pitchFamily="34" charset="0"/>
              </a:rPr>
              <a:t>Assigning a value to an </a:t>
            </a:r>
            <a:r>
              <a:rPr lang="en-IN" sz="2200" b="1" i="1" dirty="0">
                <a:solidFill>
                  <a:srgbClr val="BBF74F"/>
                </a:solidFill>
                <a:latin typeface="Arial" panose="020B0604020202020204" pitchFamily="34" charset="0"/>
                <a:cs typeface="Arial" panose="020B0604020202020204" pitchFamily="34" charset="0"/>
              </a:rPr>
              <a:t>undeclared</a:t>
            </a:r>
            <a:r>
              <a:rPr lang="en-IN" sz="2200" i="1" dirty="0">
                <a:solidFill>
                  <a:srgbClr val="FFFF00"/>
                </a:solidFill>
                <a:latin typeface="Arial" panose="020B0604020202020204" pitchFamily="34" charset="0"/>
                <a:cs typeface="Arial" panose="020B0604020202020204" pitchFamily="34" charset="0"/>
              </a:rPr>
              <a:t> </a:t>
            </a:r>
            <a:r>
              <a:rPr lang="en-IN" sz="2200" b="1" i="1" dirty="0">
                <a:solidFill>
                  <a:srgbClr val="BBF74F"/>
                </a:solidFill>
                <a:latin typeface="Arial" panose="020B0604020202020204" pitchFamily="34" charset="0"/>
                <a:cs typeface="Arial" panose="020B0604020202020204" pitchFamily="34" charset="0"/>
              </a:rPr>
              <a:t>variable</a:t>
            </a:r>
            <a:r>
              <a:rPr lang="en-IN" sz="2200" i="1" dirty="0">
                <a:solidFill>
                  <a:srgbClr val="FFFF00"/>
                </a:solidFill>
                <a:latin typeface="Arial" panose="020B0604020202020204" pitchFamily="34" charset="0"/>
                <a:cs typeface="Arial" panose="020B0604020202020204" pitchFamily="34" charset="0"/>
              </a:rPr>
              <a:t> </a:t>
            </a:r>
            <a:r>
              <a:rPr lang="en-IN" sz="2200" b="1" i="1" dirty="0">
                <a:solidFill>
                  <a:srgbClr val="BBF74F"/>
                </a:solidFill>
                <a:latin typeface="Arial" panose="020B0604020202020204" pitchFamily="34" charset="0"/>
                <a:cs typeface="Arial" panose="020B0604020202020204" pitchFamily="34" charset="0"/>
              </a:rPr>
              <a:t>implicitly</a:t>
            </a:r>
            <a:r>
              <a:rPr lang="en-IN" sz="2200" i="1" dirty="0">
                <a:solidFill>
                  <a:srgbClr val="FFFF00"/>
                </a:solidFill>
                <a:latin typeface="Arial" panose="020B0604020202020204" pitchFamily="34" charset="0"/>
                <a:cs typeface="Arial" panose="020B0604020202020204" pitchFamily="34" charset="0"/>
              </a:rPr>
              <a:t>, creates it as a </a:t>
            </a:r>
            <a:r>
              <a:rPr lang="en-IN" sz="2200" b="1" i="1" dirty="0">
                <a:solidFill>
                  <a:srgbClr val="BBF74F"/>
                </a:solidFill>
                <a:latin typeface="Arial" panose="020B0604020202020204" pitchFamily="34" charset="0"/>
                <a:cs typeface="Arial" panose="020B0604020202020204" pitchFamily="34" charset="0"/>
              </a:rPr>
              <a:t>global variable</a:t>
            </a:r>
            <a:r>
              <a:rPr lang="en-IN" sz="2200" i="1" dirty="0">
                <a:solidFill>
                  <a:srgbClr val="FFFF00"/>
                </a:solidFill>
                <a:latin typeface="Arial" panose="020B0604020202020204" pitchFamily="34" charset="0"/>
                <a:cs typeface="Arial" panose="020B0604020202020204" pitchFamily="34" charset="0"/>
              </a:rPr>
              <a:t> when the assignment is executed.</a:t>
            </a:r>
          </a:p>
        </p:txBody>
      </p:sp>
    </p:spTree>
    <p:extLst>
      <p:ext uri="{BB962C8B-B14F-4D97-AF65-F5344CB8AC3E}">
        <p14:creationId xmlns:p14="http://schemas.microsoft.com/office/powerpoint/2010/main" val="50124642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var</a:t>
            </a:r>
          </a:p>
        </p:txBody>
      </p:sp>
      <p:sp>
        <p:nvSpPr>
          <p:cNvPr id="3" name="Rectangle 2"/>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536174"/>
            <a:ext cx="8686800" cy="646331"/>
          </a:xfrm>
          <a:prstGeom prst="rect">
            <a:avLst/>
          </a:prstGeom>
        </p:spPr>
        <p:txBody>
          <a:bodyPr wrap="square">
            <a:spAutoFit/>
          </a:bodyPr>
          <a:lstStyle/>
          <a:p>
            <a:r>
              <a:rPr lang="en-IN" sz="1800" dirty="0" smtClean="0">
                <a:latin typeface="Arial" panose="020B0604020202020204" pitchFamily="34" charset="0"/>
                <a:cs typeface="Arial" panose="020B0604020202020204" pitchFamily="34" charset="0"/>
              </a:rPr>
              <a:t>The </a:t>
            </a:r>
            <a:r>
              <a:rPr lang="en-IN" sz="1800" dirty="0">
                <a:latin typeface="Arial" panose="020B0604020202020204" pitchFamily="34" charset="0"/>
                <a:cs typeface="Arial" panose="020B0604020202020204" pitchFamily="34" charset="0"/>
              </a:rPr>
              <a:t>scope of a variable declared with </a:t>
            </a:r>
            <a:r>
              <a:rPr lang="en-IN" sz="1800" dirty="0">
                <a:solidFill>
                  <a:srgbClr val="0000FF"/>
                </a:solidFill>
                <a:latin typeface="Consolas" panose="020B0609020204030204" pitchFamily="49" charset="0"/>
              </a:rPr>
              <a:t>var</a:t>
            </a:r>
            <a:r>
              <a:rPr lang="en-IN" sz="1800" dirty="0">
                <a:latin typeface="Arial" panose="020B0604020202020204" pitchFamily="34" charset="0"/>
                <a:cs typeface="Arial" panose="020B0604020202020204" pitchFamily="34" charset="0"/>
              </a:rPr>
              <a:t> is its current execution context, which is either the enclosing function or, for variables declared outside any function, global</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grpSp>
        <p:nvGrpSpPr>
          <p:cNvPr id="6" name="Group 5"/>
          <p:cNvGrpSpPr/>
          <p:nvPr/>
        </p:nvGrpSpPr>
        <p:grpSpPr>
          <a:xfrm>
            <a:off x="328550" y="2645180"/>
            <a:ext cx="8458200" cy="2317129"/>
            <a:chOff x="228600" y="2645180"/>
            <a:chExt cx="8458200" cy="2317129"/>
          </a:xfrm>
        </p:grpSpPr>
        <p:sp>
          <p:nvSpPr>
            <p:cNvPr id="4" name="Rectangle 3"/>
            <p:cNvSpPr/>
            <p:nvPr/>
          </p:nvSpPr>
          <p:spPr>
            <a:xfrm>
              <a:off x="228600" y="2645180"/>
              <a:ext cx="4076700"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smtClean="0">
                <a:solidFill>
                  <a:srgbClr val="569CD6"/>
                </a:solidFill>
                <a:latin typeface="Consolas" panose="020B0609020204030204" pitchFamily="49" charset="0"/>
              </a:endParaRPr>
            </a:p>
            <a:p>
              <a:r>
                <a:rPr lang="en-IN" sz="1800" dirty="0" smtClean="0">
                  <a:solidFill>
                    <a:srgbClr val="569CD6"/>
                  </a:solidFill>
                  <a:latin typeface="Consolas" panose="020B0609020204030204" pitchFamily="49" charset="0"/>
                </a:rPr>
                <a:t>  function</a:t>
              </a:r>
              <a:r>
                <a:rPr lang="en-IN" sz="1800" dirty="0" smtClean="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fn</a:t>
              </a:r>
              <a:r>
                <a:rPr lang="en-IN" sz="1800" dirty="0">
                  <a:solidFill>
                    <a:srgbClr val="D4D4D4"/>
                  </a:solidFill>
                  <a:latin typeface="Consolas" panose="020B0609020204030204" pitchFamily="49" charset="0"/>
                </a:rPr>
                <a:t>() {</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smtClean="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p:txBody>
        </p:sp>
        <p:sp>
          <p:nvSpPr>
            <p:cNvPr id="5" name="Rectangle 4"/>
            <p:cNvSpPr/>
            <p:nvPr/>
          </p:nvSpPr>
          <p:spPr>
            <a:xfrm>
              <a:off x="4572000" y="2645180"/>
              <a:ext cx="4114800"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D4D4D4"/>
                  </a:solidFill>
                  <a:latin typeface="Consolas" panose="020B0609020204030204" pitchFamily="49" charset="0"/>
                </a:rPr>
                <a:t>  var </a:t>
              </a:r>
              <a:r>
                <a:rPr lang="en-IN" sz="1800" dirty="0">
                  <a:solidFill>
                    <a:srgbClr val="D4D4D4"/>
                  </a:solidFill>
                  <a:latin typeface="Consolas" panose="020B0609020204030204" pitchFamily="49" charset="0"/>
                </a:rPr>
                <a:t>x = 1001;</a:t>
              </a:r>
            </a:p>
            <a:p>
              <a:r>
                <a:rPr lang="en-IN" sz="1800" dirty="0" smtClean="0">
                  <a:solidFill>
                    <a:srgbClr val="D4D4D4"/>
                  </a:solidFill>
                  <a:latin typeface="Consolas" panose="020B0609020204030204" pitchFamily="49" charset="0"/>
                </a:rPr>
                <a:t>  function </a:t>
              </a:r>
              <a:r>
                <a:rPr lang="en-IN" sz="1800" dirty="0">
                  <a:solidFill>
                    <a:srgbClr val="D4D4D4"/>
                  </a:solidFill>
                  <a:latin typeface="Consolas" panose="020B0609020204030204" pitchFamily="49" charset="0"/>
                </a:rPr>
                <a:t>f1() </a:t>
              </a:r>
              <a:r>
                <a:rPr lang="en-IN" sz="1800" dirty="0">
                  <a:solidFill>
                    <a:srgbClr val="569CD6"/>
                  </a:solidFill>
                  <a:latin typeface="Consolas" panose="020B0609020204030204" pitchFamily="49" charset="0"/>
                </a:rPr>
                <a:t>{</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grpSp>
          <p:nvGrpSpPr>
            <p:cNvPr id="22" name="Group 21"/>
            <p:cNvGrpSpPr/>
            <p:nvPr/>
          </p:nvGrpSpPr>
          <p:grpSpPr>
            <a:xfrm>
              <a:off x="2438400" y="3411683"/>
              <a:ext cx="533400" cy="1172021"/>
              <a:chOff x="2895600" y="3124200"/>
              <a:chExt cx="533400" cy="1295400"/>
            </a:xfrm>
          </p:grpSpPr>
          <p:cxnSp>
            <p:nvCxnSpPr>
              <p:cNvPr id="18" name="Straight Arrow Connector 17"/>
              <p:cNvCxnSpPr/>
              <p:nvPr/>
            </p:nvCxnSpPr>
            <p:spPr>
              <a:xfrm flipH="1">
                <a:off x="2895600" y="3124200"/>
                <a:ext cx="5334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3429000" y="3124200"/>
                <a:ext cx="0" cy="12954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3" name="TextBox 22"/>
            <p:cNvSpPr txBox="1"/>
            <p:nvPr/>
          </p:nvSpPr>
          <p:spPr>
            <a:xfrm>
              <a:off x="2209800" y="4589730"/>
              <a:ext cx="1728850" cy="338554"/>
            </a:xfrm>
            <a:prstGeom prst="rect">
              <a:avLst/>
            </a:prstGeom>
            <a:noFill/>
          </p:spPr>
          <p:txBody>
            <a:bodyPr wrap="square" rtlCol="0">
              <a:spAutoFit/>
            </a:bodyPr>
            <a:lstStyle/>
            <a:p>
              <a:r>
                <a:rPr lang="en-IN" sz="1600" b="1" i="1" dirty="0">
                  <a:solidFill>
                    <a:srgbClr val="E9DE49"/>
                  </a:solidFill>
                  <a:latin typeface="Consolas" panose="020B0609020204030204" pitchFamily="49" charset="0"/>
                </a:rPr>
                <a:t>Local</a:t>
              </a:r>
              <a:r>
                <a:rPr lang="en-IN" sz="1400" b="1" dirty="0">
                  <a:solidFill>
                    <a:srgbClr val="0000FF"/>
                  </a:solidFill>
                  <a:latin typeface="Consolas" panose="020B0609020204030204" pitchFamily="49" charset="0"/>
                </a:rPr>
                <a:t> </a:t>
              </a:r>
              <a:r>
                <a:rPr lang="en-IN" sz="1600" b="1" i="1" dirty="0">
                  <a:solidFill>
                    <a:srgbClr val="E9DE49"/>
                  </a:solidFill>
                  <a:latin typeface="Consolas" panose="020B0609020204030204" pitchFamily="49" charset="0"/>
                </a:rPr>
                <a:t>Variable</a:t>
              </a:r>
            </a:p>
          </p:txBody>
        </p:sp>
        <p:grpSp>
          <p:nvGrpSpPr>
            <p:cNvPr id="24" name="Group 23"/>
            <p:cNvGrpSpPr/>
            <p:nvPr/>
          </p:nvGrpSpPr>
          <p:grpSpPr>
            <a:xfrm>
              <a:off x="6705600" y="3124200"/>
              <a:ext cx="533400" cy="1462908"/>
              <a:chOff x="2895600" y="3124200"/>
              <a:chExt cx="533400" cy="1295400"/>
            </a:xfrm>
          </p:grpSpPr>
          <p:cxnSp>
            <p:nvCxnSpPr>
              <p:cNvPr id="25" name="Straight Arrow Connector 24"/>
              <p:cNvCxnSpPr/>
              <p:nvPr/>
            </p:nvCxnSpPr>
            <p:spPr>
              <a:xfrm flipH="1">
                <a:off x="2895600" y="3124200"/>
                <a:ext cx="5334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3429000" y="3124200"/>
                <a:ext cx="0" cy="12954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7" name="TextBox 26"/>
            <p:cNvSpPr txBox="1"/>
            <p:nvPr/>
          </p:nvSpPr>
          <p:spPr>
            <a:xfrm>
              <a:off x="6400800" y="4623755"/>
              <a:ext cx="1881250" cy="338554"/>
            </a:xfrm>
            <a:prstGeom prst="rect">
              <a:avLst/>
            </a:prstGeom>
            <a:noFill/>
          </p:spPr>
          <p:txBody>
            <a:bodyPr wrap="square" rtlCol="0">
              <a:spAutoFit/>
            </a:bodyPr>
            <a:lstStyle/>
            <a:p>
              <a:r>
                <a:rPr lang="en-IN" sz="1600" b="1" i="1" dirty="0">
                  <a:solidFill>
                    <a:srgbClr val="E9DE49"/>
                  </a:solidFill>
                  <a:latin typeface="Consolas" panose="020B0609020204030204" pitchFamily="49" charset="0"/>
                </a:rPr>
                <a:t>Global</a:t>
              </a:r>
              <a:r>
                <a:rPr lang="en-IN" sz="1400" b="1" dirty="0" smtClean="0">
                  <a:solidFill>
                    <a:srgbClr val="0000FF"/>
                  </a:solidFill>
                  <a:latin typeface="Consolas" panose="020B0609020204030204" pitchFamily="49" charset="0"/>
                </a:rPr>
                <a:t> </a:t>
              </a:r>
              <a:r>
                <a:rPr lang="en-IN" sz="1600" b="1" i="1" dirty="0">
                  <a:solidFill>
                    <a:srgbClr val="E9DE49"/>
                  </a:solidFill>
                  <a:latin typeface="Consolas" panose="020B0609020204030204" pitchFamily="49" charset="0"/>
                </a:rPr>
                <a:t>Variable</a:t>
              </a:r>
            </a:p>
          </p:txBody>
        </p:sp>
      </p:grpSp>
      <p:sp>
        <p:nvSpPr>
          <p:cNvPr id="19" name="Rectangle 18"/>
          <p:cNvSpPr/>
          <p:nvPr/>
        </p:nvSpPr>
        <p:spPr>
          <a:xfrm>
            <a:off x="185057" y="5389084"/>
            <a:ext cx="8763000" cy="830997"/>
          </a:xfrm>
          <a:prstGeom prst="rect">
            <a:avLst/>
          </a:prstGeom>
        </p:spPr>
        <p:txBody>
          <a:bodyPr wrap="square">
            <a:spAutoFit/>
          </a:bodyPr>
          <a:lstStyle/>
          <a:p>
            <a:r>
              <a:rPr lang="en-IN" dirty="0">
                <a:solidFill>
                  <a:srgbClr val="17A889"/>
                </a:solidFill>
              </a:rPr>
              <a:t>A declared variable that is not yet assigned with a value (uninitialized) is by default </a:t>
            </a:r>
            <a:r>
              <a:rPr lang="en-IN" dirty="0" smtClean="0">
                <a:solidFill>
                  <a:srgbClr val="17A889"/>
                </a:solidFill>
              </a:rPr>
              <a:t>is undefined</a:t>
            </a:r>
            <a:r>
              <a:rPr lang="en-IN" dirty="0">
                <a:solidFill>
                  <a:srgbClr val="17A889"/>
                </a:solidFill>
              </a:rPr>
              <a:t>.</a:t>
            </a:r>
          </a:p>
        </p:txBody>
      </p:sp>
      <p:sp>
        <p:nvSpPr>
          <p:cNvPr id="20" name="Rectangle 19"/>
          <p:cNvSpPr/>
          <p:nvPr/>
        </p:nvSpPr>
        <p:spPr>
          <a:xfrm>
            <a:off x="1872835" y="96982"/>
            <a:ext cx="7194965" cy="1107996"/>
          </a:xfrm>
          <a:prstGeom prst="rect">
            <a:avLst/>
          </a:prstGeom>
          <a:solidFill>
            <a:srgbClr val="FF5733"/>
          </a:solidFill>
        </p:spPr>
        <p:txBody>
          <a:bodyPr wrap="square">
            <a:spAutoFit/>
          </a:bodyPr>
          <a:lstStyle/>
          <a:p>
            <a:r>
              <a:rPr lang="en-IN" sz="2200" i="1" dirty="0">
                <a:solidFill>
                  <a:srgbClr val="FFFF00"/>
                </a:solidFill>
                <a:latin typeface="Arial" panose="020B0604020202020204" pitchFamily="34" charset="0"/>
                <a:cs typeface="Arial" panose="020B0604020202020204" pitchFamily="34" charset="0"/>
              </a:rPr>
              <a:t>Assigning a value to an </a:t>
            </a:r>
            <a:r>
              <a:rPr lang="en-IN" sz="2200" b="1" i="1" dirty="0">
                <a:solidFill>
                  <a:srgbClr val="BBF74F"/>
                </a:solidFill>
                <a:latin typeface="Arial" panose="020B0604020202020204" pitchFamily="34" charset="0"/>
                <a:cs typeface="Arial" panose="020B0604020202020204" pitchFamily="34" charset="0"/>
              </a:rPr>
              <a:t>undeclared</a:t>
            </a:r>
            <a:r>
              <a:rPr lang="en-IN" sz="2200" i="1" dirty="0">
                <a:solidFill>
                  <a:srgbClr val="FFFF00"/>
                </a:solidFill>
                <a:latin typeface="Arial" panose="020B0604020202020204" pitchFamily="34" charset="0"/>
                <a:cs typeface="Arial" panose="020B0604020202020204" pitchFamily="34" charset="0"/>
              </a:rPr>
              <a:t> </a:t>
            </a:r>
            <a:r>
              <a:rPr lang="en-IN" sz="2200" b="1" i="1" dirty="0">
                <a:solidFill>
                  <a:srgbClr val="BBF74F"/>
                </a:solidFill>
                <a:latin typeface="Arial" panose="020B0604020202020204" pitchFamily="34" charset="0"/>
                <a:cs typeface="Arial" panose="020B0604020202020204" pitchFamily="34" charset="0"/>
              </a:rPr>
              <a:t>variable</a:t>
            </a:r>
            <a:r>
              <a:rPr lang="en-IN" sz="2200" i="1" dirty="0">
                <a:solidFill>
                  <a:srgbClr val="FFFF00"/>
                </a:solidFill>
                <a:latin typeface="Arial" panose="020B0604020202020204" pitchFamily="34" charset="0"/>
                <a:cs typeface="Arial" panose="020B0604020202020204" pitchFamily="34" charset="0"/>
              </a:rPr>
              <a:t> </a:t>
            </a:r>
            <a:r>
              <a:rPr lang="en-IN" sz="2200" b="1" i="1" dirty="0">
                <a:solidFill>
                  <a:srgbClr val="BBF74F"/>
                </a:solidFill>
                <a:latin typeface="Arial" panose="020B0604020202020204" pitchFamily="34" charset="0"/>
                <a:cs typeface="Arial" panose="020B0604020202020204" pitchFamily="34" charset="0"/>
              </a:rPr>
              <a:t>implicitly</a:t>
            </a:r>
            <a:r>
              <a:rPr lang="en-IN" sz="2200" i="1" dirty="0">
                <a:solidFill>
                  <a:srgbClr val="FFFF00"/>
                </a:solidFill>
                <a:latin typeface="Arial" panose="020B0604020202020204" pitchFamily="34" charset="0"/>
                <a:cs typeface="Arial" panose="020B0604020202020204" pitchFamily="34" charset="0"/>
              </a:rPr>
              <a:t>, creates it as a </a:t>
            </a:r>
            <a:r>
              <a:rPr lang="en-IN" sz="2200" b="1" i="1" dirty="0">
                <a:solidFill>
                  <a:srgbClr val="BBF74F"/>
                </a:solidFill>
                <a:latin typeface="Arial" panose="020B0604020202020204" pitchFamily="34" charset="0"/>
                <a:cs typeface="Arial" panose="020B0604020202020204" pitchFamily="34" charset="0"/>
              </a:rPr>
              <a:t>global variable</a:t>
            </a:r>
            <a:r>
              <a:rPr lang="en-IN" sz="2200" i="1" dirty="0">
                <a:solidFill>
                  <a:srgbClr val="FFFF00"/>
                </a:solidFill>
                <a:latin typeface="Arial" panose="020B0604020202020204" pitchFamily="34" charset="0"/>
                <a:cs typeface="Arial" panose="020B0604020202020204" pitchFamily="34" charset="0"/>
              </a:rPr>
              <a:t> when the assignment is executed.</a:t>
            </a:r>
          </a:p>
        </p:txBody>
      </p:sp>
    </p:spTree>
    <p:extLst>
      <p:ext uri="{BB962C8B-B14F-4D97-AF65-F5344CB8AC3E}">
        <p14:creationId xmlns:p14="http://schemas.microsoft.com/office/powerpoint/2010/main" val="343835312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var </a:t>
            </a:r>
            <a:r>
              <a:rPr lang="en-IN" sz="3600" i="1" dirty="0">
                <a:solidFill>
                  <a:srgbClr val="13D9E3"/>
                </a:solidFill>
                <a:latin typeface="Arial" panose="020B0604020202020204" pitchFamily="34" charset="0"/>
                <a:cs typeface="Arial" panose="020B0604020202020204" pitchFamily="34" charset="0"/>
              </a:rPr>
              <a:t>re-declare</a:t>
            </a:r>
            <a:endParaRPr lang="en-US" sz="3600" i="1" dirty="0">
              <a:solidFill>
                <a:srgbClr val="13D9E3"/>
              </a:solidFill>
              <a:latin typeface="Arial" panose="020B0604020202020204" pitchFamily="34" charset="0"/>
              <a:cs typeface="Arial" panose="020B0604020202020204" pitchFamily="34" charset="0"/>
            </a:endParaRPr>
          </a:p>
        </p:txBody>
      </p:sp>
      <p:sp>
        <p:nvSpPr>
          <p:cNvPr id="3" name="Rectangle 2"/>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536174"/>
            <a:ext cx="8686800" cy="369332"/>
          </a:xfrm>
          <a:prstGeom prst="rect">
            <a:avLst/>
          </a:prstGeom>
        </p:spPr>
        <p:txBody>
          <a:bodyPr wrap="square">
            <a:spAutoFit/>
          </a:bodyPr>
          <a:lstStyle/>
          <a:p>
            <a:r>
              <a:rPr lang="en-IN" sz="1800" dirty="0" smtClean="0">
                <a:latin typeface="Arial" panose="020B0604020202020204" pitchFamily="34" charset="0"/>
                <a:cs typeface="Arial" panose="020B0604020202020204" pitchFamily="34" charset="0"/>
              </a:rPr>
              <a:t>If </a:t>
            </a:r>
            <a:r>
              <a:rPr lang="en-IN" sz="1800" dirty="0">
                <a:latin typeface="Arial" panose="020B0604020202020204" pitchFamily="34" charset="0"/>
                <a:cs typeface="Arial" panose="020B0604020202020204" pitchFamily="34" charset="0"/>
              </a:rPr>
              <a:t>you </a:t>
            </a:r>
            <a:r>
              <a:rPr lang="en-IN" sz="1800" dirty="0">
                <a:solidFill>
                  <a:srgbClr val="0000FF"/>
                </a:solidFill>
                <a:latin typeface="Consolas" panose="020B0609020204030204" pitchFamily="49" charset="0"/>
              </a:rPr>
              <a:t>re-declare</a:t>
            </a:r>
            <a:r>
              <a:rPr lang="en-IN" sz="1800" dirty="0">
                <a:latin typeface="Arial" panose="020B0604020202020204" pitchFamily="34" charset="0"/>
                <a:cs typeface="Arial" panose="020B0604020202020204" pitchFamily="34" charset="0"/>
              </a:rPr>
              <a:t> a JavaScript variable, </a:t>
            </a:r>
            <a:r>
              <a:rPr lang="en-IN" sz="1800" b="1" i="1" dirty="0">
                <a:solidFill>
                  <a:srgbClr val="E90919"/>
                </a:solidFill>
                <a:latin typeface="Arial" panose="020B0604020202020204" pitchFamily="34" charset="0"/>
                <a:cs typeface="Arial" panose="020B0604020202020204" pitchFamily="34" charset="0"/>
              </a:rPr>
              <a:t>it will not lose its value.</a:t>
            </a:r>
          </a:p>
        </p:txBody>
      </p:sp>
      <p:sp>
        <p:nvSpPr>
          <p:cNvPr id="15" name="Rectangle 14"/>
          <p:cNvSpPr/>
          <p:nvPr/>
        </p:nvSpPr>
        <p:spPr>
          <a:xfrm>
            <a:off x="3810000" y="96982"/>
            <a:ext cx="5268190" cy="1015663"/>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Assigning a value to an </a:t>
            </a:r>
            <a:r>
              <a:rPr lang="en-IN" sz="2000" b="1" i="1" dirty="0">
                <a:solidFill>
                  <a:srgbClr val="BBF74F"/>
                </a:solidFill>
                <a:latin typeface="Arial" panose="020B0604020202020204" pitchFamily="34" charset="0"/>
                <a:cs typeface="Arial" panose="020B0604020202020204" pitchFamily="34" charset="0"/>
              </a:rPr>
              <a:t>undeclared</a:t>
            </a:r>
            <a:r>
              <a:rPr lang="en-IN" sz="2000" i="1" dirty="0">
                <a:solidFill>
                  <a:srgbClr val="FFFF00"/>
                </a:solidFill>
                <a:latin typeface="Arial" panose="020B0604020202020204" pitchFamily="34" charset="0"/>
                <a:cs typeface="Arial" panose="020B0604020202020204" pitchFamily="34" charset="0"/>
              </a:rPr>
              <a:t> </a:t>
            </a:r>
            <a:r>
              <a:rPr lang="en-IN" sz="2000" b="1" i="1" dirty="0">
                <a:solidFill>
                  <a:srgbClr val="BBF74F"/>
                </a:solidFill>
                <a:latin typeface="Arial" panose="020B0604020202020204" pitchFamily="34" charset="0"/>
                <a:cs typeface="Arial" panose="020B0604020202020204" pitchFamily="34" charset="0"/>
              </a:rPr>
              <a:t>variable</a:t>
            </a:r>
            <a:r>
              <a:rPr lang="en-IN" sz="2000" i="1" dirty="0">
                <a:solidFill>
                  <a:srgbClr val="FFFF00"/>
                </a:solidFill>
                <a:latin typeface="Arial" panose="020B0604020202020204" pitchFamily="34" charset="0"/>
                <a:cs typeface="Arial" panose="020B0604020202020204" pitchFamily="34" charset="0"/>
              </a:rPr>
              <a:t> </a:t>
            </a:r>
            <a:r>
              <a:rPr lang="en-IN" sz="2000" b="1" i="1" dirty="0">
                <a:solidFill>
                  <a:srgbClr val="BBF74F"/>
                </a:solidFill>
                <a:latin typeface="Arial" panose="020B0604020202020204" pitchFamily="34" charset="0"/>
                <a:cs typeface="Arial" panose="020B0604020202020204" pitchFamily="34" charset="0"/>
              </a:rPr>
              <a:t>implicitly</a:t>
            </a:r>
            <a:r>
              <a:rPr lang="en-IN" sz="2000" i="1" dirty="0">
                <a:solidFill>
                  <a:srgbClr val="FFFF00"/>
                </a:solidFill>
                <a:latin typeface="Arial" panose="020B0604020202020204" pitchFamily="34" charset="0"/>
                <a:cs typeface="Arial" panose="020B0604020202020204" pitchFamily="34" charset="0"/>
              </a:rPr>
              <a:t>, creates it as a </a:t>
            </a:r>
            <a:r>
              <a:rPr lang="en-IN" sz="2000" b="1" i="1" dirty="0">
                <a:solidFill>
                  <a:srgbClr val="BBF74F"/>
                </a:solidFill>
                <a:latin typeface="Arial" panose="020B0604020202020204" pitchFamily="34" charset="0"/>
                <a:cs typeface="Arial" panose="020B0604020202020204" pitchFamily="34" charset="0"/>
              </a:rPr>
              <a:t>global</a:t>
            </a:r>
            <a:r>
              <a:rPr lang="en-IN" sz="2000" i="1" dirty="0">
                <a:solidFill>
                  <a:srgbClr val="FFFF00"/>
                </a:solidFill>
                <a:latin typeface="Arial" panose="020B0604020202020204" pitchFamily="34" charset="0"/>
                <a:cs typeface="Arial" panose="020B0604020202020204" pitchFamily="34" charset="0"/>
              </a:rPr>
              <a:t> </a:t>
            </a:r>
            <a:r>
              <a:rPr lang="en-IN" sz="2000" b="1" i="1" dirty="0">
                <a:solidFill>
                  <a:srgbClr val="BBF74F"/>
                </a:solidFill>
                <a:latin typeface="Arial" panose="020B0604020202020204" pitchFamily="34" charset="0"/>
                <a:cs typeface="Arial" panose="020B0604020202020204" pitchFamily="34" charset="0"/>
              </a:rPr>
              <a:t>variable</a:t>
            </a:r>
            <a:r>
              <a:rPr lang="en-IN" sz="2000" i="1" dirty="0">
                <a:solidFill>
                  <a:srgbClr val="FFFF00"/>
                </a:solidFill>
                <a:latin typeface="Arial" panose="020B0604020202020204" pitchFamily="34" charset="0"/>
                <a:cs typeface="Arial" panose="020B0604020202020204" pitchFamily="34" charset="0"/>
              </a:rPr>
              <a:t> when the assignment is executed.</a:t>
            </a:r>
          </a:p>
        </p:txBody>
      </p:sp>
      <p:grpSp>
        <p:nvGrpSpPr>
          <p:cNvPr id="6" name="Group 5"/>
          <p:cNvGrpSpPr/>
          <p:nvPr/>
        </p:nvGrpSpPr>
        <p:grpSpPr>
          <a:xfrm>
            <a:off x="1219200" y="3924376"/>
            <a:ext cx="2438400" cy="1592801"/>
            <a:chOff x="1447800" y="3924376"/>
            <a:chExt cx="2357120" cy="1592801"/>
          </a:xfrm>
        </p:grpSpPr>
        <p:grpSp>
          <p:nvGrpSpPr>
            <p:cNvPr id="10" name="Group 9"/>
            <p:cNvGrpSpPr/>
            <p:nvPr/>
          </p:nvGrpSpPr>
          <p:grpSpPr>
            <a:xfrm>
              <a:off x="1600200" y="3924376"/>
              <a:ext cx="914400" cy="1295400"/>
              <a:chOff x="2895600" y="3124200"/>
              <a:chExt cx="533400" cy="1295400"/>
            </a:xfrm>
          </p:grpSpPr>
          <p:cxnSp>
            <p:nvCxnSpPr>
              <p:cNvPr id="11" name="Straight Arrow Connector 10"/>
              <p:cNvCxnSpPr/>
              <p:nvPr/>
            </p:nvCxnSpPr>
            <p:spPr>
              <a:xfrm flipH="1">
                <a:off x="2895600" y="3124200"/>
                <a:ext cx="5334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3429000" y="3124200"/>
                <a:ext cx="0" cy="12954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3" name="TextBox 12"/>
            <p:cNvSpPr txBox="1"/>
            <p:nvPr/>
          </p:nvSpPr>
          <p:spPr>
            <a:xfrm>
              <a:off x="1447800" y="5178623"/>
              <a:ext cx="2357120" cy="338554"/>
            </a:xfrm>
            <a:prstGeom prst="rect">
              <a:avLst/>
            </a:prstGeom>
            <a:noFill/>
          </p:spPr>
          <p:txBody>
            <a:bodyPr wrap="square" rtlCol="0">
              <a:spAutoFit/>
            </a:bodyPr>
            <a:lstStyle/>
            <a:p>
              <a:r>
                <a:rPr lang="en-IN" sz="1600" b="1" i="1" dirty="0">
                  <a:solidFill>
                    <a:srgbClr val="E9DE49"/>
                  </a:solidFill>
                  <a:latin typeface="Consolas" panose="020B0609020204030204" pitchFamily="49" charset="0"/>
                </a:rPr>
                <a:t>re-declared</a:t>
              </a:r>
              <a:r>
                <a:rPr lang="en-IN" sz="1400" b="1" dirty="0" smtClean="0">
                  <a:solidFill>
                    <a:srgbClr val="0000FF"/>
                  </a:solidFill>
                  <a:latin typeface="Consolas" panose="020B0609020204030204" pitchFamily="49" charset="0"/>
                </a:rPr>
                <a:t> </a:t>
              </a:r>
              <a:r>
                <a:rPr lang="en-IN" sz="1600" b="1" i="1" dirty="0">
                  <a:solidFill>
                    <a:srgbClr val="E9DE49"/>
                  </a:solidFill>
                  <a:latin typeface="Consolas" panose="020B0609020204030204" pitchFamily="49" charset="0"/>
                </a:rPr>
                <a:t>Variable</a:t>
              </a:r>
            </a:p>
          </p:txBody>
        </p:sp>
      </p:grpSp>
      <p:sp>
        <p:nvSpPr>
          <p:cNvPr id="4" name="Rectangle 3"/>
          <p:cNvSpPr/>
          <p:nvPr/>
        </p:nvSpPr>
        <p:spPr>
          <a:xfrm>
            <a:off x="266700" y="2366891"/>
            <a:ext cx="8610600" cy="2585323"/>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f1</a:t>
            </a:r>
            <a:r>
              <a:rPr lang="en-IN" sz="1800" dirty="0">
                <a:solidFill>
                  <a:srgbClr val="D4D4D4"/>
                </a:solidFill>
                <a:latin typeface="Consolas" panose="020B0609020204030204" pitchFamily="49" charset="0"/>
              </a:rPr>
              <a:t>() {</a:t>
            </a:r>
          </a:p>
          <a:p>
            <a:r>
              <a:rPr lang="en-IN" sz="1800" dirty="0">
                <a:solidFill>
                  <a:srgbClr val="4EC9B0"/>
                </a:solidFill>
                <a:latin typeface="Consolas" panose="020B0609020204030204" pitchFamily="49" charset="0"/>
              </a:rPr>
              <a:t>console</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x</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//1001</a:t>
            </a:r>
            <a:endParaRPr lang="en-IN" sz="1800" dirty="0">
              <a:solidFill>
                <a:srgbClr val="92D050"/>
              </a:solidFill>
              <a:latin typeface="Consolas" panose="020B0609020204030204" pitchFamily="49" charset="0"/>
            </a:endParaRPr>
          </a:p>
          <a:p>
            <a:r>
              <a:rPr lang="en-IN" sz="1800" dirty="0">
                <a:solidFill>
                  <a:srgbClr val="D4D4D4"/>
                </a:solidFill>
                <a:latin typeface="Consolas" panose="020B0609020204030204" pitchFamily="49" charset="0"/>
              </a:rPr>
              <a:t>}</a:t>
            </a:r>
          </a:p>
          <a:p>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a:solidFill>
                  <a:srgbClr val="DCDCAA"/>
                </a:solidFill>
                <a:latin typeface="Consolas" panose="020B0609020204030204" pitchFamily="49" charset="0"/>
              </a:rPr>
              <a:t>f1</a:t>
            </a:r>
            <a:r>
              <a:rPr lang="en-IN" sz="1800" dirty="0">
                <a:solidFill>
                  <a:srgbClr val="D4D4D4"/>
                </a:solidFill>
                <a:latin typeface="Consolas" panose="020B0609020204030204" pitchFamily="49" charset="0"/>
              </a:rPr>
              <a:t>();</a:t>
            </a:r>
          </a:p>
          <a:p>
            <a:r>
              <a:rPr lang="en-IN" sz="1800" dirty="0">
                <a:solidFill>
                  <a:srgbClr val="4EC9B0"/>
                </a:solidFill>
                <a:latin typeface="Consolas" panose="020B0609020204030204" pitchFamily="49" charset="0"/>
              </a:rPr>
              <a:t>console</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x</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//1001</a:t>
            </a:r>
            <a:endParaRPr lang="en-IN" sz="1800" dirty="0">
              <a:solidFill>
                <a:srgbClr val="92D050"/>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15798028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comma operator</a:t>
            </a:r>
          </a:p>
        </p:txBody>
      </p:sp>
      <p:sp>
        <p:nvSpPr>
          <p:cNvPr id="3" name="Rectangle 2"/>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536174"/>
            <a:ext cx="8686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comma</a:t>
            </a:r>
            <a:r>
              <a:rPr lang="en-IN" sz="1800" dirty="0">
                <a:latin typeface="Arial" panose="020B0604020202020204" pitchFamily="34" charset="0"/>
                <a:cs typeface="Arial" panose="020B0604020202020204" pitchFamily="34" charset="0"/>
              </a:rPr>
              <a:t> operator evaluates each of its operands </a:t>
            </a:r>
            <a:r>
              <a:rPr lang="en-IN" sz="1800" b="1" i="1" dirty="0">
                <a:solidFill>
                  <a:schemeClr val="accent5">
                    <a:lumMod val="75000"/>
                  </a:schemeClr>
                </a:solidFill>
                <a:latin typeface="Arial" panose="020B0604020202020204" pitchFamily="34" charset="0"/>
                <a:cs typeface="Arial" panose="020B0604020202020204" pitchFamily="34" charset="0"/>
              </a:rPr>
              <a:t>(from left to right)</a:t>
            </a:r>
            <a:r>
              <a:rPr lang="en-IN" sz="1800" dirty="0">
                <a:latin typeface="Arial" panose="020B0604020202020204" pitchFamily="34" charset="0"/>
                <a:cs typeface="Arial" panose="020B0604020202020204" pitchFamily="34" charset="0"/>
              </a:rPr>
              <a:t> and </a:t>
            </a:r>
            <a:r>
              <a:rPr lang="en-IN" sz="1800" b="1" i="1" dirty="0">
                <a:solidFill>
                  <a:srgbClr val="E90919"/>
                </a:solidFill>
                <a:latin typeface="Arial" panose="020B0604020202020204" pitchFamily="34" charset="0"/>
                <a:cs typeface="Arial" panose="020B0604020202020204" pitchFamily="34" charset="0"/>
              </a:rPr>
              <a:t>returns the value of the last operand</a:t>
            </a:r>
            <a:r>
              <a:rPr lang="en-IN" sz="1800" dirty="0">
                <a:solidFill>
                  <a:srgbClr val="E90919"/>
                </a:solidFill>
                <a:latin typeface="Arial" panose="020B0604020202020204" pitchFamily="34" charset="0"/>
                <a:cs typeface="Arial" panose="020B0604020202020204" pitchFamily="34" charset="0"/>
              </a:rPr>
              <a:t>.</a:t>
            </a:r>
          </a:p>
        </p:txBody>
      </p:sp>
      <p:sp>
        <p:nvSpPr>
          <p:cNvPr id="4" name="Rectangle 3"/>
          <p:cNvSpPr/>
          <p:nvPr/>
        </p:nvSpPr>
        <p:spPr>
          <a:xfrm>
            <a:off x="228600" y="3857316"/>
            <a:ext cx="8610600" cy="1754326"/>
          </a:xfrm>
          <a:prstGeom prst="rect">
            <a:avLst/>
          </a:prstGeom>
          <a:solidFill>
            <a:schemeClr val="bg1"/>
          </a:solidFill>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smtClean="0">
              <a:solidFill>
                <a:srgbClr val="569CD6"/>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0</a:t>
            </a:r>
            <a:r>
              <a:rPr lang="en-IN" sz="1800" dirty="0">
                <a:solidFill>
                  <a:srgbClr val="D4D4D4"/>
                </a:solidFill>
                <a:latin typeface="Consolas" panose="020B0609020204030204" pitchFamily="49" charset="0"/>
              </a:rPr>
              <a:t>; </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 (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99</a:t>
            </a:r>
            <a:r>
              <a:rPr lang="en-IN" sz="1800" dirty="0">
                <a:solidFill>
                  <a:srgbClr val="D4D4D4"/>
                </a:solidFill>
                <a:latin typeface="Consolas" panose="020B0609020204030204" pitchFamily="49" charset="0"/>
              </a:rPr>
              <a:t> );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a will be equal to 1</a:t>
            </a:r>
            <a:r>
              <a:rPr lang="en-IN" sz="1800" dirty="0">
                <a:solidFill>
                  <a:srgbClr val="608B4E"/>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b is equal to </a:t>
            </a:r>
            <a:r>
              <a:rPr lang="en-IN" sz="1800" dirty="0" smtClean="0">
                <a:solidFill>
                  <a:srgbClr val="92D050"/>
                </a:solidFill>
                <a:latin typeface="Consolas" panose="020B0609020204030204" pitchFamily="49" charset="0"/>
              </a:rPr>
              <a:t>99</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6" name="Rectangle 5"/>
          <p:cNvSpPr/>
          <p:nvPr/>
        </p:nvSpPr>
        <p:spPr>
          <a:xfrm>
            <a:off x="239486" y="2286000"/>
            <a:ext cx="8599714" cy="1200329"/>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89312592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938992"/>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a:t>d</a:t>
            </a:r>
            <a:r>
              <a:rPr lang="en-US" sz="6000" dirty="0" smtClean="0"/>
              <a:t>estructuring assignment</a:t>
            </a:r>
            <a:endParaRPr lang="en-US" sz="6000" dirty="0"/>
          </a:p>
        </p:txBody>
      </p:sp>
    </p:spTree>
    <p:extLst>
      <p:ext uri="{BB962C8B-B14F-4D97-AF65-F5344CB8AC3E}">
        <p14:creationId xmlns:p14="http://schemas.microsoft.com/office/powerpoint/2010/main" val="104559922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Destructuring assignment</a:t>
            </a:r>
          </a:p>
        </p:txBody>
      </p:sp>
      <p:sp>
        <p:nvSpPr>
          <p:cNvPr id="3" name="Rectangle 2"/>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536174"/>
            <a:ext cx="86868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destructuring</a:t>
            </a:r>
            <a:r>
              <a:rPr lang="en-IN" sz="1800" dirty="0">
                <a:latin typeface="Arial" panose="020B0604020202020204" pitchFamily="34" charset="0"/>
                <a:cs typeface="Arial" panose="020B0604020202020204" pitchFamily="34" charset="0"/>
              </a:rPr>
              <a:t> assignment syntax is a JavaScript expression that makes it possible to unpack values from arrays, or properties from objects, into distinct variables.</a:t>
            </a:r>
          </a:p>
        </p:txBody>
      </p:sp>
      <p:sp>
        <p:nvSpPr>
          <p:cNvPr id="5" name="Rectangle 4"/>
          <p:cNvSpPr/>
          <p:nvPr/>
        </p:nvSpPr>
        <p:spPr>
          <a:xfrm>
            <a:off x="228600" y="2459504"/>
            <a:ext cx="4191000"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rest</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2</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800" dirty="0">
                <a:solidFill>
                  <a:srgbClr val="92D050"/>
                </a:solidFill>
                <a:latin typeface="Consolas" panose="020B0609020204030204" pitchFamily="49" charset="0"/>
              </a:rPr>
              <a:t>1</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b</a:t>
            </a:r>
            <a:r>
              <a:rPr lang="en-IN" sz="1800" dirty="0" smtClean="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2</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6" name="Rectangle 5"/>
          <p:cNvSpPr/>
          <p:nvPr/>
        </p:nvSpPr>
        <p:spPr>
          <a:xfrm>
            <a:off x="4419600" y="2459504"/>
            <a:ext cx="4572000" cy="2031325"/>
          </a:xfrm>
          <a:prstGeom prst="rect">
            <a:avLst/>
          </a:prstGeom>
        </p:spPr>
        <p:txBody>
          <a:bodyPr>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rest</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rest</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2</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3</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4</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5</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800" dirty="0">
                <a:solidFill>
                  <a:srgbClr val="92D050"/>
                </a:solidFill>
                <a:latin typeface="Consolas" panose="020B0609020204030204" pitchFamily="49" charset="0"/>
              </a:rPr>
              <a:t>1</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800" dirty="0">
                <a:solidFill>
                  <a:srgbClr val="92D050"/>
                </a:solidFill>
                <a:latin typeface="Consolas" panose="020B0609020204030204" pitchFamily="49" charset="0"/>
              </a:rPr>
              <a:t>2</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rest</a:t>
            </a:r>
            <a:r>
              <a:rPr lang="en-IN" sz="1800" dirty="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3</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29880849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Destructuring assignment</a:t>
            </a:r>
          </a:p>
        </p:txBody>
      </p:sp>
      <p:sp>
        <p:nvSpPr>
          <p:cNvPr id="3" name="Rectangle 2"/>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536174"/>
            <a:ext cx="86868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destructuring</a:t>
            </a:r>
            <a:r>
              <a:rPr lang="en-IN" sz="1800" dirty="0">
                <a:latin typeface="Arial" panose="020B0604020202020204" pitchFamily="34" charset="0"/>
                <a:cs typeface="Arial" panose="020B0604020202020204" pitchFamily="34" charset="0"/>
              </a:rPr>
              <a:t> assignment syntax is a JavaScript expression that makes it possible to unpack values from arrays, or properties from objects, into distinct variables.</a:t>
            </a:r>
          </a:p>
        </p:txBody>
      </p:sp>
      <p:sp>
        <p:nvSpPr>
          <p:cNvPr id="4" name="Rectangle 3"/>
          <p:cNvSpPr/>
          <p:nvPr/>
        </p:nvSpPr>
        <p:spPr>
          <a:xfrm>
            <a:off x="76200" y="2511677"/>
            <a:ext cx="4572000" cy="2031325"/>
          </a:xfrm>
          <a:prstGeom prst="rect">
            <a:avLst/>
          </a:prstGeom>
        </p:spPr>
        <p:txBody>
          <a:bodyPr>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rest</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arr</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Array</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2</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3</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arr</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1</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2</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9" name="Rectangle 8"/>
          <p:cNvSpPr/>
          <p:nvPr/>
        </p:nvSpPr>
        <p:spPr>
          <a:xfrm>
            <a:off x="4419600" y="2511677"/>
            <a:ext cx="4572000" cy="2308324"/>
          </a:xfrm>
          <a:prstGeom prst="rect">
            <a:avLst/>
          </a:prstGeom>
        </p:spPr>
        <p:txBody>
          <a:bodyPr>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rest</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arr</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2</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3</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4</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5</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6</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rest</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arr</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1</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2</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rest</a:t>
            </a:r>
            <a:r>
              <a:rPr lang="en-IN" sz="1800" dirty="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3, 4, 5, 6</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28125205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a:t>"use strict"</a:t>
            </a:r>
          </a:p>
        </p:txBody>
      </p:sp>
    </p:spTree>
    <p:extLst>
      <p:ext uri="{BB962C8B-B14F-4D97-AF65-F5344CB8AC3E}">
        <p14:creationId xmlns:p14="http://schemas.microsoft.com/office/powerpoint/2010/main" val="308423386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95400" y="4707899"/>
            <a:ext cx="7696200" cy="646331"/>
          </a:xfrm>
          <a:prstGeom prst="rect">
            <a:avLst/>
          </a:prstGeom>
        </p:spPr>
        <p:txBody>
          <a:bodyPr wrap="square">
            <a:spAutoFit/>
          </a:bodyPr>
          <a:lstStyle/>
          <a:p>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152400" y="914400"/>
            <a:ext cx="8839200" cy="5378845"/>
          </a:xfrm>
          <a:prstGeom prst="rect">
            <a:avLst/>
          </a:prstGeom>
        </p:spPr>
        <p:txBody>
          <a:bodyPr wrap="square">
            <a:spAutoFit/>
          </a:bodyPr>
          <a:lstStyle/>
          <a:p>
            <a:pPr algn="just"/>
            <a:r>
              <a:rPr lang="en-IN" i="1" dirty="0">
                <a:solidFill>
                  <a:srgbClr val="13D9E3"/>
                </a:solidFill>
                <a:latin typeface="Segoe UI Light" panose="020B0502040204020203" pitchFamily="34" charset="0"/>
                <a:cs typeface="Segoe UI Light" panose="020B0502040204020203" pitchFamily="34" charset="0"/>
              </a:rPr>
              <a:t>The strict mode in JavaScript does not allow following things:</a:t>
            </a:r>
            <a:endParaRPr lang="en-IN" dirty="0">
              <a:solidFill>
                <a:srgbClr val="494949"/>
              </a:solidFill>
              <a:latin typeface="Segoe UI Light" panose="020B0502040204020203" pitchFamily="34" charset="0"/>
              <a:cs typeface="Segoe UI Light" panose="020B0502040204020203" pitchFamily="34" charset="0"/>
            </a:endParaRPr>
          </a:p>
          <a:p>
            <a:pPr marL="457200" indent="-457200" algn="just">
              <a:lnSpc>
                <a:spcPct val="150000"/>
              </a:lnSpc>
              <a:buFont typeface="+mj-lt"/>
              <a:buAutoNum type="arabicPeriod"/>
            </a:pPr>
            <a:r>
              <a:rPr lang="en-IN" dirty="0" smtClean="0">
                <a:solidFill>
                  <a:srgbClr val="494949"/>
                </a:solidFill>
                <a:latin typeface="Segoe UI Light" panose="020B0502040204020203" pitchFamily="34" charset="0"/>
                <a:cs typeface="Segoe UI Light" panose="020B0502040204020203" pitchFamily="34" charset="0"/>
              </a:rPr>
              <a:t>Use </a:t>
            </a:r>
            <a:r>
              <a:rPr lang="en-IN" dirty="0">
                <a:solidFill>
                  <a:srgbClr val="494949"/>
                </a:solidFill>
                <a:latin typeface="Segoe UI Light" panose="020B0502040204020203" pitchFamily="34" charset="0"/>
                <a:cs typeface="Segoe UI Light" panose="020B0502040204020203" pitchFamily="34" charset="0"/>
              </a:rPr>
              <a:t>of undefined variables</a:t>
            </a:r>
          </a:p>
          <a:p>
            <a:pPr marL="457200" indent="-457200" algn="just">
              <a:lnSpc>
                <a:spcPct val="150000"/>
              </a:lnSpc>
              <a:buFont typeface="+mj-lt"/>
              <a:buAutoNum type="arabicPeriod"/>
            </a:pPr>
            <a:r>
              <a:rPr lang="en-IN" dirty="0">
                <a:solidFill>
                  <a:srgbClr val="494949"/>
                </a:solidFill>
                <a:latin typeface="Segoe UI Light" panose="020B0502040204020203" pitchFamily="34" charset="0"/>
                <a:cs typeface="Segoe UI Light" panose="020B0502040204020203" pitchFamily="34" charset="0"/>
              </a:rPr>
              <a:t>Use of reserved keywords as variable or function name</a:t>
            </a:r>
          </a:p>
          <a:p>
            <a:pPr marL="457200" indent="-457200" algn="just">
              <a:lnSpc>
                <a:spcPct val="150000"/>
              </a:lnSpc>
              <a:buFont typeface="+mj-lt"/>
              <a:buAutoNum type="arabicPeriod"/>
            </a:pPr>
            <a:r>
              <a:rPr lang="en-IN" dirty="0">
                <a:solidFill>
                  <a:srgbClr val="494949"/>
                </a:solidFill>
                <a:latin typeface="Segoe UI Light" panose="020B0502040204020203" pitchFamily="34" charset="0"/>
                <a:cs typeface="Segoe UI Light" panose="020B0502040204020203" pitchFamily="34" charset="0"/>
              </a:rPr>
              <a:t>Duplicate properties of an object</a:t>
            </a:r>
          </a:p>
          <a:p>
            <a:pPr marL="457200" indent="-457200" algn="just">
              <a:lnSpc>
                <a:spcPct val="150000"/>
              </a:lnSpc>
              <a:buFont typeface="+mj-lt"/>
              <a:buAutoNum type="arabicPeriod"/>
            </a:pPr>
            <a:r>
              <a:rPr lang="en-IN" dirty="0">
                <a:solidFill>
                  <a:srgbClr val="494949"/>
                </a:solidFill>
                <a:latin typeface="Segoe UI Light" panose="020B0502040204020203" pitchFamily="34" charset="0"/>
                <a:cs typeface="Segoe UI Light" panose="020B0502040204020203" pitchFamily="34" charset="0"/>
              </a:rPr>
              <a:t>Duplicate parameters of function</a:t>
            </a:r>
          </a:p>
          <a:p>
            <a:pPr marL="457200" indent="-457200" algn="just">
              <a:lnSpc>
                <a:spcPct val="150000"/>
              </a:lnSpc>
              <a:buFont typeface="+mj-lt"/>
              <a:buAutoNum type="arabicPeriod"/>
            </a:pPr>
            <a:r>
              <a:rPr lang="en-IN" dirty="0">
                <a:solidFill>
                  <a:srgbClr val="494949"/>
                </a:solidFill>
                <a:latin typeface="Segoe UI Light" panose="020B0502040204020203" pitchFamily="34" charset="0"/>
                <a:cs typeface="Segoe UI Light" panose="020B0502040204020203" pitchFamily="34" charset="0"/>
              </a:rPr>
              <a:t>Assign values to read-only properties</a:t>
            </a:r>
          </a:p>
          <a:p>
            <a:pPr marL="457200" indent="-457200" algn="just">
              <a:lnSpc>
                <a:spcPct val="150000"/>
              </a:lnSpc>
              <a:buFont typeface="+mj-lt"/>
              <a:buAutoNum type="arabicPeriod"/>
            </a:pPr>
            <a:r>
              <a:rPr lang="en-IN" dirty="0">
                <a:solidFill>
                  <a:srgbClr val="494949"/>
                </a:solidFill>
                <a:latin typeface="Segoe UI Light" panose="020B0502040204020203" pitchFamily="34" charset="0"/>
                <a:cs typeface="Segoe UI Light" panose="020B0502040204020203" pitchFamily="34" charset="0"/>
              </a:rPr>
              <a:t>Modifying arguments object</a:t>
            </a:r>
          </a:p>
          <a:p>
            <a:pPr marL="457200" indent="-457200" algn="just">
              <a:lnSpc>
                <a:spcPct val="150000"/>
              </a:lnSpc>
              <a:buFont typeface="+mj-lt"/>
              <a:buAutoNum type="arabicPeriod"/>
            </a:pPr>
            <a:r>
              <a:rPr lang="en-IN" dirty="0">
                <a:solidFill>
                  <a:srgbClr val="494949"/>
                </a:solidFill>
                <a:latin typeface="Segoe UI Light" panose="020B0502040204020203" pitchFamily="34" charset="0"/>
                <a:cs typeface="Segoe UI Light" panose="020B0502040204020203" pitchFamily="34" charset="0"/>
              </a:rPr>
              <a:t>Octal numeric literals</a:t>
            </a:r>
          </a:p>
          <a:p>
            <a:pPr marL="457200" indent="-457200" algn="just">
              <a:lnSpc>
                <a:spcPct val="150000"/>
              </a:lnSpc>
              <a:buFont typeface="+mj-lt"/>
              <a:buAutoNum type="arabicPeriod"/>
            </a:pPr>
            <a:r>
              <a:rPr lang="en-IN" dirty="0">
                <a:solidFill>
                  <a:srgbClr val="494949"/>
                </a:solidFill>
                <a:latin typeface="Segoe UI Light" panose="020B0502040204020203" pitchFamily="34" charset="0"/>
                <a:cs typeface="Segoe UI Light" panose="020B0502040204020203" pitchFamily="34" charset="0"/>
              </a:rPr>
              <a:t>with statement</a:t>
            </a:r>
          </a:p>
          <a:p>
            <a:pPr marL="457200" indent="-457200" algn="just">
              <a:lnSpc>
                <a:spcPct val="150000"/>
              </a:lnSpc>
              <a:buFont typeface="+mj-lt"/>
              <a:buAutoNum type="arabicPeriod"/>
            </a:pPr>
            <a:r>
              <a:rPr lang="en-IN" dirty="0">
                <a:solidFill>
                  <a:srgbClr val="494949"/>
                </a:solidFill>
                <a:latin typeface="Segoe UI Light" panose="020B0502040204020203" pitchFamily="34" charset="0"/>
                <a:cs typeface="Segoe UI Light" panose="020B0502040204020203" pitchFamily="34" charset="0"/>
              </a:rPr>
              <a:t>eval function to create a variable</a:t>
            </a:r>
            <a:endParaRPr lang="en-IN" b="0" i="0" dirty="0">
              <a:solidFill>
                <a:srgbClr val="494949"/>
              </a:solidFill>
              <a:effectLst/>
              <a:latin typeface="Segoe UI Light" panose="020B0502040204020203" pitchFamily="34" charset="0"/>
              <a:cs typeface="Segoe UI Light" panose="020B0502040204020203" pitchFamily="34" charset="0"/>
            </a:endParaRPr>
          </a:p>
        </p:txBody>
      </p:sp>
      <p:sp>
        <p:nvSpPr>
          <p:cNvPr id="10" name="Rectangle 9"/>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"use strict" or 'use strict'</a:t>
            </a:r>
            <a:endParaRPr lang="en-US" sz="3600" i="1" dirty="0">
              <a:solidFill>
                <a:srgbClr val="13D9E3"/>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501482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015663"/>
          </a:xfrm>
          <a:prstGeom prst="rect">
            <a:avLst/>
          </a:prstGeom>
          <a:noFill/>
        </p:spPr>
        <p:txBody>
          <a:bodyPr wrap="square">
            <a:spAutoFit/>
          </a:bodyPr>
          <a:lstStyle>
            <a:defPPr>
              <a:defRPr lang="en-US"/>
            </a:defPPr>
            <a:lvl1pPr>
              <a:defRPr sz="3600" i="1">
                <a:solidFill>
                  <a:srgbClr val="C10374"/>
                </a:solidFill>
                <a:latin typeface="Century" panose="02040604050505020304" pitchFamily="18" charset="0"/>
              </a:defRPr>
            </a:lvl1pPr>
          </a:lstStyle>
          <a:p>
            <a:r>
              <a:rPr lang="en-US" sz="6000" dirty="0"/>
              <a:t>HTML DOM / DHTML</a:t>
            </a:r>
          </a:p>
        </p:txBody>
      </p:sp>
      <p:sp>
        <p:nvSpPr>
          <p:cNvPr id="3" name="Rectangle 2"/>
          <p:cNvSpPr/>
          <p:nvPr/>
        </p:nvSpPr>
        <p:spPr>
          <a:xfrm>
            <a:off x="152400" y="3429000"/>
            <a:ext cx="8839200" cy="1323439"/>
          </a:xfrm>
          <a:prstGeom prst="rect">
            <a:avLst/>
          </a:prstGeom>
          <a:noFill/>
        </p:spPr>
        <p:txBody>
          <a:bodyPr wrap="square">
            <a:spAutoFit/>
          </a:bodyPr>
          <a:lstStyle/>
          <a:p>
            <a:pPr algn="just"/>
            <a:r>
              <a:rPr lang="en-IN" sz="2000" dirty="0">
                <a:solidFill>
                  <a:schemeClr val="accent2">
                    <a:lumMod val="75000"/>
                  </a:schemeClr>
                </a:solidFill>
                <a:latin typeface="Century" panose="02040604050505020304" pitchFamily="18" charset="0"/>
              </a:rPr>
              <a:t>When a web page is loaded, the browser creates a Document Object Model of the page, which is an object oriented representation of an HTML document, that acts as an interface between JavaScript and the document itself and allows the creation of dynamic web pages.</a:t>
            </a:r>
          </a:p>
        </p:txBody>
      </p:sp>
    </p:spTree>
    <p:extLst>
      <p:ext uri="{BB962C8B-B14F-4D97-AF65-F5344CB8AC3E}">
        <p14:creationId xmlns:p14="http://schemas.microsoft.com/office/powerpoint/2010/main" val="376907213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"use strict" or 'use strict'</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28600" y="1066800"/>
            <a:ext cx="8610600" cy="400110"/>
          </a:xfrm>
          <a:prstGeom prst="rect">
            <a:avLst/>
          </a:prstGeom>
        </p:spPr>
        <p:txBody>
          <a:bodyPr wrap="square">
            <a:spAutoFit/>
          </a:bodyPr>
          <a:lstStyle/>
          <a:p>
            <a:r>
              <a:rPr lang="en-US" sz="2000" b="1" dirty="0" smtClean="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152400" y="1524000"/>
            <a:ext cx="8839200" cy="646331"/>
          </a:xfrm>
          <a:prstGeom prst="rect">
            <a:avLst/>
          </a:prstGeom>
        </p:spPr>
        <p:txBody>
          <a:bodyPr wrap="square">
            <a:spAutoFit/>
          </a:bodyPr>
          <a:lstStyle/>
          <a:p>
            <a:r>
              <a:rPr lang="en-IN" sz="1800" dirty="0">
                <a:solidFill>
                  <a:srgbClr val="0000FF"/>
                </a:solidFill>
                <a:latin typeface="Consolas" panose="020B0609020204030204" pitchFamily="49" charset="0"/>
              </a:rPr>
              <a:t>Strict</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mode applies to entire scripts or to individual functions. It doesn't apply to block statements enclosed in </a:t>
            </a:r>
            <a:r>
              <a:rPr lang="en-IN" sz="1800" dirty="0" smtClean="0">
                <a:latin typeface="Arial" panose="020B0604020202020204" pitchFamily="34" charset="0"/>
                <a:cs typeface="Arial" panose="020B0604020202020204" pitchFamily="34" charset="0"/>
              </a:rPr>
              <a:t>{}.</a:t>
            </a:r>
            <a:endParaRPr lang="en-US" sz="1800" dirty="0">
              <a:latin typeface="Arial" panose="020B0604020202020204" pitchFamily="34" charset="0"/>
              <a:cs typeface="Arial" panose="020B0604020202020204" pitchFamily="34" charset="0"/>
            </a:endParaRPr>
          </a:p>
        </p:txBody>
      </p:sp>
      <p:sp>
        <p:nvSpPr>
          <p:cNvPr id="9" name="Rectangle 8"/>
          <p:cNvSpPr/>
          <p:nvPr/>
        </p:nvSpPr>
        <p:spPr>
          <a:xfrm>
            <a:off x="419100" y="2565737"/>
            <a:ext cx="8458200" cy="1015663"/>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IN" sz="2000" dirty="0">
                <a:solidFill>
                  <a:srgbClr val="FF7F27"/>
                </a:solidFill>
                <a:latin typeface="Consolas" panose="020B0609020204030204" pitchFamily="49" charset="0"/>
                <a:cs typeface="Arial" panose="020B0604020202020204" pitchFamily="34" charset="0"/>
              </a:rPr>
              <a:t>"use strict";</a:t>
            </a:r>
          </a:p>
          <a:p>
            <a:pPr marL="342900" indent="-342900">
              <a:lnSpc>
                <a:spcPct val="150000"/>
              </a:lnSpc>
              <a:buFont typeface="Arial" panose="020B0604020202020204" pitchFamily="34" charset="0"/>
              <a:buChar char="•"/>
            </a:pPr>
            <a:r>
              <a:rPr lang="en-IN" sz="2000" dirty="0" smtClean="0">
                <a:solidFill>
                  <a:srgbClr val="FF7F27"/>
                </a:solidFill>
                <a:latin typeface="Consolas" panose="020B0609020204030204" pitchFamily="49" charset="0"/>
                <a:cs typeface="Arial" panose="020B0604020202020204" pitchFamily="34" charset="0"/>
              </a:rPr>
              <a:t>'use strict';</a:t>
            </a:r>
            <a:endParaRPr lang="en-IN" sz="2000" dirty="0">
              <a:solidFill>
                <a:srgbClr val="FF7F27"/>
              </a:solidFill>
              <a:latin typeface="Consolas" panose="020B0609020204030204" pitchFamily="49" charset="0"/>
              <a:cs typeface="Arial" panose="020B0604020202020204" pitchFamily="34" charset="0"/>
            </a:endParaRPr>
          </a:p>
        </p:txBody>
      </p:sp>
      <p:sp>
        <p:nvSpPr>
          <p:cNvPr id="11" name="Rectangle 10"/>
          <p:cNvSpPr/>
          <p:nvPr/>
        </p:nvSpPr>
        <p:spPr>
          <a:xfrm>
            <a:off x="152400" y="2221045"/>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228600" y="3551872"/>
            <a:ext cx="8648700"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CE9178"/>
                </a:solidFill>
                <a:latin typeface="Consolas" panose="020B0609020204030204" pitchFamily="49" charset="0"/>
              </a:rPr>
              <a:t>  "</a:t>
            </a:r>
            <a:r>
              <a:rPr lang="en-IN" sz="1800" dirty="0">
                <a:solidFill>
                  <a:srgbClr val="CE9178"/>
                </a:solidFill>
                <a:latin typeface="Consolas" panose="020B0609020204030204" pitchFamily="49" charset="0"/>
              </a:rPr>
              <a:t>use strict"</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6573502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long</a:t>
            </a:r>
            <a:r>
              <a:rPr lang="en-US" sz="6000" dirty="0" smtClean="0">
                <a:solidFill>
                  <a:srgbClr val="13D9E3"/>
                </a:solidFill>
                <a:latin typeface="Arial" panose="020B0604020202020204" pitchFamily="34" charset="0"/>
                <a:cs typeface="Arial" panose="020B0604020202020204" pitchFamily="34" charset="0"/>
              </a:rPr>
              <a:t> </a:t>
            </a:r>
            <a:r>
              <a:rPr lang="en-US" sz="6000" dirty="0" smtClean="0"/>
              <a:t>literal</a:t>
            </a:r>
            <a:r>
              <a:rPr lang="en-US" sz="6000" dirty="0" smtClean="0">
                <a:solidFill>
                  <a:srgbClr val="13D9E3"/>
                </a:solidFill>
                <a:latin typeface="Arial" panose="020B0604020202020204" pitchFamily="34" charset="0"/>
                <a:cs typeface="Arial" panose="020B0604020202020204" pitchFamily="34" charset="0"/>
              </a:rPr>
              <a:t> </a:t>
            </a:r>
            <a:r>
              <a:rPr lang="en-US" sz="6000" dirty="0" smtClean="0"/>
              <a:t>strings</a:t>
            </a:r>
            <a:endParaRPr lang="en-US" sz="6000" dirty="0"/>
          </a:p>
        </p:txBody>
      </p:sp>
    </p:spTree>
    <p:extLst>
      <p:ext uri="{BB962C8B-B14F-4D97-AF65-F5344CB8AC3E}">
        <p14:creationId xmlns:p14="http://schemas.microsoft.com/office/powerpoint/2010/main" val="284527578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Long literal strings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28600" y="1066800"/>
            <a:ext cx="8610600" cy="400110"/>
          </a:xfrm>
          <a:prstGeom prst="rect">
            <a:avLst/>
          </a:prstGeom>
        </p:spPr>
        <p:txBody>
          <a:bodyPr wrap="square">
            <a:spAutoFit/>
          </a:bodyPr>
          <a:lstStyle/>
          <a:p>
            <a:r>
              <a:rPr lang="en-US" sz="2000" b="1" dirty="0" smtClean="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152400" y="1524000"/>
            <a:ext cx="8839200" cy="1200329"/>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Sometimes, your code will include strings which are very long. Rather than having lines that go on endlessly, or wrap at the whim of your editor, you may wish to specifically break the string into multiple lines in the source code without affecting the actual string contents. There are two ways you can do this.</a:t>
            </a:r>
            <a:endParaRPr lang="en-US" sz="1800" dirty="0">
              <a:latin typeface="Arial" panose="020B0604020202020204" pitchFamily="34" charset="0"/>
              <a:cs typeface="Arial" panose="020B0604020202020204" pitchFamily="34" charset="0"/>
            </a:endParaRPr>
          </a:p>
        </p:txBody>
      </p:sp>
      <p:sp>
        <p:nvSpPr>
          <p:cNvPr id="5" name="Rectangle 4"/>
          <p:cNvSpPr/>
          <p:nvPr/>
        </p:nvSpPr>
        <p:spPr>
          <a:xfrm>
            <a:off x="4191000" y="126555"/>
            <a:ext cx="4887686"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Strings can be enclosed within either single quotes, double quotes or backtick.</a:t>
            </a:r>
          </a:p>
        </p:txBody>
      </p:sp>
      <p:sp>
        <p:nvSpPr>
          <p:cNvPr id="8" name="Rectangle 2"/>
          <p:cNvSpPr>
            <a:spLocks noChangeArrowheads="1"/>
          </p:cNvSpPr>
          <p:nvPr/>
        </p:nvSpPr>
        <p:spPr bwMode="auto">
          <a:xfrm>
            <a:off x="272144" y="2953703"/>
            <a:ext cx="8610600" cy="3200876"/>
          </a:xfrm>
          <a:prstGeom prst="rect">
            <a:avLst/>
          </a:prstGeom>
          <a:solidFill>
            <a:schemeClr val="accent3">
              <a:lumMod val="20000"/>
              <a:lumOff val="80000"/>
            </a:schemeClr>
          </a:solidFill>
          <a:ln w="12700">
            <a:solidFill>
              <a:srgbClr val="00FF87"/>
            </a:solidFill>
          </a:ln>
          <a:effectLs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1600" dirty="0" smtClean="0">
                <a:solidFill>
                  <a:srgbClr val="0077AA"/>
                </a:solidFill>
                <a:latin typeface="Consolas" panose="020B0609020204030204" pitchFamily="49" charset="0"/>
              </a:rPr>
              <a:t> </a:t>
            </a:r>
            <a:r>
              <a:rPr kumimoji="0" lang="en-US" sz="1600" b="0" i="0" u="none" strike="noStrike" cap="none" normalizeH="0" baseline="0" dirty="0" smtClean="0">
                <a:ln>
                  <a:noFill/>
                </a:ln>
                <a:solidFill>
                  <a:srgbClr val="0077AA"/>
                </a:solidFill>
                <a:effectLst/>
                <a:latin typeface="Consolas" panose="020B0609020204030204" pitchFamily="49" charset="0"/>
              </a:rPr>
              <a:t>let</a:t>
            </a:r>
            <a:r>
              <a:rPr kumimoji="0" lang="en-US" sz="1600" b="0" i="0" u="none" strike="noStrike" cap="none" normalizeH="0" baseline="0" dirty="0" smtClean="0">
                <a:ln>
                  <a:noFill/>
                </a:ln>
                <a:solidFill>
                  <a:srgbClr val="000000"/>
                </a:solidFill>
                <a:effectLst/>
                <a:latin typeface="Consolas" panose="020B0609020204030204" pitchFamily="49" charset="0"/>
              </a:rPr>
              <a:t> single </a:t>
            </a:r>
            <a:r>
              <a:rPr kumimoji="0" lang="en-US" sz="1600" b="0" i="0" u="none" strike="noStrike" cap="none" normalizeH="0" baseline="0" dirty="0" smtClean="0">
                <a:ln>
                  <a:noFill/>
                </a:ln>
                <a:solidFill>
                  <a:srgbClr val="A67F59"/>
                </a:solidFill>
                <a:effectLst/>
                <a:latin typeface="Consolas" panose="020B0609020204030204" pitchFamily="49" charset="0"/>
              </a:rPr>
              <a:t>=</a:t>
            </a:r>
            <a:r>
              <a:rPr kumimoji="0" lang="en-US" sz="1600" b="0" i="0" u="none" strike="noStrike" cap="none" normalizeH="0" baseline="0" dirty="0" smtClean="0">
                <a:ln>
                  <a:noFill/>
                </a:ln>
                <a:solidFill>
                  <a:srgbClr val="000000"/>
                </a:solidFill>
                <a:effectLst/>
                <a:latin typeface="Consolas" panose="020B0609020204030204" pitchFamily="49" charset="0"/>
              </a:rPr>
              <a:t> </a:t>
            </a:r>
            <a:r>
              <a:rPr kumimoji="0" lang="en-US" sz="1600" b="0" i="0" u="none" strike="noStrike" cap="none" normalizeH="0" baseline="0" dirty="0" smtClean="0">
                <a:ln>
                  <a:noFill/>
                </a:ln>
                <a:solidFill>
                  <a:srgbClr val="669900"/>
                </a:solidFill>
                <a:effectLst/>
                <a:latin typeface="Consolas" panose="020B0609020204030204" pitchFamily="49" charset="0"/>
              </a:rPr>
              <a:t>'single-quoted'</a:t>
            </a:r>
            <a:r>
              <a:rPr kumimoji="0" lang="en-US" sz="1600" b="0" i="0" u="none" strike="noStrike" cap="none" normalizeH="0" baseline="0" dirty="0" smtClean="0">
                <a:ln>
                  <a:noFill/>
                </a:ln>
                <a:solidFill>
                  <a:srgbClr val="999999"/>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sz="1600" dirty="0">
              <a:solidFill>
                <a:srgbClr val="00000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77AA"/>
                </a:solidFill>
                <a:effectLst/>
                <a:latin typeface="Consolas" panose="020B0609020204030204" pitchFamily="49" charset="0"/>
              </a:rPr>
              <a:t> let</a:t>
            </a:r>
            <a:r>
              <a:rPr kumimoji="0" lang="en-US" sz="1600" b="0" i="0" u="none" strike="noStrike" cap="none" normalizeH="0" baseline="0" dirty="0" smtClean="0">
                <a:ln>
                  <a:noFill/>
                </a:ln>
                <a:solidFill>
                  <a:srgbClr val="000000"/>
                </a:solidFill>
                <a:effectLst/>
                <a:latin typeface="Consolas" panose="020B0609020204030204" pitchFamily="49" charset="0"/>
              </a:rPr>
              <a:t> double </a:t>
            </a:r>
            <a:r>
              <a:rPr kumimoji="0" lang="en-US" sz="1600" b="0" i="0" u="none" strike="noStrike" cap="none" normalizeH="0" baseline="0" dirty="0" smtClean="0">
                <a:ln>
                  <a:noFill/>
                </a:ln>
                <a:solidFill>
                  <a:srgbClr val="A67F59"/>
                </a:solidFill>
                <a:effectLst/>
                <a:latin typeface="Consolas" panose="020B0609020204030204" pitchFamily="49" charset="0"/>
              </a:rPr>
              <a:t>=</a:t>
            </a:r>
            <a:r>
              <a:rPr kumimoji="0" lang="en-US" sz="1600" b="0" i="0" u="none" strike="noStrike" cap="none" normalizeH="0" baseline="0" dirty="0" smtClean="0">
                <a:ln>
                  <a:noFill/>
                </a:ln>
                <a:solidFill>
                  <a:srgbClr val="000000"/>
                </a:solidFill>
                <a:effectLst/>
                <a:latin typeface="Consolas" panose="020B0609020204030204" pitchFamily="49" charset="0"/>
              </a:rPr>
              <a:t> </a:t>
            </a:r>
            <a:r>
              <a:rPr kumimoji="0" lang="en-US" sz="1600" b="0" i="0" u="none" strike="noStrike" cap="none" normalizeH="0" baseline="0" dirty="0" smtClean="0">
                <a:ln>
                  <a:noFill/>
                </a:ln>
                <a:solidFill>
                  <a:srgbClr val="669900"/>
                </a:solidFill>
                <a:effectLst/>
                <a:latin typeface="Consolas" panose="020B0609020204030204" pitchFamily="49" charset="0"/>
              </a:rPr>
              <a:t>"double-quoted"</a:t>
            </a:r>
            <a:r>
              <a:rPr kumimoji="0" lang="en-US" sz="1600" b="0" i="0" u="none" strike="noStrike" cap="none" normalizeH="0" baseline="0" dirty="0" smtClean="0">
                <a:ln>
                  <a:noFill/>
                </a:ln>
                <a:solidFill>
                  <a:srgbClr val="999999"/>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rgbClr val="99999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77AA"/>
                </a:solidFill>
                <a:effectLst/>
                <a:latin typeface="Consolas" panose="020B0609020204030204" pitchFamily="49" charset="0"/>
              </a:rPr>
              <a:t> let</a:t>
            </a:r>
            <a:r>
              <a:rPr kumimoji="0" lang="en-US" sz="1600" b="0" i="0" u="none" strike="noStrike" cap="none" normalizeH="0" baseline="0" dirty="0" smtClean="0">
                <a:ln>
                  <a:noFill/>
                </a:ln>
                <a:solidFill>
                  <a:srgbClr val="000000"/>
                </a:solidFill>
                <a:effectLst/>
                <a:latin typeface="Consolas" panose="020B0609020204030204" pitchFamily="49" charset="0"/>
              </a:rPr>
              <a:t> backticks </a:t>
            </a:r>
            <a:r>
              <a:rPr kumimoji="0" lang="en-US" sz="1600" b="0" i="0" u="none" strike="noStrike" cap="none" normalizeH="0" baseline="0" dirty="0" smtClean="0">
                <a:ln>
                  <a:noFill/>
                </a:ln>
                <a:solidFill>
                  <a:srgbClr val="A67F59"/>
                </a:solidFill>
                <a:effectLst/>
                <a:latin typeface="Consolas" panose="020B0609020204030204" pitchFamily="49" charset="0"/>
              </a:rPr>
              <a:t>=</a:t>
            </a:r>
            <a:r>
              <a:rPr kumimoji="0" lang="en-US" sz="1600" b="0" i="0" u="none" strike="noStrike" cap="none" normalizeH="0" baseline="0" dirty="0" smtClean="0">
                <a:ln>
                  <a:noFill/>
                </a:ln>
                <a:solidFill>
                  <a:srgbClr val="000000"/>
                </a:solidFill>
                <a:effectLst/>
                <a:latin typeface="Consolas" panose="020B0609020204030204" pitchFamily="49" charset="0"/>
              </a:rPr>
              <a:t> </a:t>
            </a:r>
            <a:r>
              <a:rPr kumimoji="0" lang="en-US" sz="1600" b="0" i="0" u="none" strike="noStrike" cap="none" normalizeH="0" baseline="0" dirty="0" smtClean="0">
                <a:ln>
                  <a:noFill/>
                </a:ln>
                <a:solidFill>
                  <a:srgbClr val="669900"/>
                </a:solidFill>
                <a:effectLst/>
                <a:latin typeface="Consolas" panose="020B0609020204030204" pitchFamily="49" charset="0"/>
              </a:rPr>
              <a:t>`backticks`</a:t>
            </a:r>
            <a:r>
              <a:rPr kumimoji="0" lang="en-US" sz="1600" b="0" i="0" u="none" strike="noStrike" cap="none" normalizeH="0" baseline="0" dirty="0" smtClean="0">
                <a:ln>
                  <a:noFill/>
                </a:ln>
                <a:solidFill>
                  <a:srgbClr val="999999"/>
                </a:solidFill>
                <a:effectLst/>
                <a:latin typeface="Consolas" panose="020B0609020204030204" pitchFamily="49" charset="0"/>
              </a:rPr>
              <a:t>;</a:t>
            </a:r>
            <a:r>
              <a:rPr kumimoji="0" lang="en-US" sz="1600" b="0" i="0" u="none" strike="noStrike" cap="none" normalizeH="0" baseline="0" dirty="0" smtClean="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endParaRPr>
          </a:p>
          <a:p>
            <a:pPr lvl="0"/>
            <a:r>
              <a:rPr lang="en-US" sz="1600" dirty="0" smtClean="0">
                <a:solidFill>
                  <a:srgbClr val="0077AA"/>
                </a:solidFill>
                <a:latin typeface="Consolas" panose="020B0609020204030204" pitchFamily="49" charset="0"/>
              </a:rPr>
              <a:t> let</a:t>
            </a:r>
            <a:r>
              <a:rPr lang="en-US" sz="1600" dirty="0" smtClean="0">
                <a:solidFill>
                  <a:srgbClr val="333333"/>
                </a:solidFill>
                <a:latin typeface="Consolas" panose="020B0609020204030204" pitchFamily="49" charset="0"/>
              </a:rPr>
              <a:t> </a:t>
            </a:r>
            <a:r>
              <a:rPr lang="en-US" sz="1600" dirty="0">
                <a:solidFill>
                  <a:srgbClr val="333333"/>
                </a:solidFill>
                <a:latin typeface="Consolas" panose="020B0609020204030204" pitchFamily="49" charset="0"/>
              </a:rPr>
              <a:t>longString </a:t>
            </a:r>
            <a:r>
              <a:rPr lang="en-US" sz="1600" dirty="0">
                <a:solidFill>
                  <a:srgbClr val="A67F59"/>
                </a:solidFill>
                <a:latin typeface="Consolas" panose="020B0609020204030204" pitchFamily="49" charset="0"/>
              </a:rPr>
              <a:t>=</a:t>
            </a:r>
            <a:r>
              <a:rPr lang="en-US" sz="1600" dirty="0">
                <a:solidFill>
                  <a:srgbClr val="333333"/>
                </a:solidFill>
                <a:latin typeface="Consolas" panose="020B0609020204030204" pitchFamily="49" charset="0"/>
              </a:rPr>
              <a:t> </a:t>
            </a:r>
            <a:r>
              <a:rPr lang="en-US" sz="1600" dirty="0">
                <a:solidFill>
                  <a:srgbClr val="669900"/>
                </a:solidFill>
                <a:latin typeface="Consolas" panose="020B0609020204030204" pitchFamily="49" charset="0"/>
              </a:rPr>
              <a:t>"This is a very long string which needs "</a:t>
            </a:r>
            <a:r>
              <a:rPr lang="en-US" sz="1600" dirty="0">
                <a:solidFill>
                  <a:srgbClr val="333333"/>
                </a:solidFill>
                <a:latin typeface="Consolas" panose="020B0609020204030204" pitchFamily="49" charset="0"/>
              </a:rPr>
              <a:t> </a:t>
            </a:r>
            <a:r>
              <a:rPr lang="en-US" sz="1600" dirty="0">
                <a:solidFill>
                  <a:srgbClr val="A67F59"/>
                </a:solidFill>
                <a:latin typeface="Consolas" panose="020B0609020204030204" pitchFamily="49" charset="0"/>
              </a:rPr>
              <a:t>+</a:t>
            </a:r>
          </a:p>
          <a:p>
            <a:pPr lvl="0"/>
            <a:r>
              <a:rPr lang="en-US" sz="1600" dirty="0">
                <a:solidFill>
                  <a:srgbClr val="A67F59"/>
                </a:solidFill>
                <a:latin typeface="Consolas" panose="020B0609020204030204" pitchFamily="49" charset="0"/>
              </a:rPr>
              <a:t>                </a:t>
            </a:r>
            <a:r>
              <a:rPr lang="en-US" sz="1600" dirty="0">
                <a:solidFill>
                  <a:srgbClr val="333333"/>
                </a:solidFill>
                <a:latin typeface="Consolas" panose="020B0609020204030204" pitchFamily="49" charset="0"/>
              </a:rPr>
              <a:t> </a:t>
            </a:r>
            <a:r>
              <a:rPr lang="en-US" sz="1600" dirty="0">
                <a:solidFill>
                  <a:srgbClr val="669900"/>
                </a:solidFill>
                <a:latin typeface="Consolas" panose="020B0609020204030204" pitchFamily="49" charset="0"/>
              </a:rPr>
              <a:t>"to wrap across multiple lines because "</a:t>
            </a:r>
            <a:r>
              <a:rPr lang="en-US" sz="1600" dirty="0">
                <a:solidFill>
                  <a:srgbClr val="333333"/>
                </a:solidFill>
                <a:latin typeface="Consolas" panose="020B0609020204030204" pitchFamily="49" charset="0"/>
              </a:rPr>
              <a:t> </a:t>
            </a:r>
            <a:r>
              <a:rPr lang="en-US" sz="1600" dirty="0">
                <a:solidFill>
                  <a:srgbClr val="A67F59"/>
                </a:solidFill>
                <a:latin typeface="Consolas" panose="020B0609020204030204" pitchFamily="49" charset="0"/>
              </a:rPr>
              <a:t>+</a:t>
            </a:r>
            <a:r>
              <a:rPr lang="en-US" sz="1600" dirty="0">
                <a:solidFill>
                  <a:srgbClr val="333333"/>
                </a:solidFill>
                <a:latin typeface="Consolas" panose="020B0609020204030204" pitchFamily="49" charset="0"/>
              </a:rPr>
              <a:t> </a:t>
            </a:r>
          </a:p>
          <a:p>
            <a:pPr lvl="0"/>
            <a:r>
              <a:rPr lang="en-US" sz="1600" dirty="0">
                <a:solidFill>
                  <a:srgbClr val="669900"/>
                </a:solidFill>
                <a:latin typeface="Consolas" panose="020B0609020204030204" pitchFamily="49" charset="0"/>
              </a:rPr>
              <a:t>                 "otherwise my code is unreadable."</a:t>
            </a:r>
            <a:r>
              <a:rPr lang="en-US" sz="1600" dirty="0">
                <a:solidFill>
                  <a:srgbClr val="999999"/>
                </a:solidFill>
                <a:latin typeface="Consolas" panose="020B0609020204030204" pitchFamily="49" charset="0"/>
              </a:rPr>
              <a:t>;</a:t>
            </a:r>
            <a:r>
              <a:rPr lang="en-US" sz="1600" dirty="0"/>
              <a:t> </a:t>
            </a:r>
            <a:endParaRPr lang="en-US" sz="1600" dirty="0" smtClean="0"/>
          </a:p>
          <a:p>
            <a:pPr lvl="0"/>
            <a:endParaRPr lang="en-US" sz="1600" dirty="0">
              <a:latin typeface="Arial" panose="020B0604020202020204" pitchFamily="34" charset="0"/>
            </a:endParaRPr>
          </a:p>
          <a:p>
            <a:pPr lvl="0"/>
            <a:r>
              <a:rPr lang="en-US" sz="1600" dirty="0" smtClean="0">
                <a:solidFill>
                  <a:srgbClr val="0077AA"/>
                </a:solidFill>
                <a:latin typeface="Consolas" panose="020B0609020204030204" pitchFamily="49" charset="0"/>
              </a:rPr>
              <a:t> let</a:t>
            </a:r>
            <a:r>
              <a:rPr lang="en-US" sz="1600" dirty="0" smtClean="0">
                <a:solidFill>
                  <a:srgbClr val="333333"/>
                </a:solidFill>
                <a:latin typeface="Consolas" panose="020B0609020204030204" pitchFamily="49" charset="0"/>
              </a:rPr>
              <a:t> </a:t>
            </a:r>
            <a:r>
              <a:rPr lang="en-US" sz="1600" dirty="0">
                <a:solidFill>
                  <a:srgbClr val="333333"/>
                </a:solidFill>
                <a:latin typeface="Consolas" panose="020B0609020204030204" pitchFamily="49" charset="0"/>
              </a:rPr>
              <a:t>longString </a:t>
            </a:r>
            <a:r>
              <a:rPr lang="en-US" sz="1600" dirty="0">
                <a:solidFill>
                  <a:srgbClr val="A67F59"/>
                </a:solidFill>
                <a:latin typeface="Consolas" panose="020B0609020204030204" pitchFamily="49" charset="0"/>
              </a:rPr>
              <a:t>=</a:t>
            </a:r>
            <a:r>
              <a:rPr lang="en-US" sz="1600" dirty="0">
                <a:solidFill>
                  <a:srgbClr val="333333"/>
                </a:solidFill>
                <a:latin typeface="Consolas" panose="020B0609020204030204" pitchFamily="49" charset="0"/>
              </a:rPr>
              <a:t> </a:t>
            </a:r>
            <a:r>
              <a:rPr lang="en-US" sz="1600" dirty="0">
                <a:solidFill>
                  <a:srgbClr val="669900"/>
                </a:solidFill>
                <a:latin typeface="Consolas" panose="020B0609020204030204" pitchFamily="49" charset="0"/>
              </a:rPr>
              <a:t>"This is a very long string which needs \ </a:t>
            </a:r>
          </a:p>
          <a:p>
            <a:pPr lvl="0"/>
            <a:r>
              <a:rPr lang="en-US" sz="1600" dirty="0">
                <a:solidFill>
                  <a:srgbClr val="669900"/>
                </a:solidFill>
                <a:latin typeface="Consolas" panose="020B0609020204030204" pitchFamily="49" charset="0"/>
              </a:rPr>
              <a:t>                  to wrap across multiple lines because \ </a:t>
            </a:r>
          </a:p>
          <a:p>
            <a:pPr lvl="0"/>
            <a:r>
              <a:rPr lang="en-US" sz="1600" dirty="0">
                <a:solidFill>
                  <a:srgbClr val="669900"/>
                </a:solidFill>
                <a:latin typeface="Consolas" panose="020B0609020204030204" pitchFamily="49" charset="0"/>
              </a:rPr>
              <a:t>                  otherwise my code is unreadable."</a:t>
            </a:r>
            <a:r>
              <a:rPr lang="en-US" sz="1600" dirty="0">
                <a:solidFill>
                  <a:srgbClr val="999999"/>
                </a:solidFill>
                <a:latin typeface="Consolas" panose="020B0609020204030204" pitchFamily="49" charset="0"/>
              </a:rPr>
              <a:t>;</a:t>
            </a:r>
            <a:r>
              <a:rPr lang="en-US" sz="1600" dirty="0"/>
              <a:t> </a:t>
            </a:r>
            <a:endParaRPr lang="en-US" sz="1600" dirty="0">
              <a:latin typeface="Arial" panose="020B0604020202020204" pitchFamily="34" charset="0"/>
            </a:endParaRPr>
          </a:p>
        </p:txBody>
      </p:sp>
    </p:spTree>
    <p:extLst>
      <p:ext uri="{BB962C8B-B14F-4D97-AF65-F5344CB8AC3E}">
        <p14:creationId xmlns:p14="http://schemas.microsoft.com/office/powerpoint/2010/main" val="130302021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let</a:t>
            </a:r>
            <a:endParaRPr lang="en-US" sz="6000" dirty="0"/>
          </a:p>
        </p:txBody>
      </p:sp>
    </p:spTree>
    <p:extLst>
      <p:ext uri="{BB962C8B-B14F-4D97-AF65-F5344CB8AC3E}">
        <p14:creationId xmlns:p14="http://schemas.microsoft.com/office/powerpoint/2010/main" val="253105226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let</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28600" y="1066800"/>
            <a:ext cx="8610600" cy="400110"/>
          </a:xfrm>
          <a:prstGeom prst="rect">
            <a:avLst/>
          </a:prstGeom>
        </p:spPr>
        <p:txBody>
          <a:bodyPr wrap="square">
            <a:spAutoFit/>
          </a:bodyPr>
          <a:lstStyle/>
          <a:p>
            <a:r>
              <a:rPr lang="en-US" sz="2000" b="1" dirty="0" smtClean="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152400" y="1524000"/>
            <a:ext cx="8839200" cy="923330"/>
          </a:xfrm>
          <a:prstGeom prst="rect">
            <a:avLst/>
          </a:prstGeom>
        </p:spPr>
        <p:txBody>
          <a:bodyPr wrap="square">
            <a:spAutoFit/>
          </a:bodyPr>
          <a:lstStyle/>
          <a:p>
            <a:r>
              <a:rPr lang="en-IN" sz="1800" dirty="0">
                <a:solidFill>
                  <a:srgbClr val="0000FF"/>
                </a:solidFill>
                <a:latin typeface="Consolas" panose="020B0609020204030204" pitchFamily="49" charset="0"/>
              </a:rPr>
              <a:t>let</a:t>
            </a:r>
            <a:r>
              <a:rPr lang="en-IN" sz="1800" dirty="0">
                <a:latin typeface="Arial" panose="020B0604020202020204" pitchFamily="34" charset="0"/>
                <a:cs typeface="Arial" panose="020B0604020202020204" pitchFamily="34" charset="0"/>
              </a:rPr>
              <a:t> allows you to declare variables that are limited in scope to the block, statement, or expression on which it is used. This is unlike the </a:t>
            </a:r>
            <a:r>
              <a:rPr lang="en-IN" sz="1800" dirty="0">
                <a:solidFill>
                  <a:srgbClr val="0000FF"/>
                </a:solidFill>
                <a:latin typeface="Consolas" panose="020B0609020204030204" pitchFamily="49" charset="0"/>
              </a:rPr>
              <a:t>var</a:t>
            </a:r>
            <a:r>
              <a:rPr lang="en-IN" sz="1800" dirty="0">
                <a:latin typeface="Arial" panose="020B0604020202020204" pitchFamily="34" charset="0"/>
                <a:cs typeface="Arial" panose="020B0604020202020204" pitchFamily="34" charset="0"/>
              </a:rPr>
              <a:t> keyword, which defines a variable globally, or locally to an entire function regardless of block scope.</a:t>
            </a:r>
            <a:endParaRPr lang="en-US" sz="1800" dirty="0">
              <a:latin typeface="Arial" panose="020B0604020202020204" pitchFamily="34" charset="0"/>
              <a:cs typeface="Arial" panose="020B0604020202020204" pitchFamily="34" charset="0"/>
            </a:endParaRPr>
          </a:p>
        </p:txBody>
      </p:sp>
      <p:sp>
        <p:nvSpPr>
          <p:cNvPr id="10" name="Rectangle 9"/>
          <p:cNvSpPr/>
          <p:nvPr/>
        </p:nvSpPr>
        <p:spPr>
          <a:xfrm>
            <a:off x="419100" y="3429000"/>
            <a:ext cx="8458200" cy="523220"/>
          </a:xfrm>
          <a:prstGeom prst="rect">
            <a:avLst/>
          </a:prstGeom>
        </p:spPr>
        <p:txBody>
          <a:bodyPr wrap="square">
            <a:spAutoFit/>
          </a:bodyPr>
          <a:lstStyle/>
          <a:p>
            <a:r>
              <a:rPr lang="en-IN" sz="1400" b="1" dirty="0" smtClean="0">
                <a:latin typeface="Arial" panose="020B0604020202020204" pitchFamily="34" charset="0"/>
                <a:cs typeface="Arial" panose="020B0604020202020204" pitchFamily="34" charset="0"/>
              </a:rPr>
              <a:t>varN</a:t>
            </a:r>
            <a:r>
              <a:rPr lang="en-IN" sz="1400" dirty="0">
                <a:latin typeface="Arial" panose="020B0604020202020204" pitchFamily="34" charset="0"/>
                <a:cs typeface="Arial" panose="020B0604020202020204" pitchFamily="34" charset="0"/>
              </a:rPr>
              <a:t>: Variable name. It can be any legal identifier.</a:t>
            </a:r>
          </a:p>
          <a:p>
            <a:r>
              <a:rPr lang="en-IN" sz="1400" b="1" dirty="0">
                <a:latin typeface="Arial" panose="020B0604020202020204" pitchFamily="34" charset="0"/>
                <a:cs typeface="Arial" panose="020B0604020202020204" pitchFamily="34" charset="0"/>
              </a:rPr>
              <a:t>valueN</a:t>
            </a:r>
            <a:r>
              <a:rPr lang="en-IN" sz="1400" dirty="0">
                <a:latin typeface="Arial" panose="020B0604020202020204" pitchFamily="34" charset="0"/>
                <a:cs typeface="Arial" panose="020B0604020202020204" pitchFamily="34" charset="0"/>
              </a:rPr>
              <a:t>: Initial value of the variable. It can be any legal expression. Default value is undefined.</a:t>
            </a:r>
          </a:p>
        </p:txBody>
      </p:sp>
      <p:sp>
        <p:nvSpPr>
          <p:cNvPr id="11" name="Rectangle 10"/>
          <p:cNvSpPr/>
          <p:nvPr/>
        </p:nvSpPr>
        <p:spPr>
          <a:xfrm>
            <a:off x="152400" y="247470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14" name="Rectangle 13"/>
          <p:cNvSpPr/>
          <p:nvPr/>
        </p:nvSpPr>
        <p:spPr>
          <a:xfrm>
            <a:off x="304800" y="2827163"/>
            <a:ext cx="8686800" cy="400110"/>
          </a:xfrm>
          <a:prstGeom prst="rect">
            <a:avLst/>
          </a:prstGeom>
          <a:noFill/>
        </p:spPr>
        <p:txBody>
          <a:bodyPr wrap="square">
            <a:spAutoFit/>
          </a:bodyPr>
          <a:lstStyle/>
          <a:p>
            <a:r>
              <a:rPr lang="nn-NO" sz="2000" dirty="0">
                <a:solidFill>
                  <a:srgbClr val="FF7F27"/>
                </a:solidFill>
                <a:latin typeface="Consolas" panose="020B0609020204030204" pitchFamily="49" charset="0"/>
              </a:rPr>
              <a:t>let</a:t>
            </a:r>
            <a:r>
              <a:rPr lang="nn-NO" sz="2000" dirty="0">
                <a:solidFill>
                  <a:srgbClr val="FF7F27"/>
                </a:solidFill>
                <a:latin typeface="Consolas" panose="020B0609020204030204" pitchFamily="49" charset="0"/>
                <a:cs typeface="Arial" panose="020B0604020202020204" pitchFamily="34" charset="0"/>
              </a:rPr>
              <a:t> </a:t>
            </a:r>
            <a:r>
              <a:rPr lang="nn-NO" sz="2000" dirty="0">
                <a:solidFill>
                  <a:srgbClr val="FFC90E"/>
                </a:solidFill>
                <a:latin typeface="Consolas" panose="020B0609020204030204" pitchFamily="49" charset="0"/>
              </a:rPr>
              <a:t>var1</a:t>
            </a:r>
            <a:r>
              <a:rPr lang="nn-NO" sz="2000" dirty="0">
                <a:solidFill>
                  <a:srgbClr val="FFC90E"/>
                </a:solidFill>
                <a:latin typeface="Consolas" panose="020B0609020204030204" pitchFamily="49" charset="0"/>
                <a:cs typeface="Arial" panose="020B0604020202020204" pitchFamily="34" charset="0"/>
              </a:rPr>
              <a:t> </a:t>
            </a:r>
            <a:r>
              <a:rPr lang="nn-NO" sz="2000" dirty="0">
                <a:solidFill>
                  <a:srgbClr val="999999"/>
                </a:solidFill>
                <a:latin typeface="Consolas" panose="020B0609020204030204" pitchFamily="49" charset="0"/>
              </a:rPr>
              <a:t>[</a:t>
            </a:r>
            <a:r>
              <a:rPr lang="nn-NO" sz="2000" dirty="0" smtClean="0">
                <a:solidFill>
                  <a:schemeClr val="accent5">
                    <a:lumMod val="75000"/>
                  </a:schemeClr>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value1</a:t>
            </a:r>
            <a:r>
              <a:rPr lang="nn-NO" sz="2000" dirty="0">
                <a:solidFill>
                  <a:srgbClr val="999999"/>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99999"/>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FFC90E"/>
                </a:solidFill>
                <a:latin typeface="Consolas" panose="020B0609020204030204" pitchFamily="49" charset="0"/>
              </a:rPr>
              <a:t>var2 </a:t>
            </a:r>
            <a:r>
              <a:rPr lang="nn-NO" sz="2000" dirty="0">
                <a:solidFill>
                  <a:srgbClr val="999999"/>
                </a:solidFill>
                <a:latin typeface="Consolas" panose="020B0609020204030204" pitchFamily="49" charset="0"/>
              </a:rPr>
              <a:t>[</a:t>
            </a:r>
            <a:r>
              <a:rPr lang="nn-NO" sz="2000" dirty="0">
                <a:solidFill>
                  <a:schemeClr val="accent5">
                    <a:lumMod val="75000"/>
                  </a:schemeClr>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value2</a:t>
            </a:r>
            <a:r>
              <a:rPr lang="nn-NO" sz="2000" dirty="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smtClean="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a:solidFill>
                  <a:srgbClr val="FFC90E"/>
                </a:solidFill>
                <a:latin typeface="Consolas" panose="020B0609020204030204" pitchFamily="49" charset="0"/>
              </a:rPr>
              <a:t>varN </a:t>
            </a:r>
            <a:r>
              <a:rPr lang="nn-NO" sz="2000" dirty="0">
                <a:solidFill>
                  <a:srgbClr val="999999"/>
                </a:solidFill>
                <a:latin typeface="Consolas" panose="020B0609020204030204" pitchFamily="49" charset="0"/>
              </a:rPr>
              <a:t>[</a:t>
            </a:r>
            <a:r>
              <a:rPr lang="nn-NO" sz="2000" dirty="0">
                <a:solidFill>
                  <a:schemeClr val="accent5">
                    <a:lumMod val="75000"/>
                  </a:schemeClr>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valueN</a:t>
            </a:r>
            <a:r>
              <a:rPr lang="nn-NO" sz="2000" dirty="0" smtClean="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a:t>
            </a:r>
            <a:endParaRPr lang="en-IN" sz="2000" dirty="0">
              <a:solidFill>
                <a:srgbClr val="333333"/>
              </a:solidFill>
              <a:latin typeface="Consolas" panose="020B0609020204030204" pitchFamily="49" charset="0"/>
            </a:endParaRPr>
          </a:p>
        </p:txBody>
      </p:sp>
      <p:sp>
        <p:nvSpPr>
          <p:cNvPr id="5" name="Rectangle 4"/>
          <p:cNvSpPr/>
          <p:nvPr/>
        </p:nvSpPr>
        <p:spPr>
          <a:xfrm>
            <a:off x="228600" y="4114800"/>
            <a:ext cx="8648700" cy="2031325"/>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let</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59801669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let</a:t>
            </a:r>
            <a:r>
              <a:rPr lang="en-IN" sz="3600" i="1" dirty="0">
                <a:solidFill>
                  <a:srgbClr val="13D9E3"/>
                </a:solidFill>
                <a:latin typeface="Arial" panose="020B0604020202020204" pitchFamily="34" charset="0"/>
                <a:cs typeface="Arial" panose="020B0604020202020204" pitchFamily="34" charset="0"/>
              </a:rPr>
              <a:t> re-declare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28600" y="1066800"/>
            <a:ext cx="8610600" cy="400110"/>
          </a:xfrm>
          <a:prstGeom prst="rect">
            <a:avLst/>
          </a:prstGeom>
        </p:spPr>
        <p:txBody>
          <a:bodyPr wrap="square">
            <a:spAutoFit/>
          </a:bodyPr>
          <a:lstStyle/>
          <a:p>
            <a:r>
              <a:rPr lang="en-US" sz="2000" b="1" dirty="0" smtClean="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76200" y="1524000"/>
            <a:ext cx="8991600" cy="646331"/>
          </a:xfrm>
          <a:prstGeom prst="rect">
            <a:avLst/>
          </a:prstGeom>
        </p:spPr>
        <p:txBody>
          <a:bodyPr wrap="square">
            <a:spAutoFit/>
          </a:bodyPr>
          <a:lstStyle/>
          <a:p>
            <a:r>
              <a:rPr lang="en-IN" sz="1800" dirty="0">
                <a:solidFill>
                  <a:srgbClr val="0000FF"/>
                </a:solidFill>
                <a:latin typeface="Consolas" panose="020B0609020204030204" pitchFamily="49" charset="0"/>
              </a:rPr>
              <a:t>let</a:t>
            </a:r>
            <a:r>
              <a:rPr lang="en-IN" sz="1800" dirty="0">
                <a:latin typeface="Arial" panose="020B0604020202020204" pitchFamily="34" charset="0"/>
                <a:cs typeface="Arial" panose="020B0604020202020204" pitchFamily="34" charset="0"/>
              </a:rPr>
              <a:t> bindings are not subject to </a:t>
            </a:r>
            <a:r>
              <a:rPr lang="en-IN" sz="1800" b="1" i="1" dirty="0">
                <a:solidFill>
                  <a:srgbClr val="E90919"/>
                </a:solidFill>
                <a:latin typeface="Arial" panose="020B0604020202020204" pitchFamily="34" charset="0"/>
                <a:cs typeface="Arial" panose="020B0604020202020204" pitchFamily="34" charset="0"/>
              </a:rPr>
              <a:t>Variable Hoisting</a:t>
            </a:r>
            <a:r>
              <a:rPr lang="en-IN" sz="1800" dirty="0">
                <a:latin typeface="Arial" panose="020B0604020202020204" pitchFamily="34" charset="0"/>
                <a:cs typeface="Arial" panose="020B0604020202020204" pitchFamily="34" charset="0"/>
              </a:rPr>
              <a:t>, which means that </a:t>
            </a:r>
            <a:r>
              <a:rPr lang="en-IN" sz="1800" dirty="0">
                <a:solidFill>
                  <a:srgbClr val="0000FF"/>
                </a:solidFill>
                <a:latin typeface="Consolas" panose="020B0609020204030204" pitchFamily="49" charset="0"/>
              </a:rPr>
              <a:t>let</a:t>
            </a:r>
            <a:r>
              <a:rPr lang="en-IN" sz="1800" dirty="0">
                <a:latin typeface="Arial" panose="020B0604020202020204" pitchFamily="34" charset="0"/>
                <a:cs typeface="Arial" panose="020B0604020202020204" pitchFamily="34" charset="0"/>
              </a:rPr>
              <a:t> declarations do not move to the top of the current execution context.</a:t>
            </a:r>
            <a:endParaRPr lang="en-US" sz="1800" dirty="0">
              <a:latin typeface="Arial" panose="020B0604020202020204" pitchFamily="34" charset="0"/>
              <a:cs typeface="Arial" panose="020B0604020202020204" pitchFamily="34" charset="0"/>
            </a:endParaRPr>
          </a:p>
        </p:txBody>
      </p:sp>
      <p:sp>
        <p:nvSpPr>
          <p:cNvPr id="4" name="Rectangle 3"/>
          <p:cNvSpPr/>
          <p:nvPr/>
        </p:nvSpPr>
        <p:spPr>
          <a:xfrm>
            <a:off x="4419599" y="148717"/>
            <a:ext cx="4550229" cy="1015663"/>
          </a:xfrm>
          <a:prstGeom prst="rect">
            <a:avLst/>
          </a:prstGeom>
          <a:solidFill>
            <a:srgbClr val="FF5733"/>
          </a:solidFill>
        </p:spPr>
        <p:txBody>
          <a:bodyPr wrap="square">
            <a:spAutoFit/>
          </a:bodyPr>
          <a:lstStyle/>
          <a:p>
            <a:r>
              <a:rPr lang="en-IN" sz="2000" i="1" dirty="0" smtClean="0">
                <a:solidFill>
                  <a:srgbClr val="FFFF00"/>
                </a:solidFill>
                <a:latin typeface="Arial" panose="020B0604020202020204" pitchFamily="34" charset="0"/>
                <a:cs typeface="Arial" panose="020B0604020202020204" pitchFamily="34" charset="0"/>
              </a:rPr>
              <a:t>Re-declaring </a:t>
            </a:r>
            <a:r>
              <a:rPr lang="en-IN" sz="2000" i="1" dirty="0">
                <a:solidFill>
                  <a:srgbClr val="FFFF00"/>
                </a:solidFill>
                <a:latin typeface="Arial" panose="020B0604020202020204" pitchFamily="34" charset="0"/>
                <a:cs typeface="Arial" panose="020B0604020202020204" pitchFamily="34" charset="0"/>
              </a:rPr>
              <a:t>the same variable within the same function or block scope raises a SyntaxError.</a:t>
            </a:r>
          </a:p>
        </p:txBody>
      </p:sp>
      <p:sp>
        <p:nvSpPr>
          <p:cNvPr id="6" name="Rectangle 5"/>
          <p:cNvSpPr/>
          <p:nvPr/>
        </p:nvSpPr>
        <p:spPr>
          <a:xfrm>
            <a:off x="228600" y="2895600"/>
            <a:ext cx="8686800" cy="3416320"/>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let</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2</a:t>
            </a:r>
            <a:r>
              <a:rPr lang="en-IN" sz="1800" dirty="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SyntaxError thrown.</a:t>
            </a:r>
          </a:p>
          <a:p>
            <a:r>
              <a:rPr lang="en-IN" sz="1800" dirty="0" smtClean="0">
                <a:solidFill>
                  <a:srgbClr val="569CD6"/>
                </a:solidFill>
                <a:latin typeface="Consolas" panose="020B0609020204030204" pitchFamily="49" charset="0"/>
              </a:rPr>
              <a:t>    let</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3</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 </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2</a:t>
            </a:r>
            <a:r>
              <a:rPr lang="en-IN" sz="1800" dirty="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SyntaxError thrown.</a:t>
            </a:r>
          </a:p>
          <a:p>
            <a:r>
              <a:rPr lang="en-IN" sz="1800" dirty="0" smtClean="0">
                <a:solidFill>
                  <a:srgbClr val="569CD6"/>
                </a:solidFill>
                <a:latin typeface="Consolas" panose="020B0609020204030204" pitchFamily="49" charset="0"/>
              </a:rPr>
              <a:t>    let</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3</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8" name="Rectangle 7"/>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304800" y="2486055"/>
            <a:ext cx="8686800" cy="400110"/>
          </a:xfrm>
          <a:prstGeom prst="rect">
            <a:avLst/>
          </a:prstGeom>
          <a:noFill/>
        </p:spPr>
        <p:txBody>
          <a:bodyPr wrap="square">
            <a:spAutoFit/>
          </a:bodyPr>
          <a:lstStyle/>
          <a:p>
            <a:r>
              <a:rPr lang="nn-NO" sz="2000" dirty="0">
                <a:solidFill>
                  <a:srgbClr val="FF7F27"/>
                </a:solidFill>
                <a:latin typeface="Consolas" panose="020B0609020204030204" pitchFamily="49" charset="0"/>
              </a:rPr>
              <a:t>let</a:t>
            </a:r>
            <a:r>
              <a:rPr lang="nn-NO" sz="2000" dirty="0">
                <a:solidFill>
                  <a:srgbClr val="FF7F27"/>
                </a:solidFill>
                <a:latin typeface="Consolas" panose="020B0609020204030204" pitchFamily="49" charset="0"/>
                <a:cs typeface="Arial" panose="020B0604020202020204" pitchFamily="34" charset="0"/>
              </a:rPr>
              <a:t> </a:t>
            </a:r>
            <a:r>
              <a:rPr lang="nn-NO" sz="2000" dirty="0">
                <a:solidFill>
                  <a:srgbClr val="FFC90E"/>
                </a:solidFill>
                <a:latin typeface="Consolas" panose="020B0609020204030204" pitchFamily="49" charset="0"/>
              </a:rPr>
              <a:t>var1</a:t>
            </a:r>
            <a:r>
              <a:rPr lang="nn-NO" sz="2000" dirty="0">
                <a:solidFill>
                  <a:srgbClr val="FFC90E"/>
                </a:solidFill>
                <a:latin typeface="Consolas" panose="020B0609020204030204" pitchFamily="49" charset="0"/>
                <a:cs typeface="Arial" panose="020B0604020202020204" pitchFamily="34" charset="0"/>
              </a:rPr>
              <a:t> </a:t>
            </a:r>
            <a:r>
              <a:rPr lang="nn-NO" sz="2000" dirty="0">
                <a:solidFill>
                  <a:srgbClr val="999999"/>
                </a:solidFill>
                <a:latin typeface="Consolas" panose="020B0609020204030204" pitchFamily="49" charset="0"/>
              </a:rPr>
              <a:t>[</a:t>
            </a:r>
            <a:r>
              <a:rPr lang="nn-NO" sz="2000" dirty="0" smtClean="0">
                <a:solidFill>
                  <a:schemeClr val="accent5">
                    <a:lumMod val="75000"/>
                  </a:schemeClr>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value1</a:t>
            </a:r>
            <a:r>
              <a:rPr lang="nn-NO" sz="2000" dirty="0">
                <a:solidFill>
                  <a:srgbClr val="999999"/>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99999"/>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FFC90E"/>
                </a:solidFill>
                <a:latin typeface="Consolas" panose="020B0609020204030204" pitchFamily="49" charset="0"/>
              </a:rPr>
              <a:t>var2 </a:t>
            </a:r>
            <a:r>
              <a:rPr lang="nn-NO" sz="2000" dirty="0">
                <a:solidFill>
                  <a:srgbClr val="999999"/>
                </a:solidFill>
                <a:latin typeface="Consolas" panose="020B0609020204030204" pitchFamily="49" charset="0"/>
              </a:rPr>
              <a:t>[</a:t>
            </a:r>
            <a:r>
              <a:rPr lang="nn-NO" sz="2000" dirty="0">
                <a:solidFill>
                  <a:schemeClr val="accent5">
                    <a:lumMod val="75000"/>
                  </a:schemeClr>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value2</a:t>
            </a:r>
            <a:r>
              <a:rPr lang="nn-NO" sz="2000" dirty="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smtClean="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a:solidFill>
                  <a:srgbClr val="FFC90E"/>
                </a:solidFill>
                <a:latin typeface="Consolas" panose="020B0609020204030204" pitchFamily="49" charset="0"/>
              </a:rPr>
              <a:t>varN </a:t>
            </a:r>
            <a:r>
              <a:rPr lang="nn-NO" sz="2000" dirty="0">
                <a:solidFill>
                  <a:srgbClr val="999999"/>
                </a:solidFill>
                <a:latin typeface="Consolas" panose="020B0609020204030204" pitchFamily="49" charset="0"/>
              </a:rPr>
              <a:t>[</a:t>
            </a:r>
            <a:r>
              <a:rPr lang="nn-NO" sz="2000" dirty="0">
                <a:solidFill>
                  <a:schemeClr val="accent5">
                    <a:lumMod val="75000"/>
                  </a:schemeClr>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valueN</a:t>
            </a:r>
            <a:r>
              <a:rPr lang="nn-NO" sz="2000" dirty="0" smtClean="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a:t>
            </a:r>
            <a:endParaRPr lang="en-IN" sz="2000"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308611548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const</a:t>
            </a:r>
            <a:endParaRPr lang="en-US" sz="6000" dirty="0"/>
          </a:p>
        </p:txBody>
      </p:sp>
    </p:spTree>
    <p:extLst>
      <p:ext uri="{BB962C8B-B14F-4D97-AF65-F5344CB8AC3E}">
        <p14:creationId xmlns:p14="http://schemas.microsoft.com/office/powerpoint/2010/main" val="51590810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const</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28600" y="1066800"/>
            <a:ext cx="8610600" cy="400110"/>
          </a:xfrm>
          <a:prstGeom prst="rect">
            <a:avLst/>
          </a:prstGeom>
        </p:spPr>
        <p:txBody>
          <a:bodyPr wrap="square">
            <a:spAutoFit/>
          </a:bodyPr>
          <a:lstStyle/>
          <a:p>
            <a:r>
              <a:rPr lang="en-US" sz="2000" b="1" dirty="0" smtClean="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152400" y="1524000"/>
            <a:ext cx="8839200" cy="646331"/>
          </a:xfrm>
          <a:prstGeom prst="rect">
            <a:avLst/>
          </a:prstGeom>
        </p:spPr>
        <p:txBody>
          <a:bodyPr wrap="square">
            <a:spAutoFit/>
          </a:bodyPr>
          <a:lstStyle/>
          <a:p>
            <a:r>
              <a:rPr lang="en-IN" sz="1800" dirty="0" smtClean="0">
                <a:latin typeface="Arial" panose="020B0604020202020204" pitchFamily="34" charset="0"/>
                <a:cs typeface="Arial" panose="020B0604020202020204" pitchFamily="34" charset="0"/>
              </a:rPr>
              <a:t>c</a:t>
            </a:r>
            <a:r>
              <a:rPr lang="en-IN" sz="1800" dirty="0" smtClean="0">
                <a:solidFill>
                  <a:srgbClr val="0000FF"/>
                </a:solidFill>
                <a:latin typeface="Consolas" panose="020B0609020204030204" pitchFamily="49" charset="0"/>
              </a:rPr>
              <a:t>onst</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are block-scoped, much like variables defined using the </a:t>
            </a:r>
            <a:r>
              <a:rPr lang="en-IN" sz="1800" dirty="0">
                <a:solidFill>
                  <a:srgbClr val="0000FF"/>
                </a:solidFill>
                <a:latin typeface="Consolas" panose="020B0609020204030204" pitchFamily="49" charset="0"/>
              </a:rPr>
              <a:t>let</a:t>
            </a:r>
            <a:r>
              <a:rPr lang="en-IN" sz="1800" dirty="0">
                <a:latin typeface="Arial" panose="020B0604020202020204" pitchFamily="34" charset="0"/>
                <a:cs typeface="Arial" panose="020B0604020202020204" pitchFamily="34" charset="0"/>
              </a:rPr>
              <a:t> statement. The value of a </a:t>
            </a:r>
            <a:r>
              <a:rPr lang="en-IN" sz="1800" dirty="0">
                <a:solidFill>
                  <a:srgbClr val="0000FF"/>
                </a:solidFill>
                <a:latin typeface="Consolas" panose="020B0609020204030204" pitchFamily="49" charset="0"/>
              </a:rPr>
              <a:t>const</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cannot change through re-assignment, and it can't be </a:t>
            </a:r>
            <a:r>
              <a:rPr lang="en-IN" sz="1800" dirty="0" smtClean="0">
                <a:latin typeface="Arial" panose="020B0604020202020204" pitchFamily="34" charset="0"/>
                <a:cs typeface="Arial" panose="020B0604020202020204" pitchFamily="34" charset="0"/>
              </a:rPr>
              <a:t>declared.</a:t>
            </a:r>
            <a:endParaRPr lang="en-US" sz="1800" dirty="0">
              <a:latin typeface="Arial" panose="020B0604020202020204" pitchFamily="34" charset="0"/>
              <a:cs typeface="Arial" panose="020B0604020202020204" pitchFamily="34" charset="0"/>
            </a:endParaRPr>
          </a:p>
        </p:txBody>
      </p:sp>
      <p:sp>
        <p:nvSpPr>
          <p:cNvPr id="9" name="Rectangle 8"/>
          <p:cNvSpPr/>
          <p:nvPr/>
        </p:nvSpPr>
        <p:spPr>
          <a:xfrm>
            <a:off x="152400" y="2209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10" name="Rectangle 9"/>
          <p:cNvSpPr/>
          <p:nvPr/>
        </p:nvSpPr>
        <p:spPr>
          <a:xfrm>
            <a:off x="87084" y="2600696"/>
            <a:ext cx="8991600" cy="400110"/>
          </a:xfrm>
          <a:prstGeom prst="rect">
            <a:avLst/>
          </a:prstGeom>
          <a:noFill/>
        </p:spPr>
        <p:txBody>
          <a:bodyPr wrap="square">
            <a:spAutoFit/>
          </a:bodyPr>
          <a:lstStyle/>
          <a:p>
            <a:r>
              <a:rPr lang="nn-NO" sz="2000" dirty="0" smtClean="0">
                <a:solidFill>
                  <a:srgbClr val="FF7F27"/>
                </a:solidFill>
                <a:latin typeface="Consolas" panose="020B0609020204030204" pitchFamily="49" charset="0"/>
              </a:rPr>
              <a:t>const </a:t>
            </a:r>
            <a:r>
              <a:rPr lang="nn-NO" sz="2000" dirty="0" smtClean="0">
                <a:solidFill>
                  <a:srgbClr val="FFC90E"/>
                </a:solidFill>
                <a:latin typeface="Consolas" panose="020B0609020204030204" pitchFamily="49" charset="0"/>
              </a:rPr>
              <a:t>var1</a:t>
            </a:r>
            <a:r>
              <a:rPr lang="nn-NO" sz="2000" dirty="0" smtClean="0">
                <a:solidFill>
                  <a:srgbClr val="FFC90E"/>
                </a:solidFill>
                <a:latin typeface="Consolas" panose="020B0609020204030204" pitchFamily="49" charset="0"/>
                <a:cs typeface="Arial" panose="020B0604020202020204" pitchFamily="34" charset="0"/>
              </a:rPr>
              <a:t> </a:t>
            </a:r>
            <a:r>
              <a:rPr lang="nn-NO" sz="2000" dirty="0">
                <a:solidFill>
                  <a:srgbClr val="999999"/>
                </a:solidFill>
                <a:latin typeface="Consolas" panose="020B0609020204030204" pitchFamily="49" charset="0"/>
              </a:rPr>
              <a:t>[</a:t>
            </a:r>
            <a:r>
              <a:rPr lang="nn-NO" sz="2000" dirty="0" smtClean="0">
                <a:solidFill>
                  <a:schemeClr val="accent5">
                    <a:lumMod val="75000"/>
                  </a:schemeClr>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value1</a:t>
            </a:r>
            <a:r>
              <a:rPr lang="nn-NO" sz="2000" dirty="0">
                <a:solidFill>
                  <a:srgbClr val="999999"/>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99999"/>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FFC90E"/>
                </a:solidFill>
                <a:latin typeface="Consolas" panose="020B0609020204030204" pitchFamily="49" charset="0"/>
              </a:rPr>
              <a:t>var2 </a:t>
            </a:r>
            <a:r>
              <a:rPr lang="nn-NO" sz="2000" dirty="0">
                <a:solidFill>
                  <a:srgbClr val="999999"/>
                </a:solidFill>
                <a:latin typeface="Consolas" panose="020B0609020204030204" pitchFamily="49" charset="0"/>
              </a:rPr>
              <a:t>[</a:t>
            </a:r>
            <a:r>
              <a:rPr lang="nn-NO" sz="2000" dirty="0">
                <a:solidFill>
                  <a:schemeClr val="accent5">
                    <a:lumMod val="75000"/>
                  </a:schemeClr>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value2</a:t>
            </a:r>
            <a:r>
              <a:rPr lang="nn-NO" sz="2000" dirty="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smtClean="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a:solidFill>
                  <a:srgbClr val="FFC90E"/>
                </a:solidFill>
                <a:latin typeface="Consolas" panose="020B0609020204030204" pitchFamily="49" charset="0"/>
              </a:rPr>
              <a:t>varN </a:t>
            </a:r>
            <a:r>
              <a:rPr lang="nn-NO" sz="2000" dirty="0">
                <a:solidFill>
                  <a:srgbClr val="999999"/>
                </a:solidFill>
                <a:latin typeface="Consolas" panose="020B0609020204030204" pitchFamily="49" charset="0"/>
              </a:rPr>
              <a:t>[</a:t>
            </a:r>
            <a:r>
              <a:rPr lang="nn-NO" sz="2000" dirty="0">
                <a:solidFill>
                  <a:schemeClr val="accent5">
                    <a:lumMod val="75000"/>
                  </a:schemeClr>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valueN</a:t>
            </a:r>
            <a:r>
              <a:rPr lang="nn-NO" sz="2000" dirty="0" smtClean="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a:t>
            </a:r>
            <a:endParaRPr lang="en-IN" sz="2000" dirty="0">
              <a:solidFill>
                <a:srgbClr val="333333"/>
              </a:solidFill>
              <a:latin typeface="Consolas" panose="020B0609020204030204" pitchFamily="49" charset="0"/>
            </a:endParaRPr>
          </a:p>
        </p:txBody>
      </p:sp>
      <p:sp>
        <p:nvSpPr>
          <p:cNvPr id="4" name="Rectangle 3"/>
          <p:cNvSpPr/>
          <p:nvPr/>
        </p:nvSpPr>
        <p:spPr>
          <a:xfrm>
            <a:off x="163286" y="2971800"/>
            <a:ext cx="8675914" cy="3416320"/>
          </a:xfrm>
          <a:prstGeom prst="rect">
            <a:avLst/>
          </a:prstGeom>
        </p:spPr>
        <p:txBody>
          <a:bodyPr wrap="square">
            <a:spAutoFit/>
          </a:bodyPr>
          <a:lstStyle/>
          <a:p>
            <a:r>
              <a:rPr lang="en-IN" sz="1800" dirty="0">
                <a:solidFill>
                  <a:srgbClr val="569CD6"/>
                </a:solidFill>
                <a:latin typeface="Consolas" panose="020B0609020204030204" pitchFamily="49" charset="0"/>
              </a:rPr>
              <a:t>const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id</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a:solidFill>
                  <a:srgbClr val="569CD6"/>
                </a:solidFill>
                <a:latin typeface="Consolas" panose="020B0609020204030204" pitchFamily="49" charset="0"/>
              </a:rPr>
              <a:t>const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firstName</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a:t>
            </a:r>
          </a:p>
          <a:p>
            <a:r>
              <a:rPr lang="en-IN" sz="1800" dirty="0">
                <a:solidFill>
                  <a:srgbClr val="4EC9B0"/>
                </a:solidFill>
                <a:latin typeface="Consolas" panose="020B0609020204030204" pitchFamily="49" charset="0"/>
              </a:rPr>
              <a:t>console</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id</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firstName</a:t>
            </a:r>
            <a:r>
              <a:rPr lang="en-IN" sz="1800" dirty="0">
                <a:solidFill>
                  <a:srgbClr val="D4D4D4"/>
                </a:solidFill>
                <a:latin typeface="Consolas" panose="020B0609020204030204" pitchFamily="49" charset="0"/>
              </a:rPr>
              <a:t>);</a:t>
            </a:r>
          </a:p>
          <a:p>
            <a:r>
              <a:rPr lang="en-IN" sz="1800" dirty="0">
                <a:solidFill>
                  <a:srgbClr val="569CD6"/>
                </a:solidFill>
                <a:latin typeface="Consolas" panose="020B0609020204030204" pitchFamily="49" charset="0"/>
              </a:rPr>
              <a:t>const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 {</a:t>
            </a:r>
          </a:p>
          <a:p>
            <a:r>
              <a:rPr lang="en-IN" sz="1800" dirty="0" smtClean="0">
                <a:solidFill>
                  <a:srgbClr val="9CDCFE"/>
                </a:solidFill>
                <a:latin typeface="Consolas" panose="020B0609020204030204" pitchFamily="49" charset="0"/>
              </a:rPr>
              <a:t>    id:</a:t>
            </a:r>
            <a:r>
              <a:rPr lang="en-IN" sz="1800" dirty="0" smtClean="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smtClean="0">
                <a:solidFill>
                  <a:srgbClr val="CE9178"/>
                </a:solidFill>
                <a:latin typeface="Consolas" panose="020B0609020204030204" pitchFamily="49" charset="0"/>
              </a:rPr>
              <a:t>    "</a:t>
            </a:r>
            <a:r>
              <a:rPr lang="en-IN" sz="1800" dirty="0">
                <a:solidFill>
                  <a:srgbClr val="CE9178"/>
                </a:solidFill>
                <a:latin typeface="Consolas" panose="020B0609020204030204" pitchFamily="49" charset="0"/>
              </a:rPr>
              <a:t>firstName"</a:t>
            </a:r>
            <a:r>
              <a:rPr lang="en-IN" sz="1800" dirty="0">
                <a:solidFill>
                  <a:srgbClr val="9CDCFE"/>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a:t>
            </a:r>
          </a:p>
          <a:p>
            <a:r>
              <a:rPr lang="en-IN" sz="1800" dirty="0" smtClean="0">
                <a:solidFill>
                  <a:srgbClr val="CE9178"/>
                </a:solidFill>
                <a:latin typeface="Consolas" panose="020B0609020204030204" pitchFamily="49" charset="0"/>
              </a:rPr>
              <a:t>    "</a:t>
            </a:r>
            <a:r>
              <a:rPr lang="en-IN" sz="1800" dirty="0">
                <a:solidFill>
                  <a:srgbClr val="CE9178"/>
                </a:solidFill>
                <a:latin typeface="Consolas" panose="020B0609020204030204" pitchFamily="49" charset="0"/>
              </a:rPr>
              <a:t>lastName"</a:t>
            </a:r>
            <a:r>
              <a:rPr lang="en-IN" sz="1800" dirty="0">
                <a:solidFill>
                  <a:srgbClr val="9CDCFE"/>
                </a:solidFill>
                <a:latin typeface="Consolas" panose="020B0609020204030204" pitchFamily="49" charset="0"/>
              </a:rPr>
              <a:t>:</a:t>
            </a:r>
            <a:r>
              <a:rPr lang="en-IN" sz="1800" dirty="0">
                <a:solidFill>
                  <a:srgbClr val="CE9178"/>
                </a:solidFill>
                <a:latin typeface="Consolas" panose="020B0609020204030204" pitchFamily="49" charset="0"/>
              </a:rPr>
              <a:t>"Bagde"</a:t>
            </a:r>
            <a:endParaRPr lang="en-IN" sz="1800" dirty="0">
              <a:solidFill>
                <a:srgbClr val="D4D4D4"/>
              </a:solidFill>
              <a:latin typeface="Consolas" panose="020B0609020204030204" pitchFamily="49" charset="0"/>
            </a:endParaRPr>
          </a:p>
          <a:p>
            <a:r>
              <a:rPr lang="en-IN" sz="1800" dirty="0">
                <a:solidFill>
                  <a:srgbClr val="D4D4D4"/>
                </a:solidFill>
                <a:latin typeface="Consolas" panose="020B0609020204030204" pitchFamily="49" charset="0"/>
              </a:rPr>
              <a:t>}</a:t>
            </a:r>
          </a:p>
          <a:p>
            <a:r>
              <a:rPr lang="en-IN" sz="1800" dirty="0" smtClean="0">
                <a:solidFill>
                  <a:srgbClr val="C586C0"/>
                </a:solidFill>
                <a:latin typeface="Consolas" panose="020B0609020204030204" pitchFamily="49" charset="0"/>
              </a:rPr>
              <a:t>for</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const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key</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in</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a:t>
            </a:r>
          </a:p>
          <a:p>
            <a:r>
              <a:rPr lang="en-IN" sz="1800" dirty="0" smtClean="0">
                <a:solidFill>
                  <a:srgbClr val="569CD6"/>
                </a:solidFill>
                <a:latin typeface="Consolas" panose="020B0609020204030204" pitchFamily="49" charset="0"/>
              </a:rPr>
              <a:t>    const</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element</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key</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element</a:t>
            </a:r>
            <a:r>
              <a:rPr lang="en-IN" sz="1800" dirty="0">
                <a:solidFill>
                  <a:srgbClr val="D4D4D4"/>
                </a:solidFill>
                <a:latin typeface="Consolas" panose="020B0609020204030204" pitchFamily="49" charset="0"/>
              </a:rPr>
              <a:t>);</a:t>
            </a:r>
          </a:p>
          <a:p>
            <a:r>
              <a:rPr lang="en-IN" sz="1800" dirty="0">
                <a:solidFill>
                  <a:srgbClr val="D4D4D4"/>
                </a:solidFill>
                <a:latin typeface="Consolas" panose="020B0609020204030204" pitchFamily="49" charset="0"/>
              </a:rPr>
              <a: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94934613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const </a:t>
            </a:r>
            <a:r>
              <a:rPr lang="en-IN" sz="3600" i="1" dirty="0" smtClean="0">
                <a:solidFill>
                  <a:srgbClr val="13D9E3"/>
                </a:solidFill>
                <a:latin typeface="Arial" panose="020B0604020202020204" pitchFamily="34" charset="0"/>
                <a:cs typeface="Arial" panose="020B0604020202020204" pitchFamily="34" charset="0"/>
              </a:rPr>
              <a:t>re-declare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28600" y="1066800"/>
            <a:ext cx="8610600" cy="400110"/>
          </a:xfrm>
          <a:prstGeom prst="rect">
            <a:avLst/>
          </a:prstGeom>
        </p:spPr>
        <p:txBody>
          <a:bodyPr wrap="square">
            <a:spAutoFit/>
          </a:bodyPr>
          <a:lstStyle/>
          <a:p>
            <a:r>
              <a:rPr lang="en-US" sz="2000" b="1" dirty="0" smtClean="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4" name="Rectangle 3"/>
          <p:cNvSpPr/>
          <p:nvPr/>
        </p:nvSpPr>
        <p:spPr>
          <a:xfrm>
            <a:off x="4419599" y="148717"/>
            <a:ext cx="4550229" cy="1015663"/>
          </a:xfrm>
          <a:prstGeom prst="rect">
            <a:avLst/>
          </a:prstGeom>
          <a:solidFill>
            <a:srgbClr val="FF5733"/>
          </a:solidFill>
        </p:spPr>
        <p:txBody>
          <a:bodyPr wrap="square">
            <a:spAutoFit/>
          </a:bodyPr>
          <a:lstStyle/>
          <a:p>
            <a:r>
              <a:rPr lang="en-IN" sz="2000" i="1" dirty="0" smtClean="0">
                <a:solidFill>
                  <a:srgbClr val="FFFF00"/>
                </a:solidFill>
                <a:latin typeface="Arial" panose="020B0604020202020204" pitchFamily="34" charset="0"/>
                <a:cs typeface="Arial" panose="020B0604020202020204" pitchFamily="34" charset="0"/>
              </a:rPr>
              <a:t>Re-declaring </a:t>
            </a:r>
            <a:r>
              <a:rPr lang="en-IN" sz="2000" i="1" dirty="0">
                <a:solidFill>
                  <a:srgbClr val="FFFF00"/>
                </a:solidFill>
                <a:latin typeface="Arial" panose="020B0604020202020204" pitchFamily="34" charset="0"/>
                <a:cs typeface="Arial" panose="020B0604020202020204" pitchFamily="34" charset="0"/>
              </a:rPr>
              <a:t>the same variable within the same function or block scope raises a SyntaxError.</a:t>
            </a:r>
          </a:p>
        </p:txBody>
      </p:sp>
      <p:sp>
        <p:nvSpPr>
          <p:cNvPr id="8" name="Rectangle 7"/>
          <p:cNvSpPr/>
          <p:nvPr/>
        </p:nvSpPr>
        <p:spPr>
          <a:xfrm>
            <a:off x="152400" y="1524000"/>
            <a:ext cx="8839200" cy="646331"/>
          </a:xfrm>
          <a:prstGeom prst="rect">
            <a:avLst/>
          </a:prstGeom>
        </p:spPr>
        <p:txBody>
          <a:bodyPr wrap="square">
            <a:spAutoFit/>
          </a:bodyPr>
          <a:lstStyle/>
          <a:p>
            <a:r>
              <a:rPr lang="en-IN" sz="1800" dirty="0">
                <a:solidFill>
                  <a:srgbClr val="0000FF"/>
                </a:solidFill>
                <a:latin typeface="Consolas" panose="020B0609020204030204" pitchFamily="49" charset="0"/>
              </a:rPr>
              <a:t>co</a:t>
            </a:r>
            <a:r>
              <a:rPr lang="en-IN" sz="1800" dirty="0" smtClean="0">
                <a:solidFill>
                  <a:srgbClr val="0000FF"/>
                </a:solidFill>
                <a:latin typeface="Consolas" panose="020B0609020204030204" pitchFamily="49" charset="0"/>
              </a:rPr>
              <a:t>nst</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are block-scoped, much like variables defined using the </a:t>
            </a:r>
            <a:r>
              <a:rPr lang="en-IN" sz="1800" dirty="0">
                <a:solidFill>
                  <a:srgbClr val="0000FF"/>
                </a:solidFill>
                <a:latin typeface="Consolas" panose="020B0609020204030204" pitchFamily="49" charset="0"/>
              </a:rPr>
              <a:t>let</a:t>
            </a:r>
            <a:r>
              <a:rPr lang="en-IN" sz="1800" dirty="0">
                <a:latin typeface="Arial" panose="020B0604020202020204" pitchFamily="34" charset="0"/>
                <a:cs typeface="Arial" panose="020B0604020202020204" pitchFamily="34" charset="0"/>
              </a:rPr>
              <a:t> statement. The value of a </a:t>
            </a:r>
            <a:r>
              <a:rPr lang="en-IN" sz="1800" dirty="0">
                <a:solidFill>
                  <a:srgbClr val="0000FF"/>
                </a:solidFill>
                <a:latin typeface="Consolas" panose="020B0609020204030204" pitchFamily="49" charset="0"/>
              </a:rPr>
              <a:t>const</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cannot change through re-assignment, and it can't be </a:t>
            </a:r>
            <a:r>
              <a:rPr lang="en-IN" sz="1800" dirty="0" smtClean="0">
                <a:latin typeface="Arial" panose="020B0604020202020204" pitchFamily="34" charset="0"/>
                <a:cs typeface="Arial" panose="020B0604020202020204" pitchFamily="34" charset="0"/>
              </a:rPr>
              <a:t>declared.</a:t>
            </a:r>
            <a:endParaRPr lang="en-US" sz="1800" dirty="0">
              <a:latin typeface="Arial" panose="020B0604020202020204" pitchFamily="34" charset="0"/>
              <a:cs typeface="Arial" panose="020B0604020202020204" pitchFamily="34" charset="0"/>
            </a:endParaRPr>
          </a:p>
        </p:txBody>
      </p:sp>
      <p:sp>
        <p:nvSpPr>
          <p:cNvPr id="9" name="Rectangle 8"/>
          <p:cNvSpPr/>
          <p:nvPr/>
        </p:nvSpPr>
        <p:spPr>
          <a:xfrm>
            <a:off x="152400" y="2209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10" name="Rectangle 9"/>
          <p:cNvSpPr/>
          <p:nvPr/>
        </p:nvSpPr>
        <p:spPr>
          <a:xfrm>
            <a:off x="87084" y="2600696"/>
            <a:ext cx="8991600" cy="400110"/>
          </a:xfrm>
          <a:prstGeom prst="rect">
            <a:avLst/>
          </a:prstGeom>
          <a:noFill/>
        </p:spPr>
        <p:txBody>
          <a:bodyPr wrap="square">
            <a:spAutoFit/>
          </a:bodyPr>
          <a:lstStyle/>
          <a:p>
            <a:r>
              <a:rPr lang="nn-NO" sz="2000" dirty="0" smtClean="0">
                <a:solidFill>
                  <a:srgbClr val="FF7F27"/>
                </a:solidFill>
                <a:latin typeface="Consolas" panose="020B0609020204030204" pitchFamily="49" charset="0"/>
              </a:rPr>
              <a:t>const </a:t>
            </a:r>
            <a:r>
              <a:rPr lang="nn-NO" sz="2000" dirty="0" smtClean="0">
                <a:solidFill>
                  <a:srgbClr val="FFC90E"/>
                </a:solidFill>
                <a:latin typeface="Consolas" panose="020B0609020204030204" pitchFamily="49" charset="0"/>
              </a:rPr>
              <a:t>var1</a:t>
            </a:r>
            <a:r>
              <a:rPr lang="nn-NO" sz="2000" dirty="0" smtClean="0">
                <a:solidFill>
                  <a:srgbClr val="FFC90E"/>
                </a:solidFill>
                <a:latin typeface="Consolas" panose="020B0609020204030204" pitchFamily="49" charset="0"/>
                <a:cs typeface="Arial" panose="020B0604020202020204" pitchFamily="34" charset="0"/>
              </a:rPr>
              <a:t> </a:t>
            </a:r>
            <a:r>
              <a:rPr lang="nn-NO" sz="2000" dirty="0">
                <a:solidFill>
                  <a:srgbClr val="999999"/>
                </a:solidFill>
                <a:latin typeface="Consolas" panose="020B0609020204030204" pitchFamily="49" charset="0"/>
              </a:rPr>
              <a:t>[</a:t>
            </a:r>
            <a:r>
              <a:rPr lang="nn-NO" sz="2000" dirty="0" smtClean="0">
                <a:solidFill>
                  <a:schemeClr val="accent5">
                    <a:lumMod val="75000"/>
                  </a:schemeClr>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value1</a:t>
            </a:r>
            <a:r>
              <a:rPr lang="nn-NO" sz="2000" dirty="0">
                <a:solidFill>
                  <a:srgbClr val="999999"/>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99999"/>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FFC90E"/>
                </a:solidFill>
                <a:latin typeface="Consolas" panose="020B0609020204030204" pitchFamily="49" charset="0"/>
              </a:rPr>
              <a:t>var2 </a:t>
            </a:r>
            <a:r>
              <a:rPr lang="nn-NO" sz="2000" dirty="0">
                <a:solidFill>
                  <a:srgbClr val="999999"/>
                </a:solidFill>
                <a:latin typeface="Consolas" panose="020B0609020204030204" pitchFamily="49" charset="0"/>
              </a:rPr>
              <a:t>[</a:t>
            </a:r>
            <a:r>
              <a:rPr lang="nn-NO" sz="2000" dirty="0">
                <a:solidFill>
                  <a:schemeClr val="accent5">
                    <a:lumMod val="75000"/>
                  </a:schemeClr>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value2</a:t>
            </a:r>
            <a:r>
              <a:rPr lang="nn-NO" sz="2000" dirty="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smtClean="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a:solidFill>
                  <a:srgbClr val="FFC90E"/>
                </a:solidFill>
                <a:latin typeface="Consolas" panose="020B0609020204030204" pitchFamily="49" charset="0"/>
              </a:rPr>
              <a:t>varN </a:t>
            </a:r>
            <a:r>
              <a:rPr lang="nn-NO" sz="2000" dirty="0">
                <a:solidFill>
                  <a:srgbClr val="999999"/>
                </a:solidFill>
                <a:latin typeface="Consolas" panose="020B0609020204030204" pitchFamily="49" charset="0"/>
              </a:rPr>
              <a:t>[</a:t>
            </a:r>
            <a:r>
              <a:rPr lang="nn-NO" sz="2000" dirty="0">
                <a:solidFill>
                  <a:schemeClr val="accent5">
                    <a:lumMod val="75000"/>
                  </a:schemeClr>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valueN</a:t>
            </a:r>
            <a:r>
              <a:rPr lang="nn-NO" sz="2000" dirty="0" smtClean="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a:t>
            </a:r>
            <a:endParaRPr lang="en-IN" sz="2000" dirty="0">
              <a:solidFill>
                <a:srgbClr val="333333"/>
              </a:solidFill>
              <a:latin typeface="Consolas" panose="020B0609020204030204" pitchFamily="49" charset="0"/>
            </a:endParaRPr>
          </a:p>
        </p:txBody>
      </p:sp>
      <p:sp>
        <p:nvSpPr>
          <p:cNvPr id="3" name="Rectangle 2"/>
          <p:cNvSpPr/>
          <p:nvPr/>
        </p:nvSpPr>
        <p:spPr>
          <a:xfrm>
            <a:off x="87084" y="3025676"/>
            <a:ext cx="8904516" cy="2308324"/>
          </a:xfrm>
          <a:prstGeom prst="rect">
            <a:avLst/>
          </a:prstGeom>
        </p:spPr>
        <p:txBody>
          <a:bodyPr wrap="square">
            <a:spAutoFit/>
          </a:bodyPr>
          <a:lstStyle/>
          <a:p>
            <a:r>
              <a:rPr lang="en-IN" sz="1800" dirty="0">
                <a:solidFill>
                  <a:srgbClr val="569CD6"/>
                </a:solidFill>
                <a:latin typeface="Consolas" panose="020B0609020204030204" pitchFamily="49" charset="0"/>
              </a:rPr>
              <a:t>const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fn</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const</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const</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1002</a:t>
            </a:r>
            <a:r>
              <a:rPr lang="en-IN" sz="1800" dirty="0" smtClean="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a:t>
            </a:r>
            <a:r>
              <a:rPr lang="en-IN" sz="1800" dirty="0" smtClean="0">
                <a:solidFill>
                  <a:srgbClr val="92D050"/>
                </a:solidFill>
                <a:latin typeface="Consolas" panose="020B0609020204030204" pitchFamily="49" charset="0"/>
              </a:rPr>
              <a:t>error Identifier </a:t>
            </a:r>
            <a:r>
              <a:rPr lang="en-IN" sz="1800" dirty="0">
                <a:solidFill>
                  <a:srgbClr val="92D050"/>
                </a:solidFill>
                <a:latin typeface="Consolas" panose="020B0609020204030204" pitchFamily="49" charset="0"/>
              </a:rPr>
              <a:t>'x' has already been declared</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"inner "</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a:solidFill>
                  <a:srgbClr val="D4D4D4"/>
                </a:solidFill>
                <a:latin typeface="Consolas" panose="020B0609020204030204" pitchFamily="49" charset="0"/>
              </a:rPr>
              <a:t>}</a:t>
            </a:r>
          </a:p>
          <a:p>
            <a:r>
              <a:rPr lang="en-IN" sz="1800" dirty="0">
                <a:solidFill>
                  <a:srgbClr val="DCDCAA"/>
                </a:solidFill>
                <a:latin typeface="Consolas" panose="020B0609020204030204" pitchFamily="49" charset="0"/>
              </a:rPr>
              <a:t>fn</a:t>
            </a:r>
            <a:r>
              <a:rPr lang="en-IN" sz="1800" dirty="0">
                <a:solidFill>
                  <a:srgbClr val="D4D4D4"/>
                </a:solidFill>
                <a:latin typeface="Consolas" panose="020B0609020204030204" pitchFamily="49" charset="0"/>
              </a:rPr>
              <a:t>();</a:t>
            </a:r>
          </a:p>
          <a:p>
            <a:r>
              <a:rPr lang="en-IN" sz="1800" dirty="0">
                <a:solidFill>
                  <a:srgbClr val="4EC9B0"/>
                </a:solidFill>
                <a:latin typeface="Consolas" panose="020B0609020204030204" pitchFamily="49" charset="0"/>
              </a:rPr>
              <a:t>console</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"outer "</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16560212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a:t>t</a:t>
            </a:r>
            <a:r>
              <a:rPr lang="en-US" sz="6000" dirty="0" smtClean="0"/>
              <a:t>emplate </a:t>
            </a:r>
            <a:r>
              <a:rPr lang="en-US" sz="6000" dirty="0"/>
              <a:t>literals</a:t>
            </a:r>
          </a:p>
        </p:txBody>
      </p:sp>
    </p:spTree>
    <p:extLst>
      <p:ext uri="{BB962C8B-B14F-4D97-AF65-F5344CB8AC3E}">
        <p14:creationId xmlns:p14="http://schemas.microsoft.com/office/powerpoint/2010/main" val="40677492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830997"/>
          </a:xfrm>
          <a:prstGeom prst="rect">
            <a:avLst/>
          </a:prstGeom>
        </p:spPr>
        <p:txBody>
          <a:bodyPr wrap="square">
            <a:spAutoFit/>
          </a:bodyPr>
          <a:lstStyle/>
          <a:p>
            <a:r>
              <a:rPr lang="en-US" sz="4800" dirty="0" smtClean="0">
                <a:solidFill>
                  <a:srgbClr val="440F8B"/>
                </a:solidFill>
                <a:latin typeface="Arial" pitchFamily="34" charset="0"/>
                <a:cs typeface="Arial" pitchFamily="34" charset="0"/>
              </a:rPr>
              <a:t>HTML DOM is</a:t>
            </a:r>
            <a:endParaRPr lang="en-US" sz="4800" dirty="0">
              <a:solidFill>
                <a:srgbClr val="440F8B"/>
              </a:solidFill>
              <a:latin typeface="Arial" pitchFamily="34" charset="0"/>
              <a:cs typeface="Arial" pitchFamily="34" charset="0"/>
            </a:endParaRPr>
          </a:p>
        </p:txBody>
      </p:sp>
      <p:sp>
        <p:nvSpPr>
          <p:cNvPr id="3" name="Rectangle 2"/>
          <p:cNvSpPr/>
          <p:nvPr/>
        </p:nvSpPr>
        <p:spPr>
          <a:xfrm>
            <a:off x="304800" y="914400"/>
            <a:ext cx="8534400" cy="954107"/>
          </a:xfrm>
          <a:prstGeom prst="rect">
            <a:avLst/>
          </a:prstGeom>
          <a:solidFill>
            <a:schemeClr val="bg1">
              <a:lumMod val="95000"/>
            </a:schemeClr>
          </a:solidFill>
        </p:spPr>
        <p:txBody>
          <a:bodyPr wrap="square">
            <a:spAutoFit/>
          </a:bodyPr>
          <a:lstStyle/>
          <a:p>
            <a:r>
              <a:rPr lang="en-US" sz="2800" dirty="0" smtClean="0"/>
              <a:t>A Document Object Model for HTML</a:t>
            </a:r>
          </a:p>
          <a:p>
            <a:r>
              <a:rPr lang="en-US" sz="2800" dirty="0" smtClean="0"/>
              <a:t>A standard programming interface for HTML</a:t>
            </a:r>
            <a:endParaRPr lang="en-US" sz="2800" dirty="0"/>
          </a:p>
        </p:txBody>
      </p:sp>
      <p:sp>
        <p:nvSpPr>
          <p:cNvPr id="4" name="Rectangle 3"/>
          <p:cNvSpPr/>
          <p:nvPr/>
        </p:nvSpPr>
        <p:spPr>
          <a:xfrm>
            <a:off x="304800" y="1981200"/>
            <a:ext cx="8534400" cy="830997"/>
          </a:xfrm>
          <a:prstGeom prst="rect">
            <a:avLst/>
          </a:prstGeom>
        </p:spPr>
        <p:txBody>
          <a:bodyPr wrap="square">
            <a:spAutoFit/>
          </a:bodyPr>
          <a:lstStyle/>
          <a:p>
            <a:r>
              <a:rPr lang="en-US" dirty="0" smtClean="0"/>
              <a:t>The HTML DOM defines the objects and properties of all HTML elements, and the methods to access them.</a:t>
            </a:r>
            <a:endParaRPr lang="en-US" dirty="0"/>
          </a:p>
        </p:txBody>
      </p:sp>
      <p:cxnSp>
        <p:nvCxnSpPr>
          <p:cNvPr id="6" name="Straight Connector 5"/>
          <p:cNvCxnSpPr/>
          <p:nvPr/>
        </p:nvCxnSpPr>
        <p:spPr>
          <a:xfrm>
            <a:off x="0" y="1992086"/>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304800" y="2819400"/>
            <a:ext cx="8534400" cy="1200329"/>
          </a:xfrm>
          <a:prstGeom prst="rect">
            <a:avLst/>
          </a:prstGeom>
          <a:solidFill>
            <a:schemeClr val="bg1">
              <a:lumMod val="95000"/>
            </a:schemeClr>
          </a:solidFill>
        </p:spPr>
        <p:txBody>
          <a:bodyPr wrap="square">
            <a:spAutoFit/>
          </a:bodyPr>
          <a:lstStyle/>
          <a:p>
            <a:r>
              <a:rPr lang="en-US" dirty="0" smtClean="0"/>
              <a:t>In other words: The HTML DOM is a standard for how to </a:t>
            </a:r>
            <a:r>
              <a:rPr lang="en-US" sz="3600" b="1" dirty="0" smtClean="0"/>
              <a:t>get, change, add, or delete</a:t>
            </a:r>
            <a:r>
              <a:rPr lang="en-US" sz="3200" b="1" dirty="0" smtClean="0"/>
              <a:t> </a:t>
            </a:r>
            <a:r>
              <a:rPr lang="en-US" sz="3200" dirty="0" smtClean="0"/>
              <a:t>HTML elements.</a:t>
            </a:r>
            <a:endParaRPr lang="en-US" dirty="0" smtClean="0"/>
          </a:p>
        </p:txBody>
      </p:sp>
      <p:sp>
        <p:nvSpPr>
          <p:cNvPr id="8" name="Rectangle 7"/>
          <p:cNvSpPr/>
          <p:nvPr/>
        </p:nvSpPr>
        <p:spPr>
          <a:xfrm>
            <a:off x="152400" y="4265474"/>
            <a:ext cx="8839200" cy="1077218"/>
          </a:xfrm>
          <a:prstGeom prst="rect">
            <a:avLst/>
          </a:prstGeom>
          <a:solidFill>
            <a:schemeClr val="tx1">
              <a:lumMod val="95000"/>
              <a:lumOff val="5000"/>
            </a:schemeClr>
          </a:solidFill>
          <a:ln w="38100">
            <a:noFill/>
          </a:ln>
        </p:spPr>
        <p:txBody>
          <a:bodyPr wrap="square">
            <a:spAutoFit/>
          </a:bodyPr>
          <a:lstStyle/>
          <a:p>
            <a:r>
              <a:rPr lang="en-US" sz="3200" b="1" i="1" dirty="0" smtClean="0">
                <a:solidFill>
                  <a:schemeClr val="bg1"/>
                </a:solidFill>
                <a:latin typeface="Arial" pitchFamily="34" charset="0"/>
                <a:cs typeface="Arial" pitchFamily="34" charset="0"/>
              </a:rPr>
              <a:t>DHTML is about using JavaScript to control, access and manipulate HTML elements.</a:t>
            </a:r>
            <a:endParaRPr lang="en-US" sz="3200" b="1" i="1"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45676680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Template literals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28600" y="1066800"/>
            <a:ext cx="8610600" cy="400110"/>
          </a:xfrm>
          <a:prstGeom prst="rect">
            <a:avLst/>
          </a:prstGeom>
        </p:spPr>
        <p:txBody>
          <a:bodyPr wrap="square">
            <a:spAutoFit/>
          </a:bodyPr>
          <a:lstStyle/>
          <a:p>
            <a:r>
              <a:rPr lang="en-US" sz="2000" b="1" dirty="0" smtClean="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152400" y="1524000"/>
            <a:ext cx="8839200" cy="954107"/>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Template literals are enclosed by the</a:t>
            </a:r>
            <a:r>
              <a:rPr lang="en-IN" sz="2000" dirty="0">
                <a:solidFill>
                  <a:srgbClr val="E9DE49"/>
                </a:solidFill>
                <a:latin typeface="Arial" panose="020B0604020202020204" pitchFamily="34" charset="0"/>
                <a:cs typeface="Arial" panose="020B0604020202020204" pitchFamily="34" charset="0"/>
              </a:rPr>
              <a:t> </a:t>
            </a:r>
            <a:r>
              <a:rPr lang="en-IN" sz="2000" dirty="0">
                <a:solidFill>
                  <a:srgbClr val="E90919"/>
                </a:solidFill>
                <a:latin typeface="Consolas" panose="020B0609020204030204" pitchFamily="49" charset="0"/>
              </a:rPr>
              <a:t>back-tick (` </a:t>
            </a:r>
            <a:r>
              <a:rPr lang="en-IN" sz="2000" dirty="0" smtClean="0">
                <a:solidFill>
                  <a:srgbClr val="E90919"/>
                </a:solidFill>
                <a:latin typeface="Consolas" panose="020B0609020204030204" pitchFamily="49" charset="0"/>
              </a:rPr>
              <a:t>`)</a:t>
            </a:r>
            <a:r>
              <a:rPr lang="en-IN" sz="1800" dirty="0" smtClean="0">
                <a:solidFill>
                  <a:srgbClr val="E90919"/>
                </a:solidFill>
                <a:latin typeface="Consolas" panose="020B0609020204030204" pitchFamily="49" charset="0"/>
              </a:rPr>
              <a:t> </a:t>
            </a:r>
            <a:r>
              <a:rPr lang="en-IN" sz="1800" dirty="0" smtClean="0">
                <a:latin typeface="Arial" panose="020B0604020202020204" pitchFamily="34" charset="0"/>
                <a:cs typeface="Arial" panose="020B0604020202020204" pitchFamily="34" charset="0"/>
              </a:rPr>
              <a:t>character </a:t>
            </a:r>
            <a:r>
              <a:rPr lang="en-IN" sz="1800" dirty="0">
                <a:latin typeface="Arial" panose="020B0604020202020204" pitchFamily="34" charset="0"/>
                <a:cs typeface="Arial" panose="020B0604020202020204" pitchFamily="34" charset="0"/>
              </a:rPr>
              <a:t>instead of double or single quotes. Template literals can contain place holders. These are indicated by the </a:t>
            </a:r>
            <a:r>
              <a:rPr lang="en-IN" sz="1800" dirty="0" smtClean="0">
                <a:latin typeface="Arial" panose="020B0604020202020204" pitchFamily="34" charset="0"/>
                <a:cs typeface="Arial" panose="020B0604020202020204" pitchFamily="34" charset="0"/>
              </a:rPr>
              <a:t>dollar sign </a:t>
            </a:r>
            <a:r>
              <a:rPr lang="en-IN" sz="1800" dirty="0">
                <a:solidFill>
                  <a:srgbClr val="E90919"/>
                </a:solidFill>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and curly braces </a:t>
            </a:r>
            <a:r>
              <a:rPr lang="en-IN" sz="1800" dirty="0" smtClean="0">
                <a:solidFill>
                  <a:srgbClr val="E90919"/>
                </a:solidFill>
                <a:latin typeface="Arial" panose="020B0604020202020204" pitchFamily="34" charset="0"/>
                <a:cs typeface="Arial" panose="020B0604020202020204" pitchFamily="34" charset="0"/>
              </a:rPr>
              <a:t>${</a:t>
            </a:r>
            <a:r>
              <a:rPr lang="en-IN" sz="1800" dirty="0">
                <a:solidFill>
                  <a:srgbClr val="E90919"/>
                </a:solidFill>
                <a:latin typeface="Arial" panose="020B0604020202020204" pitchFamily="34" charset="0"/>
                <a:cs typeface="Arial" panose="020B0604020202020204" pitchFamily="34" charset="0"/>
              </a:rPr>
              <a:t>expression</a:t>
            </a:r>
            <a:r>
              <a:rPr lang="en-IN" sz="1800" dirty="0" smtClean="0">
                <a:solidFill>
                  <a:srgbClr val="E90919"/>
                </a:solidFill>
                <a:latin typeface="Arial" panose="020B0604020202020204" pitchFamily="34" charset="0"/>
                <a:cs typeface="Arial" panose="020B0604020202020204" pitchFamily="34" charset="0"/>
              </a:rPr>
              <a:t>}</a:t>
            </a:r>
            <a:r>
              <a:rPr lang="en-IN" sz="1800" dirty="0" smtClean="0">
                <a:latin typeface="Arial" panose="020B0604020202020204" pitchFamily="34" charset="0"/>
                <a:cs typeface="Arial" panose="020B0604020202020204" pitchFamily="34" charset="0"/>
              </a:rPr>
              <a:t>.</a:t>
            </a:r>
            <a:endParaRPr lang="en-US" sz="1800" dirty="0">
              <a:latin typeface="Arial" panose="020B0604020202020204" pitchFamily="34" charset="0"/>
              <a:cs typeface="Arial" panose="020B0604020202020204" pitchFamily="34" charset="0"/>
            </a:endParaRPr>
          </a:p>
        </p:txBody>
      </p:sp>
      <p:sp>
        <p:nvSpPr>
          <p:cNvPr id="4" name="Rectangle 3"/>
          <p:cNvSpPr/>
          <p:nvPr/>
        </p:nvSpPr>
        <p:spPr>
          <a:xfrm>
            <a:off x="228600" y="2895600"/>
            <a:ext cx="8610600" cy="1200329"/>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`Hello </a:t>
            </a:r>
            <a:r>
              <a:rPr lang="en-IN" sz="1800" dirty="0">
                <a:solidFill>
                  <a:srgbClr val="569CD6"/>
                </a:solidFill>
                <a:latin typeface="Consolas" panose="020B0609020204030204" pitchFamily="49" charset="0"/>
              </a:rPr>
              <a:t>${</a:t>
            </a:r>
            <a:r>
              <a:rPr lang="en-IN" sz="1800" dirty="0">
                <a:solidFill>
                  <a:srgbClr val="9CDCFE"/>
                </a:solidFill>
                <a:latin typeface="Consolas" panose="020B0609020204030204" pitchFamily="49" charset="0"/>
              </a:rPr>
              <a:t>x</a:t>
            </a:r>
            <a:r>
              <a:rPr lang="en-IN" sz="1800" dirty="0">
                <a:solidFill>
                  <a:srgbClr val="569CD6"/>
                </a:solidFill>
                <a:latin typeface="Consolas" panose="020B0609020204030204" pitchFamily="49" charset="0"/>
              </a:rPr>
              <a:t>}</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29683241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a:t>primitive</a:t>
            </a:r>
            <a:r>
              <a:rPr lang="en-US" sz="6000" dirty="0">
                <a:solidFill>
                  <a:srgbClr val="13D9E3"/>
                </a:solidFill>
                <a:latin typeface="Arial" panose="020B0604020202020204" pitchFamily="34" charset="0"/>
                <a:cs typeface="Arial" panose="020B0604020202020204" pitchFamily="34" charset="0"/>
              </a:rPr>
              <a:t> </a:t>
            </a:r>
            <a:r>
              <a:rPr lang="en-US" sz="6000" dirty="0" smtClean="0"/>
              <a:t>type</a:t>
            </a:r>
            <a:endParaRPr lang="en-US" sz="6000" dirty="0"/>
          </a:p>
        </p:txBody>
      </p:sp>
    </p:spTree>
    <p:extLst>
      <p:ext uri="{BB962C8B-B14F-4D97-AF65-F5344CB8AC3E}">
        <p14:creationId xmlns:p14="http://schemas.microsoft.com/office/powerpoint/2010/main" val="392772486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Type</a:t>
            </a:r>
          </a:p>
        </p:txBody>
      </p:sp>
      <p:sp>
        <p:nvSpPr>
          <p:cNvPr id="3" name="Rectangle 2"/>
          <p:cNvSpPr/>
          <p:nvPr/>
        </p:nvSpPr>
        <p:spPr>
          <a:xfrm>
            <a:off x="228600" y="1066800"/>
            <a:ext cx="8610600" cy="400110"/>
          </a:xfrm>
          <a:prstGeom prst="rect">
            <a:avLst/>
          </a:prstGeom>
        </p:spPr>
        <p:txBody>
          <a:bodyPr wrap="square">
            <a:spAutoFit/>
          </a:bodyPr>
          <a:lstStyle/>
          <a:p>
            <a:r>
              <a:rPr lang="en-US" sz="2000" b="1" dirty="0">
                <a:solidFill>
                  <a:srgbClr val="00B0F0"/>
                </a:solidFill>
                <a:latin typeface="Arial" panose="020B0604020202020204" pitchFamily="34" charset="0"/>
                <a:cs typeface="Arial" panose="020B0604020202020204" pitchFamily="34" charset="0"/>
              </a:rPr>
              <a:t>Type</a:t>
            </a:r>
          </a:p>
        </p:txBody>
      </p:sp>
      <p:sp>
        <p:nvSpPr>
          <p:cNvPr id="4" name="TextBox 3"/>
          <p:cNvSpPr txBox="1"/>
          <p:nvPr/>
        </p:nvSpPr>
        <p:spPr>
          <a:xfrm>
            <a:off x="152400" y="1600200"/>
            <a:ext cx="8839200" cy="1200329"/>
          </a:xfrm>
          <a:prstGeom prst="rect">
            <a:avLst/>
          </a:prstGeom>
          <a:noFill/>
        </p:spPr>
        <p:txBody>
          <a:bodyPr wrap="square" rtlCol="0">
            <a:spAutoFit/>
          </a:bodyPr>
          <a:lstStyle/>
          <a:p>
            <a:r>
              <a:rPr lang="en-US" dirty="0" smtClean="0">
                <a:latin typeface="Arial" panose="020B0604020202020204" pitchFamily="34" charset="0"/>
                <a:cs typeface="Arial" panose="020B0604020202020204" pitchFamily="34" charset="0"/>
              </a:rPr>
              <a:t>JavaScript types can be divided into two categories:</a:t>
            </a:r>
          </a:p>
          <a:p>
            <a:pPr marL="342900" indent="-342900">
              <a:buFont typeface="Arial" panose="020B0604020202020204" pitchFamily="34" charset="0"/>
              <a:buChar char="•"/>
            </a:pPr>
            <a:r>
              <a:rPr lang="en-US" b="1" i="1" dirty="0" smtClean="0">
                <a:latin typeface="Arial" panose="020B0604020202020204" pitchFamily="34" charset="0"/>
                <a:cs typeface="Arial" panose="020B0604020202020204" pitchFamily="34" charset="0"/>
              </a:rPr>
              <a:t>primitive types </a:t>
            </a:r>
          </a:p>
          <a:p>
            <a:pPr marL="342900" indent="-342900">
              <a:buFont typeface="Arial" panose="020B0604020202020204" pitchFamily="34" charset="0"/>
              <a:buChar char="•"/>
            </a:pPr>
            <a:r>
              <a:rPr lang="en-US" b="1" i="1" dirty="0" smtClean="0">
                <a:latin typeface="Arial" panose="020B0604020202020204" pitchFamily="34" charset="0"/>
                <a:cs typeface="Arial" panose="020B0604020202020204" pitchFamily="34" charset="0"/>
              </a:rPr>
              <a:t>object types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100665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primitive types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1028343"/>
            <a:ext cx="2362200" cy="2215991"/>
          </a:xfrm>
          <a:prstGeom prst="rect">
            <a:avLst/>
          </a:prstGeom>
        </p:spPr>
        <p:txBody>
          <a:bodyPr wrap="square">
            <a:spAutoFit/>
          </a:bodyPr>
          <a:lstStyle/>
          <a:p>
            <a:pPr marL="342900" indent="-342900">
              <a:lnSpc>
                <a:spcPct val="150000"/>
              </a:lnSpc>
              <a:buFont typeface="Wingdings" panose="05000000000000000000" pitchFamily="2" charset="2"/>
              <a:buChar char="§"/>
            </a:pPr>
            <a:r>
              <a:rPr lang="en-IN" sz="1800" dirty="0">
                <a:solidFill>
                  <a:srgbClr val="0070C0"/>
                </a:solidFill>
                <a:latin typeface="Arial" panose="020B0604020202020204" pitchFamily="34" charset="0"/>
                <a:cs typeface="Arial" panose="020B0604020202020204" pitchFamily="34" charset="0"/>
              </a:rPr>
              <a:t>Boolean</a:t>
            </a:r>
          </a:p>
          <a:p>
            <a:pPr marL="342900" indent="-342900">
              <a:lnSpc>
                <a:spcPct val="150000"/>
              </a:lnSpc>
              <a:buFont typeface="Wingdings" panose="05000000000000000000" pitchFamily="2" charset="2"/>
              <a:buChar char="§"/>
            </a:pPr>
            <a:r>
              <a:rPr lang="en-IN" sz="1800" dirty="0">
                <a:solidFill>
                  <a:srgbClr val="0070C0"/>
                </a:solidFill>
                <a:latin typeface="Arial" panose="020B0604020202020204" pitchFamily="34" charset="0"/>
                <a:cs typeface="Arial" panose="020B0604020202020204" pitchFamily="34" charset="0"/>
              </a:rPr>
              <a:t>Null</a:t>
            </a:r>
          </a:p>
          <a:p>
            <a:pPr marL="342900" indent="-342900">
              <a:lnSpc>
                <a:spcPct val="150000"/>
              </a:lnSpc>
              <a:buFont typeface="Wingdings" panose="05000000000000000000" pitchFamily="2" charset="2"/>
              <a:buChar char="§"/>
            </a:pPr>
            <a:r>
              <a:rPr lang="en-IN" sz="1800" dirty="0">
                <a:solidFill>
                  <a:srgbClr val="0070C0"/>
                </a:solidFill>
                <a:latin typeface="Arial" panose="020B0604020202020204" pitchFamily="34" charset="0"/>
                <a:cs typeface="Arial" panose="020B0604020202020204" pitchFamily="34" charset="0"/>
              </a:rPr>
              <a:t>Undefined</a:t>
            </a:r>
          </a:p>
          <a:p>
            <a:pPr marL="342900" indent="-342900">
              <a:lnSpc>
                <a:spcPct val="150000"/>
              </a:lnSpc>
              <a:buFont typeface="Wingdings" panose="05000000000000000000" pitchFamily="2" charset="2"/>
              <a:buChar char="§"/>
            </a:pPr>
            <a:r>
              <a:rPr lang="en-IN" sz="1800" dirty="0">
                <a:solidFill>
                  <a:srgbClr val="0070C0"/>
                </a:solidFill>
                <a:latin typeface="Arial" panose="020B0604020202020204" pitchFamily="34" charset="0"/>
                <a:cs typeface="Arial" panose="020B0604020202020204" pitchFamily="34" charset="0"/>
              </a:rPr>
              <a:t>Number</a:t>
            </a:r>
          </a:p>
          <a:p>
            <a:pPr marL="342900" indent="-342900">
              <a:lnSpc>
                <a:spcPct val="150000"/>
              </a:lnSpc>
              <a:buFont typeface="Wingdings" panose="05000000000000000000" pitchFamily="2" charset="2"/>
              <a:buChar char="§"/>
            </a:pPr>
            <a:r>
              <a:rPr lang="en-IN" sz="1800" dirty="0">
                <a:solidFill>
                  <a:srgbClr val="0070C0"/>
                </a:solidFill>
                <a:latin typeface="Arial" panose="020B0604020202020204" pitchFamily="34" charset="0"/>
                <a:cs typeface="Arial" panose="020B0604020202020204" pitchFamily="34" charset="0"/>
              </a:rPr>
              <a:t>String</a:t>
            </a:r>
          </a:p>
        </p:txBody>
      </p:sp>
      <p:sp>
        <p:nvSpPr>
          <p:cNvPr id="3" name="Rectangle 2"/>
          <p:cNvSpPr/>
          <p:nvPr/>
        </p:nvSpPr>
        <p:spPr>
          <a:xfrm>
            <a:off x="185058" y="3244334"/>
            <a:ext cx="8763000" cy="2031325"/>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true</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608B4E"/>
                </a:solidFill>
                <a:latin typeface="Consolas" panose="020B0609020204030204" pitchFamily="49" charset="0"/>
              </a:rPr>
              <a:t>//</a:t>
            </a:r>
            <a:r>
              <a:rPr lang="en-IN" sz="1800" dirty="0">
                <a:solidFill>
                  <a:srgbClr val="608B4E"/>
                </a:solidFill>
                <a:latin typeface="Consolas" panose="020B0609020204030204" pitchFamily="49" charset="0"/>
              </a:rPr>
              <a:t>person is now a Boolean</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null</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608B4E"/>
                </a:solidFill>
                <a:latin typeface="Consolas" panose="020B0609020204030204" pitchFamily="49" charset="0"/>
              </a:rPr>
              <a:t>//</a:t>
            </a:r>
            <a:r>
              <a:rPr lang="en-IN" sz="1800" dirty="0">
                <a:solidFill>
                  <a:srgbClr val="608B4E"/>
                </a:solidFill>
                <a:latin typeface="Consolas" panose="020B0609020204030204" pitchFamily="49" charset="0"/>
              </a:rPr>
              <a:t>person is now object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608B4E"/>
                </a:solidFill>
                <a:latin typeface="Consolas" panose="020B0609020204030204" pitchFamily="49" charset="0"/>
              </a:rPr>
              <a:t>//</a:t>
            </a:r>
            <a:r>
              <a:rPr lang="en-IN" sz="1800" dirty="0">
                <a:solidFill>
                  <a:srgbClr val="608B4E"/>
                </a:solidFill>
                <a:latin typeface="Consolas" panose="020B0609020204030204" pitchFamily="49" charset="0"/>
              </a:rPr>
              <a:t>person is now undefined</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42</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608B4E"/>
                </a:solidFill>
                <a:latin typeface="Consolas" panose="020B0609020204030204" pitchFamily="49" charset="0"/>
              </a:rPr>
              <a:t>//</a:t>
            </a:r>
            <a:r>
              <a:rPr lang="en-IN" sz="1800" dirty="0">
                <a:solidFill>
                  <a:srgbClr val="608B4E"/>
                </a:solidFill>
                <a:latin typeface="Consolas" panose="020B0609020204030204" pitchFamily="49" charset="0"/>
              </a:rPr>
              <a:t>person is now a Number</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 </a:t>
            </a:r>
            <a:r>
              <a:rPr lang="en-IN" sz="1800" dirty="0">
                <a:solidFill>
                  <a:srgbClr val="608B4E"/>
                </a:solidFill>
                <a:latin typeface="Consolas" panose="020B0609020204030204" pitchFamily="49" charset="0"/>
              </a:rPr>
              <a:t>//person is now a String</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2940951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object types</a:t>
            </a:r>
            <a:endParaRPr lang="en-US" sz="6000" dirty="0"/>
          </a:p>
        </p:txBody>
      </p:sp>
    </p:spTree>
    <p:extLst>
      <p:ext uri="{BB962C8B-B14F-4D97-AF65-F5344CB8AC3E}">
        <p14:creationId xmlns:p14="http://schemas.microsoft.com/office/powerpoint/2010/main" val="305072921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object types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52400" y="1219200"/>
            <a:ext cx="8839200" cy="2862322"/>
          </a:xfrm>
          <a:prstGeom prst="rect">
            <a:avLst/>
          </a:prstGeom>
        </p:spPr>
        <p:txBody>
          <a:bodyPr wrap="square">
            <a:spAutoFit/>
          </a:bodyPr>
          <a:lstStyle/>
          <a:p>
            <a:pPr marL="342900" indent="-342900">
              <a:lnSpc>
                <a:spcPct val="150000"/>
              </a:lnSpc>
              <a:buFont typeface="Wingdings" panose="05000000000000000000" pitchFamily="2" charset="2"/>
              <a:buChar char="§"/>
            </a:pPr>
            <a:r>
              <a:rPr lang="en-IN" dirty="0" smtClean="0">
                <a:solidFill>
                  <a:srgbClr val="0070C0"/>
                </a:solidFill>
                <a:latin typeface="Arial" panose="020B0604020202020204" pitchFamily="34" charset="0"/>
                <a:cs typeface="Arial" panose="020B0604020202020204" pitchFamily="34" charset="0"/>
              </a:rPr>
              <a:t>"</a:t>
            </a:r>
            <a:r>
              <a:rPr lang="en-IN" dirty="0">
                <a:solidFill>
                  <a:srgbClr val="0070C0"/>
                </a:solidFill>
                <a:latin typeface="Arial" panose="020B0604020202020204" pitchFamily="34" charset="0"/>
                <a:cs typeface="Arial" panose="020B0604020202020204" pitchFamily="34" charset="0"/>
              </a:rPr>
              <a:t>Normal" </a:t>
            </a:r>
            <a:r>
              <a:rPr lang="en-IN" dirty="0" smtClean="0">
                <a:solidFill>
                  <a:srgbClr val="0070C0"/>
                </a:solidFill>
                <a:latin typeface="Arial" panose="020B0604020202020204" pitchFamily="34" charset="0"/>
                <a:cs typeface="Arial" panose="020B0604020202020204" pitchFamily="34" charset="0"/>
              </a:rPr>
              <a:t>objects</a:t>
            </a:r>
            <a:endParaRPr lang="en-IN" b="1" dirty="0">
              <a:solidFill>
                <a:srgbClr val="00B0F0"/>
              </a:solidFill>
              <a:latin typeface="Arial" panose="020B0604020202020204" pitchFamily="34" charset="0"/>
              <a:cs typeface="Arial" panose="020B0604020202020204" pitchFamily="34" charset="0"/>
            </a:endParaRPr>
          </a:p>
          <a:p>
            <a:pPr marL="342900" indent="-342900">
              <a:lnSpc>
                <a:spcPct val="150000"/>
              </a:lnSpc>
              <a:buFont typeface="Wingdings" panose="05000000000000000000" pitchFamily="2" charset="2"/>
              <a:buChar char="§"/>
            </a:pPr>
            <a:r>
              <a:rPr lang="en-IN" dirty="0">
                <a:solidFill>
                  <a:srgbClr val="0070C0"/>
                </a:solidFill>
                <a:latin typeface="Arial" panose="020B0604020202020204" pitchFamily="34" charset="0"/>
                <a:cs typeface="Arial" panose="020B0604020202020204" pitchFamily="34" charset="0"/>
              </a:rPr>
              <a:t>Properties</a:t>
            </a:r>
          </a:p>
          <a:p>
            <a:pPr marL="342900" indent="-342900">
              <a:lnSpc>
                <a:spcPct val="150000"/>
              </a:lnSpc>
              <a:buFont typeface="Wingdings" panose="05000000000000000000" pitchFamily="2" charset="2"/>
              <a:buChar char="§"/>
            </a:pPr>
            <a:r>
              <a:rPr lang="en-IN" dirty="0">
                <a:solidFill>
                  <a:srgbClr val="0070C0"/>
                </a:solidFill>
                <a:latin typeface="Arial" panose="020B0604020202020204" pitchFamily="34" charset="0"/>
                <a:cs typeface="Arial" panose="020B0604020202020204" pitchFamily="34" charset="0"/>
              </a:rPr>
              <a:t>Functions</a:t>
            </a:r>
          </a:p>
          <a:p>
            <a:pPr marL="342900" indent="-342900">
              <a:lnSpc>
                <a:spcPct val="150000"/>
              </a:lnSpc>
              <a:buFont typeface="Wingdings" panose="05000000000000000000" pitchFamily="2" charset="2"/>
              <a:buChar char="§"/>
            </a:pPr>
            <a:r>
              <a:rPr lang="en-IN" dirty="0">
                <a:solidFill>
                  <a:srgbClr val="0070C0"/>
                </a:solidFill>
                <a:latin typeface="Arial" panose="020B0604020202020204" pitchFamily="34" charset="0"/>
                <a:cs typeface="Arial" panose="020B0604020202020204" pitchFamily="34" charset="0"/>
              </a:rPr>
              <a:t>Dates</a:t>
            </a:r>
          </a:p>
          <a:p>
            <a:pPr marL="342900" indent="-342900">
              <a:lnSpc>
                <a:spcPct val="150000"/>
              </a:lnSpc>
              <a:buFont typeface="Wingdings" panose="05000000000000000000" pitchFamily="2" charset="2"/>
              <a:buChar char="§"/>
            </a:pPr>
            <a:r>
              <a:rPr lang="en-IN" dirty="0">
                <a:solidFill>
                  <a:srgbClr val="0070C0"/>
                </a:solidFill>
                <a:latin typeface="Arial" panose="020B0604020202020204" pitchFamily="34" charset="0"/>
                <a:cs typeface="Arial" panose="020B0604020202020204" pitchFamily="34" charset="0"/>
              </a:rPr>
              <a:t>Arrays and typed Arrays.</a:t>
            </a:r>
          </a:p>
        </p:txBody>
      </p:sp>
    </p:spTree>
    <p:extLst>
      <p:ext uri="{BB962C8B-B14F-4D97-AF65-F5344CB8AC3E}">
        <p14:creationId xmlns:p14="http://schemas.microsoft.com/office/powerpoint/2010/main" val="110167720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"Normal" objects</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89672"/>
            <a:ext cx="8610600" cy="923330"/>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A JavaScript </a:t>
            </a:r>
            <a:r>
              <a:rPr lang="en-IN" sz="1800" dirty="0">
                <a:solidFill>
                  <a:srgbClr val="0000FF"/>
                </a:solidFill>
                <a:latin typeface="Consolas" panose="020B0609020204030204" pitchFamily="49" charset="0"/>
              </a:rPr>
              <a:t>object</a:t>
            </a:r>
            <a:r>
              <a:rPr lang="en-IN" sz="1800" dirty="0">
                <a:latin typeface="Arial" panose="020B0604020202020204" pitchFamily="34" charset="0"/>
                <a:cs typeface="Arial" panose="020B0604020202020204" pitchFamily="34" charset="0"/>
              </a:rPr>
              <a:t> has properties associated with it. A property of an object can be explained as a variable that is attached to the </a:t>
            </a:r>
            <a:r>
              <a:rPr lang="en-IN" sz="1800" dirty="0" smtClean="0">
                <a:latin typeface="Arial" panose="020B0604020202020204" pitchFamily="34" charset="0"/>
                <a:cs typeface="Arial" panose="020B0604020202020204" pitchFamily="34" charset="0"/>
              </a:rPr>
              <a:t>object. The </a:t>
            </a:r>
            <a:r>
              <a:rPr lang="en-IN" sz="1800" dirty="0">
                <a:latin typeface="Arial" panose="020B0604020202020204" pitchFamily="34" charset="0"/>
                <a:cs typeface="Arial" panose="020B0604020202020204" pitchFamily="34" charset="0"/>
              </a:rPr>
              <a:t>properties of an object define the characteristics of the </a:t>
            </a:r>
            <a:r>
              <a:rPr lang="en-IN" sz="1800" dirty="0" smtClean="0">
                <a:latin typeface="Arial" panose="020B0604020202020204" pitchFamily="34" charset="0"/>
                <a:cs typeface="Arial" panose="020B0604020202020204" pitchFamily="34" charset="0"/>
              </a:rPr>
              <a:t>object.</a:t>
            </a:r>
            <a:endParaRPr lang="en-IN" sz="1800" dirty="0">
              <a:latin typeface="Arial" panose="020B0604020202020204" pitchFamily="34" charset="0"/>
              <a:cs typeface="Arial" panose="020B0604020202020204" pitchFamily="34" charset="0"/>
            </a:endParaRPr>
          </a:p>
        </p:txBody>
      </p:sp>
      <p:sp>
        <p:nvSpPr>
          <p:cNvPr id="11" name="Rectangle 10"/>
          <p:cNvSpPr/>
          <p:nvPr/>
        </p:nvSpPr>
        <p:spPr>
          <a:xfrm>
            <a:off x="4419600" y="128825"/>
            <a:ext cx="46482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Unassigned properties of an object are </a:t>
            </a:r>
            <a:r>
              <a:rPr lang="en-IN" sz="2000" b="1" i="1" dirty="0">
                <a:solidFill>
                  <a:srgbClr val="BBF74F"/>
                </a:solidFill>
                <a:latin typeface="Arial" panose="020B0604020202020204" pitchFamily="34" charset="0"/>
                <a:cs typeface="Arial" panose="020B0604020202020204" pitchFamily="34" charset="0"/>
              </a:rPr>
              <a:t>undefined</a:t>
            </a:r>
            <a:r>
              <a:rPr lang="en-IN" sz="2000" i="1" dirty="0">
                <a:solidFill>
                  <a:srgbClr val="BBF74F"/>
                </a:solidFill>
                <a:latin typeface="Arial" panose="020B0604020202020204" pitchFamily="34" charset="0"/>
                <a:cs typeface="Arial" panose="020B0604020202020204" pitchFamily="34" charset="0"/>
              </a:rPr>
              <a:t> </a:t>
            </a:r>
            <a:r>
              <a:rPr lang="en-IN" sz="2000" i="1" dirty="0">
                <a:solidFill>
                  <a:srgbClr val="FFFF00"/>
                </a:solidFill>
                <a:latin typeface="Arial" panose="020B0604020202020204" pitchFamily="34" charset="0"/>
                <a:cs typeface="Arial" panose="020B0604020202020204" pitchFamily="34" charset="0"/>
              </a:rPr>
              <a:t>(and not null).</a:t>
            </a:r>
          </a:p>
        </p:txBody>
      </p:sp>
      <p:sp>
        <p:nvSpPr>
          <p:cNvPr id="5" name="Rectangle 4"/>
          <p:cNvSpPr/>
          <p:nvPr/>
        </p:nvSpPr>
        <p:spPr>
          <a:xfrm>
            <a:off x="228600" y="2209800"/>
            <a:ext cx="8686800" cy="2031325"/>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Object</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Person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id</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Person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name</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 Bagde'</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Person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mobile</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mobile</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r>
              <a:rPr lang="en-IN" sz="1800" dirty="0">
                <a:solidFill>
                  <a:srgbClr val="D4D4D4"/>
                </a:solidFill>
                <a:latin typeface="Consolas" panose="020B0609020204030204" pitchFamily="49" charset="0"/>
              </a:rPr>
              <a:t> </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10859890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properties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28600" y="1161871"/>
            <a:ext cx="86106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An </a:t>
            </a:r>
            <a:r>
              <a:rPr lang="en-IN" sz="1800" dirty="0">
                <a:solidFill>
                  <a:srgbClr val="0000FF"/>
                </a:solidFill>
                <a:latin typeface="Consolas" panose="020B0609020204030204" pitchFamily="49" charset="0"/>
              </a:rPr>
              <a:t>object</a:t>
            </a:r>
            <a:r>
              <a:rPr lang="en-IN" sz="1800" dirty="0">
                <a:latin typeface="Arial" panose="020B0604020202020204" pitchFamily="34" charset="0"/>
                <a:cs typeface="Arial" panose="020B0604020202020204" pitchFamily="34" charset="0"/>
              </a:rPr>
              <a:t> is a collection of properties, and a property is an association between a </a:t>
            </a:r>
            <a:r>
              <a:rPr lang="en-IN" sz="1800" i="1" dirty="0">
                <a:solidFill>
                  <a:srgbClr val="C00000"/>
                </a:solidFill>
                <a:latin typeface="Arial" panose="020B0604020202020204" pitchFamily="34" charset="0"/>
                <a:cs typeface="Arial" panose="020B0604020202020204" pitchFamily="34" charset="0"/>
              </a:rPr>
              <a:t>name</a:t>
            </a:r>
            <a:r>
              <a:rPr lang="en-IN" sz="1800" dirty="0">
                <a:latin typeface="Arial" panose="020B0604020202020204" pitchFamily="34" charset="0"/>
                <a:cs typeface="Arial" panose="020B0604020202020204" pitchFamily="34" charset="0"/>
              </a:rPr>
              <a:t> (or </a:t>
            </a:r>
            <a:r>
              <a:rPr lang="en-IN" sz="1800" i="1" dirty="0">
                <a:solidFill>
                  <a:srgbClr val="C00000"/>
                </a:solidFill>
                <a:latin typeface="Arial" panose="020B0604020202020204" pitchFamily="34" charset="0"/>
                <a:cs typeface="Arial" panose="020B0604020202020204" pitchFamily="34" charset="0"/>
              </a:rPr>
              <a:t>key</a:t>
            </a:r>
            <a:r>
              <a:rPr lang="en-IN" sz="1800" dirty="0">
                <a:latin typeface="Arial" panose="020B0604020202020204" pitchFamily="34" charset="0"/>
                <a:cs typeface="Arial" panose="020B0604020202020204" pitchFamily="34" charset="0"/>
              </a:rPr>
              <a:t>) and a </a:t>
            </a:r>
            <a:r>
              <a:rPr lang="en-IN" sz="1800" i="1" dirty="0">
                <a:solidFill>
                  <a:srgbClr val="C00000"/>
                </a:solidFill>
                <a:latin typeface="Arial" panose="020B0604020202020204" pitchFamily="34" charset="0"/>
                <a:cs typeface="Arial" panose="020B0604020202020204" pitchFamily="34" charset="0"/>
              </a:rPr>
              <a:t>value</a:t>
            </a:r>
            <a:r>
              <a:rPr lang="en-IN" sz="1800" dirty="0">
                <a:latin typeface="Arial" panose="020B0604020202020204" pitchFamily="34" charset="0"/>
                <a:cs typeface="Arial" panose="020B0604020202020204" pitchFamily="34" charset="0"/>
              </a:rPr>
              <a:t>. A property's value can be a </a:t>
            </a:r>
            <a:r>
              <a:rPr lang="en-IN" sz="1800" dirty="0">
                <a:solidFill>
                  <a:srgbClr val="0000FF"/>
                </a:solidFill>
                <a:latin typeface="Consolas" panose="020B0609020204030204" pitchFamily="49" charset="0"/>
              </a:rPr>
              <a:t>function</a:t>
            </a:r>
            <a:r>
              <a:rPr lang="en-IN" sz="1800" dirty="0">
                <a:latin typeface="Arial" panose="020B0604020202020204" pitchFamily="34" charset="0"/>
                <a:cs typeface="Arial" panose="020B0604020202020204" pitchFamily="34" charset="0"/>
              </a:rPr>
              <a:t>, in which case the property is known as a </a:t>
            </a:r>
            <a:r>
              <a:rPr lang="en-IN" sz="1800" dirty="0">
                <a:solidFill>
                  <a:srgbClr val="0000FF"/>
                </a:solidFill>
                <a:latin typeface="Consolas" panose="020B0609020204030204" pitchFamily="49" charset="0"/>
              </a:rPr>
              <a:t>method</a:t>
            </a:r>
            <a:r>
              <a:rPr lang="en-IN" sz="1800" dirty="0">
                <a:latin typeface="Arial" panose="020B0604020202020204" pitchFamily="34" charset="0"/>
                <a:cs typeface="Arial" panose="020B0604020202020204" pitchFamily="34" charset="0"/>
              </a:rPr>
              <a:t>.</a:t>
            </a:r>
          </a:p>
        </p:txBody>
      </p:sp>
      <p:sp>
        <p:nvSpPr>
          <p:cNvPr id="4" name="Rectangle 3"/>
          <p:cNvSpPr/>
          <p:nvPr/>
        </p:nvSpPr>
        <p:spPr>
          <a:xfrm>
            <a:off x="228600" y="2229709"/>
            <a:ext cx="8686800" cy="1477328"/>
          </a:xfrm>
          <a:prstGeom prst="rect">
            <a:avLst/>
          </a:prstGeom>
        </p:spPr>
        <p:txBody>
          <a:bodyPr>
            <a:spAutoFit/>
          </a:bodyPr>
          <a:lstStyle/>
          <a:p>
            <a:pPr marL="285750" indent="-285750">
              <a:lnSpc>
                <a:spcPct val="150000"/>
              </a:lnSpc>
              <a:buFont typeface="Arial" panose="020B0604020202020204" pitchFamily="34" charset="0"/>
              <a:buChar char="•"/>
            </a:pPr>
            <a:r>
              <a:rPr lang="en-IN" sz="2000" dirty="0">
                <a:solidFill>
                  <a:srgbClr val="FF7F27"/>
                </a:solidFill>
                <a:latin typeface="Consolas" panose="020B0609020204030204" pitchFamily="49" charset="0"/>
              </a:rPr>
              <a:t>objectName</a:t>
            </a:r>
            <a:r>
              <a:rPr lang="en-IN" sz="2000" dirty="0">
                <a:solidFill>
                  <a:srgbClr val="0077AA"/>
                </a:solidFill>
                <a:latin typeface="Consolas" panose="020B0609020204030204" pitchFamily="49" charset="0"/>
              </a:rPr>
              <a:t>.</a:t>
            </a:r>
            <a:r>
              <a:rPr lang="en-IN" sz="2000" dirty="0">
                <a:solidFill>
                  <a:srgbClr val="FFC90E"/>
                </a:solidFill>
                <a:latin typeface="Consolas" panose="020B0609020204030204" pitchFamily="49" charset="0"/>
              </a:rPr>
              <a:t>property</a:t>
            </a:r>
            <a:r>
              <a:rPr lang="en-IN" sz="2000" dirty="0">
                <a:solidFill>
                  <a:srgbClr val="DD4A68"/>
                </a:solidFill>
                <a:latin typeface="Consolas" panose="020B0609020204030204" pitchFamily="49" charset="0"/>
              </a:rPr>
              <a:t> </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0070C0"/>
                </a:solidFill>
                <a:latin typeface="Consolas" panose="020B0609020204030204" pitchFamily="49" charset="0"/>
                <a:cs typeface="Arial" panose="020B0604020202020204" pitchFamily="34" charset="0"/>
              </a:rPr>
              <a:t>  </a:t>
            </a:r>
            <a:r>
              <a:rPr lang="en-IN" sz="2000" b="1" i="1" dirty="0">
                <a:solidFill>
                  <a:srgbClr val="92D050"/>
                </a:solidFill>
                <a:latin typeface="Consolas" panose="020B0609020204030204" pitchFamily="49" charset="0"/>
                <a:cs typeface="Arial" panose="020B0604020202020204" pitchFamily="34" charset="0"/>
              </a:rPr>
              <a:t>//</a:t>
            </a:r>
            <a:r>
              <a:rPr lang="en-IN" sz="2000" i="1" dirty="0">
                <a:solidFill>
                  <a:srgbClr val="92D050"/>
                </a:solidFill>
                <a:latin typeface="Consolas" panose="020B0609020204030204" pitchFamily="49" charset="0"/>
                <a:cs typeface="Arial" panose="020B0604020202020204" pitchFamily="34" charset="0"/>
              </a:rPr>
              <a:t> </a:t>
            </a:r>
            <a:r>
              <a:rPr lang="en-IN" sz="2000" b="1" i="1" dirty="0">
                <a:solidFill>
                  <a:srgbClr val="92D050"/>
                </a:solidFill>
                <a:latin typeface="Consolas" panose="020B0609020204030204" pitchFamily="49" charset="0"/>
                <a:cs typeface="Arial" panose="020B0604020202020204" pitchFamily="34" charset="0"/>
              </a:rPr>
              <a:t>person.age</a:t>
            </a:r>
          </a:p>
          <a:p>
            <a:pPr marL="285750" indent="-285750">
              <a:lnSpc>
                <a:spcPct val="150000"/>
              </a:lnSpc>
              <a:buFont typeface="Arial" panose="020B0604020202020204" pitchFamily="34" charset="0"/>
              <a:buChar char="•"/>
            </a:pPr>
            <a:r>
              <a:rPr lang="en-IN" sz="2000" dirty="0" smtClean="0">
                <a:solidFill>
                  <a:srgbClr val="FF7F27"/>
                </a:solidFill>
                <a:latin typeface="Consolas" panose="020B0609020204030204" pitchFamily="49" charset="0"/>
              </a:rPr>
              <a:t>objectName</a:t>
            </a:r>
            <a:r>
              <a:rPr lang="en-IN" sz="2000" dirty="0">
                <a:solidFill>
                  <a:srgbClr val="999999"/>
                </a:solidFill>
                <a:latin typeface="Consolas" panose="020B0609020204030204" pitchFamily="49" charset="0"/>
              </a:rPr>
              <a:t>[</a:t>
            </a:r>
            <a:r>
              <a:rPr lang="en-IN" sz="2000" dirty="0" smtClean="0">
                <a:solidFill>
                  <a:schemeClr val="bg1">
                    <a:lumMod val="85000"/>
                  </a:schemeClr>
                </a:solidFill>
                <a:latin typeface="Consolas" panose="020B0609020204030204" pitchFamily="49" charset="0"/>
              </a:rPr>
              <a:t>"</a:t>
            </a:r>
            <a:r>
              <a:rPr lang="en-IN" sz="2000" dirty="0" smtClean="0">
                <a:solidFill>
                  <a:srgbClr val="FFC90E"/>
                </a:solidFill>
                <a:latin typeface="Consolas" panose="020B0609020204030204" pitchFamily="49" charset="0"/>
              </a:rPr>
              <a:t>property</a:t>
            </a:r>
            <a:r>
              <a:rPr lang="en-IN" sz="2000" dirty="0" smtClean="0">
                <a:solidFill>
                  <a:schemeClr val="bg1">
                    <a:lumMod val="85000"/>
                  </a:schemeClr>
                </a:solidFill>
                <a:latin typeface="Consolas" panose="020B0609020204030204" pitchFamily="49" charset="0"/>
              </a:rPr>
              <a:t>"</a:t>
            </a:r>
            <a:r>
              <a:rPr lang="en-IN" sz="2000" dirty="0" smtClean="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 </a:t>
            </a:r>
            <a:r>
              <a:rPr lang="en-IN" sz="2000" dirty="0" smtClean="0">
                <a:solidFill>
                  <a:srgbClr val="0070C0"/>
                </a:solidFill>
                <a:latin typeface="Consolas" panose="020B0609020204030204" pitchFamily="49" charset="0"/>
                <a:cs typeface="Arial" panose="020B0604020202020204" pitchFamily="34" charset="0"/>
              </a:rPr>
              <a:t>  </a:t>
            </a:r>
            <a:r>
              <a:rPr lang="en-IN" sz="2000" b="1" i="1" dirty="0">
                <a:solidFill>
                  <a:srgbClr val="92D050"/>
                </a:solidFill>
                <a:latin typeface="Consolas" panose="020B0609020204030204" pitchFamily="49" charset="0"/>
                <a:cs typeface="Arial" panose="020B0604020202020204" pitchFamily="34" charset="0"/>
              </a:rPr>
              <a:t>// person["age"]</a:t>
            </a:r>
          </a:p>
          <a:p>
            <a:pPr marL="285750" indent="-285750">
              <a:lnSpc>
                <a:spcPct val="150000"/>
              </a:lnSpc>
              <a:buFont typeface="Arial" panose="020B0604020202020204" pitchFamily="34" charset="0"/>
              <a:buChar char="•"/>
            </a:pPr>
            <a:r>
              <a:rPr lang="en-IN" sz="2000" dirty="0" smtClean="0">
                <a:solidFill>
                  <a:srgbClr val="FF7F27"/>
                </a:solidFill>
                <a:latin typeface="Consolas" panose="020B0609020204030204" pitchFamily="49" charset="0"/>
              </a:rPr>
              <a:t>objectName</a:t>
            </a:r>
            <a:r>
              <a:rPr lang="en-IN" sz="2000" dirty="0">
                <a:solidFill>
                  <a:srgbClr val="999999"/>
                </a:solidFill>
                <a:latin typeface="Consolas" panose="020B0609020204030204" pitchFamily="49" charset="0"/>
              </a:rPr>
              <a:t>[</a:t>
            </a:r>
            <a:r>
              <a:rPr lang="en-IN" sz="2000" dirty="0" smtClean="0">
                <a:solidFill>
                  <a:srgbClr val="FFC90E"/>
                </a:solidFill>
                <a:latin typeface="Consolas" panose="020B0609020204030204" pitchFamily="49" charset="0"/>
              </a:rPr>
              <a:t>expression</a:t>
            </a:r>
            <a:r>
              <a:rPr lang="en-IN" sz="2000" dirty="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   </a:t>
            </a:r>
            <a:r>
              <a:rPr lang="en-IN" sz="2000" b="1" i="1" dirty="0" smtClean="0">
                <a:solidFill>
                  <a:srgbClr val="92D050"/>
                </a:solidFill>
                <a:latin typeface="Consolas" panose="020B0609020204030204" pitchFamily="49" charset="0"/>
                <a:cs typeface="Arial" panose="020B0604020202020204" pitchFamily="34" charset="0"/>
              </a:rPr>
              <a:t>// </a:t>
            </a:r>
            <a:r>
              <a:rPr lang="en-IN" sz="2000" b="1" i="1" dirty="0">
                <a:solidFill>
                  <a:srgbClr val="92D050"/>
                </a:solidFill>
                <a:latin typeface="Consolas" panose="020B0609020204030204" pitchFamily="49" charset="0"/>
                <a:cs typeface="Arial" panose="020B0604020202020204" pitchFamily="34" charset="0"/>
              </a:rPr>
              <a:t>x = "age"; person[x]</a:t>
            </a:r>
          </a:p>
        </p:txBody>
      </p:sp>
      <p:sp>
        <p:nvSpPr>
          <p:cNvPr id="11" name="Rectangle 10"/>
          <p:cNvSpPr/>
          <p:nvPr/>
        </p:nvSpPr>
        <p:spPr>
          <a:xfrm>
            <a:off x="152400" y="2057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6" name="Rectangle 5"/>
          <p:cNvSpPr/>
          <p:nvPr/>
        </p:nvSpPr>
        <p:spPr>
          <a:xfrm>
            <a:off x="217714" y="3728391"/>
            <a:ext cx="8697686" cy="2585323"/>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Object</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Person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id</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Person</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'name'</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'Saleel Bagde'</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Person</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getName</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 {</a:t>
            </a:r>
          </a:p>
          <a:p>
            <a:r>
              <a:rPr lang="en-IN" sz="1800" dirty="0" smtClean="0">
                <a:solidFill>
                  <a:srgbClr val="C586C0"/>
                </a:solidFill>
                <a:latin typeface="Consolas" panose="020B0609020204030204" pitchFamily="49" charset="0"/>
              </a:rPr>
              <a:t>    return</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Person</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getName</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85572727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delete</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219200"/>
            <a:ext cx="8763000" cy="923330"/>
          </a:xfrm>
          <a:prstGeom prst="rect">
            <a:avLst/>
          </a:prstGeom>
        </p:spPr>
        <p:txBody>
          <a:bodyPr wrap="square">
            <a:spAutoFit/>
          </a:bodyPr>
          <a:lstStyle/>
          <a:p>
            <a:r>
              <a:rPr lang="en-IN" sz="1800" b="1" dirty="0">
                <a:solidFill>
                  <a:srgbClr val="4E4E4E"/>
                </a:solidFill>
                <a:latin typeface="Arial" panose="020B0604020202020204" pitchFamily="34" charset="0"/>
                <a:cs typeface="Arial" panose="020B0604020202020204" pitchFamily="34" charset="0"/>
              </a:rPr>
              <a:t>What does the delete operator do? </a:t>
            </a:r>
          </a:p>
          <a:p>
            <a:r>
              <a:rPr lang="en-IN" sz="1800" dirty="0">
                <a:latin typeface="Arial" panose="020B0604020202020204" pitchFamily="34" charset="0"/>
                <a:cs typeface="Arial" panose="020B0604020202020204" pitchFamily="34" charset="0"/>
              </a:rPr>
              <a:t>The delete operator is used to delete all the variables and objects used in the </a:t>
            </a:r>
            <a:r>
              <a:rPr lang="en-IN" sz="1800" dirty="0" smtClean="0">
                <a:latin typeface="Arial" panose="020B0604020202020204" pitchFamily="34" charset="0"/>
                <a:cs typeface="Arial" panose="020B0604020202020204" pitchFamily="34" charset="0"/>
              </a:rPr>
              <a:t>program, </a:t>
            </a:r>
            <a:r>
              <a:rPr lang="en-IN" sz="1800" b="1" i="1" dirty="0" smtClean="0">
                <a:latin typeface="Arial" panose="020B0604020202020204" pitchFamily="34" charset="0"/>
                <a:cs typeface="Arial" panose="020B0604020202020204" pitchFamily="34" charset="0"/>
              </a:rPr>
              <a:t>but </a:t>
            </a:r>
            <a:r>
              <a:rPr lang="en-IN" sz="1800" b="1" i="1" dirty="0">
                <a:latin typeface="Arial" panose="020B0604020202020204" pitchFamily="34" charset="0"/>
                <a:cs typeface="Arial" panose="020B0604020202020204" pitchFamily="34" charset="0"/>
              </a:rPr>
              <a:t>it does not delete variables declared with </a:t>
            </a:r>
            <a:r>
              <a:rPr lang="en-IN" sz="1800" b="1" i="1" dirty="0">
                <a:solidFill>
                  <a:srgbClr val="0000FF"/>
                </a:solidFill>
                <a:latin typeface="Consolas" panose="020B0609020204030204" pitchFamily="49" charset="0"/>
              </a:rPr>
              <a:t>var</a:t>
            </a:r>
            <a:r>
              <a:rPr lang="en-IN" sz="1800" b="1" i="1" dirty="0">
                <a:latin typeface="Arial" panose="020B0604020202020204" pitchFamily="34" charset="0"/>
                <a:cs typeface="Arial" panose="020B0604020202020204" pitchFamily="34" charset="0"/>
              </a:rPr>
              <a:t> keyword.</a:t>
            </a:r>
          </a:p>
        </p:txBody>
      </p:sp>
      <p:sp>
        <p:nvSpPr>
          <p:cNvPr id="4" name="Rectangle 3"/>
          <p:cNvSpPr/>
          <p:nvPr/>
        </p:nvSpPr>
        <p:spPr>
          <a:xfrm>
            <a:off x="228600" y="2514600"/>
            <a:ext cx="6477000" cy="1477328"/>
          </a:xfrm>
          <a:prstGeom prst="rect">
            <a:avLst/>
          </a:prstGeom>
        </p:spPr>
        <p:txBody>
          <a:bodyPr wrap="square">
            <a:spAutoFit/>
          </a:bodyPr>
          <a:lstStyle/>
          <a:p>
            <a:pPr marL="285750" indent="-285750">
              <a:lnSpc>
                <a:spcPct val="150000"/>
              </a:lnSpc>
              <a:buFont typeface="Arial" panose="020B0604020202020204" pitchFamily="34" charset="0"/>
              <a:buChar char="•"/>
            </a:pPr>
            <a:r>
              <a:rPr lang="en-IN" sz="2000" dirty="0">
                <a:solidFill>
                  <a:srgbClr val="FF7F27"/>
                </a:solidFill>
                <a:latin typeface="Consolas" panose="020B0609020204030204" pitchFamily="49" charset="0"/>
              </a:rPr>
              <a:t>delete</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C90E"/>
                </a:solidFill>
                <a:latin typeface="Consolas" panose="020B0609020204030204" pitchFamily="49" charset="0"/>
              </a:rPr>
              <a:t>expression</a:t>
            </a:r>
            <a:r>
              <a:rPr lang="en-IN" sz="2000" dirty="0">
                <a:solidFill>
                  <a:srgbClr val="FFC90E"/>
                </a:solidFill>
                <a:latin typeface="Consolas" panose="020B0609020204030204" pitchFamily="49" charset="0"/>
                <a:cs typeface="Arial" panose="020B0604020202020204" pitchFamily="34" charset="0"/>
              </a:rPr>
              <a:t> </a:t>
            </a:r>
          </a:p>
          <a:p>
            <a:pPr marL="285750" indent="-285750">
              <a:lnSpc>
                <a:spcPct val="150000"/>
              </a:lnSpc>
              <a:buFont typeface="Arial" panose="020B0604020202020204" pitchFamily="34" charset="0"/>
              <a:buChar char="•"/>
            </a:pPr>
            <a:r>
              <a:rPr lang="en-IN" sz="2000" dirty="0">
                <a:solidFill>
                  <a:srgbClr val="FF7F27"/>
                </a:solidFill>
                <a:latin typeface="Consolas" panose="020B0609020204030204" pitchFamily="49" charset="0"/>
              </a:rPr>
              <a:t>delete</a:t>
            </a:r>
            <a:r>
              <a:rPr lang="en-IN" sz="2000" dirty="0">
                <a:solidFill>
                  <a:srgbClr val="FF7F27"/>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rPr>
              <a:t>object</a:t>
            </a:r>
            <a:r>
              <a:rPr lang="en-IN" sz="2000" dirty="0">
                <a:solidFill>
                  <a:srgbClr val="0077AA"/>
                </a:solidFill>
                <a:latin typeface="Consolas" panose="020B0609020204030204" pitchFamily="49" charset="0"/>
              </a:rPr>
              <a:t>.</a:t>
            </a:r>
            <a:r>
              <a:rPr lang="en-IN" sz="2000" dirty="0">
                <a:solidFill>
                  <a:srgbClr val="FFC90E"/>
                </a:solidFill>
                <a:latin typeface="Consolas" panose="020B0609020204030204" pitchFamily="49" charset="0"/>
              </a:rPr>
              <a:t>property</a:t>
            </a:r>
          </a:p>
          <a:p>
            <a:pPr marL="285750" indent="-285750">
              <a:lnSpc>
                <a:spcPct val="150000"/>
              </a:lnSpc>
              <a:buFont typeface="Arial" panose="020B0604020202020204" pitchFamily="34" charset="0"/>
              <a:buChar char="•"/>
            </a:pPr>
            <a:r>
              <a:rPr lang="en-IN" sz="2000" dirty="0">
                <a:solidFill>
                  <a:srgbClr val="FF7F27"/>
                </a:solidFill>
                <a:latin typeface="Consolas" panose="020B0609020204030204" pitchFamily="49" charset="0"/>
              </a:rPr>
              <a:t>delete</a:t>
            </a:r>
            <a:r>
              <a:rPr lang="en-IN" sz="2000" dirty="0">
                <a:solidFill>
                  <a:srgbClr val="FF7F27"/>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rPr>
              <a:t>object</a:t>
            </a:r>
            <a:r>
              <a:rPr lang="en-IN" sz="2000" dirty="0">
                <a:solidFill>
                  <a:srgbClr val="999999"/>
                </a:solidFill>
                <a:latin typeface="Consolas" panose="020B0609020204030204" pitchFamily="49" charset="0"/>
              </a:rPr>
              <a:t>[</a:t>
            </a:r>
            <a:r>
              <a:rPr lang="en-IN" sz="2000" dirty="0">
                <a:solidFill>
                  <a:srgbClr val="DD4A68"/>
                </a:solidFill>
                <a:latin typeface="Consolas" panose="020B0609020204030204" pitchFamily="49" charset="0"/>
              </a:rPr>
              <a:t>'</a:t>
            </a:r>
            <a:r>
              <a:rPr lang="en-IN" sz="2000" dirty="0">
                <a:solidFill>
                  <a:srgbClr val="FFC90E"/>
                </a:solidFill>
                <a:latin typeface="Consolas" panose="020B0609020204030204" pitchFamily="49" charset="0"/>
              </a:rPr>
              <a:t>property</a:t>
            </a:r>
            <a:r>
              <a:rPr lang="en-IN" sz="2000" dirty="0">
                <a:solidFill>
                  <a:srgbClr val="DD4A68"/>
                </a:solidFill>
                <a:latin typeface="Consolas" panose="020B0609020204030204" pitchFamily="49" charset="0"/>
              </a:rPr>
              <a:t>'</a:t>
            </a:r>
            <a:r>
              <a:rPr lang="en-IN" sz="2000" dirty="0">
                <a:solidFill>
                  <a:srgbClr val="999999"/>
                </a:solidFill>
                <a:latin typeface="Consolas" panose="020B0609020204030204" pitchFamily="49" charset="0"/>
              </a:rPr>
              <a:t>]</a:t>
            </a:r>
          </a:p>
        </p:txBody>
      </p:sp>
      <p:sp>
        <p:nvSpPr>
          <p:cNvPr id="5" name="Rectangle 4"/>
          <p:cNvSpPr/>
          <p:nvPr/>
        </p:nvSpPr>
        <p:spPr>
          <a:xfrm>
            <a:off x="2590800" y="280268"/>
            <a:ext cx="6400800" cy="400110"/>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The delete operator removes a property from an object.</a:t>
            </a:r>
          </a:p>
        </p:txBody>
      </p:sp>
      <p:sp>
        <p:nvSpPr>
          <p:cNvPr id="8" name="Rectangle 7"/>
          <p:cNvSpPr/>
          <p:nvPr/>
        </p:nvSpPr>
        <p:spPr>
          <a:xfrm>
            <a:off x="152400" y="22668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6" name="Rectangle 5"/>
          <p:cNvSpPr/>
          <p:nvPr/>
        </p:nvSpPr>
        <p:spPr>
          <a:xfrm>
            <a:off x="228600" y="4217075"/>
            <a:ext cx="8686800" cy="2031325"/>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Object</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Person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id</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Person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name</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 Bagde'</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delete</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Person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77950436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object initializers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you can create objects using an object initializer. Using object initializers is sometimes referred to as creating objects with literal notation. A property's value can be a </a:t>
            </a:r>
            <a:r>
              <a:rPr lang="en-IN" sz="1800" dirty="0" smtClean="0">
                <a:solidFill>
                  <a:srgbClr val="0000FF"/>
                </a:solidFill>
                <a:latin typeface="Consolas" panose="020B0609020204030204" pitchFamily="49" charset="0"/>
              </a:rPr>
              <a:t>function.</a:t>
            </a:r>
            <a:endParaRPr lang="en-IN" sz="1800" dirty="0">
              <a:latin typeface="Arial" panose="020B0604020202020204" pitchFamily="34" charset="0"/>
              <a:cs typeface="Arial" panose="020B0604020202020204" pitchFamily="34" charset="0"/>
            </a:endParaRPr>
          </a:p>
        </p:txBody>
      </p:sp>
      <p:sp>
        <p:nvSpPr>
          <p:cNvPr id="5" name="Rectangle 4"/>
          <p:cNvSpPr/>
          <p:nvPr/>
        </p:nvSpPr>
        <p:spPr>
          <a:xfrm>
            <a:off x="152400" y="2209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228600" y="2609910"/>
            <a:ext cx="8686800" cy="1938992"/>
          </a:xfrm>
          <a:prstGeom prst="rect">
            <a:avLst/>
          </a:prstGeom>
          <a:solidFill>
            <a:schemeClr val="bg1"/>
          </a:solidFill>
        </p:spPr>
        <p:txBody>
          <a:bodyPr wrap="square">
            <a:spAutoFit/>
          </a:bodyPr>
          <a:lstStyle/>
          <a:p>
            <a:r>
              <a:rPr lang="en-IN" sz="2000" dirty="0">
                <a:solidFill>
                  <a:srgbClr val="0077AA"/>
                </a:solidFill>
                <a:latin typeface="Consolas" panose="020B0609020204030204" pitchFamily="49" charset="0"/>
              </a:rPr>
              <a:t>var </a:t>
            </a:r>
            <a:r>
              <a:rPr lang="en-IN" sz="2000" dirty="0">
                <a:solidFill>
                  <a:srgbClr val="FF7F27"/>
                </a:solidFill>
                <a:latin typeface="Consolas" panose="020B0609020204030204" pitchFamily="49" charset="0"/>
              </a:rPr>
              <a:t>obj</a:t>
            </a:r>
            <a:r>
              <a:rPr lang="en-IN" sz="2000" dirty="0">
                <a:solidFill>
                  <a:srgbClr val="0077AA"/>
                </a:solidFill>
                <a:latin typeface="Consolas" panose="020B0609020204030204" pitchFamily="49" charset="0"/>
              </a:rPr>
              <a:t> = </a:t>
            </a:r>
            <a:r>
              <a:rPr lang="en-IN" sz="2000" dirty="0">
                <a:solidFill>
                  <a:schemeClr val="bg1">
                    <a:lumMod val="85000"/>
                  </a:schemeClr>
                </a:solidFill>
                <a:latin typeface="Consolas" panose="020B0609020204030204" pitchFamily="49" charset="0"/>
              </a:rPr>
              <a:t>{</a:t>
            </a:r>
          </a:p>
          <a:p>
            <a:r>
              <a:rPr lang="en-IN" sz="2000" dirty="0">
                <a:solidFill>
                  <a:srgbClr val="0070C0"/>
                </a:solidFill>
                <a:latin typeface="Arial" panose="020B0604020202020204" pitchFamily="34" charset="0"/>
                <a:cs typeface="Arial" panose="020B0604020202020204" pitchFamily="34" charset="0"/>
              </a:rPr>
              <a:t> </a:t>
            </a:r>
            <a:r>
              <a:rPr lang="en-IN" sz="2000" dirty="0" smtClean="0">
                <a:solidFill>
                  <a:srgbClr val="0070C0"/>
                </a:solidFill>
                <a:latin typeface="Arial" panose="020B0604020202020204" pitchFamily="34" charset="0"/>
                <a:cs typeface="Arial" panose="020B0604020202020204" pitchFamily="34" charset="0"/>
              </a:rPr>
              <a:t>  </a:t>
            </a:r>
            <a:r>
              <a:rPr lang="en-IN" sz="2000" dirty="0" smtClean="0">
                <a:solidFill>
                  <a:srgbClr val="FFC90E"/>
                </a:solidFill>
                <a:latin typeface="Consolas" panose="020B0609020204030204" pitchFamily="49" charset="0"/>
              </a:rPr>
              <a:t>property_1</a:t>
            </a:r>
            <a:r>
              <a:rPr lang="en-IN" sz="2000" dirty="0">
                <a:solidFill>
                  <a:srgbClr val="DD4A68"/>
                </a:solidFill>
                <a:latin typeface="Consolas" panose="020B0609020204030204" pitchFamily="49" charset="0"/>
              </a:rPr>
              <a:t>:</a:t>
            </a:r>
            <a:r>
              <a:rPr lang="en-IN" sz="2000" dirty="0">
                <a:solidFill>
                  <a:srgbClr val="0070C0"/>
                </a:solidFill>
                <a:latin typeface="Arial" panose="020B0604020202020204" pitchFamily="34" charset="0"/>
                <a:cs typeface="Arial" panose="020B0604020202020204" pitchFamily="34" charset="0"/>
              </a:rPr>
              <a:t>   </a:t>
            </a:r>
            <a:r>
              <a:rPr lang="en-IN" sz="2000" dirty="0">
                <a:solidFill>
                  <a:srgbClr val="92D050"/>
                </a:solidFill>
                <a:latin typeface="Consolas" panose="020B0609020204030204" pitchFamily="49" charset="0"/>
              </a:rPr>
              <a:t>value_1</a:t>
            </a:r>
            <a:r>
              <a:rPr lang="en-IN" sz="2000" dirty="0">
                <a:solidFill>
                  <a:srgbClr val="333333"/>
                </a:solidFill>
                <a:latin typeface="Consolas" panose="020B0609020204030204" pitchFamily="49" charset="0"/>
              </a:rPr>
              <a:t>,</a:t>
            </a:r>
          </a:p>
          <a:p>
            <a:r>
              <a:rPr lang="en-IN" sz="2000" dirty="0">
                <a:solidFill>
                  <a:srgbClr val="0070C0"/>
                </a:solidFill>
                <a:latin typeface="Arial" panose="020B0604020202020204" pitchFamily="34" charset="0"/>
                <a:cs typeface="Arial" panose="020B0604020202020204" pitchFamily="34" charset="0"/>
              </a:rPr>
              <a:t>   </a:t>
            </a:r>
            <a:r>
              <a:rPr lang="en-IN" sz="2000" dirty="0" smtClean="0">
                <a:solidFill>
                  <a:srgbClr val="FFC90E"/>
                </a:solidFill>
                <a:latin typeface="Consolas" panose="020B0609020204030204" pitchFamily="49" charset="0"/>
              </a:rPr>
              <a:t>property_2</a:t>
            </a:r>
            <a:r>
              <a:rPr lang="en-IN" sz="2000" dirty="0">
                <a:solidFill>
                  <a:srgbClr val="DD4A68"/>
                </a:solidFill>
                <a:latin typeface="Consolas" panose="020B0609020204030204" pitchFamily="49" charset="0"/>
              </a:rPr>
              <a:t>:</a:t>
            </a:r>
            <a:r>
              <a:rPr lang="en-IN" sz="2000" dirty="0">
                <a:solidFill>
                  <a:srgbClr val="0070C0"/>
                </a:solidFill>
                <a:latin typeface="Arial" panose="020B0604020202020204" pitchFamily="34" charset="0"/>
                <a:cs typeface="Arial" panose="020B0604020202020204" pitchFamily="34" charset="0"/>
              </a:rPr>
              <a:t>   </a:t>
            </a:r>
            <a:r>
              <a:rPr lang="en-IN" sz="2000" dirty="0">
                <a:solidFill>
                  <a:srgbClr val="92D050"/>
                </a:solidFill>
                <a:latin typeface="Consolas" panose="020B0609020204030204" pitchFamily="49" charset="0"/>
              </a:rPr>
              <a:t>value_2</a:t>
            </a:r>
            <a:r>
              <a:rPr lang="en-IN" sz="2000" dirty="0">
                <a:solidFill>
                  <a:srgbClr val="333333"/>
                </a:solidFill>
                <a:latin typeface="Consolas" panose="020B0609020204030204" pitchFamily="49" charset="0"/>
              </a:rPr>
              <a:t>, </a:t>
            </a:r>
          </a:p>
          <a:p>
            <a:r>
              <a:rPr lang="en-IN" sz="2000" dirty="0" smtClean="0">
                <a:solidFill>
                  <a:srgbClr val="DD4A68"/>
                </a:solidFill>
                <a:latin typeface="Consolas" panose="020B0609020204030204" pitchFamily="49" charset="0"/>
              </a:rPr>
              <a:t>  </a:t>
            </a:r>
            <a:r>
              <a:rPr lang="en-IN" sz="2000" dirty="0" smtClean="0">
                <a:solidFill>
                  <a:schemeClr val="bg1">
                    <a:lumMod val="85000"/>
                  </a:schemeClr>
                </a:solidFill>
                <a:latin typeface="Consolas" panose="020B0609020204030204" pitchFamily="49" charset="0"/>
              </a:rPr>
              <a:t>...,</a:t>
            </a:r>
            <a:endParaRPr lang="en-IN" sz="2000" dirty="0">
              <a:solidFill>
                <a:schemeClr val="bg1">
                  <a:lumMod val="85000"/>
                </a:schemeClr>
              </a:solidFill>
              <a:latin typeface="Consolas" panose="020B0609020204030204" pitchFamily="49" charset="0"/>
            </a:endParaRPr>
          </a:p>
          <a:p>
            <a:r>
              <a:rPr lang="en-IN" sz="2000" dirty="0">
                <a:solidFill>
                  <a:srgbClr val="0070C0"/>
                </a:solidFill>
                <a:latin typeface="Arial" panose="020B0604020202020204" pitchFamily="34" charset="0"/>
                <a:cs typeface="Arial" panose="020B0604020202020204" pitchFamily="34" charset="0"/>
              </a:rPr>
              <a:t>   </a:t>
            </a:r>
            <a:r>
              <a:rPr lang="en-IN" sz="2000" dirty="0" smtClean="0">
                <a:solidFill>
                  <a:srgbClr val="FFC90E"/>
                </a:solidFill>
                <a:latin typeface="Consolas" panose="020B0609020204030204" pitchFamily="49" charset="0"/>
              </a:rPr>
              <a:t>'property</a:t>
            </a:r>
            <a:r>
              <a:rPr lang="en-IN" sz="2000" dirty="0" smtClean="0">
                <a:solidFill>
                  <a:srgbClr val="FFC90E"/>
                </a:solidFill>
                <a:latin typeface="Arial" panose="020B0604020202020204" pitchFamily="34" charset="0"/>
                <a:cs typeface="Arial" panose="020B0604020202020204" pitchFamily="34" charset="0"/>
              </a:rPr>
              <a:t> </a:t>
            </a:r>
            <a:r>
              <a:rPr lang="en-IN" sz="2000" dirty="0">
                <a:solidFill>
                  <a:srgbClr val="FFC90E"/>
                </a:solidFill>
                <a:latin typeface="Consolas" panose="020B0609020204030204" pitchFamily="49" charset="0"/>
              </a:rPr>
              <a:t>n</a:t>
            </a:r>
            <a:r>
              <a:rPr lang="en-IN" sz="2000" dirty="0">
                <a:solidFill>
                  <a:srgbClr val="DD4A68"/>
                </a:solidFill>
                <a:latin typeface="Consolas" panose="020B0609020204030204" pitchFamily="49" charset="0"/>
              </a:rPr>
              <a:t>':</a:t>
            </a:r>
            <a:r>
              <a:rPr lang="en-IN" sz="2000" dirty="0">
                <a:solidFill>
                  <a:srgbClr val="0070C0"/>
                </a:solidFill>
                <a:latin typeface="Arial" panose="020B0604020202020204" pitchFamily="34" charset="0"/>
                <a:cs typeface="Arial" panose="020B0604020202020204" pitchFamily="34" charset="0"/>
              </a:rPr>
              <a:t> </a:t>
            </a:r>
            <a:r>
              <a:rPr lang="en-IN" sz="2000" dirty="0">
                <a:solidFill>
                  <a:srgbClr val="92D050"/>
                </a:solidFill>
                <a:latin typeface="Consolas" panose="020B0609020204030204" pitchFamily="49" charset="0"/>
              </a:rPr>
              <a:t>value_n </a:t>
            </a:r>
          </a:p>
          <a:p>
            <a:r>
              <a:rPr lang="en-IN" sz="2000" dirty="0">
                <a:solidFill>
                  <a:schemeClr val="bg1">
                    <a:lumMod val="85000"/>
                  </a:schemeClr>
                </a:solidFill>
                <a:latin typeface="Consolas" panose="020B0609020204030204" pitchFamily="49" charset="0"/>
              </a:rPr>
              <a:t>}</a:t>
            </a:r>
            <a:r>
              <a:rPr lang="en-IN" sz="2000" dirty="0" smtClean="0">
                <a:solidFill>
                  <a:schemeClr val="bg1">
                    <a:lumMod val="85000"/>
                  </a:schemeClr>
                </a:solidFill>
                <a:latin typeface="Consolas" panose="020B0609020204030204" pitchFamily="49" charset="0"/>
              </a:rPr>
              <a:t>;</a:t>
            </a:r>
            <a:endParaRPr lang="en-IN" sz="2000" dirty="0">
              <a:solidFill>
                <a:schemeClr val="bg1">
                  <a:lumMod val="85000"/>
                </a:schemeClr>
              </a:solidFill>
              <a:latin typeface="Consolas" panose="020B0609020204030204" pitchFamily="49" charset="0"/>
            </a:endParaRPr>
          </a:p>
        </p:txBody>
      </p:sp>
    </p:spTree>
    <p:extLst>
      <p:ext uri="{BB962C8B-B14F-4D97-AF65-F5344CB8AC3E}">
        <p14:creationId xmlns:p14="http://schemas.microsoft.com/office/powerpoint/2010/main" val="742745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015663"/>
          </a:xfrm>
          <a:prstGeom prst="rect">
            <a:avLst/>
          </a:prstGeom>
          <a:noFill/>
        </p:spPr>
        <p:txBody>
          <a:bodyPr wrap="square">
            <a:spAutoFit/>
          </a:bodyPr>
          <a:lstStyle>
            <a:defPPr>
              <a:defRPr lang="en-US"/>
            </a:defPPr>
            <a:lvl1pPr>
              <a:defRPr sz="5400" i="1">
                <a:solidFill>
                  <a:srgbClr val="C10374"/>
                </a:solidFill>
                <a:latin typeface="Century" panose="02040604050505020304" pitchFamily="18" charset="0"/>
              </a:defRPr>
            </a:lvl1pPr>
          </a:lstStyle>
          <a:p>
            <a:pPr algn="ctr"/>
            <a:r>
              <a:rPr lang="en-IN" sz="6000" dirty="0"/>
              <a:t>e</a:t>
            </a:r>
            <a:r>
              <a:rPr lang="en-IN" sz="6000" dirty="0" smtClean="0"/>
              <a:t>vents</a:t>
            </a:r>
            <a:endParaRPr lang="en-US" sz="6000" dirty="0"/>
          </a:p>
        </p:txBody>
      </p:sp>
      <p:sp>
        <p:nvSpPr>
          <p:cNvPr id="3" name="Rectangle 2"/>
          <p:cNvSpPr/>
          <p:nvPr/>
        </p:nvSpPr>
        <p:spPr>
          <a:xfrm>
            <a:off x="152400" y="543104"/>
            <a:ext cx="8839200" cy="1323439"/>
          </a:xfrm>
          <a:prstGeom prst="rect">
            <a:avLst/>
          </a:prstGeom>
          <a:solidFill>
            <a:srgbClr val="5F0948"/>
          </a:solidFill>
        </p:spPr>
        <p:txBody>
          <a:bodyPr wrap="square">
            <a:spAutoFit/>
          </a:bodyPr>
          <a:lstStyle/>
          <a:p>
            <a:pPr algn="just"/>
            <a:r>
              <a:rPr lang="en-US" dirty="0">
                <a:solidFill>
                  <a:schemeClr val="accent4">
                    <a:lumMod val="60000"/>
                    <a:lumOff val="40000"/>
                  </a:schemeClr>
                </a:solidFill>
                <a:latin typeface="Arial" panose="020B0604020202020204" pitchFamily="34" charset="0"/>
                <a:cs typeface="Arial" panose="020B0604020202020204" pitchFamily="34" charset="0"/>
              </a:rPr>
              <a:t>Events are a part of the </a:t>
            </a:r>
            <a:r>
              <a:rPr lang="en-US" dirty="0" smtClean="0">
                <a:solidFill>
                  <a:schemeClr val="accent4">
                    <a:lumMod val="60000"/>
                    <a:lumOff val="40000"/>
                  </a:schemeClr>
                </a:solidFill>
                <a:latin typeface="Arial" panose="020B0604020202020204" pitchFamily="34" charset="0"/>
                <a:cs typeface="Arial" panose="020B0604020202020204" pitchFamily="34" charset="0"/>
              </a:rPr>
              <a:t>Document Object Model (DOM) and </a:t>
            </a:r>
            <a:r>
              <a:rPr lang="en-US" dirty="0">
                <a:solidFill>
                  <a:schemeClr val="accent4">
                    <a:lumMod val="60000"/>
                    <a:lumOff val="40000"/>
                  </a:schemeClr>
                </a:solidFill>
                <a:latin typeface="Arial" panose="020B0604020202020204" pitchFamily="34" charset="0"/>
                <a:cs typeface="Arial" panose="020B0604020202020204" pitchFamily="34" charset="0"/>
              </a:rPr>
              <a:t>every HTML element contains a set of events which can </a:t>
            </a:r>
            <a:r>
              <a:rPr lang="en-US" sz="3200" b="1" i="1" dirty="0">
                <a:solidFill>
                  <a:schemeClr val="accent4">
                    <a:lumMod val="60000"/>
                    <a:lumOff val="40000"/>
                  </a:schemeClr>
                </a:solidFill>
                <a:latin typeface="Arial" panose="020B0604020202020204" pitchFamily="34" charset="0"/>
                <a:cs typeface="Arial" panose="020B0604020202020204" pitchFamily="34" charset="0"/>
              </a:rPr>
              <a:t>trigger</a:t>
            </a:r>
            <a:r>
              <a:rPr lang="en-US" sz="3200" dirty="0">
                <a:solidFill>
                  <a:schemeClr val="accent4">
                    <a:lumMod val="60000"/>
                    <a:lumOff val="40000"/>
                  </a:schemeClr>
                </a:solidFill>
                <a:latin typeface="Arial" panose="020B0604020202020204" pitchFamily="34" charset="0"/>
                <a:cs typeface="Arial" panose="020B0604020202020204" pitchFamily="34" charset="0"/>
              </a:rPr>
              <a:t> </a:t>
            </a:r>
            <a:r>
              <a:rPr lang="en-US" dirty="0">
                <a:solidFill>
                  <a:schemeClr val="accent4">
                    <a:lumMod val="60000"/>
                    <a:lumOff val="40000"/>
                  </a:schemeClr>
                </a:solidFill>
                <a:latin typeface="Arial" panose="020B0604020202020204" pitchFamily="34" charset="0"/>
                <a:cs typeface="Arial" panose="020B0604020202020204" pitchFamily="34" charset="0"/>
              </a:rPr>
              <a:t>JavaScript Code.</a:t>
            </a:r>
          </a:p>
        </p:txBody>
      </p:sp>
    </p:spTree>
    <p:extLst>
      <p:ext uri="{BB962C8B-B14F-4D97-AF65-F5344CB8AC3E}">
        <p14:creationId xmlns:p14="http://schemas.microsoft.com/office/powerpoint/2010/main" val="348629822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object </a:t>
            </a:r>
            <a:r>
              <a:rPr lang="en-US" sz="3600" i="1" dirty="0" smtClean="0">
                <a:latin typeface="Arial" panose="020B0604020202020204" pitchFamily="34" charset="0"/>
                <a:cs typeface="Arial" panose="020B0604020202020204" pitchFamily="34" charset="0"/>
              </a:rPr>
              <a:t>-</a:t>
            </a:r>
            <a:r>
              <a:rPr lang="en-US" sz="3600" i="1" dirty="0" smtClean="0">
                <a:solidFill>
                  <a:srgbClr val="13D9E3"/>
                </a:solidFill>
                <a:latin typeface="Arial" panose="020B0604020202020204" pitchFamily="34" charset="0"/>
                <a:cs typeface="Arial" panose="020B0604020202020204" pitchFamily="34" charset="0"/>
              </a:rPr>
              <a:t> example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39486" y="1295400"/>
            <a:ext cx="8599714" cy="2246769"/>
          </a:xfrm>
          <a:prstGeom prst="rect">
            <a:avLst/>
          </a:prstGeom>
        </p:spPr>
        <p:txBody>
          <a:bodyPr wrap="square">
            <a:spAutoFit/>
          </a:bodyPr>
          <a:lstStyle/>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type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"text/javascript"</a:t>
            </a:r>
            <a:r>
              <a:rPr lang="en-IN" sz="2000" dirty="0">
                <a:solidFill>
                  <a:srgbClr val="808080"/>
                </a:solidFill>
                <a:latin typeface="Consolas" panose="020B0609020204030204" pitchFamily="49" charset="0"/>
              </a:rPr>
              <a:t>&gt;</a:t>
            </a:r>
            <a:endParaRPr lang="en-IN" sz="2000" dirty="0">
              <a:solidFill>
                <a:srgbClr val="D4D4D4"/>
              </a:solidFill>
              <a:latin typeface="Consolas" panose="020B0609020204030204" pitchFamily="49" charset="0"/>
            </a:endParaRP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obj1</a:t>
            </a:r>
            <a:r>
              <a:rPr lang="en-IN" sz="2000" dirty="0">
                <a:solidFill>
                  <a:srgbClr val="D4D4D4"/>
                </a:solidFill>
                <a:latin typeface="Consolas" panose="020B0609020204030204" pitchFamily="49" charset="0"/>
              </a:rPr>
              <a:t> = { </a:t>
            </a:r>
            <a:r>
              <a:rPr lang="en-IN" sz="2000" dirty="0">
                <a:solidFill>
                  <a:srgbClr val="CE9178"/>
                </a:solidFill>
                <a:latin typeface="Consolas" panose="020B0609020204030204" pitchFamily="49" charset="0"/>
              </a:rPr>
              <a:t>"code"</a:t>
            </a:r>
            <a:r>
              <a:rPr lang="en-IN" sz="2000" dirty="0">
                <a:solidFill>
                  <a:srgbClr val="9CDCFE"/>
                </a:solidFill>
                <a:latin typeface="Consolas" panose="020B0609020204030204" pitchFamily="49" charset="0"/>
              </a:rPr>
              <a:t>:</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"1"</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"name"</a:t>
            </a:r>
            <a:r>
              <a:rPr lang="en-IN" sz="2000" dirty="0">
                <a:solidFill>
                  <a:srgbClr val="9CDCFE"/>
                </a:solidFill>
                <a:latin typeface="Consolas" panose="020B0609020204030204" pitchFamily="49" charset="0"/>
              </a:rPr>
              <a:t>:</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"Saleel Bagde"</a:t>
            </a:r>
            <a:r>
              <a:rPr lang="en-IN" sz="2000" dirty="0">
                <a:solidFill>
                  <a:srgbClr val="D4D4D4"/>
                </a:solidFill>
                <a:latin typeface="Consolas" panose="020B0609020204030204" pitchFamily="49" charset="0"/>
              </a:rPr>
              <a:t> };</a:t>
            </a: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obj2</a:t>
            </a:r>
            <a:r>
              <a:rPr lang="en-IN" sz="2000" dirty="0">
                <a:solidFill>
                  <a:srgbClr val="D4D4D4"/>
                </a:solidFill>
                <a:latin typeface="Consolas" panose="020B0609020204030204" pitchFamily="49" charset="0"/>
              </a:rPr>
              <a:t> = { </a:t>
            </a:r>
            <a:r>
              <a:rPr lang="en-IN" sz="2000" dirty="0">
                <a:solidFill>
                  <a:srgbClr val="CE9178"/>
                </a:solidFill>
                <a:latin typeface="Consolas" panose="020B0609020204030204" pitchFamily="49" charset="0"/>
              </a:rPr>
              <a:t>"code"</a:t>
            </a:r>
            <a:r>
              <a:rPr lang="en-IN" sz="2000" dirty="0">
                <a:solidFill>
                  <a:srgbClr val="9CDCFE"/>
                </a:solidFill>
                <a:latin typeface="Consolas" panose="020B0609020204030204" pitchFamily="49" charset="0"/>
              </a:rPr>
              <a:t>:</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"2"</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"name"</a:t>
            </a:r>
            <a:r>
              <a:rPr lang="en-IN" sz="2000" dirty="0">
                <a:solidFill>
                  <a:srgbClr val="9CDCFE"/>
                </a:solidFill>
                <a:latin typeface="Consolas" panose="020B0609020204030204" pitchFamily="49" charset="0"/>
              </a:rPr>
              <a:t>:</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"Vrushali Bagde"</a:t>
            </a:r>
            <a:r>
              <a:rPr lang="en-IN" sz="2000" dirty="0">
                <a:solidFill>
                  <a:srgbClr val="D4D4D4"/>
                </a:solidFill>
                <a:latin typeface="Consolas" panose="020B0609020204030204" pitchFamily="49" charset="0"/>
              </a:rPr>
              <a:t> };</a:t>
            </a: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obj3</a:t>
            </a:r>
            <a:r>
              <a:rPr lang="en-IN" sz="2000" dirty="0">
                <a:solidFill>
                  <a:srgbClr val="D4D4D4"/>
                </a:solidFill>
                <a:latin typeface="Consolas" panose="020B0609020204030204" pitchFamily="49" charset="0"/>
              </a:rPr>
              <a:t> = { </a:t>
            </a:r>
            <a:r>
              <a:rPr lang="en-IN" sz="2000" dirty="0">
                <a:solidFill>
                  <a:srgbClr val="CE9178"/>
                </a:solidFill>
                <a:latin typeface="Consolas" panose="020B0609020204030204" pitchFamily="49" charset="0"/>
              </a:rPr>
              <a:t>"code"</a:t>
            </a:r>
            <a:r>
              <a:rPr lang="en-IN" sz="2000" dirty="0">
                <a:solidFill>
                  <a:srgbClr val="9CDCFE"/>
                </a:solidFill>
                <a:latin typeface="Consolas" panose="020B0609020204030204" pitchFamily="49" charset="0"/>
              </a:rPr>
              <a:t>:</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"3"</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"name"</a:t>
            </a:r>
            <a:r>
              <a:rPr lang="en-IN" sz="2000" dirty="0">
                <a:solidFill>
                  <a:srgbClr val="9CDCFE"/>
                </a:solidFill>
                <a:latin typeface="Consolas" panose="020B0609020204030204" pitchFamily="49" charset="0"/>
              </a:rPr>
              <a:t>:</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"Sharmin Bagde"</a:t>
            </a:r>
            <a:r>
              <a:rPr lang="en-IN" sz="2000" dirty="0">
                <a:solidFill>
                  <a:srgbClr val="D4D4D4"/>
                </a:solidFill>
                <a:latin typeface="Consolas" panose="020B0609020204030204" pitchFamily="49" charset="0"/>
              </a:rPr>
              <a:t> };</a:t>
            </a: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obj4</a:t>
            </a:r>
            <a:r>
              <a:rPr lang="en-IN" sz="2000" dirty="0">
                <a:solidFill>
                  <a:srgbClr val="D4D4D4"/>
                </a:solidFill>
                <a:latin typeface="Consolas" panose="020B0609020204030204" pitchFamily="49" charset="0"/>
              </a:rPr>
              <a:t> = { </a:t>
            </a:r>
            <a:r>
              <a:rPr lang="en-IN" sz="2000" dirty="0">
                <a:solidFill>
                  <a:srgbClr val="9CDCFE"/>
                </a:solidFill>
                <a:latin typeface="Consolas" panose="020B0609020204030204" pitchFamily="49" charset="0"/>
              </a:rPr>
              <a:t>obj1</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obj2</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obj3</a:t>
            </a:r>
            <a:r>
              <a:rPr lang="en-IN" sz="2000" dirty="0">
                <a:solidFill>
                  <a:srgbClr val="D4D4D4"/>
                </a:solidFill>
                <a:latin typeface="Consolas" panose="020B0609020204030204" pitchFamily="49" charset="0"/>
              </a:rPr>
              <a:t> };</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obj4</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obj1</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code</a:t>
            </a:r>
            <a:r>
              <a:rPr lang="en-IN" sz="2000" dirty="0">
                <a:solidFill>
                  <a:srgbClr val="D4D4D4"/>
                </a:solidFill>
                <a:latin typeface="Consolas" panose="020B0609020204030204" pitchFamily="49" charset="0"/>
              </a:rPr>
              <a:t>);</a:t>
            </a:r>
          </a:p>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808080"/>
                </a:solidFill>
                <a:latin typeface="Consolas" panose="020B0609020204030204" pitchFamily="49" charset="0"/>
              </a:rPr>
              <a:t>&gt;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16170509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Duplicate property names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When using the same name for your properties, the second property will overwrite the first.</a:t>
            </a:r>
          </a:p>
        </p:txBody>
      </p:sp>
      <p:sp>
        <p:nvSpPr>
          <p:cNvPr id="3" name="Rectangle 2"/>
          <p:cNvSpPr/>
          <p:nvPr/>
        </p:nvSpPr>
        <p:spPr>
          <a:xfrm>
            <a:off x="228600" y="2075856"/>
            <a:ext cx="8610600" cy="1200329"/>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2</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{x: 2} ;</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81176245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Method definitions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A property of an object can also refer to a </a:t>
            </a:r>
            <a:r>
              <a:rPr lang="en-IN" sz="1800" dirty="0">
                <a:solidFill>
                  <a:srgbClr val="0000FF"/>
                </a:solidFill>
                <a:latin typeface="Consolas" panose="020B0609020204030204" pitchFamily="49" charset="0"/>
              </a:rPr>
              <a:t>function</a:t>
            </a:r>
            <a:r>
              <a:rPr lang="en-IN" sz="1800" dirty="0">
                <a:latin typeface="Arial" panose="020B0604020202020204" pitchFamily="34" charset="0"/>
                <a:cs typeface="Arial" panose="020B0604020202020204" pitchFamily="34" charset="0"/>
              </a:rPr>
              <a:t> or a </a:t>
            </a:r>
            <a:r>
              <a:rPr lang="en-IN" sz="1800" dirty="0">
                <a:solidFill>
                  <a:srgbClr val="0000FF"/>
                </a:solidFill>
                <a:latin typeface="Consolas" panose="020B0609020204030204" pitchFamily="49" charset="0"/>
              </a:rPr>
              <a:t>getter</a:t>
            </a:r>
            <a:r>
              <a:rPr lang="en-IN" sz="1800" dirty="0">
                <a:latin typeface="Arial" panose="020B0604020202020204" pitchFamily="34" charset="0"/>
                <a:cs typeface="Arial" panose="020B0604020202020204" pitchFamily="34" charset="0"/>
              </a:rPr>
              <a:t> or </a:t>
            </a:r>
            <a:r>
              <a:rPr lang="en-IN" sz="1800" dirty="0">
                <a:solidFill>
                  <a:srgbClr val="0000FF"/>
                </a:solidFill>
                <a:latin typeface="Consolas" panose="020B0609020204030204" pitchFamily="49" charset="0"/>
              </a:rPr>
              <a:t>setter</a:t>
            </a:r>
            <a:r>
              <a:rPr lang="en-IN" sz="1800" dirty="0">
                <a:latin typeface="Arial" panose="020B0604020202020204" pitchFamily="34" charset="0"/>
                <a:cs typeface="Arial" panose="020B0604020202020204" pitchFamily="34" charset="0"/>
              </a:rPr>
              <a:t> method.</a:t>
            </a:r>
          </a:p>
        </p:txBody>
      </p:sp>
      <p:sp>
        <p:nvSpPr>
          <p:cNvPr id="3" name="Rectangle 1"/>
          <p:cNvSpPr>
            <a:spLocks noChangeArrowheads="1"/>
          </p:cNvSpPr>
          <p:nvPr/>
        </p:nvSpPr>
        <p:spPr bwMode="auto">
          <a:xfrm>
            <a:off x="228600" y="2056657"/>
            <a:ext cx="8610600" cy="1538883"/>
          </a:xfrm>
          <a:prstGeom prst="rect">
            <a:avLst/>
          </a:prstGeom>
          <a:solidFill>
            <a:schemeClr val="bg1"/>
          </a:solidFill>
          <a:ln>
            <a:noFill/>
          </a:ln>
          <a:effectLs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77AA"/>
                </a:solidFill>
                <a:effectLst/>
                <a:latin typeface="Consolas" panose="020B0609020204030204" pitchFamily="49" charset="0"/>
              </a:rPr>
              <a:t>  var</a:t>
            </a:r>
            <a:r>
              <a:rPr kumimoji="0" lang="en-US" sz="2000" b="0" i="0" u="none" strike="noStrike" cap="none" normalizeH="0" baseline="0" dirty="0" smtClean="0">
                <a:ln>
                  <a:noFill/>
                </a:ln>
                <a:solidFill>
                  <a:srgbClr val="333333"/>
                </a:solidFill>
                <a:effectLst/>
                <a:latin typeface="Consolas" panose="020B0609020204030204" pitchFamily="49" charset="0"/>
              </a:rPr>
              <a:t> </a:t>
            </a:r>
            <a:r>
              <a:rPr lang="en-US" sz="2000" dirty="0">
                <a:solidFill>
                  <a:srgbClr val="FF7F27"/>
                </a:solidFill>
                <a:latin typeface="Consolas" panose="020B0609020204030204" pitchFamily="49" charset="0"/>
              </a:rPr>
              <a:t>o</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chemeClr val="accent5">
                    <a:lumMod val="75000"/>
                  </a:schemeClr>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lvl="0"/>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FFC90E"/>
                </a:solidFill>
                <a:effectLst/>
                <a:latin typeface="Consolas" panose="020B0609020204030204" pitchFamily="49" charset="0"/>
              </a:rPr>
              <a:t>property1</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0077AA"/>
                </a:solidFill>
                <a:effectLst/>
                <a:latin typeface="Consolas" panose="020B0609020204030204" pitchFamily="49" charset="0"/>
              </a:rPr>
              <a:t>function</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parameters</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lang="en-US" sz="2000" dirty="0">
                <a:solidFill>
                  <a:srgbClr val="999999"/>
                </a:solidFill>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lvl="0"/>
            <a:r>
              <a:rPr lang="en-US" sz="2000" dirty="0" smtClean="0">
                <a:solidFill>
                  <a:srgbClr val="333333"/>
                </a:solidFill>
                <a:latin typeface="Consolas" panose="020B0609020204030204" pitchFamily="49" charset="0"/>
              </a:rPr>
              <a:t>    </a:t>
            </a:r>
            <a:r>
              <a:rPr lang="en-US" sz="2000" dirty="0" smtClean="0">
                <a:solidFill>
                  <a:srgbClr val="FFC90E"/>
                </a:solidFill>
                <a:latin typeface="Consolas" panose="020B0609020204030204" pitchFamily="49" charset="0"/>
              </a:rPr>
              <a:t>property2</a:t>
            </a:r>
            <a:r>
              <a:rPr lang="en-US" sz="2000" dirty="0" smtClean="0">
                <a:solidFill>
                  <a:srgbClr val="999999"/>
                </a:solidFill>
                <a:latin typeface="Consolas" panose="020B0609020204030204" pitchFamily="49" charset="0"/>
              </a:rPr>
              <a:t>:</a:t>
            </a:r>
            <a:r>
              <a:rPr lang="en-US" sz="2000" dirty="0" smtClean="0">
                <a:solidFill>
                  <a:srgbClr val="333333"/>
                </a:solidFill>
                <a:latin typeface="Consolas" panose="020B0609020204030204" pitchFamily="49" charset="0"/>
              </a:rPr>
              <a:t> </a:t>
            </a:r>
            <a:r>
              <a:rPr lang="en-US" sz="2000" dirty="0">
                <a:solidFill>
                  <a:srgbClr val="0077AA"/>
                </a:solidFill>
                <a:latin typeface="Consolas" panose="020B0609020204030204" pitchFamily="49" charset="0"/>
              </a:rPr>
              <a:t>function</a:t>
            </a:r>
            <a:r>
              <a:rPr lang="en-US" sz="2000" dirty="0">
                <a:solidFill>
                  <a:srgbClr val="333333"/>
                </a:solidFill>
                <a:latin typeface="Consolas" panose="020B0609020204030204" pitchFamily="49" charset="0"/>
              </a:rPr>
              <a:t> </a:t>
            </a:r>
            <a:r>
              <a:rPr lang="en-US" sz="2000" dirty="0">
                <a:solidFill>
                  <a:srgbClr val="999999"/>
                </a:solidFill>
                <a:latin typeface="Consolas" panose="020B0609020204030204" pitchFamily="49" charset="0"/>
              </a:rPr>
              <a:t>([</a:t>
            </a:r>
            <a:r>
              <a:rPr lang="en-US" sz="2000" dirty="0">
                <a:solidFill>
                  <a:srgbClr val="333333"/>
                </a:solidFill>
                <a:latin typeface="Consolas" panose="020B0609020204030204" pitchFamily="49" charset="0"/>
              </a:rPr>
              <a:t>parameters</a:t>
            </a:r>
            <a:r>
              <a:rPr lang="en-US" sz="2000" dirty="0">
                <a:solidFill>
                  <a:srgbClr val="999999"/>
                </a:solidFill>
                <a:latin typeface="Consolas" panose="020B0609020204030204" pitchFamily="49" charset="0"/>
              </a:rPr>
              <a:t>])</a:t>
            </a:r>
            <a:r>
              <a:rPr lang="en-US" sz="2000" dirty="0">
                <a:solidFill>
                  <a:srgbClr val="333333"/>
                </a:solidFill>
                <a:latin typeface="Consolas" panose="020B0609020204030204" pitchFamily="49" charset="0"/>
              </a:rPr>
              <a:t> </a:t>
            </a:r>
            <a:r>
              <a:rPr lang="en-US" sz="2000" dirty="0">
                <a:solidFill>
                  <a:srgbClr val="999999"/>
                </a:solidFill>
                <a:latin typeface="Consolas" panose="020B0609020204030204" pitchFamily="49" charset="0"/>
              </a:rPr>
              <a:t>{...}, </a:t>
            </a:r>
            <a:endParaRPr lang="en-US" sz="2000" dirty="0" smtClean="0">
              <a:solidFill>
                <a:srgbClr val="999999"/>
              </a:solidFill>
              <a:latin typeface="Consolas" panose="020B0609020204030204" pitchFamily="49" charset="0"/>
            </a:endParaRPr>
          </a:p>
          <a:p>
            <a:pPr lvl="0"/>
            <a:r>
              <a:rPr lang="en-US" sz="2000" dirty="0" smtClean="0">
                <a:solidFill>
                  <a:srgbClr val="999999"/>
                </a:solidFill>
                <a:latin typeface="Consolas" panose="020B0609020204030204" pitchFamily="49" charset="0"/>
              </a:rPr>
              <a:t>    ..., </a:t>
            </a:r>
            <a:endParaRPr kumimoji="0" lang="en-US" sz="2000" b="0" i="0" u="none" strike="noStrike" cap="none" normalizeH="0" baseline="0" dirty="0" smtClean="0">
              <a:ln>
                <a:noFill/>
              </a:ln>
              <a:solidFill>
                <a:srgbClr val="333333"/>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chemeClr val="tx1"/>
                </a:solidFill>
                <a:effectLst/>
                <a:latin typeface="Consolas" panose="020B0609020204030204" pitchFamily="49" charset="0"/>
              </a:rPr>
              <a:t> </a:t>
            </a:r>
          </a:p>
        </p:txBody>
      </p:sp>
      <p:sp>
        <p:nvSpPr>
          <p:cNvPr id="6" name="Rectangle 1"/>
          <p:cNvSpPr>
            <a:spLocks noChangeArrowheads="1"/>
          </p:cNvSpPr>
          <p:nvPr/>
        </p:nvSpPr>
        <p:spPr bwMode="auto">
          <a:xfrm>
            <a:off x="228600" y="4250828"/>
            <a:ext cx="8610600" cy="1538883"/>
          </a:xfrm>
          <a:prstGeom prst="rect">
            <a:avLst/>
          </a:prstGeom>
          <a:solidFill>
            <a:schemeClr val="bg1"/>
          </a:solidFill>
          <a:ln>
            <a:noFill/>
          </a:ln>
          <a:effectLs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77AA"/>
                </a:solidFill>
                <a:effectLst/>
                <a:latin typeface="Consolas" panose="020B0609020204030204" pitchFamily="49" charset="0"/>
              </a:rPr>
              <a:t>  var</a:t>
            </a:r>
            <a:r>
              <a:rPr kumimoji="0" lang="en-US" sz="2000" b="0" i="0" u="none" strike="noStrike" cap="none" normalizeH="0" baseline="0" dirty="0" smtClean="0">
                <a:ln>
                  <a:noFill/>
                </a:ln>
                <a:solidFill>
                  <a:srgbClr val="333333"/>
                </a:solidFill>
                <a:effectLst/>
                <a:latin typeface="Consolas" panose="020B0609020204030204" pitchFamily="49" charset="0"/>
              </a:rPr>
              <a:t> </a:t>
            </a:r>
            <a:r>
              <a:rPr lang="en-US" sz="2000" dirty="0">
                <a:solidFill>
                  <a:srgbClr val="FF7F27"/>
                </a:solidFill>
                <a:latin typeface="Consolas" panose="020B0609020204030204" pitchFamily="49" charset="0"/>
              </a:rPr>
              <a:t>o</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chemeClr val="accent5">
                    <a:lumMod val="75000"/>
                  </a:schemeClr>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lvl="0"/>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FFC90E"/>
                </a:solidFill>
                <a:effectLst/>
                <a:latin typeface="Consolas" panose="020B0609020204030204" pitchFamily="49" charset="0"/>
              </a:rPr>
              <a:t>property</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0077AA"/>
                </a:solidFill>
                <a:effectLst/>
                <a:latin typeface="Consolas" panose="020B0609020204030204" pitchFamily="49" charset="0"/>
              </a:rPr>
              <a:t>function</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parameters</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lang="en-US" sz="2000" dirty="0">
                <a:solidFill>
                  <a:srgbClr val="999999"/>
                </a:solidFill>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lvl="0"/>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FF7F27"/>
                </a:solidFill>
                <a:effectLst/>
                <a:latin typeface="Consolas" panose="020B0609020204030204" pitchFamily="49" charset="0"/>
              </a:rPr>
              <a:t>get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FFC90E"/>
                </a:solidFill>
                <a:effectLst/>
                <a:latin typeface="Consolas" panose="020B0609020204030204" pitchFamily="49" charset="0"/>
              </a:rPr>
              <a:t>property</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lang="en-US" sz="2000" dirty="0">
                <a:solidFill>
                  <a:srgbClr val="999999"/>
                </a:solidFill>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lvl="0"/>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FF7F27"/>
                </a:solidFill>
                <a:effectLst/>
                <a:latin typeface="Consolas" panose="020B0609020204030204" pitchFamily="49" charset="0"/>
              </a:rPr>
              <a:t>set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FFC90E"/>
                </a:solidFill>
                <a:effectLst/>
                <a:latin typeface="Consolas" panose="020B0609020204030204" pitchFamily="49" charset="0"/>
              </a:rPr>
              <a:t>property</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value</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lang="en-US" sz="2000" dirty="0">
                <a:solidFill>
                  <a:srgbClr val="999999"/>
                </a:solidFill>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chemeClr val="tx1"/>
                </a:solidFill>
                <a:effectLst/>
                <a:latin typeface="Consolas" panose="020B0609020204030204" pitchFamily="49" charset="0"/>
              </a:rPr>
              <a:t> </a:t>
            </a:r>
          </a:p>
        </p:txBody>
      </p:sp>
    </p:spTree>
    <p:extLst>
      <p:ext uri="{BB962C8B-B14F-4D97-AF65-F5344CB8AC3E}">
        <p14:creationId xmlns:p14="http://schemas.microsoft.com/office/powerpoint/2010/main" val="86918932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object initializers </a:t>
            </a:r>
            <a:r>
              <a:rPr lang="en-US" sz="3600" i="1" dirty="0">
                <a:latin typeface="Arial" panose="020B0604020202020204" pitchFamily="34" charset="0"/>
                <a:cs typeface="Arial" panose="020B0604020202020204" pitchFamily="34" charset="0"/>
              </a:rPr>
              <a:t>-</a:t>
            </a:r>
            <a:r>
              <a:rPr lang="en-US" sz="3600" i="1" dirty="0">
                <a:solidFill>
                  <a:srgbClr val="13D9E3"/>
                </a:solidFill>
                <a:latin typeface="Arial" panose="020B0604020202020204" pitchFamily="34" charset="0"/>
                <a:cs typeface="Arial" panose="020B0604020202020204" pitchFamily="34" charset="0"/>
              </a:rPr>
              <a:t> example</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398" y="990600"/>
            <a:ext cx="8850086" cy="2585323"/>
          </a:xfrm>
          <a:prstGeom prst="rect">
            <a:avLst/>
          </a:prstGeom>
        </p:spPr>
        <p:txBody>
          <a:bodyPr wrap="square">
            <a:spAutoFit/>
          </a:bodyPr>
          <a:lstStyle/>
          <a:p>
            <a:r>
              <a:rPr lang="en-IN" sz="1800" dirty="0" smtClean="0">
                <a:solidFill>
                  <a:srgbClr val="569CD6"/>
                </a:solidFill>
                <a:latin typeface="Consolas" panose="020B0609020204030204" pitchFamily="49" charset="0"/>
              </a:rPr>
              <a:t>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Customer</a:t>
            </a:r>
            <a:r>
              <a:rPr lang="en-IN" sz="1800" dirty="0">
                <a:solidFill>
                  <a:srgbClr val="D4D4D4"/>
                </a:solidFill>
                <a:latin typeface="Consolas" panose="020B0609020204030204" pitchFamily="49" charset="0"/>
              </a:rPr>
              <a:t> = {</a:t>
            </a:r>
          </a:p>
          <a:p>
            <a:r>
              <a:rPr lang="en-IN" sz="1800" dirty="0" smtClean="0">
                <a:solidFill>
                  <a:srgbClr val="CE9178"/>
                </a:solidFill>
                <a:latin typeface="Consolas" panose="020B0609020204030204" pitchFamily="49" charset="0"/>
              </a:rPr>
              <a:t>  "</a:t>
            </a:r>
            <a:r>
              <a:rPr lang="en-IN" sz="1800" dirty="0">
                <a:solidFill>
                  <a:srgbClr val="CE9178"/>
                </a:solidFill>
                <a:latin typeface="Consolas" panose="020B0609020204030204" pitchFamily="49" charset="0"/>
              </a:rPr>
              <a:t>id"</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smtClean="0">
                <a:solidFill>
                  <a:srgbClr val="CE9178"/>
                </a:solidFill>
                <a:latin typeface="Consolas" panose="020B0609020204030204" pitchFamily="49" charset="0"/>
              </a:rPr>
              <a:t>  "</a:t>
            </a:r>
            <a:r>
              <a:rPr lang="en-IN" sz="1800" dirty="0">
                <a:solidFill>
                  <a:srgbClr val="CE9178"/>
                </a:solidFill>
                <a:latin typeface="Consolas" panose="020B0609020204030204" pitchFamily="49" charset="0"/>
              </a:rPr>
              <a:t>name"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 Bagde"</a:t>
            </a:r>
            <a:r>
              <a:rPr lang="en-IN" sz="1800" dirty="0">
                <a:solidFill>
                  <a:srgbClr val="D4D4D4"/>
                </a:solidFill>
                <a:latin typeface="Consolas" panose="020B0609020204030204" pitchFamily="49" charset="0"/>
              </a:rPr>
              <a:t>,</a:t>
            </a:r>
          </a:p>
          <a:p>
            <a:r>
              <a:rPr lang="en-IN" sz="1800" dirty="0" smtClean="0">
                <a:solidFill>
                  <a:srgbClr val="CE9178"/>
                </a:solidFill>
                <a:latin typeface="Consolas" panose="020B0609020204030204" pitchFamily="49" charset="0"/>
              </a:rPr>
              <a:t>  "</a:t>
            </a:r>
            <a:r>
              <a:rPr lang="en-IN" sz="1800" dirty="0">
                <a:solidFill>
                  <a:srgbClr val="CE9178"/>
                </a:solidFill>
                <a:latin typeface="Consolas" panose="020B0609020204030204" pitchFamily="49" charset="0"/>
              </a:rPr>
              <a:t>address"</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"Paud Road, PUNE"</a:t>
            </a:r>
            <a:r>
              <a:rPr lang="en-IN" sz="1800" dirty="0">
                <a:solidFill>
                  <a:srgbClr val="D4D4D4"/>
                </a:solidFill>
                <a:latin typeface="Consolas" panose="020B0609020204030204" pitchFamily="49" charset="0"/>
              </a:rPr>
              <a:t>,</a:t>
            </a:r>
          </a:p>
          <a:p>
            <a:r>
              <a:rPr lang="en-IN" sz="1800" dirty="0" smtClean="0">
                <a:solidFill>
                  <a:srgbClr val="CE9178"/>
                </a:solidFill>
                <a:latin typeface="Consolas" panose="020B0609020204030204" pitchFamily="49" charset="0"/>
              </a:rPr>
              <a:t>  "</a:t>
            </a:r>
            <a:r>
              <a:rPr lang="en-IN" sz="1800" dirty="0">
                <a:solidFill>
                  <a:srgbClr val="CE9178"/>
                </a:solidFill>
                <a:latin typeface="Consolas" panose="020B0609020204030204" pitchFamily="49" charset="0"/>
              </a:rPr>
              <a:t>getAddress"</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 {</a:t>
            </a:r>
          </a:p>
          <a:p>
            <a:r>
              <a:rPr lang="en-IN" sz="1800" dirty="0" smtClean="0">
                <a:solidFill>
                  <a:srgbClr val="C586C0"/>
                </a:solidFill>
                <a:latin typeface="Consolas" panose="020B0609020204030204" pitchFamily="49" charset="0"/>
              </a:rPr>
              <a:t>      return</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Customer</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address</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D4D4D4"/>
                </a:solidFill>
                <a:latin typeface="Consolas" panose="020B0609020204030204" pitchFamily="49" charset="0"/>
              </a:rPr>
              <a:t>};</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Customer</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id</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Customer</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'name'</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Customer</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getAddress</a:t>
            </a:r>
            <a:r>
              <a:rPr lang="en-IN" sz="1800" dirty="0" smtClean="0">
                <a:solidFill>
                  <a:srgbClr val="D4D4D4"/>
                </a:solidFill>
                <a:latin typeface="Consolas" panose="020B0609020204030204" pitchFamily="49" charset="0"/>
              </a:rPr>
              <a:t>());</a:t>
            </a:r>
            <a:endParaRPr lang="en-IN" sz="1800" dirty="0">
              <a:solidFill>
                <a:srgbClr val="D4D4D4"/>
              </a:solidFill>
              <a:latin typeface="Consolas" panose="020B0609020204030204" pitchFamily="49" charset="0"/>
            </a:endParaRPr>
          </a:p>
        </p:txBody>
      </p:sp>
      <p:sp>
        <p:nvSpPr>
          <p:cNvPr id="4" name="Rectangle 3"/>
          <p:cNvSpPr/>
          <p:nvPr/>
        </p:nvSpPr>
        <p:spPr>
          <a:xfrm>
            <a:off x="141514" y="3810000"/>
            <a:ext cx="8850086" cy="2308324"/>
          </a:xfrm>
          <a:prstGeom prst="rect">
            <a:avLst/>
          </a:prstGeom>
        </p:spPr>
        <p:txBody>
          <a:bodyPr wrap="square">
            <a:spAutoFit/>
          </a:bodyPr>
          <a:lstStyle/>
          <a:p>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age</a:t>
            </a:r>
            <a:r>
              <a:rPr lang="en-IN" sz="1800" dirty="0">
                <a:solidFill>
                  <a:srgbClr val="D4D4D4"/>
                </a:solidFill>
                <a:latin typeface="Consolas" panose="020B0609020204030204" pitchFamily="49" charset="0"/>
              </a:rPr>
              <a:t> = { </a:t>
            </a:r>
          </a:p>
          <a:p>
            <a:r>
              <a:rPr lang="en-IN" sz="1800" dirty="0" smtClean="0">
                <a:solidFill>
                  <a:srgbClr val="B5CEA8"/>
                </a:solidFill>
                <a:latin typeface="Consolas" panose="020B0609020204030204" pitchFamily="49" charset="0"/>
              </a:rPr>
              <a:t>    14</a:t>
            </a:r>
            <a:r>
              <a:rPr lang="en-IN" sz="1800" dirty="0" smtClean="0">
                <a:solidFill>
                  <a:srgbClr val="9CDCFE"/>
                </a:solidFill>
                <a:latin typeface="Consolas" panose="020B0609020204030204" pitchFamily="49" charset="0"/>
              </a:rPr>
              <a:t> </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'Children (00-14 years)'</a:t>
            </a:r>
            <a:r>
              <a:rPr lang="en-IN" sz="1800" dirty="0">
                <a:solidFill>
                  <a:srgbClr val="D4D4D4"/>
                </a:solidFill>
                <a:latin typeface="Consolas" panose="020B0609020204030204" pitchFamily="49" charset="0"/>
              </a:rPr>
              <a:t>, </a:t>
            </a:r>
          </a:p>
          <a:p>
            <a:r>
              <a:rPr lang="en-IN" sz="1800" dirty="0" smtClean="0">
                <a:solidFill>
                  <a:srgbClr val="B5CEA8"/>
                </a:solidFill>
                <a:latin typeface="Consolas" panose="020B0609020204030204" pitchFamily="49" charset="0"/>
              </a:rPr>
              <a:t>    24</a:t>
            </a:r>
            <a:r>
              <a:rPr lang="en-IN" sz="1800" dirty="0" smtClean="0">
                <a:solidFill>
                  <a:srgbClr val="9CDCFE"/>
                </a:solidFill>
                <a:latin typeface="Consolas" panose="020B0609020204030204" pitchFamily="49" charset="0"/>
              </a:rPr>
              <a:t> </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'Youth (15-24 years)'</a:t>
            </a:r>
            <a:r>
              <a:rPr lang="en-IN" sz="1800" dirty="0">
                <a:solidFill>
                  <a:srgbClr val="D4D4D4"/>
                </a:solidFill>
                <a:latin typeface="Consolas" panose="020B0609020204030204" pitchFamily="49" charset="0"/>
              </a:rPr>
              <a:t>, </a:t>
            </a:r>
          </a:p>
          <a:p>
            <a:r>
              <a:rPr lang="en-IN" sz="1800" dirty="0" smtClean="0">
                <a:solidFill>
                  <a:srgbClr val="B5CEA8"/>
                </a:solidFill>
                <a:latin typeface="Consolas" panose="020B0609020204030204" pitchFamily="49" charset="0"/>
              </a:rPr>
              <a:t>    64</a:t>
            </a:r>
            <a:r>
              <a:rPr lang="en-IN" sz="1800" dirty="0" smtClean="0">
                <a:solidFill>
                  <a:srgbClr val="9CDCFE"/>
                </a:solidFill>
                <a:latin typeface="Consolas" panose="020B0609020204030204" pitchFamily="49" charset="0"/>
              </a:rPr>
              <a:t> </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'Adults (25-64 years)'</a:t>
            </a:r>
            <a:r>
              <a:rPr lang="en-IN" sz="1800" dirty="0">
                <a:solidFill>
                  <a:srgbClr val="D4D4D4"/>
                </a:solidFill>
                <a:latin typeface="Consolas" panose="020B0609020204030204" pitchFamily="49" charset="0"/>
              </a:rPr>
              <a:t>, </a:t>
            </a:r>
          </a:p>
          <a:p>
            <a:r>
              <a:rPr lang="en-IN" sz="1800" dirty="0" smtClean="0">
                <a:solidFill>
                  <a:srgbClr val="B5CEA8"/>
                </a:solidFill>
                <a:latin typeface="Consolas" panose="020B0609020204030204" pitchFamily="49" charset="0"/>
              </a:rPr>
              <a:t>    65</a:t>
            </a:r>
            <a:r>
              <a:rPr lang="en-IN" sz="1800" dirty="0" smtClean="0">
                <a:solidFill>
                  <a:srgbClr val="9CDCFE"/>
                </a:solidFill>
                <a:latin typeface="Consolas" panose="020B0609020204030204" pitchFamily="49" charset="0"/>
              </a:rPr>
              <a:t> </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'Seniors (65 years and over)'</a:t>
            </a:r>
            <a:endParaRPr lang="en-IN" sz="1800" dirty="0">
              <a:solidFill>
                <a:srgbClr val="D4D4D4"/>
              </a:solidFill>
              <a:latin typeface="Consolas" panose="020B0609020204030204" pitchFamily="49" charset="0"/>
            </a:endParaRPr>
          </a:p>
          <a:p>
            <a:r>
              <a:rPr lang="en-IN" sz="1800" dirty="0">
                <a:solidFill>
                  <a:srgbClr val="D4D4D4"/>
                </a:solidFill>
                <a:latin typeface="Consolas" panose="020B0609020204030204" pitchFamily="49" charset="0"/>
              </a:rPr>
              <a:t>};</a:t>
            </a:r>
          </a:p>
          <a:p>
            <a:r>
              <a:rPr lang="en-IN" sz="1800" dirty="0" smtClean="0">
                <a:solidFill>
                  <a:srgbClr val="608B4E"/>
                </a:solidFill>
                <a:latin typeface="Consolas" panose="020B0609020204030204" pitchFamily="49" charset="0"/>
              </a:rPr>
              <a:t>//</a:t>
            </a:r>
            <a:r>
              <a:rPr lang="en-IN" sz="1800" dirty="0">
                <a:solidFill>
                  <a:srgbClr val="608B4E"/>
                </a:solidFill>
                <a:latin typeface="Consolas" panose="020B0609020204030204" pitchFamily="49" charset="0"/>
              </a:rPr>
              <a:t>console.log(age.47</a:t>
            </a:r>
            <a:r>
              <a:rPr lang="en-IN" sz="1800" dirty="0" smtClean="0">
                <a:solidFill>
                  <a:srgbClr val="608B4E"/>
                </a:solidFill>
                <a:latin typeface="Consolas" panose="020B0609020204030204" pitchFamily="49" charset="0"/>
              </a:rPr>
              <a:t>);   </a:t>
            </a:r>
            <a:r>
              <a:rPr lang="en-IN" sz="1800" dirty="0" smtClean="0">
                <a:solidFill>
                  <a:srgbClr val="92D050"/>
                </a:solidFill>
                <a:latin typeface="Consolas" panose="020B0609020204030204" pitchFamily="49" charset="0"/>
              </a:rPr>
              <a:t>//This </a:t>
            </a:r>
            <a:r>
              <a:rPr lang="en-IN" sz="1800" dirty="0">
                <a:solidFill>
                  <a:srgbClr val="92D050"/>
                </a:solidFill>
                <a:latin typeface="Consolas" panose="020B0609020204030204" pitchFamily="49" charset="0"/>
              </a:rPr>
              <a:t>will throw an error</a:t>
            </a:r>
            <a:r>
              <a:rPr lang="en-IN" sz="1800" dirty="0">
                <a:solidFill>
                  <a:srgbClr val="92D050"/>
                </a:solidFill>
              </a:rPr>
              <a:t>​</a:t>
            </a:r>
            <a:endParaRPr lang="en-IN" sz="1800" dirty="0">
              <a:solidFill>
                <a:srgbClr val="92D050"/>
              </a:solidFill>
              <a:latin typeface="Consolas" panose="020B0609020204030204" pitchFamily="49" charset="0"/>
            </a:endParaRPr>
          </a:p>
          <a:p>
            <a:r>
              <a:rPr lang="en-IN" sz="1800" dirty="0">
                <a:solidFill>
                  <a:srgbClr val="4EC9B0"/>
                </a:solidFill>
                <a:latin typeface="Consolas" panose="020B0609020204030204" pitchFamily="49" charset="0"/>
              </a:rPr>
              <a:t>console</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age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"64</a:t>
            </a:r>
            <a:r>
              <a:rPr lang="en-IN" sz="1800" dirty="0" smtClean="0">
                <a:solidFill>
                  <a:srgbClr val="CE9178"/>
                </a:solidFill>
                <a:latin typeface="Consolas" panose="020B0609020204030204" pitchFamily="49" charset="0"/>
              </a:rPr>
              <a:t>"</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//Adults</a:t>
            </a:r>
            <a:endParaRPr lang="en-IN" sz="1800" b="0" dirty="0">
              <a:solidFill>
                <a:srgbClr val="92D050"/>
              </a:solidFill>
              <a:effectLst/>
              <a:latin typeface="Consolas" panose="020B0609020204030204" pitchFamily="49" charset="0"/>
            </a:endParaRPr>
          </a:p>
        </p:txBody>
      </p:sp>
      <p:cxnSp>
        <p:nvCxnSpPr>
          <p:cNvPr id="6" name="Straight Connector 5"/>
          <p:cNvCxnSpPr/>
          <p:nvPr/>
        </p:nvCxnSpPr>
        <p:spPr>
          <a:xfrm>
            <a:off x="185327" y="3657600"/>
            <a:ext cx="8653873" cy="0"/>
          </a:xfrm>
          <a:prstGeom prst="line">
            <a:avLst/>
          </a:prstGeom>
          <a:ln w="19050">
            <a:solidFill>
              <a:srgbClr val="FF0000"/>
            </a:solidFill>
            <a:prstDash val="lgDash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510573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function returns object initializers</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219200"/>
            <a:ext cx="8686800" cy="3416320"/>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personDetails</a:t>
            </a:r>
            <a:r>
              <a:rPr lang="en-IN" sz="1800" dirty="0">
                <a:solidFill>
                  <a:srgbClr val="D4D4D4"/>
                </a:solidFill>
                <a:latin typeface="Consolas" panose="020B0609020204030204" pitchFamily="49" charset="0"/>
              </a:rPr>
              <a:t> = {</a:t>
            </a:r>
          </a:p>
          <a:p>
            <a:r>
              <a:rPr lang="en-IN" sz="1800" dirty="0" smtClean="0">
                <a:solidFill>
                  <a:srgbClr val="9CDCFE"/>
                </a:solidFill>
                <a:latin typeface="Consolas" panose="020B0609020204030204" pitchFamily="49" charset="0"/>
              </a:rPr>
              <a:t>    personID</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personName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personAge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smtClean="0">
                <a:solidFill>
                  <a:srgbClr val="B5CEA8"/>
                </a:solidFill>
                <a:latin typeface="Consolas" panose="020B0609020204030204" pitchFamily="49" charset="0"/>
              </a:rPr>
              <a:t>41</a:t>
            </a:r>
            <a:endParaRPr lang="en-IN" sz="1800" dirty="0">
              <a:solidFill>
                <a:srgbClr val="D4D4D4"/>
              </a:solidFill>
              <a:latin typeface="Consolas" panose="020B0609020204030204" pitchFamily="49" charset="0"/>
            </a:endParaRP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function</a:t>
            </a:r>
            <a:r>
              <a:rPr lang="en-IN" sz="1800" dirty="0" smtClean="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Person</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a:t>
            </a:r>
          </a:p>
          <a:p>
            <a:r>
              <a:rPr lang="en-IN" sz="1800" dirty="0" smtClean="0">
                <a:solidFill>
                  <a:srgbClr val="C586C0"/>
                </a:solidFill>
                <a:latin typeface="Consolas" panose="020B0609020204030204" pitchFamily="49" charset="0"/>
              </a:rPr>
              <a:t>    return</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x</a:t>
            </a:r>
            <a:r>
              <a:rPr lang="en-IN" sz="1800" dirty="0" smtClean="0">
                <a:solidFill>
                  <a:srgbClr val="D4D4D4"/>
                </a:solidFill>
                <a:latin typeface="Consolas" panose="020B0609020204030204" pitchFamily="49" charset="0"/>
              </a:rPr>
              <a:t>);</a:t>
            </a:r>
            <a:endParaRPr lang="en-IN" sz="1800" dirty="0">
              <a:solidFill>
                <a:srgbClr val="D4D4D4"/>
              </a:solidFill>
              <a:latin typeface="Consolas" panose="020B0609020204030204" pitchFamily="49" charset="0"/>
            </a:endParaRP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let</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a:t>
            </a:r>
            <a:r>
              <a:rPr lang="en-IN" sz="1800" dirty="0">
                <a:solidFill>
                  <a:srgbClr val="D4D4D4"/>
                </a:solidFill>
                <a:latin typeface="Consolas" panose="020B0609020204030204" pitchFamily="49" charset="0"/>
              </a:rPr>
              <a:t> = </a:t>
            </a:r>
            <a:r>
              <a:rPr lang="en-IN" sz="1800" dirty="0" smtClean="0">
                <a:solidFill>
                  <a:srgbClr val="DCDCAA"/>
                </a:solidFill>
                <a:latin typeface="Consolas" panose="020B0609020204030204" pitchFamily="49" charset="0"/>
              </a:rPr>
              <a:t>Person </a:t>
            </a:r>
            <a:r>
              <a:rPr lang="en-IN" sz="1800" dirty="0" smtClean="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personDetails</a:t>
            </a:r>
            <a:r>
              <a:rPr lang="en-IN" sz="1800" dirty="0" smtClean="0">
                <a:solidFill>
                  <a:srgbClr val="D4D4D4"/>
                </a:solidFill>
                <a:latin typeface="Consolas" panose="020B0609020204030204" pitchFamily="49" charset="0"/>
              </a:rPr>
              <a:t>);</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personID</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personName</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personAge</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30249640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Object.keys</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Object.keys() method returns an array of a given object's own enumerable properties.</a:t>
            </a:r>
          </a:p>
        </p:txBody>
      </p:sp>
      <p:sp>
        <p:nvSpPr>
          <p:cNvPr id="5" name="Rectangle 4"/>
          <p:cNvSpPr/>
          <p:nvPr/>
        </p:nvSpPr>
        <p:spPr>
          <a:xfrm>
            <a:off x="152400" y="189765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228600" y="2278658"/>
            <a:ext cx="8686800" cy="400110"/>
          </a:xfrm>
          <a:prstGeom prst="rect">
            <a:avLst/>
          </a:prstGeom>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Object</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rPr>
              <a:t>keys</a:t>
            </a:r>
            <a:r>
              <a:rPr lang="en-IN" sz="2000" dirty="0">
                <a:solidFill>
                  <a:schemeClr val="bg1">
                    <a:lumMod val="85000"/>
                  </a:schemeClr>
                </a:solidFill>
                <a:latin typeface="Consolas" panose="020B0609020204030204" pitchFamily="49" charset="0"/>
              </a:rPr>
              <a:t>(</a:t>
            </a:r>
            <a:r>
              <a:rPr lang="en-IN" sz="2000" dirty="0">
                <a:solidFill>
                  <a:srgbClr val="333333"/>
                </a:solidFill>
                <a:latin typeface="Consolas" panose="020B0609020204030204" pitchFamily="49" charset="0"/>
              </a:rPr>
              <a:t>obj</a:t>
            </a:r>
            <a:r>
              <a:rPr lang="en-IN" sz="2000" dirty="0">
                <a:solidFill>
                  <a:schemeClr val="bg1">
                    <a:lumMod val="85000"/>
                  </a:schemeClr>
                </a:solidFill>
                <a:latin typeface="Consolas" panose="020B0609020204030204" pitchFamily="49" charset="0"/>
              </a:rPr>
              <a:t>)</a:t>
            </a:r>
          </a:p>
        </p:txBody>
      </p:sp>
      <p:sp>
        <p:nvSpPr>
          <p:cNvPr id="8" name="Rectangle 7"/>
          <p:cNvSpPr/>
          <p:nvPr/>
        </p:nvSpPr>
        <p:spPr>
          <a:xfrm>
            <a:off x="228600" y="2789872"/>
            <a:ext cx="8686799" cy="1477328"/>
          </a:xfrm>
          <a:prstGeom prst="rect">
            <a:avLst/>
          </a:prstGeom>
        </p:spPr>
        <p:txBody>
          <a:bodyPr wrap="square">
            <a:spAutoFit/>
          </a:bodyPr>
          <a:lstStyle/>
          <a:p>
            <a:r>
              <a:rPr lang="en-IN" sz="1800" dirty="0">
                <a:latin typeface="Cambria" panose="02040503050406030204" pitchFamily="18" charset="0"/>
              </a:rPr>
              <a:t>Parameters</a:t>
            </a:r>
          </a:p>
          <a:p>
            <a:r>
              <a:rPr lang="en-IN" sz="1800" dirty="0">
                <a:solidFill>
                  <a:srgbClr val="0070C0"/>
                </a:solidFill>
                <a:latin typeface="Cambria" panose="02040503050406030204" pitchFamily="18" charset="0"/>
                <a:cs typeface="Calibri" panose="020F0502020204030204" pitchFamily="34" charset="0"/>
              </a:rPr>
              <a:t>obj</a:t>
            </a:r>
            <a:r>
              <a:rPr lang="en-IN" sz="1800" dirty="0">
                <a:latin typeface="Cambria" panose="02040503050406030204" pitchFamily="18" charset="0"/>
              </a:rPr>
              <a:t>: The object of which the enumerable own properties are to be returned</a:t>
            </a:r>
            <a:r>
              <a:rPr lang="en-IN" sz="1800" dirty="0" smtClean="0">
                <a:latin typeface="Cambria" panose="02040503050406030204" pitchFamily="18" charset="0"/>
              </a:rPr>
              <a:t>.</a:t>
            </a:r>
          </a:p>
          <a:p>
            <a:endParaRPr lang="en-IN" sz="1800" dirty="0">
              <a:latin typeface="Cambria" panose="02040503050406030204" pitchFamily="18" charset="0"/>
            </a:endParaRPr>
          </a:p>
          <a:p>
            <a:r>
              <a:rPr lang="en-IN" sz="1800" dirty="0">
                <a:solidFill>
                  <a:srgbClr val="0070C0"/>
                </a:solidFill>
                <a:latin typeface="Cambria" panose="02040503050406030204" pitchFamily="18" charset="0"/>
                <a:cs typeface="Calibri" panose="020F0502020204030204" pitchFamily="34" charset="0"/>
              </a:rPr>
              <a:t>Return</a:t>
            </a:r>
            <a:r>
              <a:rPr lang="en-IN" sz="1800" dirty="0">
                <a:latin typeface="Cambria" panose="02040503050406030204" pitchFamily="18" charset="0"/>
              </a:rPr>
              <a:t> value: An array of strings that represent all the enumerable properties of the given object.</a:t>
            </a:r>
          </a:p>
        </p:txBody>
      </p:sp>
    </p:spTree>
    <p:extLst>
      <p:ext uri="{BB962C8B-B14F-4D97-AF65-F5344CB8AC3E}">
        <p14:creationId xmlns:p14="http://schemas.microsoft.com/office/powerpoint/2010/main" val="418455615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Object.keys</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smtClean="0">
                <a:latin typeface="Arial" panose="020B0604020202020204" pitchFamily="34" charset="0"/>
                <a:cs typeface="Arial" panose="020B0604020202020204" pitchFamily="34" charset="0"/>
              </a:rPr>
              <a:t>The Object.keys() method returns an array of a given object's own enumerable properties.</a:t>
            </a:r>
            <a:endParaRPr lang="en-IN" sz="1800" dirty="0">
              <a:latin typeface="Arial" panose="020B0604020202020204" pitchFamily="34" charset="0"/>
              <a:cs typeface="Arial" panose="020B0604020202020204" pitchFamily="34" charset="0"/>
            </a:endParaRPr>
          </a:p>
        </p:txBody>
      </p:sp>
      <p:sp>
        <p:nvSpPr>
          <p:cNvPr id="5" name="Rectangle 4"/>
          <p:cNvSpPr/>
          <p:nvPr/>
        </p:nvSpPr>
        <p:spPr>
          <a:xfrm>
            <a:off x="152400" y="189765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6" name="Rectangle 5"/>
          <p:cNvSpPr/>
          <p:nvPr/>
        </p:nvSpPr>
        <p:spPr>
          <a:xfrm>
            <a:off x="152400" y="2921675"/>
            <a:ext cx="8839200" cy="2031325"/>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customer</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"ID"</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"name"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"mobile"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"9850..."</a:t>
            </a:r>
            <a:r>
              <a:rPr lang="en-IN" sz="1800" dirty="0">
                <a:solidFill>
                  <a:srgbClr val="D4D4D4"/>
                </a:solidFill>
                <a:latin typeface="Consolas" panose="020B0609020204030204" pitchFamily="49" charset="0"/>
              </a:rPr>
              <a:t> };</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key</a:t>
            </a:r>
            <a:r>
              <a:rPr lang="en-IN" sz="1800" dirty="0">
                <a:solidFill>
                  <a:srgbClr val="D4D4D4"/>
                </a:solidFill>
                <a:latin typeface="Consolas" panose="020B0609020204030204" pitchFamily="49" charset="0"/>
              </a:rPr>
              <a:t> = </a:t>
            </a:r>
            <a:r>
              <a:rPr lang="en-IN" sz="1800" dirty="0">
                <a:solidFill>
                  <a:srgbClr val="4EC9B0"/>
                </a:solidFill>
                <a:latin typeface="Consolas" panose="020B0609020204030204" pitchFamily="49" charset="0"/>
              </a:rPr>
              <a:t>Object</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keys</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customer</a:t>
            </a:r>
            <a:r>
              <a:rPr lang="en-IN" sz="1800" dirty="0">
                <a:solidFill>
                  <a:srgbClr val="D4D4D4"/>
                </a:solidFill>
                <a:latin typeface="Consolas" panose="020B0609020204030204" pitchFamily="49" charset="0"/>
              </a:rPr>
              <a:t>);</a:t>
            </a:r>
          </a:p>
          <a:p>
            <a:r>
              <a:rPr lang="en-IN" sz="1800" dirty="0" smtClean="0">
                <a:solidFill>
                  <a:srgbClr val="C586C0"/>
                </a:solidFill>
                <a:latin typeface="Consolas" panose="020B0609020204030204" pitchFamily="49" charset="0"/>
              </a:rPr>
              <a:t>  for</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const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index</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in</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key</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key</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index</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8" name="Rectangle 7"/>
          <p:cNvSpPr/>
          <p:nvPr/>
        </p:nvSpPr>
        <p:spPr>
          <a:xfrm>
            <a:off x="228600" y="2278658"/>
            <a:ext cx="8686800" cy="400110"/>
          </a:xfrm>
          <a:prstGeom prst="rect">
            <a:avLst/>
          </a:prstGeom>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Object</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rPr>
              <a:t>keys</a:t>
            </a:r>
            <a:r>
              <a:rPr lang="en-IN" sz="2000" dirty="0">
                <a:solidFill>
                  <a:schemeClr val="bg1">
                    <a:lumMod val="85000"/>
                  </a:schemeClr>
                </a:solidFill>
                <a:latin typeface="Consolas" panose="020B0609020204030204" pitchFamily="49" charset="0"/>
              </a:rPr>
              <a:t>(</a:t>
            </a:r>
            <a:r>
              <a:rPr lang="en-IN" sz="2000" dirty="0">
                <a:solidFill>
                  <a:srgbClr val="333333"/>
                </a:solidFill>
                <a:latin typeface="Consolas" panose="020B0609020204030204" pitchFamily="49" charset="0"/>
              </a:rPr>
              <a:t>obj</a:t>
            </a:r>
            <a:r>
              <a:rPr lang="en-IN" sz="2000" dirty="0">
                <a:solidFill>
                  <a:schemeClr val="bg1">
                    <a:lumMod val="85000"/>
                  </a:schemeClr>
                </a:solidFill>
                <a:latin typeface="Consolas" panose="020B0609020204030204" pitchFamily="49" charset="0"/>
              </a:rPr>
              <a:t>)</a:t>
            </a:r>
          </a:p>
        </p:txBody>
      </p:sp>
    </p:spTree>
    <p:extLst>
      <p:ext uri="{BB962C8B-B14F-4D97-AF65-F5344CB8AC3E}">
        <p14:creationId xmlns:p14="http://schemas.microsoft.com/office/powerpoint/2010/main" val="31428310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Object.values</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Object.values() method returns an array of a given object's own enumerable property values.</a:t>
            </a:r>
          </a:p>
        </p:txBody>
      </p:sp>
      <p:sp>
        <p:nvSpPr>
          <p:cNvPr id="5" name="Rectangle 4"/>
          <p:cNvSpPr/>
          <p:nvPr/>
        </p:nvSpPr>
        <p:spPr>
          <a:xfrm>
            <a:off x="152400" y="189765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228600" y="2789872"/>
            <a:ext cx="8686799" cy="1200329"/>
          </a:xfrm>
          <a:prstGeom prst="rect">
            <a:avLst/>
          </a:prstGeom>
        </p:spPr>
        <p:txBody>
          <a:bodyPr wrap="square">
            <a:spAutoFit/>
          </a:bodyPr>
          <a:lstStyle/>
          <a:p>
            <a:r>
              <a:rPr lang="en-IN" sz="1800" dirty="0">
                <a:latin typeface="Cambria" panose="02040503050406030204" pitchFamily="18" charset="0"/>
              </a:rPr>
              <a:t>Parameters</a:t>
            </a:r>
          </a:p>
          <a:p>
            <a:r>
              <a:rPr lang="en-IN" sz="1800" dirty="0">
                <a:solidFill>
                  <a:srgbClr val="0070C0"/>
                </a:solidFill>
                <a:latin typeface="Cambria" panose="02040503050406030204" pitchFamily="18" charset="0"/>
                <a:cs typeface="Calibri" panose="020F0502020204030204" pitchFamily="34" charset="0"/>
              </a:rPr>
              <a:t>obj</a:t>
            </a:r>
            <a:r>
              <a:rPr lang="en-IN" sz="1800" dirty="0">
                <a:latin typeface="Cambria" panose="02040503050406030204" pitchFamily="18" charset="0"/>
              </a:rPr>
              <a:t>: The object whose enumerable own property values are to be returned</a:t>
            </a:r>
            <a:r>
              <a:rPr lang="en-IN" sz="1800" dirty="0" smtClean="0">
                <a:latin typeface="Cambria" panose="02040503050406030204" pitchFamily="18" charset="0"/>
              </a:rPr>
              <a:t>.</a:t>
            </a:r>
          </a:p>
          <a:p>
            <a:endParaRPr lang="en-IN" sz="1800" dirty="0">
              <a:latin typeface="Cambria" panose="02040503050406030204" pitchFamily="18" charset="0"/>
            </a:endParaRPr>
          </a:p>
          <a:p>
            <a:r>
              <a:rPr lang="en-IN" sz="1800" dirty="0">
                <a:solidFill>
                  <a:srgbClr val="0070C0"/>
                </a:solidFill>
                <a:latin typeface="Cambria" panose="02040503050406030204" pitchFamily="18" charset="0"/>
                <a:cs typeface="Calibri" panose="020F0502020204030204" pitchFamily="34" charset="0"/>
              </a:rPr>
              <a:t>Return</a:t>
            </a:r>
            <a:r>
              <a:rPr lang="en-IN" sz="1800" dirty="0">
                <a:latin typeface="Cambria" panose="02040503050406030204" pitchFamily="18" charset="0"/>
              </a:rPr>
              <a:t> value: An array containing the given object's own enumerable property values</a:t>
            </a:r>
            <a:r>
              <a:rPr lang="en-IN" sz="1800" dirty="0" smtClean="0">
                <a:latin typeface="Cambria" panose="02040503050406030204" pitchFamily="18" charset="0"/>
              </a:rPr>
              <a:t>.</a:t>
            </a:r>
          </a:p>
        </p:txBody>
      </p:sp>
      <p:sp>
        <p:nvSpPr>
          <p:cNvPr id="9" name="Rectangle 8"/>
          <p:cNvSpPr/>
          <p:nvPr/>
        </p:nvSpPr>
        <p:spPr>
          <a:xfrm>
            <a:off x="228600" y="2278658"/>
            <a:ext cx="8686800" cy="400110"/>
          </a:xfrm>
          <a:prstGeom prst="rect">
            <a:avLst/>
          </a:prstGeom>
        </p:spPr>
        <p:txBody>
          <a:bodyPr wrap="square">
            <a:spAutoFit/>
          </a:bodyPr>
          <a:lstStyle/>
          <a:p>
            <a:r>
              <a:rPr lang="en-IN" sz="2000" dirty="0" smtClean="0">
                <a:solidFill>
                  <a:srgbClr val="FF7F27"/>
                </a:solidFill>
                <a:latin typeface="Consolas" panose="020B0609020204030204" pitchFamily="49" charset="0"/>
                <a:cs typeface="Arial" panose="020B0604020202020204" pitchFamily="34" charset="0"/>
              </a:rPr>
              <a:t>Object</a:t>
            </a:r>
            <a:r>
              <a:rPr lang="en-IN" sz="2000" dirty="0" smtClean="0">
                <a:solidFill>
                  <a:srgbClr val="0070C0"/>
                </a:solidFill>
                <a:latin typeface="Consolas" panose="020B0609020204030204" pitchFamily="49" charset="0"/>
                <a:cs typeface="Arial" panose="020B0604020202020204" pitchFamily="34" charset="0"/>
              </a:rPr>
              <a:t>.</a:t>
            </a:r>
            <a:r>
              <a:rPr lang="en-IN" sz="2000" dirty="0" smtClean="0">
                <a:solidFill>
                  <a:srgbClr val="FFC90E"/>
                </a:solidFill>
                <a:latin typeface="Consolas" panose="020B0609020204030204" pitchFamily="49" charset="0"/>
              </a:rPr>
              <a:t>values</a:t>
            </a:r>
            <a:r>
              <a:rPr lang="en-IN" sz="2000" dirty="0" smtClean="0">
                <a:solidFill>
                  <a:schemeClr val="bg1">
                    <a:lumMod val="85000"/>
                  </a:schemeClr>
                </a:solidFill>
                <a:latin typeface="Consolas" panose="020B0609020204030204" pitchFamily="49" charset="0"/>
              </a:rPr>
              <a:t>(</a:t>
            </a:r>
            <a:r>
              <a:rPr lang="en-IN" sz="2000" dirty="0" smtClean="0">
                <a:solidFill>
                  <a:srgbClr val="333333"/>
                </a:solidFill>
                <a:latin typeface="Consolas" panose="020B0609020204030204" pitchFamily="49" charset="0"/>
              </a:rPr>
              <a:t>obj</a:t>
            </a:r>
            <a:r>
              <a:rPr lang="en-IN" sz="2000" dirty="0">
                <a:solidFill>
                  <a:schemeClr val="bg1">
                    <a:lumMod val="85000"/>
                  </a:schemeClr>
                </a:solidFill>
                <a:latin typeface="Consolas" panose="020B0609020204030204" pitchFamily="49" charset="0"/>
              </a:rPr>
              <a:t>)</a:t>
            </a:r>
          </a:p>
        </p:txBody>
      </p:sp>
    </p:spTree>
    <p:extLst>
      <p:ext uri="{BB962C8B-B14F-4D97-AF65-F5344CB8AC3E}">
        <p14:creationId xmlns:p14="http://schemas.microsoft.com/office/powerpoint/2010/main" val="173497073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Object.values</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Object.values() method returns an array of a given object's own enumerable property values.</a:t>
            </a:r>
          </a:p>
        </p:txBody>
      </p:sp>
      <p:sp>
        <p:nvSpPr>
          <p:cNvPr id="5" name="Rectangle 4"/>
          <p:cNvSpPr/>
          <p:nvPr/>
        </p:nvSpPr>
        <p:spPr>
          <a:xfrm>
            <a:off x="152400" y="189765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130628" y="2845475"/>
            <a:ext cx="8839200" cy="2031325"/>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customer</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"ID"</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"name"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"mobile"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"9850..."</a:t>
            </a:r>
            <a:r>
              <a:rPr lang="en-IN" sz="1800" dirty="0">
                <a:solidFill>
                  <a:srgbClr val="D4D4D4"/>
                </a:solidFill>
                <a:latin typeface="Consolas" panose="020B0609020204030204" pitchFamily="49" charset="0"/>
              </a:rPr>
              <a:t> };</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key</a:t>
            </a:r>
            <a:r>
              <a:rPr lang="en-IN" sz="1800" dirty="0">
                <a:solidFill>
                  <a:srgbClr val="D4D4D4"/>
                </a:solidFill>
                <a:latin typeface="Consolas" panose="020B0609020204030204" pitchFamily="49" charset="0"/>
              </a:rPr>
              <a:t> = </a:t>
            </a:r>
            <a:r>
              <a:rPr lang="en-IN" sz="1800" dirty="0">
                <a:solidFill>
                  <a:srgbClr val="4EC9B0"/>
                </a:solidFill>
                <a:latin typeface="Consolas" panose="020B0609020204030204" pitchFamily="49" charset="0"/>
              </a:rPr>
              <a:t>Object</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keys</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customer</a:t>
            </a:r>
            <a:r>
              <a:rPr lang="en-IN" sz="1800" dirty="0">
                <a:solidFill>
                  <a:srgbClr val="D4D4D4"/>
                </a:solidFill>
                <a:latin typeface="Consolas" panose="020B0609020204030204" pitchFamily="49" charset="0"/>
              </a:rPr>
              <a:t>);</a:t>
            </a:r>
          </a:p>
          <a:p>
            <a:r>
              <a:rPr lang="en-IN" sz="1800" dirty="0" smtClean="0">
                <a:solidFill>
                  <a:srgbClr val="C586C0"/>
                </a:solidFill>
                <a:latin typeface="Consolas" panose="020B0609020204030204" pitchFamily="49" charset="0"/>
              </a:rPr>
              <a:t>  for</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const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index</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in</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value</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value</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index</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8" name="Rectangle 7"/>
          <p:cNvSpPr/>
          <p:nvPr/>
        </p:nvSpPr>
        <p:spPr>
          <a:xfrm>
            <a:off x="228600" y="2278658"/>
            <a:ext cx="8686800" cy="400110"/>
          </a:xfrm>
          <a:prstGeom prst="rect">
            <a:avLst/>
          </a:prstGeom>
        </p:spPr>
        <p:txBody>
          <a:bodyPr wrap="square">
            <a:spAutoFit/>
          </a:bodyPr>
          <a:lstStyle/>
          <a:p>
            <a:r>
              <a:rPr lang="en-IN" sz="2000" dirty="0" smtClean="0">
                <a:solidFill>
                  <a:srgbClr val="FF7F27"/>
                </a:solidFill>
                <a:latin typeface="Consolas" panose="020B0609020204030204" pitchFamily="49" charset="0"/>
                <a:cs typeface="Arial" panose="020B0604020202020204" pitchFamily="34" charset="0"/>
              </a:rPr>
              <a:t>Object</a:t>
            </a:r>
            <a:r>
              <a:rPr lang="en-IN" sz="2000" dirty="0" smtClean="0">
                <a:solidFill>
                  <a:srgbClr val="0070C0"/>
                </a:solidFill>
                <a:latin typeface="Consolas" panose="020B0609020204030204" pitchFamily="49" charset="0"/>
                <a:cs typeface="Arial" panose="020B0604020202020204" pitchFamily="34" charset="0"/>
              </a:rPr>
              <a:t>.</a:t>
            </a:r>
            <a:r>
              <a:rPr lang="en-IN" sz="2000" dirty="0" smtClean="0">
                <a:solidFill>
                  <a:srgbClr val="FFC90E"/>
                </a:solidFill>
                <a:latin typeface="Consolas" panose="020B0609020204030204" pitchFamily="49" charset="0"/>
              </a:rPr>
              <a:t>values</a:t>
            </a:r>
            <a:r>
              <a:rPr lang="en-IN" sz="2000" dirty="0" smtClean="0">
                <a:solidFill>
                  <a:schemeClr val="bg1">
                    <a:lumMod val="85000"/>
                  </a:schemeClr>
                </a:solidFill>
                <a:latin typeface="Consolas" panose="020B0609020204030204" pitchFamily="49" charset="0"/>
              </a:rPr>
              <a:t>(</a:t>
            </a:r>
            <a:r>
              <a:rPr lang="en-IN" sz="2000" dirty="0" smtClean="0">
                <a:solidFill>
                  <a:srgbClr val="333333"/>
                </a:solidFill>
                <a:latin typeface="Consolas" panose="020B0609020204030204" pitchFamily="49" charset="0"/>
              </a:rPr>
              <a:t>obj</a:t>
            </a:r>
            <a:r>
              <a:rPr lang="en-IN" sz="2000" dirty="0">
                <a:solidFill>
                  <a:schemeClr val="bg1">
                    <a:lumMod val="85000"/>
                  </a:schemeClr>
                </a:solidFill>
                <a:latin typeface="Consolas" panose="020B0609020204030204" pitchFamily="49" charset="0"/>
              </a:rPr>
              <a:t>)</a:t>
            </a:r>
          </a:p>
        </p:txBody>
      </p:sp>
    </p:spTree>
    <p:extLst>
      <p:ext uri="{BB962C8B-B14F-4D97-AF65-F5344CB8AC3E}">
        <p14:creationId xmlns:p14="http://schemas.microsoft.com/office/powerpoint/2010/main" val="65122474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Object.create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Object.create() method creates a new object with the specified prototype object and properties.</a:t>
            </a:r>
          </a:p>
        </p:txBody>
      </p:sp>
      <p:sp>
        <p:nvSpPr>
          <p:cNvPr id="5" name="Rectangle 4"/>
          <p:cNvSpPr/>
          <p:nvPr/>
        </p:nvSpPr>
        <p:spPr>
          <a:xfrm>
            <a:off x="152400" y="189765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228600" y="2278658"/>
            <a:ext cx="8686800" cy="400110"/>
          </a:xfrm>
          <a:prstGeom prst="rect">
            <a:avLst/>
          </a:prstGeom>
        </p:spPr>
        <p:txBody>
          <a:bodyPr wrap="square">
            <a:spAutoFit/>
          </a:bodyPr>
          <a:lstStyle/>
          <a:p>
            <a:r>
              <a:rPr lang="en-IN" sz="2000" dirty="0" smtClean="0">
                <a:solidFill>
                  <a:srgbClr val="FF7F27"/>
                </a:solidFill>
                <a:latin typeface="Consolas" panose="020B0609020204030204" pitchFamily="49" charset="0"/>
                <a:cs typeface="Arial" panose="020B0604020202020204" pitchFamily="34" charset="0"/>
              </a:rPr>
              <a:t>Object</a:t>
            </a:r>
            <a:r>
              <a:rPr lang="en-IN" sz="2000" dirty="0" smtClean="0">
                <a:solidFill>
                  <a:srgbClr val="0070C0"/>
                </a:solidFill>
                <a:latin typeface="Consolas" panose="020B0609020204030204" pitchFamily="49" charset="0"/>
                <a:cs typeface="Arial" panose="020B0604020202020204" pitchFamily="34" charset="0"/>
              </a:rPr>
              <a:t>.</a:t>
            </a:r>
            <a:r>
              <a:rPr lang="en-IN" sz="2000" dirty="0" smtClean="0">
                <a:solidFill>
                  <a:srgbClr val="FFC90E"/>
                </a:solidFill>
                <a:latin typeface="Consolas" panose="020B0609020204030204" pitchFamily="49" charset="0"/>
              </a:rPr>
              <a:t>create</a:t>
            </a:r>
            <a:r>
              <a:rPr lang="en-IN" sz="2000" dirty="0">
                <a:solidFill>
                  <a:schemeClr val="bg1">
                    <a:lumMod val="85000"/>
                  </a:schemeClr>
                </a:solidFill>
                <a:latin typeface="Consolas" panose="020B0609020204030204" pitchFamily="49" charset="0"/>
              </a:rPr>
              <a:t>(</a:t>
            </a:r>
            <a:r>
              <a:rPr lang="en-IN" sz="2000" dirty="0">
                <a:latin typeface="Consolas" panose="020B0609020204030204" pitchFamily="49" charset="0"/>
              </a:rPr>
              <a:t>proto</a:t>
            </a:r>
            <a:r>
              <a:rPr lang="en-IN" sz="2000" dirty="0">
                <a:solidFill>
                  <a:schemeClr val="bg1">
                    <a:lumMod val="85000"/>
                  </a:schemeClr>
                </a:solidFill>
                <a:latin typeface="Consolas" panose="020B0609020204030204" pitchFamily="49" charset="0"/>
              </a:rPr>
              <a:t>[</a:t>
            </a:r>
            <a:r>
              <a:rPr lang="en-IN" sz="2000" dirty="0">
                <a:latin typeface="Consolas" panose="020B0609020204030204" pitchFamily="49" charset="0"/>
              </a:rPr>
              <a:t>, propertiesObject</a:t>
            </a:r>
            <a:r>
              <a:rPr lang="en-IN" sz="2000" dirty="0">
                <a:solidFill>
                  <a:schemeClr val="bg1">
                    <a:lumMod val="85000"/>
                  </a:schemeClr>
                </a:solidFill>
                <a:latin typeface="Consolas" panose="020B0609020204030204" pitchFamily="49" charset="0"/>
              </a:rPr>
              <a:t>])</a:t>
            </a:r>
          </a:p>
        </p:txBody>
      </p:sp>
      <p:sp>
        <p:nvSpPr>
          <p:cNvPr id="3" name="Rectangle 2"/>
          <p:cNvSpPr/>
          <p:nvPr/>
        </p:nvSpPr>
        <p:spPr>
          <a:xfrm>
            <a:off x="152400" y="2971800"/>
            <a:ext cx="8686800" cy="2031325"/>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 </a:t>
            </a:r>
            <a:r>
              <a:rPr lang="en-IN" sz="1800" dirty="0" smtClean="0">
                <a:solidFill>
                  <a:srgbClr val="D4D4D4"/>
                </a:solidFill>
                <a:latin typeface="Consolas" panose="020B0609020204030204" pitchFamily="49" charset="0"/>
              </a:rPr>
              <a: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a:t>
            </a:r>
            <a:r>
              <a:rPr lang="en-IN" sz="1800" dirty="0">
                <a:solidFill>
                  <a:srgbClr val="D4D4D4"/>
                </a:solidFill>
                <a:latin typeface="Consolas" panose="020B0609020204030204" pitchFamily="49" charset="0"/>
              </a:rPr>
              <a:t> = </a:t>
            </a:r>
            <a:r>
              <a:rPr lang="en-IN" sz="1800" dirty="0">
                <a:solidFill>
                  <a:srgbClr val="4EC9B0"/>
                </a:solidFill>
                <a:latin typeface="Consolas" panose="020B0609020204030204" pitchFamily="49" charset="0"/>
              </a:rPr>
              <a:t>Object</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create</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null</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firstName</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lastName</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'Bagde'</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firstName</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lastName</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0155792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304800"/>
            <a:ext cx="8839200" cy="646331"/>
          </a:xfrm>
          <a:prstGeom prst="rect">
            <a:avLst/>
          </a:prstGeom>
          <a:solidFill>
            <a:srgbClr val="0070C0"/>
          </a:solidFill>
        </p:spPr>
        <p:txBody>
          <a:bodyPr wrap="square">
            <a:spAutoFit/>
          </a:bodyPr>
          <a:lstStyle/>
          <a:p>
            <a:pPr algn="ctr"/>
            <a:r>
              <a:rPr lang="en-US" sz="3600" dirty="0" smtClean="0">
                <a:solidFill>
                  <a:schemeClr val="bg1"/>
                </a:solidFill>
                <a:latin typeface="Arial" panose="020B0604020202020204" pitchFamily="34" charset="0"/>
                <a:cs typeface="Arial" panose="020B0604020202020204" pitchFamily="34" charset="0"/>
              </a:rPr>
              <a:t>List of basic events</a:t>
            </a:r>
            <a:endParaRPr lang="en-US" sz="3600" dirty="0">
              <a:solidFill>
                <a:schemeClr val="bg1"/>
              </a:solidFill>
              <a:latin typeface="Arial" panose="020B0604020202020204" pitchFamily="34" charset="0"/>
              <a:cs typeface="Arial" panose="020B0604020202020204" pitchFamily="34" charset="0"/>
            </a:endParaRPr>
          </a:p>
        </p:txBody>
      </p:sp>
      <p:sp>
        <p:nvSpPr>
          <p:cNvPr id="2" name="Rectangle 1"/>
          <p:cNvSpPr/>
          <p:nvPr/>
        </p:nvSpPr>
        <p:spPr>
          <a:xfrm>
            <a:off x="152400" y="1219200"/>
            <a:ext cx="8839200" cy="4247317"/>
          </a:xfrm>
          <a:prstGeom prst="rect">
            <a:avLst/>
          </a:prstGeom>
          <a:solidFill>
            <a:srgbClr val="F3EF53"/>
          </a:solidFill>
        </p:spPr>
        <p:txBody>
          <a:bodyPr wrap="square">
            <a:spAutoFit/>
          </a:bodyPr>
          <a:lstStyle/>
          <a:p>
            <a:pPr marL="342900" indent="-342900">
              <a:buFont typeface="Arial" panose="020B0604020202020204" pitchFamily="34" charset="0"/>
              <a:buChar char="•"/>
            </a:pPr>
            <a:r>
              <a:rPr lang="en-US" sz="1800" dirty="0">
                <a:solidFill>
                  <a:srgbClr val="FF6000"/>
                </a:solidFill>
                <a:latin typeface="Arial" panose="020B0604020202020204" pitchFamily="34" charset="0"/>
                <a:cs typeface="Arial" panose="020B0604020202020204" pitchFamily="34" charset="0"/>
              </a:rPr>
              <a:t>onload </a:t>
            </a:r>
            <a:r>
              <a:rPr lang="en-US" sz="1800" dirty="0" smtClean="0">
                <a:solidFill>
                  <a:srgbClr val="FF6000"/>
                </a:solidFill>
                <a:latin typeface="Arial" panose="020B0604020202020204" pitchFamily="34" charset="0"/>
                <a:cs typeface="Arial" panose="020B0604020202020204" pitchFamily="34" charset="0"/>
              </a:rPr>
              <a:t>-  Fires </a:t>
            </a:r>
            <a:r>
              <a:rPr lang="en-US" sz="1800" dirty="0">
                <a:solidFill>
                  <a:srgbClr val="FF6000"/>
                </a:solidFill>
                <a:latin typeface="Arial" panose="020B0604020202020204" pitchFamily="34" charset="0"/>
                <a:cs typeface="Arial" panose="020B0604020202020204" pitchFamily="34" charset="0"/>
              </a:rPr>
              <a:t>after the page is finished </a:t>
            </a:r>
            <a:r>
              <a:rPr lang="en-US" sz="1800" dirty="0" smtClean="0">
                <a:solidFill>
                  <a:srgbClr val="FF6000"/>
                </a:solidFill>
                <a:latin typeface="Arial" panose="020B0604020202020204" pitchFamily="34" charset="0"/>
                <a:cs typeface="Arial" panose="020B0604020202020204" pitchFamily="34" charset="0"/>
              </a:rPr>
              <a:t>loading</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onresize -  Fires </a:t>
            </a:r>
            <a:r>
              <a:rPr lang="en-US" sz="1800" dirty="0">
                <a:solidFill>
                  <a:srgbClr val="FF6000"/>
                </a:solidFill>
                <a:latin typeface="Arial" panose="020B0604020202020204" pitchFamily="34" charset="0"/>
                <a:cs typeface="Arial" panose="020B0604020202020204" pitchFamily="34" charset="0"/>
              </a:rPr>
              <a:t>when the browser window is </a:t>
            </a:r>
            <a:r>
              <a:rPr lang="en-US" sz="1800" dirty="0" smtClean="0">
                <a:solidFill>
                  <a:srgbClr val="FF6000"/>
                </a:solidFill>
                <a:latin typeface="Arial" panose="020B0604020202020204" pitchFamily="34" charset="0"/>
                <a:cs typeface="Arial" panose="020B0604020202020204" pitchFamily="34" charset="0"/>
              </a:rPr>
              <a:t>resized</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onblur - Fires </a:t>
            </a:r>
            <a:r>
              <a:rPr lang="en-US" sz="1800" dirty="0">
                <a:solidFill>
                  <a:srgbClr val="FF6000"/>
                </a:solidFill>
                <a:latin typeface="Arial" panose="020B0604020202020204" pitchFamily="34" charset="0"/>
                <a:cs typeface="Arial" panose="020B0604020202020204" pitchFamily="34" charset="0"/>
              </a:rPr>
              <a:t>the moment that the element loses </a:t>
            </a:r>
            <a:r>
              <a:rPr lang="en-US" sz="1800" dirty="0" smtClean="0">
                <a:solidFill>
                  <a:srgbClr val="FF6000"/>
                </a:solidFill>
                <a:latin typeface="Arial" panose="020B0604020202020204" pitchFamily="34" charset="0"/>
                <a:cs typeface="Arial" panose="020B0604020202020204" pitchFamily="34" charset="0"/>
              </a:rPr>
              <a:t>focus</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a:solidFill>
                  <a:srgbClr val="FF6000"/>
                </a:solidFill>
                <a:latin typeface="Arial" panose="020B0604020202020204" pitchFamily="34" charset="0"/>
                <a:cs typeface="Arial" panose="020B0604020202020204" pitchFamily="34" charset="0"/>
              </a:rPr>
              <a:t>o</a:t>
            </a:r>
            <a:r>
              <a:rPr lang="en-US" sz="1800" dirty="0" smtClean="0">
                <a:solidFill>
                  <a:srgbClr val="FF6000"/>
                </a:solidFill>
                <a:latin typeface="Arial" panose="020B0604020202020204" pitchFamily="34" charset="0"/>
                <a:cs typeface="Arial" panose="020B0604020202020204" pitchFamily="34" charset="0"/>
              </a:rPr>
              <a:t>nchange - Fires </a:t>
            </a:r>
            <a:r>
              <a:rPr lang="en-US" sz="1800" dirty="0">
                <a:solidFill>
                  <a:srgbClr val="FF6000"/>
                </a:solidFill>
                <a:latin typeface="Arial" panose="020B0604020202020204" pitchFamily="34" charset="0"/>
                <a:cs typeface="Arial" panose="020B0604020202020204" pitchFamily="34" charset="0"/>
              </a:rPr>
              <a:t>the moment when the value of the element is </a:t>
            </a:r>
            <a:r>
              <a:rPr lang="en-US" sz="1800" dirty="0" smtClean="0">
                <a:solidFill>
                  <a:srgbClr val="FF6000"/>
                </a:solidFill>
                <a:latin typeface="Arial" panose="020B0604020202020204" pitchFamily="34" charset="0"/>
                <a:cs typeface="Arial" panose="020B0604020202020204" pitchFamily="34" charset="0"/>
              </a:rPr>
              <a:t>changed</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onfocus - Fires </a:t>
            </a:r>
            <a:r>
              <a:rPr lang="en-US" sz="1800" dirty="0">
                <a:solidFill>
                  <a:srgbClr val="FF6000"/>
                </a:solidFill>
                <a:latin typeface="Arial" panose="020B0604020202020204" pitchFamily="34" charset="0"/>
                <a:cs typeface="Arial" panose="020B0604020202020204" pitchFamily="34" charset="0"/>
              </a:rPr>
              <a:t>the moment when the element gets </a:t>
            </a:r>
            <a:r>
              <a:rPr lang="en-US" sz="1800" dirty="0" smtClean="0">
                <a:solidFill>
                  <a:srgbClr val="FF6000"/>
                </a:solidFill>
                <a:latin typeface="Arial" panose="020B0604020202020204" pitchFamily="34" charset="0"/>
                <a:cs typeface="Arial" panose="020B0604020202020204" pitchFamily="34" charset="0"/>
              </a:rPr>
              <a:t>focus</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a:solidFill>
                  <a:srgbClr val="FF6000"/>
                </a:solidFill>
                <a:latin typeface="Arial" panose="020B0604020202020204" pitchFamily="34" charset="0"/>
                <a:cs typeface="Arial" panose="020B0604020202020204" pitchFamily="34" charset="0"/>
              </a:rPr>
              <a:t>o</a:t>
            </a:r>
            <a:r>
              <a:rPr lang="en-US" sz="1800" dirty="0" smtClean="0">
                <a:solidFill>
                  <a:srgbClr val="FF6000"/>
                </a:solidFill>
                <a:latin typeface="Arial" panose="020B0604020202020204" pitchFamily="34" charset="0"/>
                <a:cs typeface="Arial" panose="020B0604020202020204" pitchFamily="34" charset="0"/>
              </a:rPr>
              <a:t>ninput - Script </a:t>
            </a:r>
            <a:r>
              <a:rPr lang="en-US" sz="1800" dirty="0">
                <a:solidFill>
                  <a:srgbClr val="FF6000"/>
                </a:solidFill>
                <a:latin typeface="Arial" panose="020B0604020202020204" pitchFamily="34" charset="0"/>
                <a:cs typeface="Arial" panose="020B0604020202020204" pitchFamily="34" charset="0"/>
              </a:rPr>
              <a:t>to be run when an element gets user </a:t>
            </a:r>
            <a:r>
              <a:rPr lang="en-US" sz="1800" dirty="0" smtClean="0">
                <a:solidFill>
                  <a:srgbClr val="FF6000"/>
                </a:solidFill>
                <a:latin typeface="Arial" panose="020B0604020202020204" pitchFamily="34" charset="0"/>
                <a:cs typeface="Arial" panose="020B0604020202020204" pitchFamily="34" charset="0"/>
              </a:rPr>
              <a:t>input</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onselect - Fires </a:t>
            </a:r>
            <a:r>
              <a:rPr lang="en-US" sz="1800" dirty="0">
                <a:solidFill>
                  <a:srgbClr val="FF6000"/>
                </a:solidFill>
                <a:latin typeface="Arial" panose="020B0604020202020204" pitchFamily="34" charset="0"/>
                <a:cs typeface="Arial" panose="020B0604020202020204" pitchFamily="34" charset="0"/>
              </a:rPr>
              <a:t>after some text has been selected in an  </a:t>
            </a:r>
            <a:r>
              <a:rPr lang="en-US" sz="1800" dirty="0" smtClean="0">
                <a:solidFill>
                  <a:srgbClr val="FF6000"/>
                </a:solidFill>
                <a:latin typeface="Arial" panose="020B0604020202020204" pitchFamily="34" charset="0"/>
                <a:cs typeface="Arial" panose="020B0604020202020204" pitchFamily="34" charset="0"/>
              </a:rPr>
              <a:t>element</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onsubmit - Fires </a:t>
            </a:r>
            <a:r>
              <a:rPr lang="en-US" sz="1800" dirty="0">
                <a:solidFill>
                  <a:srgbClr val="FF6000"/>
                </a:solidFill>
                <a:latin typeface="Arial" panose="020B0604020202020204" pitchFamily="34" charset="0"/>
                <a:cs typeface="Arial" panose="020B0604020202020204" pitchFamily="34" charset="0"/>
              </a:rPr>
              <a:t>when a form is submitted</a:t>
            </a:r>
          </a:p>
        </p:txBody>
      </p:sp>
    </p:spTree>
    <p:extLst>
      <p:ext uri="{BB962C8B-B14F-4D97-AF65-F5344CB8AC3E}">
        <p14:creationId xmlns:p14="http://schemas.microsoft.com/office/powerpoint/2010/main" val="361692570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0500" y="159603"/>
            <a:ext cx="88011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object </a:t>
            </a:r>
            <a:r>
              <a:rPr lang="en-US" sz="3600" i="1" dirty="0" smtClean="0">
                <a:solidFill>
                  <a:srgbClr val="13D9E3"/>
                </a:solidFill>
                <a:latin typeface="Arial" panose="020B0604020202020204" pitchFamily="34" charset="0"/>
                <a:cs typeface="Arial" panose="020B0604020202020204" pitchFamily="34" charset="0"/>
              </a:rPr>
              <a:t>initializers(console.table) </a:t>
            </a:r>
            <a:r>
              <a:rPr lang="en-US" sz="3600" i="1" dirty="0" smtClean="0">
                <a:latin typeface="Arial" panose="020B0604020202020204" pitchFamily="34" charset="0"/>
                <a:cs typeface="Arial" panose="020B0604020202020204" pitchFamily="34" charset="0"/>
              </a:rPr>
              <a:t>- </a:t>
            </a:r>
            <a:r>
              <a:rPr lang="en-US" sz="3600" i="1" dirty="0" smtClean="0">
                <a:solidFill>
                  <a:srgbClr val="13D9E3"/>
                </a:solidFill>
                <a:latin typeface="Arial" panose="020B0604020202020204" pitchFamily="34" charset="0"/>
                <a:cs typeface="Arial" panose="020B0604020202020204" pitchFamily="34" charset="0"/>
              </a:rPr>
              <a:t>example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08858" y="1238071"/>
            <a:ext cx="8915400" cy="1200329"/>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a:t>
            </a:r>
            <a:r>
              <a:rPr lang="en-IN" sz="1800" dirty="0">
                <a:solidFill>
                  <a:srgbClr val="D4D4D4"/>
                </a:solidFill>
                <a:latin typeface="Consolas" panose="020B0609020204030204" pitchFamily="49" charset="0"/>
              </a:rPr>
              <a:t> = { </a:t>
            </a:r>
            <a:r>
              <a:rPr lang="en-IN" sz="1800" dirty="0">
                <a:solidFill>
                  <a:srgbClr val="CE9178"/>
                </a:solidFill>
                <a:latin typeface="Consolas" panose="020B0609020204030204" pitchFamily="49" charset="0"/>
              </a:rPr>
              <a:t>"code"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"1001"</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"name"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"mobile"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"9850...."</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table</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c</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4" name="Rectangle 3"/>
          <p:cNvSpPr/>
          <p:nvPr/>
        </p:nvSpPr>
        <p:spPr>
          <a:xfrm>
            <a:off x="108858" y="2819400"/>
            <a:ext cx="8915400" cy="2308324"/>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a:t>
            </a:r>
            <a:r>
              <a:rPr lang="en-IN" sz="1800" dirty="0">
                <a:solidFill>
                  <a:srgbClr val="D4D4D4"/>
                </a:solidFill>
                <a:latin typeface="Consolas" panose="020B0609020204030204" pitchFamily="49" charset="0"/>
              </a:rPr>
              <a:t> = [</a:t>
            </a:r>
          </a:p>
          <a:p>
            <a:r>
              <a:rPr lang="en-IN" sz="1800" dirty="0" smtClean="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"code"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"1001"</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"name"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"mobile"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"9850...."</a:t>
            </a:r>
            <a:r>
              <a:rPr lang="en-IN" sz="1800" dirty="0">
                <a:solidFill>
                  <a:srgbClr val="D4D4D4"/>
                </a:solidFill>
                <a:latin typeface="Consolas" panose="020B0609020204030204" pitchFamily="49" charset="0"/>
              </a:rPr>
              <a:t> },</a:t>
            </a:r>
          </a:p>
          <a:p>
            <a:r>
              <a:rPr lang="en-IN" sz="1800" dirty="0" smtClean="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"code"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"1002"</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"name"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"sharmin"</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"mobile"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"9922...."</a:t>
            </a:r>
            <a:r>
              <a:rPr lang="en-IN" sz="1800" dirty="0">
                <a:solidFill>
                  <a:srgbClr val="D4D4D4"/>
                </a:solidFill>
                <a:latin typeface="Consolas" panose="020B0609020204030204" pitchFamily="49" charset="0"/>
              </a:rPr>
              <a:t>,</a:t>
            </a:r>
          </a:p>
          <a:p>
            <a:r>
              <a:rPr lang="en-IN" sz="1800" dirty="0" smtClean="0">
                <a:solidFill>
                  <a:srgbClr val="CE9178"/>
                </a:solidFill>
                <a:latin typeface="Consolas" panose="020B0609020204030204" pitchFamily="49" charset="0"/>
              </a:rPr>
              <a:t>      "</a:t>
            </a:r>
            <a:r>
              <a:rPr lang="en-IN" sz="1800" dirty="0">
                <a:solidFill>
                  <a:srgbClr val="CE9178"/>
                </a:solidFill>
                <a:latin typeface="Consolas" panose="020B0609020204030204" pitchFamily="49" charset="0"/>
              </a:rPr>
              <a:t>address"</a:t>
            </a:r>
            <a:r>
              <a:rPr lang="en-IN" sz="1800" dirty="0">
                <a:solidFill>
                  <a:srgbClr val="9CDCFE"/>
                </a:solidFill>
                <a:latin typeface="Consolas" panose="020B0609020204030204" pitchFamily="49" charset="0"/>
              </a:rPr>
              <a:t>:</a:t>
            </a:r>
            <a:r>
              <a:rPr lang="en-IN" sz="1800" dirty="0">
                <a:solidFill>
                  <a:srgbClr val="CE9178"/>
                </a:solidFill>
                <a:latin typeface="Consolas" panose="020B0609020204030204" pitchFamily="49" charset="0"/>
              </a:rPr>
              <a:t>"Paud Road, PUNE"</a:t>
            </a:r>
            <a:r>
              <a:rPr lang="en-IN" sz="1800" dirty="0">
                <a:solidFill>
                  <a:srgbClr val="D4D4D4"/>
                </a:solidFill>
                <a:latin typeface="Consolas" panose="020B0609020204030204" pitchFamily="49" charset="0"/>
              </a:rPr>
              <a:t> }</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table</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035731382"/>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delete</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219200"/>
            <a:ext cx="8763000" cy="923330"/>
          </a:xfrm>
          <a:prstGeom prst="rect">
            <a:avLst/>
          </a:prstGeom>
        </p:spPr>
        <p:txBody>
          <a:bodyPr wrap="square">
            <a:spAutoFit/>
          </a:bodyPr>
          <a:lstStyle/>
          <a:p>
            <a:r>
              <a:rPr lang="en-IN" sz="1800" b="1" dirty="0">
                <a:solidFill>
                  <a:srgbClr val="4E4E4E"/>
                </a:solidFill>
                <a:latin typeface="Arial" panose="020B0604020202020204" pitchFamily="34" charset="0"/>
                <a:cs typeface="Arial" panose="020B0604020202020204" pitchFamily="34" charset="0"/>
              </a:rPr>
              <a:t>What does the delete operator do? </a:t>
            </a:r>
          </a:p>
          <a:p>
            <a:r>
              <a:rPr lang="en-IN" sz="1800" dirty="0">
                <a:latin typeface="Arial" panose="020B0604020202020204" pitchFamily="34" charset="0"/>
                <a:cs typeface="Arial" panose="020B0604020202020204" pitchFamily="34" charset="0"/>
              </a:rPr>
              <a:t>The delete operator is used to delete all the variables and objects used in the </a:t>
            </a:r>
            <a:r>
              <a:rPr lang="en-IN" sz="1800" dirty="0" smtClean="0">
                <a:latin typeface="Arial" panose="020B0604020202020204" pitchFamily="34" charset="0"/>
                <a:cs typeface="Arial" panose="020B0604020202020204" pitchFamily="34" charset="0"/>
              </a:rPr>
              <a:t>program, </a:t>
            </a:r>
            <a:r>
              <a:rPr lang="en-IN" sz="1800" b="1" i="1" dirty="0" smtClean="0">
                <a:latin typeface="Arial" panose="020B0604020202020204" pitchFamily="34" charset="0"/>
                <a:cs typeface="Arial" panose="020B0604020202020204" pitchFamily="34" charset="0"/>
              </a:rPr>
              <a:t>but </a:t>
            </a:r>
            <a:r>
              <a:rPr lang="en-IN" sz="1800" b="1" i="1" dirty="0">
                <a:latin typeface="Arial" panose="020B0604020202020204" pitchFamily="34" charset="0"/>
                <a:cs typeface="Arial" panose="020B0604020202020204" pitchFamily="34" charset="0"/>
              </a:rPr>
              <a:t>it does not delete variables declared with var keyword.</a:t>
            </a:r>
          </a:p>
        </p:txBody>
      </p:sp>
      <p:sp>
        <p:nvSpPr>
          <p:cNvPr id="5" name="Rectangle 4"/>
          <p:cNvSpPr/>
          <p:nvPr/>
        </p:nvSpPr>
        <p:spPr>
          <a:xfrm>
            <a:off x="2590800" y="280268"/>
            <a:ext cx="6400800" cy="400110"/>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The delete operator removes a property from an object.</a:t>
            </a:r>
          </a:p>
        </p:txBody>
      </p:sp>
      <p:sp>
        <p:nvSpPr>
          <p:cNvPr id="8" name="Rectangle 7"/>
          <p:cNvSpPr/>
          <p:nvPr/>
        </p:nvSpPr>
        <p:spPr>
          <a:xfrm>
            <a:off x="152400" y="22668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10" name="Rectangle 9"/>
          <p:cNvSpPr/>
          <p:nvPr/>
        </p:nvSpPr>
        <p:spPr>
          <a:xfrm>
            <a:off x="228600" y="2514600"/>
            <a:ext cx="4572000" cy="1477328"/>
          </a:xfrm>
          <a:prstGeom prst="rect">
            <a:avLst/>
          </a:prstGeom>
        </p:spPr>
        <p:txBody>
          <a:bodyPr>
            <a:spAutoFit/>
          </a:bodyPr>
          <a:lstStyle/>
          <a:p>
            <a:pPr marL="285750" indent="-285750">
              <a:lnSpc>
                <a:spcPct val="150000"/>
              </a:lnSpc>
              <a:buFont typeface="Arial" panose="020B0604020202020204" pitchFamily="34" charset="0"/>
              <a:buChar char="•"/>
            </a:pPr>
            <a:r>
              <a:rPr lang="en-IN" sz="2000" dirty="0">
                <a:solidFill>
                  <a:srgbClr val="FF7F27"/>
                </a:solidFill>
                <a:latin typeface="Consolas" panose="020B0609020204030204" pitchFamily="49" charset="0"/>
              </a:rPr>
              <a:t>delete</a:t>
            </a:r>
            <a:r>
              <a:rPr lang="en-IN" sz="2000" dirty="0">
                <a:solidFill>
                  <a:srgbClr val="FF7F27"/>
                </a:solidFill>
                <a:latin typeface="Consolas" panose="020B0609020204030204" pitchFamily="49" charset="0"/>
                <a:cs typeface="Arial" panose="020B0604020202020204" pitchFamily="34" charset="0"/>
              </a:rPr>
              <a:t> </a:t>
            </a:r>
            <a:r>
              <a:rPr lang="en-IN" sz="2000" dirty="0">
                <a:solidFill>
                  <a:srgbClr val="FFC90E"/>
                </a:solidFill>
                <a:latin typeface="Consolas" panose="020B0609020204030204" pitchFamily="49" charset="0"/>
              </a:rPr>
              <a:t>expression</a:t>
            </a:r>
            <a:r>
              <a:rPr lang="en-IN" sz="2000" dirty="0">
                <a:solidFill>
                  <a:srgbClr val="FFC90E"/>
                </a:solidFill>
                <a:latin typeface="Consolas" panose="020B0609020204030204" pitchFamily="49" charset="0"/>
                <a:cs typeface="Arial" panose="020B0604020202020204" pitchFamily="34" charset="0"/>
              </a:rPr>
              <a:t> </a:t>
            </a:r>
          </a:p>
          <a:p>
            <a:pPr marL="285750" indent="-285750">
              <a:lnSpc>
                <a:spcPct val="150000"/>
              </a:lnSpc>
              <a:buFont typeface="Arial" panose="020B0604020202020204" pitchFamily="34" charset="0"/>
              <a:buChar char="•"/>
            </a:pPr>
            <a:r>
              <a:rPr lang="en-IN" sz="2000" dirty="0">
                <a:solidFill>
                  <a:srgbClr val="FF7F27"/>
                </a:solidFill>
                <a:latin typeface="Consolas" panose="020B0609020204030204" pitchFamily="49" charset="0"/>
              </a:rPr>
              <a:t>delete</a:t>
            </a:r>
            <a:r>
              <a:rPr lang="en-IN" sz="2000" dirty="0">
                <a:solidFill>
                  <a:srgbClr val="FF7F27"/>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rPr>
              <a:t>object</a:t>
            </a:r>
            <a:r>
              <a:rPr lang="en-IN" sz="2000" dirty="0">
                <a:solidFill>
                  <a:srgbClr val="0077AA"/>
                </a:solidFill>
                <a:latin typeface="Consolas" panose="020B0609020204030204" pitchFamily="49" charset="0"/>
              </a:rPr>
              <a:t>.</a:t>
            </a:r>
            <a:r>
              <a:rPr lang="en-IN" sz="2000" dirty="0">
                <a:solidFill>
                  <a:srgbClr val="FFC90E"/>
                </a:solidFill>
                <a:latin typeface="Consolas" panose="020B0609020204030204" pitchFamily="49" charset="0"/>
              </a:rPr>
              <a:t>property</a:t>
            </a:r>
          </a:p>
          <a:p>
            <a:pPr marL="285750" indent="-285750">
              <a:lnSpc>
                <a:spcPct val="150000"/>
              </a:lnSpc>
              <a:buFont typeface="Arial" panose="020B0604020202020204" pitchFamily="34" charset="0"/>
              <a:buChar char="•"/>
            </a:pPr>
            <a:r>
              <a:rPr lang="en-IN" sz="2000" dirty="0">
                <a:solidFill>
                  <a:srgbClr val="FF7F27"/>
                </a:solidFill>
                <a:latin typeface="Consolas" panose="020B0609020204030204" pitchFamily="49" charset="0"/>
              </a:rPr>
              <a:t>delete</a:t>
            </a:r>
            <a:r>
              <a:rPr lang="en-IN" sz="2000" dirty="0">
                <a:solidFill>
                  <a:srgbClr val="FF7F27"/>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rPr>
              <a:t>object</a:t>
            </a:r>
            <a:r>
              <a:rPr lang="en-IN" sz="2000" dirty="0">
                <a:solidFill>
                  <a:srgbClr val="999999"/>
                </a:solidFill>
                <a:latin typeface="Consolas" panose="020B0609020204030204" pitchFamily="49" charset="0"/>
              </a:rPr>
              <a:t>[</a:t>
            </a:r>
            <a:r>
              <a:rPr lang="en-IN" sz="2000" dirty="0">
                <a:solidFill>
                  <a:srgbClr val="DD4A68"/>
                </a:solidFill>
                <a:latin typeface="Consolas" panose="020B0609020204030204" pitchFamily="49" charset="0"/>
              </a:rPr>
              <a:t>'</a:t>
            </a:r>
            <a:r>
              <a:rPr lang="en-IN" sz="2000" dirty="0">
                <a:solidFill>
                  <a:srgbClr val="FFC90E"/>
                </a:solidFill>
                <a:latin typeface="Consolas" panose="020B0609020204030204" pitchFamily="49" charset="0"/>
              </a:rPr>
              <a:t>property</a:t>
            </a:r>
            <a:r>
              <a:rPr lang="en-IN" sz="2000" dirty="0">
                <a:solidFill>
                  <a:srgbClr val="DD4A68"/>
                </a:solidFill>
                <a:latin typeface="Consolas" panose="020B0609020204030204" pitchFamily="49" charset="0"/>
              </a:rPr>
              <a:t>'</a:t>
            </a:r>
            <a:r>
              <a:rPr lang="en-IN" sz="2000" dirty="0">
                <a:solidFill>
                  <a:srgbClr val="999999"/>
                </a:solidFill>
                <a:latin typeface="Consolas" panose="020B0609020204030204" pitchFamily="49" charset="0"/>
              </a:rPr>
              <a:t>]</a:t>
            </a:r>
          </a:p>
        </p:txBody>
      </p:sp>
      <p:sp>
        <p:nvSpPr>
          <p:cNvPr id="4" name="Rectangle 3"/>
          <p:cNvSpPr/>
          <p:nvPr/>
        </p:nvSpPr>
        <p:spPr>
          <a:xfrm>
            <a:off x="195942" y="4114800"/>
            <a:ext cx="8763000"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 { </a:t>
            </a:r>
            <a:r>
              <a:rPr lang="en-IN" sz="1800" dirty="0">
                <a:solidFill>
                  <a:srgbClr val="CE9178"/>
                </a:solidFill>
                <a:latin typeface="Consolas" panose="020B0609020204030204" pitchFamily="49" charset="0"/>
              </a:rPr>
              <a:t>"id"</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"name"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 Bagde"</a:t>
            </a:r>
            <a:r>
              <a:rPr lang="en-IN" sz="1800" dirty="0">
                <a:solidFill>
                  <a:srgbClr val="D4D4D4"/>
                </a:solidFill>
                <a:latin typeface="Consolas" panose="020B0609020204030204" pitchFamily="49" charset="0"/>
              </a:rPr>
              <a:t> };</a:t>
            </a:r>
          </a:p>
          <a:p>
            <a:r>
              <a:rPr lang="en-IN" sz="1800" dirty="0" smtClean="0">
                <a:solidFill>
                  <a:srgbClr val="569CD6"/>
                </a:solidFill>
                <a:latin typeface="Consolas" panose="020B0609020204030204" pitchFamily="49" charset="0"/>
              </a:rPr>
              <a:t>  delete</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id</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Person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id</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Person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17896880"/>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getter - setter</a:t>
            </a:r>
            <a:endParaRPr lang="en-US" sz="6000" dirty="0"/>
          </a:p>
        </p:txBody>
      </p:sp>
      <p:sp>
        <p:nvSpPr>
          <p:cNvPr id="4" name="Rectangle 1"/>
          <p:cNvSpPr>
            <a:spLocks noChangeArrowheads="1"/>
          </p:cNvSpPr>
          <p:nvPr/>
        </p:nvSpPr>
        <p:spPr bwMode="auto">
          <a:xfrm>
            <a:off x="304800" y="3506687"/>
            <a:ext cx="8610600" cy="1538883"/>
          </a:xfrm>
          <a:prstGeom prst="rect">
            <a:avLst/>
          </a:prstGeom>
          <a:solidFill>
            <a:schemeClr val="bg1"/>
          </a:solidFill>
          <a:ln>
            <a:noFill/>
          </a:ln>
          <a:effectLs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77AA"/>
                </a:solidFill>
                <a:effectLst/>
                <a:latin typeface="Consolas" panose="020B0609020204030204" pitchFamily="49" charset="0"/>
              </a:rPr>
              <a:t>  var</a:t>
            </a:r>
            <a:r>
              <a:rPr kumimoji="0" lang="en-US" sz="2000" b="0" i="0" u="none" strike="noStrike" cap="none" normalizeH="0" baseline="0" dirty="0" smtClean="0">
                <a:ln>
                  <a:noFill/>
                </a:ln>
                <a:solidFill>
                  <a:srgbClr val="333333"/>
                </a:solidFill>
                <a:effectLst/>
                <a:latin typeface="Consolas" panose="020B0609020204030204" pitchFamily="49" charset="0"/>
              </a:rPr>
              <a:t> </a:t>
            </a:r>
            <a:r>
              <a:rPr lang="en-US" sz="2000" dirty="0">
                <a:solidFill>
                  <a:srgbClr val="FF7F27"/>
                </a:solidFill>
                <a:latin typeface="Consolas" panose="020B0609020204030204" pitchFamily="49" charset="0"/>
              </a:rPr>
              <a:t>o</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chemeClr val="accent5">
                    <a:lumMod val="75000"/>
                  </a:schemeClr>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lvl="0"/>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FFC90E"/>
                </a:solidFill>
                <a:effectLst/>
                <a:latin typeface="Consolas" panose="020B0609020204030204" pitchFamily="49" charset="0"/>
              </a:rPr>
              <a:t>property</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0077AA"/>
                </a:solidFill>
                <a:effectLst/>
                <a:latin typeface="Consolas" panose="020B0609020204030204" pitchFamily="49" charset="0"/>
              </a:rPr>
              <a:t>function</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parameters</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lang="en-US" sz="2000" dirty="0" smtClean="0">
                <a:solidFill>
                  <a:srgbClr val="999999"/>
                </a:solidFill>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lvl="0"/>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FF7F27"/>
                </a:solidFill>
                <a:effectLst/>
                <a:latin typeface="Consolas" panose="020B0609020204030204" pitchFamily="49" charset="0"/>
              </a:rPr>
              <a:t>get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FFC90E"/>
                </a:solidFill>
                <a:effectLst/>
                <a:latin typeface="Consolas" panose="020B0609020204030204" pitchFamily="49" charset="0"/>
              </a:rPr>
              <a:t>property</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lang="en-US" sz="2000" dirty="0" smtClean="0">
                <a:solidFill>
                  <a:srgbClr val="999999"/>
                </a:solidFill>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lvl="0"/>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FF7F27"/>
                </a:solidFill>
                <a:effectLst/>
                <a:latin typeface="Consolas" panose="020B0609020204030204" pitchFamily="49" charset="0"/>
              </a:rPr>
              <a:t>set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FFC90E"/>
                </a:solidFill>
                <a:effectLst/>
                <a:latin typeface="Consolas" panose="020B0609020204030204" pitchFamily="49" charset="0"/>
              </a:rPr>
              <a:t>property</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value</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lang="en-US" sz="2000" dirty="0" smtClean="0">
                <a:solidFill>
                  <a:srgbClr val="999999"/>
                </a:solidFill>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chemeClr val="tx1"/>
                </a:solidFill>
                <a:effectLst/>
                <a:latin typeface="Consolas" panose="020B0609020204030204" pitchFamily="49" charset="0"/>
              </a:rPr>
              <a:t> </a:t>
            </a:r>
          </a:p>
        </p:txBody>
      </p:sp>
    </p:spTree>
    <p:extLst>
      <p:ext uri="{BB962C8B-B14F-4D97-AF65-F5344CB8AC3E}">
        <p14:creationId xmlns:p14="http://schemas.microsoft.com/office/powerpoint/2010/main" val="1231987583"/>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setter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set</a:t>
            </a:r>
            <a:r>
              <a:rPr lang="en-IN" sz="1800" dirty="0">
                <a:latin typeface="Arial" panose="020B0604020202020204" pitchFamily="34" charset="0"/>
                <a:cs typeface="Arial" panose="020B0604020202020204" pitchFamily="34" charset="0"/>
              </a:rPr>
              <a:t> syntax binds an object property to a function to be called when there is an attempt to set that property.</a:t>
            </a:r>
          </a:p>
        </p:txBody>
      </p:sp>
      <p:sp>
        <p:nvSpPr>
          <p:cNvPr id="6" name="Rectangle 5"/>
          <p:cNvSpPr/>
          <p:nvPr/>
        </p:nvSpPr>
        <p:spPr>
          <a:xfrm>
            <a:off x="152400" y="187100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152400" y="2201851"/>
            <a:ext cx="3288080" cy="400110"/>
          </a:xfrm>
          <a:prstGeom prst="rect">
            <a:avLst/>
          </a:prstGeom>
        </p:spPr>
        <p:txBody>
          <a:bodyPr wrap="none">
            <a:spAutoFit/>
          </a:bodyPr>
          <a:lstStyle/>
          <a:p>
            <a:r>
              <a:rPr lang="en-US" sz="2000" dirty="0">
                <a:solidFill>
                  <a:srgbClr val="FF7F27"/>
                </a:solidFill>
                <a:latin typeface="Consolas" panose="020B0609020204030204" pitchFamily="49" charset="0"/>
              </a:rPr>
              <a:t>set </a:t>
            </a:r>
            <a:r>
              <a:rPr lang="en-US" sz="2000" dirty="0">
                <a:solidFill>
                  <a:srgbClr val="FFC90E"/>
                </a:solidFill>
                <a:latin typeface="Consolas" panose="020B0609020204030204" pitchFamily="49" charset="0"/>
              </a:rPr>
              <a:t>property</a:t>
            </a:r>
            <a:r>
              <a:rPr lang="en-US" sz="2000" dirty="0">
                <a:solidFill>
                  <a:schemeClr val="bg1">
                    <a:lumMod val="85000"/>
                  </a:schemeClr>
                </a:solidFill>
                <a:latin typeface="Consolas" panose="020B0609020204030204" pitchFamily="49" charset="0"/>
              </a:rPr>
              <a:t>(</a:t>
            </a:r>
            <a:r>
              <a:rPr lang="en-US" sz="2000" dirty="0">
                <a:solidFill>
                  <a:srgbClr val="333333"/>
                </a:solidFill>
                <a:latin typeface="Consolas" panose="020B0609020204030204" pitchFamily="49" charset="0"/>
              </a:rPr>
              <a:t>value</a:t>
            </a:r>
            <a:r>
              <a:rPr lang="en-US" sz="2000" dirty="0" smtClean="0">
                <a:solidFill>
                  <a:schemeClr val="bg1">
                    <a:lumMod val="85000"/>
                  </a:schemeClr>
                </a:solidFill>
                <a:latin typeface="Consolas" panose="020B0609020204030204" pitchFamily="49" charset="0"/>
              </a:rPr>
              <a:t>)</a:t>
            </a:r>
            <a:r>
              <a:rPr lang="en-US" sz="2000" dirty="0" smtClean="0">
                <a:solidFill>
                  <a:srgbClr val="999999"/>
                </a:solidFill>
                <a:latin typeface="Consolas" panose="020B0609020204030204" pitchFamily="49" charset="0"/>
              </a:rPr>
              <a:t> </a:t>
            </a:r>
            <a:r>
              <a:rPr lang="en-US" sz="2000" dirty="0" smtClean="0">
                <a:solidFill>
                  <a:schemeClr val="bg1">
                    <a:lumMod val="85000"/>
                  </a:schemeClr>
                </a:solidFill>
                <a:latin typeface="Consolas" panose="020B0609020204030204" pitchFamily="49" charset="0"/>
              </a:rPr>
              <a:t>{}</a:t>
            </a:r>
            <a:endParaRPr lang="en-IN" sz="2000" dirty="0">
              <a:solidFill>
                <a:schemeClr val="bg1">
                  <a:lumMod val="85000"/>
                </a:schemeClr>
              </a:solidFill>
            </a:endParaRPr>
          </a:p>
        </p:txBody>
      </p:sp>
      <p:sp>
        <p:nvSpPr>
          <p:cNvPr id="8" name="Rectangle 7"/>
          <p:cNvSpPr/>
          <p:nvPr/>
        </p:nvSpPr>
        <p:spPr>
          <a:xfrm>
            <a:off x="250372" y="2994359"/>
            <a:ext cx="8610600" cy="2308324"/>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o</a:t>
            </a:r>
            <a:r>
              <a:rPr lang="en-IN" sz="1800" dirty="0">
                <a:solidFill>
                  <a:srgbClr val="D4D4D4"/>
                </a:solidFill>
                <a:latin typeface="Consolas" panose="020B0609020204030204" pitchFamily="49" charset="0"/>
              </a:rPr>
              <a:t> = {</a:t>
            </a:r>
          </a:p>
          <a:p>
            <a:r>
              <a:rPr lang="en-IN" sz="1800" dirty="0" smtClean="0">
                <a:solidFill>
                  <a:srgbClr val="569CD6"/>
                </a:solidFill>
                <a:latin typeface="Consolas" panose="020B0609020204030204" pitchFamily="49" charset="0"/>
              </a:rPr>
              <a:t>    set</a:t>
            </a:r>
            <a:r>
              <a:rPr lang="en-IN" sz="1800" dirty="0" smtClean="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customerName</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 {</a:t>
            </a:r>
          </a:p>
          <a:p>
            <a:r>
              <a:rPr lang="en-IN" sz="1800" dirty="0" smtClean="0">
                <a:solidFill>
                  <a:srgbClr val="569CD6"/>
                </a:solidFill>
                <a:latin typeface="Consolas" panose="020B0609020204030204" pitchFamily="49" charset="0"/>
              </a:rPr>
              <a:t>      this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cName</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9CDCFE"/>
                </a:solidFill>
                <a:latin typeface="Consolas" panose="020B0609020204030204" pitchFamily="49" charset="0"/>
              </a:rPr>
              <a:t>  o</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customerName</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161171121"/>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getter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get</a:t>
            </a:r>
            <a:r>
              <a:rPr lang="en-IN" sz="1800" dirty="0">
                <a:latin typeface="Arial" panose="020B0604020202020204" pitchFamily="34" charset="0"/>
                <a:cs typeface="Arial" panose="020B0604020202020204" pitchFamily="34" charset="0"/>
              </a:rPr>
              <a:t> syntax binds an object property to a function that will be called when that property is looked up.</a:t>
            </a:r>
          </a:p>
        </p:txBody>
      </p:sp>
      <p:sp>
        <p:nvSpPr>
          <p:cNvPr id="6" name="Rectangle 5"/>
          <p:cNvSpPr/>
          <p:nvPr/>
        </p:nvSpPr>
        <p:spPr>
          <a:xfrm>
            <a:off x="152400" y="187100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152400" y="2207248"/>
            <a:ext cx="2582758" cy="400110"/>
          </a:xfrm>
          <a:prstGeom prst="rect">
            <a:avLst/>
          </a:prstGeom>
        </p:spPr>
        <p:txBody>
          <a:bodyPr wrap="none">
            <a:spAutoFit/>
          </a:bodyPr>
          <a:lstStyle/>
          <a:p>
            <a:r>
              <a:rPr lang="en-US" sz="2000" dirty="0">
                <a:solidFill>
                  <a:srgbClr val="FF7F27"/>
                </a:solidFill>
                <a:latin typeface="Consolas" panose="020B0609020204030204" pitchFamily="49" charset="0"/>
              </a:rPr>
              <a:t>get </a:t>
            </a:r>
            <a:r>
              <a:rPr lang="en-US" sz="2000" dirty="0">
                <a:solidFill>
                  <a:srgbClr val="FFC90E"/>
                </a:solidFill>
                <a:latin typeface="Consolas" panose="020B0609020204030204" pitchFamily="49" charset="0"/>
              </a:rPr>
              <a:t>property</a:t>
            </a:r>
            <a:r>
              <a:rPr lang="en-US" sz="2000" dirty="0">
                <a:solidFill>
                  <a:schemeClr val="bg1">
                    <a:lumMod val="85000"/>
                  </a:schemeClr>
                </a:solidFill>
                <a:latin typeface="Consolas" panose="020B0609020204030204" pitchFamily="49" charset="0"/>
              </a:rPr>
              <a:t>() {}</a:t>
            </a:r>
            <a:endParaRPr lang="en-IN" sz="2000" dirty="0">
              <a:solidFill>
                <a:schemeClr val="bg1">
                  <a:lumMod val="85000"/>
                </a:schemeClr>
              </a:solidFill>
            </a:endParaRPr>
          </a:p>
        </p:txBody>
      </p:sp>
      <p:sp>
        <p:nvSpPr>
          <p:cNvPr id="8" name="Rectangle 7"/>
          <p:cNvSpPr/>
          <p:nvPr/>
        </p:nvSpPr>
        <p:spPr>
          <a:xfrm>
            <a:off x="228600" y="2755880"/>
            <a:ext cx="8610600" cy="3416320"/>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o</a:t>
            </a:r>
            <a:r>
              <a:rPr lang="en-IN" sz="1800" dirty="0">
                <a:solidFill>
                  <a:srgbClr val="D4D4D4"/>
                </a:solidFill>
                <a:latin typeface="Consolas" panose="020B0609020204030204" pitchFamily="49" charset="0"/>
              </a:rPr>
              <a:t> = {</a:t>
            </a:r>
          </a:p>
          <a:p>
            <a:r>
              <a:rPr lang="en-IN" sz="1800" dirty="0" smtClean="0">
                <a:solidFill>
                  <a:srgbClr val="569CD6"/>
                </a:solidFill>
                <a:latin typeface="Consolas" panose="020B0609020204030204" pitchFamily="49" charset="0"/>
              </a:rPr>
              <a:t>    set</a:t>
            </a:r>
            <a:r>
              <a:rPr lang="en-IN" sz="1800" dirty="0" smtClean="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customerName</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 {</a:t>
            </a:r>
          </a:p>
          <a:p>
            <a:r>
              <a:rPr lang="en-IN" sz="1800" dirty="0" smtClean="0">
                <a:solidFill>
                  <a:srgbClr val="569CD6"/>
                </a:solidFill>
                <a:latin typeface="Consolas" panose="020B0609020204030204" pitchFamily="49" charset="0"/>
              </a:rPr>
              <a:t>       this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cName</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get</a:t>
            </a:r>
            <a:r>
              <a:rPr lang="en-IN" sz="1800" dirty="0" smtClean="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customerName</a:t>
            </a:r>
            <a:r>
              <a:rPr lang="en-IN" sz="1800" dirty="0">
                <a:solidFill>
                  <a:srgbClr val="D4D4D4"/>
                </a:solidFill>
                <a:latin typeface="Consolas" panose="020B0609020204030204" pitchFamily="49" charset="0"/>
              </a:rPr>
              <a:t>() {</a:t>
            </a:r>
          </a:p>
          <a:p>
            <a:r>
              <a:rPr lang="en-IN" sz="1800" dirty="0" smtClean="0">
                <a:solidFill>
                  <a:srgbClr val="C586C0"/>
                </a:solidFill>
                <a:latin typeface="Consolas" panose="020B0609020204030204" pitchFamily="49" charset="0"/>
              </a:rPr>
              <a:t>      return</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this</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cName</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9CDCFE"/>
                </a:solidFill>
                <a:latin typeface="Consolas" panose="020B0609020204030204" pitchFamily="49" charset="0"/>
              </a:rPr>
              <a:t>  o</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customerName</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o</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customerName</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802304032"/>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typeof</a:t>
            </a:r>
            <a:endParaRPr lang="en-US" sz="6000" dirty="0"/>
          </a:p>
        </p:txBody>
      </p:sp>
    </p:spTree>
    <p:extLst>
      <p:ext uri="{BB962C8B-B14F-4D97-AF65-F5344CB8AC3E}">
        <p14:creationId xmlns:p14="http://schemas.microsoft.com/office/powerpoint/2010/main" val="4129187959"/>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typeof</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152400" y="1536174"/>
            <a:ext cx="88392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typeof</a:t>
            </a:r>
            <a:r>
              <a:rPr lang="en-IN" sz="1800" dirty="0">
                <a:latin typeface="Arial" panose="020B0604020202020204" pitchFamily="34" charset="0"/>
                <a:cs typeface="Arial" panose="020B0604020202020204" pitchFamily="34" charset="0"/>
              </a:rPr>
              <a:t> operator returns a string indicating the type of the unevaluated operand</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6" name="Rectangle 5"/>
          <p:cNvSpPr/>
          <p:nvPr/>
        </p:nvSpPr>
        <p:spPr>
          <a:xfrm>
            <a:off x="228600" y="2373868"/>
            <a:ext cx="8686800" cy="400110"/>
          </a:xfrm>
          <a:prstGeom prst="rect">
            <a:avLst/>
          </a:prstGeom>
          <a:noFill/>
        </p:spPr>
        <p:txBody>
          <a:bodyPr wrap="square">
            <a:spAutoFit/>
          </a:bodyPr>
          <a:lstStyle/>
          <a:p>
            <a:r>
              <a:rPr lang="en-IN" sz="2000" dirty="0">
                <a:solidFill>
                  <a:srgbClr val="FF7F27"/>
                </a:solidFill>
                <a:latin typeface="Consolas" panose="020B0609020204030204" pitchFamily="49" charset="0"/>
              </a:rPr>
              <a:t>typeof</a:t>
            </a:r>
            <a:r>
              <a:rPr lang="en-IN" sz="2000" dirty="0">
                <a:solidFill>
                  <a:srgbClr val="FF7F27"/>
                </a:solidFill>
                <a:latin typeface="Consolas" panose="020B0609020204030204" pitchFamily="49" charset="0"/>
                <a:cs typeface="Arial" panose="020B0604020202020204" pitchFamily="34" charset="0"/>
              </a:rPr>
              <a:t> </a:t>
            </a:r>
            <a:r>
              <a:rPr lang="en-IN" sz="2000" dirty="0">
                <a:solidFill>
                  <a:srgbClr val="FFC90E"/>
                </a:solidFill>
                <a:latin typeface="Consolas" panose="020B0609020204030204" pitchFamily="49" charset="0"/>
              </a:rPr>
              <a:t>operand</a:t>
            </a:r>
          </a:p>
        </p:txBody>
      </p:sp>
      <p:sp>
        <p:nvSpPr>
          <p:cNvPr id="11" name="Rectangle 10"/>
          <p:cNvSpPr/>
          <p:nvPr/>
        </p:nvSpPr>
        <p:spPr>
          <a:xfrm>
            <a:off x="152400" y="2819400"/>
            <a:ext cx="8763000" cy="338554"/>
          </a:xfrm>
          <a:prstGeom prst="rect">
            <a:avLst/>
          </a:prstGeom>
        </p:spPr>
        <p:txBody>
          <a:bodyPr wrap="square">
            <a:spAutoFit/>
          </a:bodyPr>
          <a:lstStyle/>
          <a:p>
            <a:r>
              <a:rPr lang="en-IN" sz="1600" i="1" dirty="0">
                <a:solidFill>
                  <a:srgbClr val="FFC000"/>
                </a:solidFill>
                <a:latin typeface="Arial" panose="020B0604020202020204" pitchFamily="34" charset="0"/>
                <a:cs typeface="Arial" panose="020B0604020202020204" pitchFamily="34" charset="0"/>
              </a:rPr>
              <a:t>The following table summarizes the possible return values of typeof</a:t>
            </a:r>
          </a:p>
        </p:txBody>
      </p:sp>
      <p:graphicFrame>
        <p:nvGraphicFramePr>
          <p:cNvPr id="12" name="Table 11"/>
          <p:cNvGraphicFramePr>
            <a:graphicFrameLocks noGrp="1"/>
          </p:cNvGraphicFramePr>
          <p:nvPr>
            <p:extLst>
              <p:ext uri="{D42A27DB-BD31-4B8C-83A1-F6EECF244321}">
                <p14:modId xmlns:p14="http://schemas.microsoft.com/office/powerpoint/2010/main" val="3325601349"/>
              </p:ext>
            </p:extLst>
          </p:nvPr>
        </p:nvGraphicFramePr>
        <p:xfrm>
          <a:off x="152400" y="3200400"/>
          <a:ext cx="8821882" cy="3091180"/>
        </p:xfrm>
        <a:graphic>
          <a:graphicData uri="http://schemas.openxmlformats.org/drawingml/2006/table">
            <a:tbl>
              <a:tblPr firstRow="1" bandRow="1">
                <a:tableStyleId>{7E9639D4-E3E2-4D34-9284-5A2195B3D0D7}</a:tableStyleId>
              </a:tblPr>
              <a:tblGrid>
                <a:gridCol w="2667000"/>
                <a:gridCol w="6154882"/>
              </a:tblGrid>
              <a:tr h="370840">
                <a:tc>
                  <a:txBody>
                    <a:bodyPr/>
                    <a:lstStyle/>
                    <a:p>
                      <a:r>
                        <a:rPr lang="en-IN" dirty="0" smtClean="0">
                          <a:latin typeface="Calibri" panose="020F0502020204030204" pitchFamily="34" charset="0"/>
                          <a:cs typeface="Calibri" panose="020F0502020204030204" pitchFamily="34" charset="0"/>
                        </a:rPr>
                        <a:t>Type</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Result</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Undefined / void 0</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Undefined</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a:solidFill>
                            <a:srgbClr val="0070C0"/>
                          </a:solidFill>
                          <a:latin typeface="Calibri" panose="020F0502020204030204" pitchFamily="34" charset="0"/>
                          <a:ea typeface="+mn-ea"/>
                          <a:cs typeface="Calibri" panose="020F0502020204030204" pitchFamily="34" charset="0"/>
                        </a:rPr>
                        <a:t>Null</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Object</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a:solidFill>
                            <a:srgbClr val="0070C0"/>
                          </a:solidFill>
                          <a:latin typeface="Calibri" panose="020F0502020204030204" pitchFamily="34" charset="0"/>
                          <a:ea typeface="+mn-ea"/>
                          <a:cs typeface="Calibri" panose="020F0502020204030204" pitchFamily="34" charset="0"/>
                        </a:rPr>
                        <a:t>Boolean</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boolean</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a:solidFill>
                            <a:srgbClr val="0070C0"/>
                          </a:solidFill>
                          <a:latin typeface="Calibri" panose="020F0502020204030204" pitchFamily="34" charset="0"/>
                          <a:ea typeface="+mn-ea"/>
                          <a:cs typeface="Calibri" panose="020F0502020204030204" pitchFamily="34" charset="0"/>
                        </a:rPr>
                        <a:t>Number</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number</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a:solidFill>
                            <a:srgbClr val="0070C0"/>
                          </a:solidFill>
                          <a:latin typeface="Calibri" panose="020F0502020204030204" pitchFamily="34" charset="0"/>
                          <a:ea typeface="+mn-ea"/>
                          <a:cs typeface="Calibri" panose="020F0502020204030204" pitchFamily="34" charset="0"/>
                        </a:rPr>
                        <a:t>String</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string</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a:solidFill>
                            <a:srgbClr val="0070C0"/>
                          </a:solidFill>
                          <a:latin typeface="Calibri" panose="020F0502020204030204" pitchFamily="34" charset="0"/>
                          <a:ea typeface="+mn-ea"/>
                          <a:cs typeface="Calibri" panose="020F0502020204030204" pitchFamily="34" charset="0"/>
                        </a:rPr>
                        <a:t>Function </a:t>
                      </a:r>
                      <a:r>
                        <a:rPr kumimoji="0" lang="en-IN" sz="1800" kern="1200" dirty="0" smtClean="0">
                          <a:solidFill>
                            <a:srgbClr val="0070C0"/>
                          </a:solidFill>
                          <a:latin typeface="Calibri" panose="020F0502020204030204" pitchFamily="34" charset="0"/>
                          <a:ea typeface="+mn-ea"/>
                          <a:cs typeface="Calibri" panose="020F0502020204030204" pitchFamily="34" charset="0"/>
                        </a:rPr>
                        <a:t>object</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function</a:t>
                      </a:r>
                      <a:endParaRPr kumimoji="0"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r h="370840">
                <a:tc>
                  <a:txBody>
                    <a:bodyPr/>
                    <a:lstStyle/>
                    <a:p>
                      <a:pPr algn="l"/>
                      <a:r>
                        <a:rPr kumimoji="0" lang="en-IN" sz="1800" kern="1200" dirty="0">
                          <a:solidFill>
                            <a:srgbClr val="0070C0"/>
                          </a:solidFill>
                          <a:latin typeface="Calibri" panose="020F0502020204030204" pitchFamily="34" charset="0"/>
                          <a:ea typeface="+mn-ea"/>
                          <a:cs typeface="Calibri" panose="020F0502020204030204" pitchFamily="34" charset="0"/>
                        </a:rPr>
                        <a:t>Any other object</a:t>
                      </a: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object</a:t>
                      </a:r>
                      <a:endParaRPr kumimoji="0"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bl>
          </a:graphicData>
        </a:graphic>
      </p:graphicFrame>
      <p:sp>
        <p:nvSpPr>
          <p:cNvPr id="13" name="Rectangle 12"/>
          <p:cNvSpPr/>
          <p:nvPr/>
        </p:nvSpPr>
        <p:spPr>
          <a:xfrm>
            <a:off x="152400" y="2057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Tree>
    <p:extLst>
      <p:ext uri="{BB962C8B-B14F-4D97-AF65-F5344CB8AC3E}">
        <p14:creationId xmlns:p14="http://schemas.microsoft.com/office/powerpoint/2010/main" val="3527712846"/>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typeof</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209800" y="285690"/>
            <a:ext cx="6934200" cy="400110"/>
          </a:xfrm>
          <a:prstGeom prst="rect">
            <a:avLst/>
          </a:prstGeom>
          <a:solidFill>
            <a:schemeClr val="bg1"/>
          </a:solidFill>
        </p:spPr>
        <p:txBody>
          <a:bodyPr wrap="square">
            <a:spAutoFit/>
          </a:bodyPr>
          <a:lstStyle/>
          <a:p>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a:t>
            </a:r>
            <a:r>
              <a:rPr lang="en-IN" sz="2000" dirty="0">
                <a:solidFill>
                  <a:srgbClr val="569CD6"/>
                </a:solidFill>
                <a:latin typeface="Consolas" panose="020B0609020204030204" pitchFamily="49" charset="0"/>
              </a:rPr>
              <a:t>typeof</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void</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0</a:t>
            </a:r>
            <a:r>
              <a:rPr lang="en-IN" sz="2000" dirty="0" smtClean="0">
                <a:solidFill>
                  <a:srgbClr val="D4D4D4"/>
                </a:solidFill>
                <a:latin typeface="Consolas" panose="020B0609020204030204" pitchFamily="49" charset="0"/>
              </a:rPr>
              <a:t>); </a:t>
            </a:r>
            <a:r>
              <a:rPr lang="en-IN" sz="2000" i="1" dirty="0" smtClean="0">
                <a:solidFill>
                  <a:srgbClr val="92D050"/>
                </a:solidFill>
                <a:latin typeface="Consolas" panose="020B0609020204030204" pitchFamily="49" charset="0"/>
              </a:rPr>
              <a:t>// returns </a:t>
            </a:r>
            <a:r>
              <a:rPr lang="en-IN" sz="2000" i="1" dirty="0">
                <a:solidFill>
                  <a:srgbClr val="92D050"/>
                </a:solidFill>
                <a:latin typeface="Consolas" panose="020B0609020204030204" pitchFamily="49" charset="0"/>
              </a:rPr>
              <a:t>undefined</a:t>
            </a:r>
          </a:p>
        </p:txBody>
      </p:sp>
      <p:sp>
        <p:nvSpPr>
          <p:cNvPr id="4" name="Rectangle 3"/>
          <p:cNvSpPr/>
          <p:nvPr/>
        </p:nvSpPr>
        <p:spPr>
          <a:xfrm>
            <a:off x="228600" y="1105487"/>
            <a:ext cx="8610600" cy="2031325"/>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String</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Number</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Boolean</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Date</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6" name="Rectangle 5"/>
          <p:cNvSpPr/>
          <p:nvPr/>
        </p:nvSpPr>
        <p:spPr>
          <a:xfrm>
            <a:off x="228600" y="3429000"/>
            <a:ext cx="8610600"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973785828"/>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10000" y="2743200"/>
            <a:ext cx="3733800" cy="280035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6325" y="-133920"/>
            <a:ext cx="4341875" cy="3105720"/>
          </a:xfrm>
          <a:prstGeom prst="rect">
            <a:avLst/>
          </a:prstGeom>
        </p:spPr>
      </p:pic>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logical operator</a:t>
            </a:r>
            <a:endParaRPr lang="en-US" sz="6000" dirty="0"/>
          </a:p>
        </p:txBody>
      </p:sp>
      <p:sp>
        <p:nvSpPr>
          <p:cNvPr id="3" name="Rectangle 2"/>
          <p:cNvSpPr/>
          <p:nvPr/>
        </p:nvSpPr>
        <p:spPr>
          <a:xfrm>
            <a:off x="152400" y="3105090"/>
            <a:ext cx="8839200" cy="400110"/>
          </a:xfrm>
          <a:prstGeom prst="rect">
            <a:avLst/>
          </a:prstGeom>
        </p:spPr>
        <p:txBody>
          <a:bodyPr wrap="square">
            <a:spAutoFit/>
          </a:bodyPr>
          <a:lstStyle/>
          <a:p>
            <a:r>
              <a:rPr lang="en-IN" sz="2000" dirty="0" smtClean="0">
                <a:latin typeface="Arial" panose="020B0604020202020204" pitchFamily="34" charset="0"/>
                <a:cs typeface="Arial" panose="020B0604020202020204" pitchFamily="34" charset="0"/>
              </a:rPr>
              <a:t>There are three logical operators in JavaScript: </a:t>
            </a:r>
            <a:r>
              <a:rPr lang="en-IN" sz="2000" dirty="0" smtClean="0">
                <a:solidFill>
                  <a:srgbClr val="FF0000"/>
                </a:solidFill>
                <a:latin typeface="Arial" panose="020B0604020202020204" pitchFamily="34" charset="0"/>
                <a:cs typeface="Arial" panose="020B0604020202020204" pitchFamily="34" charset="0"/>
              </a:rPr>
              <a:t>&amp;&amp;, ||, !</a:t>
            </a:r>
            <a:r>
              <a:rPr lang="en-IN" sz="2000" b="1" dirty="0" smtClean="0">
                <a:solidFill>
                  <a:srgbClr val="FF6000"/>
                </a:solidFill>
                <a:latin typeface="Arial" panose="020B0604020202020204" pitchFamily="34" charset="0"/>
                <a:cs typeface="Arial" panose="020B0604020202020204" pitchFamily="34" charset="0"/>
              </a:rPr>
              <a:t>.</a:t>
            </a:r>
            <a:endParaRPr lang="en-IN" sz="2000" b="1" dirty="0">
              <a:solidFill>
                <a:srgbClr val="FF6000"/>
              </a:solidFill>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602270"/>
            <a:ext cx="2971800" cy="3255730"/>
          </a:xfrm>
          <a:prstGeom prst="rect">
            <a:avLst/>
          </a:prstGeom>
        </p:spPr>
      </p:pic>
    </p:spTree>
    <p:extLst>
      <p:ext uri="{BB962C8B-B14F-4D97-AF65-F5344CB8AC3E}">
        <p14:creationId xmlns:p14="http://schemas.microsoft.com/office/powerpoint/2010/main" val="3641245447"/>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71" y="0"/>
            <a:ext cx="4341875" cy="3105720"/>
          </a:xfrm>
          <a:prstGeom prst="rect">
            <a:avLst/>
          </a:prstGeom>
        </p:spPr>
      </p:pic>
      <p:pic>
        <p:nvPicPr>
          <p:cNvPr id="8" name="Picture 7"/>
          <p:cNvPicPr>
            <a:picLocks noChangeAspect="1"/>
          </p:cNvPicPr>
          <p:nvPr/>
        </p:nvPicPr>
        <p:blipFill>
          <a:blip r:embed="rId3"/>
          <a:stretch>
            <a:fillRect/>
          </a:stretch>
        </p:blipFill>
        <p:spPr>
          <a:xfrm>
            <a:off x="7075714" y="672713"/>
            <a:ext cx="1916567" cy="2433007"/>
          </a:xfrm>
          <a:prstGeom prst="rect">
            <a:avLst/>
          </a:prstGeom>
        </p:spPr>
      </p:pic>
      <p:pic>
        <p:nvPicPr>
          <p:cNvPr id="9" name="Picture 8"/>
          <p:cNvPicPr>
            <a:picLocks noChangeAspect="1"/>
          </p:cNvPicPr>
          <p:nvPr/>
        </p:nvPicPr>
        <p:blipFill>
          <a:blip r:embed="rId4"/>
          <a:stretch>
            <a:fillRect/>
          </a:stretch>
        </p:blipFill>
        <p:spPr>
          <a:xfrm>
            <a:off x="4661463" y="664100"/>
            <a:ext cx="1905000" cy="2494643"/>
          </a:xfrm>
          <a:prstGeom prst="rect">
            <a:avLst/>
          </a:prstGeom>
        </p:spPr>
      </p:pic>
      <p:pic>
        <p:nvPicPr>
          <p:cNvPr id="10" name="Picture 9"/>
          <p:cNvPicPr>
            <a:picLocks noChangeAspect="1"/>
          </p:cNvPicPr>
          <p:nvPr/>
        </p:nvPicPr>
        <p:blipFill>
          <a:blip r:embed="rId5"/>
          <a:stretch>
            <a:fillRect/>
          </a:stretch>
        </p:blipFill>
        <p:spPr>
          <a:xfrm>
            <a:off x="4604654" y="152400"/>
            <a:ext cx="1143000" cy="554525"/>
          </a:xfrm>
          <a:prstGeom prst="rect">
            <a:avLst/>
          </a:prstGeom>
        </p:spPr>
      </p:pic>
      <p:pic>
        <p:nvPicPr>
          <p:cNvPr id="11" name="Picture 10"/>
          <p:cNvPicPr>
            <a:picLocks noChangeAspect="1"/>
          </p:cNvPicPr>
          <p:nvPr/>
        </p:nvPicPr>
        <p:blipFill>
          <a:blip r:embed="rId6"/>
          <a:stretch>
            <a:fillRect/>
          </a:stretch>
        </p:blipFill>
        <p:spPr>
          <a:xfrm>
            <a:off x="7075714" y="143235"/>
            <a:ext cx="762000" cy="582706"/>
          </a:xfrm>
          <a:prstGeom prst="rect">
            <a:avLst/>
          </a:prstGeom>
        </p:spPr>
      </p:pic>
      <p:pic>
        <p:nvPicPr>
          <p:cNvPr id="12" name="Picture 11"/>
          <p:cNvPicPr>
            <a:picLocks noChangeAspect="1"/>
          </p:cNvPicPr>
          <p:nvPr/>
        </p:nvPicPr>
        <p:blipFill>
          <a:blip r:embed="rId7"/>
          <a:stretch>
            <a:fillRect/>
          </a:stretch>
        </p:blipFill>
        <p:spPr>
          <a:xfrm>
            <a:off x="228600" y="3352800"/>
            <a:ext cx="819150" cy="476250"/>
          </a:xfrm>
          <a:prstGeom prst="rect">
            <a:avLst/>
          </a:prstGeom>
        </p:spPr>
      </p:pic>
      <p:sp>
        <p:nvSpPr>
          <p:cNvPr id="2" name="Rectangle 1"/>
          <p:cNvSpPr/>
          <p:nvPr/>
        </p:nvSpPr>
        <p:spPr>
          <a:xfrm>
            <a:off x="2462548" y="3418114"/>
            <a:ext cx="4994166" cy="3046988"/>
          </a:xfrm>
          <a:prstGeom prst="rect">
            <a:avLst/>
          </a:prstGeom>
        </p:spPr>
        <p:txBody>
          <a:bodyPr wrap="square">
            <a:spAutoFit/>
          </a:bodyPr>
          <a:lstStyle/>
          <a:p>
            <a:r>
              <a:rPr lang="en-IN" dirty="0">
                <a:solidFill>
                  <a:srgbClr val="569CD6"/>
                </a:solidFill>
                <a:latin typeface="Consolas" panose="020B0609020204030204" pitchFamily="49" charset="0"/>
              </a:rPr>
              <a:t>let</a:t>
            </a:r>
            <a:r>
              <a:rPr lang="en-IN" dirty="0">
                <a:solidFill>
                  <a:srgbClr val="D4D4D4"/>
                </a:solidFill>
                <a:latin typeface="Consolas" panose="020B0609020204030204" pitchFamily="49" charset="0"/>
              </a:rPr>
              <a:t> </a:t>
            </a:r>
            <a:r>
              <a:rPr lang="en-IN" dirty="0">
                <a:solidFill>
                  <a:srgbClr val="9CDCFE"/>
                </a:solidFill>
                <a:latin typeface="Consolas" panose="020B0609020204030204" pitchFamily="49" charset="0"/>
              </a:rPr>
              <a:t>gender</a:t>
            </a:r>
            <a:r>
              <a:rPr lang="en-IN" dirty="0">
                <a:solidFill>
                  <a:srgbClr val="D4D4D4"/>
                </a:solidFill>
                <a:latin typeface="Consolas" panose="020B0609020204030204" pitchFamily="49" charset="0"/>
              </a:rPr>
              <a:t> = </a:t>
            </a:r>
            <a:r>
              <a:rPr lang="en-IN" dirty="0">
                <a:solidFill>
                  <a:srgbClr val="CE9178"/>
                </a:solidFill>
                <a:latin typeface="Consolas" panose="020B0609020204030204" pitchFamily="49" charset="0"/>
              </a:rPr>
              <a:t>'m'</a:t>
            </a:r>
            <a:r>
              <a:rPr lang="en-IN" dirty="0">
                <a:solidFill>
                  <a:srgbClr val="D4D4D4"/>
                </a:solidFill>
                <a:latin typeface="Consolas" panose="020B0609020204030204" pitchFamily="49" charset="0"/>
              </a:rPr>
              <a:t>;</a:t>
            </a:r>
          </a:p>
          <a:p>
            <a:r>
              <a:rPr lang="en-IN" dirty="0">
                <a:solidFill>
                  <a:srgbClr val="569CD6"/>
                </a:solidFill>
                <a:latin typeface="Consolas" panose="020B0609020204030204" pitchFamily="49" charset="0"/>
              </a:rPr>
              <a:t>let</a:t>
            </a:r>
            <a:r>
              <a:rPr lang="en-IN" dirty="0">
                <a:solidFill>
                  <a:srgbClr val="D4D4D4"/>
                </a:solidFill>
                <a:latin typeface="Consolas" panose="020B0609020204030204" pitchFamily="49" charset="0"/>
              </a:rPr>
              <a:t> </a:t>
            </a:r>
            <a:r>
              <a:rPr lang="en-IN" dirty="0">
                <a:solidFill>
                  <a:srgbClr val="9CDCFE"/>
                </a:solidFill>
                <a:latin typeface="Consolas" panose="020B0609020204030204" pitchFamily="49" charset="0"/>
              </a:rPr>
              <a:t>age</a:t>
            </a:r>
            <a:r>
              <a:rPr lang="en-IN" dirty="0">
                <a:solidFill>
                  <a:srgbClr val="D4D4D4"/>
                </a:solidFill>
                <a:latin typeface="Consolas" panose="020B0609020204030204" pitchFamily="49" charset="0"/>
              </a:rPr>
              <a:t> = </a:t>
            </a:r>
            <a:r>
              <a:rPr lang="en-IN" dirty="0">
                <a:solidFill>
                  <a:srgbClr val="B5CEA8"/>
                </a:solidFill>
                <a:latin typeface="Consolas" panose="020B0609020204030204" pitchFamily="49" charset="0"/>
              </a:rPr>
              <a:t>30</a:t>
            </a:r>
            <a:r>
              <a:rPr lang="en-IN" dirty="0">
                <a:solidFill>
                  <a:srgbClr val="D4D4D4"/>
                </a:solidFill>
                <a:latin typeface="Consolas" panose="020B0609020204030204" pitchFamily="49" charset="0"/>
              </a:rPr>
              <a:t>;</a:t>
            </a:r>
          </a:p>
          <a:p>
            <a:r>
              <a:rPr lang="en-IN" dirty="0">
                <a:solidFill>
                  <a:srgbClr val="D4D4D4"/>
                </a:solidFill>
                <a:latin typeface="Consolas" panose="020B0609020204030204" pitchFamily="49" charset="0"/>
              </a:rPr>
              <a:t/>
            </a:r>
            <a:br>
              <a:rPr lang="en-IN" dirty="0">
                <a:solidFill>
                  <a:srgbClr val="D4D4D4"/>
                </a:solidFill>
                <a:latin typeface="Consolas" panose="020B0609020204030204" pitchFamily="49" charset="0"/>
              </a:rPr>
            </a:br>
            <a:r>
              <a:rPr lang="en-IN" dirty="0">
                <a:solidFill>
                  <a:srgbClr val="569CD6"/>
                </a:solidFill>
                <a:latin typeface="Consolas" panose="020B0609020204030204" pitchFamily="49" charset="0"/>
              </a:rPr>
              <a:t>let</a:t>
            </a:r>
            <a:r>
              <a:rPr lang="en-IN" dirty="0">
                <a:solidFill>
                  <a:srgbClr val="D4D4D4"/>
                </a:solidFill>
                <a:latin typeface="Consolas" panose="020B0609020204030204" pitchFamily="49" charset="0"/>
              </a:rPr>
              <a:t> </a:t>
            </a:r>
            <a:r>
              <a:rPr lang="en-IN" dirty="0">
                <a:solidFill>
                  <a:srgbClr val="9CDCFE"/>
                </a:solidFill>
                <a:latin typeface="Consolas" panose="020B0609020204030204" pitchFamily="49" charset="0"/>
              </a:rPr>
              <a:t>g</a:t>
            </a:r>
            <a:r>
              <a:rPr lang="en-IN" dirty="0">
                <a:solidFill>
                  <a:srgbClr val="D4D4D4"/>
                </a:solidFill>
                <a:latin typeface="Consolas" panose="020B0609020204030204" pitchFamily="49" charset="0"/>
              </a:rPr>
              <a:t> = </a:t>
            </a:r>
            <a:r>
              <a:rPr lang="en-IN" dirty="0">
                <a:solidFill>
                  <a:srgbClr val="9CDCFE"/>
                </a:solidFill>
                <a:latin typeface="Consolas" panose="020B0609020204030204" pitchFamily="49" charset="0"/>
              </a:rPr>
              <a:t>gender</a:t>
            </a:r>
            <a:r>
              <a:rPr lang="en-IN" dirty="0">
                <a:solidFill>
                  <a:srgbClr val="D4D4D4"/>
                </a:solidFill>
                <a:latin typeface="Consolas" panose="020B0609020204030204" pitchFamily="49" charset="0"/>
              </a:rPr>
              <a:t> ==</a:t>
            </a:r>
            <a:r>
              <a:rPr lang="en-IN" dirty="0">
                <a:solidFill>
                  <a:srgbClr val="CE9178"/>
                </a:solidFill>
                <a:latin typeface="Consolas" panose="020B0609020204030204" pitchFamily="49" charset="0"/>
              </a:rPr>
              <a:t>'m'</a:t>
            </a:r>
            <a:r>
              <a:rPr lang="en-IN" dirty="0">
                <a:solidFill>
                  <a:srgbClr val="D4D4D4"/>
                </a:solidFill>
                <a:latin typeface="Consolas" panose="020B0609020204030204" pitchFamily="49" charset="0"/>
              </a:rPr>
              <a:t>;</a:t>
            </a:r>
          </a:p>
          <a:p>
            <a:r>
              <a:rPr lang="en-IN" dirty="0">
                <a:solidFill>
                  <a:srgbClr val="569CD6"/>
                </a:solidFill>
                <a:latin typeface="Consolas" panose="020B0609020204030204" pitchFamily="49" charset="0"/>
              </a:rPr>
              <a:t>let</a:t>
            </a:r>
            <a:r>
              <a:rPr lang="en-IN" dirty="0">
                <a:solidFill>
                  <a:srgbClr val="D4D4D4"/>
                </a:solidFill>
                <a:latin typeface="Consolas" panose="020B0609020204030204" pitchFamily="49" charset="0"/>
              </a:rPr>
              <a:t> </a:t>
            </a:r>
            <a:r>
              <a:rPr lang="en-IN" dirty="0">
                <a:solidFill>
                  <a:srgbClr val="9CDCFE"/>
                </a:solidFill>
                <a:latin typeface="Consolas" panose="020B0609020204030204" pitchFamily="49" charset="0"/>
              </a:rPr>
              <a:t>a</a:t>
            </a:r>
            <a:r>
              <a:rPr lang="en-IN" dirty="0">
                <a:solidFill>
                  <a:srgbClr val="D4D4D4"/>
                </a:solidFill>
                <a:latin typeface="Consolas" panose="020B0609020204030204" pitchFamily="49" charset="0"/>
              </a:rPr>
              <a:t> = </a:t>
            </a:r>
            <a:r>
              <a:rPr lang="en-IN" dirty="0">
                <a:solidFill>
                  <a:srgbClr val="9CDCFE"/>
                </a:solidFill>
                <a:latin typeface="Consolas" panose="020B0609020204030204" pitchFamily="49" charset="0"/>
              </a:rPr>
              <a:t>age</a:t>
            </a:r>
            <a:r>
              <a:rPr lang="en-IN" dirty="0">
                <a:solidFill>
                  <a:srgbClr val="D4D4D4"/>
                </a:solidFill>
                <a:latin typeface="Consolas" panose="020B0609020204030204" pitchFamily="49" charset="0"/>
              </a:rPr>
              <a:t> &lt;</a:t>
            </a:r>
            <a:r>
              <a:rPr lang="en-IN" dirty="0">
                <a:solidFill>
                  <a:srgbClr val="B5CEA8"/>
                </a:solidFill>
                <a:latin typeface="Consolas" panose="020B0609020204030204" pitchFamily="49" charset="0"/>
              </a:rPr>
              <a:t>30</a:t>
            </a:r>
            <a:r>
              <a:rPr lang="en-IN" dirty="0">
                <a:solidFill>
                  <a:srgbClr val="D4D4D4"/>
                </a:solidFill>
                <a:latin typeface="Consolas" panose="020B0609020204030204" pitchFamily="49" charset="0"/>
              </a:rPr>
              <a:t>;</a:t>
            </a:r>
          </a:p>
          <a:p>
            <a:r>
              <a:rPr lang="en-IN" dirty="0">
                <a:solidFill>
                  <a:srgbClr val="569CD6"/>
                </a:solidFill>
                <a:latin typeface="Consolas" panose="020B0609020204030204" pitchFamily="49" charset="0"/>
              </a:rPr>
              <a:t>let</a:t>
            </a:r>
            <a:r>
              <a:rPr lang="en-IN" dirty="0">
                <a:solidFill>
                  <a:srgbClr val="D4D4D4"/>
                </a:solidFill>
                <a:latin typeface="Consolas" panose="020B0609020204030204" pitchFamily="49" charset="0"/>
              </a:rPr>
              <a:t> </a:t>
            </a:r>
            <a:r>
              <a:rPr lang="en-IN" dirty="0">
                <a:solidFill>
                  <a:srgbClr val="9CDCFE"/>
                </a:solidFill>
                <a:latin typeface="Consolas" panose="020B0609020204030204" pitchFamily="49" charset="0"/>
              </a:rPr>
              <a:t>x1</a:t>
            </a:r>
            <a:r>
              <a:rPr lang="en-IN" dirty="0">
                <a:solidFill>
                  <a:srgbClr val="D4D4D4"/>
                </a:solidFill>
                <a:latin typeface="Consolas" panose="020B0609020204030204" pitchFamily="49" charset="0"/>
              </a:rPr>
              <a:t> = </a:t>
            </a:r>
            <a:r>
              <a:rPr lang="en-IN" dirty="0">
                <a:solidFill>
                  <a:srgbClr val="9CDCFE"/>
                </a:solidFill>
                <a:latin typeface="Consolas" panose="020B0609020204030204" pitchFamily="49" charset="0"/>
              </a:rPr>
              <a:t>g</a:t>
            </a:r>
            <a:r>
              <a:rPr lang="en-IN" dirty="0">
                <a:solidFill>
                  <a:srgbClr val="D4D4D4"/>
                </a:solidFill>
                <a:latin typeface="Consolas" panose="020B0609020204030204" pitchFamily="49" charset="0"/>
              </a:rPr>
              <a:t> &amp;&amp; </a:t>
            </a:r>
            <a:r>
              <a:rPr lang="en-IN" dirty="0">
                <a:solidFill>
                  <a:srgbClr val="9CDCFE"/>
                </a:solidFill>
                <a:latin typeface="Consolas" panose="020B0609020204030204" pitchFamily="49" charset="0"/>
              </a:rPr>
              <a:t>a</a:t>
            </a:r>
            <a:r>
              <a:rPr lang="en-IN" dirty="0">
                <a:solidFill>
                  <a:srgbClr val="D4D4D4"/>
                </a:solidFill>
                <a:latin typeface="Consolas" panose="020B0609020204030204" pitchFamily="49" charset="0"/>
              </a:rPr>
              <a:t>;</a:t>
            </a:r>
          </a:p>
          <a:p>
            <a:r>
              <a:rPr lang="en-IN" dirty="0">
                <a:solidFill>
                  <a:srgbClr val="569CD6"/>
                </a:solidFill>
                <a:latin typeface="Consolas" panose="020B0609020204030204" pitchFamily="49" charset="0"/>
              </a:rPr>
              <a:t>let</a:t>
            </a:r>
            <a:r>
              <a:rPr lang="en-IN" dirty="0">
                <a:solidFill>
                  <a:srgbClr val="D4D4D4"/>
                </a:solidFill>
                <a:latin typeface="Consolas" panose="020B0609020204030204" pitchFamily="49" charset="0"/>
              </a:rPr>
              <a:t> </a:t>
            </a:r>
            <a:r>
              <a:rPr lang="en-IN" dirty="0">
                <a:solidFill>
                  <a:srgbClr val="9CDCFE"/>
                </a:solidFill>
                <a:latin typeface="Consolas" panose="020B0609020204030204" pitchFamily="49" charset="0"/>
              </a:rPr>
              <a:t>x2</a:t>
            </a:r>
            <a:r>
              <a:rPr lang="en-IN" dirty="0">
                <a:solidFill>
                  <a:srgbClr val="D4D4D4"/>
                </a:solidFill>
                <a:latin typeface="Consolas" panose="020B0609020204030204" pitchFamily="49" charset="0"/>
              </a:rPr>
              <a:t> = </a:t>
            </a:r>
            <a:r>
              <a:rPr lang="en-IN" dirty="0">
                <a:solidFill>
                  <a:srgbClr val="9CDCFE"/>
                </a:solidFill>
                <a:latin typeface="Consolas" panose="020B0609020204030204" pitchFamily="49" charset="0"/>
              </a:rPr>
              <a:t>g</a:t>
            </a:r>
            <a:r>
              <a:rPr lang="en-IN" dirty="0">
                <a:solidFill>
                  <a:srgbClr val="D4D4D4"/>
                </a:solidFill>
                <a:latin typeface="Consolas" panose="020B0609020204030204" pitchFamily="49" charset="0"/>
              </a:rPr>
              <a:t> || </a:t>
            </a:r>
            <a:r>
              <a:rPr lang="en-IN" dirty="0">
                <a:solidFill>
                  <a:srgbClr val="9CDCFE"/>
                </a:solidFill>
                <a:latin typeface="Consolas" panose="020B0609020204030204" pitchFamily="49" charset="0"/>
              </a:rPr>
              <a:t>a</a:t>
            </a:r>
            <a:r>
              <a:rPr lang="en-IN" dirty="0">
                <a:solidFill>
                  <a:srgbClr val="D4D4D4"/>
                </a:solidFill>
                <a:latin typeface="Consolas" panose="020B0609020204030204" pitchFamily="49" charset="0"/>
              </a:rPr>
              <a:t>;</a:t>
            </a:r>
          </a:p>
          <a:p>
            <a:r>
              <a:rPr lang="en-IN" dirty="0">
                <a:solidFill>
                  <a:srgbClr val="4EC9B0"/>
                </a:solidFill>
                <a:latin typeface="Consolas" panose="020B0609020204030204" pitchFamily="49" charset="0"/>
              </a:rPr>
              <a:t>console</a:t>
            </a:r>
            <a:r>
              <a:rPr lang="en-IN" dirty="0">
                <a:solidFill>
                  <a:srgbClr val="D4D4D4"/>
                </a:solidFill>
                <a:latin typeface="Consolas" panose="020B0609020204030204" pitchFamily="49" charset="0"/>
              </a:rPr>
              <a:t>.</a:t>
            </a:r>
            <a:r>
              <a:rPr lang="en-IN" dirty="0">
                <a:solidFill>
                  <a:srgbClr val="DCDCAA"/>
                </a:solidFill>
                <a:latin typeface="Consolas" panose="020B0609020204030204" pitchFamily="49" charset="0"/>
              </a:rPr>
              <a:t>log</a:t>
            </a:r>
            <a:r>
              <a:rPr lang="en-IN" dirty="0">
                <a:solidFill>
                  <a:srgbClr val="D4D4D4"/>
                </a:solidFill>
                <a:latin typeface="Consolas" panose="020B0609020204030204" pitchFamily="49" charset="0"/>
              </a:rPr>
              <a:t>(</a:t>
            </a:r>
            <a:r>
              <a:rPr lang="en-IN" dirty="0">
                <a:solidFill>
                  <a:srgbClr val="9CDCFE"/>
                </a:solidFill>
                <a:latin typeface="Consolas" panose="020B0609020204030204" pitchFamily="49" charset="0"/>
              </a:rPr>
              <a:t>g</a:t>
            </a:r>
            <a:r>
              <a:rPr lang="en-IN" dirty="0">
                <a:solidFill>
                  <a:srgbClr val="D4D4D4"/>
                </a:solidFill>
                <a:latin typeface="Consolas" panose="020B0609020204030204" pitchFamily="49" charset="0"/>
              </a:rPr>
              <a:t>, </a:t>
            </a:r>
            <a:r>
              <a:rPr lang="en-IN" dirty="0">
                <a:solidFill>
                  <a:srgbClr val="9CDCFE"/>
                </a:solidFill>
                <a:latin typeface="Consolas" panose="020B0609020204030204" pitchFamily="49" charset="0"/>
              </a:rPr>
              <a:t>a</a:t>
            </a:r>
            <a:r>
              <a:rPr lang="en-IN" dirty="0">
                <a:solidFill>
                  <a:srgbClr val="D4D4D4"/>
                </a:solidFill>
                <a:latin typeface="Consolas" panose="020B0609020204030204" pitchFamily="49" charset="0"/>
              </a:rPr>
              <a:t>, </a:t>
            </a:r>
            <a:r>
              <a:rPr lang="en-IN" dirty="0">
                <a:solidFill>
                  <a:srgbClr val="9CDCFE"/>
                </a:solidFill>
                <a:latin typeface="Consolas" panose="020B0609020204030204" pitchFamily="49" charset="0"/>
              </a:rPr>
              <a:t>x1</a:t>
            </a:r>
            <a:r>
              <a:rPr lang="en-IN" dirty="0">
                <a:solidFill>
                  <a:srgbClr val="D4D4D4"/>
                </a:solidFill>
                <a:latin typeface="Consolas" panose="020B0609020204030204" pitchFamily="49" charset="0"/>
              </a:rPr>
              <a:t>, </a:t>
            </a:r>
            <a:r>
              <a:rPr lang="en-IN" dirty="0">
                <a:solidFill>
                  <a:srgbClr val="9CDCFE"/>
                </a:solidFill>
                <a:latin typeface="Consolas" panose="020B0609020204030204" pitchFamily="49" charset="0"/>
              </a:rPr>
              <a:t>x2</a:t>
            </a:r>
            <a:r>
              <a:rPr lang="en-IN" dirty="0">
                <a:solidFill>
                  <a:srgbClr val="D4D4D4"/>
                </a:solidFill>
                <a:latin typeface="Consolas" panose="020B0609020204030204" pitchFamily="49" charset="0"/>
              </a:rPr>
              <a:t>);</a:t>
            </a:r>
            <a:endParaRPr lang="en-IN" b="0" dirty="0">
              <a:solidFill>
                <a:srgbClr val="D4D4D4"/>
              </a:solidFill>
              <a:effectLst/>
              <a:latin typeface="Consolas" panose="020B0609020204030204" pitchFamily="49" charset="0"/>
            </a:endParaRPr>
          </a:p>
        </p:txBody>
      </p:sp>
      <p:cxnSp>
        <p:nvCxnSpPr>
          <p:cNvPr id="5" name="Straight Connector 4"/>
          <p:cNvCxnSpPr/>
          <p:nvPr/>
        </p:nvCxnSpPr>
        <p:spPr>
          <a:xfrm>
            <a:off x="6781800" y="228600"/>
            <a:ext cx="0" cy="2895600"/>
          </a:xfrm>
          <a:prstGeom prst="line">
            <a:avLst/>
          </a:prstGeom>
          <a:ln w="22225">
            <a:solidFill>
              <a:srgbClr val="00FF8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16046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219200"/>
            <a:ext cx="8839200" cy="2585323"/>
          </a:xfrm>
          <a:prstGeom prst="rect">
            <a:avLst/>
          </a:prstGeom>
          <a:solidFill>
            <a:srgbClr val="F3EF53"/>
          </a:solidFill>
        </p:spPr>
        <p:txBody>
          <a:bodyPr wrap="square">
            <a:spAutoFit/>
          </a:bodyPr>
          <a:lstStyle/>
          <a:p>
            <a:pPr marL="342900" indent="-342900">
              <a:buFont typeface="Arial" panose="020B0604020202020204" pitchFamily="34" charset="0"/>
              <a:buChar char="•"/>
            </a:pPr>
            <a:r>
              <a:rPr lang="en-US" sz="1800" dirty="0">
                <a:solidFill>
                  <a:srgbClr val="FF6000"/>
                </a:solidFill>
                <a:latin typeface="Arial" panose="020B0604020202020204" pitchFamily="34" charset="0"/>
                <a:cs typeface="Arial" panose="020B0604020202020204" pitchFamily="34" charset="0"/>
              </a:rPr>
              <a:t>o</a:t>
            </a:r>
            <a:r>
              <a:rPr lang="en-US" sz="1800" dirty="0" smtClean="0">
                <a:solidFill>
                  <a:srgbClr val="FF6000"/>
                </a:solidFill>
                <a:latin typeface="Arial" panose="020B0604020202020204" pitchFamily="34" charset="0"/>
                <a:cs typeface="Arial" panose="020B0604020202020204" pitchFamily="34" charset="0"/>
              </a:rPr>
              <a:t>nkeydown - Fires </a:t>
            </a:r>
            <a:r>
              <a:rPr lang="en-US" sz="1800" dirty="0">
                <a:solidFill>
                  <a:srgbClr val="FF6000"/>
                </a:solidFill>
                <a:latin typeface="Arial" panose="020B0604020202020204" pitchFamily="34" charset="0"/>
                <a:cs typeface="Arial" panose="020B0604020202020204" pitchFamily="34" charset="0"/>
              </a:rPr>
              <a:t>when a user is pressing a </a:t>
            </a:r>
            <a:r>
              <a:rPr lang="en-US" sz="1800" dirty="0" smtClean="0">
                <a:solidFill>
                  <a:srgbClr val="FF6000"/>
                </a:solidFill>
                <a:latin typeface="Arial" panose="020B0604020202020204" pitchFamily="34" charset="0"/>
                <a:cs typeface="Arial" panose="020B0604020202020204" pitchFamily="34" charset="0"/>
              </a:rPr>
              <a:t>key</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onkeypress - Fires </a:t>
            </a:r>
            <a:r>
              <a:rPr lang="en-US" sz="1800" dirty="0">
                <a:solidFill>
                  <a:srgbClr val="FF6000"/>
                </a:solidFill>
                <a:latin typeface="Arial" panose="020B0604020202020204" pitchFamily="34" charset="0"/>
                <a:cs typeface="Arial" panose="020B0604020202020204" pitchFamily="34" charset="0"/>
              </a:rPr>
              <a:t>when a user presses a </a:t>
            </a:r>
            <a:r>
              <a:rPr lang="en-US" sz="1800" dirty="0" smtClean="0">
                <a:solidFill>
                  <a:srgbClr val="FF6000"/>
                </a:solidFill>
                <a:latin typeface="Arial" panose="020B0604020202020204" pitchFamily="34" charset="0"/>
                <a:cs typeface="Arial" panose="020B0604020202020204" pitchFamily="34" charset="0"/>
              </a:rPr>
              <a:t>key</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onkeyup - Fires </a:t>
            </a:r>
            <a:r>
              <a:rPr lang="en-US" sz="1800" dirty="0">
                <a:solidFill>
                  <a:srgbClr val="FF6000"/>
                </a:solidFill>
                <a:latin typeface="Arial" panose="020B0604020202020204" pitchFamily="34" charset="0"/>
                <a:cs typeface="Arial" panose="020B0604020202020204" pitchFamily="34" charset="0"/>
              </a:rPr>
              <a:t>when a user releases a </a:t>
            </a:r>
            <a:r>
              <a:rPr lang="en-US" sz="1800" dirty="0" smtClean="0">
                <a:solidFill>
                  <a:srgbClr val="FF6000"/>
                </a:solidFill>
                <a:latin typeface="Arial" panose="020B0604020202020204" pitchFamily="34" charset="0"/>
                <a:cs typeface="Arial" panose="020B0604020202020204" pitchFamily="34" charset="0"/>
              </a:rPr>
              <a:t>key</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onclick - Fires </a:t>
            </a:r>
            <a:r>
              <a:rPr lang="en-US" sz="1800" dirty="0">
                <a:solidFill>
                  <a:srgbClr val="FF6000"/>
                </a:solidFill>
                <a:latin typeface="Arial" panose="020B0604020202020204" pitchFamily="34" charset="0"/>
                <a:cs typeface="Arial" panose="020B0604020202020204" pitchFamily="34" charset="0"/>
              </a:rPr>
              <a:t>on a mouse click on the </a:t>
            </a:r>
            <a:r>
              <a:rPr lang="en-US" sz="1800" dirty="0" smtClean="0">
                <a:solidFill>
                  <a:srgbClr val="FF6000"/>
                </a:solidFill>
                <a:latin typeface="Arial" panose="020B0604020202020204" pitchFamily="34" charset="0"/>
                <a:cs typeface="Arial" panose="020B0604020202020204" pitchFamily="34" charset="0"/>
              </a:rPr>
              <a:t>element</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a:solidFill>
                  <a:srgbClr val="FF6000"/>
                </a:solidFill>
                <a:latin typeface="Arial" panose="020B0604020202020204" pitchFamily="34" charset="0"/>
                <a:cs typeface="Arial" panose="020B0604020202020204" pitchFamily="34" charset="0"/>
              </a:rPr>
              <a:t>o</a:t>
            </a:r>
            <a:r>
              <a:rPr lang="en-US" sz="1800" dirty="0" smtClean="0">
                <a:solidFill>
                  <a:srgbClr val="FF6000"/>
                </a:solidFill>
                <a:latin typeface="Arial" panose="020B0604020202020204" pitchFamily="34" charset="0"/>
                <a:cs typeface="Arial" panose="020B0604020202020204" pitchFamily="34" charset="0"/>
              </a:rPr>
              <a:t>ndblclick - Fires </a:t>
            </a:r>
            <a:r>
              <a:rPr lang="en-US" sz="1800" dirty="0">
                <a:solidFill>
                  <a:srgbClr val="FF6000"/>
                </a:solidFill>
                <a:latin typeface="Arial" panose="020B0604020202020204" pitchFamily="34" charset="0"/>
                <a:cs typeface="Arial" panose="020B0604020202020204" pitchFamily="34" charset="0"/>
              </a:rPr>
              <a:t>on a mouse double-click on the element</a:t>
            </a:r>
          </a:p>
        </p:txBody>
      </p:sp>
      <p:sp>
        <p:nvSpPr>
          <p:cNvPr id="7" name="Rectangle 6"/>
          <p:cNvSpPr/>
          <p:nvPr/>
        </p:nvSpPr>
        <p:spPr>
          <a:xfrm>
            <a:off x="152400" y="304800"/>
            <a:ext cx="8839200" cy="646331"/>
          </a:xfrm>
          <a:prstGeom prst="rect">
            <a:avLst/>
          </a:prstGeom>
          <a:solidFill>
            <a:srgbClr val="0070C0"/>
          </a:solidFill>
        </p:spPr>
        <p:txBody>
          <a:bodyPr wrap="square">
            <a:spAutoFit/>
          </a:bodyPr>
          <a:lstStyle/>
          <a:p>
            <a:pPr algn="ctr"/>
            <a:r>
              <a:rPr lang="en-US" sz="3600" dirty="0" smtClean="0">
                <a:solidFill>
                  <a:schemeClr val="bg1"/>
                </a:solidFill>
                <a:latin typeface="Arial" panose="020B0604020202020204" pitchFamily="34" charset="0"/>
                <a:cs typeface="Arial" panose="020B0604020202020204" pitchFamily="34" charset="0"/>
              </a:rPr>
              <a:t>List of basic events</a:t>
            </a:r>
            <a:endParaRPr lang="en-US" sz="36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58840683"/>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arithmetic</a:t>
            </a:r>
            <a:r>
              <a:rPr lang="en-US" sz="6000" dirty="0" smtClean="0">
                <a:solidFill>
                  <a:srgbClr val="13D9E3"/>
                </a:solidFill>
                <a:latin typeface="Arial" panose="020B0604020202020204" pitchFamily="34" charset="0"/>
                <a:cs typeface="Arial" panose="020B0604020202020204" pitchFamily="34" charset="0"/>
              </a:rPr>
              <a:t> </a:t>
            </a:r>
            <a:r>
              <a:rPr lang="en-US" sz="6000" dirty="0"/>
              <a:t>o</a:t>
            </a:r>
            <a:r>
              <a:rPr lang="en-US" sz="6000" dirty="0" smtClean="0"/>
              <a:t>perator</a:t>
            </a:r>
            <a:endParaRPr lang="en-US" sz="6000"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38800" y="3352800"/>
            <a:ext cx="3048000" cy="3048000"/>
          </a:xfrm>
          <a:prstGeom prst="rect">
            <a:avLst/>
          </a:prstGeom>
        </p:spPr>
      </p:pic>
    </p:spTree>
    <p:extLst>
      <p:ext uri="{BB962C8B-B14F-4D97-AF65-F5344CB8AC3E}">
        <p14:creationId xmlns:p14="http://schemas.microsoft.com/office/powerpoint/2010/main" val="70710330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Arithmetic Operator</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270337"/>
            <a:ext cx="8839200" cy="1015663"/>
          </a:xfrm>
          <a:prstGeom prst="rect">
            <a:avLst/>
          </a:prstGeom>
          <a:noFill/>
        </p:spPr>
        <p:txBody>
          <a:bodyPr wrap="square">
            <a:spAutoFit/>
          </a:bodyPr>
          <a:lstStyle/>
          <a:p>
            <a:pPr algn="just"/>
            <a:r>
              <a:rPr lang="en-IN" sz="2000" dirty="0">
                <a:latin typeface="Arial" panose="020B0604020202020204" pitchFamily="34" charset="0"/>
                <a:cs typeface="Arial" panose="020B0604020202020204" pitchFamily="34" charset="0"/>
              </a:rPr>
              <a:t>Arithmetic operators take numerical values (either literals or variables) as their operands and return a single numerical value. The standard arithmetic operators are addition (+), subtraction (-), multiplication (*), and division (/).</a:t>
            </a:r>
          </a:p>
        </p:txBody>
      </p:sp>
      <p:sp>
        <p:nvSpPr>
          <p:cNvPr id="4" name="Rectangle 3"/>
          <p:cNvSpPr/>
          <p:nvPr/>
        </p:nvSpPr>
        <p:spPr>
          <a:xfrm>
            <a:off x="152400" y="2828836"/>
            <a:ext cx="8839200" cy="769441"/>
          </a:xfrm>
          <a:prstGeom prst="rect">
            <a:avLst/>
          </a:prstGeom>
          <a:solidFill>
            <a:schemeClr val="bg1"/>
          </a:solidFill>
        </p:spPr>
        <p:txBody>
          <a:bodyPr wrap="square">
            <a:spAutoFit/>
          </a:bodyPr>
          <a:lstStyle/>
          <a:p>
            <a:r>
              <a:rPr lang="en-IN" sz="2200" i="1" dirty="0" smtClean="0">
                <a:solidFill>
                  <a:srgbClr val="E90919"/>
                </a:solidFill>
                <a:latin typeface="Arial" panose="020B0604020202020204" pitchFamily="34" charset="0"/>
                <a:cs typeface="Arial" panose="020B0604020202020204" pitchFamily="34" charset="0"/>
              </a:rPr>
              <a:t>Note: That </a:t>
            </a:r>
            <a:r>
              <a:rPr lang="en-IN" sz="2200" i="1" dirty="0">
                <a:solidFill>
                  <a:srgbClr val="E90919"/>
                </a:solidFill>
                <a:latin typeface="Arial" panose="020B0604020202020204" pitchFamily="34" charset="0"/>
                <a:cs typeface="Arial" panose="020B0604020202020204" pitchFamily="34" charset="0"/>
              </a:rPr>
              <a:t>if any of operands is a string, then the other one is converted to a string too.</a:t>
            </a:r>
          </a:p>
        </p:txBody>
      </p:sp>
    </p:spTree>
    <p:extLst>
      <p:ext uri="{BB962C8B-B14F-4D97-AF65-F5344CB8AC3E}">
        <p14:creationId xmlns:p14="http://schemas.microsoft.com/office/powerpoint/2010/main" val="131507654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Addition (+) Operator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addition</a:t>
            </a:r>
            <a:r>
              <a:rPr lang="en-IN" sz="1800" dirty="0">
                <a:latin typeface="Arial" panose="020B0604020202020204" pitchFamily="34" charset="0"/>
                <a:cs typeface="Arial" panose="020B0604020202020204" pitchFamily="34" charset="0"/>
              </a:rPr>
              <a:t> operator produces the sum of numeric operands or </a:t>
            </a:r>
            <a:r>
              <a:rPr lang="en-IN" sz="1800" dirty="0" smtClean="0">
                <a:latin typeface="Arial" panose="020B0604020202020204" pitchFamily="34" charset="0"/>
                <a:cs typeface="Arial" panose="020B0604020202020204" pitchFamily="34" charset="0"/>
              </a:rPr>
              <a:t>string concatenation</a:t>
            </a:r>
            <a:r>
              <a:rPr lang="en-IN" sz="1800" dirty="0">
                <a:latin typeface="Arial" panose="020B0604020202020204" pitchFamily="34" charset="0"/>
                <a:cs typeface="Arial" panose="020B0604020202020204" pitchFamily="34" charset="0"/>
              </a:rPr>
              <a:t>.</a:t>
            </a:r>
          </a:p>
        </p:txBody>
      </p:sp>
      <p:sp>
        <p:nvSpPr>
          <p:cNvPr id="6" name="Rectangle 5"/>
          <p:cNvSpPr/>
          <p:nvPr/>
        </p:nvSpPr>
        <p:spPr>
          <a:xfrm>
            <a:off x="228600" y="2373868"/>
            <a:ext cx="8686800" cy="400110"/>
          </a:xfrm>
          <a:prstGeom prst="rect">
            <a:avLst/>
          </a:prstGeom>
          <a:noFill/>
        </p:spPr>
        <p:txBody>
          <a:bodyPr wrap="square">
            <a:spAutoFit/>
          </a:bodyPr>
          <a:lstStyle/>
          <a:p>
            <a:r>
              <a:rPr lang="en-IN" sz="2000" dirty="0" smtClean="0">
                <a:solidFill>
                  <a:srgbClr val="F3EF53"/>
                </a:solidFill>
                <a:latin typeface="Consolas" panose="020B0609020204030204" pitchFamily="49" charset="0"/>
                <a:cs typeface="Arial" panose="020B0604020202020204" pitchFamily="34" charset="0"/>
              </a:rPr>
              <a:t>operator</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x</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FF7F27"/>
                </a:solidFill>
                <a:latin typeface="Consolas" panose="020B0609020204030204" pitchFamily="49" charset="0"/>
                <a:cs typeface="Arial" panose="020B0604020202020204" pitchFamily="34" charset="0"/>
              </a:rPr>
              <a:t>y</a:t>
            </a:r>
            <a:endParaRPr lang="en-IN" sz="2000" dirty="0">
              <a:solidFill>
                <a:srgbClr val="FF7F27"/>
              </a:solidFill>
              <a:latin typeface="Consolas" panose="020B0609020204030204" pitchFamily="49" charset="0"/>
              <a:cs typeface="Arial" panose="020B0604020202020204" pitchFamily="34" charset="0"/>
            </a:endParaRPr>
          </a:p>
        </p:txBody>
      </p:sp>
      <p:sp>
        <p:nvSpPr>
          <p:cNvPr id="13" name="Rectangle 12"/>
          <p:cNvSpPr/>
          <p:nvPr/>
        </p:nvSpPr>
        <p:spPr>
          <a:xfrm>
            <a:off x="152400" y="2057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graphicFrame>
        <p:nvGraphicFramePr>
          <p:cNvPr id="14" name="Table 13"/>
          <p:cNvGraphicFramePr>
            <a:graphicFrameLocks noGrp="1"/>
          </p:cNvGraphicFramePr>
          <p:nvPr>
            <p:extLst>
              <p:ext uri="{D42A27DB-BD31-4B8C-83A1-F6EECF244321}">
                <p14:modId xmlns:p14="http://schemas.microsoft.com/office/powerpoint/2010/main" val="3862552108"/>
              </p:ext>
            </p:extLst>
          </p:nvPr>
        </p:nvGraphicFramePr>
        <p:xfrm>
          <a:off x="152400" y="2928620"/>
          <a:ext cx="8821882" cy="3091180"/>
        </p:xfrm>
        <a:graphic>
          <a:graphicData uri="http://schemas.openxmlformats.org/drawingml/2006/table">
            <a:tbl>
              <a:tblPr firstRow="1" bandRow="1">
                <a:tableStyleId>{7E9639D4-E3E2-4D34-9284-5A2195B3D0D7}</a:tableStyleId>
              </a:tblPr>
              <a:tblGrid>
                <a:gridCol w="3962400"/>
                <a:gridCol w="4859482"/>
              </a:tblGrid>
              <a:tr h="370840">
                <a:tc>
                  <a:txBody>
                    <a:bodyPr/>
                    <a:lstStyle/>
                    <a:p>
                      <a:r>
                        <a:rPr lang="en-IN" dirty="0" smtClean="0">
                          <a:latin typeface="Calibri" panose="020F0502020204030204" pitchFamily="34" charset="0"/>
                          <a:cs typeface="Calibri" panose="020F0502020204030204" pitchFamily="34" charset="0"/>
                        </a:rPr>
                        <a:t>Type</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Result</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Number + Number (addition)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10 + 10 = 20</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Boolean + Number (addition)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true + 10 = 11</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Boolean + Boolean (addition)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da-DK" sz="1800" dirty="0" smtClean="0">
                          <a:effectLst/>
                          <a:latin typeface="Calibri" panose="020F0502020204030204" pitchFamily="34" charset="0"/>
                          <a:cs typeface="Calibri" panose="020F0502020204030204" pitchFamily="34" charset="0"/>
                        </a:rPr>
                        <a:t>true + true = 2 / false + false = 0</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Boolean + Boolean + Number (addition)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true + true + 1 = 3 / true + false + 1 = 2</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String + String (concatenation)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"Saleel" + "Bagde" = SaleelBagde</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String + Number (concatenation) </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'IWAY' + 10 = IWAY10</a:t>
                      </a:r>
                      <a:endParaRPr kumimoji="0"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String + Boolean (concatenation)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"A" + true = Atrue</a:t>
                      </a:r>
                      <a:endParaRPr kumimoji="0"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bl>
          </a:graphicData>
        </a:graphic>
      </p:graphicFrame>
    </p:spTree>
    <p:extLst>
      <p:ext uri="{BB962C8B-B14F-4D97-AF65-F5344CB8AC3E}">
        <p14:creationId xmlns:p14="http://schemas.microsoft.com/office/powerpoint/2010/main" val="457721955"/>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Addition (+) Operator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addition</a:t>
            </a:r>
            <a:r>
              <a:rPr lang="en-IN" sz="1800" dirty="0">
                <a:latin typeface="Arial" panose="020B0604020202020204" pitchFamily="34" charset="0"/>
                <a:cs typeface="Arial" panose="020B0604020202020204" pitchFamily="34" charset="0"/>
              </a:rPr>
              <a:t> operator produces the sum of numeric operands or </a:t>
            </a:r>
            <a:r>
              <a:rPr lang="en-IN" sz="1800" dirty="0" smtClean="0">
                <a:latin typeface="Arial" panose="020B0604020202020204" pitchFamily="34" charset="0"/>
                <a:cs typeface="Arial" panose="020B0604020202020204" pitchFamily="34" charset="0"/>
              </a:rPr>
              <a:t>string concatenation</a:t>
            </a:r>
            <a:r>
              <a:rPr lang="en-IN" sz="1800" dirty="0">
                <a:latin typeface="Arial" panose="020B0604020202020204" pitchFamily="34" charset="0"/>
                <a:cs typeface="Arial" panose="020B0604020202020204" pitchFamily="34" charset="0"/>
              </a:rPr>
              <a:t>.</a:t>
            </a:r>
          </a:p>
        </p:txBody>
      </p:sp>
      <p:sp>
        <p:nvSpPr>
          <p:cNvPr id="13" name="Rectangle 12"/>
          <p:cNvSpPr/>
          <p:nvPr/>
        </p:nvSpPr>
        <p:spPr>
          <a:xfrm>
            <a:off x="152400" y="2057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graphicFrame>
        <p:nvGraphicFramePr>
          <p:cNvPr id="14" name="Table 13"/>
          <p:cNvGraphicFramePr>
            <a:graphicFrameLocks noGrp="1"/>
          </p:cNvGraphicFramePr>
          <p:nvPr>
            <p:extLst>
              <p:ext uri="{D42A27DB-BD31-4B8C-83A1-F6EECF244321}">
                <p14:modId xmlns:p14="http://schemas.microsoft.com/office/powerpoint/2010/main" val="1794657755"/>
              </p:ext>
            </p:extLst>
          </p:nvPr>
        </p:nvGraphicFramePr>
        <p:xfrm>
          <a:off x="152400" y="2936240"/>
          <a:ext cx="8821882" cy="2473960"/>
        </p:xfrm>
        <a:graphic>
          <a:graphicData uri="http://schemas.openxmlformats.org/drawingml/2006/table">
            <a:tbl>
              <a:tblPr firstRow="1" bandRow="1">
                <a:tableStyleId>{7E9639D4-E3E2-4D34-9284-5A2195B3D0D7}</a:tableStyleId>
              </a:tblPr>
              <a:tblGrid>
                <a:gridCol w="4267200"/>
                <a:gridCol w="4554682"/>
              </a:tblGrid>
              <a:tr h="370840">
                <a:tc>
                  <a:txBody>
                    <a:bodyPr/>
                    <a:lstStyle/>
                    <a:p>
                      <a:r>
                        <a:rPr lang="en-IN" dirty="0" smtClean="0">
                          <a:latin typeface="Calibri" panose="020F0502020204030204" pitchFamily="34" charset="0"/>
                          <a:cs typeface="Calibri" panose="020F0502020204030204" pitchFamily="34" charset="0"/>
                        </a:rPr>
                        <a:t>Type</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Result</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Number + String (concatenation)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10 + "IWAY" = 10IWAY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Number + String + Number (concatenation)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10 + 'IWAY' + 10 = 10IWAY10</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Number + Number + String (addition &amp; concatenation)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10+10 + "IWAY" = 20IWAY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Boolean + Boolean + String (addition &amp; concatenation)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true + true + "IWAY" = 2IWAY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10" name="Rectangle 9"/>
          <p:cNvSpPr/>
          <p:nvPr/>
        </p:nvSpPr>
        <p:spPr>
          <a:xfrm>
            <a:off x="228600" y="2373868"/>
            <a:ext cx="8686800" cy="400110"/>
          </a:xfrm>
          <a:prstGeom prst="rect">
            <a:avLst/>
          </a:prstGeom>
          <a:noFill/>
        </p:spPr>
        <p:txBody>
          <a:bodyPr wrap="square">
            <a:spAutoFit/>
          </a:bodyPr>
          <a:lstStyle/>
          <a:p>
            <a:r>
              <a:rPr lang="en-IN" sz="2000" dirty="0" smtClean="0">
                <a:solidFill>
                  <a:srgbClr val="F3EF53"/>
                </a:solidFill>
                <a:latin typeface="Consolas" panose="020B0609020204030204" pitchFamily="49" charset="0"/>
                <a:cs typeface="Arial" panose="020B0604020202020204" pitchFamily="34" charset="0"/>
              </a:rPr>
              <a:t>operator</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x</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FF7F27"/>
                </a:solidFill>
                <a:latin typeface="Consolas" panose="020B0609020204030204" pitchFamily="49" charset="0"/>
                <a:cs typeface="Arial" panose="020B0604020202020204" pitchFamily="34" charset="0"/>
              </a:rPr>
              <a:t>y</a:t>
            </a:r>
            <a:endParaRPr lang="en-IN" sz="2000" dirty="0">
              <a:solidFill>
                <a:srgbClr val="FF7F27"/>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2409729418"/>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Subtraction (-) Operator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subtraction</a:t>
            </a:r>
            <a:r>
              <a:rPr lang="en-IN" sz="1800" dirty="0">
                <a:latin typeface="Arial" panose="020B0604020202020204" pitchFamily="34" charset="0"/>
                <a:cs typeface="Arial" panose="020B0604020202020204" pitchFamily="34" charset="0"/>
              </a:rPr>
              <a:t> operator subtracts the two operands, producing their difference.</a:t>
            </a:r>
          </a:p>
        </p:txBody>
      </p:sp>
      <p:sp>
        <p:nvSpPr>
          <p:cNvPr id="13" name="Rectangle 12"/>
          <p:cNvSpPr/>
          <p:nvPr/>
        </p:nvSpPr>
        <p:spPr>
          <a:xfrm>
            <a:off x="152400" y="2057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graphicFrame>
        <p:nvGraphicFramePr>
          <p:cNvPr id="14" name="Table 13"/>
          <p:cNvGraphicFramePr>
            <a:graphicFrameLocks noGrp="1"/>
          </p:cNvGraphicFramePr>
          <p:nvPr>
            <p:extLst>
              <p:ext uri="{D42A27DB-BD31-4B8C-83A1-F6EECF244321}">
                <p14:modId xmlns:p14="http://schemas.microsoft.com/office/powerpoint/2010/main" val="3652527477"/>
              </p:ext>
            </p:extLst>
          </p:nvPr>
        </p:nvGraphicFramePr>
        <p:xfrm>
          <a:off x="152400" y="2936240"/>
          <a:ext cx="8821882" cy="1148080"/>
        </p:xfrm>
        <a:graphic>
          <a:graphicData uri="http://schemas.openxmlformats.org/drawingml/2006/table">
            <a:tbl>
              <a:tblPr firstRow="1" bandRow="1">
                <a:tableStyleId>{7E9639D4-E3E2-4D34-9284-5A2195B3D0D7}</a:tableStyleId>
              </a:tblPr>
              <a:tblGrid>
                <a:gridCol w="4267200"/>
                <a:gridCol w="4554682"/>
              </a:tblGrid>
              <a:tr h="370840">
                <a:tc>
                  <a:txBody>
                    <a:bodyPr/>
                    <a:lstStyle/>
                    <a:p>
                      <a:r>
                        <a:rPr lang="en-IN" dirty="0" smtClean="0">
                          <a:latin typeface="Calibri" panose="020F0502020204030204" pitchFamily="34" charset="0"/>
                          <a:cs typeface="Calibri" panose="020F0502020204030204" pitchFamily="34" charset="0"/>
                        </a:rPr>
                        <a:t>Type</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Result</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Number - String</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10 - 'A'= NaN</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String - Number</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"A" - 10 = NaN</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10" name="Rectangle 9"/>
          <p:cNvSpPr/>
          <p:nvPr/>
        </p:nvSpPr>
        <p:spPr>
          <a:xfrm>
            <a:off x="228600" y="2373868"/>
            <a:ext cx="8686800" cy="400110"/>
          </a:xfrm>
          <a:prstGeom prst="rect">
            <a:avLst/>
          </a:prstGeom>
          <a:noFill/>
        </p:spPr>
        <p:txBody>
          <a:bodyPr wrap="square">
            <a:spAutoFit/>
          </a:bodyPr>
          <a:lstStyle/>
          <a:p>
            <a:r>
              <a:rPr lang="en-IN" sz="2000" dirty="0" smtClean="0">
                <a:solidFill>
                  <a:srgbClr val="F3EF53"/>
                </a:solidFill>
                <a:latin typeface="Consolas" panose="020B0609020204030204" pitchFamily="49" charset="0"/>
                <a:cs typeface="Arial" panose="020B0604020202020204" pitchFamily="34" charset="0"/>
              </a:rPr>
              <a:t>operator</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x</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chemeClr val="accent5">
                    <a:lumMod val="75000"/>
                  </a:schemeClr>
                </a:solidFill>
                <a:latin typeface="Consolas" panose="020B0609020204030204" pitchFamily="49" charset="0"/>
                <a:cs typeface="Arial" panose="020B0604020202020204" pitchFamily="34" charset="0"/>
              </a:rPr>
              <a:t>-</a:t>
            </a:r>
            <a:r>
              <a:rPr lang="en-IN" sz="2000" dirty="0" smtClean="0">
                <a:solidFill>
                  <a:srgbClr val="0070C0"/>
                </a:solidFill>
                <a:latin typeface="Consolas" panose="020B0609020204030204" pitchFamily="49" charset="0"/>
                <a:cs typeface="Arial" panose="020B0604020202020204" pitchFamily="34" charset="0"/>
              </a:rPr>
              <a:t> </a:t>
            </a:r>
            <a:r>
              <a:rPr lang="en-IN" sz="2000" dirty="0" smtClean="0">
                <a:solidFill>
                  <a:srgbClr val="FF7F27"/>
                </a:solidFill>
                <a:latin typeface="Consolas" panose="020B0609020204030204" pitchFamily="49" charset="0"/>
                <a:cs typeface="Arial" panose="020B0604020202020204" pitchFamily="34" charset="0"/>
              </a:rPr>
              <a:t>y</a:t>
            </a:r>
            <a:endParaRPr lang="en-IN" sz="2000" dirty="0">
              <a:solidFill>
                <a:srgbClr val="FF7F27"/>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3776233902"/>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Multiplication (*) Operator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multiplication</a:t>
            </a:r>
            <a:r>
              <a:rPr lang="en-IN" sz="1800" dirty="0">
                <a:latin typeface="Arial" panose="020B0604020202020204" pitchFamily="34" charset="0"/>
                <a:cs typeface="Arial" panose="020B0604020202020204" pitchFamily="34" charset="0"/>
              </a:rPr>
              <a:t> operator produces the product of the operands.</a:t>
            </a:r>
          </a:p>
        </p:txBody>
      </p:sp>
      <p:sp>
        <p:nvSpPr>
          <p:cNvPr id="13" name="Rectangle 12"/>
          <p:cNvSpPr/>
          <p:nvPr/>
        </p:nvSpPr>
        <p:spPr>
          <a:xfrm>
            <a:off x="152400" y="2057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graphicFrame>
        <p:nvGraphicFramePr>
          <p:cNvPr id="14" name="Table 13"/>
          <p:cNvGraphicFramePr>
            <a:graphicFrameLocks noGrp="1"/>
          </p:cNvGraphicFramePr>
          <p:nvPr>
            <p:extLst>
              <p:ext uri="{D42A27DB-BD31-4B8C-83A1-F6EECF244321}">
                <p14:modId xmlns:p14="http://schemas.microsoft.com/office/powerpoint/2010/main" val="3652197096"/>
              </p:ext>
            </p:extLst>
          </p:nvPr>
        </p:nvGraphicFramePr>
        <p:xfrm>
          <a:off x="152400" y="2936240"/>
          <a:ext cx="8821882" cy="1148080"/>
        </p:xfrm>
        <a:graphic>
          <a:graphicData uri="http://schemas.openxmlformats.org/drawingml/2006/table">
            <a:tbl>
              <a:tblPr firstRow="1" bandRow="1">
                <a:tableStyleId>{7E9639D4-E3E2-4D34-9284-5A2195B3D0D7}</a:tableStyleId>
              </a:tblPr>
              <a:tblGrid>
                <a:gridCol w="4267200"/>
                <a:gridCol w="4554682"/>
              </a:tblGrid>
              <a:tr h="370840">
                <a:tc>
                  <a:txBody>
                    <a:bodyPr/>
                    <a:lstStyle/>
                    <a:p>
                      <a:r>
                        <a:rPr lang="en-IN" dirty="0" smtClean="0">
                          <a:latin typeface="Calibri" panose="020F0502020204030204" pitchFamily="34" charset="0"/>
                          <a:cs typeface="Calibri" panose="020F0502020204030204" pitchFamily="34" charset="0"/>
                        </a:rPr>
                        <a:t>Type</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Result</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Number * String</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10 * 'A' = NaN</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String * Number</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"A" * 10 = NaN</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10" name="Rectangle 9"/>
          <p:cNvSpPr/>
          <p:nvPr/>
        </p:nvSpPr>
        <p:spPr>
          <a:xfrm>
            <a:off x="228600" y="2373868"/>
            <a:ext cx="8686800" cy="400110"/>
          </a:xfrm>
          <a:prstGeom prst="rect">
            <a:avLst/>
          </a:prstGeom>
          <a:noFill/>
        </p:spPr>
        <p:txBody>
          <a:bodyPr wrap="square">
            <a:spAutoFit/>
          </a:bodyPr>
          <a:lstStyle/>
          <a:p>
            <a:r>
              <a:rPr lang="en-IN" sz="2000" dirty="0" smtClean="0">
                <a:solidFill>
                  <a:srgbClr val="F3EF53"/>
                </a:solidFill>
                <a:latin typeface="Consolas" panose="020B0609020204030204" pitchFamily="49" charset="0"/>
                <a:cs typeface="Arial" panose="020B0604020202020204" pitchFamily="34" charset="0"/>
              </a:rPr>
              <a:t>operator</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x</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chemeClr val="accent5">
                    <a:lumMod val="75000"/>
                  </a:schemeClr>
                </a:solidFill>
                <a:latin typeface="Consolas" panose="020B0609020204030204" pitchFamily="49" charset="0"/>
                <a:cs typeface="Arial" panose="020B0604020202020204" pitchFamily="34" charset="0"/>
              </a:rPr>
              <a:t>*</a:t>
            </a:r>
            <a:r>
              <a:rPr lang="en-IN" sz="2000" dirty="0" smtClean="0">
                <a:solidFill>
                  <a:srgbClr val="0070C0"/>
                </a:solidFill>
                <a:latin typeface="Consolas" panose="020B0609020204030204" pitchFamily="49" charset="0"/>
                <a:cs typeface="Arial" panose="020B0604020202020204" pitchFamily="34" charset="0"/>
              </a:rPr>
              <a:t> </a:t>
            </a:r>
            <a:r>
              <a:rPr lang="en-IN" sz="2000" dirty="0" smtClean="0">
                <a:solidFill>
                  <a:srgbClr val="FF7F27"/>
                </a:solidFill>
                <a:latin typeface="Consolas" panose="020B0609020204030204" pitchFamily="49" charset="0"/>
                <a:cs typeface="Arial" panose="020B0604020202020204" pitchFamily="34" charset="0"/>
              </a:rPr>
              <a:t>y</a:t>
            </a:r>
            <a:endParaRPr lang="en-IN" sz="2000" dirty="0">
              <a:solidFill>
                <a:srgbClr val="FF7F27"/>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2754283880"/>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Division (/) Operator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division</a:t>
            </a:r>
            <a:r>
              <a:rPr lang="en-IN" sz="1800" dirty="0">
                <a:latin typeface="Arial" panose="020B0604020202020204" pitchFamily="34" charset="0"/>
                <a:cs typeface="Arial" panose="020B0604020202020204" pitchFamily="34" charset="0"/>
              </a:rPr>
              <a:t> operator produces the quotient of its operands where the left operand is the dividend and the right operand is the divisor.</a:t>
            </a:r>
          </a:p>
        </p:txBody>
      </p:sp>
      <p:sp>
        <p:nvSpPr>
          <p:cNvPr id="13" name="Rectangle 12"/>
          <p:cNvSpPr/>
          <p:nvPr/>
        </p:nvSpPr>
        <p:spPr>
          <a:xfrm>
            <a:off x="152400" y="231648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graphicFrame>
        <p:nvGraphicFramePr>
          <p:cNvPr id="14" name="Table 13"/>
          <p:cNvGraphicFramePr>
            <a:graphicFrameLocks noGrp="1"/>
          </p:cNvGraphicFramePr>
          <p:nvPr>
            <p:extLst>
              <p:ext uri="{D42A27DB-BD31-4B8C-83A1-F6EECF244321}">
                <p14:modId xmlns:p14="http://schemas.microsoft.com/office/powerpoint/2010/main" val="2916953781"/>
              </p:ext>
            </p:extLst>
          </p:nvPr>
        </p:nvGraphicFramePr>
        <p:xfrm>
          <a:off x="152400" y="3195320"/>
          <a:ext cx="8821882" cy="1148080"/>
        </p:xfrm>
        <a:graphic>
          <a:graphicData uri="http://schemas.openxmlformats.org/drawingml/2006/table">
            <a:tbl>
              <a:tblPr firstRow="1" bandRow="1">
                <a:tableStyleId>{7E9639D4-E3E2-4D34-9284-5A2195B3D0D7}</a:tableStyleId>
              </a:tblPr>
              <a:tblGrid>
                <a:gridCol w="4267200"/>
                <a:gridCol w="4554682"/>
              </a:tblGrid>
              <a:tr h="370840">
                <a:tc>
                  <a:txBody>
                    <a:bodyPr/>
                    <a:lstStyle/>
                    <a:p>
                      <a:r>
                        <a:rPr lang="en-IN" dirty="0" smtClean="0">
                          <a:latin typeface="Calibri" panose="020F0502020204030204" pitchFamily="34" charset="0"/>
                          <a:cs typeface="Calibri" panose="020F0502020204030204" pitchFamily="34" charset="0"/>
                        </a:rPr>
                        <a:t>Type</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Result</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Number / String</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10 / 'A' = NaN</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Number / Number</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10 / 0 = Infinity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10" name="Rectangle 9"/>
          <p:cNvSpPr/>
          <p:nvPr/>
        </p:nvSpPr>
        <p:spPr>
          <a:xfrm>
            <a:off x="228600" y="2586335"/>
            <a:ext cx="8686800" cy="400110"/>
          </a:xfrm>
          <a:prstGeom prst="rect">
            <a:avLst/>
          </a:prstGeom>
          <a:noFill/>
        </p:spPr>
        <p:txBody>
          <a:bodyPr wrap="square">
            <a:spAutoFit/>
          </a:bodyPr>
          <a:lstStyle/>
          <a:p>
            <a:r>
              <a:rPr lang="en-IN" sz="2000" dirty="0" smtClean="0">
                <a:solidFill>
                  <a:srgbClr val="F3EF53"/>
                </a:solidFill>
                <a:latin typeface="Consolas" panose="020B0609020204030204" pitchFamily="49" charset="0"/>
                <a:cs typeface="Arial" panose="020B0604020202020204" pitchFamily="34" charset="0"/>
              </a:rPr>
              <a:t>operator</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x</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chemeClr val="accent5">
                    <a:lumMod val="75000"/>
                  </a:schemeClr>
                </a:solidFill>
                <a:latin typeface="Consolas" panose="020B0609020204030204" pitchFamily="49" charset="0"/>
                <a:cs typeface="Arial" panose="020B0604020202020204" pitchFamily="34" charset="0"/>
              </a:rPr>
              <a:t>/</a:t>
            </a:r>
            <a:r>
              <a:rPr lang="en-IN" sz="2000" dirty="0" smtClean="0">
                <a:solidFill>
                  <a:srgbClr val="0070C0"/>
                </a:solidFill>
                <a:latin typeface="Consolas" panose="020B0609020204030204" pitchFamily="49" charset="0"/>
                <a:cs typeface="Arial" panose="020B0604020202020204" pitchFamily="34" charset="0"/>
              </a:rPr>
              <a:t> </a:t>
            </a:r>
            <a:r>
              <a:rPr lang="en-IN" sz="2000" dirty="0" smtClean="0">
                <a:solidFill>
                  <a:srgbClr val="FF7F27"/>
                </a:solidFill>
                <a:latin typeface="Consolas" panose="020B0609020204030204" pitchFamily="49" charset="0"/>
                <a:cs typeface="Arial" panose="020B0604020202020204" pitchFamily="34" charset="0"/>
              </a:rPr>
              <a:t>y</a:t>
            </a:r>
            <a:endParaRPr lang="en-IN" sz="2000" dirty="0">
              <a:solidFill>
                <a:srgbClr val="FF7F27"/>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2532624572"/>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609600" y="2664354"/>
            <a:ext cx="8077200" cy="3507846"/>
            <a:chOff x="492657" y="3008509"/>
            <a:chExt cx="6746343" cy="3330851"/>
          </a:xfrm>
        </p:grpSpPr>
        <p:pic>
          <p:nvPicPr>
            <p:cNvPr id="3" name="Picture 2"/>
            <p:cNvPicPr>
              <a:picLocks noChangeAspect="1"/>
            </p:cNvPicPr>
            <p:nvPr/>
          </p:nvPicPr>
          <p:blipFill>
            <a:blip r:embed="rId2"/>
            <a:stretch>
              <a:fillRect/>
            </a:stretch>
          </p:blipFill>
          <p:spPr>
            <a:xfrm>
              <a:off x="609600" y="3008509"/>
              <a:ext cx="2819400" cy="1145044"/>
            </a:xfrm>
            <a:prstGeom prst="rect">
              <a:avLst/>
            </a:prstGeom>
          </p:spPr>
        </p:pic>
        <p:pic>
          <p:nvPicPr>
            <p:cNvPr id="12" name="Picture 11"/>
            <p:cNvPicPr>
              <a:picLocks noChangeAspect="1"/>
            </p:cNvPicPr>
            <p:nvPr/>
          </p:nvPicPr>
          <p:blipFill>
            <a:blip r:embed="rId3"/>
            <a:stretch>
              <a:fillRect/>
            </a:stretch>
          </p:blipFill>
          <p:spPr>
            <a:xfrm>
              <a:off x="5019675" y="4659287"/>
              <a:ext cx="2219325" cy="390525"/>
            </a:xfrm>
            <a:prstGeom prst="rect">
              <a:avLst/>
            </a:prstGeom>
          </p:spPr>
        </p:pic>
        <p:pic>
          <p:nvPicPr>
            <p:cNvPr id="13" name="Picture 12"/>
            <p:cNvPicPr>
              <a:picLocks noChangeAspect="1"/>
            </p:cNvPicPr>
            <p:nvPr/>
          </p:nvPicPr>
          <p:blipFill>
            <a:blip r:embed="rId4"/>
            <a:stretch>
              <a:fillRect/>
            </a:stretch>
          </p:blipFill>
          <p:spPr>
            <a:xfrm>
              <a:off x="5426486" y="5081340"/>
              <a:ext cx="1123950" cy="295275"/>
            </a:xfrm>
            <a:prstGeom prst="rect">
              <a:avLst/>
            </a:prstGeom>
          </p:spPr>
        </p:pic>
        <p:pic>
          <p:nvPicPr>
            <p:cNvPr id="14" name="Picture 13"/>
            <p:cNvPicPr>
              <a:picLocks noChangeAspect="1"/>
            </p:cNvPicPr>
            <p:nvPr/>
          </p:nvPicPr>
          <p:blipFill>
            <a:blip r:embed="rId5"/>
            <a:stretch>
              <a:fillRect/>
            </a:stretch>
          </p:blipFill>
          <p:spPr>
            <a:xfrm>
              <a:off x="5650424" y="5534936"/>
              <a:ext cx="1051734" cy="397606"/>
            </a:xfrm>
            <a:prstGeom prst="rect">
              <a:avLst/>
            </a:prstGeom>
            <a:solidFill>
              <a:schemeClr val="tx1"/>
            </a:solidFill>
          </p:spPr>
        </p:pic>
        <p:cxnSp>
          <p:nvCxnSpPr>
            <p:cNvPr id="16" name="Elbow Connector 15"/>
            <p:cNvCxnSpPr/>
            <p:nvPr/>
          </p:nvCxnSpPr>
          <p:spPr>
            <a:xfrm>
              <a:off x="3048000" y="3922909"/>
              <a:ext cx="1836000" cy="468000"/>
            </a:xfrm>
            <a:prstGeom prst="bentConnector3">
              <a:avLst>
                <a:gd name="adj1" fmla="val -266"/>
              </a:avLst>
            </a:prstGeom>
            <a:ln w="19050">
              <a:solidFill>
                <a:srgbClr val="09FF15"/>
              </a:solidFill>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p:cNvCxnSpPr/>
            <p:nvPr/>
          </p:nvCxnSpPr>
          <p:spPr>
            <a:xfrm rot="10800000">
              <a:off x="3006600" y="4999199"/>
              <a:ext cx="2556000" cy="792000"/>
            </a:xfrm>
            <a:prstGeom prst="bentConnector3">
              <a:avLst/>
            </a:prstGeom>
            <a:ln w="19050">
              <a:solidFill>
                <a:srgbClr val="09FF15"/>
              </a:solidFill>
              <a:tailEnd type="triangle"/>
            </a:ln>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6"/>
            <a:stretch>
              <a:fillRect/>
            </a:stretch>
          </p:blipFill>
          <p:spPr>
            <a:xfrm>
              <a:off x="3810000" y="5932542"/>
              <a:ext cx="1456449" cy="384503"/>
            </a:xfrm>
            <a:prstGeom prst="rect">
              <a:avLst/>
            </a:prstGeom>
          </p:spPr>
        </p:pic>
        <p:pic>
          <p:nvPicPr>
            <p:cNvPr id="21" name="Picture 20"/>
            <p:cNvPicPr>
              <a:picLocks noChangeAspect="1"/>
            </p:cNvPicPr>
            <p:nvPr/>
          </p:nvPicPr>
          <p:blipFill>
            <a:blip r:embed="rId7"/>
            <a:stretch>
              <a:fillRect/>
            </a:stretch>
          </p:blipFill>
          <p:spPr>
            <a:xfrm>
              <a:off x="5073182" y="4011587"/>
              <a:ext cx="2028825" cy="647700"/>
            </a:xfrm>
            <a:prstGeom prst="rect">
              <a:avLst/>
            </a:prstGeom>
          </p:spPr>
        </p:pic>
        <p:pic>
          <p:nvPicPr>
            <p:cNvPr id="22" name="Picture 21"/>
            <p:cNvPicPr>
              <a:picLocks noChangeAspect="1"/>
            </p:cNvPicPr>
            <p:nvPr/>
          </p:nvPicPr>
          <p:blipFill>
            <a:blip r:embed="rId8"/>
            <a:stretch>
              <a:fillRect/>
            </a:stretch>
          </p:blipFill>
          <p:spPr>
            <a:xfrm>
              <a:off x="730783" y="4659287"/>
              <a:ext cx="2181225" cy="657225"/>
            </a:xfrm>
            <a:prstGeom prst="rect">
              <a:avLst/>
            </a:prstGeom>
          </p:spPr>
        </p:pic>
        <p:cxnSp>
          <p:nvCxnSpPr>
            <p:cNvPr id="24" name="Straight Arrow Connector 23"/>
            <p:cNvCxnSpPr/>
            <p:nvPr/>
          </p:nvCxnSpPr>
          <p:spPr>
            <a:xfrm>
              <a:off x="1828800" y="3922909"/>
              <a:ext cx="0" cy="796481"/>
            </a:xfrm>
            <a:prstGeom prst="straightConnector1">
              <a:avLst/>
            </a:prstGeom>
            <a:ln w="19050">
              <a:solidFill>
                <a:srgbClr val="09FF15"/>
              </a:solidFill>
              <a:tailEnd type="triangle"/>
            </a:ln>
          </p:spPr>
          <p:style>
            <a:lnRef idx="1">
              <a:schemeClr val="accent1"/>
            </a:lnRef>
            <a:fillRef idx="0">
              <a:schemeClr val="accent1"/>
            </a:fillRef>
            <a:effectRef idx="0">
              <a:schemeClr val="accent1"/>
            </a:effectRef>
            <a:fontRef idx="minor">
              <a:schemeClr val="tx1"/>
            </a:fontRef>
          </p:style>
        </p:cxnSp>
        <p:pic>
          <p:nvPicPr>
            <p:cNvPr id="26" name="Picture 25"/>
            <p:cNvPicPr>
              <a:picLocks noChangeAspect="1"/>
            </p:cNvPicPr>
            <p:nvPr/>
          </p:nvPicPr>
          <p:blipFill>
            <a:blip r:embed="rId9"/>
            <a:stretch>
              <a:fillRect/>
            </a:stretch>
          </p:blipFill>
          <p:spPr>
            <a:xfrm>
              <a:off x="492657" y="5319567"/>
              <a:ext cx="2657475" cy="314325"/>
            </a:xfrm>
            <a:prstGeom prst="rect">
              <a:avLst/>
            </a:prstGeom>
          </p:spPr>
        </p:pic>
        <p:pic>
          <p:nvPicPr>
            <p:cNvPr id="27" name="Picture 26"/>
            <p:cNvPicPr>
              <a:picLocks noChangeAspect="1"/>
            </p:cNvPicPr>
            <p:nvPr/>
          </p:nvPicPr>
          <p:blipFill>
            <a:blip r:embed="rId10"/>
            <a:stretch>
              <a:fillRect/>
            </a:stretch>
          </p:blipFill>
          <p:spPr>
            <a:xfrm>
              <a:off x="1352013" y="5639379"/>
              <a:ext cx="666750" cy="295275"/>
            </a:xfrm>
            <a:prstGeom prst="rect">
              <a:avLst/>
            </a:prstGeom>
          </p:spPr>
        </p:pic>
        <p:pic>
          <p:nvPicPr>
            <p:cNvPr id="28" name="Picture 27"/>
            <p:cNvPicPr>
              <a:picLocks noChangeAspect="1"/>
            </p:cNvPicPr>
            <p:nvPr/>
          </p:nvPicPr>
          <p:blipFill>
            <a:blip r:embed="rId11"/>
            <a:stretch>
              <a:fillRect/>
            </a:stretch>
          </p:blipFill>
          <p:spPr>
            <a:xfrm>
              <a:off x="1202263" y="5917318"/>
              <a:ext cx="966250" cy="422042"/>
            </a:xfrm>
            <a:prstGeom prst="rect">
              <a:avLst/>
            </a:prstGeom>
            <a:solidFill>
              <a:schemeClr val="tx1"/>
            </a:solidFill>
          </p:spPr>
        </p:pic>
      </p:grpSp>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smtClean="0"/>
              <a:t>pre &amp; post</a:t>
            </a:r>
            <a:endParaRPr lang="en-US" sz="6000" dirty="0"/>
          </a:p>
        </p:txBody>
      </p:sp>
    </p:spTree>
    <p:extLst>
      <p:ext uri="{BB962C8B-B14F-4D97-AF65-F5344CB8AC3E}">
        <p14:creationId xmlns:p14="http://schemas.microsoft.com/office/powerpoint/2010/main" val="2808225248"/>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Arithmetic special </a:t>
            </a:r>
            <a:r>
              <a:rPr lang="en-IN" sz="3600" i="1" dirty="0">
                <a:solidFill>
                  <a:srgbClr val="13D9E3"/>
                </a:solidFill>
                <a:latin typeface="Arial" panose="020B0604020202020204" pitchFamily="34" charset="0"/>
                <a:cs typeface="Arial" panose="020B0604020202020204" pitchFamily="34" charset="0"/>
              </a:rPr>
              <a:t>o</a:t>
            </a:r>
            <a:r>
              <a:rPr lang="en-IN" sz="3600" i="1" dirty="0" smtClean="0">
                <a:solidFill>
                  <a:srgbClr val="13D9E3"/>
                </a:solidFill>
                <a:latin typeface="Arial" panose="020B0604020202020204" pitchFamily="34" charset="0"/>
                <a:cs typeface="Arial" panose="020B0604020202020204" pitchFamily="34" charset="0"/>
              </a:rPr>
              <a:t>perators</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255455"/>
            <a:ext cx="8839200" cy="2554545"/>
          </a:xfrm>
          <a:prstGeom prst="rect">
            <a:avLst/>
          </a:prstGeom>
          <a:solidFill>
            <a:srgbClr val="FF5733"/>
          </a:solidFill>
        </p:spPr>
        <p:txBody>
          <a:bodyPr wrap="square">
            <a:spAutoFit/>
          </a:bodyPr>
          <a:lstStyle/>
          <a:p>
            <a:pPr marL="342900" indent="-342900">
              <a:lnSpc>
                <a:spcPct val="200000"/>
              </a:lnSpc>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var1++    ( Post-increment )</a:t>
            </a:r>
          </a:p>
          <a:p>
            <a:pPr marL="342900" indent="-342900">
              <a:lnSpc>
                <a:spcPct val="200000"/>
              </a:lnSpc>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++var1    ( Pre-increment )</a:t>
            </a:r>
          </a:p>
          <a:p>
            <a:pPr marL="342900" indent="-342900">
              <a:lnSpc>
                <a:spcPct val="200000"/>
              </a:lnSpc>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var1--   ( Post-decrement )</a:t>
            </a:r>
          </a:p>
          <a:p>
            <a:pPr marL="342900" indent="-342900">
              <a:lnSpc>
                <a:spcPct val="200000"/>
              </a:lnSpc>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--var1   ( Pre-decrement )</a:t>
            </a:r>
            <a:endParaRPr lang="en-IN" sz="2000"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9809751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 Unary negation operator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52400" y="1243548"/>
            <a:ext cx="8839200" cy="1631216"/>
          </a:xfrm>
          <a:prstGeom prst="rect">
            <a:avLst/>
          </a:prstGeom>
          <a:solidFill>
            <a:srgbClr val="FF5733"/>
          </a:solidFill>
        </p:spPr>
        <p:txBody>
          <a:bodyPr wrap="square">
            <a:spAutoFit/>
          </a:bodyPr>
          <a:lstStyle/>
          <a:p>
            <a:r>
              <a:rPr lang="en-IN" sz="2000" i="1" dirty="0" smtClean="0">
                <a:solidFill>
                  <a:srgbClr val="FFFF00"/>
                </a:solidFill>
                <a:latin typeface="Arial" panose="020B0604020202020204" pitchFamily="34" charset="0"/>
                <a:cs typeface="Arial" panose="020B0604020202020204" pitchFamily="34" charset="0"/>
              </a:rPr>
              <a:t>-</a:t>
            </a:r>
            <a:r>
              <a:rPr lang="en-IN" sz="2000" i="1" dirty="0">
                <a:solidFill>
                  <a:srgbClr val="FFFF00"/>
                </a:solidFill>
                <a:latin typeface="Arial" panose="020B0604020202020204" pitchFamily="34" charset="0"/>
                <a:cs typeface="Arial" panose="020B0604020202020204" pitchFamily="34" charset="0"/>
              </a:rPr>
              <a:t>var1 : </a:t>
            </a:r>
            <a:endParaRPr lang="en-IN" sz="2000" i="1" dirty="0" smtClean="0">
              <a:solidFill>
                <a:srgbClr val="FFFF00"/>
              </a:solidFill>
              <a:latin typeface="Arial" panose="020B0604020202020204" pitchFamily="34" charset="0"/>
              <a:cs typeface="Arial" panose="020B0604020202020204" pitchFamily="34" charset="0"/>
            </a:endParaRPr>
          </a:p>
          <a:p>
            <a:endParaRPr lang="en-IN" sz="2000" i="1" dirty="0">
              <a:solidFill>
                <a:srgbClr val="FFFF00"/>
              </a:solidFill>
              <a:latin typeface="Arial" panose="020B0604020202020204" pitchFamily="34" charset="0"/>
              <a:cs typeface="Arial" panose="020B0604020202020204" pitchFamily="34" charset="0"/>
            </a:endParaRPr>
          </a:p>
          <a:p>
            <a:r>
              <a:rPr lang="en-IN" sz="2000" i="1" dirty="0">
                <a:solidFill>
                  <a:srgbClr val="FFFF00"/>
                </a:solidFill>
                <a:latin typeface="Arial" panose="020B0604020202020204" pitchFamily="34" charset="0"/>
                <a:cs typeface="Arial" panose="020B0604020202020204" pitchFamily="34" charset="0"/>
              </a:rPr>
              <a:t>The unary negation operator changes the sign of var1. When the operator negating a variable, the value of the variable remains unchanged, but the return value is negated.</a:t>
            </a:r>
          </a:p>
        </p:txBody>
      </p:sp>
      <p:sp>
        <p:nvSpPr>
          <p:cNvPr id="8" name="Rectangle 7"/>
          <p:cNvSpPr/>
          <p:nvPr/>
        </p:nvSpPr>
        <p:spPr>
          <a:xfrm>
            <a:off x="119743" y="3202324"/>
            <a:ext cx="5486400" cy="1692771"/>
          </a:xfrm>
          <a:prstGeom prst="rect">
            <a:avLst/>
          </a:prstGeom>
        </p:spPr>
        <p:txBody>
          <a:bodyPr wrap="square">
            <a:spAutoFit/>
          </a:bodyPr>
          <a:lstStyle/>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type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a:t>
            </a:r>
            <a:r>
              <a:rPr lang="en-IN" sz="2000" dirty="0" smtClean="0">
                <a:solidFill>
                  <a:srgbClr val="CE9178"/>
                </a:solidFill>
                <a:latin typeface="Consolas" panose="020B0609020204030204" pitchFamily="49" charset="0"/>
              </a:rPr>
              <a:t>text/javascript"</a:t>
            </a:r>
            <a:r>
              <a:rPr lang="en-IN" sz="2000" dirty="0" smtClean="0">
                <a:solidFill>
                  <a:srgbClr val="808080"/>
                </a:solidFill>
                <a:latin typeface="Consolas" panose="020B0609020204030204" pitchFamily="49" charset="0"/>
              </a:rPr>
              <a:t>&gt;</a:t>
            </a:r>
            <a:endParaRPr lang="en-IN" sz="2000" dirty="0">
              <a:solidFill>
                <a:srgbClr val="D4D4D4"/>
              </a:solidFill>
              <a:latin typeface="Consolas" panose="020B0609020204030204" pitchFamily="49" charset="0"/>
            </a:endParaRP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x</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2</a:t>
            </a:r>
            <a:r>
              <a:rPr lang="en-IN" sz="2000" dirty="0">
                <a:solidFill>
                  <a:srgbClr val="D4D4D4"/>
                </a:solidFill>
                <a:latin typeface="Consolas" panose="020B0609020204030204" pitchFamily="49" charset="0"/>
              </a:rPr>
              <a:t>;</a:t>
            </a: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y</a:t>
            </a:r>
            <a:r>
              <a:rPr lang="en-IN" sz="2000" dirty="0">
                <a:solidFill>
                  <a:srgbClr val="D4D4D4"/>
                </a:solidFill>
                <a:latin typeface="Consolas" panose="020B0609020204030204" pitchFamily="49" charset="0"/>
              </a:rPr>
              <a:t> = -</a:t>
            </a:r>
            <a:r>
              <a:rPr lang="en-IN" sz="2000" dirty="0">
                <a:solidFill>
                  <a:srgbClr val="9CDCFE"/>
                </a:solidFill>
                <a:latin typeface="Consolas" panose="020B0609020204030204" pitchFamily="49" charset="0"/>
              </a:rPr>
              <a:t>x</a:t>
            </a:r>
            <a:r>
              <a:rPr lang="en-IN" sz="2000" dirty="0">
                <a:solidFill>
                  <a:srgbClr val="D4D4D4"/>
                </a:solidFill>
                <a:latin typeface="Consolas" panose="020B0609020204030204" pitchFamily="49" charset="0"/>
              </a:rPr>
              <a:t>;</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y</a:t>
            </a:r>
            <a:r>
              <a:rPr lang="en-IN" sz="2000" dirty="0">
                <a:solidFill>
                  <a:srgbClr val="D4D4D4"/>
                </a:solidFill>
                <a:latin typeface="Consolas" panose="020B0609020204030204" pitchFamily="49" charset="0"/>
              </a:rPr>
              <a:t>);</a:t>
            </a:r>
          </a:p>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808080"/>
                </a:solidFill>
                <a:latin typeface="Consolas" panose="020B0609020204030204" pitchFamily="49" charset="0"/>
              </a:rPr>
              <a:t>&gt;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6939342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 y="1219200"/>
            <a:ext cx="8839200" cy="923330"/>
          </a:xfrm>
          <a:prstGeom prst="rect">
            <a:avLst/>
          </a:prstGeom>
          <a:solidFill>
            <a:srgbClr val="F3EF53"/>
          </a:solidFill>
        </p:spPr>
        <p:txBody>
          <a:bodyPr wrap="square">
            <a:spAutoFit/>
          </a:bodyPr>
          <a:lstStyle/>
          <a:p>
            <a:pPr marL="342900" indent="-342900">
              <a:buFont typeface="Arial" panose="020B0604020202020204" pitchFamily="34" charset="0"/>
              <a:buChar char="•"/>
            </a:pPr>
            <a:r>
              <a:rPr lang="en-US" sz="1800" dirty="0">
                <a:solidFill>
                  <a:srgbClr val="FF6000"/>
                </a:solidFill>
                <a:latin typeface="Arial" panose="020B0604020202020204" pitchFamily="34" charset="0"/>
                <a:cs typeface="Arial" panose="020B0604020202020204" pitchFamily="34" charset="0"/>
              </a:rPr>
              <a:t>o</a:t>
            </a:r>
            <a:r>
              <a:rPr lang="en-US" sz="1800" dirty="0" smtClean="0">
                <a:solidFill>
                  <a:srgbClr val="FF6000"/>
                </a:solidFill>
                <a:latin typeface="Arial" panose="020B0604020202020204" pitchFamily="34" charset="0"/>
                <a:cs typeface="Arial" panose="020B0604020202020204" pitchFamily="34" charset="0"/>
              </a:rPr>
              <a:t>nscroll - Script </a:t>
            </a:r>
            <a:r>
              <a:rPr lang="en-US" sz="1800" dirty="0">
                <a:solidFill>
                  <a:srgbClr val="FF6000"/>
                </a:solidFill>
                <a:latin typeface="Arial" panose="020B0604020202020204" pitchFamily="34" charset="0"/>
                <a:cs typeface="Arial" panose="020B0604020202020204" pitchFamily="34" charset="0"/>
              </a:rPr>
              <a:t>to be run when an element's scrollbar is </a:t>
            </a:r>
            <a:r>
              <a:rPr lang="en-US" sz="1800" dirty="0" smtClean="0">
                <a:solidFill>
                  <a:srgbClr val="FF6000"/>
                </a:solidFill>
                <a:latin typeface="Arial" panose="020B0604020202020204" pitchFamily="34" charset="0"/>
                <a:cs typeface="Arial" panose="020B0604020202020204" pitchFamily="34" charset="0"/>
              </a:rPr>
              <a:t>being scrolled.</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onwheel - Fires </a:t>
            </a:r>
            <a:r>
              <a:rPr lang="en-US" sz="1800" dirty="0">
                <a:solidFill>
                  <a:srgbClr val="FF6000"/>
                </a:solidFill>
                <a:latin typeface="Arial" panose="020B0604020202020204" pitchFamily="34" charset="0"/>
                <a:cs typeface="Arial" panose="020B0604020202020204" pitchFamily="34" charset="0"/>
              </a:rPr>
              <a:t>when the mouse wheel rolls up or down over </a:t>
            </a:r>
            <a:r>
              <a:rPr lang="en-US" sz="1800" dirty="0" smtClean="0">
                <a:solidFill>
                  <a:srgbClr val="FF6000"/>
                </a:solidFill>
                <a:latin typeface="Arial" panose="020B0604020202020204" pitchFamily="34" charset="0"/>
                <a:cs typeface="Arial" panose="020B0604020202020204" pitchFamily="34" charset="0"/>
              </a:rPr>
              <a:t>an element</a:t>
            </a:r>
            <a:endParaRPr lang="en-US" sz="1800" dirty="0">
              <a:solidFill>
                <a:srgbClr val="FF6000"/>
              </a:solidFill>
              <a:latin typeface="Arial" panose="020B0604020202020204" pitchFamily="34" charset="0"/>
              <a:cs typeface="Arial" panose="020B0604020202020204" pitchFamily="34" charset="0"/>
            </a:endParaRPr>
          </a:p>
        </p:txBody>
      </p:sp>
      <p:sp>
        <p:nvSpPr>
          <p:cNvPr id="7" name="Rectangle 6"/>
          <p:cNvSpPr/>
          <p:nvPr/>
        </p:nvSpPr>
        <p:spPr>
          <a:xfrm>
            <a:off x="152400" y="304800"/>
            <a:ext cx="8839200" cy="646331"/>
          </a:xfrm>
          <a:prstGeom prst="rect">
            <a:avLst/>
          </a:prstGeom>
          <a:solidFill>
            <a:srgbClr val="0070C0"/>
          </a:solidFill>
        </p:spPr>
        <p:txBody>
          <a:bodyPr wrap="square">
            <a:spAutoFit/>
          </a:bodyPr>
          <a:lstStyle/>
          <a:p>
            <a:pPr algn="ctr"/>
            <a:r>
              <a:rPr lang="en-US" sz="3600" dirty="0" smtClean="0">
                <a:solidFill>
                  <a:schemeClr val="bg1"/>
                </a:solidFill>
                <a:latin typeface="Arial" panose="020B0604020202020204" pitchFamily="34" charset="0"/>
                <a:cs typeface="Arial" panose="020B0604020202020204" pitchFamily="34" charset="0"/>
              </a:rPr>
              <a:t>List of basic events</a:t>
            </a:r>
            <a:endParaRPr lang="en-US" sz="36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82804143"/>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smtClean="0"/>
              <a:t>comparisons</a:t>
            </a:r>
            <a:r>
              <a:rPr lang="en-IN" sz="6000" dirty="0" smtClean="0">
                <a:solidFill>
                  <a:srgbClr val="13D9E3"/>
                </a:solidFill>
                <a:latin typeface="Arial" panose="020B0604020202020204" pitchFamily="34" charset="0"/>
                <a:cs typeface="Arial" panose="020B0604020202020204" pitchFamily="34" charset="0"/>
              </a:rPr>
              <a:t> </a:t>
            </a:r>
            <a:r>
              <a:rPr lang="en-IN" sz="6000" dirty="0" smtClean="0"/>
              <a:t>operator</a:t>
            </a:r>
            <a:endParaRPr lang="en-US" sz="6000" dirty="0"/>
          </a:p>
        </p:txBody>
      </p:sp>
      <p:pic>
        <p:nvPicPr>
          <p:cNvPr id="33" name="Picture 32"/>
          <p:cNvPicPr>
            <a:picLocks noChangeAspect="1"/>
          </p:cNvPicPr>
          <p:nvPr/>
        </p:nvPicPr>
        <p:blipFill>
          <a:blip r:embed="rId2"/>
          <a:stretch>
            <a:fillRect/>
          </a:stretch>
        </p:blipFill>
        <p:spPr>
          <a:xfrm>
            <a:off x="1579451" y="4572000"/>
            <a:ext cx="629435" cy="387345"/>
          </a:xfrm>
          <a:prstGeom prst="rect">
            <a:avLst/>
          </a:prstGeom>
        </p:spPr>
      </p:pic>
      <p:pic>
        <p:nvPicPr>
          <p:cNvPr id="34" name="Picture 33"/>
          <p:cNvPicPr>
            <a:picLocks noChangeAspect="1"/>
          </p:cNvPicPr>
          <p:nvPr/>
        </p:nvPicPr>
        <p:blipFill>
          <a:blip r:embed="rId3"/>
          <a:stretch>
            <a:fillRect/>
          </a:stretch>
        </p:blipFill>
        <p:spPr>
          <a:xfrm>
            <a:off x="4058228" y="4598137"/>
            <a:ext cx="661713" cy="427693"/>
          </a:xfrm>
          <a:prstGeom prst="rect">
            <a:avLst/>
          </a:prstGeom>
        </p:spPr>
      </p:pic>
      <p:pic>
        <p:nvPicPr>
          <p:cNvPr id="35" name="Picture 34"/>
          <p:cNvPicPr>
            <a:picLocks noChangeAspect="1"/>
          </p:cNvPicPr>
          <p:nvPr/>
        </p:nvPicPr>
        <p:blipFill>
          <a:blip r:embed="rId4"/>
          <a:stretch>
            <a:fillRect/>
          </a:stretch>
        </p:blipFill>
        <p:spPr>
          <a:xfrm>
            <a:off x="6969544" y="4572001"/>
            <a:ext cx="572947" cy="492250"/>
          </a:xfrm>
          <a:prstGeom prst="rect">
            <a:avLst/>
          </a:prstGeom>
        </p:spPr>
      </p:pic>
      <p:grpSp>
        <p:nvGrpSpPr>
          <p:cNvPr id="4" name="Group 3"/>
          <p:cNvGrpSpPr/>
          <p:nvPr/>
        </p:nvGrpSpPr>
        <p:grpSpPr>
          <a:xfrm>
            <a:off x="3573940" y="3218935"/>
            <a:ext cx="1447200" cy="648000"/>
            <a:chOff x="3573940" y="3322124"/>
            <a:chExt cx="1447200" cy="648000"/>
          </a:xfrm>
        </p:grpSpPr>
        <p:pic>
          <p:nvPicPr>
            <p:cNvPr id="31" name="Picture 30"/>
            <p:cNvPicPr>
              <a:picLocks noChangeAspect="1"/>
            </p:cNvPicPr>
            <p:nvPr/>
          </p:nvPicPr>
          <p:blipFill>
            <a:blip r:embed="rId5"/>
            <a:stretch>
              <a:fillRect/>
            </a:stretch>
          </p:blipFill>
          <p:spPr>
            <a:xfrm>
              <a:off x="4088295" y="3472557"/>
              <a:ext cx="357714" cy="478301"/>
            </a:xfrm>
            <a:prstGeom prst="rect">
              <a:avLst/>
            </a:prstGeom>
          </p:spPr>
        </p:pic>
        <p:sp>
          <p:nvSpPr>
            <p:cNvPr id="38" name="5-Point Star 37"/>
            <p:cNvSpPr/>
            <p:nvPr/>
          </p:nvSpPr>
          <p:spPr>
            <a:xfrm>
              <a:off x="3573940" y="3322124"/>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5-Point Star 38"/>
            <p:cNvSpPr/>
            <p:nvPr/>
          </p:nvSpPr>
          <p:spPr>
            <a:xfrm>
              <a:off x="3573940" y="3726706"/>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5-Point Star 39"/>
            <p:cNvSpPr/>
            <p:nvPr/>
          </p:nvSpPr>
          <p:spPr>
            <a:xfrm>
              <a:off x="3838288" y="3540313"/>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5-Point Star 42"/>
            <p:cNvSpPr/>
            <p:nvPr/>
          </p:nvSpPr>
          <p:spPr>
            <a:xfrm>
              <a:off x="4505805" y="3322124"/>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 name="5-Point Star 43"/>
            <p:cNvSpPr/>
            <p:nvPr/>
          </p:nvSpPr>
          <p:spPr>
            <a:xfrm>
              <a:off x="4505805" y="3726706"/>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5-Point Star 44"/>
            <p:cNvSpPr/>
            <p:nvPr/>
          </p:nvSpPr>
          <p:spPr>
            <a:xfrm>
              <a:off x="4781059" y="3322124"/>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5-Point Star 45"/>
            <p:cNvSpPr/>
            <p:nvPr/>
          </p:nvSpPr>
          <p:spPr>
            <a:xfrm>
              <a:off x="4801200" y="3707441"/>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90" name="Group 89"/>
          <p:cNvGrpSpPr/>
          <p:nvPr/>
        </p:nvGrpSpPr>
        <p:grpSpPr>
          <a:xfrm>
            <a:off x="6410325" y="3218935"/>
            <a:ext cx="1447200" cy="648000"/>
            <a:chOff x="6248400" y="3323058"/>
            <a:chExt cx="1657015" cy="739485"/>
          </a:xfrm>
        </p:grpSpPr>
        <p:pic>
          <p:nvPicPr>
            <p:cNvPr id="32" name="Picture 31"/>
            <p:cNvPicPr>
              <a:picLocks noChangeAspect="1"/>
            </p:cNvPicPr>
            <p:nvPr/>
          </p:nvPicPr>
          <p:blipFill>
            <a:blip r:embed="rId6"/>
            <a:stretch>
              <a:fillRect/>
            </a:stretch>
          </p:blipFill>
          <p:spPr>
            <a:xfrm>
              <a:off x="6890286" y="3446794"/>
              <a:ext cx="371475" cy="523875"/>
            </a:xfrm>
            <a:prstGeom prst="rect">
              <a:avLst/>
            </a:prstGeom>
          </p:spPr>
        </p:pic>
        <p:sp>
          <p:nvSpPr>
            <p:cNvPr id="64" name="5-Point Star 63"/>
            <p:cNvSpPr/>
            <p:nvPr/>
          </p:nvSpPr>
          <p:spPr>
            <a:xfrm>
              <a:off x="7292880" y="3583981"/>
              <a:ext cx="251827" cy="266611"/>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6" name="5-Point Star 65"/>
            <p:cNvSpPr/>
            <p:nvPr/>
          </p:nvSpPr>
          <p:spPr>
            <a:xfrm>
              <a:off x="7630527" y="3323058"/>
              <a:ext cx="251827" cy="266611"/>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7" name="5-Point Star 66"/>
            <p:cNvSpPr/>
            <p:nvPr/>
          </p:nvSpPr>
          <p:spPr>
            <a:xfrm>
              <a:off x="7653588" y="3745089"/>
              <a:ext cx="251827" cy="266611"/>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8" name="5-Point Star 67"/>
            <p:cNvSpPr/>
            <p:nvPr/>
          </p:nvSpPr>
          <p:spPr>
            <a:xfrm>
              <a:off x="6248400" y="3352800"/>
              <a:ext cx="251827" cy="266611"/>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9" name="5-Point Star 68"/>
            <p:cNvSpPr/>
            <p:nvPr/>
          </p:nvSpPr>
          <p:spPr>
            <a:xfrm>
              <a:off x="6248400" y="3795932"/>
              <a:ext cx="251827" cy="266611"/>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0" name="5-Point Star 69"/>
            <p:cNvSpPr/>
            <p:nvPr/>
          </p:nvSpPr>
          <p:spPr>
            <a:xfrm>
              <a:off x="6563560" y="3352800"/>
              <a:ext cx="251827" cy="266611"/>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1" name="5-Point Star 70"/>
            <p:cNvSpPr/>
            <p:nvPr/>
          </p:nvSpPr>
          <p:spPr>
            <a:xfrm>
              <a:off x="6586621" y="3774831"/>
              <a:ext cx="251827" cy="266611"/>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23" name="Group 122"/>
          <p:cNvGrpSpPr/>
          <p:nvPr/>
        </p:nvGrpSpPr>
        <p:grpSpPr>
          <a:xfrm>
            <a:off x="990601" y="3238200"/>
            <a:ext cx="1796141" cy="648000"/>
            <a:chOff x="990601" y="3341389"/>
            <a:chExt cx="1796141" cy="648000"/>
          </a:xfrm>
        </p:grpSpPr>
        <p:sp>
          <p:nvSpPr>
            <p:cNvPr id="49" name="5-Point Star 48"/>
            <p:cNvSpPr/>
            <p:nvPr/>
          </p:nvSpPr>
          <p:spPr>
            <a:xfrm>
              <a:off x="990601" y="3341389"/>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0" name="5-Point Star 49"/>
            <p:cNvSpPr/>
            <p:nvPr/>
          </p:nvSpPr>
          <p:spPr>
            <a:xfrm>
              <a:off x="990601" y="3745971"/>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1" name="5-Point Star 50"/>
            <p:cNvSpPr/>
            <p:nvPr/>
          </p:nvSpPr>
          <p:spPr>
            <a:xfrm>
              <a:off x="1265855" y="3341389"/>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2" name="5-Point Star 51"/>
            <p:cNvSpPr/>
            <p:nvPr/>
          </p:nvSpPr>
          <p:spPr>
            <a:xfrm>
              <a:off x="1285996" y="3726706"/>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3" name="Picture 52"/>
            <p:cNvPicPr>
              <a:picLocks noChangeAspect="1"/>
            </p:cNvPicPr>
            <p:nvPr/>
          </p:nvPicPr>
          <p:blipFill>
            <a:blip r:embed="rId7"/>
            <a:stretch>
              <a:fillRect/>
            </a:stretch>
          </p:blipFill>
          <p:spPr>
            <a:xfrm>
              <a:off x="1579451" y="3559578"/>
              <a:ext cx="341076" cy="278284"/>
            </a:xfrm>
            <a:prstGeom prst="rect">
              <a:avLst/>
            </a:prstGeom>
          </p:spPr>
        </p:pic>
        <p:sp>
          <p:nvSpPr>
            <p:cNvPr id="54" name="5-Point Star 53"/>
            <p:cNvSpPr/>
            <p:nvPr/>
          </p:nvSpPr>
          <p:spPr>
            <a:xfrm>
              <a:off x="2271407" y="3341389"/>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 name="5-Point Star 54"/>
            <p:cNvSpPr/>
            <p:nvPr/>
          </p:nvSpPr>
          <p:spPr>
            <a:xfrm>
              <a:off x="2271407" y="3745971"/>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6" name="5-Point Star 55"/>
            <p:cNvSpPr/>
            <p:nvPr/>
          </p:nvSpPr>
          <p:spPr>
            <a:xfrm>
              <a:off x="2546661" y="3341389"/>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7" name="5-Point Star 56"/>
            <p:cNvSpPr/>
            <p:nvPr/>
          </p:nvSpPr>
          <p:spPr>
            <a:xfrm>
              <a:off x="2566802" y="3726706"/>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19" name="Picture 118"/>
            <p:cNvPicPr>
              <a:picLocks noChangeAspect="1"/>
            </p:cNvPicPr>
            <p:nvPr/>
          </p:nvPicPr>
          <p:blipFill>
            <a:blip r:embed="rId7"/>
            <a:stretch>
              <a:fillRect/>
            </a:stretch>
          </p:blipFill>
          <p:spPr>
            <a:xfrm>
              <a:off x="1868724" y="3559630"/>
              <a:ext cx="341076" cy="278284"/>
            </a:xfrm>
            <a:prstGeom prst="rect">
              <a:avLst/>
            </a:prstGeom>
          </p:spPr>
        </p:pic>
      </p:grpSp>
      <p:grpSp>
        <p:nvGrpSpPr>
          <p:cNvPr id="3" name="Group 2"/>
          <p:cNvGrpSpPr/>
          <p:nvPr/>
        </p:nvGrpSpPr>
        <p:grpSpPr>
          <a:xfrm>
            <a:off x="528631" y="1286636"/>
            <a:ext cx="1514729" cy="609600"/>
            <a:chOff x="5867400" y="457200"/>
            <a:chExt cx="1514729" cy="609600"/>
          </a:xfrm>
        </p:grpSpPr>
        <p:pic>
          <p:nvPicPr>
            <p:cNvPr id="121" name="Picture 120"/>
            <p:cNvPicPr>
              <a:picLocks noChangeAspect="1"/>
            </p:cNvPicPr>
            <p:nvPr/>
          </p:nvPicPr>
          <p:blipFill>
            <a:blip r:embed="rId7"/>
            <a:stretch>
              <a:fillRect/>
            </a:stretch>
          </p:blipFill>
          <p:spPr>
            <a:xfrm>
              <a:off x="5867400" y="457200"/>
              <a:ext cx="529153" cy="609600"/>
            </a:xfrm>
            <a:prstGeom prst="rect">
              <a:avLst/>
            </a:prstGeom>
          </p:spPr>
        </p:pic>
        <p:pic>
          <p:nvPicPr>
            <p:cNvPr id="125" name="Picture 124"/>
            <p:cNvPicPr>
              <a:picLocks noChangeAspect="1"/>
            </p:cNvPicPr>
            <p:nvPr/>
          </p:nvPicPr>
          <p:blipFill>
            <a:blip r:embed="rId7"/>
            <a:stretch>
              <a:fillRect/>
            </a:stretch>
          </p:blipFill>
          <p:spPr>
            <a:xfrm>
              <a:off x="6357600" y="457200"/>
              <a:ext cx="529153" cy="609600"/>
            </a:xfrm>
            <a:prstGeom prst="rect">
              <a:avLst/>
            </a:prstGeom>
          </p:spPr>
        </p:pic>
        <p:pic>
          <p:nvPicPr>
            <p:cNvPr id="126" name="Picture 125"/>
            <p:cNvPicPr>
              <a:picLocks noChangeAspect="1"/>
            </p:cNvPicPr>
            <p:nvPr/>
          </p:nvPicPr>
          <p:blipFill>
            <a:blip r:embed="rId7"/>
            <a:stretch>
              <a:fillRect/>
            </a:stretch>
          </p:blipFill>
          <p:spPr>
            <a:xfrm>
              <a:off x="6852976" y="457200"/>
              <a:ext cx="529153" cy="609600"/>
            </a:xfrm>
            <a:prstGeom prst="rect">
              <a:avLst/>
            </a:prstGeom>
          </p:spPr>
        </p:pic>
      </p:grpSp>
      <p:grpSp>
        <p:nvGrpSpPr>
          <p:cNvPr id="5" name="Group 4"/>
          <p:cNvGrpSpPr/>
          <p:nvPr/>
        </p:nvGrpSpPr>
        <p:grpSpPr>
          <a:xfrm>
            <a:off x="528631" y="546184"/>
            <a:ext cx="1019353" cy="609600"/>
            <a:chOff x="524533" y="455261"/>
            <a:chExt cx="1019353" cy="609600"/>
          </a:xfrm>
        </p:grpSpPr>
        <p:pic>
          <p:nvPicPr>
            <p:cNvPr id="47" name="Picture 46"/>
            <p:cNvPicPr>
              <a:picLocks noChangeAspect="1"/>
            </p:cNvPicPr>
            <p:nvPr/>
          </p:nvPicPr>
          <p:blipFill>
            <a:blip r:embed="rId7"/>
            <a:stretch>
              <a:fillRect/>
            </a:stretch>
          </p:blipFill>
          <p:spPr>
            <a:xfrm>
              <a:off x="524533" y="455261"/>
              <a:ext cx="529153" cy="609600"/>
            </a:xfrm>
            <a:prstGeom prst="rect">
              <a:avLst/>
            </a:prstGeom>
          </p:spPr>
        </p:pic>
        <p:pic>
          <p:nvPicPr>
            <p:cNvPr id="48" name="Picture 47"/>
            <p:cNvPicPr>
              <a:picLocks noChangeAspect="1"/>
            </p:cNvPicPr>
            <p:nvPr/>
          </p:nvPicPr>
          <p:blipFill>
            <a:blip r:embed="rId7"/>
            <a:stretch>
              <a:fillRect/>
            </a:stretch>
          </p:blipFill>
          <p:spPr>
            <a:xfrm>
              <a:off x="1014733" y="455261"/>
              <a:ext cx="529153" cy="609600"/>
            </a:xfrm>
            <a:prstGeom prst="rect">
              <a:avLst/>
            </a:prstGeom>
          </p:spPr>
        </p:pic>
      </p:grpSp>
      <p:pic>
        <p:nvPicPr>
          <p:cNvPr id="6" name="Picture 5"/>
          <p:cNvPicPr>
            <a:picLocks noChangeAspect="1"/>
          </p:cNvPicPr>
          <p:nvPr/>
        </p:nvPicPr>
        <p:blipFill>
          <a:blip r:embed="rId8"/>
          <a:stretch>
            <a:fillRect/>
          </a:stretch>
        </p:blipFill>
        <p:spPr>
          <a:xfrm>
            <a:off x="328578" y="5410200"/>
            <a:ext cx="4586785" cy="470817"/>
          </a:xfrm>
          <a:prstGeom prst="rect">
            <a:avLst/>
          </a:prstGeom>
        </p:spPr>
      </p:pic>
      <p:pic>
        <p:nvPicPr>
          <p:cNvPr id="7" name="Picture 6"/>
          <p:cNvPicPr>
            <a:picLocks noChangeAspect="1"/>
          </p:cNvPicPr>
          <p:nvPr/>
        </p:nvPicPr>
        <p:blipFill>
          <a:blip r:embed="rId9"/>
          <a:stretch>
            <a:fillRect/>
          </a:stretch>
        </p:blipFill>
        <p:spPr>
          <a:xfrm>
            <a:off x="5093368" y="5302708"/>
            <a:ext cx="2983832" cy="685800"/>
          </a:xfrm>
          <a:prstGeom prst="rect">
            <a:avLst/>
          </a:prstGeom>
        </p:spPr>
      </p:pic>
    </p:spTree>
    <p:extLst>
      <p:ext uri="{BB962C8B-B14F-4D97-AF65-F5344CB8AC3E}">
        <p14:creationId xmlns:p14="http://schemas.microsoft.com/office/powerpoint/2010/main" val="2367735768"/>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Comparisons </a:t>
            </a:r>
            <a:r>
              <a:rPr lang="en-IN" sz="3600" i="1" dirty="0">
                <a:solidFill>
                  <a:srgbClr val="13D9E3"/>
                </a:solidFill>
                <a:latin typeface="Arial" panose="020B0604020202020204" pitchFamily="34" charset="0"/>
                <a:cs typeface="Arial" panose="020B0604020202020204" pitchFamily="34" charset="0"/>
              </a:rPr>
              <a:t>operators</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143000"/>
            <a:ext cx="8839200" cy="2862322"/>
          </a:xfrm>
          <a:prstGeom prst="rect">
            <a:avLst/>
          </a:prstGeom>
          <a:solidFill>
            <a:srgbClr val="FF5733"/>
          </a:solidFill>
        </p:spPr>
        <p:txBody>
          <a:bodyPr wrap="square">
            <a:spAutoFit/>
          </a:bodyPr>
          <a:lstStyle/>
          <a:p>
            <a:pPr marL="342900" indent="-342900">
              <a:buFont typeface="Wingdings" panose="05000000000000000000" pitchFamily="2" charset="2"/>
              <a:buChar char="§"/>
            </a:pPr>
            <a:r>
              <a:rPr lang="en-IN" sz="2000" i="1" dirty="0" smtClean="0">
                <a:solidFill>
                  <a:srgbClr val="FFFF00"/>
                </a:solidFill>
                <a:latin typeface="Arial" panose="020B0604020202020204" pitchFamily="34" charset="0"/>
                <a:cs typeface="Arial" panose="020B0604020202020204" pitchFamily="34" charset="0"/>
              </a:rPr>
              <a:t>greater/less </a:t>
            </a:r>
            <a:r>
              <a:rPr lang="en-IN" sz="2000" i="1" dirty="0">
                <a:solidFill>
                  <a:srgbClr val="FFFF00"/>
                </a:solidFill>
                <a:latin typeface="Arial" panose="020B0604020202020204" pitchFamily="34" charset="0"/>
                <a:cs typeface="Arial" panose="020B0604020202020204" pitchFamily="34" charset="0"/>
              </a:rPr>
              <a:t>than</a:t>
            </a:r>
            <a:r>
              <a:rPr lang="en-IN" sz="2000" dirty="0">
                <a:solidFill>
                  <a:srgbClr val="FFFF00"/>
                </a:solidFill>
                <a:latin typeface="Arial" panose="020B0604020202020204" pitchFamily="34" charset="0"/>
                <a:cs typeface="Arial" panose="020B0604020202020204" pitchFamily="34" charset="0"/>
              </a:rPr>
              <a:t>: a &gt; b, a &lt; b</a:t>
            </a:r>
            <a:r>
              <a:rPr lang="en-IN" sz="2000" dirty="0" smtClean="0">
                <a:solidFill>
                  <a:srgbClr val="FFFF00"/>
                </a:solidFill>
                <a:latin typeface="Arial" panose="020B0604020202020204" pitchFamily="34" charset="0"/>
                <a:cs typeface="Arial" panose="020B0604020202020204" pitchFamily="34" charset="0"/>
              </a:rPr>
              <a:t>.</a:t>
            </a:r>
          </a:p>
          <a:p>
            <a:pPr marL="342900" indent="-342900">
              <a:buFont typeface="Wingdings" panose="05000000000000000000" pitchFamily="2" charset="2"/>
              <a:buChar char="§"/>
            </a:pPr>
            <a:endParaRPr lang="en-IN" sz="2000" dirty="0">
              <a:solidFill>
                <a:srgbClr val="FFFF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i="1" dirty="0" smtClean="0">
                <a:solidFill>
                  <a:srgbClr val="FFFF00"/>
                </a:solidFill>
                <a:latin typeface="Arial" panose="020B0604020202020204" pitchFamily="34" charset="0"/>
                <a:cs typeface="Arial" panose="020B0604020202020204" pitchFamily="34" charset="0"/>
              </a:rPr>
              <a:t>greater/less </a:t>
            </a:r>
            <a:r>
              <a:rPr lang="en-IN" sz="2000" i="1" dirty="0">
                <a:solidFill>
                  <a:srgbClr val="FFFF00"/>
                </a:solidFill>
                <a:latin typeface="Arial" panose="020B0604020202020204" pitchFamily="34" charset="0"/>
                <a:cs typeface="Arial" panose="020B0604020202020204" pitchFamily="34" charset="0"/>
              </a:rPr>
              <a:t>than or equals</a:t>
            </a:r>
            <a:r>
              <a:rPr lang="en-IN" sz="2000" dirty="0">
                <a:solidFill>
                  <a:srgbClr val="FFFF00"/>
                </a:solidFill>
                <a:latin typeface="Arial" panose="020B0604020202020204" pitchFamily="34" charset="0"/>
                <a:cs typeface="Arial" panose="020B0604020202020204" pitchFamily="34" charset="0"/>
              </a:rPr>
              <a:t>: a &gt;= b, a &lt;= b</a:t>
            </a:r>
            <a:r>
              <a:rPr lang="en-IN" sz="2000" dirty="0" smtClean="0">
                <a:solidFill>
                  <a:srgbClr val="FFFF00"/>
                </a:solidFill>
                <a:latin typeface="Arial" panose="020B0604020202020204" pitchFamily="34" charset="0"/>
                <a:cs typeface="Arial" panose="020B0604020202020204" pitchFamily="34" charset="0"/>
              </a:rPr>
              <a:t>.</a:t>
            </a:r>
          </a:p>
          <a:p>
            <a:pPr marL="342900" indent="-342900">
              <a:buFont typeface="Wingdings" panose="05000000000000000000" pitchFamily="2" charset="2"/>
              <a:buChar char="§"/>
            </a:pPr>
            <a:endParaRPr lang="en-IN" sz="2000" dirty="0">
              <a:solidFill>
                <a:srgbClr val="FFFF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i="1" dirty="0" smtClean="0">
                <a:solidFill>
                  <a:srgbClr val="FFFF00"/>
                </a:solidFill>
                <a:latin typeface="Arial" panose="020B0604020202020204" pitchFamily="34" charset="0"/>
                <a:cs typeface="Arial" panose="020B0604020202020204" pitchFamily="34" charset="0"/>
              </a:rPr>
              <a:t>equality</a:t>
            </a:r>
            <a:r>
              <a:rPr lang="en-IN" sz="2000" dirty="0" smtClean="0">
                <a:solidFill>
                  <a:srgbClr val="FFFF00"/>
                </a:solidFill>
                <a:latin typeface="Arial" panose="020B0604020202020204" pitchFamily="34" charset="0"/>
                <a:cs typeface="Arial" panose="020B0604020202020204" pitchFamily="34" charset="0"/>
              </a:rPr>
              <a:t> </a:t>
            </a:r>
            <a:r>
              <a:rPr lang="en-IN" sz="2000" dirty="0">
                <a:solidFill>
                  <a:srgbClr val="FFFF00"/>
                </a:solidFill>
                <a:latin typeface="Arial" panose="020B0604020202020204" pitchFamily="34" charset="0"/>
                <a:cs typeface="Arial" panose="020B0604020202020204" pitchFamily="34" charset="0"/>
              </a:rPr>
              <a:t>check is written as a == b.  A single symbol a = b would mean an assignment</a:t>
            </a:r>
            <a:r>
              <a:rPr lang="en-IN" sz="2000" dirty="0" smtClean="0">
                <a:solidFill>
                  <a:srgbClr val="FFFF00"/>
                </a:solidFill>
                <a:latin typeface="Arial" panose="020B0604020202020204" pitchFamily="34" charset="0"/>
                <a:cs typeface="Arial" panose="020B0604020202020204" pitchFamily="34" charset="0"/>
              </a:rPr>
              <a:t>.</a:t>
            </a:r>
          </a:p>
          <a:p>
            <a:pPr marL="342900" indent="-342900">
              <a:buFont typeface="Wingdings" panose="05000000000000000000" pitchFamily="2" charset="2"/>
              <a:buChar char="§"/>
            </a:pPr>
            <a:endParaRPr lang="en-IN" sz="2000" dirty="0">
              <a:solidFill>
                <a:srgbClr val="FFFF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i="1" dirty="0" smtClean="0">
                <a:solidFill>
                  <a:srgbClr val="FFFF00"/>
                </a:solidFill>
                <a:latin typeface="Arial" panose="020B0604020202020204" pitchFamily="34" charset="0"/>
                <a:cs typeface="Arial" panose="020B0604020202020204" pitchFamily="34" charset="0"/>
              </a:rPr>
              <a:t>not </a:t>
            </a:r>
            <a:r>
              <a:rPr lang="en-IN" sz="2000" i="1" dirty="0">
                <a:solidFill>
                  <a:srgbClr val="FFFF00"/>
                </a:solidFill>
                <a:latin typeface="Arial" panose="020B0604020202020204" pitchFamily="34" charset="0"/>
                <a:cs typeface="Arial" panose="020B0604020202020204" pitchFamily="34" charset="0"/>
              </a:rPr>
              <a:t>equals</a:t>
            </a:r>
            <a:r>
              <a:rPr lang="en-IN" sz="2000" dirty="0">
                <a:solidFill>
                  <a:srgbClr val="FFFF00"/>
                </a:solidFill>
                <a:latin typeface="Arial" panose="020B0604020202020204" pitchFamily="34" charset="0"/>
                <a:cs typeface="Arial" panose="020B0604020202020204" pitchFamily="34" charset="0"/>
              </a:rPr>
              <a:t>: in JavaScript it’s written as an assignment with an exclamation sign before it: a != b.</a:t>
            </a:r>
          </a:p>
        </p:txBody>
      </p:sp>
      <p:sp>
        <p:nvSpPr>
          <p:cNvPr id="4" name="Rectangle 3"/>
          <p:cNvSpPr/>
          <p:nvPr/>
        </p:nvSpPr>
        <p:spPr>
          <a:xfrm>
            <a:off x="152400" y="4503003"/>
            <a:ext cx="8839200" cy="830997"/>
          </a:xfrm>
          <a:prstGeom prst="rect">
            <a:avLst/>
          </a:prstGeom>
          <a:solidFill>
            <a:srgbClr val="2C2C2C"/>
          </a:solidFill>
        </p:spPr>
        <p:txBody>
          <a:bodyPr wrap="square">
            <a:spAutoFit/>
          </a:bodyPr>
          <a:lstStyle/>
          <a:p>
            <a:r>
              <a:rPr lang="en-IN" dirty="0">
                <a:solidFill>
                  <a:srgbClr val="E8FC2C"/>
                </a:solidFill>
                <a:latin typeface="Open Sans"/>
                <a:ea typeface="NSimSun" panose="02010609030101010101" pitchFamily="49" charset="-122"/>
              </a:rPr>
              <a:t>Boolean</a:t>
            </a:r>
            <a:r>
              <a:rPr lang="en-IN" dirty="0">
                <a:solidFill>
                  <a:srgbClr val="E8FC2C"/>
                </a:solidFill>
                <a:latin typeface="Open Sans"/>
              </a:rPr>
              <a:t> is the </a:t>
            </a:r>
            <a:r>
              <a:rPr lang="en-IN" dirty="0" smtClean="0">
                <a:solidFill>
                  <a:srgbClr val="E8FC2C"/>
                </a:solidFill>
                <a:latin typeface="Open Sans"/>
              </a:rPr>
              <a:t>result:</a:t>
            </a:r>
            <a:r>
              <a:rPr lang="en-IN" dirty="0" smtClean="0">
                <a:solidFill>
                  <a:srgbClr val="FFC000"/>
                </a:solidFill>
                <a:latin typeface="Open Sans"/>
              </a:rPr>
              <a:t> </a:t>
            </a:r>
            <a:r>
              <a:rPr lang="en-IN" dirty="0" smtClean="0">
                <a:solidFill>
                  <a:schemeClr val="bg1"/>
                </a:solidFill>
                <a:latin typeface="Open Sans"/>
              </a:rPr>
              <a:t>Just </a:t>
            </a:r>
            <a:r>
              <a:rPr lang="en-IN" dirty="0">
                <a:solidFill>
                  <a:schemeClr val="bg1"/>
                </a:solidFill>
                <a:latin typeface="Open Sans"/>
              </a:rPr>
              <a:t>as all other operators, a comparison returns a value. The value is of the </a:t>
            </a:r>
            <a:r>
              <a:rPr lang="en-IN" dirty="0">
                <a:solidFill>
                  <a:srgbClr val="E8FC2C"/>
                </a:solidFill>
                <a:latin typeface="Open Sans"/>
              </a:rPr>
              <a:t>boolean type</a:t>
            </a:r>
            <a:r>
              <a:rPr lang="en-IN" dirty="0">
                <a:solidFill>
                  <a:schemeClr val="bg1"/>
                </a:solidFill>
                <a:latin typeface="Open Sans"/>
              </a:rPr>
              <a:t>.</a:t>
            </a:r>
          </a:p>
        </p:txBody>
      </p:sp>
    </p:spTree>
    <p:extLst>
      <p:ext uri="{BB962C8B-B14F-4D97-AF65-F5344CB8AC3E}">
        <p14:creationId xmlns:p14="http://schemas.microsoft.com/office/powerpoint/2010/main" val="2280230094"/>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Comparisons </a:t>
            </a:r>
            <a:r>
              <a:rPr lang="en-IN" sz="3600" i="1" dirty="0">
                <a:solidFill>
                  <a:srgbClr val="13D9E3"/>
                </a:solidFill>
                <a:latin typeface="Arial" panose="020B0604020202020204" pitchFamily="34" charset="0"/>
                <a:cs typeface="Arial" panose="020B0604020202020204" pitchFamily="34" charset="0"/>
              </a:rPr>
              <a:t>operators</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3733800"/>
            <a:ext cx="8839200" cy="400110"/>
          </a:xfrm>
          <a:prstGeom prst="rect">
            <a:avLst/>
          </a:prstGeom>
        </p:spPr>
        <p:txBody>
          <a:bodyPr wrap="square">
            <a:spAutoFit/>
          </a:bodyPr>
          <a:lstStyle/>
          <a:p>
            <a:r>
              <a:rPr lang="en-IN" sz="2000" dirty="0">
                <a:solidFill>
                  <a:schemeClr val="accent4">
                    <a:lumMod val="50000"/>
                  </a:schemeClr>
                </a:solidFill>
                <a:latin typeface="Arial" panose="020B0604020202020204" pitchFamily="34" charset="0"/>
                <a:cs typeface="Arial" panose="020B0604020202020204" pitchFamily="34" charset="0"/>
              </a:rPr>
              <a:t>A comparison result can be assigned to a variable, just like any value:</a:t>
            </a:r>
          </a:p>
        </p:txBody>
      </p:sp>
      <p:sp>
        <p:nvSpPr>
          <p:cNvPr id="9" name="Rectangle 8"/>
          <p:cNvSpPr/>
          <p:nvPr/>
        </p:nvSpPr>
        <p:spPr>
          <a:xfrm>
            <a:off x="0" y="1066800"/>
            <a:ext cx="9144000" cy="2400657"/>
          </a:xfrm>
          <a:prstGeom prst="rect">
            <a:avLst/>
          </a:prstGeom>
        </p:spPr>
        <p:txBody>
          <a:bodyPr wrap="square">
            <a:spAutoFit/>
          </a:bodyPr>
          <a:lstStyle/>
          <a:p>
            <a:pPr>
              <a:lnSpc>
                <a:spcPct val="150000"/>
              </a:lnSpc>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2</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1</a:t>
            </a:r>
            <a:r>
              <a:rPr lang="en-IN" sz="2000" dirty="0">
                <a:solidFill>
                  <a:srgbClr val="D4D4D4"/>
                </a:solidFill>
                <a:latin typeface="Consolas" panose="020B0609020204030204" pitchFamily="49" charset="0"/>
              </a:rPr>
              <a:t> ); </a:t>
            </a:r>
            <a:r>
              <a:rPr lang="en-IN" sz="2000" dirty="0" smtClean="0">
                <a:solidFill>
                  <a:srgbClr val="D4D4D4"/>
                </a:solidFill>
                <a:latin typeface="Consolas" panose="020B0609020204030204" pitchFamily="49" charset="0"/>
              </a:rPr>
              <a:t>  </a:t>
            </a:r>
            <a:r>
              <a:rPr lang="en-IN" sz="2000" dirty="0" smtClean="0">
                <a:solidFill>
                  <a:srgbClr val="92D050"/>
                </a:solidFill>
                <a:latin typeface="Consolas" panose="020B0609020204030204" pitchFamily="49" charset="0"/>
              </a:rPr>
              <a:t>//true</a:t>
            </a:r>
            <a:r>
              <a:rPr lang="en-IN" sz="2000" dirty="0" smtClean="0">
                <a:solidFill>
                  <a:srgbClr val="608B4E"/>
                </a:solidFill>
                <a:latin typeface="Consolas" panose="020B0609020204030204" pitchFamily="49" charset="0"/>
              </a:rPr>
              <a:t> </a:t>
            </a:r>
            <a:endParaRPr lang="en-IN" sz="2000" dirty="0">
              <a:solidFill>
                <a:srgbClr val="D4D4D4"/>
              </a:solidFill>
              <a:latin typeface="Consolas" panose="020B0609020204030204" pitchFamily="49" charset="0"/>
            </a:endParaRPr>
          </a:p>
          <a:p>
            <a:pPr>
              <a:lnSpc>
                <a:spcPct val="150000"/>
              </a:lnSpc>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2</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1</a:t>
            </a:r>
            <a:r>
              <a:rPr lang="en-IN" sz="2000" dirty="0">
                <a:solidFill>
                  <a:srgbClr val="D4D4D4"/>
                </a:solidFill>
                <a:latin typeface="Consolas" panose="020B0609020204030204" pitchFamily="49" charset="0"/>
              </a:rPr>
              <a:t> ); </a:t>
            </a:r>
            <a:r>
              <a:rPr lang="en-IN" sz="2000" dirty="0" smtClean="0">
                <a:solidFill>
                  <a:srgbClr val="D4D4D4"/>
                </a:solidFill>
                <a:latin typeface="Consolas" panose="020B0609020204030204" pitchFamily="49" charset="0"/>
              </a:rPr>
              <a:t> </a:t>
            </a:r>
            <a:r>
              <a:rPr lang="en-IN" sz="2000" dirty="0" smtClean="0">
                <a:solidFill>
                  <a:srgbClr val="92D050"/>
                </a:solidFill>
                <a:latin typeface="Consolas" panose="020B0609020204030204" pitchFamily="49" charset="0"/>
              </a:rPr>
              <a:t>//false</a:t>
            </a:r>
            <a:endParaRPr lang="en-IN" sz="2000" dirty="0">
              <a:solidFill>
                <a:srgbClr val="92D050"/>
              </a:solidFill>
              <a:latin typeface="Consolas" panose="020B0609020204030204" pitchFamily="49" charset="0"/>
            </a:endParaRPr>
          </a:p>
          <a:p>
            <a:pPr>
              <a:lnSpc>
                <a:spcPct val="150000"/>
              </a:lnSpc>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2</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1</a:t>
            </a:r>
            <a:r>
              <a:rPr lang="en-IN" sz="2000" dirty="0">
                <a:solidFill>
                  <a:srgbClr val="D4D4D4"/>
                </a:solidFill>
                <a:latin typeface="Consolas" panose="020B0609020204030204" pitchFamily="49" charset="0"/>
              </a:rPr>
              <a:t> ); </a:t>
            </a:r>
            <a:r>
              <a:rPr lang="en-IN" sz="2000" dirty="0" smtClean="0">
                <a:solidFill>
                  <a:srgbClr val="D4D4D4"/>
                </a:solidFill>
                <a:latin typeface="Consolas" panose="020B0609020204030204" pitchFamily="49" charset="0"/>
              </a:rPr>
              <a:t> </a:t>
            </a:r>
            <a:r>
              <a:rPr lang="en-IN" sz="2000" dirty="0" smtClean="0">
                <a:solidFill>
                  <a:srgbClr val="92D050"/>
                </a:solidFill>
                <a:latin typeface="Consolas" panose="020B0609020204030204" pitchFamily="49" charset="0"/>
              </a:rPr>
              <a:t>//true</a:t>
            </a:r>
            <a:endParaRPr lang="en-IN" sz="2000" dirty="0">
              <a:solidFill>
                <a:srgbClr val="92D050"/>
              </a:solidFill>
              <a:latin typeface="Consolas" panose="020B0609020204030204" pitchFamily="49" charset="0"/>
            </a:endParaRPr>
          </a:p>
          <a:p>
            <a:pPr>
              <a:lnSpc>
                <a:spcPct val="150000"/>
              </a:lnSpc>
            </a:pPr>
            <a:r>
              <a:rPr lang="en-IN" sz="2000" dirty="0" smtClean="0">
                <a:solidFill>
                  <a:srgbClr val="4EC9B0"/>
                </a:solidFill>
                <a:latin typeface="Consolas" panose="020B0609020204030204" pitchFamily="49" charset="0"/>
              </a:rPr>
              <a:t>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'2'</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1</a:t>
            </a:r>
            <a:r>
              <a:rPr lang="en-IN" sz="2000" dirty="0">
                <a:solidFill>
                  <a:srgbClr val="D4D4D4"/>
                </a:solidFill>
                <a:latin typeface="Consolas" panose="020B0609020204030204" pitchFamily="49" charset="0"/>
              </a:rPr>
              <a:t> ); </a:t>
            </a:r>
            <a:r>
              <a:rPr lang="en-IN" sz="2000" dirty="0" smtClean="0">
                <a:solidFill>
                  <a:srgbClr val="92D050"/>
                </a:solidFill>
                <a:latin typeface="Consolas" panose="020B0609020204030204" pitchFamily="49" charset="0"/>
              </a:rPr>
              <a:t>//true</a:t>
            </a:r>
            <a:r>
              <a:rPr lang="en-IN" sz="2000" dirty="0">
                <a:solidFill>
                  <a:srgbClr val="92D050"/>
                </a:solidFill>
                <a:latin typeface="Consolas" panose="020B0609020204030204" pitchFamily="49" charset="0"/>
              </a:rPr>
              <a:t>, string '2' becomes a number 2</a:t>
            </a:r>
          </a:p>
          <a:p>
            <a:pPr>
              <a:lnSpc>
                <a:spcPct val="150000"/>
              </a:lnSpc>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'01'</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1</a:t>
            </a:r>
            <a:r>
              <a:rPr lang="en-IN" sz="2000" dirty="0">
                <a:solidFill>
                  <a:srgbClr val="D4D4D4"/>
                </a:solidFill>
                <a:latin typeface="Consolas" panose="020B0609020204030204" pitchFamily="49" charset="0"/>
              </a:rPr>
              <a:t> ); </a:t>
            </a:r>
            <a:r>
              <a:rPr lang="en-IN" sz="2000" dirty="0" smtClean="0">
                <a:solidFill>
                  <a:srgbClr val="92D050"/>
                </a:solidFill>
                <a:latin typeface="Consolas" panose="020B0609020204030204" pitchFamily="49" charset="0"/>
              </a:rPr>
              <a:t>//true</a:t>
            </a:r>
            <a:r>
              <a:rPr lang="en-IN" sz="2000" dirty="0">
                <a:solidFill>
                  <a:srgbClr val="92D050"/>
                </a:solidFill>
                <a:latin typeface="Consolas" panose="020B0609020204030204" pitchFamily="49" charset="0"/>
              </a:rPr>
              <a:t>, string '01' becomes a number 1 </a:t>
            </a:r>
            <a:endParaRPr lang="en-IN" sz="2000" b="0" dirty="0">
              <a:solidFill>
                <a:srgbClr val="92D050"/>
              </a:solidFill>
              <a:effectLst/>
              <a:latin typeface="Consolas" panose="020B0609020204030204" pitchFamily="49" charset="0"/>
            </a:endParaRPr>
          </a:p>
        </p:txBody>
      </p:sp>
      <p:sp>
        <p:nvSpPr>
          <p:cNvPr id="3" name="Rectangle 2"/>
          <p:cNvSpPr/>
          <p:nvPr/>
        </p:nvSpPr>
        <p:spPr>
          <a:xfrm>
            <a:off x="152400" y="4394537"/>
            <a:ext cx="8839200" cy="1015663"/>
          </a:xfrm>
          <a:prstGeom prst="rect">
            <a:avLst/>
          </a:prstGeom>
          <a:noFill/>
        </p:spPr>
        <p:txBody>
          <a:bodyPr wrap="square">
            <a:spAutoFit/>
          </a:bodyPr>
          <a:lstStyle/>
          <a:p>
            <a:pPr>
              <a:lnSpc>
                <a:spcPct val="150000"/>
              </a:lnSpc>
            </a:pPr>
            <a:r>
              <a:rPr lang="en-IN" sz="2000" dirty="0">
                <a:solidFill>
                  <a:srgbClr val="569CD6"/>
                </a:solidFill>
                <a:latin typeface="Consolas" panose="020B0609020204030204" pitchFamily="49" charset="0"/>
              </a:rPr>
              <a:t>let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result</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5</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4</a:t>
            </a:r>
            <a:r>
              <a:rPr lang="en-IN" sz="2000" dirty="0">
                <a:solidFill>
                  <a:srgbClr val="D4D4D4"/>
                </a:solidFill>
                <a:latin typeface="Consolas" panose="020B0609020204030204" pitchFamily="49" charset="0"/>
              </a:rPr>
              <a:t>; </a:t>
            </a:r>
            <a:r>
              <a:rPr lang="en-IN" sz="2000" dirty="0">
                <a:solidFill>
                  <a:srgbClr val="92D050"/>
                </a:solidFill>
                <a:latin typeface="Consolas" panose="020B0609020204030204" pitchFamily="49" charset="0"/>
              </a:rPr>
              <a:t>// assign the result of the comparison </a:t>
            </a:r>
          </a:p>
          <a:p>
            <a:pPr>
              <a:lnSpc>
                <a:spcPct val="150000"/>
              </a:lnSpc>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result</a:t>
            </a:r>
            <a:r>
              <a:rPr lang="en-IN" sz="2000" dirty="0">
                <a:solidFill>
                  <a:srgbClr val="D4D4D4"/>
                </a:solidFill>
                <a:latin typeface="Consolas" panose="020B0609020204030204" pitchFamily="49" charset="0"/>
              </a:rPr>
              <a:t> ); </a:t>
            </a:r>
            <a:r>
              <a:rPr lang="en-IN" sz="2000" dirty="0">
                <a:solidFill>
                  <a:srgbClr val="92D050"/>
                </a:solidFill>
                <a:latin typeface="Consolas" panose="020B0609020204030204" pitchFamily="49" charset="0"/>
              </a:rPr>
              <a:t>// true </a:t>
            </a:r>
            <a:endParaRPr lang="en-IN" sz="2000" b="0" dirty="0">
              <a:solidFill>
                <a:srgbClr val="92D050"/>
              </a:solidFill>
              <a:effectLst/>
              <a:latin typeface="Consolas" panose="020B0609020204030204" pitchFamily="49" charset="0"/>
            </a:endParaRPr>
          </a:p>
        </p:txBody>
      </p:sp>
    </p:spTree>
    <p:extLst>
      <p:ext uri="{BB962C8B-B14F-4D97-AF65-F5344CB8AC3E}">
        <p14:creationId xmlns:p14="http://schemas.microsoft.com/office/powerpoint/2010/main" val="1686045005"/>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Comparison with null and </a:t>
            </a:r>
            <a:r>
              <a:rPr lang="en-IN" sz="3600" i="1" dirty="0" smtClean="0">
                <a:solidFill>
                  <a:srgbClr val="13D9E3"/>
                </a:solidFill>
                <a:latin typeface="Arial" panose="020B0604020202020204" pitchFamily="34" charset="0"/>
                <a:cs typeface="Arial" panose="020B0604020202020204" pitchFamily="34" charset="0"/>
              </a:rPr>
              <a:t>undefined</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197114"/>
            <a:ext cx="8839200" cy="1200329"/>
          </a:xfrm>
          <a:prstGeom prst="rect">
            <a:avLst/>
          </a:prstGeom>
        </p:spPr>
        <p:txBody>
          <a:bodyPr wrap="square">
            <a:spAutoFit/>
          </a:bodyPr>
          <a:lstStyle/>
          <a:p>
            <a:r>
              <a:rPr lang="en-IN" dirty="0" smtClean="0">
                <a:cs typeface="Times New Roman" panose="02020603050405020304" pitchFamily="18" charset="0"/>
              </a:rPr>
              <a:t>1. For</a:t>
            </a:r>
            <a:r>
              <a:rPr lang="en-IN" b="1" dirty="0" smtClean="0">
                <a:solidFill>
                  <a:srgbClr val="0070C0"/>
                </a:solidFill>
                <a:cs typeface="Times New Roman" panose="02020603050405020304" pitchFamily="18" charset="0"/>
              </a:rPr>
              <a:t> maths </a:t>
            </a:r>
            <a:r>
              <a:rPr lang="en-IN" dirty="0">
                <a:cs typeface="Times New Roman" panose="02020603050405020304" pitchFamily="18" charset="0"/>
              </a:rPr>
              <a:t>and</a:t>
            </a:r>
            <a:r>
              <a:rPr lang="en-IN" b="1" dirty="0" smtClean="0">
                <a:solidFill>
                  <a:srgbClr val="0070C0"/>
                </a:solidFill>
                <a:cs typeface="Times New Roman" panose="02020603050405020304" pitchFamily="18" charset="0"/>
              </a:rPr>
              <a:t> </a:t>
            </a:r>
            <a:r>
              <a:rPr lang="en-IN" dirty="0">
                <a:cs typeface="Times New Roman" panose="02020603050405020304" pitchFamily="18" charset="0"/>
              </a:rPr>
              <a:t>other</a:t>
            </a:r>
            <a:r>
              <a:rPr lang="en-IN" b="1" dirty="0" smtClean="0">
                <a:solidFill>
                  <a:srgbClr val="0070C0"/>
                </a:solidFill>
                <a:cs typeface="Times New Roman" panose="02020603050405020304" pitchFamily="18" charset="0"/>
              </a:rPr>
              <a:t> </a:t>
            </a:r>
            <a:r>
              <a:rPr lang="en-IN" dirty="0">
                <a:cs typeface="Times New Roman" panose="02020603050405020304" pitchFamily="18" charset="0"/>
              </a:rPr>
              <a:t>comparisons</a:t>
            </a:r>
            <a:r>
              <a:rPr lang="en-IN" dirty="0" smtClean="0">
                <a:cs typeface="Times New Roman" panose="02020603050405020304" pitchFamily="18" charset="0"/>
              </a:rPr>
              <a:t> like</a:t>
            </a:r>
            <a:r>
              <a:rPr lang="en-IN" b="1" dirty="0" smtClean="0">
                <a:solidFill>
                  <a:srgbClr val="0070C0"/>
                </a:solidFill>
                <a:cs typeface="Times New Roman" panose="02020603050405020304" pitchFamily="18" charset="0"/>
              </a:rPr>
              <a:t> &lt;, &gt;, &lt;=, and &gt;=, </a:t>
            </a:r>
            <a:r>
              <a:rPr lang="en-IN" dirty="0">
                <a:cs typeface="Times New Roman" panose="02020603050405020304" pitchFamily="18" charset="0"/>
              </a:rPr>
              <a:t>v</a:t>
            </a:r>
            <a:r>
              <a:rPr lang="en-IN" dirty="0" smtClean="0">
                <a:cs typeface="Times New Roman" panose="02020603050405020304" pitchFamily="18" charset="0"/>
              </a:rPr>
              <a:t>alues </a:t>
            </a:r>
            <a:r>
              <a:rPr lang="en-IN" i="1" dirty="0" smtClean="0">
                <a:cs typeface="Times New Roman" panose="02020603050405020304" pitchFamily="18" charset="0"/>
              </a:rPr>
              <a:t>null/undefined</a:t>
            </a:r>
            <a:r>
              <a:rPr lang="en-IN" dirty="0" smtClean="0">
                <a:cs typeface="Times New Roman" panose="02020603050405020304" pitchFamily="18" charset="0"/>
              </a:rPr>
              <a:t> </a:t>
            </a:r>
            <a:r>
              <a:rPr lang="en-IN" dirty="0">
                <a:cs typeface="Times New Roman" panose="02020603050405020304" pitchFamily="18" charset="0"/>
              </a:rPr>
              <a:t>are converted to a </a:t>
            </a:r>
            <a:r>
              <a:rPr lang="en-IN" dirty="0" smtClean="0">
                <a:cs typeface="Times New Roman" panose="02020603050405020304" pitchFamily="18" charset="0"/>
              </a:rPr>
              <a:t>number, </a:t>
            </a:r>
            <a:r>
              <a:rPr lang="en-IN" b="1" i="1" dirty="0" smtClean="0">
                <a:solidFill>
                  <a:srgbClr val="00B0F0"/>
                </a:solidFill>
                <a:cs typeface="Times New Roman" panose="02020603050405020304" pitchFamily="18" charset="0"/>
              </a:rPr>
              <a:t>null </a:t>
            </a:r>
            <a:r>
              <a:rPr lang="en-IN" dirty="0">
                <a:cs typeface="Times New Roman" panose="02020603050405020304" pitchFamily="18" charset="0"/>
              </a:rPr>
              <a:t>becomes</a:t>
            </a:r>
            <a:r>
              <a:rPr lang="en-IN" b="1" i="1" dirty="0">
                <a:solidFill>
                  <a:srgbClr val="00B0F0"/>
                </a:solidFill>
                <a:cs typeface="Times New Roman" panose="02020603050405020304" pitchFamily="18" charset="0"/>
              </a:rPr>
              <a:t> 0, </a:t>
            </a:r>
            <a:r>
              <a:rPr lang="en-IN" dirty="0">
                <a:cs typeface="Times New Roman" panose="02020603050405020304" pitchFamily="18" charset="0"/>
              </a:rPr>
              <a:t>while</a:t>
            </a:r>
            <a:r>
              <a:rPr lang="en-IN" b="1" i="1" dirty="0">
                <a:solidFill>
                  <a:srgbClr val="00B0F0"/>
                </a:solidFill>
                <a:cs typeface="Times New Roman" panose="02020603050405020304" pitchFamily="18" charset="0"/>
              </a:rPr>
              <a:t> undefined </a:t>
            </a:r>
            <a:r>
              <a:rPr lang="en-IN" dirty="0">
                <a:cs typeface="Times New Roman" panose="02020603050405020304" pitchFamily="18" charset="0"/>
              </a:rPr>
              <a:t>becomes</a:t>
            </a:r>
            <a:r>
              <a:rPr lang="en-IN" b="1" i="1" dirty="0">
                <a:solidFill>
                  <a:srgbClr val="00B0F0"/>
                </a:solidFill>
                <a:cs typeface="Times New Roman" panose="02020603050405020304" pitchFamily="18" charset="0"/>
              </a:rPr>
              <a:t> NaN.</a:t>
            </a:r>
          </a:p>
        </p:txBody>
      </p:sp>
      <p:sp>
        <p:nvSpPr>
          <p:cNvPr id="4" name="Rectangle 3"/>
          <p:cNvSpPr/>
          <p:nvPr/>
        </p:nvSpPr>
        <p:spPr>
          <a:xfrm>
            <a:off x="152400" y="2682895"/>
            <a:ext cx="8839200" cy="1508105"/>
          </a:xfrm>
          <a:prstGeom prst="rect">
            <a:avLst/>
          </a:prstGeom>
        </p:spPr>
        <p:txBody>
          <a:bodyPr wrap="square">
            <a:spAutoFit/>
          </a:bodyPr>
          <a:lstStyle/>
          <a:p>
            <a:r>
              <a:rPr lang="en-IN" dirty="0" smtClean="0">
                <a:cs typeface="Times New Roman" panose="02020603050405020304" pitchFamily="18" charset="0"/>
              </a:rPr>
              <a:t>2. For </a:t>
            </a:r>
            <a:r>
              <a:rPr lang="en-IN" dirty="0">
                <a:cs typeface="Times New Roman" panose="02020603050405020304" pitchFamily="18" charset="0"/>
              </a:rPr>
              <a:t>a </a:t>
            </a:r>
            <a:r>
              <a:rPr lang="en-IN" b="1" dirty="0">
                <a:solidFill>
                  <a:srgbClr val="0070C0"/>
                </a:solidFill>
                <a:cs typeface="Times New Roman" panose="02020603050405020304" pitchFamily="18" charset="0"/>
              </a:rPr>
              <a:t>strict</a:t>
            </a:r>
            <a:r>
              <a:rPr lang="en-IN" dirty="0">
                <a:cs typeface="Times New Roman" panose="02020603050405020304" pitchFamily="18" charset="0"/>
              </a:rPr>
              <a:t> </a:t>
            </a:r>
            <a:r>
              <a:rPr lang="en-IN" b="1" dirty="0">
                <a:solidFill>
                  <a:srgbClr val="0070C0"/>
                </a:solidFill>
                <a:cs typeface="Times New Roman" panose="02020603050405020304" pitchFamily="18" charset="0"/>
              </a:rPr>
              <a:t>equality</a:t>
            </a:r>
            <a:r>
              <a:rPr lang="en-IN" dirty="0">
                <a:cs typeface="Times New Roman" panose="02020603050405020304" pitchFamily="18" charset="0"/>
              </a:rPr>
              <a:t> check </a:t>
            </a:r>
            <a:r>
              <a:rPr lang="en-IN" b="1" dirty="0" smtClean="0">
                <a:solidFill>
                  <a:srgbClr val="0070C0"/>
                </a:solidFill>
                <a:cs typeface="Times New Roman" panose="02020603050405020304" pitchFamily="18" charset="0"/>
              </a:rPr>
              <a:t>===</a:t>
            </a:r>
            <a:r>
              <a:rPr lang="en-IN" dirty="0">
                <a:cs typeface="Times New Roman" panose="02020603050405020304" pitchFamily="18" charset="0"/>
              </a:rPr>
              <a:t>, t</a:t>
            </a:r>
            <a:r>
              <a:rPr lang="en-IN" dirty="0" smtClean="0">
                <a:cs typeface="Times New Roman" panose="02020603050405020304" pitchFamily="18" charset="0"/>
              </a:rPr>
              <a:t>hese </a:t>
            </a:r>
            <a:r>
              <a:rPr lang="en-IN" dirty="0">
                <a:cs typeface="Times New Roman" panose="02020603050405020304" pitchFamily="18" charset="0"/>
              </a:rPr>
              <a:t>values are different, because each of them belong to a separate type of it’s own.</a:t>
            </a:r>
          </a:p>
          <a:p>
            <a:endParaRPr lang="en-IN" dirty="0">
              <a:cs typeface="Times New Roman" panose="02020603050405020304" pitchFamily="18" charset="0"/>
            </a:endParaRPr>
          </a:p>
          <a:p>
            <a:r>
              <a:rPr lang="en-IN" sz="1800" dirty="0" smtClean="0">
                <a:solidFill>
                  <a:srgbClr val="0077AA"/>
                </a:solidFill>
                <a:latin typeface="Consolas" panose="020B0609020204030204" pitchFamily="49" charset="0"/>
              </a:rPr>
              <a:t> </a:t>
            </a:r>
            <a:r>
              <a:rPr lang="en-IN" sz="2000" dirty="0" smtClean="0">
                <a:solidFill>
                  <a:srgbClr val="000000"/>
                </a:solidFill>
                <a:latin typeface="Consolas" panose="020B0609020204030204" pitchFamily="49" charset="0"/>
              </a:rPr>
              <a:t>alert</a:t>
            </a:r>
            <a:r>
              <a:rPr lang="en-US" sz="2000" dirty="0" smtClean="0">
                <a:solidFill>
                  <a:srgbClr val="999999"/>
                </a:solidFill>
                <a:latin typeface="Consolas" panose="020B0609020204030204" pitchFamily="49" charset="0"/>
              </a:rPr>
              <a:t>( </a:t>
            </a:r>
            <a:r>
              <a:rPr lang="en-IN" sz="2000" dirty="0" smtClean="0">
                <a:solidFill>
                  <a:srgbClr val="0077AA"/>
                </a:solidFill>
                <a:latin typeface="Consolas" panose="020B0609020204030204" pitchFamily="49" charset="0"/>
              </a:rPr>
              <a:t>null </a:t>
            </a:r>
            <a:r>
              <a:rPr lang="en-IN" sz="2000" dirty="0" smtClean="0">
                <a:solidFill>
                  <a:srgbClr val="A67F59"/>
                </a:solidFill>
                <a:latin typeface="Consolas" panose="020B0609020204030204" pitchFamily="49" charset="0"/>
              </a:rPr>
              <a:t>===</a:t>
            </a:r>
            <a:r>
              <a:rPr lang="en-IN" sz="2000" dirty="0" smtClean="0">
                <a:solidFill>
                  <a:srgbClr val="0077AA"/>
                </a:solidFill>
                <a:latin typeface="Consolas" panose="020B0609020204030204" pitchFamily="49" charset="0"/>
              </a:rPr>
              <a:t> </a:t>
            </a:r>
            <a:r>
              <a:rPr lang="en-IN" sz="2000" dirty="0" smtClean="0">
                <a:solidFill>
                  <a:srgbClr val="333333"/>
                </a:solidFill>
                <a:latin typeface="Consolas" panose="020B0609020204030204" pitchFamily="49" charset="0"/>
              </a:rPr>
              <a:t>undefined</a:t>
            </a:r>
            <a:r>
              <a:rPr lang="en-US" sz="2000" dirty="0" smtClean="0">
                <a:solidFill>
                  <a:srgbClr val="333333"/>
                </a:solidFill>
                <a:latin typeface="Consolas" panose="020B0609020204030204" pitchFamily="49" charset="0"/>
              </a:rPr>
              <a:t> </a:t>
            </a:r>
            <a:r>
              <a:rPr lang="en-US" sz="2000" dirty="0" smtClean="0">
                <a:solidFill>
                  <a:srgbClr val="999999"/>
                </a:solidFill>
                <a:latin typeface="Consolas" panose="020B0609020204030204" pitchFamily="49" charset="0"/>
              </a:rPr>
              <a:t>);</a:t>
            </a:r>
            <a:r>
              <a:rPr lang="en-IN" sz="2000" dirty="0" smtClean="0">
                <a:solidFill>
                  <a:srgbClr val="0077AA"/>
                </a:solidFill>
                <a:latin typeface="Consolas" panose="020B0609020204030204" pitchFamily="49" charset="0"/>
              </a:rPr>
              <a:t> </a:t>
            </a:r>
            <a:r>
              <a:rPr lang="en-IN" sz="2000" dirty="0">
                <a:solidFill>
                  <a:srgbClr val="708090"/>
                </a:solidFill>
                <a:latin typeface="Consolas" panose="020B0609020204030204" pitchFamily="49" charset="0"/>
              </a:rPr>
              <a:t>// false</a:t>
            </a:r>
          </a:p>
        </p:txBody>
      </p:sp>
      <p:sp>
        <p:nvSpPr>
          <p:cNvPr id="5" name="Rectangle 4"/>
          <p:cNvSpPr/>
          <p:nvPr/>
        </p:nvSpPr>
        <p:spPr>
          <a:xfrm>
            <a:off x="152400" y="4281845"/>
            <a:ext cx="8763000" cy="1508105"/>
          </a:xfrm>
          <a:prstGeom prst="rect">
            <a:avLst/>
          </a:prstGeom>
        </p:spPr>
        <p:txBody>
          <a:bodyPr wrap="square">
            <a:spAutoFit/>
          </a:bodyPr>
          <a:lstStyle/>
          <a:p>
            <a:r>
              <a:rPr lang="en-IN" dirty="0" smtClean="0"/>
              <a:t>3. For </a:t>
            </a:r>
            <a:r>
              <a:rPr lang="en-IN" dirty="0"/>
              <a:t>a </a:t>
            </a:r>
            <a:r>
              <a:rPr lang="en-IN" b="1" dirty="0">
                <a:solidFill>
                  <a:srgbClr val="0070C0"/>
                </a:solidFill>
                <a:cs typeface="Times New Roman" panose="02020603050405020304" pitchFamily="18" charset="0"/>
              </a:rPr>
              <a:t>non-strict</a:t>
            </a:r>
            <a:r>
              <a:rPr lang="en-IN" dirty="0"/>
              <a:t> check </a:t>
            </a:r>
            <a:r>
              <a:rPr lang="en-IN" b="1" dirty="0" smtClean="0">
                <a:solidFill>
                  <a:srgbClr val="0070C0"/>
                </a:solidFill>
                <a:cs typeface="Times New Roman" panose="02020603050405020304" pitchFamily="18" charset="0"/>
              </a:rPr>
              <a:t>==</a:t>
            </a:r>
            <a:r>
              <a:rPr lang="en-IN" dirty="0"/>
              <a:t>,</a:t>
            </a:r>
            <a:r>
              <a:rPr lang="en-IN" b="1" dirty="0" smtClean="0">
                <a:solidFill>
                  <a:srgbClr val="0070C0"/>
                </a:solidFill>
                <a:cs typeface="Times New Roman" panose="02020603050405020304" pitchFamily="18" charset="0"/>
              </a:rPr>
              <a:t> </a:t>
            </a:r>
            <a:r>
              <a:rPr lang="en-IN" dirty="0"/>
              <a:t>t</a:t>
            </a:r>
            <a:r>
              <a:rPr lang="en-IN" dirty="0" smtClean="0"/>
              <a:t>hese </a:t>
            </a:r>
            <a:r>
              <a:rPr lang="en-IN" dirty="0"/>
              <a:t>two are a “sweet couple”: they equal each other, but not any other value.</a:t>
            </a:r>
          </a:p>
          <a:p>
            <a:endParaRPr lang="en-IN" dirty="0"/>
          </a:p>
          <a:p>
            <a:r>
              <a:rPr lang="en-IN" sz="2000" dirty="0">
                <a:solidFill>
                  <a:srgbClr val="000000"/>
                </a:solidFill>
                <a:latin typeface="Consolas" panose="020B0609020204030204" pitchFamily="49" charset="0"/>
              </a:rPr>
              <a:t> alert</a:t>
            </a:r>
            <a:r>
              <a:rPr lang="en-IN" sz="2000" dirty="0">
                <a:solidFill>
                  <a:srgbClr val="999999"/>
                </a:solidFill>
                <a:latin typeface="Consolas" panose="020B0609020204030204" pitchFamily="49" charset="0"/>
              </a:rPr>
              <a:t>(</a:t>
            </a:r>
            <a:r>
              <a:rPr lang="en-IN" sz="2000" dirty="0">
                <a:solidFill>
                  <a:srgbClr val="000000"/>
                </a:solidFill>
                <a:latin typeface="Consolas" panose="020B0609020204030204" pitchFamily="49" charset="0"/>
              </a:rPr>
              <a:t> </a:t>
            </a:r>
            <a:r>
              <a:rPr lang="en-IN" sz="2000" dirty="0">
                <a:solidFill>
                  <a:srgbClr val="0077AA"/>
                </a:solidFill>
                <a:latin typeface="Consolas" panose="020B0609020204030204" pitchFamily="49" charset="0"/>
              </a:rPr>
              <a:t>null</a:t>
            </a:r>
            <a:r>
              <a:rPr lang="en-IN" sz="2000" dirty="0">
                <a:solidFill>
                  <a:srgbClr val="000000"/>
                </a:solidFill>
                <a:latin typeface="Consolas" panose="020B0609020204030204" pitchFamily="49" charset="0"/>
              </a:rPr>
              <a:t> </a:t>
            </a:r>
            <a:r>
              <a:rPr lang="en-IN" sz="2000" dirty="0">
                <a:solidFill>
                  <a:srgbClr val="A67F59"/>
                </a:solidFill>
                <a:latin typeface="Consolas" panose="020B0609020204030204" pitchFamily="49" charset="0"/>
              </a:rPr>
              <a:t>==</a:t>
            </a:r>
            <a:r>
              <a:rPr lang="en-IN" sz="2000" dirty="0">
                <a:solidFill>
                  <a:srgbClr val="000000"/>
                </a:solidFill>
                <a:latin typeface="Consolas" panose="020B0609020204030204" pitchFamily="49" charset="0"/>
              </a:rPr>
              <a:t> undefined</a:t>
            </a:r>
            <a:r>
              <a:rPr lang="en-IN" sz="2000" dirty="0">
                <a:solidFill>
                  <a:srgbClr val="999999"/>
                </a:solidFill>
                <a:latin typeface="Consolas" panose="020B0609020204030204" pitchFamily="49" charset="0"/>
              </a:rPr>
              <a:t> ); </a:t>
            </a:r>
            <a:r>
              <a:rPr lang="en-IN" sz="2000" dirty="0">
                <a:solidFill>
                  <a:srgbClr val="708090"/>
                </a:solidFill>
                <a:latin typeface="Consolas" panose="020B0609020204030204" pitchFamily="49" charset="0"/>
              </a:rPr>
              <a:t>// true</a:t>
            </a:r>
          </a:p>
        </p:txBody>
      </p:sp>
    </p:spTree>
    <p:extLst>
      <p:ext uri="{BB962C8B-B14F-4D97-AF65-F5344CB8AC3E}">
        <p14:creationId xmlns:p14="http://schemas.microsoft.com/office/powerpoint/2010/main" val="2678055481"/>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null V/S 0 </a:t>
            </a:r>
            <a:r>
              <a:rPr lang="en-IN" i="1" dirty="0" smtClean="0">
                <a:solidFill>
                  <a:srgbClr val="13D9E3"/>
                </a:solidFill>
                <a:latin typeface="Arial" panose="020B0604020202020204" pitchFamily="34" charset="0"/>
                <a:cs typeface="Arial" panose="020B0604020202020204" pitchFamily="34" charset="0"/>
              </a:rPr>
              <a:t>(zero)</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19743" y="2963922"/>
            <a:ext cx="8839200" cy="1107996"/>
          </a:xfrm>
          <a:prstGeom prst="rect">
            <a:avLst/>
          </a:prstGeom>
          <a:solidFill>
            <a:schemeClr val="bg1"/>
          </a:solidFill>
        </p:spPr>
        <p:txBody>
          <a:bodyPr wrap="square">
            <a:spAutoFit/>
          </a:bodyPr>
          <a:lstStyle/>
          <a:p>
            <a:pPr algn="just"/>
            <a:r>
              <a:rPr lang="en-IN" sz="2200" dirty="0">
                <a:solidFill>
                  <a:srgbClr val="2A542B"/>
                </a:solidFill>
              </a:rPr>
              <a:t>The equality check == and comparisons &gt;, &lt;, &gt;=, and &lt;= work differently for NULL values. Comparisons convert null to a number, hence treat it as 0. That’s why (3) null &gt;= 0 is true and (1) null &gt; 0 is false.</a:t>
            </a:r>
          </a:p>
        </p:txBody>
      </p:sp>
      <p:sp>
        <p:nvSpPr>
          <p:cNvPr id="9" name="Rectangle 8"/>
          <p:cNvSpPr/>
          <p:nvPr/>
        </p:nvSpPr>
        <p:spPr>
          <a:xfrm>
            <a:off x="108857" y="4267200"/>
            <a:ext cx="8871857" cy="1107996"/>
          </a:xfrm>
          <a:prstGeom prst="rect">
            <a:avLst/>
          </a:prstGeom>
          <a:solidFill>
            <a:schemeClr val="bg1"/>
          </a:solidFill>
        </p:spPr>
        <p:txBody>
          <a:bodyPr wrap="square">
            <a:spAutoFit/>
          </a:bodyPr>
          <a:lstStyle/>
          <a:p>
            <a:pPr algn="just"/>
            <a:r>
              <a:rPr lang="en-IN" sz="2200" dirty="0">
                <a:solidFill>
                  <a:srgbClr val="2A542B"/>
                </a:solidFill>
              </a:rPr>
              <a:t>On the other hand, the equality check == for undefined and null works by the rule, without any conversions. They equal each other and don’t equal anything else. That’s why (2) null == 0 is false.</a:t>
            </a:r>
          </a:p>
        </p:txBody>
      </p:sp>
      <p:sp>
        <p:nvSpPr>
          <p:cNvPr id="3" name="Rectangle 2"/>
          <p:cNvSpPr/>
          <p:nvPr/>
        </p:nvSpPr>
        <p:spPr>
          <a:xfrm>
            <a:off x="262359" y="1066800"/>
            <a:ext cx="8229600" cy="1477328"/>
          </a:xfrm>
          <a:prstGeom prst="rect">
            <a:avLst/>
          </a:prstGeom>
        </p:spPr>
        <p:txBody>
          <a:bodyPr wrap="square">
            <a:spAutoFit/>
          </a:bodyPr>
          <a:lstStyle/>
          <a:p>
            <a:pPr marL="342900" indent="-342900">
              <a:lnSpc>
                <a:spcPct val="150000"/>
              </a:lnSpc>
              <a:buFont typeface="Arial" panose="020B0604020202020204" pitchFamily="34" charset="0"/>
              <a:buChar char="•"/>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null</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0</a:t>
            </a:r>
            <a:r>
              <a:rPr lang="en-IN" sz="2000" dirty="0">
                <a:solidFill>
                  <a:srgbClr val="D4D4D4"/>
                </a:solidFill>
                <a:latin typeface="Consolas" panose="020B0609020204030204" pitchFamily="49" charset="0"/>
              </a:rPr>
              <a:t> ); </a:t>
            </a:r>
            <a:r>
              <a:rPr lang="en-IN" sz="2000" dirty="0" smtClean="0">
                <a:solidFill>
                  <a:srgbClr val="D4D4D4"/>
                </a:solidFill>
                <a:latin typeface="Consolas" panose="020B0609020204030204" pitchFamily="49" charset="0"/>
              </a:rPr>
              <a:t> </a:t>
            </a:r>
            <a:r>
              <a:rPr lang="en-IN" sz="2000" dirty="0" smtClean="0">
                <a:solidFill>
                  <a:srgbClr val="92D050"/>
                </a:solidFill>
                <a:latin typeface="Consolas" panose="020B0609020204030204" pitchFamily="49" charset="0"/>
              </a:rPr>
              <a:t>// </a:t>
            </a:r>
            <a:r>
              <a:rPr lang="en-IN" sz="2000" dirty="0">
                <a:solidFill>
                  <a:srgbClr val="92D050"/>
                </a:solidFill>
                <a:latin typeface="Consolas" panose="020B0609020204030204" pitchFamily="49" charset="0"/>
              </a:rPr>
              <a:t>false </a:t>
            </a:r>
          </a:p>
          <a:p>
            <a:pPr marL="342900" indent="-342900">
              <a:lnSpc>
                <a:spcPct val="150000"/>
              </a:lnSpc>
              <a:buFont typeface="Arial" panose="020B0604020202020204" pitchFamily="34" charset="0"/>
              <a:buChar char="•"/>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null</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0</a:t>
            </a:r>
            <a:r>
              <a:rPr lang="en-IN" sz="2000" dirty="0">
                <a:solidFill>
                  <a:srgbClr val="D4D4D4"/>
                </a:solidFill>
                <a:latin typeface="Consolas" panose="020B0609020204030204" pitchFamily="49" charset="0"/>
              </a:rPr>
              <a:t> ); </a:t>
            </a:r>
            <a:r>
              <a:rPr lang="en-IN" sz="2000" dirty="0">
                <a:solidFill>
                  <a:srgbClr val="92D050"/>
                </a:solidFill>
                <a:latin typeface="Consolas" panose="020B0609020204030204" pitchFamily="49" charset="0"/>
              </a:rPr>
              <a:t>// false</a:t>
            </a:r>
          </a:p>
          <a:p>
            <a:pPr marL="342900" indent="-342900">
              <a:lnSpc>
                <a:spcPct val="150000"/>
              </a:lnSpc>
              <a:buFont typeface="Arial" panose="020B0604020202020204" pitchFamily="34" charset="0"/>
              <a:buChar char="•"/>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null</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0</a:t>
            </a:r>
            <a:r>
              <a:rPr lang="en-IN" sz="2000" dirty="0">
                <a:solidFill>
                  <a:srgbClr val="D4D4D4"/>
                </a:solidFill>
                <a:latin typeface="Consolas" panose="020B0609020204030204" pitchFamily="49" charset="0"/>
              </a:rPr>
              <a:t> ); </a:t>
            </a:r>
            <a:r>
              <a:rPr lang="en-IN" sz="2000" dirty="0">
                <a:solidFill>
                  <a:srgbClr val="92D050"/>
                </a:solidFill>
                <a:latin typeface="Consolas" panose="020B0609020204030204" pitchFamily="49" charset="0"/>
              </a:rPr>
              <a:t>// true </a:t>
            </a:r>
            <a:endParaRPr lang="en-IN" sz="2000" b="0" dirty="0">
              <a:solidFill>
                <a:srgbClr val="92D050"/>
              </a:solidFill>
              <a:effectLst/>
              <a:latin typeface="Consolas" panose="020B0609020204030204" pitchFamily="49" charset="0"/>
            </a:endParaRPr>
          </a:p>
        </p:txBody>
      </p:sp>
    </p:spTree>
    <p:extLst>
      <p:ext uri="{BB962C8B-B14F-4D97-AF65-F5344CB8AC3E}">
        <p14:creationId xmlns:p14="http://schemas.microsoft.com/office/powerpoint/2010/main" val="1500417099"/>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incomparable </a:t>
            </a:r>
            <a:r>
              <a:rPr lang="en-IN" sz="3600" i="1" dirty="0" smtClean="0">
                <a:solidFill>
                  <a:srgbClr val="13D9E3"/>
                </a:solidFill>
                <a:latin typeface="Arial" panose="020B0604020202020204" pitchFamily="34" charset="0"/>
                <a:cs typeface="Arial" panose="020B0604020202020204" pitchFamily="34" charset="0"/>
              </a:rPr>
              <a:t>undefined</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174009" y="2880617"/>
            <a:ext cx="8839200" cy="2123658"/>
          </a:xfrm>
          <a:prstGeom prst="rect">
            <a:avLst/>
          </a:prstGeom>
        </p:spPr>
        <p:txBody>
          <a:bodyPr wrap="square">
            <a:spAutoFit/>
          </a:bodyPr>
          <a:lstStyle/>
          <a:p>
            <a:r>
              <a:rPr lang="en-IN" sz="2200" dirty="0"/>
              <a:t>Comparisons (1) and (2) return false because undefined gets converted to NaN. And NaN is a special numeric value which returns false for all comparisons</a:t>
            </a:r>
            <a:r>
              <a:rPr lang="en-IN" sz="2200" dirty="0" smtClean="0"/>
              <a:t>.</a:t>
            </a:r>
          </a:p>
          <a:p>
            <a:endParaRPr lang="en-IN" sz="2200" dirty="0"/>
          </a:p>
          <a:p>
            <a:r>
              <a:rPr lang="en-IN" sz="2200" dirty="0"/>
              <a:t>The equality check (3) returns false, because undefined only equals null and no other value.</a:t>
            </a:r>
          </a:p>
        </p:txBody>
      </p:sp>
      <p:sp>
        <p:nvSpPr>
          <p:cNvPr id="5" name="Rectangle 4"/>
          <p:cNvSpPr/>
          <p:nvPr/>
        </p:nvSpPr>
        <p:spPr>
          <a:xfrm>
            <a:off x="201304" y="1066800"/>
            <a:ext cx="8784609" cy="1477328"/>
          </a:xfrm>
          <a:prstGeom prst="rect">
            <a:avLst/>
          </a:prstGeom>
        </p:spPr>
        <p:txBody>
          <a:bodyPr wrap="square">
            <a:spAutoFit/>
          </a:bodyPr>
          <a:lstStyle/>
          <a:p>
            <a:pPr marL="342900" indent="-342900">
              <a:lnSpc>
                <a:spcPct val="150000"/>
              </a:lnSpc>
              <a:buFont typeface="Arial" panose="020B0604020202020204" pitchFamily="34" charset="0"/>
              <a:buChar char="•"/>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undefined</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0</a:t>
            </a:r>
            <a:r>
              <a:rPr lang="en-IN" sz="2000" dirty="0">
                <a:solidFill>
                  <a:srgbClr val="D4D4D4"/>
                </a:solidFill>
                <a:latin typeface="Consolas" panose="020B0609020204030204" pitchFamily="49" charset="0"/>
              </a:rPr>
              <a:t> ); </a:t>
            </a:r>
            <a:r>
              <a:rPr lang="en-IN" sz="2000" dirty="0" smtClean="0">
                <a:solidFill>
                  <a:srgbClr val="D4D4D4"/>
                </a:solidFill>
                <a:latin typeface="Consolas" panose="020B0609020204030204" pitchFamily="49" charset="0"/>
              </a:rPr>
              <a:t> </a:t>
            </a:r>
            <a:r>
              <a:rPr lang="en-IN" sz="2000" dirty="0" smtClean="0">
                <a:solidFill>
                  <a:srgbClr val="92D050"/>
                </a:solidFill>
                <a:latin typeface="Consolas" panose="020B0609020204030204" pitchFamily="49" charset="0"/>
              </a:rPr>
              <a:t>// </a:t>
            </a:r>
            <a:r>
              <a:rPr lang="en-IN" sz="2000" dirty="0">
                <a:solidFill>
                  <a:srgbClr val="92D050"/>
                </a:solidFill>
                <a:latin typeface="Consolas" panose="020B0609020204030204" pitchFamily="49" charset="0"/>
              </a:rPr>
              <a:t>false</a:t>
            </a:r>
          </a:p>
          <a:p>
            <a:pPr marL="342900" indent="-342900">
              <a:lnSpc>
                <a:spcPct val="150000"/>
              </a:lnSpc>
              <a:buFont typeface="Arial" panose="020B0604020202020204" pitchFamily="34" charset="0"/>
              <a:buChar char="•"/>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undefined</a:t>
            </a:r>
            <a:r>
              <a:rPr lang="en-IN" sz="2000" dirty="0">
                <a:solidFill>
                  <a:srgbClr val="D4D4D4"/>
                </a:solidFill>
                <a:latin typeface="Consolas" panose="020B0609020204030204" pitchFamily="49" charset="0"/>
              </a:rPr>
              <a:t> &lt; </a:t>
            </a:r>
            <a:r>
              <a:rPr lang="en-IN" sz="2000" dirty="0">
                <a:solidFill>
                  <a:srgbClr val="B5CEA8"/>
                </a:solidFill>
                <a:latin typeface="Consolas" panose="020B0609020204030204" pitchFamily="49" charset="0"/>
              </a:rPr>
              <a:t>0</a:t>
            </a:r>
            <a:r>
              <a:rPr lang="en-IN" sz="2000" dirty="0">
                <a:solidFill>
                  <a:srgbClr val="D4D4D4"/>
                </a:solidFill>
                <a:latin typeface="Consolas" panose="020B0609020204030204" pitchFamily="49" charset="0"/>
              </a:rPr>
              <a:t> ); </a:t>
            </a:r>
            <a:r>
              <a:rPr lang="en-IN" sz="2000" dirty="0" smtClean="0">
                <a:solidFill>
                  <a:srgbClr val="D4D4D4"/>
                </a:solidFill>
                <a:latin typeface="Consolas" panose="020B0609020204030204" pitchFamily="49" charset="0"/>
              </a:rPr>
              <a:t> </a:t>
            </a:r>
            <a:r>
              <a:rPr lang="en-IN" sz="2000" dirty="0" smtClean="0">
                <a:solidFill>
                  <a:srgbClr val="92D050"/>
                </a:solidFill>
                <a:latin typeface="Consolas" panose="020B0609020204030204" pitchFamily="49" charset="0"/>
              </a:rPr>
              <a:t>// </a:t>
            </a:r>
            <a:r>
              <a:rPr lang="en-IN" sz="2000" dirty="0">
                <a:solidFill>
                  <a:srgbClr val="92D050"/>
                </a:solidFill>
                <a:latin typeface="Consolas" panose="020B0609020204030204" pitchFamily="49" charset="0"/>
              </a:rPr>
              <a:t>false</a:t>
            </a:r>
          </a:p>
          <a:p>
            <a:pPr marL="342900" indent="-342900">
              <a:lnSpc>
                <a:spcPct val="150000"/>
              </a:lnSpc>
              <a:buFont typeface="Arial" panose="020B0604020202020204" pitchFamily="34" charset="0"/>
              <a:buChar char="•"/>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undefined</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0</a:t>
            </a:r>
            <a:r>
              <a:rPr lang="en-IN" sz="2000" dirty="0">
                <a:solidFill>
                  <a:srgbClr val="D4D4D4"/>
                </a:solidFill>
                <a:latin typeface="Consolas" panose="020B0609020204030204" pitchFamily="49" charset="0"/>
              </a:rPr>
              <a:t> ); </a:t>
            </a:r>
            <a:r>
              <a:rPr lang="en-IN" sz="2000" dirty="0">
                <a:solidFill>
                  <a:srgbClr val="92D050"/>
                </a:solidFill>
                <a:latin typeface="Consolas" panose="020B0609020204030204" pitchFamily="49" charset="0"/>
              </a:rPr>
              <a:t>// false</a:t>
            </a:r>
            <a:endParaRPr lang="en-IN" sz="2000" b="0" dirty="0">
              <a:solidFill>
                <a:srgbClr val="92D050"/>
              </a:solidFill>
              <a:effectLst/>
              <a:latin typeface="Consolas" panose="020B0609020204030204" pitchFamily="49" charset="0"/>
            </a:endParaRPr>
          </a:p>
        </p:txBody>
      </p:sp>
    </p:spTree>
    <p:extLst>
      <p:ext uri="{BB962C8B-B14F-4D97-AF65-F5344CB8AC3E}">
        <p14:creationId xmlns:p14="http://schemas.microsoft.com/office/powerpoint/2010/main" val="195518081"/>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Equality </a:t>
            </a:r>
            <a:r>
              <a:rPr lang="en-IN" sz="3600" i="1" dirty="0" smtClean="0">
                <a:solidFill>
                  <a:srgbClr val="13D9E3"/>
                </a:solidFill>
                <a:latin typeface="Arial" panose="020B0604020202020204" pitchFamily="34" charset="0"/>
                <a:cs typeface="Arial" panose="020B0604020202020204" pitchFamily="34" charset="0"/>
              </a:rPr>
              <a:t>(==) operators</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10" name="Rectangle 9"/>
          <p:cNvSpPr/>
          <p:nvPr/>
        </p:nvSpPr>
        <p:spPr>
          <a:xfrm>
            <a:off x="76200" y="1536174"/>
            <a:ext cx="9067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smtClean="0">
                <a:solidFill>
                  <a:srgbClr val="0000FF"/>
                </a:solidFill>
                <a:latin typeface="Consolas" panose="020B0609020204030204" pitchFamily="49" charset="0"/>
              </a:rPr>
              <a:t>equality (==)</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operator converts the operands if they are not of the same type, then applies strict comparison.</a:t>
            </a:r>
          </a:p>
        </p:txBody>
      </p:sp>
      <p:sp>
        <p:nvSpPr>
          <p:cNvPr id="11" name="Rectangle 10"/>
          <p:cNvSpPr/>
          <p:nvPr/>
        </p:nvSpPr>
        <p:spPr>
          <a:xfrm>
            <a:off x="228600" y="2514600"/>
            <a:ext cx="8686800" cy="400110"/>
          </a:xfrm>
          <a:prstGeom prst="rect">
            <a:avLst/>
          </a:prstGeom>
          <a:noFill/>
        </p:spPr>
        <p:txBody>
          <a:bodyPr wrap="square">
            <a:spAutoFit/>
          </a:bodyPr>
          <a:lstStyle/>
          <a:p>
            <a:r>
              <a:rPr lang="en-IN" sz="2000" dirty="0" smtClean="0">
                <a:solidFill>
                  <a:srgbClr val="0070C0"/>
                </a:solidFill>
                <a:latin typeface="Arial" panose="020B0604020202020204" pitchFamily="34" charset="0"/>
                <a:cs typeface="Arial" panose="020B0604020202020204" pitchFamily="34" charset="0"/>
              </a:rPr>
              <a:t>x == y</a:t>
            </a:r>
            <a:endParaRPr lang="en-IN" sz="2000" dirty="0">
              <a:solidFill>
                <a:srgbClr val="0070C0"/>
              </a:solidFill>
              <a:latin typeface="Arial" panose="020B0604020202020204" pitchFamily="34" charset="0"/>
              <a:cs typeface="Arial" panose="020B0604020202020204" pitchFamily="34" charset="0"/>
            </a:endParaRPr>
          </a:p>
        </p:txBody>
      </p:sp>
      <p:sp>
        <p:nvSpPr>
          <p:cNvPr id="12" name="Rectangle 11"/>
          <p:cNvSpPr/>
          <p:nvPr/>
        </p:nvSpPr>
        <p:spPr>
          <a:xfrm>
            <a:off x="152400" y="2209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1"/>
          <p:cNvSpPr>
            <a:spLocks noChangeArrowheads="1"/>
          </p:cNvSpPr>
          <p:nvPr/>
        </p:nvSpPr>
        <p:spPr bwMode="auto">
          <a:xfrm>
            <a:off x="152400" y="2986713"/>
            <a:ext cx="8839200" cy="3323987"/>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a:r>
              <a:rPr kumimoji="0" lang="en-US" sz="1800" b="0" i="0" u="none" strike="noStrike" cap="none" normalizeH="0" baseline="0" dirty="0" smtClean="0">
                <a:ln>
                  <a:noFill/>
                </a:ln>
                <a:solidFill>
                  <a:srgbClr val="990055"/>
                </a:solidFill>
                <a:effectLst/>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1</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1 </a:t>
            </a:r>
            <a:r>
              <a:rPr lang="en-US" sz="1800" dirty="0" smtClean="0">
                <a:solidFill>
                  <a:srgbClr val="999999"/>
                </a:solidFill>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true</a:t>
            </a:r>
          </a:p>
          <a:p>
            <a:pPr lvl="0"/>
            <a:r>
              <a:rPr kumimoji="0" lang="en-US" sz="1800" b="0" i="0" u="none" strike="noStrike" cap="none" normalizeH="0" baseline="0" dirty="0" smtClean="0">
                <a:ln>
                  <a:noFill/>
                </a:ln>
                <a:solidFill>
                  <a:srgbClr val="669900"/>
                </a:solidFill>
                <a:effectLst/>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'1'</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1 </a:t>
            </a:r>
            <a:r>
              <a:rPr lang="en-US" sz="1800" dirty="0" smtClean="0">
                <a:solidFill>
                  <a:srgbClr val="999999"/>
                </a:solidFill>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true</a:t>
            </a:r>
          </a:p>
          <a:p>
            <a:pPr lvl="0"/>
            <a:r>
              <a:rPr kumimoji="0" lang="en-US" sz="1800" b="0" i="0" u="none" strike="noStrike" cap="none" normalizeH="0" baseline="0" dirty="0" smtClean="0">
                <a:ln>
                  <a:noFill/>
                </a:ln>
                <a:solidFill>
                  <a:srgbClr val="990055"/>
                </a:solidFill>
                <a:effectLst/>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1</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'1' </a:t>
            </a:r>
            <a:r>
              <a:rPr lang="en-US" sz="1800" dirty="0" smtClean="0">
                <a:solidFill>
                  <a:srgbClr val="999999"/>
                </a:solidFill>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true</a:t>
            </a:r>
          </a:p>
          <a:p>
            <a:pPr lvl="0"/>
            <a:r>
              <a:rPr kumimoji="0" lang="en-US" sz="1800" b="0" i="0" u="none" strike="noStrike" cap="none" normalizeH="0" baseline="0" dirty="0" smtClean="0">
                <a:ln>
                  <a:noFill/>
                </a:ln>
                <a:solidFill>
                  <a:srgbClr val="990055"/>
                </a:solidFill>
                <a:effectLst/>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0</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false </a:t>
            </a:r>
            <a:r>
              <a:rPr lang="en-US" sz="1800" dirty="0" smtClean="0">
                <a:solidFill>
                  <a:srgbClr val="999999"/>
                </a:solidFill>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lang="en-US" sz="1800" dirty="0" smtClean="0">
                <a:solidFill>
                  <a:srgbClr val="708090"/>
                </a:solidFill>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true</a:t>
            </a:r>
          </a:p>
          <a:p>
            <a:pPr lvl="0"/>
            <a:r>
              <a:rPr lang="en-US" sz="1800" dirty="0" smtClean="0">
                <a:solidFill>
                  <a:srgbClr val="708090"/>
                </a:solidFill>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0</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null </a:t>
            </a:r>
            <a:r>
              <a:rPr lang="en-US" sz="1800" dirty="0" smtClean="0">
                <a:solidFill>
                  <a:srgbClr val="999999"/>
                </a:solidFill>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false</a:t>
            </a:r>
          </a:p>
          <a:p>
            <a:r>
              <a:rPr kumimoji="0" lang="en-US" sz="1800" b="0" i="0" u="none" strike="noStrike" cap="none" normalizeH="0" baseline="0" dirty="0" smtClean="0">
                <a:ln>
                  <a:noFill/>
                </a:ln>
                <a:solidFill>
                  <a:srgbClr val="333333"/>
                </a:solidFill>
                <a:effectLst/>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lang="en-US" sz="1800" dirty="0" smtClean="0">
                <a:solidFill>
                  <a:srgbClr val="669900"/>
                </a:solidFill>
                <a:latin typeface="Consolas" panose="020B0609020204030204" pitchFamily="49" charset="0"/>
              </a:rPr>
              <a:t>''</a:t>
            </a:r>
            <a:r>
              <a:rPr lang="en-US" sz="1800" dirty="0" smtClean="0">
                <a:solidFill>
                  <a:srgbClr val="000000"/>
                </a:solidFill>
                <a:latin typeface="Consolas" panose="020B0609020204030204" pitchFamily="49" charset="0"/>
              </a:rPr>
              <a:t> </a:t>
            </a:r>
            <a:r>
              <a:rPr lang="en-US" sz="1800" dirty="0" smtClean="0">
                <a:solidFill>
                  <a:srgbClr val="A67F59"/>
                </a:solidFill>
                <a:latin typeface="Consolas" panose="020B0609020204030204" pitchFamily="49" charset="0"/>
              </a:rPr>
              <a:t>==</a:t>
            </a:r>
            <a:r>
              <a:rPr lang="en-US" sz="1800" dirty="0" smtClean="0">
                <a:solidFill>
                  <a:srgbClr val="000000"/>
                </a:solidFill>
                <a:latin typeface="Consolas" panose="020B0609020204030204" pitchFamily="49" charset="0"/>
              </a:rPr>
              <a:t> </a:t>
            </a:r>
            <a:r>
              <a:rPr lang="en-US" sz="1800" dirty="0" smtClean="0">
                <a:solidFill>
                  <a:srgbClr val="990055"/>
                </a:solidFill>
                <a:latin typeface="Consolas" panose="020B0609020204030204" pitchFamily="49" charset="0"/>
              </a:rPr>
              <a:t>false </a:t>
            </a:r>
            <a:r>
              <a:rPr lang="en-US" sz="1800" dirty="0" smtClean="0">
                <a:solidFill>
                  <a:srgbClr val="999999"/>
                </a:solidFill>
                <a:latin typeface="Consolas" panose="020B0609020204030204" pitchFamily="49" charset="0"/>
              </a:rPr>
              <a:t>);</a:t>
            </a:r>
            <a:r>
              <a:rPr lang="en-US" sz="1800" dirty="0" smtClean="0">
                <a:solidFill>
                  <a:srgbClr val="000000"/>
                </a:solidFill>
                <a:latin typeface="Consolas" panose="020B0609020204030204" pitchFamily="49" charset="0"/>
              </a:rPr>
              <a:t>  </a:t>
            </a:r>
            <a:r>
              <a:rPr lang="en-US" sz="1800" dirty="0" smtClean="0">
                <a:solidFill>
                  <a:srgbClr val="708090"/>
                </a:solidFill>
                <a:latin typeface="Consolas" panose="020B0609020204030204" pitchFamily="49" charset="0"/>
              </a:rPr>
              <a:t>// true</a:t>
            </a:r>
            <a:r>
              <a:rPr lang="en-US" sz="800" dirty="0" smtClean="0"/>
              <a:t> </a:t>
            </a:r>
            <a:endParaRPr kumimoji="0" lang="en-US" sz="1800" b="0" i="0" u="none" strike="noStrike" cap="none" normalizeH="0" baseline="0" dirty="0" smtClean="0">
              <a:ln>
                <a:noFill/>
              </a:ln>
              <a:solidFill>
                <a:srgbClr val="333333"/>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rgbClr val="333333"/>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smtClean="0">
                <a:solidFill>
                  <a:srgbClr val="333333"/>
                </a:solidFill>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var</a:t>
            </a:r>
            <a:r>
              <a:rPr kumimoji="0" lang="en-US" sz="1800" b="0" i="0" u="none" strike="noStrike" cap="none" normalizeH="0" baseline="0" dirty="0" smtClean="0">
                <a:ln>
                  <a:noFill/>
                </a:ln>
                <a:solidFill>
                  <a:srgbClr val="333333"/>
                </a:solidFill>
                <a:effectLst/>
                <a:latin typeface="Consolas" panose="020B0609020204030204" pitchFamily="49" charset="0"/>
              </a:rPr>
              <a:t> object1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669900"/>
                </a:solidFill>
                <a:effectLst/>
                <a:latin typeface="Consolas" panose="020B0609020204030204" pitchFamily="49" charset="0"/>
              </a:rPr>
              <a:t>'value'</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'key'</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object2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669900"/>
                </a:solidFill>
                <a:effectLst/>
                <a:latin typeface="Consolas" panose="020B0609020204030204" pitchFamily="49" charset="0"/>
              </a:rPr>
              <a:t>'value'</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'key'</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lvl="0"/>
            <a:r>
              <a:rPr lang="en-US" sz="1800" dirty="0" smtClean="0">
                <a:solidFill>
                  <a:srgbClr val="333333"/>
                </a:solidFill>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object1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object2</a:t>
            </a:r>
            <a:r>
              <a:rPr lang="en-US" sz="1800" dirty="0">
                <a:solidFill>
                  <a:srgbClr val="999999"/>
                </a:solidFill>
                <a:latin typeface="Consolas" panose="020B0609020204030204" pitchFamily="49" charset="0"/>
              </a:rPr>
              <a:t> </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//false</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rgbClr val="333333"/>
              </a:solidFill>
              <a:effectLst/>
              <a:latin typeface="Consolas" panose="020B0609020204030204" pitchFamily="49" charset="0"/>
            </a:endParaRPr>
          </a:p>
          <a:p>
            <a:pPr lvl="0"/>
            <a:r>
              <a:rPr lang="en-US" sz="1800" dirty="0" smtClean="0">
                <a:solidFill>
                  <a:srgbClr val="333333"/>
                </a:solidFill>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0</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undefined </a:t>
            </a:r>
            <a:r>
              <a:rPr lang="en-US" sz="1800" dirty="0" smtClean="0">
                <a:solidFill>
                  <a:srgbClr val="999999"/>
                </a:solidFill>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false</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lvl="0"/>
            <a:r>
              <a:rPr lang="en-US" sz="1800" dirty="0" smtClean="0">
                <a:solidFill>
                  <a:srgbClr val="333333"/>
                </a:solidFill>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null</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undefined</a:t>
            </a:r>
            <a:r>
              <a:rPr lang="en-US" sz="1800" dirty="0">
                <a:solidFill>
                  <a:srgbClr val="999999"/>
                </a:solidFill>
                <a:latin typeface="Consolas" panose="020B0609020204030204" pitchFamily="49" charset="0"/>
              </a:rPr>
              <a:t> </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true</a:t>
            </a:r>
            <a:r>
              <a:rPr kumimoji="0" lang="en-US" sz="1800" b="0" i="0" u="none" strike="noStrike" cap="none" normalizeH="0" baseline="0" dirty="0" smtClean="0">
                <a:ln>
                  <a:noFill/>
                </a:ln>
                <a:solidFill>
                  <a:schemeClr val="tx1"/>
                </a:solidFill>
                <a:effectLst/>
              </a:rPr>
              <a:t> </a:t>
            </a:r>
          </a:p>
        </p:txBody>
      </p:sp>
    </p:spTree>
    <p:extLst>
      <p:ext uri="{BB962C8B-B14F-4D97-AF65-F5344CB8AC3E}">
        <p14:creationId xmlns:p14="http://schemas.microsoft.com/office/powerpoint/2010/main" val="182668337"/>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Identity / strict equality (===) </a:t>
            </a:r>
            <a:r>
              <a:rPr lang="en-IN" sz="3600" i="1" dirty="0" smtClean="0">
                <a:solidFill>
                  <a:srgbClr val="13D9E3"/>
                </a:solidFill>
                <a:latin typeface="Arial" panose="020B0604020202020204" pitchFamily="34" charset="0"/>
                <a:cs typeface="Arial" panose="020B0604020202020204" pitchFamily="34" charset="0"/>
              </a:rPr>
              <a:t>operators</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10" name="Rectangle 9"/>
          <p:cNvSpPr/>
          <p:nvPr/>
        </p:nvSpPr>
        <p:spPr>
          <a:xfrm>
            <a:off x="76200" y="1536174"/>
            <a:ext cx="9067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identity (===) </a:t>
            </a:r>
            <a:r>
              <a:rPr lang="en-IN" sz="1800" dirty="0">
                <a:latin typeface="Arial" panose="020B0604020202020204" pitchFamily="34" charset="0"/>
                <a:cs typeface="Arial" panose="020B0604020202020204" pitchFamily="34" charset="0"/>
              </a:rPr>
              <a:t>operator returns true if the operands are strictly equal with no type conversion.</a:t>
            </a:r>
          </a:p>
        </p:txBody>
      </p:sp>
      <p:sp>
        <p:nvSpPr>
          <p:cNvPr id="11" name="Rectangle 10"/>
          <p:cNvSpPr/>
          <p:nvPr/>
        </p:nvSpPr>
        <p:spPr>
          <a:xfrm>
            <a:off x="228600" y="2632948"/>
            <a:ext cx="8686800" cy="400110"/>
          </a:xfrm>
          <a:prstGeom prst="rect">
            <a:avLst/>
          </a:prstGeom>
          <a:noFill/>
        </p:spPr>
        <p:txBody>
          <a:bodyPr wrap="square">
            <a:spAutoFit/>
          </a:bodyPr>
          <a:lstStyle/>
          <a:p>
            <a:r>
              <a:rPr lang="en-IN" sz="2000" dirty="0" smtClean="0">
                <a:solidFill>
                  <a:srgbClr val="0070C0"/>
                </a:solidFill>
                <a:latin typeface="Arial" panose="020B0604020202020204" pitchFamily="34" charset="0"/>
                <a:cs typeface="Arial" panose="020B0604020202020204" pitchFamily="34" charset="0"/>
              </a:rPr>
              <a:t>x === y</a:t>
            </a:r>
            <a:endParaRPr lang="en-IN" sz="2000" dirty="0">
              <a:solidFill>
                <a:srgbClr val="0070C0"/>
              </a:solidFill>
              <a:latin typeface="Arial" panose="020B0604020202020204" pitchFamily="34" charset="0"/>
              <a:cs typeface="Arial" panose="020B0604020202020204" pitchFamily="34" charset="0"/>
            </a:endParaRPr>
          </a:p>
        </p:txBody>
      </p:sp>
      <p:sp>
        <p:nvSpPr>
          <p:cNvPr id="12" name="Rectangle 11"/>
          <p:cNvSpPr/>
          <p:nvPr/>
        </p:nvSpPr>
        <p:spPr>
          <a:xfrm>
            <a:off x="152400" y="231648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1"/>
          <p:cNvSpPr>
            <a:spLocks noChangeArrowheads="1"/>
          </p:cNvSpPr>
          <p:nvPr/>
        </p:nvSpPr>
        <p:spPr bwMode="auto">
          <a:xfrm>
            <a:off x="152400" y="3284310"/>
            <a:ext cx="8839200" cy="2492990"/>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a:r>
              <a:rPr kumimoji="0" lang="en-US" sz="1800" b="0" i="0" u="none" strike="noStrike" cap="none" normalizeH="0" baseline="0" dirty="0" smtClean="0">
                <a:ln>
                  <a:noFill/>
                </a:ln>
                <a:solidFill>
                  <a:srgbClr val="990055"/>
                </a:solidFill>
                <a:effectLst/>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a:t>
            </a:r>
            <a:r>
              <a:rPr lang="en-US" sz="1800" dirty="0" smtClean="0">
                <a:solidFill>
                  <a:srgbClr val="000000"/>
                </a:solidFill>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3</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3</a:t>
            </a:r>
            <a:r>
              <a:rPr lang="en-US" sz="1800" dirty="0">
                <a:solidFill>
                  <a:srgbClr val="999999"/>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true</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rgbClr val="333333"/>
              </a:solidFill>
              <a:effectLst/>
              <a:latin typeface="Consolas" panose="020B0609020204030204" pitchFamily="49" charset="0"/>
            </a:endParaRPr>
          </a:p>
          <a:p>
            <a:pPr lvl="0"/>
            <a:r>
              <a:rPr kumimoji="0" lang="en-US" sz="1800" b="0" i="0" u="none" strike="noStrike" cap="none" normalizeH="0" baseline="0" dirty="0" smtClean="0">
                <a:ln>
                  <a:noFill/>
                </a:ln>
                <a:solidFill>
                  <a:srgbClr val="990055"/>
                </a:solidFill>
                <a:effectLst/>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a:t>
            </a:r>
            <a:r>
              <a:rPr lang="en-US" sz="1800" dirty="0" smtClean="0">
                <a:solidFill>
                  <a:srgbClr val="000000"/>
                </a:solidFill>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3</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'3'</a:t>
            </a:r>
            <a:r>
              <a:rPr lang="en-US" sz="1800" dirty="0">
                <a:solidFill>
                  <a:srgbClr val="999999"/>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false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rgbClr val="708090"/>
              </a:solidFill>
              <a:effectLst/>
              <a:latin typeface="Consolas" panose="020B0609020204030204" pitchFamily="49" charset="0"/>
            </a:endParaRPr>
          </a:p>
          <a:p>
            <a:r>
              <a:rPr lang="en-US" sz="1800" dirty="0" smtClean="0">
                <a:solidFill>
                  <a:srgbClr val="999999"/>
                </a:solidFill>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a:t>
            </a:r>
            <a:r>
              <a:rPr lang="en-US" sz="1800" dirty="0" smtClean="0">
                <a:solidFill>
                  <a:srgbClr val="000000"/>
                </a:solidFill>
                <a:latin typeface="Consolas" panose="020B0609020204030204" pitchFamily="49" charset="0"/>
              </a:rPr>
              <a:t> </a:t>
            </a:r>
            <a:r>
              <a:rPr lang="en-US" sz="1800" dirty="0">
                <a:solidFill>
                  <a:srgbClr val="0077AA"/>
                </a:solidFill>
                <a:latin typeface="Consolas" panose="020B0609020204030204" pitchFamily="49" charset="0"/>
              </a:rPr>
              <a:t>null</a:t>
            </a:r>
            <a:r>
              <a:rPr lang="en-US" sz="1800" dirty="0">
                <a:solidFill>
                  <a:srgbClr val="000000"/>
                </a:solidFill>
                <a:latin typeface="Consolas" panose="020B0609020204030204" pitchFamily="49" charset="0"/>
              </a:rPr>
              <a:t> </a:t>
            </a:r>
            <a:r>
              <a:rPr lang="en-US" sz="1800" dirty="0">
                <a:solidFill>
                  <a:srgbClr val="A67F59"/>
                </a:solidFill>
                <a:latin typeface="Consolas" panose="020B0609020204030204" pitchFamily="49" charset="0"/>
              </a:rPr>
              <a:t>===</a:t>
            </a:r>
            <a:r>
              <a:rPr lang="en-US" sz="1800" dirty="0">
                <a:solidFill>
                  <a:srgbClr val="000000"/>
                </a:solidFill>
                <a:latin typeface="Consolas" panose="020B0609020204030204" pitchFamily="49" charset="0"/>
              </a:rPr>
              <a:t> undefined </a:t>
            </a:r>
            <a:r>
              <a:rPr lang="en-US" sz="1800" dirty="0">
                <a:solidFill>
                  <a:srgbClr val="999999"/>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708090"/>
                </a:solidFill>
                <a:latin typeface="Consolas" panose="020B0609020204030204" pitchFamily="49" charset="0"/>
              </a:rPr>
              <a:t>// false</a:t>
            </a:r>
            <a:r>
              <a:rPr lang="en-US" sz="800" dirty="0"/>
              <a:t> </a:t>
            </a:r>
            <a:endParaRPr lang="en-US" sz="40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333333"/>
                </a:solidFill>
                <a:effectLst/>
                <a:latin typeface="Consolas" panose="020B0609020204030204" pitchFamily="49" charset="0"/>
              </a:rPr>
              <a:t> </a:t>
            </a:r>
            <a:endParaRPr lang="en-US" sz="1800" dirty="0" smtClean="0">
              <a:solidFill>
                <a:srgbClr val="333333"/>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smtClean="0">
                <a:solidFill>
                  <a:srgbClr val="333333"/>
                </a:solidFill>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var</a:t>
            </a:r>
            <a:r>
              <a:rPr kumimoji="0" lang="en-US" sz="1800" b="0" i="0" u="none" strike="noStrike" cap="none" normalizeH="0" baseline="0" dirty="0" smtClean="0">
                <a:ln>
                  <a:noFill/>
                </a:ln>
                <a:solidFill>
                  <a:srgbClr val="333333"/>
                </a:solidFill>
                <a:effectLst/>
                <a:latin typeface="Consolas" panose="020B0609020204030204" pitchFamily="49" charset="0"/>
              </a:rPr>
              <a:t> object1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669900"/>
                </a:solidFill>
                <a:effectLst/>
                <a:latin typeface="Consolas" panose="020B0609020204030204" pitchFamily="49" charset="0"/>
              </a:rPr>
              <a:t>'value'</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'key'</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object2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669900"/>
                </a:solidFill>
                <a:effectLst/>
                <a:latin typeface="Consolas" panose="020B0609020204030204" pitchFamily="49" charset="0"/>
              </a:rPr>
              <a:t>'value'</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'key'</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sz="1800" dirty="0" smtClean="0">
              <a:solidFill>
                <a:srgbClr val="333333"/>
              </a:solidFill>
              <a:latin typeface="Consolas" panose="020B0609020204030204" pitchFamily="49" charset="0"/>
            </a:endParaRPr>
          </a:p>
          <a:p>
            <a:pPr lvl="0"/>
            <a:r>
              <a:rPr lang="en-US" sz="1800" dirty="0" smtClean="0">
                <a:solidFill>
                  <a:srgbClr val="333333"/>
                </a:solidFill>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a:t>
            </a:r>
            <a:r>
              <a:rPr lang="en-US" sz="1800" dirty="0" smtClean="0">
                <a:solidFill>
                  <a:srgbClr val="000000"/>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object1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object2</a:t>
            </a:r>
            <a:r>
              <a:rPr lang="en-US" sz="1800" dirty="0">
                <a:solidFill>
                  <a:srgbClr val="999999"/>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//false</a:t>
            </a:r>
            <a:r>
              <a:rPr kumimoji="0" lang="en-US" sz="1800" b="0" i="0" u="none" strike="noStrike" cap="none" normalizeH="0" baseline="0" dirty="0" smtClean="0">
                <a:ln>
                  <a:noFill/>
                </a:ln>
                <a:solidFill>
                  <a:schemeClr val="tx1"/>
                </a:solidFill>
                <a:effectLst/>
              </a:rPr>
              <a:t> </a:t>
            </a:r>
          </a:p>
        </p:txBody>
      </p:sp>
    </p:spTree>
    <p:extLst>
      <p:ext uri="{BB962C8B-B14F-4D97-AF65-F5344CB8AC3E}">
        <p14:creationId xmlns:p14="http://schemas.microsoft.com/office/powerpoint/2010/main" val="1141384305"/>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ternary </a:t>
            </a:r>
            <a:r>
              <a:rPr lang="en-IN" sz="3600" i="1" dirty="0" smtClean="0">
                <a:solidFill>
                  <a:srgbClr val="13D9E3"/>
                </a:solidFill>
                <a:latin typeface="Arial" panose="020B0604020202020204" pitchFamily="34" charset="0"/>
                <a:cs typeface="Arial" panose="020B0604020202020204" pitchFamily="34" charset="0"/>
              </a:rPr>
              <a:t>operator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10" name="Rectangle 9"/>
          <p:cNvSpPr/>
          <p:nvPr/>
        </p:nvSpPr>
        <p:spPr>
          <a:xfrm>
            <a:off x="0" y="1536174"/>
            <a:ext cx="9144000" cy="923330"/>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conditional </a:t>
            </a:r>
            <a:r>
              <a:rPr lang="en-IN" sz="1800" dirty="0" smtClean="0">
                <a:solidFill>
                  <a:srgbClr val="0000FF"/>
                </a:solidFill>
                <a:latin typeface="Consolas" panose="020B0609020204030204" pitchFamily="49" charset="0"/>
              </a:rPr>
              <a:t>ternary</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operator is the only JavaScript operator that takes three operands. This operator is frequently used as a shortcut for the if statement. If condition is true, the operator returns the value of expr1; otherwise, it returns the value of expr2.</a:t>
            </a:r>
          </a:p>
        </p:txBody>
      </p:sp>
      <p:sp>
        <p:nvSpPr>
          <p:cNvPr id="11" name="Rectangle 10"/>
          <p:cNvSpPr/>
          <p:nvPr/>
        </p:nvSpPr>
        <p:spPr>
          <a:xfrm>
            <a:off x="228600" y="2907268"/>
            <a:ext cx="8686800" cy="400110"/>
          </a:xfrm>
          <a:prstGeom prst="rect">
            <a:avLst/>
          </a:prstGeom>
          <a:noFill/>
        </p:spPr>
        <p:txBody>
          <a:bodyPr wrap="square">
            <a:spAutoFit/>
          </a:bodyPr>
          <a:lstStyle/>
          <a:p>
            <a:r>
              <a:rPr lang="en-IN" sz="2000" dirty="0">
                <a:solidFill>
                  <a:srgbClr val="FF7F27"/>
                </a:solidFill>
                <a:latin typeface="Consolas" panose="020B0609020204030204" pitchFamily="49" charset="0"/>
              </a:rPr>
              <a:t>condition</a:t>
            </a:r>
            <a:r>
              <a:rPr lang="en-IN" sz="2000" dirty="0">
                <a:solidFill>
                  <a:srgbClr val="FF7F27"/>
                </a:solidFill>
                <a:latin typeface="Consolas" panose="020B0609020204030204" pitchFamily="49" charset="0"/>
                <a:cs typeface="Arial" panose="020B0604020202020204" pitchFamily="34" charset="0"/>
              </a:rPr>
              <a:t> </a:t>
            </a:r>
            <a:r>
              <a:rPr lang="en-IN" sz="2000" dirty="0">
                <a:solidFill>
                  <a:srgbClr val="DD4A68"/>
                </a:solidFill>
                <a:latin typeface="Consolas" panose="020B0609020204030204" pitchFamily="49" charset="0"/>
              </a:rPr>
              <a:t>? </a:t>
            </a:r>
            <a:r>
              <a:rPr lang="en-IN" sz="2000" dirty="0">
                <a:solidFill>
                  <a:srgbClr val="FFC90E"/>
                </a:solidFill>
                <a:latin typeface="Consolas" panose="020B0609020204030204" pitchFamily="49" charset="0"/>
              </a:rPr>
              <a:t>expr1</a:t>
            </a:r>
            <a:r>
              <a:rPr lang="en-IN" sz="2000" dirty="0">
                <a:solidFill>
                  <a:srgbClr val="DD4A68"/>
                </a:solidFill>
                <a:latin typeface="Consolas" panose="020B0609020204030204" pitchFamily="49" charset="0"/>
              </a:rPr>
              <a:t> : </a:t>
            </a:r>
            <a:r>
              <a:rPr lang="en-IN" sz="2000" dirty="0">
                <a:solidFill>
                  <a:srgbClr val="FFC90E"/>
                </a:solidFill>
                <a:latin typeface="Consolas" panose="020B0609020204030204" pitchFamily="49" charset="0"/>
              </a:rPr>
              <a:t>expr2</a:t>
            </a:r>
          </a:p>
        </p:txBody>
      </p:sp>
      <p:sp>
        <p:nvSpPr>
          <p:cNvPr id="12" name="Rectangle 11"/>
          <p:cNvSpPr/>
          <p:nvPr/>
        </p:nvSpPr>
        <p:spPr>
          <a:xfrm>
            <a:off x="152400" y="2590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3"/>
          <p:cNvSpPr/>
          <p:nvPr/>
        </p:nvSpPr>
        <p:spPr>
          <a:xfrm>
            <a:off x="174172" y="3475672"/>
            <a:ext cx="8784771"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isStudent</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true</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z</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isStudent</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"He is student"</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"He not the student"</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z</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403964968"/>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ternary </a:t>
            </a:r>
            <a:r>
              <a:rPr lang="en-IN" sz="3600" i="1" dirty="0" smtClean="0">
                <a:solidFill>
                  <a:srgbClr val="13D9E3"/>
                </a:solidFill>
                <a:latin typeface="Arial" panose="020B0604020202020204" pitchFamily="34" charset="0"/>
                <a:cs typeface="Arial" panose="020B0604020202020204" pitchFamily="34" charset="0"/>
              </a:rPr>
              <a:t>operator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228600" y="1066800"/>
            <a:ext cx="8610600" cy="400110"/>
          </a:xfrm>
          <a:prstGeom prst="rect">
            <a:avLst/>
          </a:prstGeom>
        </p:spPr>
        <p:txBody>
          <a:bodyPr wrap="square">
            <a:spAutoFit/>
          </a:bodyPr>
          <a:lstStyle/>
          <a:p>
            <a:pPr algn="just"/>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10" name="Rectangle 9"/>
          <p:cNvSpPr/>
          <p:nvPr/>
        </p:nvSpPr>
        <p:spPr>
          <a:xfrm>
            <a:off x="0" y="1536174"/>
            <a:ext cx="9144000" cy="923330"/>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conditional </a:t>
            </a:r>
            <a:r>
              <a:rPr lang="en-IN" sz="1800" dirty="0" smtClean="0">
                <a:solidFill>
                  <a:srgbClr val="0000FF"/>
                </a:solidFill>
                <a:latin typeface="Consolas" panose="020B0609020204030204" pitchFamily="49" charset="0"/>
              </a:rPr>
              <a:t>ternary</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operator is the only JavaScript operator that takes three operands. This operator is frequently used as a shortcut for the if statement. If condition is true, the operator returns the value of expr1; otherwise, it returns the value of expr2.</a:t>
            </a:r>
          </a:p>
        </p:txBody>
      </p:sp>
      <p:sp>
        <p:nvSpPr>
          <p:cNvPr id="12" name="Rectangle 11"/>
          <p:cNvSpPr/>
          <p:nvPr/>
        </p:nvSpPr>
        <p:spPr>
          <a:xfrm>
            <a:off x="152400" y="2590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3"/>
          <p:cNvSpPr/>
          <p:nvPr/>
        </p:nvSpPr>
        <p:spPr>
          <a:xfrm>
            <a:off x="163284" y="3472542"/>
            <a:ext cx="8686800" cy="2585323"/>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function</a:t>
            </a:r>
            <a:r>
              <a:rPr lang="en-IN" sz="1800" dirty="0" smtClean="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f1</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'First function'</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function</a:t>
            </a:r>
            <a:r>
              <a:rPr lang="en-IN" sz="1800" dirty="0" smtClean="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f2</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'Second function'</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9CDCFE"/>
                </a:solidFill>
                <a:latin typeface="Consolas" panose="020B0609020204030204" pitchFamily="49" charset="0"/>
              </a:rPr>
              <a:t>  x</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 </a:t>
            </a:r>
            <a:r>
              <a:rPr lang="en-IN" sz="1800" dirty="0">
                <a:solidFill>
                  <a:srgbClr val="DCDCAA"/>
                </a:solidFill>
                <a:latin typeface="Consolas" panose="020B0609020204030204" pitchFamily="49" charset="0"/>
              </a:rPr>
              <a:t>f1</a:t>
            </a:r>
            <a:r>
              <a:rPr lang="en-IN" sz="1800" dirty="0">
                <a:solidFill>
                  <a:srgbClr val="D4D4D4"/>
                </a:solidFill>
                <a:latin typeface="Consolas" panose="020B0609020204030204" pitchFamily="49" charset="0"/>
              </a:rPr>
              <a:t>() : </a:t>
            </a:r>
            <a:r>
              <a:rPr lang="en-IN" sz="1800" dirty="0">
                <a:solidFill>
                  <a:srgbClr val="DCDCAA"/>
                </a:solidFill>
                <a:latin typeface="Consolas" panose="020B0609020204030204" pitchFamily="49" charset="0"/>
              </a:rPr>
              <a:t>f2</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11" name="Rectangle 10"/>
          <p:cNvSpPr/>
          <p:nvPr/>
        </p:nvSpPr>
        <p:spPr>
          <a:xfrm>
            <a:off x="228600" y="2907268"/>
            <a:ext cx="8686800" cy="400110"/>
          </a:xfrm>
          <a:prstGeom prst="rect">
            <a:avLst/>
          </a:prstGeom>
          <a:noFill/>
        </p:spPr>
        <p:txBody>
          <a:bodyPr wrap="square">
            <a:spAutoFit/>
          </a:bodyPr>
          <a:lstStyle/>
          <a:p>
            <a:r>
              <a:rPr lang="en-IN" sz="2000" dirty="0">
                <a:solidFill>
                  <a:srgbClr val="FF7F27"/>
                </a:solidFill>
                <a:latin typeface="Consolas" panose="020B0609020204030204" pitchFamily="49" charset="0"/>
              </a:rPr>
              <a:t>condition</a:t>
            </a:r>
            <a:r>
              <a:rPr lang="en-IN" sz="2000" dirty="0">
                <a:solidFill>
                  <a:srgbClr val="FF7F27"/>
                </a:solidFill>
                <a:latin typeface="Consolas" panose="020B0609020204030204" pitchFamily="49" charset="0"/>
                <a:cs typeface="Arial" panose="020B0604020202020204" pitchFamily="34" charset="0"/>
              </a:rPr>
              <a:t> </a:t>
            </a:r>
            <a:r>
              <a:rPr lang="en-IN" sz="2000" dirty="0">
                <a:solidFill>
                  <a:srgbClr val="DD4A68"/>
                </a:solidFill>
                <a:latin typeface="Consolas" panose="020B0609020204030204" pitchFamily="49" charset="0"/>
              </a:rPr>
              <a:t>? </a:t>
            </a:r>
            <a:r>
              <a:rPr lang="en-IN" sz="2000" dirty="0">
                <a:solidFill>
                  <a:srgbClr val="FFC90E"/>
                </a:solidFill>
                <a:latin typeface="Consolas" panose="020B0609020204030204" pitchFamily="49" charset="0"/>
              </a:rPr>
              <a:t>expr1</a:t>
            </a:r>
            <a:r>
              <a:rPr lang="en-IN" sz="2000" dirty="0">
                <a:solidFill>
                  <a:srgbClr val="DD4A68"/>
                </a:solidFill>
                <a:latin typeface="Consolas" panose="020B0609020204030204" pitchFamily="49" charset="0"/>
              </a:rPr>
              <a:t> : </a:t>
            </a:r>
            <a:r>
              <a:rPr lang="en-IN" sz="2000" dirty="0">
                <a:solidFill>
                  <a:srgbClr val="FFC90E"/>
                </a:solidFill>
                <a:latin typeface="Consolas" panose="020B0609020204030204" pitchFamily="49" charset="0"/>
              </a:rPr>
              <a:t>expr2</a:t>
            </a:r>
          </a:p>
        </p:txBody>
      </p:sp>
    </p:spTree>
    <p:extLst>
      <p:ext uri="{BB962C8B-B14F-4D97-AF65-F5344CB8AC3E}">
        <p14:creationId xmlns:p14="http://schemas.microsoft.com/office/powerpoint/2010/main" val="423102741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16004</TotalTime>
  <Words>15604</Words>
  <Application>Microsoft Office PowerPoint</Application>
  <PresentationFormat>On-screen Show (4:3)</PresentationFormat>
  <Paragraphs>2393</Paragraphs>
  <Slides>237</Slides>
  <Notes>16</Notes>
  <HiddenSlides>1</HiddenSlides>
  <MMClips>0</MMClips>
  <ScaleCrop>false</ScaleCrop>
  <HeadingPairs>
    <vt:vector size="6" baseType="variant">
      <vt:variant>
        <vt:lpstr>Fonts Used</vt:lpstr>
      </vt:variant>
      <vt:variant>
        <vt:i4>21</vt:i4>
      </vt:variant>
      <vt:variant>
        <vt:lpstr>Theme</vt:lpstr>
      </vt:variant>
      <vt:variant>
        <vt:i4>1</vt:i4>
      </vt:variant>
      <vt:variant>
        <vt:lpstr>Slide Titles</vt:lpstr>
      </vt:variant>
      <vt:variant>
        <vt:i4>237</vt:i4>
      </vt:variant>
    </vt:vector>
  </HeadingPairs>
  <TitlesOfParts>
    <vt:vector size="259" baseType="lpstr">
      <vt:lpstr>NSimSun</vt:lpstr>
      <vt:lpstr>SimSun</vt:lpstr>
      <vt:lpstr>aleoregular</vt:lpstr>
      <vt:lpstr>Arial</vt:lpstr>
      <vt:lpstr>Arial</vt:lpstr>
      <vt:lpstr>Calibri</vt:lpstr>
      <vt:lpstr>Calibri Light</vt:lpstr>
      <vt:lpstr>Cambria</vt:lpstr>
      <vt:lpstr>Cardo</vt:lpstr>
      <vt:lpstr>Century</vt:lpstr>
      <vt:lpstr>Consolas</vt:lpstr>
      <vt:lpstr>Courier New</vt:lpstr>
      <vt:lpstr>inherit</vt:lpstr>
      <vt:lpstr>medium-content-serif-font</vt:lpstr>
      <vt:lpstr>Open Sans</vt:lpstr>
      <vt:lpstr>Segoe Print</vt:lpstr>
      <vt:lpstr>Segoe UI</vt:lpstr>
      <vt:lpstr>Segoe UI Light</vt:lpstr>
      <vt:lpstr>Times New Roman</vt:lpstr>
      <vt:lpstr>Verdana</vt:lpstr>
      <vt:lpstr>Wingdings</vt:lpstr>
      <vt:lpstr>Office Theme</vt:lpstr>
      <vt:lpstr>JavaScript Framework - JavaScript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 [Hyper Text Markup Language]</dc:title>
  <dc:subject>HTML Programming</dc:subject>
  <dc:creator>Zahid Aslam</dc:creator>
  <cp:keywords>HTTP, programming, tags</cp:keywords>
  <cp:lastModifiedBy>saleel</cp:lastModifiedBy>
  <cp:revision>3117</cp:revision>
  <cp:lastPrinted>1601-01-01T00:00:00Z</cp:lastPrinted>
  <dcterms:created xsi:type="dcterms:W3CDTF">2001-07-06T15:43:27Z</dcterms:created>
  <dcterms:modified xsi:type="dcterms:W3CDTF">2018-06-13T10:43:27Z</dcterms:modified>
  <cp:category>HTML Programming</cp:category>
</cp:coreProperties>
</file>