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noAutofit/>
          </a:bodyP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10"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2" name="CustomShape 3" hidden="1"/>
          <p:cNvSpPr/>
          <p:nvPr/>
        </p:nvSpPr>
        <p:spPr>
          <a:xfrm rot="5400000">
            <a:off x="614160" y="6447240"/>
            <a:ext cx="167040" cy="13680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29720" cy="1256400"/>
          </a:xfrm>
          <a:prstGeom prst="rect">
            <a:avLst/>
          </a:prstGeom>
          <a:noFill/>
          <a:ln w="6480" cap="rnd">
            <a:solidFill>
              <a:schemeClr val="accent1"/>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29720" cy="662040"/>
          </a:xfrm>
          <a:prstGeom prst="rect">
            <a:avLst/>
          </a:prstGeom>
          <a:noFill/>
          <a:ln w="6480" cap="rnd">
            <a:solidFill>
              <a:schemeClr val="accent2"/>
            </a:solidFill>
            <a:round/>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1160" cy="125640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1160" cy="662040"/>
          </a:xfrm>
          <a:prstGeom prst="rect">
            <a:avLst/>
          </a:prstGeom>
          <a:noFill/>
          <a:ln w="6480">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 name="PlaceHolder 9"/>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7" name="CustomShape 3" hidden="1"/>
          <p:cNvSpPr/>
          <p:nvPr/>
        </p:nvSpPr>
        <p:spPr>
          <a:xfrm rot="5400000">
            <a:off x="614160" y="6447240"/>
            <a:ext cx="167040" cy="13680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scrgbClr r="0" g="0" b="0"/>
          </a:lnRef>
          <a:fillRef idx="0">
            <a:scrgbClr r="0" g="0" b="0"/>
          </a:fillRef>
          <a:effectRef idx="0">
            <a:scrgbClr r="0" g="0" b="0"/>
          </a:effectRef>
          <a:fontRef idx="minor"/>
        </p:style>
      </p:sp>
      <p:sp>
        <p:nvSpPr>
          <p:cNvPr id="49" name="CustomShape 5" hidden="1"/>
          <p:cNvSpPr/>
          <p:nvPr/>
        </p:nvSpPr>
        <p:spPr>
          <a:xfrm rot="5400000">
            <a:off x="614160" y="6447240"/>
            <a:ext cx="167040" cy="136800"/>
          </a:xfrm>
          <a:prstGeom prst="triangle">
            <a:avLst>
              <a:gd name="adj" fmla="val 50000"/>
            </a:avLst>
          </a:prstGeom>
          <a:noFill/>
          <a:ln>
            <a:noFill/>
          </a:ln>
          <a:effectLst>
            <a:outerShdw blurRad="38100" dist="25560" dir="540000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51" name="PlaceHolder 7"/>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a:solidFill>
                  <a:srgbClr val="FF5733"/>
                </a:solidFill>
                <a:latin typeface="Segoe Print"/>
                <a:ea typeface="DejaVu Sans"/>
              </a:rPr>
              <a:t>“In a day, when you don't come across any problems - you can be sure that you are travelling in a wrong path”</a:t>
            </a:r>
            <a:endParaRPr lang="en-IN" sz="4400" b="0" strike="noStrike" spc="-1">
              <a:latin typeface="Arial"/>
            </a:endParaRPr>
          </a:p>
          <a:p>
            <a:pPr algn="r">
              <a:lnSpc>
                <a:spcPct val="100000"/>
              </a:lnSpc>
            </a:pPr>
            <a:r>
              <a:rPr lang="en-IN" sz="1800" b="0" strike="noStrike" spc="-1">
                <a:solidFill>
                  <a:srgbClr val="111111"/>
                </a:solidFill>
                <a:latin typeface="-apple-system"/>
                <a:ea typeface="DejaVu Sans"/>
              </a:rPr>
              <a:t>~ Swami Vivekananda</a:t>
            </a:r>
            <a:endParaRPr lang="en-IN" sz="1800" b="0" strike="noStrike" spc="-1">
              <a:latin typeface="Arial"/>
            </a:endParaRPr>
          </a:p>
        </p:txBody>
      </p:sp>
      <p:pic>
        <p:nvPicPr>
          <p:cNvPr id="93" name="Picture 2_0"/>
          <p:cNvPicPr/>
          <p:nvPr/>
        </p:nvPicPr>
        <p:blipFill>
          <a:blip r:embed="rId3"/>
          <a:stretch/>
        </p:blipFill>
        <p:spPr>
          <a:xfrm>
            <a:off x="181440" y="196920"/>
            <a:ext cx="2832480" cy="1045800"/>
          </a:xfrm>
          <a:prstGeom prst="rect">
            <a:avLst/>
          </a:prstGeom>
          <a:ln>
            <a:noFill/>
          </a:ln>
        </p:spPr>
      </p:pic>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1" name="CustomShape 2"/>
          <p:cNvSpPr/>
          <p:nvPr/>
        </p:nvSpPr>
        <p:spPr>
          <a:xfrm>
            <a:off x="248400" y="762120"/>
            <a:ext cx="1168884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SETEX</a:t>
            </a:r>
            <a:r>
              <a:rPr lang="en-US" sz="1800" b="0" strike="noStrike" spc="-1">
                <a:solidFill>
                  <a:srgbClr val="000000"/>
                </a:solidFill>
                <a:latin typeface="Arial"/>
                <a:ea typeface="DejaVu Sans"/>
              </a:rPr>
              <a:t> set key to hold the string value and set key to timeout after a given number of seconds.</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SETNX</a:t>
            </a:r>
            <a:r>
              <a:rPr lang="en-US" sz="1800" b="0" strike="noStrike" spc="-1">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a:solidFill>
                  <a:srgbClr val="000000"/>
                </a:solidFill>
                <a:latin typeface="Arial"/>
                <a:ea typeface="DejaVu Sans"/>
              </a:rPr>
              <a:t>"SET if Not eXists"</a:t>
            </a:r>
            <a:r>
              <a:rPr lang="en-US" sz="1800" b="0" strike="noStrike" spc="-1">
                <a:solidFill>
                  <a:srgbClr val="000000"/>
                </a:solidFill>
                <a:latin typeface="Arial"/>
                <a:ea typeface="DejaVu Sans"/>
              </a:rPr>
              <a:t>.</a:t>
            </a:r>
            <a:endParaRPr lang="en-IN" sz="1800" b="0" strike="noStrike" spc="-1">
              <a:latin typeface="Arial"/>
            </a:endParaRPr>
          </a:p>
        </p:txBody>
      </p:sp>
      <p:sp>
        <p:nvSpPr>
          <p:cNvPr id="132" name="CustomShape 3"/>
          <p:cNvSpPr/>
          <p:nvPr/>
        </p:nvSpPr>
        <p:spPr>
          <a:xfrm>
            <a:off x="246600" y="302436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a:solidFill>
                  <a:srgbClr val="00B0F0"/>
                </a:solidFill>
                <a:latin typeface="Consolas"/>
                <a:ea typeface="DejaVu Sans"/>
              </a:rPr>
              <a:t>SETEX key seconds value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solidFill>
                  <a:srgbClr val="00B0F0"/>
                </a:solidFill>
                <a:latin typeface="Consolas"/>
                <a:ea typeface="DejaVu Sans"/>
              </a:rPr>
              <a:t>SETNX key value</a:t>
            </a:r>
            <a:endParaRPr lang="en-IN" sz="2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GET</a:t>
            </a:r>
            <a:r>
              <a:rPr lang="en-US" sz="1800" b="0" strike="noStrike" spc="-1">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GETEX</a:t>
            </a:r>
            <a:r>
              <a:rPr lang="en-US" sz="1800" b="0" strike="noStrike" spc="-1">
                <a:solidFill>
                  <a:srgbClr val="000000"/>
                </a:solidFill>
                <a:latin typeface="Arial"/>
                <a:ea typeface="DejaVu Sans"/>
              </a:rPr>
              <a:t> gets the value of key and optionally set its expiration.</a:t>
            </a:r>
            <a:endParaRPr lang="en-IN" sz="1800" b="0" strike="noStrike" spc="-1">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GET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GETEX key [EX seconds|PX milliseconds]</a:t>
            </a:r>
            <a:endParaRPr lang="en-IN" sz="20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getset key, getdel key &amp; getrange key</a:t>
            </a:r>
            <a:endParaRPr lang="en-IN" sz="5400" b="0" strike="noStrike" spc="-1">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a:solidFill>
                            <a:srgbClr val="FF1744"/>
                          </a:solidFill>
                          <a:latin typeface="Arial"/>
                          <a:ea typeface="DejaVu Sans"/>
                        </a:rPr>
                        <a:t>Things to remember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a:solidFill>
                            <a:srgbClr val="283593"/>
                          </a:solidFill>
                          <a:latin typeface="Arial"/>
                          <a:ea typeface="DejaVu Sans"/>
                        </a:rPr>
                        <a:t>KEY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a:solidFill>
                            <a:srgbClr val="424242"/>
                          </a:solidFill>
                          <a:latin typeface="Arial"/>
                          <a:ea typeface="DejaVu Sans"/>
                        </a:rPr>
                        <a:t> zrevrange</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getset, getdel &amp; getrange key</a:t>
            </a:r>
            <a:endParaRPr lang="en-IN" sz="4000" b="0" strike="noStrike" spc="-1">
              <a:latin typeface="Arial"/>
            </a:endParaRPr>
          </a:p>
        </p:txBody>
      </p:sp>
      <p:sp>
        <p:nvSpPr>
          <p:cNvPr id="146" name="CustomShape 2"/>
          <p:cNvSpPr/>
          <p:nvPr/>
        </p:nvSpPr>
        <p:spPr>
          <a:xfrm>
            <a:off x="248400" y="762120"/>
            <a:ext cx="1168884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GETSET</a:t>
            </a:r>
            <a:r>
              <a:rPr lang="en-US" sz="1800" b="0" strike="noStrike" spc="-1">
                <a:solidFill>
                  <a:srgbClr val="000000"/>
                </a:solidFill>
                <a:latin typeface="Arial"/>
                <a:ea typeface="DejaVu Sans"/>
              </a:rPr>
              <a:t> atomically sets key to value and returns the old value stored at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GETDEL</a:t>
            </a:r>
            <a:r>
              <a:rPr lang="en-US" sz="1800" b="0" strike="noStrike" spc="-1">
                <a:solidFill>
                  <a:srgbClr val="000000"/>
                </a:solidFill>
                <a:latin typeface="Arial"/>
                <a:ea typeface="DejaVu Sans"/>
              </a:rPr>
              <a:t> get the value of key and delete the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GETRANGE</a:t>
            </a:r>
            <a:r>
              <a:rPr lang="en-US" sz="1800" b="0" strike="noStrike" spc="-1">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lang="en-IN" sz="1800" b="0" strike="noStrike" spc="-1">
              <a:latin typeface="Arial"/>
            </a:endParaRPr>
          </a:p>
        </p:txBody>
      </p:sp>
      <p:sp>
        <p:nvSpPr>
          <p:cNvPr id="147" name="CustomShape 3"/>
          <p:cNvSpPr/>
          <p:nvPr/>
        </p:nvSpPr>
        <p:spPr>
          <a:xfrm>
            <a:off x="246600" y="458280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getsset server:1 Unix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getdel user:4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3</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-8 -1</a:t>
            </a:r>
            <a:endParaRPr lang="en-IN" sz="1800" b="0" strike="noStrike" spc="-1">
              <a:latin typeface="Arial"/>
            </a:endParaRPr>
          </a:p>
        </p:txBody>
      </p:sp>
      <p:sp>
        <p:nvSpPr>
          <p:cNvPr id="148"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845080"/>
            <a:ext cx="11690640" cy="22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GETSET key value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GETDEL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GETRANGE key start end</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STRLEN key</a:t>
            </a:r>
            <a:endParaRPr lang="en-IN" sz="20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keys</a:t>
            </a:r>
            <a:r>
              <a:rPr lang="en-US" sz="1800" b="0" strike="noStrike" spc="-1">
                <a:solidFill>
                  <a:srgbClr val="000000"/>
                </a:solidFill>
                <a:latin typeface="Arial"/>
                <a:ea typeface="DejaVu Sans"/>
              </a:rPr>
              <a:t>: Returns all keys matching pattern.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dbSize</a:t>
            </a:r>
            <a:r>
              <a:rPr lang="en-US" sz="1800" b="0" strike="noStrike" spc="-1">
                <a:solidFill>
                  <a:srgbClr val="000000"/>
                </a:solidFill>
                <a:latin typeface="Arial"/>
                <a:ea typeface="DejaVu Sans"/>
              </a:rPr>
              <a:t>-: Return the number of keys in the currently-selected database.</a:t>
            </a:r>
            <a:endParaRPr lang="en-IN" sz="1800" b="0" strike="noStrike" spc="-1">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KEYS pattern</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dbsize</a:t>
            </a:r>
            <a:endParaRPr lang="en-IN" sz="20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16000" indent="-192600">
              <a:lnSpc>
                <a:spcPct val="100000"/>
              </a:lnSpc>
              <a:buClr>
                <a:srgbClr val="000000"/>
              </a:buClr>
              <a:buSzPct val="45000"/>
              <a:buFont typeface="Wingdings" charset="2"/>
              <a:buChar char=""/>
            </a:pPr>
            <a:r>
              <a:rPr lang="en-IN" sz="1800" b="0" strike="noStrike" spc="-1">
                <a:solidFill>
                  <a:srgbClr val="262626"/>
                </a:solidFill>
                <a:latin typeface="Arial"/>
                <a:ea typeface="Open Sans"/>
              </a:rPr>
              <a:t>The command returns -1 if the key exists but has no associated expire.</a:t>
            </a:r>
            <a:endParaRPr lang="en-IN" sz="1800" b="0" strike="noStrike" spc="-1">
              <a:latin typeface="Arial"/>
            </a:endParaRPr>
          </a:p>
          <a:p>
            <a:pPr marL="216000" indent="-192600">
              <a:lnSpc>
                <a:spcPct val="100000"/>
              </a:lnSpc>
              <a:buClr>
                <a:srgbClr val="000000"/>
              </a:buClr>
              <a:buSzPct val="45000"/>
              <a:buFont typeface="Wingdings" charset="2"/>
              <a:buChar char=""/>
            </a:pPr>
            <a:r>
              <a:rPr lang="en-IN" sz="1800" b="0" strike="noStrike" spc="-1">
                <a:solidFill>
                  <a:srgbClr val="262626"/>
                </a:solidFill>
                <a:latin typeface="Arial"/>
                <a:ea typeface="Open Sans"/>
              </a:rPr>
              <a:t>The command returns -2 if the key does not exist.</a:t>
            </a:r>
            <a:endParaRPr lang="en-IN" sz="1800" b="0" strike="noStrike" spc="-1">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TTL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PTTL key</a:t>
            </a:r>
            <a:endParaRPr lang="en-IN" sz="20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a:solidFill>
                  <a:srgbClr val="00838F"/>
                </a:solidFill>
                <a:latin typeface="Segoe UI"/>
                <a:ea typeface="DejaVu Sans"/>
              </a:rPr>
              <a:t>Redis allows us to store keys that map to any one of five different data structure types; </a:t>
            </a:r>
            <a:r>
              <a:rPr lang="en-IN" sz="2000" b="1" strike="noStrike" spc="-1">
                <a:solidFill>
                  <a:srgbClr val="00838F"/>
                </a:solidFill>
                <a:latin typeface="Segoe UI"/>
                <a:ea typeface="DejaVu Sans"/>
              </a:rPr>
              <a:t>STRINGs, LISTs, SETs, HASHes, and ZSETs.</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EXPIRE</a:t>
            </a:r>
            <a:r>
              <a:rPr lang="en-US" sz="1800" b="0" strike="noStrike" spc="-1">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PERSIST</a:t>
            </a:r>
            <a:r>
              <a:rPr lang="en-US" sz="1800" b="0" strike="noStrike" spc="-1">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EXPIRE key seconds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PERSIST key</a:t>
            </a:r>
            <a:endParaRPr lang="en-IN" sz="20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MSET</a:t>
            </a:r>
            <a:r>
              <a:rPr lang="en-US" sz="1800" b="0" strike="noStrike" spc="-1">
                <a:solidFill>
                  <a:srgbClr val="000000"/>
                </a:solidFill>
                <a:latin typeface="Arial"/>
                <a:ea typeface="DejaVu Sans"/>
              </a:rPr>
              <a:t> sets the given keys to their respective values. MSET replaces existing values with new values, just as regular SET.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MSETNX</a:t>
            </a:r>
            <a:r>
              <a:rPr lang="en-US" sz="1800" b="0" strike="noStrike" spc="-1">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MGET</a:t>
            </a:r>
            <a:r>
              <a:rPr lang="en-US" sz="1800" b="0" strike="noStrike" spc="-1">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64960">
              <a:lnSpc>
                <a:spcPct val="100000"/>
              </a:lnSpc>
              <a:buClr>
                <a:srgbClr val="666666"/>
              </a:buClr>
              <a:buFont typeface="Arial"/>
              <a:buChar char="•"/>
            </a:pPr>
            <a:r>
              <a:rPr lang="en-IN" sz="1800" b="1" strike="noStrike" spc="-1">
                <a:solidFill>
                  <a:srgbClr val="262626"/>
                </a:solidFill>
                <a:latin typeface="Arial"/>
                <a:ea typeface="Open Sans"/>
              </a:rPr>
              <a:t>returns 0</a:t>
            </a:r>
            <a:r>
              <a:rPr lang="en-IN" sz="1800" b="0" strike="noStrike" spc="-1">
                <a:solidFill>
                  <a:srgbClr val="262626"/>
                </a:solidFill>
                <a:latin typeface="Arial"/>
                <a:ea typeface="Open Sans"/>
              </a:rPr>
              <a:t> if no key was set (at least one key already existed).</a:t>
            </a:r>
            <a:endParaRPr lang="en-IN" sz="1800" b="0" strike="noStrike" spc="-1">
              <a:latin typeface="Arial"/>
            </a:endParaRPr>
          </a:p>
          <a:p>
            <a:pPr marL="285840" indent="-264960">
              <a:lnSpc>
                <a:spcPct val="100000"/>
              </a:lnSpc>
              <a:buClr>
                <a:srgbClr val="666666"/>
              </a:buClr>
              <a:buFont typeface="Arial"/>
              <a:buChar char="•"/>
            </a:pPr>
            <a:r>
              <a:rPr lang="en-IN" sz="1800" b="1" strike="noStrike" spc="-1">
                <a:solidFill>
                  <a:srgbClr val="262626"/>
                </a:solidFill>
                <a:latin typeface="Arial"/>
                <a:ea typeface="Open Sans"/>
              </a:rPr>
              <a:t>returns 1</a:t>
            </a:r>
            <a:r>
              <a:rPr lang="en-IN" sz="1800" b="0" strike="noStrike" spc="-1">
                <a:solidFill>
                  <a:srgbClr val="262626"/>
                </a:solidFill>
                <a:latin typeface="Arial"/>
                <a:ea typeface="Open Sans"/>
              </a:rPr>
              <a:t> if the all the keys were set.</a:t>
            </a:r>
            <a:endParaRPr lang="en-IN" sz="1800" b="0" strike="noStrike" spc="-1">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MSET key value [key value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MSETNX key value [key value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MGET key [key ...]</a:t>
            </a:r>
            <a:endParaRPr lang="en-IN" sz="20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a:solidFill>
                            <a:srgbClr val="FF1744"/>
                          </a:solidFill>
                          <a:latin typeface="Arial"/>
                          <a:ea typeface="DejaVu Sans"/>
                        </a:rPr>
                        <a:t>Things to remember</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a:solidFill>
                            <a:srgbClr val="424242"/>
                          </a:solidFill>
                          <a:latin typeface="Arial"/>
                          <a:ea typeface="DejaVu Sans"/>
                        </a:rPr>
                        <a:t> incr</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decrby</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hincrbyfloat</a:t>
                      </a:r>
                      <a:endParaRPr lang="en-IN" sz="1800" b="0" strike="noStrike" spc="-1">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INCR</a:t>
            </a:r>
            <a:r>
              <a:rPr lang="en-US" sz="1800" b="0" strike="noStrike" spc="-1">
                <a:solidFill>
                  <a:srgbClr val="000000"/>
                </a:solidFill>
                <a:latin typeface="Arial"/>
                <a:ea typeface="DejaVu Sans"/>
              </a:rPr>
              <a:t> increments the number stored at key by one. If the key does not exist, it is set to 0 before performing the operation.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INCRBY</a:t>
            </a:r>
            <a:r>
              <a:rPr lang="en-US" sz="1800" b="0" strike="noStrike" spc="-1">
                <a:solidFill>
                  <a:srgbClr val="000000"/>
                </a:solidFill>
                <a:latin typeface="Arial"/>
                <a:ea typeface="DejaVu Sans"/>
              </a:rPr>
              <a:t> increments the number stored at key by increment. If the key does not exist, it is set to 0 before performing the operation.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INCRBYFLOAT</a:t>
            </a:r>
            <a:r>
              <a:rPr lang="en-US" sz="1800" b="0" strike="noStrike" spc="-1">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64960">
              <a:lnSpc>
                <a:spcPct val="100000"/>
              </a:lnSpc>
              <a:buClr>
                <a:srgbClr val="666666"/>
              </a:buClr>
              <a:buFont typeface="Arial"/>
              <a:buChar char="•"/>
            </a:pPr>
            <a:r>
              <a:rPr lang="en-IN" sz="1800" b="0" strike="noStrike" spc="-1">
                <a:solidFill>
                  <a:srgbClr val="262626"/>
                </a:solidFill>
                <a:latin typeface="Arial"/>
                <a:ea typeface="Open Sans"/>
              </a:rPr>
              <a:t>This operation is limited to 64 bit signed integers.</a:t>
            </a:r>
            <a:endParaRPr lang="en-IN" sz="1800" b="0" strike="noStrike" spc="-1">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INCR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INCRBY key increment</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INCRBYFLOAT key increment</a:t>
            </a:r>
            <a:endParaRPr lang="en-IN" sz="20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decr key &amp; decrby key</a:t>
            </a:r>
            <a:endParaRPr lang="en-IN" sz="5400" b="0" strike="noStrike" spc="-1">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93" name="Table 3"/>
          <p:cNvGraphicFramePr/>
          <p:nvPr/>
        </p:nvGraphicFramePr>
        <p:xfrm>
          <a:off x="131040" y="15480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1800" b="1" strike="noStrike" spc="-1">
                          <a:solidFill>
                            <a:srgbClr val="FF1744"/>
                          </a:solidFill>
                          <a:latin typeface="Arial"/>
                          <a:ea typeface="DejaVu Sans"/>
                        </a:rPr>
                        <a:t>Things to remember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a:solidFill>
                            <a:srgbClr val="424242"/>
                          </a:solidFill>
                          <a:latin typeface="Arial"/>
                          <a:ea typeface="DejaVu Sans"/>
                        </a:rPr>
                        <a:t> incr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decrby</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hincrbyfloat</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endParaRPr lang="en-US"/>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decr &amp; decrby</a:t>
            </a:r>
            <a:endParaRPr lang="en-IN" sz="4000" b="0" strike="noStrike" spc="-1">
              <a:latin typeface="Arial"/>
            </a:endParaRPr>
          </a:p>
        </p:txBody>
      </p:sp>
      <p:sp>
        <p:nvSpPr>
          <p:cNvPr id="195"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DECR</a:t>
            </a:r>
            <a:r>
              <a:rPr lang="en-US" sz="1800" b="0" strike="noStrike" spc="-1">
                <a:solidFill>
                  <a:srgbClr val="000000"/>
                </a:solidFill>
                <a:latin typeface="Arial"/>
                <a:ea typeface="DejaVu Sans"/>
              </a:rPr>
              <a:t> decrements the number stored at key by one. If the key does not exist, it is set to 0 before performing the operation.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DECRBY</a:t>
            </a:r>
            <a:r>
              <a:rPr lang="en-US" sz="1800" b="0" strike="noStrike" spc="-1">
                <a:solidFill>
                  <a:srgbClr val="000000"/>
                </a:solidFill>
                <a:latin typeface="Arial"/>
                <a:ea typeface="DejaVu Sans"/>
              </a:rPr>
              <a:t> decrements the number stored at key by decrement value. If the key does not exist, it is set to 0 before performing the operation.</a:t>
            </a:r>
            <a:endParaRPr lang="en-IN" sz="1800" b="0" strike="noStrike" spc="-1">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decrby cnt 2</a:t>
            </a:r>
            <a:endParaRPr lang="en-IN" sz="1800" b="0" strike="noStrike" spc="-1">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85840" indent="-264960">
              <a:lnSpc>
                <a:spcPct val="100000"/>
              </a:lnSpc>
              <a:buClr>
                <a:srgbClr val="666666"/>
              </a:buClr>
              <a:buFont typeface="Arial"/>
              <a:buChar char="•"/>
            </a:pPr>
            <a:r>
              <a:rPr lang="en-IN" sz="1800" b="0" strike="noStrike" spc="-1">
                <a:solidFill>
                  <a:srgbClr val="262626"/>
                </a:solidFill>
                <a:latin typeface="Arial"/>
                <a:ea typeface="Open Sans"/>
              </a:rPr>
              <a:t>This operation is limited to 64 bit signed integers.</a:t>
            </a:r>
            <a:endParaRPr lang="en-IN" sz="1800" b="0" strike="noStrike" spc="-1">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DECR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DECRBY key decrement</a:t>
            </a:r>
            <a:endParaRPr lang="en-IN" sz="20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append key &amp; strlen key</a:t>
            </a:r>
            <a:endParaRPr lang="en-IN" sz="5400" b="0" strike="noStrike" spc="-1">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append &amp; strlen</a:t>
            </a:r>
            <a:endParaRPr lang="en-IN" sz="4000" b="0" strike="noStrike" spc="-1">
              <a:latin typeface="Arial"/>
            </a:endParaRPr>
          </a:p>
        </p:txBody>
      </p:sp>
      <p:sp>
        <p:nvSpPr>
          <p:cNvPr id="203" name="CustomShape 2"/>
          <p:cNvSpPr/>
          <p:nvPr/>
        </p:nvSpPr>
        <p:spPr>
          <a:xfrm>
            <a:off x="248400" y="762120"/>
            <a:ext cx="1168884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APPEND </a:t>
            </a:r>
            <a:r>
              <a:rPr lang="en-US" sz="1800" b="0" strike="noStrike" spc="-1">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STRLEN</a:t>
            </a:r>
            <a:r>
              <a:rPr lang="en-US" sz="1800" b="0" strike="noStrike" spc="-1">
                <a:solidFill>
                  <a:srgbClr val="000000"/>
                </a:solidFill>
                <a:latin typeface="Arial"/>
                <a:ea typeface="DejaVu Sans"/>
              </a:rPr>
              <a:t> returns the length of the string value stored at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TYPE</a:t>
            </a:r>
            <a:r>
              <a:rPr lang="en-US" sz="1800" b="0" strike="noStrike" spc="-1">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a:latin typeface="Arial"/>
            </a:endParaRPr>
          </a:p>
        </p:txBody>
      </p:sp>
      <p:sp>
        <p:nvSpPr>
          <p:cNvPr id="204" name="CustomShape 3"/>
          <p:cNvSpPr/>
          <p:nvPr/>
        </p:nvSpPr>
        <p:spPr>
          <a:xfrm>
            <a:off x="246600" y="4626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append server:2 " version1.0"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strlen longtext</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type longtext</a:t>
            </a:r>
            <a:endParaRPr lang="en-IN" sz="1800" b="0" strike="noStrike" spc="-1">
              <a:latin typeface="Arial"/>
            </a:endParaRPr>
          </a:p>
        </p:txBody>
      </p:sp>
      <p:sp>
        <p:nvSpPr>
          <p:cNvPr id="205"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976480"/>
            <a:ext cx="116906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APPEND key value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STRLEN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TYPE key</a:t>
            </a:r>
            <a:endParaRPr lang="en-IN" sz="20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redis-server --redis.conf --protected-mode no   </a:t>
            </a:r>
            <a:r>
              <a:rPr lang="en-IN" sz="1400" b="0" strike="noStrike" spc="-1">
                <a:solidFill>
                  <a:srgbClr val="92D050"/>
                </a:solidFill>
                <a:latin typeface="Consolas"/>
                <a:ea typeface="Tahoma"/>
              </a:rPr>
              <a:t>//start server</a:t>
            </a:r>
            <a:endParaRPr lang="en-IN" sz="1400" b="0" strike="noStrike" spc="-1">
              <a:latin typeface="Arial"/>
            </a:endParaRPr>
          </a:p>
          <a:p>
            <a:pPr>
              <a:lnSpc>
                <a:spcPct val="100000"/>
              </a:lnSpc>
            </a:pPr>
            <a:endParaRPr lang="en-IN" sz="1400" b="0" strike="noStrike" spc="-1">
              <a:latin typeface="Arial"/>
            </a:endParaRPr>
          </a:p>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–h 127.0.0.1 –p6379 –n 1 </a:t>
            </a:r>
            <a:r>
              <a:rPr lang="en-IN" sz="1400" b="0" strike="noStrike" spc="-1">
                <a:solidFill>
                  <a:srgbClr val="92D050"/>
                </a:solidFill>
                <a:latin typeface="Consolas"/>
                <a:ea typeface="Tahoma"/>
              </a:rPr>
              <a:t>//</a:t>
            </a:r>
            <a:r>
              <a:rPr lang="en-IN" sz="1400" b="0" strike="noStrike" spc="-1">
                <a:solidFill>
                  <a:srgbClr val="528693"/>
                </a:solidFill>
                <a:latin typeface="Consolas"/>
                <a:ea typeface="Tahoma"/>
              </a:rPr>
              <a:t> </a:t>
            </a:r>
            <a:r>
              <a:rPr lang="en-IN" sz="1400" b="0" strike="noStrike" spc="-1">
                <a:solidFill>
                  <a:srgbClr val="92D050"/>
                </a:solidFill>
                <a:latin typeface="Consolas"/>
                <a:ea typeface="Tahoma"/>
              </a:rPr>
              <a:t>redis-cli is the Redis command line interface</a:t>
            </a:r>
            <a:endParaRPr lang="en-IN" sz="1400" b="0" strike="noStrike" spc="-1">
              <a:latin typeface="Arial"/>
            </a:endParaRPr>
          </a:p>
        </p:txBody>
      </p:sp>
      <p:sp>
        <p:nvSpPr>
          <p:cNvPr id="101"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 redis-cli -h host -p port –n dbIndexNumber</a:t>
            </a:r>
            <a:endParaRPr lang="en-IN" sz="2000" b="0" strike="noStrike" spc="-1">
              <a:latin typeface="Arial"/>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99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r>
              <a:rPr lang="en-IN" sz="800" b="0" strike="noStrike" spc="-1">
                <a:solidFill>
                  <a:srgbClr val="000000"/>
                </a:solidFill>
                <a:latin typeface="Arial"/>
                <a:ea typeface="DejaVu Sans"/>
              </a:rPr>
              <a:t> </a:t>
            </a:r>
            <a:endParaRPr lang="en-IN" sz="800" b="0" strike="noStrike" spc="-1">
              <a:latin typeface="Arial"/>
            </a:endParaRPr>
          </a:p>
          <a:p>
            <a:pPr marL="285840" indent="-262080">
              <a:lnSpc>
                <a:spcPct val="100000"/>
              </a:lnSpc>
              <a:buClr>
                <a:srgbClr val="000000"/>
              </a:buClr>
              <a:buFont typeface="Arial"/>
              <a:buChar char="•"/>
            </a:pPr>
            <a:r>
              <a:rPr lang="en-IN" sz="1800" b="0" strike="noStrike" spc="-1">
                <a:solidFill>
                  <a:srgbClr val="000000"/>
                </a:solidFill>
                <a:latin typeface="Open Sans"/>
                <a:ea typeface="Open Sans"/>
              </a:rPr>
              <a:t>By default</a:t>
            </a:r>
            <a:r>
              <a:rPr lang="en-IN" sz="1800" b="1" strike="noStrike" spc="-1">
                <a:solidFill>
                  <a:srgbClr val="000000"/>
                </a:solidFill>
                <a:latin typeface="Open Sans"/>
                <a:ea typeface="Open Sans"/>
              </a:rPr>
              <a:t> </a:t>
            </a:r>
            <a:r>
              <a:rPr lang="en-IN" sz="1800" b="0" strike="noStrike" spc="-1">
                <a:solidFill>
                  <a:srgbClr val="000000"/>
                </a:solidFill>
                <a:latin typeface="Open Sans"/>
                <a:ea typeface="Open Sans"/>
              </a:rPr>
              <a:t>redis-cli connects to the server at 127.0.0.1 port 6379</a:t>
            </a:r>
            <a:endParaRPr lang="en-IN" sz="1800" b="0" strike="noStrike" spc="-1">
              <a:latin typeface="Arial"/>
            </a:endParaRPr>
          </a:p>
          <a:p>
            <a:pPr marL="285840" indent="-262080">
              <a:lnSpc>
                <a:spcPct val="100000"/>
              </a:lnSpc>
              <a:buClr>
                <a:srgbClr val="000000"/>
              </a:buClr>
              <a:buFont typeface="Arial"/>
              <a:buChar char="•"/>
            </a:pPr>
            <a:r>
              <a:rPr lang="en-IN" sz="1800" b="0" strike="noStrike" spc="-1">
                <a:solidFill>
                  <a:srgbClr val="000000"/>
                </a:solidFill>
                <a:latin typeface="Open Sans"/>
                <a:ea typeface="Open Sans"/>
              </a:rPr>
              <a:t>It's possible to run the same command multiple times by prefixing the command name by a number.</a:t>
            </a:r>
            <a:endParaRPr lang="en-IN" sz="1800" b="0" strike="noStrike" spc="-1">
              <a:latin typeface="Arial"/>
            </a:endParaRPr>
          </a:p>
          <a:p>
            <a:pPr>
              <a:lnSpc>
                <a:spcPct val="100000"/>
              </a:lnSpc>
            </a:pPr>
            <a:r>
              <a:rPr lang="en-IN" sz="1600" b="0" strike="noStrike" spc="-1">
                <a:solidFill>
                  <a:srgbClr val="E53935"/>
                </a:solidFill>
                <a:latin typeface="Open Sans"/>
                <a:ea typeface="Open Sans"/>
              </a:rPr>
              <a:t>e.g.</a:t>
            </a:r>
            <a:endParaRPr lang="en-IN" sz="1600" b="0" strike="noStrike" spc="-1">
              <a:latin typeface="Arial"/>
            </a:endParaRPr>
          </a:p>
          <a:p>
            <a:pPr marL="285840" indent="-262080">
              <a:lnSpc>
                <a:spcPct val="150000"/>
              </a:lnSpc>
              <a:buClr>
                <a:srgbClr val="00000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5</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a:t>
            </a:r>
            <a:endParaRPr lang="en-IN" sz="1800" b="0" strike="noStrike" spc="-1">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Getting Started</a:t>
            </a:r>
            <a:endParaRPr lang="en-IN" sz="4000" b="0" strike="noStrike" spc="-1">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COPY</a:t>
            </a:r>
            <a:r>
              <a:rPr lang="en-US" sz="1800" b="0" strike="noStrike" spc="-1">
                <a:solidFill>
                  <a:srgbClr val="000000"/>
                </a:solidFill>
                <a:latin typeface="Arial"/>
                <a:ea typeface="DejaVu Sans"/>
              </a:rPr>
              <a:t> command copies the value stored at the source key to the destination key. </a:t>
            </a:r>
            <a:r>
              <a:rPr lang="en-US" sz="1800" b="1" strike="noStrike" spc="-1">
                <a:solidFill>
                  <a:srgbClr val="000000"/>
                </a:solidFill>
                <a:latin typeface="Arial"/>
                <a:ea typeface="DejaVu Sans"/>
              </a:rPr>
              <a:t>1</a:t>
            </a:r>
            <a:r>
              <a:rPr lang="en-US" sz="1800" b="0" strike="noStrike" spc="-1">
                <a:solidFill>
                  <a:srgbClr val="000000"/>
                </a:solidFill>
                <a:latin typeface="Arial"/>
                <a:ea typeface="DejaVu Sans"/>
              </a:rPr>
              <a:t> if copied and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 if not copied.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MOVE</a:t>
            </a:r>
            <a:r>
              <a:rPr lang="en-US" sz="1800" b="0" strike="noStrike" spc="-1">
                <a:solidFill>
                  <a:srgbClr val="000000"/>
                </a:solidFill>
                <a:latin typeface="Arial"/>
                <a:ea typeface="DejaVu Sans"/>
              </a:rPr>
              <a:t> moves the key from the currently selected database to the specified destination database. </a:t>
            </a:r>
            <a:r>
              <a:rPr lang="en-US" sz="1800" b="1" strike="noStrike" spc="-1">
                <a:solidFill>
                  <a:srgbClr val="000000"/>
                </a:solidFill>
                <a:latin typeface="Arial"/>
                <a:ea typeface="DejaVu Sans"/>
              </a:rPr>
              <a:t>1</a:t>
            </a:r>
            <a:r>
              <a:rPr lang="en-US" sz="1800" b="0" strike="noStrike" spc="-1">
                <a:solidFill>
                  <a:srgbClr val="000000"/>
                </a:solidFill>
                <a:latin typeface="Arial"/>
                <a:ea typeface="DejaVu Sans"/>
              </a:rPr>
              <a:t> if moved and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 if not moved.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DEL</a:t>
            </a:r>
            <a:r>
              <a:rPr lang="en-US" sz="1800" b="0" strike="noStrike" spc="-1">
                <a:solidFill>
                  <a:srgbClr val="000000"/>
                </a:solidFill>
                <a:latin typeface="Arial"/>
                <a:ea typeface="DejaVu Sans"/>
              </a:rPr>
              <a:t> removes the specified keys. A key is ignored if it does not exist.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EXISTS</a:t>
            </a:r>
            <a:r>
              <a:rPr lang="en-US" sz="1800" b="0" strike="noStrike" spc="-1">
                <a:solidFill>
                  <a:srgbClr val="000000"/>
                </a:solidFill>
                <a:latin typeface="Arial"/>
                <a:ea typeface="DejaVu Sans"/>
              </a:rPr>
              <a:t> returns if key exists. 1 if key exists and 0 if the key does not exist.</a:t>
            </a:r>
            <a:endParaRPr lang="en-IN" sz="1800" b="0" strike="noStrike" spc="-1">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22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COPY source destination [DB destination-db] [REPLACE]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MOVE key db</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DEL key [key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EXISTS key [key ...]</a:t>
            </a:r>
            <a:endParaRPr lang="en-IN" sz="20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631249201"/>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a:solidFill>
                            <a:srgbClr val="FF1744"/>
                          </a:solidFill>
                          <a:latin typeface="Arial"/>
                          <a:ea typeface="DejaVu Sans"/>
                        </a:rPr>
                        <a:t>Things to remember</a:t>
                      </a:r>
                      <a:endParaRPr lang="en-IN" sz="1800" b="0" strike="noStrike" spc="-1">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hrandfield 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RENAME</a:t>
            </a:r>
            <a:r>
              <a:rPr lang="en-US" sz="1800" b="0" strike="noStrike" spc="-1">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RENAMENX</a:t>
            </a:r>
            <a:r>
              <a:rPr lang="en-US" sz="1800" b="0" strike="noStrike" spc="-1">
                <a:solidFill>
                  <a:srgbClr val="000000"/>
                </a:solidFill>
                <a:latin typeface="Arial"/>
                <a:ea typeface="DejaVu Sans"/>
              </a:rPr>
              <a:t> renames oldkey to newkey if newkey does not yet exist. It returns an error when key does not exist.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RANDOMKEY</a:t>
            </a:r>
            <a:r>
              <a:rPr lang="en-US" sz="1800" b="0" strike="noStrike" spc="-1">
                <a:solidFill>
                  <a:srgbClr val="000000"/>
                </a:solidFill>
                <a:latin typeface="Arial"/>
                <a:ea typeface="DejaVu Sans"/>
              </a:rPr>
              <a:t> return a random key from the currently selected database.</a:t>
            </a:r>
            <a:endParaRPr lang="en-IN" sz="1800" b="0" strike="noStrike" spc="-1">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RENAME key newkey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RENAMENX key newkey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RANDOMKEY</a:t>
            </a:r>
            <a:endParaRPr lang="en-IN" sz="20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LPUSH</a:t>
            </a:r>
            <a:r>
              <a:rPr lang="en-US" sz="1800" b="0" strike="noStrike" spc="-1">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RPUSH</a:t>
            </a:r>
            <a:r>
              <a:rPr lang="en-US" sz="1800" b="0" strike="noStrike" spc="-1">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LPUSH key element [element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RPUSH key element [element ...]</a:t>
            </a:r>
            <a:endParaRPr lang="en-IN" sz="20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2392814320"/>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a:solidFill>
                            <a:srgbClr val="FF1744"/>
                          </a:solidFill>
                          <a:latin typeface="Arial"/>
                          <a:ea typeface="DejaVu Sans"/>
                        </a:rPr>
                        <a:t>Things to remember</a:t>
                      </a:r>
                      <a:endParaRPr lang="en-IN"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a:solidFill>
                            <a:srgbClr val="283593"/>
                          </a:solidFill>
                          <a:latin typeface="Arial"/>
                          <a:ea typeface="DejaVu Sans"/>
                        </a:rPr>
                        <a:t>KEY</a:t>
                      </a:r>
                      <a:endParaRPr lang="en-IN"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LINDEX</a:t>
            </a:r>
            <a:r>
              <a:rPr lang="en-US" sz="1800" b="0" strike="noStrike" spc="-1">
                <a:solidFill>
                  <a:srgbClr val="000000"/>
                </a:solidFill>
                <a:latin typeface="Arial"/>
                <a:ea typeface="DejaVu Sans"/>
              </a:rPr>
              <a:t> returns the element at index in the list stored at key. The index is zero-based, so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 means the first element and so on. Negative indices can be used to designate elements of the list. Here, </a:t>
            </a:r>
            <a:r>
              <a:rPr lang="en-US" sz="1800" b="1" strike="noStrike" spc="-1">
                <a:solidFill>
                  <a:srgbClr val="000000"/>
                </a:solidFill>
                <a:latin typeface="Arial"/>
                <a:ea typeface="DejaVu Sans"/>
              </a:rPr>
              <a:t>-1</a:t>
            </a:r>
            <a:r>
              <a:rPr lang="en-US" sz="1800" b="0" strike="noStrike" spc="-1">
                <a:solidFill>
                  <a:srgbClr val="000000"/>
                </a:solidFill>
                <a:latin typeface="Arial"/>
                <a:ea typeface="DejaVu Sans"/>
              </a:rPr>
              <a:t> means the last element and so on.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LRANGE</a:t>
            </a:r>
            <a:r>
              <a:rPr lang="en-US" sz="1800" b="0" strike="noStrike" spc="-1">
                <a:solidFill>
                  <a:srgbClr val="000000"/>
                </a:solidFill>
                <a:latin typeface="Arial"/>
                <a:ea typeface="DejaVu Sans"/>
              </a:rPr>
              <a:t> returns the specified elements of the list stored at key. The offsets start and stop are zero-based indexes, with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a:solidFill>
                  <a:srgbClr val="000000"/>
                </a:solidFill>
                <a:latin typeface="Arial"/>
                <a:ea typeface="DejaVu Sans"/>
              </a:rPr>
              <a:t>-1</a:t>
            </a:r>
            <a:r>
              <a:rPr lang="en-US" sz="1800" b="0" strike="noStrike" spc="-1">
                <a:solidFill>
                  <a:srgbClr val="000000"/>
                </a:solidFill>
                <a:latin typeface="Arial"/>
                <a:ea typeface="DejaVu Sans"/>
              </a:rPr>
              <a:t> is the last element of the list and so on.</a:t>
            </a:r>
            <a:endParaRPr lang="en-IN" sz="1800" b="0" strike="noStrike" spc="-1">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LINDEX key index</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LRANGE key start stop</a:t>
            </a:r>
            <a:endParaRPr lang="en-IN" sz="2000" b="0" strike="noStrike" spc="-1">
              <a:latin typeface="Arial"/>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1800" b="0" strike="noStrike" spc="-1">
                <a:solidFill>
                  <a:srgbClr val="262626"/>
                </a:solidFill>
                <a:latin typeface="Arial"/>
                <a:ea typeface="Open Sans"/>
              </a:rPr>
              <a:t>We can fetch the entire list by passing a range of 0 for the start index and -1 for the last index.</a:t>
            </a:r>
            <a:endParaRPr lang="en-IN" sz="1800" b="0" strike="noStrike" spc="-1">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LSET</a:t>
            </a:r>
            <a:r>
              <a:rPr lang="en-US" sz="1800" b="0" strike="noStrike" spc="-1">
                <a:solidFill>
                  <a:srgbClr val="000000"/>
                </a:solidFill>
                <a:latin typeface="Arial"/>
                <a:ea typeface="DejaVu Sans"/>
              </a:rPr>
              <a:t> sets the list element at index to element.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LINSERT</a:t>
            </a:r>
            <a:r>
              <a:rPr lang="en-US" sz="1800" b="0" strike="noStrike" spc="-1">
                <a:solidFill>
                  <a:srgbClr val="000000"/>
                </a:solidFill>
                <a:latin typeface="Arial"/>
                <a:ea typeface="DejaVu Sans"/>
              </a:rPr>
              <a:t> inserts element in the list stored at key either before or after the reference value pivot.</a:t>
            </a:r>
            <a:endParaRPr lang="en-IN" sz="1800" b="0" strike="noStrike" spc="-1">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LSET key index element</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LINSERT key BEFORE|AFTER pivot element</a:t>
            </a:r>
            <a:endParaRPr lang="en-IN" sz="20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LPOP</a:t>
            </a:r>
            <a:r>
              <a:rPr lang="en-US" sz="1800" b="0" strike="noStrike" spc="-1">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RPOP</a:t>
            </a:r>
            <a:r>
              <a:rPr lang="en-US" sz="1800" b="0" strike="noStrike" spc="-1">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LPOP key [count]</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RPOP key [count]</a:t>
            </a:r>
            <a:endParaRPr lang="en-IN" sz="20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LLEN</a:t>
            </a:r>
            <a:r>
              <a:rPr lang="en-US" sz="1800" b="0" strike="noStrike" spc="-1">
                <a:solidFill>
                  <a:srgbClr val="000000"/>
                </a:solidFill>
                <a:latin typeface="Arial"/>
                <a:ea typeface="DejaVu Sans"/>
              </a:rPr>
              <a:t> returns the length of the list stored at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LREM</a:t>
            </a:r>
            <a:r>
              <a:rPr lang="en-US" sz="1800" b="0" strike="noStrike" spc="-1">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000000"/>
                </a:solidFill>
                <a:latin typeface="Arial"/>
                <a:ea typeface="DejaVu Sans"/>
              </a:rPr>
              <a:t>count &gt; 0:</a:t>
            </a:r>
            <a:r>
              <a:rPr lang="en-US" sz="1800" b="0" strike="noStrike" spc="-1">
                <a:solidFill>
                  <a:srgbClr val="000000"/>
                </a:solidFill>
                <a:latin typeface="Arial"/>
                <a:ea typeface="DejaVu Sans"/>
              </a:rPr>
              <a:t> remove elements equal to element moving from head to tail.</a:t>
            </a:r>
            <a:endParaRPr lang="en-IN" sz="1800" b="0" strike="noStrike" spc="-1">
              <a:latin typeface="Arial"/>
            </a:endParaRPr>
          </a:p>
          <a:p>
            <a:pPr algn="just">
              <a:lnSpc>
                <a:spcPct val="100000"/>
              </a:lnSpc>
            </a:pPr>
            <a:r>
              <a:rPr lang="en-US" sz="1800" b="1" strike="noStrike" spc="-1">
                <a:solidFill>
                  <a:srgbClr val="000000"/>
                </a:solidFill>
                <a:latin typeface="Arial"/>
                <a:ea typeface="DejaVu Sans"/>
              </a:rPr>
              <a:t>count &lt; 0:</a:t>
            </a:r>
            <a:r>
              <a:rPr lang="en-US" sz="1800" b="0" strike="noStrike" spc="-1">
                <a:solidFill>
                  <a:srgbClr val="000000"/>
                </a:solidFill>
                <a:latin typeface="Arial"/>
                <a:ea typeface="DejaVu Sans"/>
              </a:rPr>
              <a:t> remove elements equal to element moving from tail to head.</a:t>
            </a:r>
            <a:endParaRPr lang="en-IN" sz="1800" b="0" strike="noStrike" spc="-1">
              <a:latin typeface="Arial"/>
            </a:endParaRPr>
          </a:p>
          <a:p>
            <a:pPr algn="just">
              <a:lnSpc>
                <a:spcPct val="100000"/>
              </a:lnSpc>
            </a:pPr>
            <a:r>
              <a:rPr lang="en-US" sz="1800" b="1" strike="noStrike" spc="-1">
                <a:solidFill>
                  <a:srgbClr val="000000"/>
                </a:solidFill>
                <a:latin typeface="Arial"/>
                <a:ea typeface="DejaVu Sans"/>
              </a:rPr>
              <a:t>count = 0:</a:t>
            </a:r>
            <a:r>
              <a:rPr lang="en-US" sz="1800" b="0" strike="noStrike" spc="-1">
                <a:solidFill>
                  <a:srgbClr val="000000"/>
                </a:solidFill>
                <a:latin typeface="Arial"/>
                <a:ea typeface="DejaVu Sans"/>
              </a:rPr>
              <a:t> remove all elements equal to element.</a:t>
            </a:r>
            <a:endParaRPr lang="en-IN" sz="1800" b="0" strike="noStrike" spc="-1">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LLEN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LREM key count element</a:t>
            </a:r>
            <a:endParaRPr lang="en-IN" sz="20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 count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lpos a -1 rank 2 count 2</a:t>
            </a:r>
            <a:endParaRPr lang="en-IN" sz="1800" b="0" strike="noStrike" spc="-1">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LPOS key element [RANK rank] [COUNT num-matches] [MAXLEN len]</a:t>
            </a:r>
            <a:endParaRPr lang="en-IN" sz="20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hset key, hsetnx key &amp; hget key</a:t>
            </a:r>
            <a:endParaRPr lang="en-IN" sz="5400" b="0" strike="noStrike" spc="-1">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600" b="0" strike="noStrike" spc="-1">
                <a:solidFill>
                  <a:srgbClr val="808080"/>
                </a:solidFill>
                <a:latin typeface="Consolas"/>
                <a:ea typeface="SimSun"/>
              </a:rPr>
              <a:t>127.0.0.1:6379&gt;</a:t>
            </a:r>
            <a:r>
              <a:rPr lang="en-IN" sz="1600" b="0" strike="noStrike" spc="-1">
                <a:solidFill>
                  <a:srgbClr val="000000"/>
                </a:solidFill>
                <a:latin typeface="Consolas"/>
                <a:ea typeface="SimSun"/>
              </a:rPr>
              <a:t> </a:t>
            </a:r>
            <a:r>
              <a:rPr lang="en-IN" sz="1600" b="0" strike="noStrike" spc="-1">
                <a:solidFill>
                  <a:srgbClr val="FF5733"/>
                </a:solidFill>
                <a:latin typeface="Consolas"/>
                <a:ea typeface="SimSun"/>
              </a:rPr>
              <a:t>hset user:1000 name 'John Smith' email john.smith@example.com password s3cret</a:t>
            </a:r>
            <a:endParaRPr lang="en-IN" sz="1600" b="0" strike="noStrike" spc="-1">
              <a:latin typeface="Arial"/>
            </a:endParaRPr>
          </a:p>
          <a:p>
            <a:pPr>
              <a:lnSpc>
                <a:spcPct val="100000"/>
              </a:lnSpc>
            </a:pPr>
            <a:r>
              <a:rPr lang="en-IN" sz="1600" b="0" strike="noStrike" spc="-1">
                <a:solidFill>
                  <a:srgbClr val="808080"/>
                </a:solidFill>
                <a:latin typeface="Consolas"/>
                <a:ea typeface="SimSun"/>
              </a:rPr>
              <a:t>127.0.0.1:6379&gt;</a:t>
            </a:r>
            <a:r>
              <a:rPr lang="en-IN" sz="1600" b="0" strike="noStrike" spc="-1">
                <a:solidFill>
                  <a:srgbClr val="000000"/>
                </a:solidFill>
                <a:latin typeface="Consolas"/>
                <a:ea typeface="SimSun"/>
              </a:rPr>
              <a:t> </a:t>
            </a:r>
            <a:r>
              <a:rPr lang="en-IN" sz="1600" b="0" strike="noStrike" spc="-1">
                <a:solidFill>
                  <a:srgbClr val="FF5733"/>
                </a:solidFill>
                <a:latin typeface="Consolas"/>
                <a:ea typeface="SimSun"/>
              </a:rPr>
              <a:t>hset user:1001 name 'Mery Jones' email mjones@example.com password hiden</a:t>
            </a:r>
            <a:endParaRPr lang="en-IN" sz="1600" b="0" strike="noStrike" spc="-1">
              <a:latin typeface="Arial"/>
            </a:endParaRPr>
          </a:p>
          <a:p>
            <a:pPr>
              <a:lnSpc>
                <a:spcPct val="100000"/>
              </a:lnSpc>
            </a:pPr>
            <a:r>
              <a:rPr lang="en-IN" sz="1600" b="0" strike="noStrike" spc="-1">
                <a:solidFill>
                  <a:srgbClr val="808080"/>
                </a:solidFill>
                <a:latin typeface="Consolas"/>
                <a:ea typeface="SimSun"/>
              </a:rPr>
              <a:t>127.0.0.1:6379&gt;</a:t>
            </a:r>
            <a:r>
              <a:rPr lang="en-IN" sz="1600" b="0" strike="noStrike" spc="-1">
                <a:solidFill>
                  <a:srgbClr val="000000"/>
                </a:solidFill>
                <a:latin typeface="Consolas"/>
                <a:ea typeface="SimSun"/>
              </a:rPr>
              <a:t> </a:t>
            </a:r>
            <a:r>
              <a:rPr lang="en-IN" sz="1600" b="0" strike="noStrike" spc="-1">
                <a:solidFill>
                  <a:srgbClr val="FF5733"/>
                </a:solidFill>
                <a:latin typeface="Consolas"/>
                <a:ea typeface="SimSun"/>
              </a:rPr>
              <a:t>hset user:1002 name 'Sally Brown' email sally.b@example.com password p4sswOrd</a:t>
            </a:r>
            <a:endParaRPr lang="en-IN" sz="16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hset, hsetnx &amp; hget</a:t>
            </a:r>
            <a:endParaRPr lang="en-IN" sz="4000" b="0" strike="noStrike" spc="-1">
              <a:latin typeface="Arial"/>
            </a:endParaRPr>
          </a:p>
        </p:txBody>
      </p:sp>
      <p:sp>
        <p:nvSpPr>
          <p:cNvPr id="285" name="CustomShape 2"/>
          <p:cNvSpPr/>
          <p:nvPr/>
        </p:nvSpPr>
        <p:spPr>
          <a:xfrm>
            <a:off x="248400" y="762120"/>
            <a:ext cx="116888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HSET</a:t>
            </a:r>
            <a:r>
              <a:rPr lang="en-US" sz="1800" b="0" strike="noStrike" spc="-1">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HSETNX</a:t>
            </a:r>
            <a:r>
              <a:rPr lang="en-US" sz="1800" b="0" strike="noStrike" spc="-1">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a:latin typeface="Arial"/>
            </a:endParaRPr>
          </a:p>
          <a:p>
            <a:pPr algn="just">
              <a:lnSpc>
                <a:spcPct val="100000"/>
              </a:lnSpc>
            </a:pPr>
            <a:r>
              <a:rPr lang="en-US" sz="1800" b="0" strike="noStrike" spc="-1">
                <a:solidFill>
                  <a:srgbClr val="000000"/>
                </a:solidFill>
                <a:latin typeface="Arial"/>
                <a:ea typeface="DejaVu Sans"/>
              </a:rPr>
              <a:t>returns</a:t>
            </a:r>
            <a:r>
              <a:rPr lang="en-US" sz="1800" b="1" strike="noStrike" spc="-1">
                <a:solidFill>
                  <a:srgbClr val="000000"/>
                </a:solidFill>
                <a:latin typeface="Arial"/>
                <a:ea typeface="DejaVu Sans"/>
              </a:rPr>
              <a:t> 1</a:t>
            </a:r>
            <a:r>
              <a:rPr lang="en-US" sz="1800" b="0" strike="noStrike" spc="-1">
                <a:solidFill>
                  <a:srgbClr val="000000"/>
                </a:solidFill>
                <a:latin typeface="Arial"/>
                <a:ea typeface="DejaVu Sans"/>
              </a:rPr>
              <a:t> if field is a new field in the hash and value was set</a:t>
            </a:r>
            <a:endParaRPr lang="en-IN" sz="1800" b="0" strike="noStrike" spc="-1">
              <a:latin typeface="Arial"/>
            </a:endParaRPr>
          </a:p>
          <a:p>
            <a:pPr algn="just">
              <a:lnSpc>
                <a:spcPct val="100000"/>
              </a:lnSpc>
            </a:pPr>
            <a:r>
              <a:rPr lang="en-US" sz="1800" b="0" strike="noStrike" spc="-1">
                <a:solidFill>
                  <a:srgbClr val="000000"/>
                </a:solidFill>
                <a:latin typeface="Arial"/>
                <a:ea typeface="DejaVu Sans"/>
              </a:rPr>
              <a:t>returns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 if field already exists in the hash and no operation was performed.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HGET</a:t>
            </a:r>
            <a:r>
              <a:rPr lang="en-US" sz="1800" b="0" strike="noStrike" spc="-1">
                <a:solidFill>
                  <a:srgbClr val="000000"/>
                </a:solidFill>
                <a:latin typeface="Arial"/>
                <a:ea typeface="DejaVu Sans"/>
              </a:rPr>
              <a:t> returns the value associated with field in the hash stored at key.</a:t>
            </a:r>
            <a:endParaRPr lang="en-IN" sz="1800" b="0" strike="noStrike" spc="-1">
              <a:latin typeface="Arial"/>
            </a:endParaRPr>
          </a:p>
        </p:txBody>
      </p:sp>
      <p:sp>
        <p:nvSpPr>
          <p:cNvPr id="286" name="CustomShape 3"/>
          <p:cNvSpPr/>
          <p:nvPr/>
        </p:nvSpPr>
        <p:spPr>
          <a:xfrm>
            <a:off x="248400" y="3494880"/>
            <a:ext cx="116888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HSET key field value [field value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HSETNX key field value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HGET key field</a:t>
            </a:r>
            <a:endParaRPr lang="en-IN" sz="2000" b="0" strike="noStrike" spc="-1">
              <a:latin typeface="Arial"/>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hset customer:1 id 1 name saleel mobile 9850884228 amount 4500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 customer:1 name</a:t>
            </a:r>
            <a:endParaRPr lang="en-IN" sz="1800" b="0" strike="noStrike" spc="-1">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marL="216000" indent="-192600">
              <a:lnSpc>
                <a:spcPct val="100000"/>
              </a:lnSpc>
              <a:buClr>
                <a:srgbClr val="000000"/>
              </a:buClr>
              <a:buSzPct val="45000"/>
              <a:buFont typeface="Wingdings" charset="2"/>
              <a:buChar char=""/>
            </a:pPr>
            <a:r>
              <a:rPr lang="en-IN" sz="1800" b="0" strike="noStrike" spc="-1">
                <a:solidFill>
                  <a:srgbClr val="000000"/>
                </a:solidFill>
                <a:latin typeface="Open Sans"/>
                <a:ea typeface="Open Sans"/>
              </a:rPr>
              <a:t>Different databases can have keys with the same name, and commands like </a:t>
            </a:r>
            <a:r>
              <a:rPr lang="en-IN" sz="1800" b="1" strike="noStrike" spc="-1">
                <a:solidFill>
                  <a:srgbClr val="000000"/>
                </a:solidFill>
                <a:latin typeface="Open Sans"/>
                <a:ea typeface="Open Sans"/>
              </a:rPr>
              <a:t>FLUSHDB</a:t>
            </a:r>
            <a:r>
              <a:rPr lang="en-IN" sz="1800" b="0" strike="noStrike" spc="-1">
                <a:solidFill>
                  <a:srgbClr val="000000"/>
                </a:solidFill>
                <a:latin typeface="Open Sans"/>
                <a:ea typeface="Open Sans"/>
              </a:rPr>
              <a:t>, </a:t>
            </a:r>
            <a:r>
              <a:rPr lang="en-IN" sz="1800" b="1" strike="noStrike" spc="-1">
                <a:solidFill>
                  <a:srgbClr val="000000"/>
                </a:solidFill>
                <a:latin typeface="Open Sans"/>
                <a:ea typeface="Open Sans"/>
              </a:rPr>
              <a:t>SWAPDB</a:t>
            </a:r>
            <a:r>
              <a:rPr lang="en-IN" sz="1800" b="0" strike="noStrike" spc="-1">
                <a:solidFill>
                  <a:srgbClr val="000000"/>
                </a:solidFill>
                <a:latin typeface="Open Sans"/>
                <a:ea typeface="Open Sans"/>
              </a:rPr>
              <a:t> or </a:t>
            </a:r>
            <a:r>
              <a:rPr lang="en-IN" sz="1800" b="1" strike="noStrike" spc="-1">
                <a:solidFill>
                  <a:srgbClr val="000000"/>
                </a:solidFill>
                <a:latin typeface="Open Sans"/>
                <a:ea typeface="Open Sans"/>
              </a:rPr>
              <a:t>RANDOMKEY</a:t>
            </a:r>
            <a:r>
              <a:rPr lang="en-IN" sz="1800" b="0" strike="noStrike" spc="-1">
                <a:solidFill>
                  <a:srgbClr val="000000"/>
                </a:solidFill>
                <a:latin typeface="Open Sans"/>
                <a:ea typeface="Open Sans"/>
              </a:rPr>
              <a:t> work on specific databases.</a:t>
            </a:r>
            <a:endParaRPr lang="en-IN" sz="1800" b="0" strike="noStrike" spc="-1">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SELECT index</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ECHO message</a:t>
            </a:r>
            <a:endParaRPr lang="en-IN" sz="20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HMSET</a:t>
            </a:r>
            <a:r>
              <a:rPr lang="en-US" sz="1800" b="0" strike="noStrike" spc="-1">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a:solidFill>
                  <a:srgbClr val="000000"/>
                </a:solidFill>
                <a:latin typeface="Arial"/>
                <a:ea typeface="DejaVu Sans"/>
              </a:rPr>
              <a:t>As per Redis 4.0.0, HMSET is considered deprecated.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HMGET</a:t>
            </a:r>
            <a:r>
              <a:rPr lang="en-US" sz="1800" b="0" strike="noStrike" spc="-1">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a:latin typeface="Arial"/>
            </a:endParaRPr>
          </a:p>
        </p:txBody>
      </p:sp>
      <p:sp>
        <p:nvSpPr>
          <p:cNvPr id="294" name="CustomShape 3"/>
          <p:cNvSpPr/>
          <p:nvPr/>
        </p:nvSpPr>
        <p:spPr>
          <a:xfrm>
            <a:off x="248400" y="2628720"/>
            <a:ext cx="116888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HMSET key field value [field value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HMGET key field [field ...]</a:t>
            </a:r>
            <a:endParaRPr lang="en-IN" sz="2000" b="0" strike="noStrike" spc="-1">
              <a:latin typeface="Arial"/>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hmset customer:2 id 2 name sharmin mobile 9850xxxxxx amount 5000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hmget customer:2 id name amount</a:t>
            </a:r>
            <a:endParaRPr lang="en-IN" sz="1800" b="0" strike="noStrike" spc="-1">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HKEYS</a:t>
            </a:r>
            <a:r>
              <a:rPr lang="en-US" sz="1800" b="0" strike="noStrike" spc="-1">
                <a:solidFill>
                  <a:srgbClr val="000000"/>
                </a:solidFill>
                <a:latin typeface="Arial"/>
                <a:ea typeface="DejaVu Sans"/>
              </a:rPr>
              <a:t> returns all field names in the hash stored at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HVALS</a:t>
            </a:r>
            <a:r>
              <a:rPr lang="en-US" sz="1800" b="0" strike="noStrike" spc="-1">
                <a:solidFill>
                  <a:srgbClr val="000000"/>
                </a:solidFill>
                <a:latin typeface="Arial"/>
                <a:ea typeface="DejaVu Sans"/>
              </a:rPr>
              <a:t> returns all values in the hash stored at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HGETALL</a:t>
            </a:r>
            <a:r>
              <a:rPr lang="en-US" sz="1800" b="0" strike="noStrike" spc="-1">
                <a:solidFill>
                  <a:srgbClr val="000000"/>
                </a:solidFill>
                <a:latin typeface="Arial"/>
                <a:ea typeface="DejaVu Sans"/>
              </a:rPr>
              <a:t> returns all fields and values of the hash stored at key. In the returned value, every field name is followed by its value.</a:t>
            </a:r>
            <a:endParaRPr lang="en-IN" sz="1800" b="0" strike="noStrike" spc="-1">
              <a:latin typeface="Arial"/>
            </a:endParaRPr>
          </a:p>
        </p:txBody>
      </p:sp>
      <p:sp>
        <p:nvSpPr>
          <p:cNvPr id="301" name="CustomShape 3"/>
          <p:cNvSpPr/>
          <p:nvPr/>
        </p:nvSpPr>
        <p:spPr>
          <a:xfrm>
            <a:off x="248400" y="2508480"/>
            <a:ext cx="116888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HKEYS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HVALS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HGETALL key</a:t>
            </a:r>
            <a:endParaRPr lang="en-IN" sz="2000" b="0" strike="noStrike" spc="-1">
              <a:latin typeface="Arial"/>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extLst>
              <p:ext uri="{D42A27DB-BD31-4B8C-83A1-F6EECF244321}">
                <p14:modId xmlns:p14="http://schemas.microsoft.com/office/powerpoint/2010/main" val="2636385483"/>
              </p:ext>
            </p:extLst>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decr</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decrby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HINCRBY</a:t>
            </a:r>
            <a:r>
              <a:rPr lang="en-US" sz="1800" b="0" strike="noStrike" spc="-1">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HINCRBYFLOAT</a:t>
            </a:r>
            <a:r>
              <a:rPr lang="en-US" sz="1800" b="0" strike="noStrike" spc="-1">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a:latin typeface="Arial"/>
            </a:endParaRPr>
          </a:p>
        </p:txBody>
      </p:sp>
      <p:sp>
        <p:nvSpPr>
          <p:cNvPr id="309" name="CustomShape 3"/>
          <p:cNvSpPr/>
          <p:nvPr/>
        </p:nvSpPr>
        <p:spPr>
          <a:xfrm>
            <a:off x="248400" y="2669760"/>
            <a:ext cx="116888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HINCRBY key field increment</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HINCRBYFLOAT key field increment</a:t>
            </a:r>
            <a:endParaRPr lang="en-IN" sz="2000" b="0" strike="noStrike" spc="-1">
              <a:latin typeface="Arial"/>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extLst>
              <p:ext uri="{D42A27DB-BD31-4B8C-83A1-F6EECF244321}">
                <p14:modId xmlns:p14="http://schemas.microsoft.com/office/powerpoint/2010/main" val="2264613552"/>
              </p:ext>
            </p:extLst>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HDEL</a:t>
            </a:r>
            <a:r>
              <a:rPr lang="en-US" sz="1800" b="0" strike="noStrike" spc="-1">
                <a:solidFill>
                  <a:srgbClr val="000000"/>
                </a:solidFill>
                <a:latin typeface="Arial"/>
                <a:ea typeface="DejaVu Sans"/>
              </a:rPr>
              <a:t> removes the specified fields from the hash stored at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HLEN</a:t>
            </a:r>
            <a:r>
              <a:rPr lang="en-US" sz="1800" b="0" strike="noStrike" spc="-1">
                <a:solidFill>
                  <a:srgbClr val="000000"/>
                </a:solidFill>
                <a:latin typeface="Arial"/>
                <a:ea typeface="DejaVu Sans"/>
              </a:rPr>
              <a:t> returns the number of fields contained in the hash stored at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HEXISTS</a:t>
            </a:r>
            <a:r>
              <a:rPr lang="en-US" sz="1800" b="0" strike="noStrike" spc="-1">
                <a:solidFill>
                  <a:srgbClr val="000000"/>
                </a:solidFill>
                <a:latin typeface="Arial"/>
                <a:ea typeface="DejaVu Sans"/>
              </a:rPr>
              <a:t> returns if field is an existing field in the hash stored at key.</a:t>
            </a:r>
            <a:endParaRPr lang="en-IN" sz="1800" b="0" strike="noStrike" spc="-1">
              <a:latin typeface="Arial"/>
            </a:endParaRPr>
          </a:p>
          <a:p>
            <a:pPr algn="just">
              <a:lnSpc>
                <a:spcPct val="100000"/>
              </a:lnSpc>
            </a:pPr>
            <a:r>
              <a:rPr lang="en-US" sz="1800" b="0" strike="noStrike" spc="-1">
                <a:solidFill>
                  <a:srgbClr val="000000"/>
                </a:solidFill>
                <a:latin typeface="Arial"/>
                <a:ea typeface="DejaVu Sans"/>
              </a:rPr>
              <a:t>returns</a:t>
            </a:r>
            <a:r>
              <a:rPr lang="en-US" sz="1800" b="1" strike="noStrike" spc="-1">
                <a:solidFill>
                  <a:srgbClr val="000000"/>
                </a:solidFill>
                <a:latin typeface="Arial"/>
                <a:ea typeface="DejaVu Sans"/>
              </a:rPr>
              <a:t> 1</a:t>
            </a:r>
            <a:r>
              <a:rPr lang="en-US" sz="1800" b="0" strike="noStrike" spc="-1">
                <a:solidFill>
                  <a:srgbClr val="000000"/>
                </a:solidFill>
                <a:latin typeface="Arial"/>
                <a:ea typeface="DejaVu Sans"/>
              </a:rPr>
              <a:t> if the hash contains field.</a:t>
            </a:r>
            <a:endParaRPr lang="en-IN" sz="1800" b="0" strike="noStrike" spc="-1">
              <a:latin typeface="Arial"/>
            </a:endParaRPr>
          </a:p>
          <a:p>
            <a:pPr algn="just">
              <a:lnSpc>
                <a:spcPct val="100000"/>
              </a:lnSpc>
            </a:pPr>
            <a:r>
              <a:rPr lang="en-US" sz="1800" b="0" strike="noStrike" spc="-1">
                <a:solidFill>
                  <a:srgbClr val="000000"/>
                </a:solidFill>
                <a:latin typeface="Arial"/>
                <a:ea typeface="DejaVu Sans"/>
              </a:rPr>
              <a:t>returns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 if the hash does not contain field, or key does not exist.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HRANDFIELD</a:t>
            </a:r>
            <a:r>
              <a:rPr lang="en-US" sz="1800" b="0" strike="noStrike" spc="-1">
                <a:solidFill>
                  <a:srgbClr val="000000"/>
                </a:solidFill>
                <a:latin typeface="Arial"/>
                <a:ea typeface="DejaVu Sans"/>
              </a:rPr>
              <a:t> return a random field from the hash value stored at key.</a:t>
            </a:r>
            <a:endParaRPr lang="en-IN" sz="1800" b="0" strike="noStrike" spc="-1">
              <a:latin typeface="Arial"/>
            </a:endParaRPr>
          </a:p>
        </p:txBody>
      </p:sp>
      <p:sp>
        <p:nvSpPr>
          <p:cNvPr id="317" name="CustomShape 3"/>
          <p:cNvSpPr/>
          <p:nvPr/>
        </p:nvSpPr>
        <p:spPr>
          <a:xfrm>
            <a:off x="248400" y="3206880"/>
            <a:ext cx="11688840" cy="22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HDEL key field [field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HLEN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HEXISTS key field</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HRANDFIELD key [count [WITHVALUES]]</a:t>
            </a:r>
            <a:endParaRPr lang="en-IN" sz="2000" b="0" strike="noStrike" spc="-1">
              <a:latin typeface="Arial"/>
            </a:endParaRPr>
          </a:p>
        </p:txBody>
      </p:sp>
      <p:sp>
        <p:nvSpPr>
          <p:cNvPr id="318" name="CustomShape 4"/>
          <p:cNvSpPr/>
          <p:nvPr/>
        </p:nvSpPr>
        <p:spPr>
          <a:xfrm>
            <a:off x="248400" y="4872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sadd, smembers, sismember &amp; scard</a:t>
            </a:r>
            <a:endParaRPr lang="en-IN" sz="5400" b="0" strike="noStrike" spc="-1">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1800" b="0" strike="noStrike" spc="-1">
                <a:solidFill>
                  <a:srgbClr val="262626"/>
                </a:solidFill>
                <a:latin typeface="Arial"/>
                <a:ea typeface="Open Sans"/>
              </a:rPr>
              <a:t>When adding an item to a SET, Redis will return a </a:t>
            </a:r>
            <a:r>
              <a:rPr lang="en-IN" sz="1800" b="1" strike="noStrike" spc="-1">
                <a:solidFill>
                  <a:srgbClr val="262626"/>
                </a:solidFill>
                <a:latin typeface="Arial"/>
                <a:ea typeface="Open Sans"/>
              </a:rPr>
              <a:t>1</a:t>
            </a:r>
            <a:r>
              <a:rPr lang="en-IN" sz="1800" b="0" strike="noStrike" spc="-1">
                <a:solidFill>
                  <a:srgbClr val="262626"/>
                </a:solidFill>
                <a:latin typeface="Arial"/>
                <a:ea typeface="Open Sans"/>
              </a:rPr>
              <a:t> if the item is new to the set and </a:t>
            </a:r>
            <a:r>
              <a:rPr lang="en-IN" sz="1800" b="1" strike="noStrike" spc="-1">
                <a:solidFill>
                  <a:srgbClr val="262626"/>
                </a:solidFill>
                <a:latin typeface="Arial"/>
                <a:ea typeface="Open Sans"/>
              </a:rPr>
              <a:t>0</a:t>
            </a:r>
            <a:r>
              <a:rPr lang="en-IN" sz="1800" b="0" strike="noStrike" spc="-1">
                <a:solidFill>
                  <a:srgbClr val="262626"/>
                </a:solidFill>
                <a:latin typeface="Arial"/>
                <a:ea typeface="Open Sans"/>
              </a:rPr>
              <a:t> if it was already in the SET.</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sadd, smembers, sismember &amp; scard</a:t>
            </a:r>
            <a:endParaRPr lang="en-IN" sz="4000" b="0" strike="noStrike" spc="-1">
              <a:latin typeface="Arial"/>
            </a:endParaRPr>
          </a:p>
        </p:txBody>
      </p:sp>
      <p:sp>
        <p:nvSpPr>
          <p:cNvPr id="327" name="CustomShape 2"/>
          <p:cNvSpPr/>
          <p:nvPr/>
        </p:nvSpPr>
        <p:spPr>
          <a:xfrm>
            <a:off x="248400" y="762120"/>
            <a:ext cx="11688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SADD</a:t>
            </a:r>
            <a:r>
              <a:rPr lang="en-US" sz="1800" b="0" strike="noStrike" spc="-1">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SMEMBERS</a:t>
            </a:r>
            <a:r>
              <a:rPr lang="en-US" sz="1800" b="0" strike="noStrike" spc="-1">
                <a:solidFill>
                  <a:srgbClr val="000000"/>
                </a:solidFill>
                <a:latin typeface="Arial"/>
                <a:ea typeface="DejaVu Sans"/>
              </a:rPr>
              <a:t> returns all the members of the set value stored at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SISMEMBER</a:t>
            </a:r>
            <a:r>
              <a:rPr lang="en-US" sz="1800" b="0" strike="noStrike" spc="-1">
                <a:solidFill>
                  <a:srgbClr val="000000"/>
                </a:solidFill>
                <a:latin typeface="Arial"/>
                <a:ea typeface="DejaVu Sans"/>
              </a:rPr>
              <a:t> returns if member is a member of the set stored at key. </a:t>
            </a:r>
            <a:endParaRPr lang="en-IN" sz="1800" b="0" strike="noStrike" spc="-1">
              <a:latin typeface="Arial"/>
            </a:endParaRPr>
          </a:p>
          <a:p>
            <a:pPr algn="just">
              <a:lnSpc>
                <a:spcPct val="100000"/>
              </a:lnSpc>
            </a:pPr>
            <a:r>
              <a:rPr lang="en-US" sz="1800" b="0" strike="noStrike" spc="-1">
                <a:solidFill>
                  <a:srgbClr val="000000"/>
                </a:solidFill>
                <a:latin typeface="Arial"/>
                <a:ea typeface="DejaVu Sans"/>
              </a:rPr>
              <a:t>returns </a:t>
            </a:r>
            <a:r>
              <a:rPr lang="en-US" sz="1800" b="1" strike="noStrike" spc="-1">
                <a:solidFill>
                  <a:srgbClr val="000000"/>
                </a:solidFill>
                <a:latin typeface="Arial"/>
                <a:ea typeface="DejaVu Sans"/>
              </a:rPr>
              <a:t>1</a:t>
            </a:r>
            <a:r>
              <a:rPr lang="en-US" sz="1800" b="0" strike="noStrike" spc="-1">
                <a:solidFill>
                  <a:srgbClr val="000000"/>
                </a:solidFill>
                <a:latin typeface="Arial"/>
                <a:ea typeface="DejaVu Sans"/>
              </a:rPr>
              <a:t> if the element is a member of the set.</a:t>
            </a:r>
            <a:endParaRPr lang="en-IN" sz="1800" b="0" strike="noStrike" spc="-1">
              <a:latin typeface="Arial"/>
            </a:endParaRPr>
          </a:p>
          <a:p>
            <a:pPr algn="just">
              <a:lnSpc>
                <a:spcPct val="100000"/>
              </a:lnSpc>
            </a:pPr>
            <a:r>
              <a:rPr lang="en-US" sz="1800" b="0" strike="noStrike" spc="-1">
                <a:solidFill>
                  <a:srgbClr val="000000"/>
                </a:solidFill>
                <a:latin typeface="Arial"/>
                <a:ea typeface="DejaVu Sans"/>
              </a:rPr>
              <a:t>returns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 if the element is not a member of the set, or if key does not exist.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SCARD</a:t>
            </a:r>
            <a:r>
              <a:rPr lang="en-US" sz="1800" b="0" strike="noStrike" spc="-1">
                <a:solidFill>
                  <a:srgbClr val="000000"/>
                </a:solidFill>
                <a:latin typeface="Arial"/>
                <a:ea typeface="DejaVu Sans"/>
              </a:rPr>
              <a:t> returns the set cardinality (number of elements) of the set stored in key or returns 0 if key does not exist.</a:t>
            </a:r>
            <a:endParaRPr lang="en-IN" sz="1800" b="0" strike="noStrike" spc="-1">
              <a:latin typeface="Arial"/>
            </a:endParaRPr>
          </a:p>
        </p:txBody>
      </p:sp>
      <p:sp>
        <p:nvSpPr>
          <p:cNvPr id="328" name="CustomShape 3"/>
          <p:cNvSpPr/>
          <p:nvPr/>
        </p:nvSpPr>
        <p:spPr>
          <a:xfrm>
            <a:off x="248400" y="3422880"/>
            <a:ext cx="11688840" cy="22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SADD key member [member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SMEMBERS key</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SISMEMBER key member</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SCARD key</a:t>
            </a:r>
            <a:endParaRPr lang="en-IN" sz="2000" b="0" strike="noStrike" spc="-1">
              <a:latin typeface="Arial"/>
            </a:endParaRPr>
          </a:p>
        </p:txBody>
      </p:sp>
      <p:sp>
        <p:nvSpPr>
          <p:cNvPr id="329" name="CustomShape 4"/>
          <p:cNvSpPr/>
          <p:nvPr/>
        </p:nvSpPr>
        <p:spPr>
          <a:xfrm>
            <a:off x="288000" y="4687920"/>
            <a:ext cx="116492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sadd point:1 101 102 103 104 105 106</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sadd point:2 103 104 105 106 107 108</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smembers point:1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sismembers point:1 103</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scard point:1</a:t>
            </a:r>
            <a:endParaRPr lang="en-IN" sz="1800" b="0" strike="noStrike" spc="-1">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SUNION</a:t>
            </a:r>
            <a:r>
              <a:rPr lang="en-US" sz="1800" b="0" strike="noStrike" spc="-1">
                <a:solidFill>
                  <a:srgbClr val="000000"/>
                </a:solidFill>
                <a:latin typeface="Arial"/>
                <a:ea typeface="DejaVu Sans"/>
              </a:rPr>
              <a:t> returns the members of the set resulting from the union of all the given sets.</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SINTER</a:t>
            </a:r>
            <a:r>
              <a:rPr lang="en-US" sz="1800" b="0" strike="noStrike" spc="-1">
                <a:solidFill>
                  <a:srgbClr val="000000"/>
                </a:solidFill>
                <a:latin typeface="Arial"/>
                <a:ea typeface="DejaVu Sans"/>
              </a:rPr>
              <a:t> returns the members of the set resulting from the intersection of all the given sets.</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SDIFF</a:t>
            </a:r>
            <a:r>
              <a:rPr lang="en-US" sz="1800" b="0" strike="noStrike" spc="-1">
                <a:solidFill>
                  <a:srgbClr val="000000"/>
                </a:solidFill>
                <a:latin typeface="Arial"/>
                <a:ea typeface="DejaVu Sans"/>
              </a:rPr>
              <a:t> returns the members of the set resulting from the difference between the first set and all the successive sets.</a:t>
            </a:r>
            <a:endParaRPr lang="en-IN" sz="1800" b="0" strike="noStrike" spc="-1">
              <a:latin typeface="Arial"/>
            </a:endParaRPr>
          </a:p>
        </p:txBody>
      </p:sp>
      <p:sp>
        <p:nvSpPr>
          <p:cNvPr id="335" name="CustomShape 3"/>
          <p:cNvSpPr/>
          <p:nvPr/>
        </p:nvSpPr>
        <p:spPr>
          <a:xfrm>
            <a:off x="248400" y="2549160"/>
            <a:ext cx="116888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SUNION key [key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SINTER key [key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SDIFF key [key ...]</a:t>
            </a:r>
            <a:endParaRPr lang="en-IN" sz="2000" b="0" strike="noStrike" spc="-1">
              <a:latin typeface="Arial"/>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228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SUNIONSTORE</a:t>
            </a:r>
            <a:r>
              <a:rPr lang="en-US" sz="1800" b="0" strike="noStrike" spc="-1">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SINTERSTORE</a:t>
            </a:r>
            <a:r>
              <a:rPr lang="en-US" sz="1800" b="0" strike="noStrike" spc="-1">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SDIFFSTORE</a:t>
            </a:r>
            <a:r>
              <a:rPr lang="en-US" sz="1800" b="0" strike="noStrike" spc="-1">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a:latin typeface="Arial"/>
            </a:endParaRPr>
          </a:p>
        </p:txBody>
      </p:sp>
      <p:sp>
        <p:nvSpPr>
          <p:cNvPr id="343" name="CustomShape 3"/>
          <p:cNvSpPr/>
          <p:nvPr/>
        </p:nvSpPr>
        <p:spPr>
          <a:xfrm>
            <a:off x="248400" y="3026880"/>
            <a:ext cx="116888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SUNIONSTORE destination key [key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SINTERSTORE destination key [key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SDIFFSTORE destination key [key ...]</a:t>
            </a:r>
            <a:endParaRPr lang="en-IN" sz="2000" b="0" strike="noStrike" spc="-1">
              <a:latin typeface="Arial"/>
            </a:endParaRPr>
          </a:p>
        </p:txBody>
      </p:sp>
      <p:sp>
        <p:nvSpPr>
          <p:cNvPr id="344" name="CustomShape 4"/>
          <p:cNvSpPr/>
          <p:nvPr/>
        </p:nvSpPr>
        <p:spPr>
          <a:xfrm>
            <a:off x="248400" y="4351320"/>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extLst>
              <p:ext uri="{D42A27DB-BD31-4B8C-83A1-F6EECF244321}">
                <p14:modId xmlns:p14="http://schemas.microsoft.com/office/powerpoint/2010/main" val="486267893"/>
              </p:ext>
            </p:extLst>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SMOVE</a:t>
            </a:r>
            <a:r>
              <a:rPr lang="en-US" sz="1800" b="0" strike="noStrike" spc="-1">
                <a:solidFill>
                  <a:srgbClr val="000000"/>
                </a:solidFill>
                <a:latin typeface="Arial"/>
                <a:ea typeface="DejaVu Sans"/>
              </a:rPr>
              <a:t> moves member from the set at source to the set at destination.</a:t>
            </a:r>
            <a:endParaRPr lang="en-IN" sz="1800" b="0" strike="noStrike" spc="-1">
              <a:latin typeface="Arial"/>
            </a:endParaRPr>
          </a:p>
          <a:p>
            <a:pPr algn="just">
              <a:lnSpc>
                <a:spcPct val="100000"/>
              </a:lnSpc>
            </a:pPr>
            <a:r>
              <a:rPr lang="en-US" sz="1800" b="0" strike="noStrike" spc="-1">
                <a:solidFill>
                  <a:srgbClr val="000000"/>
                </a:solidFill>
                <a:latin typeface="Arial"/>
                <a:ea typeface="DejaVu Sans"/>
              </a:rPr>
              <a:t>returns </a:t>
            </a:r>
            <a:r>
              <a:rPr lang="en-US" sz="1800" b="1" strike="noStrike" spc="-1">
                <a:solidFill>
                  <a:srgbClr val="000000"/>
                </a:solidFill>
                <a:latin typeface="Arial"/>
                <a:ea typeface="DejaVu Sans"/>
              </a:rPr>
              <a:t>1</a:t>
            </a:r>
            <a:r>
              <a:rPr lang="en-US" sz="1800" b="0" strike="noStrike" spc="-1">
                <a:solidFill>
                  <a:srgbClr val="000000"/>
                </a:solidFill>
                <a:latin typeface="Arial"/>
                <a:ea typeface="DejaVu Sans"/>
              </a:rPr>
              <a:t> if the element is moved.</a:t>
            </a:r>
            <a:endParaRPr lang="en-IN" sz="1800" b="0" strike="noStrike" spc="-1">
              <a:latin typeface="Arial"/>
            </a:endParaRPr>
          </a:p>
          <a:p>
            <a:pPr algn="just">
              <a:lnSpc>
                <a:spcPct val="100000"/>
              </a:lnSpc>
            </a:pPr>
            <a:r>
              <a:rPr lang="en-US" sz="1800" b="0" strike="noStrike" spc="-1">
                <a:solidFill>
                  <a:srgbClr val="000000"/>
                </a:solidFill>
                <a:latin typeface="Arial"/>
                <a:ea typeface="DejaVu Sans"/>
              </a:rPr>
              <a:t>returns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 if the element is not a member of source and no operation was performed.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SREM</a:t>
            </a:r>
            <a:r>
              <a:rPr lang="en-US" sz="1800" b="0" strike="noStrike" spc="-1">
                <a:solidFill>
                  <a:srgbClr val="000000"/>
                </a:solidFill>
                <a:latin typeface="Arial"/>
                <a:ea typeface="DejaVu Sans"/>
              </a:rPr>
              <a:t> removes the specified members from the set stored at key. Specified members that are not a member of this set are ignored.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SRANDMEMBER</a:t>
            </a:r>
            <a:r>
              <a:rPr lang="en-US" sz="1800" b="0" strike="noStrike" spc="-1">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a:latin typeface="Arial"/>
            </a:endParaRPr>
          </a:p>
        </p:txBody>
      </p:sp>
      <p:sp>
        <p:nvSpPr>
          <p:cNvPr id="352" name="CustomShape 3"/>
          <p:cNvSpPr/>
          <p:nvPr/>
        </p:nvSpPr>
        <p:spPr>
          <a:xfrm>
            <a:off x="248400" y="3366360"/>
            <a:ext cx="116888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SMOVE source destination member</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SREM key member [member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SRANDMEMBER key [count]</a:t>
            </a:r>
            <a:endParaRPr lang="en-IN" sz="2000" b="0" strike="noStrike" spc="-1">
              <a:latin typeface="Arial"/>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ZADD key [NX|XX] [GT|LT] [CH] [INCR] score member [score member ...]</a:t>
            </a:r>
            <a:endParaRPr lang="en-IN" sz="2000" b="0" strike="noStrike" spc="-1">
              <a:latin typeface="Arial"/>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extLst>
              <p:ext uri="{D42A27DB-BD31-4B8C-83A1-F6EECF244321}">
                <p14:modId xmlns:p14="http://schemas.microsoft.com/office/powerpoint/2010/main" val="378623541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ZRANGE key min max [BYSCORE|BYLEX] [REV] [LIMIT offset count] [WITHSCORES] </a:t>
            </a:r>
            <a:endParaRPr lang="en-IN" sz="2000" b="0" strike="noStrike" spc="-1">
              <a:latin typeface="Arial"/>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ZREVRANGE key start stop [WITHSCORES] </a:t>
            </a:r>
            <a:endParaRPr lang="en-IN" sz="2000" b="0" strike="noStrike" spc="-1">
              <a:latin typeface="Arial"/>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extLst>
              <p:ext uri="{D42A27DB-BD31-4B8C-83A1-F6EECF244321}">
                <p14:modId xmlns:p14="http://schemas.microsoft.com/office/powerpoint/2010/main" val="826476124"/>
              </p:ext>
            </p:extLst>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ZRANGEBYSCORE</a:t>
            </a:r>
            <a:r>
              <a:rPr lang="en-US" sz="1800" b="0" strike="noStrike" spc="-1">
                <a:solidFill>
                  <a:srgbClr val="000000"/>
                </a:solidFill>
                <a:latin typeface="Arial"/>
                <a:ea typeface="DejaVu Sans"/>
              </a:rPr>
              <a:t> returns all the elements in the sorted set at key with a score between min and max </a:t>
            </a:r>
            <a:r>
              <a:rPr lang="en-US" sz="1800" b="1" strike="noStrike" spc="-1">
                <a:solidFill>
                  <a:srgbClr val="000000"/>
                </a:solidFill>
                <a:latin typeface="Arial"/>
                <a:ea typeface="DejaVu Sans"/>
              </a:rPr>
              <a:t>(including elements with score equal to min or max)</a:t>
            </a:r>
            <a:r>
              <a:rPr lang="en-US" sz="1800" b="0" strike="noStrike" spc="-1">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a:t>
            </a:r>
            <a:r>
              <a:rPr lang="en-US" sz="1800" b="1" strike="noStrike" spc="-1">
                <a:solidFill>
                  <a:srgbClr val="000000"/>
                </a:solidFill>
                <a:latin typeface="Arial"/>
                <a:ea typeface="DejaVu Sans"/>
              </a:rPr>
              <a:t> (</a:t>
            </a:r>
            <a:r>
              <a:rPr lang="en-US" sz="1800" b="0" strike="noStrike" spc="-1">
                <a:solidFill>
                  <a:srgbClr val="000000"/>
                </a:solidFill>
                <a:latin typeface="Arial"/>
                <a:ea typeface="DejaVu Sans"/>
              </a:rPr>
              <a: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ZREVRANGEBYSCORE</a:t>
            </a:r>
            <a:r>
              <a:rPr lang="en-US" sz="1800" b="0" strike="noStrike" spc="-1">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a:latin typeface="Arial"/>
            </a:endParaRPr>
          </a:p>
        </p:txBody>
      </p:sp>
      <p:sp>
        <p:nvSpPr>
          <p:cNvPr id="385" name="CustomShape 3"/>
          <p:cNvSpPr/>
          <p:nvPr/>
        </p:nvSpPr>
        <p:spPr>
          <a:xfrm>
            <a:off x="248400" y="2911320"/>
            <a:ext cx="982476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ZRANGEBYSCORE key min max [WITHSCORES] [LIMIT offset count]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ZREVRANGEBYSCORE key max min [WITHSCORES] [LIMIT offset count]</a:t>
            </a:r>
            <a:endParaRPr lang="en-IN" sz="2000" b="0" strike="noStrike" spc="-1">
              <a:latin typeface="Arial"/>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ZRANK</a:t>
            </a:r>
            <a:r>
              <a:rPr lang="en-US" sz="1800" b="0" strike="noStrike" spc="-1">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ZREVRANK</a:t>
            </a:r>
            <a:r>
              <a:rPr lang="en-US" sz="1800" b="0" strike="noStrike" spc="-1">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ZSCORE</a:t>
            </a:r>
            <a:r>
              <a:rPr lang="en-US" sz="1800" b="0" strike="noStrike" spc="-1">
                <a:solidFill>
                  <a:srgbClr val="000000"/>
                </a:solidFill>
                <a:latin typeface="Arial"/>
                <a:ea typeface="DejaVu Sans"/>
              </a:rPr>
              <a:t> returns the score of member in the sorted set at key.</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ZMSCORE</a:t>
            </a:r>
            <a:r>
              <a:rPr lang="en-US" sz="1800" b="0" strike="noStrike" spc="-1">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a:latin typeface="Arial"/>
            </a:endParaRPr>
          </a:p>
        </p:txBody>
      </p:sp>
      <p:sp>
        <p:nvSpPr>
          <p:cNvPr id="392" name="CustomShape 3"/>
          <p:cNvSpPr/>
          <p:nvPr/>
        </p:nvSpPr>
        <p:spPr>
          <a:xfrm>
            <a:off x="248400" y="3350160"/>
            <a:ext cx="11688840" cy="204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ZRANK key member</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ZREVRANK key member</a:t>
            </a:r>
            <a:endParaRPr lang="en-IN" sz="2000" b="0" strike="noStrike" spc="-1">
              <a:latin typeface="Arial"/>
            </a:endParaRPr>
          </a:p>
          <a:p>
            <a:pPr>
              <a:lnSpc>
                <a:spcPct val="100000"/>
              </a:lnSpc>
            </a:pPr>
            <a:r>
              <a:rPr lang="en-US" sz="800" b="0" strike="noStrike" spc="-1">
                <a:solidFill>
                  <a:srgbClr val="00B0F0"/>
                </a:solidFill>
                <a:latin typeface="Consolas"/>
                <a:ea typeface="DejaVu Sans"/>
              </a:rPr>
              <a:t> </a:t>
            </a:r>
            <a:endParaRPr lang="en-IN" sz="800" b="0" strike="noStrike" spc="-1">
              <a:latin typeface="Arial"/>
            </a:endParaRPr>
          </a:p>
          <a:p>
            <a:pPr>
              <a:lnSpc>
                <a:spcPct val="100000"/>
              </a:lnSpc>
            </a:pPr>
            <a:r>
              <a:rPr lang="en-US" sz="2000" b="0" strike="noStrike" spc="-1">
                <a:solidFill>
                  <a:srgbClr val="00B0F0"/>
                </a:solidFill>
                <a:latin typeface="Consolas"/>
                <a:ea typeface="DejaVu Sans"/>
              </a:rPr>
              <a:t>ZSCORE key member</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ZMSCORE key member [member ...]</a:t>
            </a:r>
            <a:endParaRPr lang="en-IN" sz="2000" b="0" strike="noStrike" spc="-1">
              <a:latin typeface="Arial"/>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ZCOUNT</a:t>
            </a:r>
            <a:r>
              <a:rPr lang="en-US" sz="1800" b="0" strike="noStrike" spc="-1">
                <a:solidFill>
                  <a:srgbClr val="000000"/>
                </a:solidFill>
                <a:latin typeface="Arial"/>
                <a:ea typeface="DejaVu Sans"/>
              </a:rPr>
              <a:t> returns the number of elements in the sorted set at key with a </a:t>
            </a:r>
            <a:r>
              <a:rPr lang="en-US" sz="1800" b="1" strike="noStrike" spc="-1">
                <a:solidFill>
                  <a:srgbClr val="000000"/>
                </a:solidFill>
                <a:latin typeface="Arial"/>
                <a:ea typeface="DejaVu Sans"/>
              </a:rPr>
              <a:t>score between min and max</a:t>
            </a:r>
            <a:r>
              <a:rPr lang="en-US" sz="1800" b="0" strike="noStrike" spc="-1">
                <a:solidFill>
                  <a:srgbClr val="000000"/>
                </a:solidFill>
                <a:latin typeface="Arial"/>
                <a:ea typeface="DejaVu Sans"/>
              </a:rPr>
              <a:t>.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a:t>
            </a:r>
            <a:r>
              <a:rPr lang="en-US" sz="1800" b="1" strike="noStrike" spc="-1">
                <a:solidFill>
                  <a:srgbClr val="000000"/>
                </a:solidFill>
                <a:latin typeface="Arial"/>
                <a:ea typeface="DejaVu Sans"/>
              </a:rPr>
              <a:t> (</a:t>
            </a:r>
            <a:r>
              <a:rPr lang="en-US" sz="1800" b="0" strike="noStrike" spc="-1">
                <a:solidFill>
                  <a:srgbClr val="000000"/>
                </a:solidFill>
                <a:latin typeface="Arial"/>
                <a:ea typeface="DejaVu Sans"/>
              </a:rPr>
              <a: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ZREM</a:t>
            </a:r>
            <a:r>
              <a:rPr lang="en-US" sz="1800" b="0" strike="noStrike" spc="-1">
                <a:solidFill>
                  <a:srgbClr val="000000"/>
                </a:solidFill>
                <a:latin typeface="Arial"/>
                <a:ea typeface="DejaVu Sans"/>
              </a:rPr>
              <a:t> removes the specified members from the sorted set stored at key. Non existing members are ignored.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ZRANDMEMBER</a:t>
            </a:r>
            <a:r>
              <a:rPr lang="en-US" sz="1800" b="0" strike="noStrike" spc="-1">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a:latin typeface="Arial"/>
            </a:endParaRPr>
          </a:p>
        </p:txBody>
      </p:sp>
      <p:sp>
        <p:nvSpPr>
          <p:cNvPr id="399" name="CustomShape 3"/>
          <p:cNvSpPr/>
          <p:nvPr/>
        </p:nvSpPr>
        <p:spPr>
          <a:xfrm>
            <a:off x="248400" y="2896920"/>
            <a:ext cx="116888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ZCOUNT key min max</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ZREM key member [member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ZRANDMEMBER key [count [WITHSCORES]]</a:t>
            </a:r>
            <a:endParaRPr lang="en-IN" sz="2000" b="0" strike="noStrike" spc="-1">
              <a:latin typeface="Arial"/>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zcount game:1 1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zcount game:1 1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zrem iplTeamRank "Dummy Team" "Dummy Team1" "Dummy Team2"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zrandmember iplTeamRank</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zrandmember iplTeamRank 3</a:t>
            </a:r>
            <a:endParaRPr lang="en-IN" sz="1800" b="0" strike="noStrike" spc="-1">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ZCOUNT</a:t>
            </a:r>
            <a:r>
              <a:rPr lang="en-US" sz="1800" b="0" strike="noStrike" spc="-1">
                <a:solidFill>
                  <a:srgbClr val="000000"/>
                </a:solidFill>
                <a:latin typeface="Arial"/>
                <a:ea typeface="DejaVu Sans"/>
              </a:rPr>
              <a:t> returns the number of elements in the sorted set at key with a </a:t>
            </a:r>
            <a:r>
              <a:rPr lang="en-US" sz="1800" b="1" strike="noStrike" spc="-1">
                <a:solidFill>
                  <a:srgbClr val="000000"/>
                </a:solidFill>
                <a:latin typeface="Arial"/>
                <a:ea typeface="DejaVu Sans"/>
              </a:rPr>
              <a:t>score between min and max</a:t>
            </a:r>
            <a:r>
              <a:rPr lang="en-US" sz="1800" b="0" strike="noStrike" spc="-1">
                <a:solidFill>
                  <a:srgbClr val="000000"/>
                </a:solidFill>
                <a:latin typeface="Arial"/>
                <a:ea typeface="DejaVu Sans"/>
              </a:rPr>
              <a:t>.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a:t>
            </a:r>
            <a:r>
              <a:rPr lang="en-US" sz="1800" b="1" strike="noStrike" spc="-1">
                <a:solidFill>
                  <a:srgbClr val="000000"/>
                </a:solidFill>
                <a:latin typeface="Arial"/>
                <a:ea typeface="DejaVu Sans"/>
              </a:rPr>
              <a:t> (</a:t>
            </a:r>
            <a:r>
              <a:rPr lang="en-US" sz="1800" b="0" strike="noStrike" spc="-1">
                <a:solidFill>
                  <a:srgbClr val="000000"/>
                </a:solidFill>
                <a:latin typeface="Arial"/>
                <a:ea typeface="DejaVu Sans"/>
              </a:rPr>
              <a: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ZREM</a:t>
            </a:r>
            <a:r>
              <a:rPr lang="en-US" sz="1800" b="0" strike="noStrike" spc="-1">
                <a:solidFill>
                  <a:srgbClr val="000000"/>
                </a:solidFill>
                <a:latin typeface="Arial"/>
                <a:ea typeface="DejaVu Sans"/>
              </a:rPr>
              <a:t> removes the specified members from the sorted set stored at key. Non existing members are ignored.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ZRANDMEMBER</a:t>
            </a:r>
            <a:r>
              <a:rPr lang="en-US" sz="1800" b="0" strike="noStrike" spc="-1">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a:latin typeface="Arial"/>
            </a:endParaRPr>
          </a:p>
        </p:txBody>
      </p:sp>
      <p:sp>
        <p:nvSpPr>
          <p:cNvPr id="406" name="CustomShape 3"/>
          <p:cNvSpPr/>
          <p:nvPr/>
        </p:nvSpPr>
        <p:spPr>
          <a:xfrm>
            <a:off x="248400" y="4048920"/>
            <a:ext cx="11688840" cy="22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ZUNION numkeys key [key ...] [WEIGHTS weight [weight ...]] [AGGREGATE SUM|MIN|MAX] [WITHSCORES]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ZINTER numkeys key [key ...] [WEIGHTS weight [weight ...]] [AGGREGATE SUM|MIN|MAX] [WITHSCORES]</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ZDIFF numkeys key [key ...] [WITHSCORES]</a:t>
            </a:r>
            <a:endParaRPr lang="en-IN" sz="2000" b="0" strike="noStrike" spc="-1">
              <a:latin typeface="Arial"/>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ex 100 get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keepttl</a:t>
            </a:r>
            <a:endParaRPr lang="en-IN" sz="1800" b="0" strike="noStrike" spc="-1">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SET key value [EX seconds|PX milliseconds|KEEPTTL] [NX|XX] [GET]</a:t>
            </a:r>
            <a:endParaRPr lang="en-IN" sz="20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100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FLUSHDB [ASYNC|SYNC]</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FLUSHALL [ASYNC|SYNC]</a:t>
            </a:r>
            <a:endParaRPr lang="en-IN" sz="2000" b="0" strike="noStrike" spc="-1">
              <a:latin typeface="Arial"/>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flushdb</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flushall</a:t>
            </a:r>
            <a:endParaRPr lang="en-IN" sz="1800" b="0" strike="noStrike" spc="-1">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FLUSHDB</a:t>
            </a:r>
            <a:r>
              <a:rPr lang="en-US" sz="1800" b="0" strike="noStrike" spc="-1">
                <a:solidFill>
                  <a:srgbClr val="000000"/>
                </a:solidFill>
                <a:latin typeface="Arial"/>
                <a:ea typeface="DejaVu Sans"/>
              </a:rPr>
              <a:t> delete all the keys of the currently selected DB. Default, </a:t>
            </a:r>
            <a:r>
              <a:rPr lang="en-US" sz="1800" b="1" strike="noStrike" spc="-1">
                <a:solidFill>
                  <a:srgbClr val="000000"/>
                </a:solidFill>
                <a:latin typeface="Arial"/>
                <a:ea typeface="DejaVu Sans"/>
              </a:rPr>
              <a:t>FLUSHDB</a:t>
            </a:r>
            <a:r>
              <a:rPr lang="en-US" sz="1800" b="0" strike="noStrike" spc="-1">
                <a:solidFill>
                  <a:srgbClr val="000000"/>
                </a:solidFill>
                <a:latin typeface="Arial"/>
                <a:ea typeface="DejaVu Sans"/>
              </a:rPr>
              <a:t> will synchronously flush all keys from the database.</a:t>
            </a:r>
            <a:endParaRPr lang="en-IN" sz="1800" b="0" strike="noStrike" spc="-1">
              <a:latin typeface="Arial"/>
            </a:endParaRPr>
          </a:p>
          <a:p>
            <a:pPr marL="216000" indent="-213480" algn="just">
              <a:lnSpc>
                <a:spcPct val="100000"/>
              </a:lnSpc>
              <a:buClr>
                <a:srgbClr val="000000"/>
              </a:buClr>
              <a:buFont typeface="Wingdings" charset="2"/>
              <a:buChar char=""/>
            </a:pPr>
            <a:r>
              <a:rPr lang="en-US" sz="1800" b="1" strike="noStrike" spc="-1">
                <a:solidFill>
                  <a:srgbClr val="000000"/>
                </a:solidFill>
                <a:latin typeface="Arial"/>
                <a:ea typeface="DejaVu Sans"/>
              </a:rPr>
              <a:t>ASYNC</a:t>
            </a:r>
            <a:r>
              <a:rPr lang="en-US" sz="1800" b="0" strike="noStrike" spc="-1">
                <a:solidFill>
                  <a:srgbClr val="000000"/>
                </a:solidFill>
                <a:latin typeface="Arial"/>
                <a:ea typeface="DejaVu Sans"/>
              </a:rPr>
              <a:t>: flushes the database asynchronously</a:t>
            </a:r>
            <a:endParaRPr lang="en-IN" sz="1800" b="0" strike="noStrike" spc="-1">
              <a:latin typeface="Arial"/>
            </a:endParaRPr>
          </a:p>
          <a:p>
            <a:pPr marL="216000" indent="-213480" algn="just">
              <a:lnSpc>
                <a:spcPct val="100000"/>
              </a:lnSpc>
              <a:buClr>
                <a:srgbClr val="000000"/>
              </a:buClr>
              <a:buFont typeface="Wingdings" charset="2"/>
              <a:buChar char=""/>
            </a:pPr>
            <a:r>
              <a:rPr lang="en-US" sz="1800" b="1" strike="noStrike" spc="-1">
                <a:solidFill>
                  <a:srgbClr val="000000"/>
                </a:solidFill>
                <a:latin typeface="Arial"/>
                <a:ea typeface="DejaVu Sans"/>
              </a:rPr>
              <a:t>SYNC</a:t>
            </a:r>
            <a:r>
              <a:rPr lang="en-US" sz="1800" b="0" strike="noStrike" spc="-1">
                <a:solidFill>
                  <a:srgbClr val="000000"/>
                </a:solidFill>
                <a:latin typeface="Arial"/>
                <a:ea typeface="DejaVu Sans"/>
              </a:rPr>
              <a:t>: flushes the database synchronously</a:t>
            </a:r>
            <a:endParaRPr lang="en-IN" sz="1800" b="0" strike="noStrike" spc="-1">
              <a:latin typeface="Arial"/>
            </a:endParaRPr>
          </a:p>
          <a:p>
            <a:pPr algn="just">
              <a:lnSpc>
                <a:spcPct val="100000"/>
              </a:lnSpc>
            </a:pPr>
            <a:r>
              <a:rPr lang="en-US" sz="2200" b="0" strike="noStrike" spc="-1">
                <a:solidFill>
                  <a:srgbClr val="C9211E"/>
                </a:solidFill>
                <a:latin typeface="Arial"/>
                <a:ea typeface="DejaVu Sans"/>
              </a:rPr>
              <a:t>Note:</a:t>
            </a:r>
            <a:r>
              <a:rPr lang="en-US" sz="1800" b="0" strike="noStrike" spc="-1">
                <a:solidFill>
                  <a:srgbClr val="000000"/>
                </a:solidFill>
                <a:latin typeface="Arial"/>
                <a:ea typeface="DejaVu Sans"/>
              </a:rPr>
              <a:t> an </a:t>
            </a:r>
            <a:r>
              <a:rPr lang="en-US" sz="1800" b="1" strike="noStrike" spc="-1">
                <a:solidFill>
                  <a:srgbClr val="000000"/>
                </a:solidFill>
                <a:latin typeface="Arial"/>
                <a:ea typeface="DejaVu Sans"/>
              </a:rPr>
              <a:t>asynchronous</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FLUSHDB</a:t>
            </a:r>
            <a:r>
              <a:rPr lang="en-US" sz="1800" b="0" strike="noStrike" spc="-1">
                <a:solidFill>
                  <a:srgbClr val="000000"/>
                </a:solidFill>
                <a:latin typeface="Arial"/>
                <a:ea typeface="DejaVu Sans"/>
              </a:rPr>
              <a:t> command only deletes keys that were present at the time the command was invoked. </a:t>
            </a:r>
            <a:r>
              <a:rPr lang="en-US" sz="1800" b="1" strike="noStrike" spc="-1">
                <a:solidFill>
                  <a:srgbClr val="000000"/>
                </a:solidFill>
                <a:latin typeface="Arial"/>
                <a:ea typeface="DejaVu Sans"/>
              </a:rPr>
              <a:t>Keys created during an asynchronous flush will be unaffected.</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FLUSHALL</a:t>
            </a:r>
            <a:r>
              <a:rPr lang="en-US" sz="1800" b="0" strike="noStrike" spc="-1">
                <a:solidFill>
                  <a:srgbClr val="000000"/>
                </a:solidFill>
                <a:latin typeface="Arial"/>
                <a:ea typeface="DejaVu Sans"/>
              </a:rPr>
              <a:t> delete all the keys of the existing DB not just the currently selected one. By default, </a:t>
            </a:r>
            <a:r>
              <a:rPr lang="en-US" sz="1800" b="1" strike="noStrike" spc="-1">
                <a:solidFill>
                  <a:srgbClr val="000000"/>
                </a:solidFill>
                <a:latin typeface="Arial"/>
                <a:ea typeface="DejaVu Sans"/>
              </a:rPr>
              <a:t>FLUSHALL</a:t>
            </a:r>
            <a:r>
              <a:rPr lang="en-US" sz="1800" b="0" strike="noStrike" spc="-1">
                <a:solidFill>
                  <a:srgbClr val="000000"/>
                </a:solidFill>
                <a:latin typeface="Arial"/>
                <a:ea typeface="DejaVu Sans"/>
              </a:rPr>
              <a:t> will synchronously flush all the databases.</a:t>
            </a:r>
            <a:endParaRPr lang="en-IN" sz="1800" b="0" strike="noStrike" spc="-1">
              <a:latin typeface="Arial"/>
            </a:endParaRPr>
          </a:p>
          <a:p>
            <a:pPr marL="216000" indent="-213480" algn="just">
              <a:lnSpc>
                <a:spcPct val="100000"/>
              </a:lnSpc>
              <a:buClr>
                <a:srgbClr val="000000"/>
              </a:buClr>
              <a:buFont typeface="Wingdings" charset="2"/>
              <a:buChar char=""/>
            </a:pPr>
            <a:r>
              <a:rPr lang="en-US" sz="1800" b="1" strike="noStrike" spc="-1">
                <a:solidFill>
                  <a:srgbClr val="000000"/>
                </a:solidFill>
                <a:latin typeface="Arial"/>
                <a:ea typeface="DejaVu Sans"/>
              </a:rPr>
              <a:t>ASYNC</a:t>
            </a:r>
            <a:r>
              <a:rPr lang="en-US" sz="1800" b="0" strike="noStrike" spc="-1">
                <a:solidFill>
                  <a:srgbClr val="000000"/>
                </a:solidFill>
                <a:latin typeface="Arial"/>
                <a:ea typeface="DejaVu Sans"/>
              </a:rPr>
              <a:t>: flushes the database asynchronously</a:t>
            </a:r>
            <a:endParaRPr lang="en-IN" sz="1800" b="0" strike="noStrike" spc="-1">
              <a:latin typeface="Arial"/>
            </a:endParaRPr>
          </a:p>
          <a:p>
            <a:pPr marL="216000" indent="-213480" algn="just">
              <a:lnSpc>
                <a:spcPct val="100000"/>
              </a:lnSpc>
              <a:buClr>
                <a:srgbClr val="000000"/>
              </a:buClr>
              <a:buFont typeface="Wingdings" charset="2"/>
              <a:buChar char=""/>
            </a:pPr>
            <a:r>
              <a:rPr lang="en-US" sz="1800" b="1" strike="noStrike" spc="-1">
                <a:solidFill>
                  <a:srgbClr val="000000"/>
                </a:solidFill>
                <a:latin typeface="Arial"/>
                <a:ea typeface="DejaVu Sans"/>
              </a:rPr>
              <a:t>SYNC</a:t>
            </a:r>
            <a:r>
              <a:rPr lang="en-US" sz="1800" b="0" strike="noStrike" spc="-1">
                <a:solidFill>
                  <a:srgbClr val="000000"/>
                </a:solidFill>
                <a:latin typeface="Arial"/>
                <a:ea typeface="DejaVu Sans"/>
              </a:rPr>
              <a:t>: flushes the database synchronously</a:t>
            </a:r>
            <a:endParaRPr lang="en-IN" sz="1800" b="0" strike="noStrike" spc="-1">
              <a:latin typeface="Arial"/>
            </a:endParaRPr>
          </a:p>
          <a:p>
            <a:pPr algn="just">
              <a:lnSpc>
                <a:spcPct val="100000"/>
              </a:lnSpc>
            </a:pPr>
            <a:r>
              <a:rPr lang="en-US" sz="2200" b="0" strike="noStrike" spc="-1">
                <a:solidFill>
                  <a:srgbClr val="C9211E"/>
                </a:solidFill>
                <a:latin typeface="Arial"/>
                <a:ea typeface="DejaVu Sans"/>
              </a:rPr>
              <a:t>Note:</a:t>
            </a:r>
            <a:r>
              <a:rPr lang="en-US" sz="1800" b="0" strike="noStrike" spc="-1">
                <a:solidFill>
                  <a:srgbClr val="000000"/>
                </a:solidFill>
                <a:latin typeface="Arial"/>
                <a:ea typeface="DejaVu Sans"/>
              </a:rPr>
              <a:t> an </a:t>
            </a:r>
            <a:r>
              <a:rPr lang="en-US" sz="1800" b="1" strike="noStrike" spc="-1">
                <a:solidFill>
                  <a:srgbClr val="000000"/>
                </a:solidFill>
                <a:latin typeface="Arial"/>
                <a:ea typeface="DejaVu Sans"/>
              </a:rPr>
              <a:t>asynchronous</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FLUSHALL</a:t>
            </a:r>
            <a:r>
              <a:rPr lang="en-US" sz="1800" b="0" strike="noStrike" spc="-1">
                <a:solidFill>
                  <a:srgbClr val="000000"/>
                </a:solidFill>
                <a:latin typeface="Arial"/>
                <a:ea typeface="DejaVu Sans"/>
              </a:rPr>
              <a:t> command only deletes keys that were present at the time the command was invoked. </a:t>
            </a:r>
            <a:r>
              <a:rPr lang="en-US" sz="1800" b="1" strike="noStrike" spc="-1">
                <a:solidFill>
                  <a:srgbClr val="000000"/>
                </a:solidFill>
                <a:latin typeface="Arial"/>
                <a:ea typeface="DejaVu Sans"/>
              </a:rPr>
              <a:t>Keys created during an asynchronous flush will be unaffected.</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a:solidFill>
                  <a:srgbClr val="000000"/>
                </a:solidFill>
                <a:latin typeface="Arial"/>
                <a:ea typeface="DejaVu Sans"/>
              </a:rPr>
              <a:t>EVAL</a:t>
            </a:r>
            <a:r>
              <a:rPr lang="en-IN" sz="2000" b="0" strike="noStrike" spc="-1">
                <a:solidFill>
                  <a:srgbClr val="000000"/>
                </a:solidFill>
                <a:latin typeface="Arial"/>
                <a:ea typeface="DejaVu Sans"/>
              </a:rPr>
              <a:t> is used to evaluate scripts using the Lua interpreter built into Redis starting from version 2.6.0.</a:t>
            </a:r>
            <a:endParaRPr lang="en-IN" sz="2000" b="0" strike="noStrike" spc="-1">
              <a:latin typeface="Arial"/>
            </a:endParaRPr>
          </a:p>
          <a:p>
            <a:pPr>
              <a:lnSpc>
                <a:spcPct val="100000"/>
              </a:lnSpc>
            </a:pPr>
            <a:endParaRPr lang="en-IN" sz="2000" b="0" strike="noStrike" spc="-1">
              <a:latin typeface="Arial"/>
            </a:endParaRPr>
          </a:p>
          <a:p>
            <a:pPr marL="216000" indent="-203040">
              <a:lnSpc>
                <a:spcPct val="100000"/>
              </a:lnSpc>
              <a:buClr>
                <a:srgbClr val="000000"/>
              </a:buClr>
              <a:buSzPct val="45000"/>
              <a:buFont typeface="Wingdings" charset="2"/>
              <a:buChar char=""/>
            </a:pPr>
            <a:r>
              <a:rPr lang="en-IN" sz="2000" b="1" strike="noStrike" spc="-1">
                <a:solidFill>
                  <a:srgbClr val="000000"/>
                </a:solidFill>
                <a:latin typeface="Arial"/>
                <a:ea typeface="DejaVu Sans"/>
              </a:rPr>
              <a:t>The first argument of EVAL</a:t>
            </a:r>
            <a:r>
              <a:rPr lang="en-IN" sz="2000" b="0" strike="noStrike" spc="-1">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a:latin typeface="Arial"/>
            </a:endParaRPr>
          </a:p>
          <a:p>
            <a:pPr>
              <a:lnSpc>
                <a:spcPct val="100000"/>
              </a:lnSpc>
            </a:pPr>
            <a:endParaRPr lang="en-IN" sz="2000" b="0" strike="noStrike" spc="-1">
              <a:latin typeface="Arial"/>
            </a:endParaRPr>
          </a:p>
          <a:p>
            <a:pPr marL="216000" indent="-203040">
              <a:lnSpc>
                <a:spcPct val="100000"/>
              </a:lnSpc>
              <a:buClr>
                <a:srgbClr val="000000"/>
              </a:buClr>
              <a:buSzPct val="45000"/>
              <a:buFont typeface="Wingdings" charset="2"/>
              <a:buChar char=""/>
            </a:pPr>
            <a:r>
              <a:rPr lang="en-IN" sz="2000" b="1" strike="noStrike" spc="-1">
                <a:solidFill>
                  <a:srgbClr val="000000"/>
                </a:solidFill>
                <a:latin typeface="Arial"/>
                <a:ea typeface="DejaVu Sans"/>
              </a:rPr>
              <a:t>The second argument of EVAL</a:t>
            </a:r>
            <a:r>
              <a:rPr lang="en-IN" sz="2000" b="0" strike="noStrike" spc="-1">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a:solidFill>
                  <a:srgbClr val="000000"/>
                </a:solidFill>
                <a:latin typeface="Arial"/>
                <a:ea typeface="DejaVu Sans"/>
              </a:rPr>
              <a:t>KEYS global variable</a:t>
            </a:r>
            <a:r>
              <a:rPr lang="en-IN" sz="2000" b="0" strike="noStrike" spc="-1">
                <a:solidFill>
                  <a:srgbClr val="000000"/>
                </a:solidFill>
                <a:latin typeface="Arial"/>
                <a:ea typeface="DejaVu Sans"/>
              </a:rPr>
              <a:t> in the form of a one-based array (so </a:t>
            </a:r>
            <a:r>
              <a:rPr lang="en-IN" sz="2000" b="1" strike="noStrike" spc="-1">
                <a:solidFill>
                  <a:srgbClr val="000000"/>
                </a:solidFill>
                <a:latin typeface="Arial"/>
                <a:ea typeface="DejaVu Sans"/>
              </a:rPr>
              <a:t>KEYS[1], KEYS[2], ...</a:t>
            </a:r>
            <a:r>
              <a:rPr lang="en-IN" sz="2000" b="0" strike="noStrike" spc="-1">
                <a:solidFill>
                  <a:srgbClr val="000000"/>
                </a:solidFill>
                <a:latin typeface="Arial"/>
                <a:ea typeface="DejaVu Sans"/>
              </a:rPr>
              <a:t>).</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2000" b="0" strike="noStrike" spc="-1">
                <a:solidFill>
                  <a:srgbClr val="000000"/>
                </a:solidFill>
                <a:latin typeface="Arial"/>
                <a:ea typeface="DejaVu Sans"/>
              </a:rPr>
              <a:t>All the additional arguments should not represent key names and can be accessed by Lua using the </a:t>
            </a:r>
            <a:r>
              <a:rPr lang="en-IN" sz="2000" b="1" strike="noStrike" spc="-1">
                <a:solidFill>
                  <a:srgbClr val="000000"/>
                </a:solidFill>
                <a:latin typeface="Arial"/>
                <a:ea typeface="DejaVu Sans"/>
              </a:rPr>
              <a:t>ARGV global variable</a:t>
            </a:r>
            <a:r>
              <a:rPr lang="en-IN" sz="2000" b="0" strike="noStrike" spc="-1">
                <a:solidFill>
                  <a:srgbClr val="000000"/>
                </a:solidFill>
                <a:latin typeface="Arial"/>
                <a:ea typeface="DejaVu Sans"/>
              </a:rPr>
              <a:t>, very similarly to what happens with keys (so </a:t>
            </a:r>
            <a:r>
              <a:rPr lang="en-IN" sz="2000" b="1" strike="noStrike" spc="-1">
                <a:solidFill>
                  <a:srgbClr val="000000"/>
                </a:solidFill>
                <a:latin typeface="Arial"/>
                <a:ea typeface="DejaVu Sans"/>
              </a:rPr>
              <a:t>ARGV[1], ARGV[2], ...</a:t>
            </a:r>
            <a:r>
              <a:rPr lang="en-IN" sz="2000" b="0" strike="noStrike" spc="-1">
                <a:solidFill>
                  <a:srgbClr val="000000"/>
                </a:solidFill>
                <a:latin typeface="Arial"/>
                <a:ea typeface="DejaVu Sans"/>
              </a:rPr>
              <a:t>).</a:t>
            </a:r>
            <a:endParaRPr lang="en-IN" sz="2000" b="0" strike="noStrike" spc="-1">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a:solidFill>
                  <a:srgbClr val="C00000"/>
                </a:solidFill>
                <a:latin typeface="Open Sans"/>
                <a:ea typeface="Open Sans"/>
              </a:rPr>
              <a:t>Note: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IN" sz="1800" b="1" strike="noStrike" spc="-1">
                <a:solidFill>
                  <a:srgbClr val="000000"/>
                </a:solidFill>
                <a:latin typeface="Arial"/>
                <a:ea typeface="Open Sans"/>
              </a:rPr>
              <a:t>KEYS[1], KEYS[2], . . .  </a:t>
            </a:r>
            <a:r>
              <a:rPr lang="en-IN" sz="1800" b="0" strike="noStrike" spc="-1">
                <a:solidFill>
                  <a:srgbClr val="000000"/>
                </a:solidFill>
                <a:latin typeface="Arial"/>
                <a:ea typeface="Open Sans"/>
              </a:rPr>
              <a:t>and</a:t>
            </a:r>
            <a:r>
              <a:rPr lang="en-IN" sz="1800" b="1" strike="noStrike" spc="-1">
                <a:solidFill>
                  <a:srgbClr val="000000"/>
                </a:solidFill>
                <a:latin typeface="Arial"/>
                <a:ea typeface="Open Sans"/>
              </a:rPr>
              <a:t> ARGV[1], ARGV[2]</a:t>
            </a:r>
            <a:r>
              <a:rPr lang="en-IN" sz="1800" b="0" strike="noStrike" spc="-1">
                <a:solidFill>
                  <a:srgbClr val="000000"/>
                </a:solidFill>
                <a:latin typeface="Arial"/>
                <a:ea typeface="Open Sans"/>
              </a:rPr>
              <a:t>.</a:t>
            </a:r>
            <a:r>
              <a:rPr lang="en-IN" sz="1800" b="1" strike="noStrike" spc="-1">
                <a:solidFill>
                  <a:srgbClr val="000000"/>
                </a:solidFill>
                <a:latin typeface="Arial"/>
                <a:ea typeface="Open Sans"/>
              </a:rPr>
              <a:t>, . . . </a:t>
            </a:r>
            <a:r>
              <a:rPr lang="en-IN" sz="1800" b="0" strike="noStrike" spc="-1">
                <a:solidFill>
                  <a:srgbClr val="000000"/>
                </a:solidFill>
                <a:latin typeface="Arial"/>
                <a:ea typeface="Open Sans"/>
              </a:rPr>
              <a:t>must be in upper case.</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a:solidFill>
                  <a:srgbClr val="00B0F0"/>
                </a:solidFill>
                <a:latin typeface="Consolas"/>
                <a:ea typeface="DejaVu Sans"/>
              </a:rPr>
              <a:t>EVAL script numkeys key [key ...] arg [arg ...]</a:t>
            </a:r>
            <a:endParaRPr lang="en-IN" sz="2200" b="0" strike="noStrike" spc="-1">
              <a:latin typeface="Arial"/>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SUBSCRIBE channel [channel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PUBLISH channel message</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UNSUBSCRIBE [channel [channel ...]]</a:t>
            </a:r>
            <a:endParaRPr lang="en-IN" sz="2000" b="0" strike="noStrike" spc="-1">
              <a:latin typeface="Arial"/>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SUBSCRIBE</a:t>
            </a:r>
            <a:r>
              <a:rPr lang="en-US" sz="1800" b="0" strike="noStrike" spc="-1">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PUBLISH</a:t>
            </a:r>
            <a:r>
              <a:rPr lang="en-US" sz="1800" b="0" strike="noStrike" spc="-1">
                <a:solidFill>
                  <a:srgbClr val="000000"/>
                </a:solidFill>
                <a:latin typeface="Arial"/>
                <a:ea typeface="DejaVu Sans"/>
              </a:rPr>
              <a:t> posts a message to the given channel.</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UNSUBSCRIBE</a:t>
            </a:r>
            <a:r>
              <a:rPr lang="en-US" sz="1800" b="0" strike="noStrike" spc="-1">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1126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GEOADD key [NX|XX] [CH] longitude latitude member [longitude latitude member ...]</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GEOHASH key member [member ...]</a:t>
            </a:r>
            <a:endParaRPr lang="en-IN" sz="2000" b="0" strike="noStrike" spc="-1">
              <a:latin typeface="Arial"/>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GEOADD</a:t>
            </a:r>
            <a:r>
              <a:rPr lang="en-US" sz="1800" b="0" strike="noStrike" spc="-1">
                <a:solidFill>
                  <a:srgbClr val="000000"/>
                </a:solidFill>
                <a:latin typeface="Arial"/>
                <a:ea typeface="DejaVu Sans"/>
              </a:rPr>
              <a:t> adds the specified geospatial items (longitude, latitude, name) to the specified key. Data is stored into the key as a sorted set.</a:t>
            </a:r>
            <a:endParaRPr lang="en-IN" sz="1800" b="0" strike="noStrike" spc="-1">
              <a:latin typeface="Arial"/>
            </a:endParaRPr>
          </a:p>
          <a:p>
            <a:pPr marL="216000" indent="-215640" algn="just">
              <a:lnSpc>
                <a:spcPct val="100000"/>
              </a:lnSpc>
              <a:buClr>
                <a:srgbClr val="000000"/>
              </a:buClr>
              <a:buFont typeface="Wingdings" charset="2"/>
              <a:buChar char=""/>
            </a:pPr>
            <a:r>
              <a:rPr lang="en-US" sz="1800" b="0" strike="noStrike" spc="-1">
                <a:solidFill>
                  <a:srgbClr val="000000"/>
                </a:solidFill>
                <a:latin typeface="Arial"/>
                <a:ea typeface="DejaVu Sans"/>
              </a:rPr>
              <a:t>Valid longitudes are from -180 to 180 degrees.</a:t>
            </a:r>
            <a:endParaRPr lang="en-IN" sz="1800" b="0" strike="noStrike" spc="-1">
              <a:latin typeface="Arial"/>
            </a:endParaRPr>
          </a:p>
          <a:p>
            <a:pPr marL="216000" indent="-215640" algn="just">
              <a:lnSpc>
                <a:spcPct val="100000"/>
              </a:lnSpc>
              <a:buClr>
                <a:srgbClr val="000000"/>
              </a:buClr>
              <a:buFont typeface="Wingdings" charset="2"/>
              <a:buChar char=""/>
            </a:pPr>
            <a:r>
              <a:rPr lang="en-US" sz="1800" b="0" strike="noStrike" spc="-1">
                <a:solidFill>
                  <a:srgbClr val="000000"/>
                </a:solidFill>
                <a:latin typeface="Arial"/>
                <a:ea typeface="DejaVu Sans"/>
              </a:rPr>
              <a:t>Valid latitudes are from -85.05112878 to 85.05112878 degrees.</a:t>
            </a:r>
            <a:endParaRPr lang="en-IN" sz="1800" b="0" strike="noStrike" spc="-1">
              <a:latin typeface="Arial"/>
            </a:endParaRPr>
          </a:p>
          <a:p>
            <a:pPr algn="just">
              <a:lnSpc>
                <a:spcPct val="100000"/>
              </a:lnSpc>
            </a:pPr>
            <a:endParaRPr lang="en-IN" sz="1800" b="0" strike="noStrike" spc="-1">
              <a:latin typeface="Arial"/>
            </a:endParaRPr>
          </a:p>
          <a:p>
            <a:pPr algn="just"/>
            <a:r>
              <a:rPr lang="en-US" sz="1800" b="1" strike="noStrike" spc="-1">
                <a:solidFill>
                  <a:srgbClr val="7C4DFF"/>
                </a:solidFill>
                <a:latin typeface="Arial"/>
                <a:ea typeface="DejaVu Sans"/>
              </a:rPr>
              <a:t>GEOHASH</a:t>
            </a:r>
            <a:r>
              <a:rPr lang="en-US" sz="1800" b="0" strike="noStrike" spc="-1">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614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MULTI</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EXEC</a:t>
            </a:r>
            <a:endParaRPr lang="en-IN" sz="2000" b="0" strike="noStrike" spc="-1">
              <a:latin typeface="Arial"/>
            </a:endParaRPr>
          </a:p>
          <a:p>
            <a:pPr>
              <a:lnSpc>
                <a:spcPct val="100000"/>
              </a:lnSpc>
            </a:pPr>
            <a:endParaRPr lang="en-IN" sz="2000" b="0" strike="noStrike" spc="-1">
              <a:latin typeface="Arial"/>
            </a:endParaRPr>
          </a:p>
          <a:p>
            <a:pPr>
              <a:lnSpc>
                <a:spcPct val="100000"/>
              </a:lnSpc>
            </a:pPr>
            <a:r>
              <a:rPr lang="en-US" sz="2000" b="0" strike="noStrike" spc="-1">
                <a:solidFill>
                  <a:srgbClr val="00B0F0"/>
                </a:solidFill>
                <a:latin typeface="Consolas"/>
                <a:ea typeface="DejaVu Sans"/>
              </a:rPr>
              <a:t>DISCARD</a:t>
            </a:r>
            <a:endParaRPr lang="en-IN" sz="2000" b="0" strike="noStrike" spc="-1">
              <a:latin typeface="Arial"/>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MULTI</a:t>
            </a:r>
            <a:r>
              <a:rPr lang="en-US" sz="1800" b="0" strike="noStrike" spc="-1">
                <a:solidFill>
                  <a:srgbClr val="000000"/>
                </a:solidFill>
                <a:latin typeface="Arial"/>
                <a:ea typeface="DejaVu Sans"/>
              </a:rPr>
              <a:t> marks the start of a transaction block. Subsequent commands will be queued for atomic execution using </a:t>
            </a:r>
            <a:r>
              <a:rPr lang="en-US" sz="1800" b="1" strike="noStrike" spc="-1">
                <a:solidFill>
                  <a:srgbClr val="000000"/>
                </a:solidFill>
                <a:latin typeface="Arial"/>
                <a:ea typeface="DejaVu Sans"/>
              </a:rPr>
              <a:t>EXEC</a:t>
            </a:r>
            <a:r>
              <a:rPr lang="en-US" sz="1800" b="0" strike="noStrike" spc="-1">
                <a:solidFill>
                  <a:srgbClr val="000000"/>
                </a:solidFill>
                <a:latin typeface="Arial"/>
                <a:ea typeface="DejaVu Sans"/>
              </a:rPr>
              <a:t>.</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EXEC</a:t>
            </a:r>
            <a:r>
              <a:rPr lang="en-US" sz="1800" b="0" strike="noStrike" spc="-1">
                <a:solidFill>
                  <a:srgbClr val="000000"/>
                </a:solidFill>
                <a:latin typeface="Arial"/>
                <a:ea typeface="DejaVu Sans"/>
              </a:rPr>
              <a:t> will execute all previously queued commands in a transaction and restores the connection state to normal.</a:t>
            </a:r>
            <a:endParaRPr lang="en-IN" sz="1800" b="0" strike="noStrike" spc="-1">
              <a:latin typeface="Arial"/>
            </a:endParaRPr>
          </a:p>
          <a:p>
            <a:pPr algn="just">
              <a:lnSpc>
                <a:spcPct val="100000"/>
              </a:lnSpc>
            </a:pPr>
            <a:endParaRPr lang="en-IN" sz="1800" b="0" strike="noStrike" spc="-1">
              <a:latin typeface="Arial"/>
            </a:endParaRPr>
          </a:p>
          <a:p>
            <a:pPr algn="just">
              <a:lnSpc>
                <a:spcPct val="100000"/>
              </a:lnSpc>
            </a:pPr>
            <a:r>
              <a:rPr lang="en-US" sz="1800" b="1" strike="noStrike" spc="-1">
                <a:solidFill>
                  <a:srgbClr val="7C4DFF"/>
                </a:solidFill>
                <a:latin typeface="Arial"/>
                <a:ea typeface="DejaVu Sans"/>
              </a:rPr>
              <a:t>DISCARD</a:t>
            </a:r>
            <a:r>
              <a:rPr lang="en-US" sz="1800" b="0" strike="noStrike" spc="-1">
                <a:solidFill>
                  <a:srgbClr val="000000"/>
                </a:solidFill>
                <a:latin typeface="Arial"/>
                <a:ea typeface="DejaVu Sans"/>
              </a:rPr>
              <a:t> will flushes all previously queued commands in a transaction and restores the connection state to normal.</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MONITOR</a:t>
            </a:r>
            <a:endParaRPr lang="en-IN" sz="2000" b="0" strike="noStrike" spc="-1">
              <a:latin typeface="Arial"/>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13394</TotalTime>
  <Words>7556</Words>
  <Application>Microsoft Office PowerPoint</Application>
  <PresentationFormat>Widescreen</PresentationFormat>
  <Paragraphs>900</Paragraphs>
  <Slides>98</Slides>
  <Notes>0</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98</vt:i4>
      </vt:variant>
    </vt:vector>
  </HeadingPairs>
  <TitlesOfParts>
    <vt:vector size="115" baseType="lpstr">
      <vt:lpstr>SimSun</vt:lpstr>
      <vt:lpstr>-apple-system</vt:lpstr>
      <vt:lpstr>Arial</vt:lpstr>
      <vt:lpstr>Calibri</vt:lpstr>
      <vt:lpstr>Century</vt:lpstr>
      <vt:lpstr>Consolas</vt:lpstr>
      <vt:lpstr>Courier New</vt:lpstr>
      <vt:lpstr>Monospace</vt:lpstr>
      <vt:lpstr>Open Sans</vt:lpstr>
      <vt:lpstr>Segoe Print</vt:lpstr>
      <vt:lpstr>Segoe UI</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dc:description/>
  <cp:lastModifiedBy>Saleel</cp:lastModifiedBy>
  <cp:revision>2465</cp:revision>
  <cp:lastPrinted>1601-01-01T00:00:00Z</cp:lastPrinted>
  <dcterms:created xsi:type="dcterms:W3CDTF">2001-07-06T15:43:27Z</dcterms:created>
  <dcterms:modified xsi:type="dcterms:W3CDTF">2021-05-16T02:31:37Z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85</vt:i4>
  </property>
  <property fmtid="{D5CDD505-2E9C-101B-9397-08002B2CF9AE}" pid="12" name="category">
    <vt:lpwstr>HTML Programming</vt:lpwstr>
  </property>
</Properties>
</file>